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3"/>
  </p:notesMasterIdLst>
  <p:handoutMasterIdLst>
    <p:handoutMasterId r:id="rId34"/>
  </p:handoutMasterIdLst>
  <p:sldIdLst>
    <p:sldId id="256" r:id="rId2"/>
    <p:sldId id="258"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6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EA2"/>
    <a:srgbClr val="005A9E"/>
    <a:srgbClr val="8A0000"/>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768" autoAdjust="0"/>
  </p:normalViewPr>
  <p:slideViewPr>
    <p:cSldViewPr snapToGrid="0">
      <p:cViewPr varScale="1">
        <p:scale>
          <a:sx n="89" d="100"/>
          <a:sy n="89" d="100"/>
        </p:scale>
        <p:origin x="114" y="7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74.png"/><Relationship Id="rId2" Type="http://schemas.openxmlformats.org/officeDocument/2006/relationships/image" Target="../media/image77.png"/><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89.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8.pn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74.png"/><Relationship Id="rId2" Type="http://schemas.openxmlformats.org/officeDocument/2006/relationships/image" Target="../media/image77.png"/><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89.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414000" y="2392365"/>
            <a:ext cx="11361600" cy="1171580"/>
          </a:xfrm>
        </p:spPr>
        <p:txBody>
          <a:bodyPr/>
          <a:lstStyle/>
          <a:p>
            <a:r>
              <a:rPr lang="en-US" sz="3600" dirty="0"/>
              <a:t>I. Red blood cell count. Estimation of </a:t>
            </a:r>
            <a:r>
              <a:rPr lang="en-US" sz="3600" dirty="0" err="1"/>
              <a:t>haemoglobin</a:t>
            </a:r>
            <a:r>
              <a:rPr lang="en-US" sz="3600" dirty="0"/>
              <a:t> concentration. Calculated parameters of red blood cells </a:t>
            </a:r>
            <a:br>
              <a:rPr lang="cs-CZ" sz="3600" dirty="0"/>
            </a:br>
            <a:r>
              <a:rPr lang="en-US" sz="3600" dirty="0"/>
              <a:t>II. Estimation of blood group by slide method</a:t>
            </a:r>
            <a:endParaRPr lang="en-GB" sz="3600"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14000" y="4900173"/>
            <a:ext cx="11361600" cy="698497"/>
          </a:xfrm>
        </p:spPr>
        <p:txBody>
          <a:bodyPr/>
          <a:lstStyle/>
          <a:p>
            <a:r>
              <a:rPr lang="cs-CZ" dirty="0" err="1"/>
              <a:t>Physiology</a:t>
            </a:r>
            <a:r>
              <a:rPr lang="cs-CZ" dirty="0"/>
              <a:t> I – </a:t>
            </a:r>
            <a:r>
              <a:rPr lang="cs-CZ" dirty="0" err="1"/>
              <a:t>practice</a:t>
            </a:r>
            <a:endParaRPr lang="cs-CZ" dirty="0"/>
          </a:p>
          <a:p>
            <a:r>
              <a:rPr lang="cs-CZ" dirty="0" err="1"/>
              <a:t>Autumn</a:t>
            </a:r>
            <a:r>
              <a:rPr lang="cs-CZ" dirty="0"/>
              <a:t>, </a:t>
            </a:r>
            <a:r>
              <a:rPr lang="cs-CZ" dirty="0" err="1"/>
              <a:t>weeks</a:t>
            </a:r>
            <a:r>
              <a:rPr lang="cs-CZ" dirty="0"/>
              <a:t> 4-6</a:t>
            </a:r>
            <a:endParaRPr lang="en-GB" dirty="0"/>
          </a:p>
        </p:txBody>
      </p:sp>
      <p:sp>
        <p:nvSpPr>
          <p:cNvPr id="6" name="object 4">
            <a:extLst>
              <a:ext uri="{FF2B5EF4-FFF2-40B4-BE49-F238E27FC236}">
                <a16:creationId xmlns:a16="http://schemas.microsoft.com/office/drawing/2014/main" id="{7C34E18C-0BCA-2FD6-D786-235F95DD2292}"/>
              </a:ext>
            </a:extLst>
          </p:cNvPr>
          <p:cNvSpPr txBox="1"/>
          <p:nvPr/>
        </p:nvSpPr>
        <p:spPr>
          <a:xfrm>
            <a:off x="7680452" y="6250025"/>
            <a:ext cx="4185233" cy="258404"/>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888888"/>
                </a:solidFill>
                <a:latin typeface="Calibri"/>
                <a:cs typeface="Calibri"/>
              </a:rPr>
              <a:t>Fyziologický</a:t>
            </a:r>
            <a:r>
              <a:rPr sz="1600" spc="-30" dirty="0">
                <a:solidFill>
                  <a:srgbClr val="888888"/>
                </a:solidFill>
                <a:latin typeface="Calibri"/>
                <a:cs typeface="Calibri"/>
              </a:rPr>
              <a:t> </a:t>
            </a:r>
            <a:r>
              <a:rPr sz="1600" spc="-10" dirty="0">
                <a:solidFill>
                  <a:srgbClr val="888888"/>
                </a:solidFill>
                <a:latin typeface="Calibri"/>
                <a:cs typeface="Calibri"/>
              </a:rPr>
              <a:t>ústav</a:t>
            </a:r>
            <a:r>
              <a:rPr sz="1600" spc="-50" dirty="0">
                <a:solidFill>
                  <a:srgbClr val="888888"/>
                </a:solidFill>
                <a:latin typeface="Calibri"/>
                <a:cs typeface="Calibri"/>
              </a:rPr>
              <a:t> </a:t>
            </a:r>
            <a:r>
              <a:rPr sz="1600" dirty="0">
                <a:solidFill>
                  <a:srgbClr val="888888"/>
                </a:solidFill>
                <a:latin typeface="Calibri"/>
                <a:cs typeface="Calibri"/>
              </a:rPr>
              <a:t>LF</a:t>
            </a:r>
            <a:r>
              <a:rPr sz="1600" spc="-25" dirty="0">
                <a:solidFill>
                  <a:srgbClr val="888888"/>
                </a:solidFill>
                <a:latin typeface="Calibri"/>
                <a:cs typeface="Calibri"/>
              </a:rPr>
              <a:t> </a:t>
            </a:r>
            <a:r>
              <a:rPr sz="1600" dirty="0">
                <a:solidFill>
                  <a:srgbClr val="888888"/>
                </a:solidFill>
                <a:latin typeface="Calibri"/>
                <a:cs typeface="Calibri"/>
              </a:rPr>
              <a:t>MU,</a:t>
            </a:r>
            <a:r>
              <a:rPr sz="1600" spc="-30" dirty="0">
                <a:solidFill>
                  <a:srgbClr val="888888"/>
                </a:solidFill>
                <a:latin typeface="Calibri"/>
                <a:cs typeface="Calibri"/>
              </a:rPr>
              <a:t> </a:t>
            </a:r>
            <a:r>
              <a:rPr sz="1600" dirty="0">
                <a:solidFill>
                  <a:srgbClr val="888888"/>
                </a:solidFill>
                <a:latin typeface="Calibri"/>
                <a:cs typeface="Calibri"/>
              </a:rPr>
              <a:t>2015</a:t>
            </a:r>
            <a:r>
              <a:rPr sz="1600" spc="-10" dirty="0">
                <a:solidFill>
                  <a:srgbClr val="888888"/>
                </a:solidFill>
                <a:latin typeface="Calibri"/>
                <a:cs typeface="Calibri"/>
              </a:rPr>
              <a:t> </a:t>
            </a:r>
            <a:r>
              <a:rPr sz="1600" dirty="0">
                <a:solidFill>
                  <a:srgbClr val="888888"/>
                </a:solidFill>
                <a:latin typeface="Calibri"/>
                <a:cs typeface="Calibri"/>
              </a:rPr>
              <a:t>©</a:t>
            </a:r>
            <a:r>
              <a:rPr sz="1600" spc="-30" dirty="0">
                <a:solidFill>
                  <a:srgbClr val="888888"/>
                </a:solidFill>
                <a:latin typeface="Calibri"/>
                <a:cs typeface="Calibri"/>
              </a:rPr>
              <a:t> </a:t>
            </a:r>
            <a:r>
              <a:rPr sz="1600" dirty="0">
                <a:solidFill>
                  <a:srgbClr val="888888"/>
                </a:solidFill>
                <a:latin typeface="Calibri"/>
                <a:cs typeface="Calibri"/>
              </a:rPr>
              <a:t>Michal</a:t>
            </a:r>
            <a:r>
              <a:rPr sz="1600" spc="-50" dirty="0">
                <a:solidFill>
                  <a:srgbClr val="888888"/>
                </a:solidFill>
                <a:latin typeface="Calibri"/>
                <a:cs typeface="Calibri"/>
              </a:rPr>
              <a:t> </a:t>
            </a:r>
            <a:r>
              <a:rPr sz="1600" spc="-10" dirty="0">
                <a:solidFill>
                  <a:srgbClr val="888888"/>
                </a:solidFill>
                <a:latin typeface="Calibri"/>
                <a:cs typeface="Calibri"/>
              </a:rPr>
              <a:t>Hendrych</a:t>
            </a:r>
            <a:endParaRPr sz="1600" dirty="0">
              <a:latin typeface="Calibri"/>
              <a:cs typeface="Calibri"/>
            </a:endParaRP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6B8B59-C797-C2E2-2672-CFA6D759AAA5}"/>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26B53383-1E11-C62C-C1A4-1FB6503F3BBC}"/>
              </a:ext>
            </a:extLst>
          </p:cNvPr>
          <p:cNvSpPr>
            <a:spLocks noGrp="1"/>
          </p:cNvSpPr>
          <p:nvPr>
            <p:ph type="title"/>
          </p:nvPr>
        </p:nvSpPr>
        <p:spPr/>
        <p:txBody>
          <a:bodyPr/>
          <a:lstStyle/>
          <a:p>
            <a:r>
              <a:rPr lang="cs-CZ" dirty="0"/>
              <a:t>Hemoglobin</a:t>
            </a:r>
          </a:p>
        </p:txBody>
      </p:sp>
      <p:sp>
        <p:nvSpPr>
          <p:cNvPr id="5" name="Content Placeholder 4">
            <a:extLst>
              <a:ext uri="{FF2B5EF4-FFF2-40B4-BE49-F238E27FC236}">
                <a16:creationId xmlns:a16="http://schemas.microsoft.com/office/drawing/2014/main" id="{A3189A0C-F521-F170-33A8-609725CAE49F}"/>
              </a:ext>
            </a:extLst>
          </p:cNvPr>
          <p:cNvSpPr>
            <a:spLocks noGrp="1"/>
          </p:cNvSpPr>
          <p:nvPr>
            <p:ph idx="1"/>
          </p:nvPr>
        </p:nvSpPr>
        <p:spPr/>
        <p:txBody>
          <a:bodyPr/>
          <a:lstStyle/>
          <a:p>
            <a:r>
              <a:rPr lang="cs-CZ" dirty="0" err="1"/>
              <a:t>Structure</a:t>
            </a:r>
            <a:r>
              <a:rPr lang="cs-CZ" dirty="0"/>
              <a:t>:</a:t>
            </a:r>
          </a:p>
          <a:p>
            <a:pPr lvl="1"/>
            <a:r>
              <a:rPr lang="cs-CZ" dirty="0" err="1"/>
              <a:t>Adult</a:t>
            </a:r>
            <a:r>
              <a:rPr lang="cs-CZ" dirty="0"/>
              <a:t> </a:t>
            </a:r>
            <a:r>
              <a:rPr lang="cs-CZ" dirty="0" err="1"/>
              <a:t>haemoglobin</a:t>
            </a:r>
            <a:r>
              <a:rPr lang="cs-CZ" dirty="0"/>
              <a:t> </a:t>
            </a:r>
            <a:r>
              <a:rPr lang="cs-CZ" dirty="0" err="1"/>
              <a:t>is</a:t>
            </a:r>
            <a:r>
              <a:rPr lang="cs-CZ" dirty="0"/>
              <a:t> </a:t>
            </a:r>
            <a:r>
              <a:rPr lang="cs-CZ" dirty="0" err="1"/>
              <a:t>comprised</a:t>
            </a:r>
            <a:r>
              <a:rPr lang="cs-CZ" dirty="0"/>
              <a:t> </a:t>
            </a:r>
            <a:r>
              <a:rPr lang="cs-CZ" dirty="0" err="1"/>
              <a:t>of</a:t>
            </a:r>
            <a:r>
              <a:rPr lang="cs-CZ" dirty="0"/>
              <a:t> </a:t>
            </a:r>
            <a:r>
              <a:rPr lang="el-GR" dirty="0"/>
              <a:t>α </a:t>
            </a:r>
            <a:r>
              <a:rPr lang="cs-CZ" dirty="0"/>
              <a:t>and </a:t>
            </a:r>
            <a:r>
              <a:rPr lang="el-GR" dirty="0"/>
              <a:t>β </a:t>
            </a:r>
            <a:r>
              <a:rPr lang="cs-CZ" dirty="0"/>
              <a:t>globin </a:t>
            </a:r>
            <a:r>
              <a:rPr lang="cs-CZ" dirty="0" err="1"/>
              <a:t>subunits</a:t>
            </a:r>
            <a:endParaRPr lang="cs-CZ" dirty="0"/>
          </a:p>
          <a:p>
            <a:pPr lvl="1"/>
            <a:r>
              <a:rPr lang="cs-CZ" dirty="0" err="1"/>
              <a:t>Fetal</a:t>
            </a:r>
            <a:r>
              <a:rPr lang="cs-CZ" dirty="0"/>
              <a:t> </a:t>
            </a:r>
            <a:r>
              <a:rPr lang="cs-CZ" dirty="0" err="1"/>
              <a:t>haemoglobin</a:t>
            </a:r>
            <a:r>
              <a:rPr lang="cs-CZ" dirty="0"/>
              <a:t> </a:t>
            </a:r>
            <a:r>
              <a:rPr lang="cs-CZ" dirty="0" err="1"/>
              <a:t>consists</a:t>
            </a:r>
            <a:r>
              <a:rPr lang="cs-CZ" dirty="0"/>
              <a:t> </a:t>
            </a:r>
            <a:r>
              <a:rPr lang="cs-CZ" dirty="0" err="1"/>
              <a:t>of</a:t>
            </a:r>
            <a:r>
              <a:rPr lang="cs-CZ" dirty="0"/>
              <a:t> </a:t>
            </a:r>
            <a:r>
              <a:rPr lang="el-GR" dirty="0"/>
              <a:t>α </a:t>
            </a:r>
            <a:r>
              <a:rPr lang="cs-CZ" dirty="0"/>
              <a:t>and </a:t>
            </a:r>
            <a:r>
              <a:rPr lang="el-GR" dirty="0"/>
              <a:t>γ </a:t>
            </a:r>
            <a:r>
              <a:rPr lang="cs-CZ" dirty="0"/>
              <a:t>globin </a:t>
            </a:r>
            <a:r>
              <a:rPr lang="cs-CZ" dirty="0" err="1"/>
              <a:t>subunits</a:t>
            </a:r>
            <a:r>
              <a:rPr lang="cs-CZ" dirty="0"/>
              <a:t> </a:t>
            </a:r>
          </a:p>
          <a:p>
            <a:pPr lvl="2"/>
            <a:r>
              <a:rPr lang="cs-CZ" dirty="0" err="1"/>
              <a:t>higher</a:t>
            </a:r>
            <a:r>
              <a:rPr lang="cs-CZ" dirty="0"/>
              <a:t> </a:t>
            </a:r>
            <a:r>
              <a:rPr lang="cs-CZ" dirty="0" err="1"/>
              <a:t>affinity</a:t>
            </a:r>
            <a:r>
              <a:rPr lang="cs-CZ" dirty="0"/>
              <a:t> to oxygen </a:t>
            </a:r>
            <a:r>
              <a:rPr lang="cs-CZ" dirty="0" err="1"/>
              <a:t>than</a:t>
            </a:r>
            <a:r>
              <a:rPr lang="cs-CZ" dirty="0"/>
              <a:t> in </a:t>
            </a:r>
            <a:r>
              <a:rPr lang="cs-CZ" dirty="0" err="1"/>
              <a:t>adult</a:t>
            </a:r>
            <a:r>
              <a:rPr lang="cs-CZ" dirty="0"/>
              <a:t> hemoglobin</a:t>
            </a:r>
          </a:p>
          <a:p>
            <a:pPr lvl="1"/>
            <a:r>
              <a:rPr lang="en-US" dirty="0"/>
              <a:t>A heme group contains an </a:t>
            </a:r>
            <a:r>
              <a:rPr lang="cs-CZ" dirty="0"/>
              <a:t>iron </a:t>
            </a:r>
            <a:r>
              <a:rPr lang="en-US" dirty="0"/>
              <a:t>ion (Fe</a:t>
            </a:r>
            <a:r>
              <a:rPr lang="en-US" baseline="30000" dirty="0"/>
              <a:t>2+</a:t>
            </a:r>
            <a:r>
              <a:rPr lang="en-US" dirty="0"/>
              <a:t>) which is the site of oxygen binding </a:t>
            </a:r>
            <a:endParaRPr lang="cs-CZ" dirty="0"/>
          </a:p>
          <a:p>
            <a:r>
              <a:rPr lang="cs-CZ" dirty="0"/>
              <a:t>Hemoglobin </a:t>
            </a:r>
            <a:r>
              <a:rPr lang="cs-CZ" dirty="0" err="1"/>
              <a:t>concentration</a:t>
            </a:r>
            <a:r>
              <a:rPr lang="cs-CZ" dirty="0"/>
              <a:t> (HGB)</a:t>
            </a:r>
          </a:p>
          <a:p>
            <a:pPr lvl="1"/>
            <a:r>
              <a:rPr lang="cs-CZ" dirty="0" err="1"/>
              <a:t>Men</a:t>
            </a:r>
            <a:r>
              <a:rPr lang="cs-CZ" dirty="0"/>
              <a:t>: 140-180 g/l</a:t>
            </a:r>
          </a:p>
          <a:p>
            <a:pPr lvl="1"/>
            <a:r>
              <a:rPr lang="cs-CZ" dirty="0" err="1"/>
              <a:t>Women</a:t>
            </a:r>
            <a:r>
              <a:rPr lang="cs-CZ" dirty="0"/>
              <a:t>: 120-160 g/l</a:t>
            </a:r>
          </a:p>
          <a:p>
            <a:pPr lvl="1"/>
            <a:r>
              <a:rPr lang="cs-CZ" dirty="0" err="1"/>
              <a:t>Newborns</a:t>
            </a:r>
            <a:r>
              <a:rPr lang="cs-CZ" dirty="0"/>
              <a:t>: 160-240 g/l</a:t>
            </a:r>
          </a:p>
          <a:p>
            <a:r>
              <a:rPr lang="cs-CZ" dirty="0" err="1"/>
              <a:t>Spectrophotometric</a:t>
            </a:r>
            <a:r>
              <a:rPr lang="cs-CZ" dirty="0"/>
              <a:t> </a:t>
            </a:r>
            <a:r>
              <a:rPr lang="cs-CZ" dirty="0" err="1"/>
              <a:t>determination</a:t>
            </a:r>
            <a:r>
              <a:rPr lang="cs-CZ" dirty="0"/>
              <a:t> </a:t>
            </a:r>
            <a:r>
              <a:rPr lang="cs-CZ" dirty="0" err="1"/>
              <a:t>of</a:t>
            </a:r>
            <a:r>
              <a:rPr lang="cs-CZ" dirty="0"/>
              <a:t> HGB</a:t>
            </a:r>
          </a:p>
          <a:p>
            <a:pPr lvl="1"/>
            <a:r>
              <a:rPr lang="cs-CZ" dirty="0"/>
              <a:t>An </a:t>
            </a:r>
            <a:r>
              <a:rPr lang="cs-CZ" dirty="0" err="1"/>
              <a:t>addition</a:t>
            </a:r>
            <a:r>
              <a:rPr lang="cs-CZ" dirty="0"/>
              <a:t> </a:t>
            </a:r>
            <a:r>
              <a:rPr lang="cs-CZ" dirty="0" err="1"/>
              <a:t>of</a:t>
            </a:r>
            <a:r>
              <a:rPr lang="cs-CZ" dirty="0"/>
              <a:t> </a:t>
            </a:r>
            <a:r>
              <a:rPr lang="cs-CZ" dirty="0" err="1"/>
              <a:t>the</a:t>
            </a:r>
            <a:r>
              <a:rPr lang="cs-CZ" dirty="0"/>
              <a:t> </a:t>
            </a:r>
            <a:r>
              <a:rPr lang="cs-CZ" dirty="0" err="1"/>
              <a:t>transformation</a:t>
            </a:r>
            <a:r>
              <a:rPr lang="cs-CZ" dirty="0"/>
              <a:t> </a:t>
            </a:r>
            <a:r>
              <a:rPr lang="cs-CZ" dirty="0" err="1"/>
              <a:t>solution</a:t>
            </a:r>
            <a:r>
              <a:rPr lang="cs-CZ" dirty="0"/>
              <a:t> to </a:t>
            </a:r>
            <a:r>
              <a:rPr lang="cs-CZ" dirty="0" err="1"/>
              <a:t>the</a:t>
            </a:r>
            <a:r>
              <a:rPr lang="cs-CZ" dirty="0"/>
              <a:t> </a:t>
            </a:r>
            <a:r>
              <a:rPr lang="cs-CZ" dirty="0" err="1"/>
              <a:t>blood</a:t>
            </a:r>
            <a:r>
              <a:rPr lang="cs-CZ" dirty="0"/>
              <a:t> </a:t>
            </a:r>
            <a:r>
              <a:rPr lang="cs-CZ" dirty="0" err="1"/>
              <a:t>causes</a:t>
            </a:r>
            <a:r>
              <a:rPr lang="cs-CZ" dirty="0"/>
              <a:t> </a:t>
            </a:r>
            <a:r>
              <a:rPr lang="cs-CZ" dirty="0" err="1"/>
              <a:t>the</a:t>
            </a:r>
            <a:r>
              <a:rPr lang="cs-CZ" dirty="0"/>
              <a:t> </a:t>
            </a:r>
            <a:r>
              <a:rPr lang="cs-CZ" dirty="0" err="1"/>
              <a:t>lysis</a:t>
            </a:r>
            <a:r>
              <a:rPr lang="cs-CZ" dirty="0"/>
              <a:t> </a:t>
            </a:r>
            <a:r>
              <a:rPr lang="cs-CZ" dirty="0" err="1"/>
              <a:t>of</a:t>
            </a:r>
            <a:r>
              <a:rPr lang="cs-CZ" dirty="0"/>
              <a:t> </a:t>
            </a:r>
            <a:r>
              <a:rPr lang="cs-CZ" dirty="0" err="1"/>
              <a:t>erythrocytes</a:t>
            </a:r>
            <a:r>
              <a:rPr lang="cs-CZ" dirty="0"/>
              <a:t> and </a:t>
            </a:r>
            <a:r>
              <a:rPr lang="cs-CZ" dirty="0" err="1"/>
              <a:t>the</a:t>
            </a:r>
            <a:r>
              <a:rPr lang="cs-CZ" dirty="0"/>
              <a:t> </a:t>
            </a:r>
            <a:r>
              <a:rPr lang="cs-CZ" dirty="0" err="1"/>
              <a:t>release</a:t>
            </a:r>
            <a:r>
              <a:rPr lang="cs-CZ" dirty="0"/>
              <a:t> </a:t>
            </a:r>
            <a:r>
              <a:rPr lang="cs-CZ" dirty="0" err="1"/>
              <a:t>of</a:t>
            </a:r>
            <a:r>
              <a:rPr lang="cs-CZ" dirty="0"/>
              <a:t> </a:t>
            </a:r>
            <a:r>
              <a:rPr lang="cs-CZ" dirty="0" err="1"/>
              <a:t>haemoglobin</a:t>
            </a:r>
            <a:r>
              <a:rPr lang="cs-CZ" dirty="0"/>
              <a:t> and </a:t>
            </a:r>
            <a:r>
              <a:rPr lang="cs-CZ" dirty="0" err="1"/>
              <a:t>its</a:t>
            </a:r>
            <a:r>
              <a:rPr lang="cs-CZ" dirty="0"/>
              <a:t> </a:t>
            </a:r>
            <a:r>
              <a:rPr lang="cs-CZ" dirty="0" err="1"/>
              <a:t>transforms</a:t>
            </a:r>
            <a:r>
              <a:rPr lang="cs-CZ" dirty="0"/>
              <a:t> </a:t>
            </a:r>
            <a:r>
              <a:rPr lang="cs-CZ" dirty="0" err="1"/>
              <a:t>into</a:t>
            </a:r>
            <a:r>
              <a:rPr lang="cs-CZ" dirty="0"/>
              <a:t> </a:t>
            </a:r>
            <a:r>
              <a:rPr lang="cs-CZ" dirty="0" err="1"/>
              <a:t>cyanohaemoglobin</a:t>
            </a:r>
            <a:r>
              <a:rPr lang="cs-CZ" dirty="0"/>
              <a:t>. </a:t>
            </a:r>
            <a:r>
              <a:rPr lang="cs-CZ" dirty="0" err="1"/>
              <a:t>Measurement</a:t>
            </a:r>
            <a:r>
              <a:rPr lang="cs-CZ" dirty="0"/>
              <a:t> </a:t>
            </a:r>
            <a:r>
              <a:rPr lang="cs-CZ" dirty="0" err="1"/>
              <a:t>of</a:t>
            </a:r>
            <a:r>
              <a:rPr lang="cs-CZ" dirty="0"/>
              <a:t> </a:t>
            </a:r>
            <a:r>
              <a:rPr lang="cs-CZ" dirty="0" err="1"/>
              <a:t>light</a:t>
            </a:r>
            <a:r>
              <a:rPr lang="cs-CZ" dirty="0"/>
              <a:t> </a:t>
            </a:r>
            <a:r>
              <a:rPr lang="cs-CZ" dirty="0" err="1"/>
              <a:t>absorption</a:t>
            </a:r>
            <a:r>
              <a:rPr lang="cs-CZ" dirty="0"/>
              <a:t> </a:t>
            </a:r>
            <a:r>
              <a:rPr lang="cs-CZ" dirty="0" err="1"/>
              <a:t>follows</a:t>
            </a:r>
            <a:r>
              <a:rPr lang="cs-CZ" dirty="0"/>
              <a:t>.</a:t>
            </a:r>
          </a:p>
        </p:txBody>
      </p:sp>
      <p:grpSp>
        <p:nvGrpSpPr>
          <p:cNvPr id="6" name="object 3">
            <a:extLst>
              <a:ext uri="{FF2B5EF4-FFF2-40B4-BE49-F238E27FC236}">
                <a16:creationId xmlns:a16="http://schemas.microsoft.com/office/drawing/2014/main" id="{74F754CD-FF21-A214-757C-936FD91F15E8}"/>
              </a:ext>
            </a:extLst>
          </p:cNvPr>
          <p:cNvGrpSpPr/>
          <p:nvPr/>
        </p:nvGrpSpPr>
        <p:grpSpPr>
          <a:xfrm>
            <a:off x="8897254" y="399300"/>
            <a:ext cx="3137419" cy="4433957"/>
            <a:chOff x="7286600" y="399300"/>
            <a:chExt cx="4573905" cy="6126480"/>
          </a:xfrm>
        </p:grpSpPr>
        <p:sp>
          <p:nvSpPr>
            <p:cNvPr id="7" name="object 4">
              <a:extLst>
                <a:ext uri="{FF2B5EF4-FFF2-40B4-BE49-F238E27FC236}">
                  <a16:creationId xmlns:a16="http://schemas.microsoft.com/office/drawing/2014/main" id="{763837FD-0134-9335-FA12-045D2C0DE5F1}"/>
                </a:ext>
              </a:extLst>
            </p:cNvPr>
            <p:cNvSpPr/>
            <p:nvPr/>
          </p:nvSpPr>
          <p:spPr>
            <a:xfrm>
              <a:off x="8500920" y="4276388"/>
              <a:ext cx="2031394" cy="2249335"/>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D219C641-B700-710B-66F5-3AE716E41656}"/>
                </a:ext>
              </a:extLst>
            </p:cNvPr>
            <p:cNvSpPr/>
            <p:nvPr/>
          </p:nvSpPr>
          <p:spPr>
            <a:xfrm>
              <a:off x="7286600" y="399300"/>
              <a:ext cx="4573847" cy="3015570"/>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C2327508-B4A8-C918-7F05-E6F93B637FB2}"/>
                </a:ext>
              </a:extLst>
            </p:cNvPr>
            <p:cNvSpPr/>
            <p:nvPr/>
          </p:nvSpPr>
          <p:spPr>
            <a:xfrm>
              <a:off x="9763124" y="2743962"/>
              <a:ext cx="177800" cy="1142365"/>
            </a:xfrm>
            <a:custGeom>
              <a:avLst/>
              <a:gdLst/>
              <a:ahLst/>
              <a:cxnLst/>
              <a:rect l="l" t="t" r="r" b="b"/>
              <a:pathLst>
                <a:path w="177800" h="1142364">
                  <a:moveTo>
                    <a:pt x="128853" y="37518"/>
                  </a:moveTo>
                  <a:lnTo>
                    <a:pt x="117633" y="52703"/>
                  </a:lnTo>
                  <a:lnTo>
                    <a:pt x="0" y="1140079"/>
                  </a:lnTo>
                  <a:lnTo>
                    <a:pt x="19050" y="1142111"/>
                  </a:lnTo>
                  <a:lnTo>
                    <a:pt x="136561" y="54727"/>
                  </a:lnTo>
                  <a:lnTo>
                    <a:pt x="128853" y="37518"/>
                  </a:lnTo>
                  <a:close/>
                </a:path>
                <a:path w="177800" h="1142364">
                  <a:moveTo>
                    <a:pt x="140923" y="17779"/>
                  </a:moveTo>
                  <a:lnTo>
                    <a:pt x="121411" y="17779"/>
                  </a:lnTo>
                  <a:lnTo>
                    <a:pt x="140334" y="19812"/>
                  </a:lnTo>
                  <a:lnTo>
                    <a:pt x="136561" y="54727"/>
                  </a:lnTo>
                  <a:lnTo>
                    <a:pt x="160400" y="107950"/>
                  </a:lnTo>
                  <a:lnTo>
                    <a:pt x="165989" y="110109"/>
                  </a:lnTo>
                  <a:lnTo>
                    <a:pt x="175641" y="105790"/>
                  </a:lnTo>
                  <a:lnTo>
                    <a:pt x="177673" y="100202"/>
                  </a:lnTo>
                  <a:lnTo>
                    <a:pt x="175641" y="95376"/>
                  </a:lnTo>
                  <a:lnTo>
                    <a:pt x="140923" y="17779"/>
                  </a:lnTo>
                  <a:close/>
                </a:path>
                <a:path w="177800" h="1142364">
                  <a:moveTo>
                    <a:pt x="132969" y="0"/>
                  </a:moveTo>
                  <a:lnTo>
                    <a:pt x="70866" y="84074"/>
                  </a:lnTo>
                  <a:lnTo>
                    <a:pt x="67691" y="88264"/>
                  </a:lnTo>
                  <a:lnTo>
                    <a:pt x="68579" y="94234"/>
                  </a:lnTo>
                  <a:lnTo>
                    <a:pt x="77089" y="100457"/>
                  </a:lnTo>
                  <a:lnTo>
                    <a:pt x="83057" y="99567"/>
                  </a:lnTo>
                  <a:lnTo>
                    <a:pt x="86105" y="95376"/>
                  </a:lnTo>
                  <a:lnTo>
                    <a:pt x="117633" y="52703"/>
                  </a:lnTo>
                  <a:lnTo>
                    <a:pt x="121411" y="17779"/>
                  </a:lnTo>
                  <a:lnTo>
                    <a:pt x="140923" y="17779"/>
                  </a:lnTo>
                  <a:lnTo>
                    <a:pt x="132969" y="0"/>
                  </a:lnTo>
                  <a:close/>
                </a:path>
                <a:path w="177800" h="1142364">
                  <a:moveTo>
                    <a:pt x="140033" y="22605"/>
                  </a:moveTo>
                  <a:lnTo>
                    <a:pt x="122174" y="22605"/>
                  </a:lnTo>
                  <a:lnTo>
                    <a:pt x="138556" y="24384"/>
                  </a:lnTo>
                  <a:lnTo>
                    <a:pt x="128853" y="37518"/>
                  </a:lnTo>
                  <a:lnTo>
                    <a:pt x="136561" y="54727"/>
                  </a:lnTo>
                  <a:lnTo>
                    <a:pt x="140033" y="22605"/>
                  </a:lnTo>
                  <a:close/>
                </a:path>
                <a:path w="177800" h="1142364">
                  <a:moveTo>
                    <a:pt x="121411" y="17779"/>
                  </a:moveTo>
                  <a:lnTo>
                    <a:pt x="117633" y="52703"/>
                  </a:lnTo>
                  <a:lnTo>
                    <a:pt x="128853" y="37518"/>
                  </a:lnTo>
                  <a:lnTo>
                    <a:pt x="122174" y="22605"/>
                  </a:lnTo>
                  <a:lnTo>
                    <a:pt x="140033" y="22605"/>
                  </a:lnTo>
                  <a:lnTo>
                    <a:pt x="140334" y="19812"/>
                  </a:lnTo>
                  <a:lnTo>
                    <a:pt x="121411" y="17779"/>
                  </a:lnTo>
                  <a:close/>
                </a:path>
                <a:path w="177800" h="1142364">
                  <a:moveTo>
                    <a:pt x="122174" y="22605"/>
                  </a:moveTo>
                  <a:lnTo>
                    <a:pt x="128853" y="37518"/>
                  </a:lnTo>
                  <a:lnTo>
                    <a:pt x="138556" y="24384"/>
                  </a:lnTo>
                  <a:lnTo>
                    <a:pt x="122174" y="22605"/>
                  </a:lnTo>
                  <a:close/>
                </a:path>
              </a:pathLst>
            </a:custGeom>
            <a:solidFill>
              <a:srgbClr val="0033CC"/>
            </a:solidFill>
          </p:spPr>
          <p:txBody>
            <a:bodyPr wrap="square" lIns="0" tIns="0" rIns="0" bIns="0" rtlCol="0"/>
            <a:lstStyle/>
            <a:p>
              <a:endParaRPr/>
            </a:p>
          </p:txBody>
        </p:sp>
        <p:sp>
          <p:nvSpPr>
            <p:cNvPr id="10" name="object 7">
              <a:extLst>
                <a:ext uri="{FF2B5EF4-FFF2-40B4-BE49-F238E27FC236}">
                  <a16:creationId xmlns:a16="http://schemas.microsoft.com/office/drawing/2014/main" id="{04B51F07-6272-00B2-95B5-750F904ED85B}"/>
                </a:ext>
              </a:extLst>
            </p:cNvPr>
            <p:cNvSpPr/>
            <p:nvPr/>
          </p:nvSpPr>
          <p:spPr>
            <a:xfrm>
              <a:off x="8956293" y="3884294"/>
              <a:ext cx="1561465" cy="429259"/>
            </a:xfrm>
            <a:custGeom>
              <a:avLst/>
              <a:gdLst/>
              <a:ahLst/>
              <a:cxnLst/>
              <a:rect l="l" t="t" r="r" b="b"/>
              <a:pathLst>
                <a:path w="1561465" h="429260">
                  <a:moveTo>
                    <a:pt x="0" y="277494"/>
                  </a:moveTo>
                  <a:lnTo>
                    <a:pt x="10039" y="237590"/>
                  </a:lnTo>
                  <a:lnTo>
                    <a:pt x="31002" y="202097"/>
                  </a:lnTo>
                  <a:lnTo>
                    <a:pt x="61402" y="171945"/>
                  </a:lnTo>
                  <a:lnTo>
                    <a:pt x="99753" y="148063"/>
                  </a:lnTo>
                  <a:lnTo>
                    <a:pt x="144568" y="131378"/>
                  </a:lnTo>
                  <a:lnTo>
                    <a:pt x="194363" y="122820"/>
                  </a:lnTo>
                  <a:lnTo>
                    <a:pt x="247650" y="123316"/>
                  </a:lnTo>
                  <a:lnTo>
                    <a:pt x="567308" y="154177"/>
                  </a:lnTo>
                  <a:lnTo>
                    <a:pt x="620595" y="154674"/>
                  </a:lnTo>
                  <a:lnTo>
                    <a:pt x="670390" y="146116"/>
                  </a:lnTo>
                  <a:lnTo>
                    <a:pt x="715205" y="129431"/>
                  </a:lnTo>
                  <a:lnTo>
                    <a:pt x="753556" y="105549"/>
                  </a:lnTo>
                  <a:lnTo>
                    <a:pt x="783956" y="75397"/>
                  </a:lnTo>
                  <a:lnTo>
                    <a:pt x="804919" y="39904"/>
                  </a:lnTo>
                  <a:lnTo>
                    <a:pt x="814958" y="0"/>
                  </a:lnTo>
                  <a:lnTo>
                    <a:pt x="817100" y="41081"/>
                  </a:lnTo>
                  <a:lnTo>
                    <a:pt x="830832" y="79927"/>
                  </a:lnTo>
                  <a:lnTo>
                    <a:pt x="854867" y="115346"/>
                  </a:lnTo>
                  <a:lnTo>
                    <a:pt x="887919" y="146144"/>
                  </a:lnTo>
                  <a:lnTo>
                    <a:pt x="928703" y="171127"/>
                  </a:lnTo>
                  <a:lnTo>
                    <a:pt x="975932" y="189104"/>
                  </a:lnTo>
                  <a:lnTo>
                    <a:pt x="1028319" y="198881"/>
                  </a:lnTo>
                  <a:lnTo>
                    <a:pt x="1347977" y="229869"/>
                  </a:lnTo>
                  <a:lnTo>
                    <a:pt x="1400404" y="239654"/>
                  </a:lnTo>
                  <a:lnTo>
                    <a:pt x="1447648" y="257649"/>
                  </a:lnTo>
                  <a:lnTo>
                    <a:pt x="1488430" y="282657"/>
                  </a:lnTo>
                  <a:lnTo>
                    <a:pt x="1521469" y="313482"/>
                  </a:lnTo>
                  <a:lnTo>
                    <a:pt x="1545487" y="348926"/>
                  </a:lnTo>
                  <a:lnTo>
                    <a:pt x="1559203" y="387790"/>
                  </a:lnTo>
                  <a:lnTo>
                    <a:pt x="1561337" y="428878"/>
                  </a:lnTo>
                </a:path>
              </a:pathLst>
            </a:custGeom>
            <a:ln w="19050">
              <a:solidFill>
                <a:srgbClr val="0033CC"/>
              </a:solidFill>
            </a:ln>
          </p:spPr>
          <p:txBody>
            <a:bodyPr wrap="square" lIns="0" tIns="0" rIns="0" bIns="0" rtlCol="0"/>
            <a:lstStyle/>
            <a:p>
              <a:endParaRPr/>
            </a:p>
          </p:txBody>
        </p:sp>
      </p:grpSp>
    </p:spTree>
    <p:extLst>
      <p:ext uri="{BB962C8B-B14F-4D97-AF65-F5344CB8AC3E}">
        <p14:creationId xmlns:p14="http://schemas.microsoft.com/office/powerpoint/2010/main" val="104760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61178F-4A2E-A21B-5CAF-45D367AAC36D}"/>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F30B8496-CCDE-F920-8C00-99D6C29E61B4}"/>
              </a:ext>
            </a:extLst>
          </p:cNvPr>
          <p:cNvSpPr>
            <a:spLocks noGrp="1"/>
          </p:cNvSpPr>
          <p:nvPr>
            <p:ph type="title"/>
          </p:nvPr>
        </p:nvSpPr>
        <p:spPr/>
        <p:txBody>
          <a:bodyPr/>
          <a:lstStyle/>
          <a:p>
            <a:r>
              <a:rPr lang="cs-CZ" dirty="0"/>
              <a:t>Hemoglobin – </a:t>
            </a:r>
            <a:r>
              <a:rPr lang="cs-CZ" dirty="0" err="1"/>
              <a:t>derivates</a:t>
            </a:r>
            <a:endParaRPr lang="cs-CZ" dirty="0"/>
          </a:p>
        </p:txBody>
      </p:sp>
      <p:sp>
        <p:nvSpPr>
          <p:cNvPr id="5" name="Content Placeholder 4">
            <a:extLst>
              <a:ext uri="{FF2B5EF4-FFF2-40B4-BE49-F238E27FC236}">
                <a16:creationId xmlns:a16="http://schemas.microsoft.com/office/drawing/2014/main" id="{9F3DB94A-98F4-73EB-8A3D-B27E805542BC}"/>
              </a:ext>
            </a:extLst>
          </p:cNvPr>
          <p:cNvSpPr>
            <a:spLocks noGrp="1"/>
          </p:cNvSpPr>
          <p:nvPr>
            <p:ph idx="1"/>
          </p:nvPr>
        </p:nvSpPr>
        <p:spPr>
          <a:xfrm>
            <a:off x="719400" y="1350002"/>
            <a:ext cx="10753200" cy="4787998"/>
          </a:xfrm>
        </p:spPr>
        <p:txBody>
          <a:bodyPr/>
          <a:lstStyle/>
          <a:p>
            <a:r>
              <a:rPr lang="cs-CZ" b="1" dirty="0"/>
              <a:t>Oxyhemoglobin</a:t>
            </a:r>
            <a:r>
              <a:rPr lang="cs-CZ" dirty="0"/>
              <a:t> – hemoglobin + O</a:t>
            </a:r>
            <a:r>
              <a:rPr lang="cs-CZ" baseline="-25000" dirty="0"/>
              <a:t>2</a:t>
            </a:r>
          </a:p>
          <a:p>
            <a:pPr lvl="1"/>
            <a:r>
              <a:rPr lang="cs-CZ" dirty="0" err="1"/>
              <a:t>Bright</a:t>
            </a:r>
            <a:r>
              <a:rPr lang="cs-CZ" dirty="0"/>
              <a:t> </a:t>
            </a:r>
            <a:r>
              <a:rPr lang="cs-CZ" dirty="0" err="1"/>
              <a:t>red</a:t>
            </a:r>
            <a:r>
              <a:rPr lang="cs-CZ" dirty="0"/>
              <a:t> </a:t>
            </a:r>
            <a:r>
              <a:rPr lang="cs-CZ" dirty="0" err="1"/>
              <a:t>color</a:t>
            </a:r>
            <a:endParaRPr lang="cs-CZ" dirty="0"/>
          </a:p>
          <a:p>
            <a:r>
              <a:rPr lang="cs-CZ" b="1" dirty="0" err="1"/>
              <a:t>Carboxyhemoglobin</a:t>
            </a:r>
            <a:r>
              <a:rPr lang="cs-CZ" dirty="0"/>
              <a:t> – hemoglobin + CO</a:t>
            </a:r>
          </a:p>
          <a:p>
            <a:pPr lvl="1"/>
            <a:r>
              <a:rPr lang="cs-CZ" dirty="0" err="1"/>
              <a:t>cherry</a:t>
            </a:r>
            <a:r>
              <a:rPr lang="cs-CZ" dirty="0"/>
              <a:t> </a:t>
            </a:r>
            <a:r>
              <a:rPr lang="cs-CZ" dirty="0" err="1"/>
              <a:t>red</a:t>
            </a:r>
            <a:r>
              <a:rPr lang="cs-CZ" dirty="0"/>
              <a:t> </a:t>
            </a:r>
            <a:r>
              <a:rPr lang="cs-CZ" dirty="0" err="1"/>
              <a:t>color</a:t>
            </a:r>
            <a:r>
              <a:rPr lang="cs-CZ" dirty="0"/>
              <a:t>, </a:t>
            </a:r>
            <a:r>
              <a:rPr lang="en-US" dirty="0"/>
              <a:t>CO saturation higher than 50% results in a loss of consciousness</a:t>
            </a:r>
            <a:endParaRPr lang="cs-CZ" dirty="0"/>
          </a:p>
          <a:p>
            <a:r>
              <a:rPr lang="cs-CZ" b="1" dirty="0" err="1"/>
              <a:t>Carbaminohemoglobin</a:t>
            </a:r>
            <a:r>
              <a:rPr lang="cs-CZ" dirty="0"/>
              <a:t> – hemoglobin + CO</a:t>
            </a:r>
            <a:r>
              <a:rPr lang="cs-CZ" baseline="-25000" dirty="0"/>
              <a:t>2</a:t>
            </a:r>
          </a:p>
          <a:p>
            <a:pPr lvl="1"/>
            <a:r>
              <a:rPr lang="en-US" dirty="0"/>
              <a:t>dark red color, CO</a:t>
            </a:r>
            <a:r>
              <a:rPr lang="en-US" baseline="-25000" dirty="0"/>
              <a:t>2</a:t>
            </a:r>
            <a:r>
              <a:rPr lang="en-US" dirty="0"/>
              <a:t> binds to an amino group at the N end of the protein chain. The CO</a:t>
            </a:r>
            <a:r>
              <a:rPr lang="en-US" baseline="-25000" dirty="0"/>
              <a:t>2</a:t>
            </a:r>
            <a:r>
              <a:rPr lang="en-US" dirty="0"/>
              <a:t> concentration in inhaled air higher than 5% may lead to an impaired consciousness because of the disrupted binding of O</a:t>
            </a:r>
            <a:r>
              <a:rPr lang="en-US" baseline="-25000" dirty="0"/>
              <a:t>2</a:t>
            </a:r>
            <a:r>
              <a:rPr lang="en-US" dirty="0"/>
              <a:t> to hemoglobin</a:t>
            </a:r>
            <a:endParaRPr lang="cs-CZ" dirty="0"/>
          </a:p>
          <a:p>
            <a:r>
              <a:rPr lang="cs-CZ" b="1" dirty="0"/>
              <a:t>Methemoglobin</a:t>
            </a:r>
            <a:r>
              <a:rPr lang="cs-CZ" dirty="0"/>
              <a:t> = </a:t>
            </a:r>
            <a:r>
              <a:rPr lang="cs-CZ" dirty="0" err="1"/>
              <a:t>hemiglobin</a:t>
            </a:r>
            <a:r>
              <a:rPr lang="cs-CZ" dirty="0"/>
              <a:t> </a:t>
            </a:r>
            <a:r>
              <a:rPr lang="cs-CZ" dirty="0" err="1"/>
              <a:t>with</a:t>
            </a:r>
            <a:r>
              <a:rPr lang="cs-CZ" dirty="0"/>
              <a:t> </a:t>
            </a:r>
            <a:r>
              <a:rPr lang="cs-CZ" dirty="0" err="1"/>
              <a:t>oxidized</a:t>
            </a:r>
            <a:r>
              <a:rPr lang="cs-CZ" dirty="0"/>
              <a:t> </a:t>
            </a:r>
            <a:r>
              <a:rPr lang="cs-CZ" dirty="0" err="1"/>
              <a:t>Fe</a:t>
            </a:r>
            <a:r>
              <a:rPr lang="cs-CZ" dirty="0"/>
              <a:t> (Fe</a:t>
            </a:r>
            <a:r>
              <a:rPr lang="cs-CZ" baseline="30000" dirty="0"/>
              <a:t>3+</a:t>
            </a:r>
            <a:r>
              <a:rPr lang="cs-CZ" dirty="0"/>
              <a:t>)</a:t>
            </a:r>
          </a:p>
          <a:p>
            <a:pPr lvl="1"/>
            <a:r>
              <a:rPr lang="en-US" dirty="0"/>
              <a:t>dark "chocolate" brown, it does not bind O2,  1-3% levels are normal, 70% levels are fatal</a:t>
            </a:r>
            <a:endParaRPr lang="cs-CZ" dirty="0"/>
          </a:p>
          <a:p>
            <a:r>
              <a:rPr lang="en-US" dirty="0"/>
              <a:t>Glycated hemoglobin </a:t>
            </a:r>
            <a:endParaRPr lang="cs-CZ" dirty="0"/>
          </a:p>
          <a:p>
            <a:pPr lvl="1"/>
            <a:r>
              <a:rPr lang="en-US" dirty="0"/>
              <a:t>a molecule of glucose binds to the protein chain – it reflects long-term blood sugar levels (glycemia). Normal levels are up to 4 mmol/l, increased levels are in uncompensated diabetes</a:t>
            </a:r>
            <a:endParaRPr lang="cs-CZ" dirty="0"/>
          </a:p>
          <a:p>
            <a:endParaRPr lang="cs-CZ" dirty="0"/>
          </a:p>
        </p:txBody>
      </p:sp>
      <p:sp>
        <p:nvSpPr>
          <p:cNvPr id="6" name="object 5">
            <a:extLst>
              <a:ext uri="{FF2B5EF4-FFF2-40B4-BE49-F238E27FC236}">
                <a16:creationId xmlns:a16="http://schemas.microsoft.com/office/drawing/2014/main" id="{976A6DFA-26B3-B89B-263D-0EACE77B43F0}"/>
              </a:ext>
            </a:extLst>
          </p:cNvPr>
          <p:cNvSpPr/>
          <p:nvPr/>
        </p:nvSpPr>
        <p:spPr>
          <a:xfrm>
            <a:off x="6936739" y="1444857"/>
            <a:ext cx="1548765" cy="288290"/>
          </a:xfrm>
          <a:custGeom>
            <a:avLst/>
            <a:gdLst/>
            <a:ahLst/>
            <a:cxnLst/>
            <a:rect l="l" t="t" r="r" b="b"/>
            <a:pathLst>
              <a:path w="1548765" h="288289">
                <a:moveTo>
                  <a:pt x="1548384" y="0"/>
                </a:moveTo>
                <a:lnTo>
                  <a:pt x="0" y="0"/>
                </a:lnTo>
                <a:lnTo>
                  <a:pt x="0" y="288036"/>
                </a:lnTo>
                <a:lnTo>
                  <a:pt x="1548384" y="288036"/>
                </a:lnTo>
                <a:lnTo>
                  <a:pt x="1548384" y="0"/>
                </a:lnTo>
                <a:close/>
              </a:path>
            </a:pathLst>
          </a:custGeom>
          <a:solidFill>
            <a:srgbClr val="DA0000"/>
          </a:solidFill>
        </p:spPr>
        <p:txBody>
          <a:bodyPr wrap="square" lIns="0" tIns="0" rIns="0" bIns="0" rtlCol="0"/>
          <a:lstStyle/>
          <a:p>
            <a:endParaRPr/>
          </a:p>
        </p:txBody>
      </p:sp>
      <p:sp>
        <p:nvSpPr>
          <p:cNvPr id="7" name="object 4">
            <a:extLst>
              <a:ext uri="{FF2B5EF4-FFF2-40B4-BE49-F238E27FC236}">
                <a16:creationId xmlns:a16="http://schemas.microsoft.com/office/drawing/2014/main" id="{66D1A679-C6D3-8F3C-282B-65A4F136EDD8}"/>
              </a:ext>
            </a:extLst>
          </p:cNvPr>
          <p:cNvSpPr/>
          <p:nvPr/>
        </p:nvSpPr>
        <p:spPr>
          <a:xfrm>
            <a:off x="7856264" y="2138703"/>
            <a:ext cx="1548765" cy="288290"/>
          </a:xfrm>
          <a:custGeom>
            <a:avLst/>
            <a:gdLst/>
            <a:ahLst/>
            <a:cxnLst/>
            <a:rect l="l" t="t" r="r" b="b"/>
            <a:pathLst>
              <a:path w="1548765" h="288289">
                <a:moveTo>
                  <a:pt x="1548383" y="0"/>
                </a:moveTo>
                <a:lnTo>
                  <a:pt x="0" y="0"/>
                </a:lnTo>
                <a:lnTo>
                  <a:pt x="0" y="288036"/>
                </a:lnTo>
                <a:lnTo>
                  <a:pt x="1548383" y="288036"/>
                </a:lnTo>
                <a:lnTo>
                  <a:pt x="1548383" y="0"/>
                </a:lnTo>
                <a:close/>
              </a:path>
            </a:pathLst>
          </a:custGeom>
          <a:solidFill>
            <a:srgbClr val="CC003E"/>
          </a:solidFill>
        </p:spPr>
        <p:txBody>
          <a:bodyPr wrap="square" lIns="0" tIns="0" rIns="0" bIns="0" rtlCol="0"/>
          <a:lstStyle/>
          <a:p>
            <a:endParaRPr/>
          </a:p>
        </p:txBody>
      </p:sp>
      <p:sp>
        <p:nvSpPr>
          <p:cNvPr id="8" name="object 7">
            <a:extLst>
              <a:ext uri="{FF2B5EF4-FFF2-40B4-BE49-F238E27FC236}">
                <a16:creationId xmlns:a16="http://schemas.microsoft.com/office/drawing/2014/main" id="{CA79A587-EE9A-8E1D-4791-32547BD28EA8}"/>
              </a:ext>
            </a:extLst>
          </p:cNvPr>
          <p:cNvSpPr/>
          <p:nvPr/>
        </p:nvSpPr>
        <p:spPr>
          <a:xfrm>
            <a:off x="8436608" y="2946186"/>
            <a:ext cx="1548765" cy="288290"/>
          </a:xfrm>
          <a:custGeom>
            <a:avLst/>
            <a:gdLst/>
            <a:ahLst/>
            <a:cxnLst/>
            <a:rect l="l" t="t" r="r" b="b"/>
            <a:pathLst>
              <a:path w="1548765" h="288289">
                <a:moveTo>
                  <a:pt x="1548383" y="0"/>
                </a:moveTo>
                <a:lnTo>
                  <a:pt x="0" y="0"/>
                </a:lnTo>
                <a:lnTo>
                  <a:pt x="0" y="288036"/>
                </a:lnTo>
                <a:lnTo>
                  <a:pt x="1548383" y="288036"/>
                </a:lnTo>
                <a:lnTo>
                  <a:pt x="1548383" y="0"/>
                </a:lnTo>
                <a:close/>
              </a:path>
            </a:pathLst>
          </a:custGeom>
          <a:solidFill>
            <a:srgbClr val="680045"/>
          </a:solidFill>
        </p:spPr>
        <p:txBody>
          <a:bodyPr wrap="square" lIns="0" tIns="0" rIns="0" bIns="0" rtlCol="0"/>
          <a:lstStyle/>
          <a:p>
            <a:endParaRPr/>
          </a:p>
        </p:txBody>
      </p:sp>
      <p:sp>
        <p:nvSpPr>
          <p:cNvPr id="9" name="object 6">
            <a:extLst>
              <a:ext uri="{FF2B5EF4-FFF2-40B4-BE49-F238E27FC236}">
                <a16:creationId xmlns:a16="http://schemas.microsoft.com/office/drawing/2014/main" id="{D97F2031-ACE0-6C87-1668-725AFE81448C}"/>
              </a:ext>
            </a:extLst>
          </p:cNvPr>
          <p:cNvSpPr/>
          <p:nvPr/>
        </p:nvSpPr>
        <p:spPr>
          <a:xfrm>
            <a:off x="9579199" y="4339892"/>
            <a:ext cx="1546860" cy="288290"/>
          </a:xfrm>
          <a:custGeom>
            <a:avLst/>
            <a:gdLst/>
            <a:ahLst/>
            <a:cxnLst/>
            <a:rect l="l" t="t" r="r" b="b"/>
            <a:pathLst>
              <a:path w="1546859" h="288289">
                <a:moveTo>
                  <a:pt x="1546859" y="0"/>
                </a:moveTo>
                <a:lnTo>
                  <a:pt x="0" y="0"/>
                </a:lnTo>
                <a:lnTo>
                  <a:pt x="0" y="288035"/>
                </a:lnTo>
                <a:lnTo>
                  <a:pt x="1546859" y="288035"/>
                </a:lnTo>
                <a:lnTo>
                  <a:pt x="1546859" y="0"/>
                </a:lnTo>
                <a:close/>
              </a:path>
            </a:pathLst>
          </a:custGeom>
          <a:solidFill>
            <a:srgbClr val="69201D"/>
          </a:solidFill>
        </p:spPr>
        <p:txBody>
          <a:bodyPr wrap="square" lIns="0" tIns="0" rIns="0" bIns="0" rtlCol="0"/>
          <a:lstStyle/>
          <a:p>
            <a:endParaRPr/>
          </a:p>
        </p:txBody>
      </p:sp>
    </p:spTree>
    <p:extLst>
      <p:ext uri="{BB962C8B-B14F-4D97-AF65-F5344CB8AC3E}">
        <p14:creationId xmlns:p14="http://schemas.microsoft.com/office/powerpoint/2010/main" val="418623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9C34BF-EAC0-495D-05FE-956A74C1CB0F}"/>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1EC1EBE3-6502-81AA-E23D-8F0A38A45AC0}"/>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Title 3">
            <a:extLst>
              <a:ext uri="{FF2B5EF4-FFF2-40B4-BE49-F238E27FC236}">
                <a16:creationId xmlns:a16="http://schemas.microsoft.com/office/drawing/2014/main" id="{09C4603F-93E4-E587-2F73-098310BE2919}"/>
              </a:ext>
            </a:extLst>
          </p:cNvPr>
          <p:cNvSpPr>
            <a:spLocks noGrp="1"/>
          </p:cNvSpPr>
          <p:nvPr>
            <p:ph type="title"/>
          </p:nvPr>
        </p:nvSpPr>
        <p:spPr/>
        <p:txBody>
          <a:bodyPr/>
          <a:lstStyle/>
          <a:p>
            <a:r>
              <a:rPr lang="cs-CZ" dirty="0" err="1"/>
              <a:t>Oxy</a:t>
            </a:r>
            <a:r>
              <a:rPr lang="cs-CZ" dirty="0"/>
              <a:t> and </a:t>
            </a:r>
            <a:r>
              <a:rPr lang="cs-CZ" dirty="0" err="1"/>
              <a:t>deoxyhemoglobin</a:t>
            </a:r>
            <a:endParaRPr lang="cs-CZ" dirty="0"/>
          </a:p>
        </p:txBody>
      </p:sp>
      <p:grpSp>
        <p:nvGrpSpPr>
          <p:cNvPr id="6" name="object 12">
            <a:extLst>
              <a:ext uri="{FF2B5EF4-FFF2-40B4-BE49-F238E27FC236}">
                <a16:creationId xmlns:a16="http://schemas.microsoft.com/office/drawing/2014/main" id="{4424EA84-72CF-65D9-3D51-720631D50CDC}"/>
              </a:ext>
            </a:extLst>
          </p:cNvPr>
          <p:cNvGrpSpPr/>
          <p:nvPr/>
        </p:nvGrpSpPr>
        <p:grpSpPr>
          <a:xfrm>
            <a:off x="679704" y="3427476"/>
            <a:ext cx="4067810" cy="2512060"/>
            <a:chOff x="679704" y="3427476"/>
            <a:chExt cx="4067810" cy="2512060"/>
          </a:xfrm>
        </p:grpSpPr>
        <p:sp>
          <p:nvSpPr>
            <p:cNvPr id="7" name="object 13">
              <a:extLst>
                <a:ext uri="{FF2B5EF4-FFF2-40B4-BE49-F238E27FC236}">
                  <a16:creationId xmlns:a16="http://schemas.microsoft.com/office/drawing/2014/main" id="{48E3C467-3FE4-892D-EB1C-2FB234475FCA}"/>
                </a:ext>
              </a:extLst>
            </p:cNvPr>
            <p:cNvSpPr/>
            <p:nvPr/>
          </p:nvSpPr>
          <p:spPr>
            <a:xfrm>
              <a:off x="1443227" y="3448812"/>
              <a:ext cx="2447544" cy="1866900"/>
            </a:xfrm>
            <a:prstGeom prst="rect">
              <a:avLst/>
            </a:prstGeom>
            <a:blipFill>
              <a:blip r:embed="rId2" cstate="print"/>
              <a:stretch>
                <a:fillRect/>
              </a:stretch>
            </a:blipFill>
          </p:spPr>
          <p:txBody>
            <a:bodyPr wrap="square" lIns="0" tIns="0" rIns="0" bIns="0" rtlCol="0"/>
            <a:lstStyle/>
            <a:p>
              <a:endParaRPr/>
            </a:p>
          </p:txBody>
        </p:sp>
        <p:sp>
          <p:nvSpPr>
            <p:cNvPr id="8" name="object 14">
              <a:extLst>
                <a:ext uri="{FF2B5EF4-FFF2-40B4-BE49-F238E27FC236}">
                  <a16:creationId xmlns:a16="http://schemas.microsoft.com/office/drawing/2014/main" id="{52EA2EC6-5C37-EB5E-D3E8-3F9F78182946}"/>
                </a:ext>
              </a:extLst>
            </p:cNvPr>
            <p:cNvSpPr/>
            <p:nvPr/>
          </p:nvSpPr>
          <p:spPr>
            <a:xfrm>
              <a:off x="679704" y="3427476"/>
              <a:ext cx="754380" cy="2487168"/>
            </a:xfrm>
            <a:prstGeom prst="rect">
              <a:avLst/>
            </a:prstGeom>
            <a:blipFill>
              <a:blip r:embed="rId3" cstate="print"/>
              <a:stretch>
                <a:fillRect/>
              </a:stretch>
            </a:blipFill>
          </p:spPr>
          <p:txBody>
            <a:bodyPr wrap="square" lIns="0" tIns="0" rIns="0" bIns="0" rtlCol="0"/>
            <a:lstStyle/>
            <a:p>
              <a:endParaRPr/>
            </a:p>
          </p:txBody>
        </p:sp>
        <p:sp>
          <p:nvSpPr>
            <p:cNvPr id="9" name="object 15">
              <a:extLst>
                <a:ext uri="{FF2B5EF4-FFF2-40B4-BE49-F238E27FC236}">
                  <a16:creationId xmlns:a16="http://schemas.microsoft.com/office/drawing/2014/main" id="{64B92FEB-CD12-4693-1A24-FF8402260510}"/>
                </a:ext>
              </a:extLst>
            </p:cNvPr>
            <p:cNvSpPr/>
            <p:nvPr/>
          </p:nvSpPr>
          <p:spPr>
            <a:xfrm>
              <a:off x="3904487" y="3451860"/>
              <a:ext cx="842772" cy="2487167"/>
            </a:xfrm>
            <a:prstGeom prst="rect">
              <a:avLst/>
            </a:prstGeom>
            <a:blipFill>
              <a:blip r:embed="rId4" cstate="print"/>
              <a:stretch>
                <a:fillRect/>
              </a:stretch>
            </a:blipFill>
          </p:spPr>
          <p:txBody>
            <a:bodyPr wrap="square" lIns="0" tIns="0" rIns="0" bIns="0" rtlCol="0"/>
            <a:lstStyle/>
            <a:p>
              <a:endParaRPr/>
            </a:p>
          </p:txBody>
        </p:sp>
      </p:grpSp>
      <p:sp>
        <p:nvSpPr>
          <p:cNvPr id="10" name="object 11">
            <a:extLst>
              <a:ext uri="{FF2B5EF4-FFF2-40B4-BE49-F238E27FC236}">
                <a16:creationId xmlns:a16="http://schemas.microsoft.com/office/drawing/2014/main" id="{A291F13B-1413-D579-1CCB-7851C8DA156E}"/>
              </a:ext>
            </a:extLst>
          </p:cNvPr>
          <p:cNvSpPr txBox="1"/>
          <p:nvPr/>
        </p:nvSpPr>
        <p:spPr>
          <a:xfrm>
            <a:off x="560019" y="2091004"/>
            <a:ext cx="1602610" cy="1120820"/>
          </a:xfrm>
          <a:prstGeom prst="rect">
            <a:avLst/>
          </a:prstGeom>
        </p:spPr>
        <p:txBody>
          <a:bodyPr vert="horz" wrap="square" lIns="0" tIns="12700" rIns="0" bIns="0" rtlCol="0">
            <a:spAutoFit/>
          </a:bodyPr>
          <a:lstStyle/>
          <a:p>
            <a:pPr marL="12700" marR="5080" algn="ctr">
              <a:lnSpc>
                <a:spcPct val="100000"/>
              </a:lnSpc>
              <a:spcBef>
                <a:spcPts val="100"/>
              </a:spcBef>
            </a:pPr>
            <a:r>
              <a:rPr sz="2400" spc="-5" dirty="0" err="1">
                <a:latin typeface="Arial"/>
                <a:cs typeface="Arial"/>
              </a:rPr>
              <a:t>arteri</a:t>
            </a:r>
            <a:r>
              <a:rPr lang="cs-CZ" sz="2400" spc="-5" dirty="0">
                <a:latin typeface="Arial"/>
                <a:cs typeface="Arial"/>
              </a:rPr>
              <a:t>al</a:t>
            </a:r>
            <a:r>
              <a:rPr sz="2400" spc="-5" dirty="0">
                <a:latin typeface="Arial"/>
                <a:cs typeface="Arial"/>
              </a:rPr>
              <a:t> </a:t>
            </a:r>
            <a:r>
              <a:rPr lang="cs-CZ" sz="2400" spc="-5" dirty="0" err="1">
                <a:latin typeface="Arial"/>
                <a:cs typeface="Arial"/>
              </a:rPr>
              <a:t>oxygenated</a:t>
            </a:r>
            <a:r>
              <a:rPr sz="2400" dirty="0">
                <a:latin typeface="Arial"/>
                <a:cs typeface="Arial"/>
              </a:rPr>
              <a:t>  </a:t>
            </a:r>
            <a:r>
              <a:rPr lang="cs-CZ" sz="2400" dirty="0" err="1">
                <a:latin typeface="Arial"/>
                <a:cs typeface="Arial"/>
              </a:rPr>
              <a:t>blood</a:t>
            </a:r>
            <a:endParaRPr sz="2400" dirty="0">
              <a:latin typeface="Arial"/>
              <a:cs typeface="Arial"/>
            </a:endParaRPr>
          </a:p>
        </p:txBody>
      </p:sp>
      <p:sp>
        <p:nvSpPr>
          <p:cNvPr id="11" name="object 10">
            <a:extLst>
              <a:ext uri="{FF2B5EF4-FFF2-40B4-BE49-F238E27FC236}">
                <a16:creationId xmlns:a16="http://schemas.microsoft.com/office/drawing/2014/main" id="{FA3103D1-9DCB-A222-E84D-94C3F1F0A8D3}"/>
              </a:ext>
            </a:extLst>
          </p:cNvPr>
          <p:cNvSpPr txBox="1"/>
          <p:nvPr/>
        </p:nvSpPr>
        <p:spPr>
          <a:xfrm>
            <a:off x="2855277" y="2091004"/>
            <a:ext cx="2070988" cy="1120820"/>
          </a:xfrm>
          <a:prstGeom prst="rect">
            <a:avLst/>
          </a:prstGeom>
        </p:spPr>
        <p:txBody>
          <a:bodyPr vert="horz" wrap="square" lIns="0" tIns="12700" rIns="0" bIns="0" rtlCol="0">
            <a:spAutoFit/>
          </a:bodyPr>
          <a:lstStyle/>
          <a:p>
            <a:pPr marL="12700" marR="5080" algn="ctr">
              <a:lnSpc>
                <a:spcPct val="100000"/>
              </a:lnSpc>
              <a:spcBef>
                <a:spcPts val="100"/>
              </a:spcBef>
            </a:pPr>
            <a:r>
              <a:rPr lang="cs-CZ" sz="2400" spc="-5" dirty="0" err="1">
                <a:latin typeface="Arial"/>
                <a:cs typeface="Arial"/>
              </a:rPr>
              <a:t>venous</a:t>
            </a:r>
            <a:r>
              <a:rPr sz="2400" spc="-5" dirty="0">
                <a:latin typeface="Arial"/>
                <a:cs typeface="Arial"/>
              </a:rPr>
              <a:t> </a:t>
            </a:r>
            <a:r>
              <a:rPr lang="cs-CZ" sz="2400" spc="-5" dirty="0" err="1">
                <a:latin typeface="Arial"/>
                <a:cs typeface="Arial"/>
              </a:rPr>
              <a:t>deoxygenated</a:t>
            </a:r>
            <a:r>
              <a:rPr sz="2400" spc="-5" dirty="0">
                <a:latin typeface="Arial"/>
                <a:cs typeface="Arial"/>
              </a:rPr>
              <a:t>  </a:t>
            </a:r>
            <a:r>
              <a:rPr lang="cs-CZ" sz="2400" dirty="0" err="1">
                <a:latin typeface="Arial"/>
                <a:cs typeface="Arial"/>
              </a:rPr>
              <a:t>blood</a:t>
            </a:r>
            <a:endParaRPr sz="2400" dirty="0">
              <a:latin typeface="Arial"/>
              <a:cs typeface="Arial"/>
            </a:endParaRPr>
          </a:p>
        </p:txBody>
      </p:sp>
      <p:sp>
        <p:nvSpPr>
          <p:cNvPr id="12" name="object 17">
            <a:extLst>
              <a:ext uri="{FF2B5EF4-FFF2-40B4-BE49-F238E27FC236}">
                <a16:creationId xmlns:a16="http://schemas.microsoft.com/office/drawing/2014/main" id="{CC652053-7353-0CD0-5C1B-A17AF33F80AA}"/>
              </a:ext>
            </a:extLst>
          </p:cNvPr>
          <p:cNvSpPr txBox="1"/>
          <p:nvPr/>
        </p:nvSpPr>
        <p:spPr>
          <a:xfrm>
            <a:off x="5317996" y="1369823"/>
            <a:ext cx="4334003" cy="258404"/>
          </a:xfrm>
          <a:prstGeom prst="rect">
            <a:avLst/>
          </a:prstGeom>
        </p:spPr>
        <p:txBody>
          <a:bodyPr vert="horz" wrap="square" lIns="0" tIns="12065" rIns="0" bIns="0" rtlCol="0">
            <a:spAutoFit/>
          </a:bodyPr>
          <a:lstStyle/>
          <a:p>
            <a:pPr marL="12700">
              <a:lnSpc>
                <a:spcPct val="100000"/>
              </a:lnSpc>
              <a:spcBef>
                <a:spcPts val="95"/>
              </a:spcBef>
            </a:pPr>
            <a:r>
              <a:rPr lang="cs-CZ" sz="1600" spc="-5" dirty="0" err="1">
                <a:latin typeface="Arial"/>
                <a:cs typeface="Arial"/>
              </a:rPr>
              <a:t>Absorption</a:t>
            </a:r>
            <a:r>
              <a:rPr lang="cs-CZ" sz="1600" spc="-5" dirty="0">
                <a:latin typeface="Arial"/>
                <a:cs typeface="Arial"/>
              </a:rPr>
              <a:t> s</a:t>
            </a:r>
            <a:r>
              <a:rPr sz="1600" spc="-5" dirty="0">
                <a:latin typeface="Arial"/>
                <a:cs typeface="Arial"/>
              </a:rPr>
              <a:t>pe</a:t>
            </a:r>
            <a:r>
              <a:rPr lang="cs-CZ" sz="1600" spc="-5" dirty="0">
                <a:latin typeface="Arial"/>
                <a:cs typeface="Arial"/>
              </a:rPr>
              <a:t>c</a:t>
            </a:r>
            <a:r>
              <a:rPr sz="1600" spc="-5" dirty="0" err="1">
                <a:latin typeface="Arial"/>
                <a:cs typeface="Arial"/>
              </a:rPr>
              <a:t>tra</a:t>
            </a:r>
            <a:r>
              <a:rPr lang="cs-CZ" sz="1600" spc="-5" dirty="0">
                <a:latin typeface="Arial"/>
                <a:cs typeface="Arial"/>
              </a:rPr>
              <a:t> </a:t>
            </a:r>
            <a:r>
              <a:rPr lang="cs-CZ" sz="1600" spc="-5" dirty="0" err="1">
                <a:latin typeface="Arial"/>
                <a:cs typeface="Arial"/>
              </a:rPr>
              <a:t>of</a:t>
            </a:r>
            <a:r>
              <a:rPr lang="cs-CZ" sz="1600" spc="-5" dirty="0">
                <a:latin typeface="Arial"/>
                <a:cs typeface="Arial"/>
              </a:rPr>
              <a:t> hemoglobin </a:t>
            </a:r>
            <a:r>
              <a:rPr lang="cs-CZ" sz="1600" spc="-5" dirty="0" err="1">
                <a:latin typeface="Arial"/>
                <a:cs typeface="Arial"/>
              </a:rPr>
              <a:t>derivates</a:t>
            </a:r>
            <a:endParaRPr sz="1600" dirty="0">
              <a:latin typeface="Arial"/>
              <a:cs typeface="Arial"/>
            </a:endParaRPr>
          </a:p>
        </p:txBody>
      </p:sp>
      <p:sp>
        <p:nvSpPr>
          <p:cNvPr id="13" name="object 16">
            <a:extLst>
              <a:ext uri="{FF2B5EF4-FFF2-40B4-BE49-F238E27FC236}">
                <a16:creationId xmlns:a16="http://schemas.microsoft.com/office/drawing/2014/main" id="{DD4951E2-F6E4-1D22-B0F4-702BAFE7B90A}"/>
              </a:ext>
            </a:extLst>
          </p:cNvPr>
          <p:cNvSpPr/>
          <p:nvPr/>
        </p:nvSpPr>
        <p:spPr>
          <a:xfrm>
            <a:off x="5138931" y="1723129"/>
            <a:ext cx="6092372" cy="3496666"/>
          </a:xfrm>
          <a:prstGeom prst="rect">
            <a:avLst/>
          </a:prstGeom>
          <a:blipFill>
            <a:blip r:embed="rId5" cstate="print"/>
            <a:stretch>
              <a:fillRect t="-9240"/>
            </a:stretch>
          </a:blipFill>
        </p:spPr>
        <p:txBody>
          <a:bodyPr wrap="square" lIns="0" tIns="0" rIns="0" bIns="0" rtlCol="0"/>
          <a:lstStyle/>
          <a:p>
            <a:endParaRPr dirty="0"/>
          </a:p>
        </p:txBody>
      </p:sp>
      <p:sp>
        <p:nvSpPr>
          <p:cNvPr id="14" name="object 17">
            <a:extLst>
              <a:ext uri="{FF2B5EF4-FFF2-40B4-BE49-F238E27FC236}">
                <a16:creationId xmlns:a16="http://schemas.microsoft.com/office/drawing/2014/main" id="{C50E7B73-E164-D2B4-39D5-5CE8A16B6FAC}"/>
              </a:ext>
            </a:extLst>
          </p:cNvPr>
          <p:cNvSpPr txBox="1"/>
          <p:nvPr/>
        </p:nvSpPr>
        <p:spPr>
          <a:xfrm>
            <a:off x="9803219" y="2004121"/>
            <a:ext cx="2094614" cy="1294585"/>
          </a:xfrm>
          <a:prstGeom prst="rect">
            <a:avLst/>
          </a:prstGeom>
        </p:spPr>
        <p:txBody>
          <a:bodyPr vert="horz" wrap="square" lIns="0" tIns="12065" rIns="0" bIns="0" rtlCol="0">
            <a:spAutoFit/>
          </a:bodyPr>
          <a:lstStyle/>
          <a:p>
            <a:pPr marL="12700">
              <a:lnSpc>
                <a:spcPct val="100000"/>
              </a:lnSpc>
              <a:spcBef>
                <a:spcPts val="95"/>
              </a:spcBef>
            </a:pPr>
            <a:r>
              <a:rPr lang="cs-CZ" sz="1600" b="1" spc="-5" dirty="0">
                <a:solidFill>
                  <a:srgbClr val="8A0000"/>
                </a:solidFill>
                <a:latin typeface="Arial"/>
                <a:cs typeface="Arial"/>
              </a:rPr>
              <a:t>oxyhemoglobin</a:t>
            </a:r>
          </a:p>
          <a:p>
            <a:pPr marL="12700">
              <a:lnSpc>
                <a:spcPct val="100000"/>
              </a:lnSpc>
              <a:spcBef>
                <a:spcPts val="95"/>
              </a:spcBef>
            </a:pPr>
            <a:r>
              <a:rPr lang="cs-CZ" sz="1600" b="1" dirty="0" err="1">
                <a:solidFill>
                  <a:srgbClr val="005A9E"/>
                </a:solidFill>
                <a:latin typeface="Arial"/>
                <a:cs typeface="Arial"/>
              </a:rPr>
              <a:t>deoxyhemoglobin</a:t>
            </a:r>
            <a:endParaRPr lang="cs-CZ" sz="1600" b="1" dirty="0">
              <a:solidFill>
                <a:srgbClr val="005A9E"/>
              </a:solidFill>
              <a:latin typeface="Arial"/>
              <a:cs typeface="Arial"/>
            </a:endParaRPr>
          </a:p>
          <a:p>
            <a:pPr marL="12700">
              <a:lnSpc>
                <a:spcPct val="100000"/>
              </a:lnSpc>
              <a:spcBef>
                <a:spcPts val="95"/>
              </a:spcBef>
            </a:pPr>
            <a:r>
              <a:rPr lang="cs-CZ" sz="1600" b="1" dirty="0">
                <a:solidFill>
                  <a:srgbClr val="005A9E"/>
                </a:solidFill>
                <a:latin typeface="Arial"/>
                <a:cs typeface="Arial"/>
              </a:rPr>
              <a:t>(</a:t>
            </a:r>
            <a:r>
              <a:rPr lang="cs-CZ" sz="1600" b="1" dirty="0" err="1">
                <a:solidFill>
                  <a:srgbClr val="005A9E"/>
                </a:solidFill>
                <a:latin typeface="Arial"/>
                <a:cs typeface="Arial"/>
              </a:rPr>
              <a:t>without</a:t>
            </a:r>
            <a:r>
              <a:rPr lang="cs-CZ" sz="1600" b="1" dirty="0">
                <a:solidFill>
                  <a:srgbClr val="005A9E"/>
                </a:solidFill>
                <a:latin typeface="Arial"/>
                <a:cs typeface="Arial"/>
              </a:rPr>
              <a:t> oxygen)</a:t>
            </a:r>
          </a:p>
          <a:p>
            <a:pPr marL="12700">
              <a:lnSpc>
                <a:spcPct val="100000"/>
              </a:lnSpc>
              <a:spcBef>
                <a:spcPts val="95"/>
              </a:spcBef>
            </a:pPr>
            <a:r>
              <a:rPr lang="cs-CZ" sz="1600" b="1" dirty="0">
                <a:latin typeface="Arial"/>
                <a:cs typeface="Arial"/>
              </a:rPr>
              <a:t>methemoglobin</a:t>
            </a:r>
          </a:p>
          <a:p>
            <a:pPr marL="12700">
              <a:lnSpc>
                <a:spcPct val="100000"/>
              </a:lnSpc>
              <a:spcBef>
                <a:spcPts val="95"/>
              </a:spcBef>
            </a:pPr>
            <a:r>
              <a:rPr lang="cs-CZ" sz="1600" b="1" dirty="0" err="1">
                <a:solidFill>
                  <a:srgbClr val="972EA2"/>
                </a:solidFill>
                <a:latin typeface="Arial"/>
                <a:cs typeface="Arial"/>
              </a:rPr>
              <a:t>carbonylhemoglobin</a:t>
            </a:r>
            <a:endParaRPr sz="1600" b="1" dirty="0">
              <a:solidFill>
                <a:srgbClr val="972EA2"/>
              </a:solidFill>
              <a:latin typeface="Arial"/>
              <a:cs typeface="Arial"/>
            </a:endParaRPr>
          </a:p>
        </p:txBody>
      </p:sp>
      <p:sp>
        <p:nvSpPr>
          <p:cNvPr id="15" name="object 18">
            <a:extLst>
              <a:ext uri="{FF2B5EF4-FFF2-40B4-BE49-F238E27FC236}">
                <a16:creationId xmlns:a16="http://schemas.microsoft.com/office/drawing/2014/main" id="{C970C0D0-755F-AFE6-2318-9952EF5F2743}"/>
              </a:ext>
            </a:extLst>
          </p:cNvPr>
          <p:cNvSpPr txBox="1"/>
          <p:nvPr/>
        </p:nvSpPr>
        <p:spPr>
          <a:xfrm>
            <a:off x="5459285" y="5218213"/>
            <a:ext cx="6361430" cy="1000760"/>
          </a:xfrm>
          <a:prstGeom prst="rect">
            <a:avLst/>
          </a:prstGeom>
        </p:spPr>
        <p:txBody>
          <a:bodyPr vert="horz" wrap="square" lIns="0" tIns="12065" rIns="0" bIns="0" rtlCol="0">
            <a:spAutoFit/>
          </a:bodyPr>
          <a:lstStyle/>
          <a:p>
            <a:pPr marL="12700" marR="5080">
              <a:lnSpc>
                <a:spcPct val="100000"/>
              </a:lnSpc>
              <a:spcBef>
                <a:spcPts val="95"/>
              </a:spcBef>
              <a:tabLst>
                <a:tab pos="6196965" algn="l"/>
              </a:tabLst>
            </a:pPr>
            <a:r>
              <a:rPr lang="en-US" sz="1600" spc="-5" dirty="0">
                <a:latin typeface="Arial"/>
                <a:cs typeface="Arial"/>
              </a:rPr>
              <a:t>Spectra of oxyhemoglobin and carboxyhemoglobin are similar at the wavelength that evaluates the saturation of hemoglobin with oxygen → hypoxia caused by CO poisoning cannot be detected this way unless the sensor is specialized for it</a:t>
            </a:r>
            <a:endParaRPr sz="1600" dirty="0">
              <a:latin typeface="Arial"/>
              <a:cs typeface="Arial"/>
            </a:endParaRPr>
          </a:p>
        </p:txBody>
      </p:sp>
    </p:spTree>
    <p:extLst>
      <p:ext uri="{BB962C8B-B14F-4D97-AF65-F5344CB8AC3E}">
        <p14:creationId xmlns:p14="http://schemas.microsoft.com/office/powerpoint/2010/main" val="77461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F9FEBD-79F9-CC00-091F-FF20A9B34EDD}"/>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8ABF9179-7443-B5E3-8FA7-8BCA1F177306}"/>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F22CF7EC-3027-913B-D716-D11AEF70B115}"/>
              </a:ext>
            </a:extLst>
          </p:cNvPr>
          <p:cNvSpPr>
            <a:spLocks noGrp="1"/>
          </p:cNvSpPr>
          <p:nvPr>
            <p:ph type="title"/>
          </p:nvPr>
        </p:nvSpPr>
        <p:spPr/>
        <p:txBody>
          <a:bodyPr/>
          <a:lstStyle/>
          <a:p>
            <a:r>
              <a:rPr lang="cs-CZ" dirty="0"/>
              <a:t>Hemoglobin </a:t>
            </a:r>
            <a:r>
              <a:rPr lang="cs-CZ" dirty="0" err="1"/>
              <a:t>derivates</a:t>
            </a:r>
            <a:r>
              <a:rPr lang="cs-CZ" dirty="0"/>
              <a:t> – methemoglobin</a:t>
            </a:r>
          </a:p>
        </p:txBody>
      </p:sp>
      <p:grpSp>
        <p:nvGrpSpPr>
          <p:cNvPr id="6" name="object 11">
            <a:extLst>
              <a:ext uri="{FF2B5EF4-FFF2-40B4-BE49-F238E27FC236}">
                <a16:creationId xmlns:a16="http://schemas.microsoft.com/office/drawing/2014/main" id="{8FB4FBC0-96AE-FEA7-5CDE-4CCBC659CE4D}"/>
              </a:ext>
            </a:extLst>
          </p:cNvPr>
          <p:cNvGrpSpPr/>
          <p:nvPr/>
        </p:nvGrpSpPr>
        <p:grpSpPr>
          <a:xfrm>
            <a:off x="738631" y="2738701"/>
            <a:ext cx="5946775" cy="2612390"/>
            <a:chOff x="749808" y="2404872"/>
            <a:chExt cx="5946775" cy="2612390"/>
          </a:xfrm>
        </p:grpSpPr>
        <p:sp>
          <p:nvSpPr>
            <p:cNvPr id="7" name="object 12">
              <a:extLst>
                <a:ext uri="{FF2B5EF4-FFF2-40B4-BE49-F238E27FC236}">
                  <a16:creationId xmlns:a16="http://schemas.microsoft.com/office/drawing/2014/main" id="{ED4CF774-11E7-E50A-B624-4F3DBB560EE1}"/>
                </a:ext>
              </a:extLst>
            </p:cNvPr>
            <p:cNvSpPr/>
            <p:nvPr/>
          </p:nvSpPr>
          <p:spPr>
            <a:xfrm>
              <a:off x="749808" y="2593848"/>
              <a:ext cx="5742432" cy="1571244"/>
            </a:xfrm>
            <a:prstGeom prst="rect">
              <a:avLst/>
            </a:prstGeom>
            <a:blipFill>
              <a:blip r:embed="rId2" cstate="print"/>
              <a:stretch>
                <a:fillRect/>
              </a:stretch>
            </a:blipFill>
          </p:spPr>
          <p:txBody>
            <a:bodyPr wrap="square" lIns="0" tIns="0" rIns="0" bIns="0" rtlCol="0"/>
            <a:lstStyle/>
            <a:p>
              <a:endParaRPr/>
            </a:p>
          </p:txBody>
        </p:sp>
        <p:sp>
          <p:nvSpPr>
            <p:cNvPr id="8" name="object 13">
              <a:extLst>
                <a:ext uri="{FF2B5EF4-FFF2-40B4-BE49-F238E27FC236}">
                  <a16:creationId xmlns:a16="http://schemas.microsoft.com/office/drawing/2014/main" id="{B8A2527A-622C-209F-3A85-0A78C32CD133}"/>
                </a:ext>
              </a:extLst>
            </p:cNvPr>
            <p:cNvSpPr/>
            <p:nvPr/>
          </p:nvSpPr>
          <p:spPr>
            <a:xfrm>
              <a:off x="874776" y="4101083"/>
              <a:ext cx="5573268" cy="915924"/>
            </a:xfrm>
            <a:prstGeom prst="rect">
              <a:avLst/>
            </a:prstGeom>
            <a:blipFill>
              <a:blip r:embed="rId3" cstate="print"/>
              <a:stretch>
                <a:fillRect/>
              </a:stretch>
            </a:blipFill>
          </p:spPr>
          <p:txBody>
            <a:bodyPr wrap="square" lIns="0" tIns="0" rIns="0" bIns="0" rtlCol="0"/>
            <a:lstStyle/>
            <a:p>
              <a:endParaRPr/>
            </a:p>
          </p:txBody>
        </p:sp>
        <p:sp>
          <p:nvSpPr>
            <p:cNvPr id="9" name="object 14">
              <a:extLst>
                <a:ext uri="{FF2B5EF4-FFF2-40B4-BE49-F238E27FC236}">
                  <a16:creationId xmlns:a16="http://schemas.microsoft.com/office/drawing/2014/main" id="{5E80D685-9847-1EEA-3635-17FCF9997547}"/>
                </a:ext>
              </a:extLst>
            </p:cNvPr>
            <p:cNvSpPr/>
            <p:nvPr/>
          </p:nvSpPr>
          <p:spPr>
            <a:xfrm>
              <a:off x="868680" y="2404872"/>
              <a:ext cx="5828030" cy="413384"/>
            </a:xfrm>
            <a:custGeom>
              <a:avLst/>
              <a:gdLst/>
              <a:ahLst/>
              <a:cxnLst/>
              <a:rect l="l" t="t" r="r" b="b"/>
              <a:pathLst>
                <a:path w="5828030" h="413385">
                  <a:moveTo>
                    <a:pt x="5827776" y="0"/>
                  </a:moveTo>
                  <a:lnTo>
                    <a:pt x="0" y="0"/>
                  </a:lnTo>
                  <a:lnTo>
                    <a:pt x="0" y="413003"/>
                  </a:lnTo>
                  <a:lnTo>
                    <a:pt x="5827776" y="413003"/>
                  </a:lnTo>
                  <a:lnTo>
                    <a:pt x="5827776" y="0"/>
                  </a:lnTo>
                  <a:close/>
                </a:path>
              </a:pathLst>
            </a:custGeom>
            <a:solidFill>
              <a:srgbClr val="FFFFFF"/>
            </a:solidFill>
          </p:spPr>
          <p:txBody>
            <a:bodyPr wrap="square" lIns="0" tIns="0" rIns="0" bIns="0" rtlCol="0"/>
            <a:lstStyle/>
            <a:p>
              <a:endParaRPr/>
            </a:p>
          </p:txBody>
        </p:sp>
      </p:grpSp>
      <p:sp>
        <p:nvSpPr>
          <p:cNvPr id="10" name="object 8">
            <a:extLst>
              <a:ext uri="{FF2B5EF4-FFF2-40B4-BE49-F238E27FC236}">
                <a16:creationId xmlns:a16="http://schemas.microsoft.com/office/drawing/2014/main" id="{C957A028-8EB8-D51C-EC38-0BEC88F9DF88}"/>
              </a:ext>
            </a:extLst>
          </p:cNvPr>
          <p:cNvSpPr txBox="1"/>
          <p:nvPr/>
        </p:nvSpPr>
        <p:spPr>
          <a:xfrm>
            <a:off x="738631" y="1368275"/>
            <a:ext cx="5458969" cy="1120820"/>
          </a:xfrm>
          <a:prstGeom prst="rect">
            <a:avLst/>
          </a:prstGeom>
        </p:spPr>
        <p:txBody>
          <a:bodyPr vert="horz" wrap="square" lIns="0" tIns="12700" rIns="0" bIns="0" rtlCol="0">
            <a:spAutoFit/>
          </a:bodyPr>
          <a:lstStyle/>
          <a:p>
            <a:pPr marL="12700">
              <a:lnSpc>
                <a:spcPct val="100000"/>
              </a:lnSpc>
              <a:spcBef>
                <a:spcPts val="100"/>
              </a:spcBef>
            </a:pPr>
            <a:r>
              <a:rPr lang="en-US" sz="2400" dirty="0">
                <a:latin typeface="Arial"/>
                <a:cs typeface="Arial"/>
              </a:rPr>
              <a:t>Higher methemoglobin concentration leads to the darker coloration of the arterial blood</a:t>
            </a:r>
            <a:endParaRPr sz="2400" dirty="0">
              <a:latin typeface="Arial"/>
              <a:cs typeface="Arial"/>
            </a:endParaRPr>
          </a:p>
        </p:txBody>
      </p:sp>
      <p:sp>
        <p:nvSpPr>
          <p:cNvPr id="12" name="TextBox 11">
            <a:extLst>
              <a:ext uri="{FF2B5EF4-FFF2-40B4-BE49-F238E27FC236}">
                <a16:creationId xmlns:a16="http://schemas.microsoft.com/office/drawing/2014/main" id="{0CDF042A-D7BC-F882-793C-9E37A44407D7}"/>
              </a:ext>
            </a:extLst>
          </p:cNvPr>
          <p:cNvSpPr txBox="1"/>
          <p:nvPr/>
        </p:nvSpPr>
        <p:spPr>
          <a:xfrm>
            <a:off x="457542" y="2705833"/>
            <a:ext cx="7518400" cy="397738"/>
          </a:xfrm>
          <a:prstGeom prst="rect">
            <a:avLst/>
          </a:prstGeom>
          <a:noFill/>
        </p:spPr>
        <p:txBody>
          <a:bodyPr wrap="square">
            <a:spAutoFit/>
          </a:bodyPr>
          <a:lstStyle/>
          <a:p>
            <a:pPr>
              <a:lnSpc>
                <a:spcPct val="107000"/>
              </a:lnSpc>
              <a:spcAft>
                <a:spcPts val="800"/>
              </a:spcAft>
            </a:pPr>
            <a:r>
              <a:rPr lang="cs-CZ" sz="2000" dirty="0" err="1">
                <a:effectLst/>
                <a:latin typeface="+mj-lt"/>
                <a:ea typeface="Calibri" panose="020F0502020204030204" pitchFamily="34" charset="0"/>
                <a:cs typeface="Times New Roman" panose="02020603050405020304" pitchFamily="18" charset="0"/>
              </a:rPr>
              <a:t>Color</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spectrum</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for</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evaluation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latin typeface="+mj-lt"/>
                <a:ea typeface="Calibri" panose="020F0502020204030204" pitchFamily="34" charset="0"/>
                <a:cs typeface="Times New Roman" panose="02020603050405020304" pitchFamily="18" charset="0"/>
              </a:rPr>
              <a:t>m</a:t>
            </a:r>
            <a:r>
              <a:rPr lang="cs-CZ" sz="2000" dirty="0" err="1">
                <a:effectLst/>
                <a:latin typeface="+mj-lt"/>
                <a:ea typeface="Calibri" panose="020F0502020204030204" pitchFamily="34" charset="0"/>
                <a:cs typeface="Times New Roman" panose="02020603050405020304" pitchFamily="18" charset="0"/>
              </a:rPr>
              <a:t>etHb</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concentration</a:t>
            </a:r>
            <a:endParaRPr lang="cs-CZ" sz="20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5370268-32B3-C058-E0AD-EB86B2439E1F}"/>
              </a:ext>
            </a:extLst>
          </p:cNvPr>
          <p:cNvSpPr txBox="1"/>
          <p:nvPr/>
        </p:nvSpPr>
        <p:spPr>
          <a:xfrm>
            <a:off x="857503" y="5523527"/>
            <a:ext cx="6096000" cy="397738"/>
          </a:xfrm>
          <a:prstGeom prst="rect">
            <a:avLst/>
          </a:prstGeom>
          <a:noFill/>
        </p:spPr>
        <p:txBody>
          <a:bodyPr wrap="square">
            <a:spAutoFit/>
          </a:bodyPr>
          <a:lstStyle/>
          <a:p>
            <a:pPr>
              <a:lnSpc>
                <a:spcPct val="107000"/>
              </a:lnSpc>
              <a:spcAft>
                <a:spcPts val="800"/>
              </a:spcAft>
            </a:pPr>
            <a:r>
              <a:rPr lang="cs-CZ" sz="2000" dirty="0" err="1">
                <a:effectLst/>
                <a:latin typeface="+mj-lt"/>
                <a:ea typeface="Calibri" panose="020F0502020204030204" pitchFamily="34" charset="0"/>
                <a:cs typeface="Times New Roman" panose="02020603050405020304" pitchFamily="18" charset="0"/>
              </a:rPr>
              <a:t>Oxygenated</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blood</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is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used</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for</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evaluation</a:t>
            </a:r>
            <a:endParaRPr lang="cs-CZ" sz="2000" dirty="0">
              <a:effectLst/>
              <a:latin typeface="+mj-lt"/>
              <a:ea typeface="Calibri" panose="020F0502020204030204" pitchFamily="34" charset="0"/>
              <a:cs typeface="Times New Roman" panose="02020603050405020304" pitchFamily="18" charset="0"/>
            </a:endParaRPr>
          </a:p>
        </p:txBody>
      </p:sp>
      <p:grpSp>
        <p:nvGrpSpPr>
          <p:cNvPr id="18" name="object 3">
            <a:extLst>
              <a:ext uri="{FF2B5EF4-FFF2-40B4-BE49-F238E27FC236}">
                <a16:creationId xmlns:a16="http://schemas.microsoft.com/office/drawing/2014/main" id="{F1AACD4F-5AE9-53CE-0FA1-27FDC5855862}"/>
              </a:ext>
            </a:extLst>
          </p:cNvPr>
          <p:cNvGrpSpPr/>
          <p:nvPr/>
        </p:nvGrpSpPr>
        <p:grpSpPr>
          <a:xfrm>
            <a:off x="8244840" y="1684020"/>
            <a:ext cx="2324100" cy="3973195"/>
            <a:chOff x="8244840" y="1684020"/>
            <a:chExt cx="2324100" cy="3973195"/>
          </a:xfrm>
        </p:grpSpPr>
        <p:sp>
          <p:nvSpPr>
            <p:cNvPr id="19" name="object 4">
              <a:extLst>
                <a:ext uri="{FF2B5EF4-FFF2-40B4-BE49-F238E27FC236}">
                  <a16:creationId xmlns:a16="http://schemas.microsoft.com/office/drawing/2014/main" id="{ACE69D3F-2A46-819A-3F06-2AEC74739AE4}"/>
                </a:ext>
              </a:extLst>
            </p:cNvPr>
            <p:cNvSpPr/>
            <p:nvPr/>
          </p:nvSpPr>
          <p:spPr>
            <a:xfrm>
              <a:off x="8357616" y="1684020"/>
              <a:ext cx="2057400" cy="2692399"/>
            </a:xfrm>
            <a:prstGeom prst="rect">
              <a:avLst/>
            </a:prstGeom>
            <a:blipFill>
              <a:blip r:embed="rId4"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6907819A-5170-541B-0895-A163645F4314}"/>
                </a:ext>
              </a:extLst>
            </p:cNvPr>
            <p:cNvSpPr/>
            <p:nvPr/>
          </p:nvSpPr>
          <p:spPr>
            <a:xfrm>
              <a:off x="8244840" y="4262627"/>
              <a:ext cx="2324100" cy="1394460"/>
            </a:xfrm>
            <a:prstGeom prst="rect">
              <a:avLst/>
            </a:prstGeom>
            <a:blipFill>
              <a:blip r:embed="rId5" cstate="print"/>
              <a:stretch>
                <a:fillRect/>
              </a:stretch>
            </a:blipFill>
          </p:spPr>
          <p:txBody>
            <a:bodyPr wrap="square" lIns="0" tIns="0" rIns="0" bIns="0" rtlCol="0"/>
            <a:lstStyle/>
            <a:p>
              <a:endParaRPr/>
            </a:p>
          </p:txBody>
        </p:sp>
      </p:grpSp>
      <p:sp>
        <p:nvSpPr>
          <p:cNvPr id="21" name="object 6">
            <a:extLst>
              <a:ext uri="{FF2B5EF4-FFF2-40B4-BE49-F238E27FC236}">
                <a16:creationId xmlns:a16="http://schemas.microsoft.com/office/drawing/2014/main" id="{B10A73DE-B1FF-BA22-7278-3482BE590230}"/>
              </a:ext>
            </a:extLst>
          </p:cNvPr>
          <p:cNvSpPr txBox="1"/>
          <p:nvPr/>
        </p:nvSpPr>
        <p:spPr>
          <a:xfrm>
            <a:off x="6809614" y="1775413"/>
            <a:ext cx="1748789" cy="940435"/>
          </a:xfrm>
          <a:prstGeom prst="rect">
            <a:avLst/>
          </a:prstGeom>
        </p:spPr>
        <p:txBody>
          <a:bodyPr vert="horz" wrap="square" lIns="0" tIns="13335" rIns="0" bIns="0" rtlCol="0">
            <a:spAutoFit/>
          </a:bodyPr>
          <a:lstStyle/>
          <a:p>
            <a:pPr marL="12700" marR="5080" algn="r">
              <a:lnSpc>
                <a:spcPct val="100000"/>
              </a:lnSpc>
              <a:spcBef>
                <a:spcPts val="105"/>
              </a:spcBef>
            </a:pPr>
            <a:r>
              <a:rPr lang="en-US" sz="2000" dirty="0">
                <a:latin typeface="Arial"/>
                <a:cs typeface="Arial"/>
              </a:rPr>
              <a:t>High </a:t>
            </a:r>
            <a:r>
              <a:rPr lang="en-US" sz="2000" dirty="0" err="1">
                <a:latin typeface="Arial"/>
                <a:cs typeface="Arial"/>
              </a:rPr>
              <a:t>metHb</a:t>
            </a:r>
            <a:r>
              <a:rPr lang="en-US" sz="2000" dirty="0">
                <a:latin typeface="Arial"/>
                <a:cs typeface="Arial"/>
              </a:rPr>
              <a:t> concentration in blood</a:t>
            </a:r>
            <a:endParaRPr sz="2000" dirty="0">
              <a:latin typeface="Arial"/>
              <a:cs typeface="Arial"/>
            </a:endParaRPr>
          </a:p>
        </p:txBody>
      </p:sp>
      <p:sp>
        <p:nvSpPr>
          <p:cNvPr id="22" name="object 7">
            <a:extLst>
              <a:ext uri="{FF2B5EF4-FFF2-40B4-BE49-F238E27FC236}">
                <a16:creationId xmlns:a16="http://schemas.microsoft.com/office/drawing/2014/main" id="{6D867C49-2534-0C31-A0FC-ABA735C97277}"/>
              </a:ext>
            </a:extLst>
          </p:cNvPr>
          <p:cNvSpPr txBox="1"/>
          <p:nvPr/>
        </p:nvSpPr>
        <p:spPr>
          <a:xfrm>
            <a:off x="10268839" y="1888998"/>
            <a:ext cx="1058545" cy="629018"/>
          </a:xfrm>
          <a:prstGeom prst="rect">
            <a:avLst/>
          </a:prstGeom>
        </p:spPr>
        <p:txBody>
          <a:bodyPr vert="horz" wrap="square" lIns="0" tIns="13335" rIns="0" bIns="0" rtlCol="0">
            <a:spAutoFit/>
          </a:bodyPr>
          <a:lstStyle/>
          <a:p>
            <a:pPr marL="12700" marR="5080">
              <a:lnSpc>
                <a:spcPct val="100000"/>
              </a:lnSpc>
              <a:spcBef>
                <a:spcPts val="105"/>
              </a:spcBef>
            </a:pPr>
            <a:r>
              <a:rPr lang="cs-CZ" sz="2000" spc="-5" dirty="0" err="1">
                <a:latin typeface="Arial"/>
                <a:cs typeface="Arial"/>
              </a:rPr>
              <a:t>Normal</a:t>
            </a:r>
            <a:r>
              <a:rPr lang="cs-CZ" sz="2000" spc="-5" dirty="0">
                <a:latin typeface="Arial"/>
                <a:cs typeface="Arial"/>
              </a:rPr>
              <a:t> </a:t>
            </a:r>
            <a:r>
              <a:rPr lang="cs-CZ" sz="2000" spc="-5" dirty="0" err="1">
                <a:latin typeface="Arial"/>
                <a:cs typeface="Arial"/>
              </a:rPr>
              <a:t>blood</a:t>
            </a:r>
            <a:endParaRPr sz="2000" dirty="0">
              <a:latin typeface="Arial"/>
              <a:cs typeface="Arial"/>
            </a:endParaRPr>
          </a:p>
        </p:txBody>
      </p:sp>
    </p:spTree>
    <p:extLst>
      <p:ext uri="{BB962C8B-B14F-4D97-AF65-F5344CB8AC3E}">
        <p14:creationId xmlns:p14="http://schemas.microsoft.com/office/powerpoint/2010/main" val="269185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90C9BE-6DD1-7A3E-A6CF-CE997D5FEA39}"/>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49947455-BEF2-7B0F-8FB8-20221DB6AF15}"/>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Title 3">
            <a:extLst>
              <a:ext uri="{FF2B5EF4-FFF2-40B4-BE49-F238E27FC236}">
                <a16:creationId xmlns:a16="http://schemas.microsoft.com/office/drawing/2014/main" id="{ADE4566F-0719-EF39-54AE-51B1235548AF}"/>
              </a:ext>
            </a:extLst>
          </p:cNvPr>
          <p:cNvSpPr>
            <a:spLocks noGrp="1"/>
          </p:cNvSpPr>
          <p:nvPr>
            <p:ph type="title"/>
          </p:nvPr>
        </p:nvSpPr>
        <p:spPr/>
        <p:txBody>
          <a:bodyPr/>
          <a:lstStyle/>
          <a:p>
            <a:r>
              <a:rPr lang="cs-CZ" dirty="0"/>
              <a:t>Hemoglobin </a:t>
            </a:r>
            <a:r>
              <a:rPr lang="cs-CZ" dirty="0" err="1"/>
              <a:t>derivates</a:t>
            </a:r>
            <a:r>
              <a:rPr lang="cs-CZ" dirty="0"/>
              <a:t> – methemoglobin</a:t>
            </a:r>
            <a:endParaRPr lang="cs-CZ" b="0" dirty="0"/>
          </a:p>
        </p:txBody>
      </p:sp>
      <p:sp>
        <p:nvSpPr>
          <p:cNvPr id="5" name="Content Placeholder 4">
            <a:extLst>
              <a:ext uri="{FF2B5EF4-FFF2-40B4-BE49-F238E27FC236}">
                <a16:creationId xmlns:a16="http://schemas.microsoft.com/office/drawing/2014/main" id="{EF633CD8-C547-CA61-7BCC-0A03F9B08CD9}"/>
              </a:ext>
            </a:extLst>
          </p:cNvPr>
          <p:cNvSpPr>
            <a:spLocks noGrp="1"/>
          </p:cNvSpPr>
          <p:nvPr>
            <p:ph idx="1"/>
          </p:nvPr>
        </p:nvSpPr>
        <p:spPr>
          <a:xfrm>
            <a:off x="720000" y="1629789"/>
            <a:ext cx="10753200" cy="4139998"/>
          </a:xfrm>
        </p:spPr>
        <p:txBody>
          <a:bodyPr/>
          <a:lstStyle/>
          <a:p>
            <a:r>
              <a:rPr lang="cs-CZ" sz="2400" dirty="0" err="1"/>
              <a:t>Formation</a:t>
            </a:r>
            <a:r>
              <a:rPr lang="cs-CZ" sz="2400" dirty="0"/>
              <a:t> </a:t>
            </a:r>
            <a:r>
              <a:rPr lang="cs-CZ" sz="2400" dirty="0" err="1"/>
              <a:t>of</a:t>
            </a:r>
            <a:r>
              <a:rPr lang="cs-CZ" sz="2400" dirty="0"/>
              <a:t> </a:t>
            </a:r>
            <a:r>
              <a:rPr lang="cs-CZ" sz="2400" dirty="0" err="1"/>
              <a:t>metHb</a:t>
            </a:r>
            <a:r>
              <a:rPr lang="cs-CZ" sz="2400" dirty="0"/>
              <a:t> – nitrite </a:t>
            </a:r>
            <a:r>
              <a:rPr lang="cs-CZ" sz="2400" dirty="0" err="1"/>
              <a:t>reacts</a:t>
            </a:r>
            <a:r>
              <a:rPr lang="cs-CZ" sz="2400" dirty="0"/>
              <a:t> </a:t>
            </a:r>
            <a:r>
              <a:rPr lang="cs-CZ" sz="2400" dirty="0" err="1"/>
              <a:t>with</a:t>
            </a:r>
            <a:r>
              <a:rPr lang="cs-CZ" sz="2400" dirty="0"/>
              <a:t> </a:t>
            </a:r>
            <a:r>
              <a:rPr lang="cs-CZ" sz="2400" dirty="0" err="1"/>
              <a:t>the</a:t>
            </a:r>
            <a:r>
              <a:rPr lang="cs-CZ" sz="2400" dirty="0"/>
              <a:t> </a:t>
            </a:r>
            <a:r>
              <a:rPr lang="cs-CZ" sz="2400" dirty="0" err="1"/>
              <a:t>blood</a:t>
            </a:r>
            <a:r>
              <a:rPr lang="cs-CZ" sz="2400" dirty="0"/>
              <a:t> to </a:t>
            </a:r>
            <a:r>
              <a:rPr lang="cs-CZ" sz="2400" dirty="0" err="1"/>
              <a:t>create</a:t>
            </a:r>
            <a:r>
              <a:rPr lang="cs-CZ" sz="2400" dirty="0"/>
              <a:t> </a:t>
            </a:r>
            <a:r>
              <a:rPr lang="cs-CZ" sz="2400" dirty="0" err="1"/>
              <a:t>metHb</a:t>
            </a:r>
            <a:endParaRPr lang="cs-CZ" sz="2400" dirty="0"/>
          </a:p>
          <a:p>
            <a:r>
              <a:rPr lang="cs-CZ" sz="2400" dirty="0"/>
              <a:t>A </a:t>
            </a:r>
            <a:r>
              <a:rPr lang="cs-CZ" sz="2400" dirty="0" err="1"/>
              <a:t>blood</a:t>
            </a:r>
            <a:r>
              <a:rPr lang="cs-CZ" sz="2400" dirty="0"/>
              <a:t> enzyme </a:t>
            </a:r>
            <a:r>
              <a:rPr lang="cs-CZ" sz="2400" dirty="0" err="1"/>
              <a:t>named</a:t>
            </a:r>
            <a:r>
              <a:rPr lang="cs-CZ" sz="2400" dirty="0"/>
              <a:t> methemoglobin-</a:t>
            </a:r>
            <a:r>
              <a:rPr lang="cs-CZ" sz="2400" dirty="0" err="1"/>
              <a:t>reductase</a:t>
            </a:r>
            <a:r>
              <a:rPr lang="cs-CZ" sz="2400" dirty="0"/>
              <a:t> </a:t>
            </a:r>
            <a:r>
              <a:rPr lang="cs-CZ" sz="2400" dirty="0" err="1"/>
              <a:t>reduces</a:t>
            </a:r>
            <a:r>
              <a:rPr lang="cs-CZ" sz="2400" dirty="0"/>
              <a:t> Fe</a:t>
            </a:r>
            <a:r>
              <a:rPr lang="cs-CZ" sz="2400" baseline="30000" dirty="0"/>
              <a:t>+3</a:t>
            </a:r>
            <a:r>
              <a:rPr lang="cs-CZ" sz="2400" dirty="0"/>
              <a:t> </a:t>
            </a:r>
            <a:r>
              <a:rPr lang="cs-CZ" sz="2400" dirty="0" err="1"/>
              <a:t>back</a:t>
            </a:r>
            <a:r>
              <a:rPr lang="cs-CZ" sz="2400" dirty="0"/>
              <a:t> to Fe</a:t>
            </a:r>
            <a:r>
              <a:rPr lang="cs-CZ" sz="2400" baseline="30000" dirty="0"/>
              <a:t>2+</a:t>
            </a:r>
          </a:p>
          <a:p>
            <a:pPr lvl="1"/>
            <a:r>
              <a:rPr lang="cs-CZ" sz="1800" dirty="0" err="1"/>
              <a:t>Furthermore</a:t>
            </a:r>
            <a:r>
              <a:rPr lang="cs-CZ" sz="1800" dirty="0"/>
              <a:t>, non-</a:t>
            </a:r>
            <a:r>
              <a:rPr lang="cs-CZ" sz="1800" dirty="0" err="1"/>
              <a:t>enzymatic</a:t>
            </a:r>
            <a:r>
              <a:rPr lang="cs-CZ" sz="1800" dirty="0"/>
              <a:t> </a:t>
            </a:r>
            <a:r>
              <a:rPr lang="cs-CZ" sz="1800" dirty="0" err="1"/>
              <a:t>reduction</a:t>
            </a:r>
            <a:r>
              <a:rPr lang="cs-CZ" sz="1800" dirty="0"/>
              <a:t> via vitamin C </a:t>
            </a:r>
            <a:r>
              <a:rPr lang="cs-CZ" sz="1800" dirty="0" err="1"/>
              <a:t>is</a:t>
            </a:r>
            <a:r>
              <a:rPr lang="cs-CZ" sz="1800" dirty="0"/>
              <a:t> </a:t>
            </a:r>
            <a:r>
              <a:rPr lang="cs-CZ" sz="1800" dirty="0" err="1"/>
              <a:t>possible</a:t>
            </a:r>
            <a:endParaRPr lang="cs-CZ" sz="1800" dirty="0"/>
          </a:p>
          <a:p>
            <a:r>
              <a:rPr lang="cs-CZ" sz="2400" dirty="0" err="1"/>
              <a:t>Infants</a:t>
            </a:r>
            <a:r>
              <a:rPr lang="cs-CZ" sz="2400" dirty="0"/>
              <a:t> </a:t>
            </a:r>
            <a:r>
              <a:rPr lang="cs-CZ" sz="2400" dirty="0" err="1"/>
              <a:t>have</a:t>
            </a:r>
            <a:r>
              <a:rPr lang="cs-CZ" sz="2400" dirty="0"/>
              <a:t> </a:t>
            </a:r>
            <a:r>
              <a:rPr lang="cs-CZ" sz="2400" dirty="0" err="1"/>
              <a:t>insufficiently</a:t>
            </a:r>
            <a:r>
              <a:rPr lang="cs-CZ" sz="2400" dirty="0"/>
              <a:t> </a:t>
            </a:r>
            <a:r>
              <a:rPr lang="cs-CZ" sz="2400" dirty="0" err="1"/>
              <a:t>developed</a:t>
            </a:r>
            <a:r>
              <a:rPr lang="cs-CZ" sz="2400" dirty="0"/>
              <a:t> </a:t>
            </a:r>
            <a:r>
              <a:rPr lang="cs-CZ" sz="2400" dirty="0" err="1"/>
              <a:t>reduction</a:t>
            </a:r>
            <a:r>
              <a:rPr lang="cs-CZ" sz="2400" dirty="0"/>
              <a:t> </a:t>
            </a:r>
            <a:r>
              <a:rPr lang="cs-CZ" sz="2400" dirty="0" err="1"/>
              <a:t>mechanisms</a:t>
            </a:r>
            <a:endParaRPr lang="cs-CZ" sz="2400" dirty="0"/>
          </a:p>
          <a:p>
            <a:pPr lvl="1"/>
            <a:r>
              <a:rPr lang="cs-CZ" sz="1800" dirty="0"/>
              <a:t>(+ </a:t>
            </a:r>
            <a:r>
              <a:rPr lang="cs-CZ" sz="1800" dirty="0" err="1"/>
              <a:t>fetal</a:t>
            </a:r>
            <a:r>
              <a:rPr lang="cs-CZ" sz="1800" dirty="0"/>
              <a:t> hemoglobin </a:t>
            </a:r>
            <a:r>
              <a:rPr lang="cs-CZ" sz="1800" dirty="0" err="1"/>
              <a:t>is</a:t>
            </a:r>
            <a:r>
              <a:rPr lang="cs-CZ" sz="1800" dirty="0"/>
              <a:t> </a:t>
            </a:r>
            <a:r>
              <a:rPr lang="cs-CZ" sz="1800" dirty="0" err="1"/>
              <a:t>easily</a:t>
            </a:r>
            <a:r>
              <a:rPr lang="cs-CZ" sz="1800" dirty="0"/>
              <a:t> </a:t>
            </a:r>
            <a:r>
              <a:rPr lang="cs-CZ" sz="1800" dirty="0" err="1"/>
              <a:t>oxidized</a:t>
            </a:r>
            <a:r>
              <a:rPr lang="cs-CZ" sz="1800" dirty="0"/>
              <a:t>)</a:t>
            </a:r>
          </a:p>
          <a:p>
            <a:pPr lvl="1"/>
            <a:r>
              <a:rPr lang="cs-CZ" sz="1800" dirty="0"/>
              <a:t>→ </a:t>
            </a:r>
            <a:r>
              <a:rPr lang="cs-CZ" sz="1800" dirty="0" err="1"/>
              <a:t>it</a:t>
            </a:r>
            <a:r>
              <a:rPr lang="cs-CZ" sz="1800" dirty="0"/>
              <a:t> </a:t>
            </a:r>
            <a:r>
              <a:rPr lang="cs-CZ" sz="1800" dirty="0" err="1"/>
              <a:t>is</a:t>
            </a:r>
            <a:r>
              <a:rPr lang="cs-CZ" sz="1800" dirty="0"/>
              <a:t> </a:t>
            </a:r>
            <a:r>
              <a:rPr lang="cs-CZ" sz="1800" dirty="0" err="1"/>
              <a:t>necessary</a:t>
            </a:r>
            <a:r>
              <a:rPr lang="cs-CZ" sz="1800" dirty="0"/>
              <a:t> to </a:t>
            </a:r>
            <a:r>
              <a:rPr lang="cs-CZ" sz="1800" dirty="0" err="1"/>
              <a:t>reduce</a:t>
            </a:r>
            <a:r>
              <a:rPr lang="cs-CZ" sz="1800" dirty="0"/>
              <a:t> </a:t>
            </a:r>
            <a:r>
              <a:rPr lang="cs-CZ" sz="1800" dirty="0" err="1"/>
              <a:t>intake</a:t>
            </a:r>
            <a:r>
              <a:rPr lang="cs-CZ" sz="1800" dirty="0"/>
              <a:t> </a:t>
            </a:r>
            <a:r>
              <a:rPr lang="cs-CZ" sz="1800" dirty="0" err="1"/>
              <a:t>of</a:t>
            </a:r>
            <a:r>
              <a:rPr lang="cs-CZ" sz="1800" dirty="0"/>
              <a:t> </a:t>
            </a:r>
            <a:r>
              <a:rPr lang="cs-CZ" sz="1800" dirty="0" err="1"/>
              <a:t>nitrites</a:t>
            </a:r>
            <a:r>
              <a:rPr lang="cs-CZ" sz="1800" dirty="0"/>
              <a:t> in </a:t>
            </a:r>
            <a:r>
              <a:rPr lang="cs-CZ" sz="1800" dirty="0" err="1"/>
              <a:t>the</a:t>
            </a:r>
            <a:r>
              <a:rPr lang="cs-CZ" sz="1800" dirty="0"/>
              <a:t> infant diet (use </a:t>
            </a:r>
            <a:r>
              <a:rPr lang="cs-CZ" sz="1800" dirty="0" err="1"/>
              <a:t>of</a:t>
            </a:r>
            <a:r>
              <a:rPr lang="cs-CZ" sz="1800" dirty="0"/>
              <a:t> infant </a:t>
            </a:r>
            <a:r>
              <a:rPr lang="cs-CZ" sz="1800" dirty="0" err="1"/>
              <a:t>water</a:t>
            </a:r>
            <a:r>
              <a:rPr lang="cs-CZ" sz="1800" dirty="0"/>
              <a:t>)</a:t>
            </a:r>
          </a:p>
          <a:p>
            <a:r>
              <a:rPr lang="cs-CZ" sz="2400" dirty="0" err="1"/>
              <a:t>Methemoglobinemia</a:t>
            </a:r>
            <a:r>
              <a:rPr lang="cs-CZ" sz="2400" dirty="0"/>
              <a:t> – </a:t>
            </a:r>
            <a:r>
              <a:rPr lang="cs-CZ" sz="2400" dirty="0" err="1"/>
              <a:t>congenital</a:t>
            </a:r>
            <a:r>
              <a:rPr lang="cs-CZ" sz="2400" dirty="0"/>
              <a:t> </a:t>
            </a:r>
            <a:r>
              <a:rPr lang="cs-CZ" sz="2400" dirty="0" err="1"/>
              <a:t>or</a:t>
            </a:r>
            <a:r>
              <a:rPr lang="cs-CZ" sz="2400" dirty="0"/>
              <a:t> </a:t>
            </a:r>
            <a:r>
              <a:rPr lang="cs-CZ" sz="2400" dirty="0" err="1"/>
              <a:t>acquired</a:t>
            </a:r>
            <a:r>
              <a:rPr lang="cs-CZ" sz="2400" dirty="0"/>
              <a:t> </a:t>
            </a:r>
            <a:r>
              <a:rPr lang="cs-CZ" sz="2400" dirty="0" err="1"/>
              <a:t>causes</a:t>
            </a:r>
            <a:endParaRPr lang="cs-CZ" sz="2400" dirty="0"/>
          </a:p>
          <a:p>
            <a:pPr lvl="1"/>
            <a:r>
              <a:rPr lang="cs-CZ" sz="1800" dirty="0" err="1"/>
              <a:t>Congenital</a:t>
            </a:r>
            <a:r>
              <a:rPr lang="cs-CZ" sz="1800" dirty="0"/>
              <a:t> – </a:t>
            </a:r>
            <a:r>
              <a:rPr lang="cs-CZ" sz="1800" dirty="0" err="1"/>
              <a:t>impaired</a:t>
            </a:r>
            <a:r>
              <a:rPr lang="cs-CZ" sz="1800" dirty="0"/>
              <a:t> </a:t>
            </a:r>
            <a:r>
              <a:rPr lang="cs-CZ" sz="1800" dirty="0" err="1"/>
              <a:t>synthesis</a:t>
            </a:r>
            <a:r>
              <a:rPr lang="cs-CZ" sz="1800" dirty="0"/>
              <a:t> </a:t>
            </a:r>
            <a:r>
              <a:rPr lang="cs-CZ" sz="1800" dirty="0" err="1"/>
              <a:t>of</a:t>
            </a:r>
            <a:r>
              <a:rPr lang="cs-CZ" sz="1800" dirty="0"/>
              <a:t> </a:t>
            </a:r>
            <a:r>
              <a:rPr lang="cs-CZ" sz="1800" dirty="0" err="1"/>
              <a:t>enzymes</a:t>
            </a:r>
            <a:endParaRPr lang="cs-CZ" sz="1800" dirty="0"/>
          </a:p>
          <a:p>
            <a:pPr lvl="1"/>
            <a:r>
              <a:rPr lang="cs-CZ" sz="1800" dirty="0" err="1"/>
              <a:t>Gained</a:t>
            </a:r>
            <a:r>
              <a:rPr lang="cs-CZ" sz="1800" dirty="0"/>
              <a:t> – </a:t>
            </a:r>
            <a:r>
              <a:rPr lang="cs-CZ" sz="1800" dirty="0" err="1"/>
              <a:t>increased</a:t>
            </a:r>
            <a:r>
              <a:rPr lang="cs-CZ" sz="1800" dirty="0"/>
              <a:t> </a:t>
            </a:r>
            <a:r>
              <a:rPr lang="cs-CZ" sz="1800" dirty="0" err="1"/>
              <a:t>intake</a:t>
            </a:r>
            <a:r>
              <a:rPr lang="cs-CZ" sz="1800" dirty="0"/>
              <a:t> </a:t>
            </a:r>
            <a:r>
              <a:rPr lang="cs-CZ" sz="1800" dirty="0" err="1"/>
              <a:t>of</a:t>
            </a:r>
            <a:r>
              <a:rPr lang="cs-CZ" sz="1800" dirty="0"/>
              <a:t> </a:t>
            </a:r>
            <a:r>
              <a:rPr lang="cs-CZ" sz="1800" dirty="0" err="1"/>
              <a:t>nitrates</a:t>
            </a:r>
            <a:r>
              <a:rPr lang="cs-CZ" sz="1800" dirty="0"/>
              <a:t> and </a:t>
            </a:r>
            <a:r>
              <a:rPr lang="cs-CZ" sz="1800" dirty="0" err="1"/>
              <a:t>nitrites</a:t>
            </a:r>
            <a:r>
              <a:rPr lang="cs-CZ" sz="1800" dirty="0"/>
              <a:t> </a:t>
            </a:r>
          </a:p>
          <a:p>
            <a:pPr marL="324000" lvl="1" indent="0">
              <a:buNone/>
            </a:pPr>
            <a:r>
              <a:rPr lang="cs-CZ" sz="1800" dirty="0"/>
              <a:t>  (</a:t>
            </a:r>
            <a:r>
              <a:rPr lang="cs-CZ" sz="1800" dirty="0" err="1"/>
              <a:t>fertilizers</a:t>
            </a:r>
            <a:r>
              <a:rPr lang="cs-CZ" sz="1800" dirty="0"/>
              <a:t>), </a:t>
            </a:r>
            <a:r>
              <a:rPr lang="cs-CZ" sz="1800" dirty="0" err="1"/>
              <a:t>poisoning</a:t>
            </a:r>
            <a:r>
              <a:rPr lang="cs-CZ" sz="1800" dirty="0"/>
              <a:t> (nitrobenzene, aniline), </a:t>
            </a:r>
            <a:r>
              <a:rPr lang="cs-CZ" sz="1800" dirty="0" err="1"/>
              <a:t>drugs</a:t>
            </a:r>
            <a:r>
              <a:rPr lang="cs-CZ" sz="1800" dirty="0"/>
              <a:t> </a:t>
            </a:r>
          </a:p>
          <a:p>
            <a:pPr marL="324000" lvl="1" indent="0">
              <a:buNone/>
            </a:pPr>
            <a:r>
              <a:rPr lang="cs-CZ" sz="1800" dirty="0"/>
              <a:t>  (</a:t>
            </a:r>
            <a:r>
              <a:rPr lang="cs-CZ" sz="1800" dirty="0" err="1"/>
              <a:t>benzocaine</a:t>
            </a:r>
            <a:r>
              <a:rPr lang="cs-CZ" sz="1800" dirty="0"/>
              <a:t>, </a:t>
            </a:r>
            <a:r>
              <a:rPr lang="cs-CZ" sz="1800" dirty="0" err="1"/>
              <a:t>also</a:t>
            </a:r>
            <a:r>
              <a:rPr lang="cs-CZ" sz="1800" dirty="0"/>
              <a:t> </a:t>
            </a:r>
            <a:r>
              <a:rPr lang="cs-CZ" sz="1800" dirty="0" err="1"/>
              <a:t>phenacetin</a:t>
            </a:r>
            <a:r>
              <a:rPr lang="cs-CZ" sz="1800" dirty="0"/>
              <a:t>, </a:t>
            </a:r>
            <a:r>
              <a:rPr lang="cs-CZ" sz="1800" dirty="0" err="1"/>
              <a:t>sulfonamides</a:t>
            </a:r>
            <a:r>
              <a:rPr lang="cs-CZ" sz="1800" dirty="0"/>
              <a:t>)</a:t>
            </a:r>
          </a:p>
          <a:p>
            <a:pPr lvl="1"/>
            <a:r>
              <a:rPr lang="cs-CZ" sz="1800" dirty="0" err="1"/>
              <a:t>Therapy</a:t>
            </a:r>
            <a:r>
              <a:rPr lang="cs-CZ" sz="1800" dirty="0"/>
              <a:t> – </a:t>
            </a:r>
            <a:r>
              <a:rPr lang="cs-CZ" sz="1800" dirty="0" err="1"/>
              <a:t>administration</a:t>
            </a:r>
            <a:r>
              <a:rPr lang="cs-CZ" sz="1800" dirty="0"/>
              <a:t> </a:t>
            </a:r>
            <a:r>
              <a:rPr lang="cs-CZ" sz="1800" dirty="0" err="1"/>
              <a:t>of</a:t>
            </a:r>
            <a:r>
              <a:rPr lang="cs-CZ" sz="1800" dirty="0"/>
              <a:t> </a:t>
            </a:r>
            <a:r>
              <a:rPr lang="cs-CZ" sz="1800" dirty="0" err="1"/>
              <a:t>reducing</a:t>
            </a:r>
            <a:r>
              <a:rPr lang="cs-CZ" sz="1800" dirty="0"/>
              <a:t> </a:t>
            </a:r>
            <a:r>
              <a:rPr lang="cs-CZ" sz="1800" dirty="0" err="1"/>
              <a:t>agents</a:t>
            </a:r>
            <a:r>
              <a:rPr lang="cs-CZ" sz="1800" dirty="0"/>
              <a:t> such as </a:t>
            </a:r>
          </a:p>
          <a:p>
            <a:pPr marL="324000" lvl="1" indent="0">
              <a:buNone/>
            </a:pPr>
            <a:r>
              <a:rPr lang="cs-CZ" sz="1800" dirty="0"/>
              <a:t>   </a:t>
            </a:r>
            <a:r>
              <a:rPr lang="cs-CZ" sz="1800" dirty="0" err="1"/>
              <a:t>methylene</a:t>
            </a:r>
            <a:r>
              <a:rPr lang="cs-CZ" sz="1800" dirty="0"/>
              <a:t> blue </a:t>
            </a:r>
            <a:r>
              <a:rPr lang="cs-CZ" sz="1800" dirty="0" err="1"/>
              <a:t>or</a:t>
            </a:r>
            <a:r>
              <a:rPr lang="cs-CZ" sz="1800" dirty="0"/>
              <a:t> </a:t>
            </a:r>
            <a:r>
              <a:rPr lang="cs-CZ" sz="1800" dirty="0" err="1"/>
              <a:t>ascorbic</a:t>
            </a:r>
            <a:r>
              <a:rPr lang="cs-CZ" sz="1800" dirty="0"/>
              <a:t> acid</a:t>
            </a:r>
          </a:p>
        </p:txBody>
      </p:sp>
      <p:graphicFrame>
        <p:nvGraphicFramePr>
          <p:cNvPr id="6" name="object 4">
            <a:extLst>
              <a:ext uri="{FF2B5EF4-FFF2-40B4-BE49-F238E27FC236}">
                <a16:creationId xmlns:a16="http://schemas.microsoft.com/office/drawing/2014/main" id="{D1E0AB71-1654-3761-3F46-616DC7256CB2}"/>
              </a:ext>
            </a:extLst>
          </p:cNvPr>
          <p:cNvGraphicFramePr>
            <a:graphicFrameLocks noGrp="1"/>
          </p:cNvGraphicFramePr>
          <p:nvPr>
            <p:extLst>
              <p:ext uri="{D42A27DB-BD31-4B8C-83A1-F6EECF244321}">
                <p14:modId xmlns:p14="http://schemas.microsoft.com/office/powerpoint/2010/main" val="2672247177"/>
              </p:ext>
            </p:extLst>
          </p:nvPr>
        </p:nvGraphicFramePr>
        <p:xfrm>
          <a:off x="7350000" y="4440622"/>
          <a:ext cx="4428000" cy="2304000"/>
        </p:xfrm>
        <a:graphic>
          <a:graphicData uri="http://schemas.openxmlformats.org/drawingml/2006/table">
            <a:tbl>
              <a:tblPr firstRow="1" bandRow="1">
                <a:tableStyleId>{2D5ABB26-0587-4C30-8999-92F81FD0307C}</a:tableStyleId>
              </a:tblPr>
              <a:tblGrid>
                <a:gridCol w="1795155">
                  <a:extLst>
                    <a:ext uri="{9D8B030D-6E8A-4147-A177-3AD203B41FA5}">
                      <a16:colId xmlns:a16="http://schemas.microsoft.com/office/drawing/2014/main" val="20000"/>
                    </a:ext>
                  </a:extLst>
                </a:gridCol>
                <a:gridCol w="2632845">
                  <a:extLst>
                    <a:ext uri="{9D8B030D-6E8A-4147-A177-3AD203B41FA5}">
                      <a16:colId xmlns:a16="http://schemas.microsoft.com/office/drawing/2014/main" val="20001"/>
                    </a:ext>
                  </a:extLst>
                </a:gridCol>
              </a:tblGrid>
              <a:tr h="620302">
                <a:tc>
                  <a:txBody>
                    <a:bodyPr/>
                    <a:lstStyle/>
                    <a:p>
                      <a:pPr marL="5080" algn="ctr">
                        <a:lnSpc>
                          <a:spcPct val="100000"/>
                        </a:lnSpc>
                        <a:spcBef>
                          <a:spcPts val="315"/>
                        </a:spcBef>
                      </a:pPr>
                      <a:r>
                        <a:rPr lang="cs-CZ" sz="1800" spc="-5" dirty="0" err="1">
                          <a:latin typeface="+mn-lt"/>
                          <a:cs typeface="Arial"/>
                        </a:rPr>
                        <a:t>MetHb</a:t>
                      </a:r>
                      <a:r>
                        <a:rPr lang="cs-CZ" sz="1800" spc="-5" dirty="0">
                          <a:latin typeface="+mn-lt"/>
                          <a:cs typeface="Arial"/>
                        </a:rPr>
                        <a:t> </a:t>
                      </a:r>
                      <a:r>
                        <a:rPr lang="cs-CZ" sz="1800" spc="-5" dirty="0" err="1">
                          <a:latin typeface="+mn-lt"/>
                          <a:cs typeface="Arial"/>
                        </a:rPr>
                        <a:t>values</a:t>
                      </a:r>
                      <a:r>
                        <a:rPr lang="cs-CZ" sz="1800" spc="-5" dirty="0">
                          <a:latin typeface="+mn-lt"/>
                          <a:cs typeface="Arial"/>
                        </a:rPr>
                        <a:t> </a:t>
                      </a:r>
                      <a:endParaRPr sz="1800" dirty="0">
                        <a:latin typeface="Arial"/>
                        <a:cs typeface="Arial"/>
                      </a:endParaRPr>
                    </a:p>
                  </a:txBody>
                  <a:tcPr marL="0" marR="0" marT="40005"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EAEBEF"/>
                    </a:solidFill>
                  </a:tcPr>
                </a:tc>
                <a:tc>
                  <a:txBody>
                    <a:bodyPr/>
                    <a:lstStyle/>
                    <a:p>
                      <a:pPr marL="3810" algn="ctr">
                        <a:lnSpc>
                          <a:spcPct val="100000"/>
                        </a:lnSpc>
                        <a:spcBef>
                          <a:spcPts val="1400"/>
                        </a:spcBef>
                      </a:pPr>
                      <a:r>
                        <a:rPr lang="cs-CZ" sz="1800" dirty="0">
                          <a:latin typeface="Arial"/>
                          <a:cs typeface="Arial"/>
                        </a:rPr>
                        <a:t>Symptoms</a:t>
                      </a:r>
                      <a:endParaRPr sz="1800" dirty="0">
                        <a:latin typeface="Arial"/>
                        <a:cs typeface="Arial"/>
                      </a:endParaRPr>
                    </a:p>
                  </a:txBody>
                  <a:tcPr marL="0" marR="0" marT="177800" marB="0">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EAEBEF"/>
                    </a:solidFill>
                  </a:tcPr>
                </a:tc>
                <a:extLst>
                  <a:ext uri="{0D108BD9-81ED-4DB2-BD59-A6C34878D82A}">
                    <a16:rowId xmlns:a16="http://schemas.microsoft.com/office/drawing/2014/main" val="10000"/>
                  </a:ext>
                </a:extLst>
              </a:tr>
              <a:tr h="354457">
                <a:tc>
                  <a:txBody>
                    <a:bodyPr/>
                    <a:lstStyle/>
                    <a:p>
                      <a:pPr marL="92075" algn="ctr">
                        <a:lnSpc>
                          <a:spcPct val="100000"/>
                        </a:lnSpc>
                        <a:spcBef>
                          <a:spcPts val="320"/>
                        </a:spcBef>
                      </a:pPr>
                      <a:r>
                        <a:rPr sz="1800" spc="-5" dirty="0">
                          <a:latin typeface="Arial"/>
                          <a:cs typeface="Arial"/>
                        </a:rPr>
                        <a:t>0</a:t>
                      </a:r>
                      <a:r>
                        <a:rPr sz="1800" dirty="0">
                          <a:latin typeface="Arial"/>
                          <a:cs typeface="Arial"/>
                        </a:rPr>
                        <a:t>–</a:t>
                      </a:r>
                      <a:r>
                        <a:rPr sz="1800" spc="-5" dirty="0">
                          <a:latin typeface="Arial"/>
                          <a:cs typeface="Arial"/>
                        </a:rPr>
                        <a:t>2%</a:t>
                      </a:r>
                      <a:endParaRPr sz="1800" dirty="0">
                        <a:latin typeface="Arial"/>
                        <a:cs typeface="Arial"/>
                      </a:endParaRPr>
                    </a:p>
                  </a:txBody>
                  <a:tcPr marL="0" marR="0" marT="40640"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tc>
                  <a:txBody>
                    <a:bodyPr/>
                    <a:lstStyle/>
                    <a:p>
                      <a:pPr marL="92075" algn="ctr">
                        <a:lnSpc>
                          <a:spcPct val="100000"/>
                        </a:lnSpc>
                        <a:spcBef>
                          <a:spcPts val="320"/>
                        </a:spcBef>
                      </a:pPr>
                      <a:r>
                        <a:rPr lang="cs-CZ" sz="1800" spc="-5" dirty="0">
                          <a:latin typeface="Arial"/>
                          <a:cs typeface="Arial"/>
                        </a:rPr>
                        <a:t>n</a:t>
                      </a:r>
                      <a:r>
                        <a:rPr sz="1800" spc="-5" dirty="0" err="1">
                          <a:latin typeface="Arial"/>
                          <a:cs typeface="Arial"/>
                        </a:rPr>
                        <a:t>orm</a:t>
                      </a:r>
                      <a:r>
                        <a:rPr lang="cs-CZ" sz="1800" spc="-5" dirty="0">
                          <a:latin typeface="Arial"/>
                          <a:cs typeface="Arial"/>
                        </a:rPr>
                        <a:t>al </a:t>
                      </a:r>
                      <a:r>
                        <a:rPr lang="cs-CZ" sz="1800" spc="-5" dirty="0" err="1">
                          <a:latin typeface="Arial"/>
                          <a:cs typeface="Arial"/>
                        </a:rPr>
                        <a:t>values</a:t>
                      </a:r>
                      <a:endParaRPr sz="1800" dirty="0">
                        <a:latin typeface="Arial"/>
                        <a:cs typeface="Arial"/>
                      </a:endParaRPr>
                    </a:p>
                  </a:txBody>
                  <a:tcPr marL="0" marR="0" marT="40640"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extLst>
                  <a:ext uri="{0D108BD9-81ED-4DB2-BD59-A6C34878D82A}">
                    <a16:rowId xmlns:a16="http://schemas.microsoft.com/office/drawing/2014/main" val="10001"/>
                  </a:ext>
                </a:extLst>
              </a:tr>
              <a:tr h="354458">
                <a:tc>
                  <a:txBody>
                    <a:bodyPr/>
                    <a:lstStyle/>
                    <a:p>
                      <a:pPr marL="92075" algn="ctr">
                        <a:lnSpc>
                          <a:spcPct val="100000"/>
                        </a:lnSpc>
                        <a:spcBef>
                          <a:spcPts val="320"/>
                        </a:spcBef>
                      </a:pPr>
                      <a:r>
                        <a:rPr sz="1800" dirty="0">
                          <a:latin typeface="Arial"/>
                          <a:cs typeface="Arial"/>
                        </a:rPr>
                        <a:t>&lt;</a:t>
                      </a:r>
                      <a:r>
                        <a:rPr sz="1800" spc="-10" dirty="0">
                          <a:latin typeface="Arial"/>
                          <a:cs typeface="Arial"/>
                        </a:rPr>
                        <a:t>10</a:t>
                      </a:r>
                      <a:r>
                        <a:rPr sz="1800" spc="-5" dirty="0">
                          <a:latin typeface="Arial"/>
                          <a:cs typeface="Arial"/>
                        </a:rPr>
                        <a:t>%</a:t>
                      </a:r>
                      <a:endParaRPr sz="1800" dirty="0">
                        <a:latin typeface="Arial"/>
                        <a:cs typeface="Arial"/>
                      </a:endParaRPr>
                    </a:p>
                  </a:txBody>
                  <a:tcPr marL="0" marR="0" marT="40640"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tc>
                  <a:txBody>
                    <a:bodyPr/>
                    <a:lstStyle/>
                    <a:p>
                      <a:pPr marL="92075" algn="ctr">
                        <a:lnSpc>
                          <a:spcPct val="100000"/>
                        </a:lnSpc>
                        <a:spcBef>
                          <a:spcPts val="320"/>
                        </a:spcBef>
                      </a:pPr>
                      <a:r>
                        <a:rPr sz="1800" spc="-10" dirty="0">
                          <a:latin typeface="Arial"/>
                          <a:cs typeface="Arial"/>
                        </a:rPr>
                        <a:t>cyan</a:t>
                      </a:r>
                      <a:r>
                        <a:rPr lang="cs-CZ" sz="1800" spc="-10" dirty="0" err="1">
                          <a:latin typeface="Arial"/>
                          <a:cs typeface="Arial"/>
                        </a:rPr>
                        <a:t>osis</a:t>
                      </a:r>
                      <a:endParaRPr sz="1800" dirty="0">
                        <a:latin typeface="Arial"/>
                        <a:cs typeface="Arial"/>
                      </a:endParaRPr>
                    </a:p>
                  </a:txBody>
                  <a:tcPr marL="0" marR="0" marT="40640"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extLst>
                  <a:ext uri="{0D108BD9-81ED-4DB2-BD59-A6C34878D82A}">
                    <a16:rowId xmlns:a16="http://schemas.microsoft.com/office/drawing/2014/main" val="10002"/>
                  </a:ext>
                </a:extLst>
              </a:tr>
              <a:tr h="620301">
                <a:tc>
                  <a:txBody>
                    <a:bodyPr/>
                    <a:lstStyle/>
                    <a:p>
                      <a:pPr marL="92075" algn="ctr">
                        <a:lnSpc>
                          <a:spcPct val="100000"/>
                        </a:lnSpc>
                        <a:spcBef>
                          <a:spcPts val="1400"/>
                        </a:spcBef>
                      </a:pPr>
                      <a:r>
                        <a:rPr sz="1800" dirty="0">
                          <a:latin typeface="Arial"/>
                          <a:cs typeface="Arial"/>
                        </a:rPr>
                        <a:t>&lt;</a:t>
                      </a:r>
                      <a:r>
                        <a:rPr lang="cs-CZ" sz="1800" dirty="0">
                          <a:latin typeface="Arial"/>
                          <a:cs typeface="Arial"/>
                        </a:rPr>
                        <a:t>3</a:t>
                      </a:r>
                      <a:r>
                        <a:rPr sz="1800" spc="-5" dirty="0">
                          <a:latin typeface="Arial"/>
                          <a:cs typeface="Arial"/>
                        </a:rPr>
                        <a:t>5</a:t>
                      </a:r>
                      <a:r>
                        <a:rPr sz="1800" dirty="0">
                          <a:latin typeface="Arial"/>
                          <a:cs typeface="Arial"/>
                        </a:rPr>
                        <a:t>%</a:t>
                      </a:r>
                    </a:p>
                  </a:txBody>
                  <a:tcPr marL="0" marR="0" marT="177800"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tc>
                  <a:txBody>
                    <a:bodyPr/>
                    <a:lstStyle/>
                    <a:p>
                      <a:pPr marL="92075" marR="276225" algn="ctr">
                        <a:lnSpc>
                          <a:spcPct val="100000"/>
                        </a:lnSpc>
                        <a:spcBef>
                          <a:spcPts val="320"/>
                        </a:spcBef>
                      </a:pPr>
                      <a:r>
                        <a:rPr sz="1800" spc="-10" dirty="0">
                          <a:latin typeface="Arial"/>
                          <a:cs typeface="Arial"/>
                        </a:rPr>
                        <a:t>cyan</a:t>
                      </a:r>
                      <a:r>
                        <a:rPr lang="cs-CZ" sz="1800" spc="-10" dirty="0" err="1">
                          <a:latin typeface="Arial"/>
                          <a:cs typeface="Arial"/>
                        </a:rPr>
                        <a:t>osis</a:t>
                      </a:r>
                      <a:r>
                        <a:rPr sz="1800" spc="-10" dirty="0">
                          <a:latin typeface="Arial"/>
                          <a:cs typeface="Arial"/>
                        </a:rPr>
                        <a:t> </a:t>
                      </a:r>
                      <a:r>
                        <a:rPr sz="1800" dirty="0">
                          <a:latin typeface="Arial"/>
                          <a:cs typeface="Arial"/>
                        </a:rPr>
                        <a:t>a </a:t>
                      </a:r>
                      <a:r>
                        <a:rPr lang="cs-CZ" sz="1800" spc="-5" dirty="0" err="1">
                          <a:latin typeface="Arial"/>
                          <a:cs typeface="Arial"/>
                        </a:rPr>
                        <a:t>others</a:t>
                      </a:r>
                      <a:r>
                        <a:rPr sz="1800" spc="-5" dirty="0">
                          <a:latin typeface="Arial"/>
                          <a:cs typeface="Arial"/>
                        </a:rPr>
                        <a:t> </a:t>
                      </a:r>
                      <a:r>
                        <a:rPr lang="cs-CZ" sz="1800" spc="-10" dirty="0">
                          <a:latin typeface="Arial"/>
                          <a:cs typeface="Arial"/>
                        </a:rPr>
                        <a:t>(</a:t>
                      </a:r>
                      <a:r>
                        <a:rPr lang="cs-CZ" sz="1800" spc="-10" dirty="0" err="1">
                          <a:latin typeface="Arial"/>
                          <a:cs typeface="Arial"/>
                        </a:rPr>
                        <a:t>headache</a:t>
                      </a:r>
                      <a:r>
                        <a:rPr lang="cs-CZ" sz="1800" spc="-10" dirty="0">
                          <a:latin typeface="Arial"/>
                          <a:cs typeface="Arial"/>
                        </a:rPr>
                        <a:t>, </a:t>
                      </a:r>
                      <a:r>
                        <a:rPr lang="cs-CZ" sz="1800" spc="-10" dirty="0" err="1">
                          <a:latin typeface="Arial"/>
                          <a:cs typeface="Arial"/>
                        </a:rPr>
                        <a:t>dyspnoea</a:t>
                      </a:r>
                      <a:r>
                        <a:rPr lang="cs-CZ" sz="1800" spc="-10" dirty="0">
                          <a:latin typeface="Arial"/>
                          <a:cs typeface="Arial"/>
                        </a:rPr>
                        <a:t>)</a:t>
                      </a:r>
                      <a:endParaRPr sz="1800" dirty="0">
                        <a:latin typeface="Arial"/>
                        <a:cs typeface="Arial"/>
                      </a:endParaRPr>
                    </a:p>
                  </a:txBody>
                  <a:tcPr marL="0" marR="0" marT="40640"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extLst>
                  <a:ext uri="{0D108BD9-81ED-4DB2-BD59-A6C34878D82A}">
                    <a16:rowId xmlns:a16="http://schemas.microsoft.com/office/drawing/2014/main" val="10003"/>
                  </a:ext>
                </a:extLst>
              </a:tr>
              <a:tr h="354482">
                <a:tc>
                  <a:txBody>
                    <a:bodyPr/>
                    <a:lstStyle/>
                    <a:p>
                      <a:pPr marL="92075" algn="ctr">
                        <a:lnSpc>
                          <a:spcPct val="100000"/>
                        </a:lnSpc>
                        <a:spcBef>
                          <a:spcPts val="325"/>
                        </a:spcBef>
                      </a:pPr>
                      <a:r>
                        <a:rPr lang="cs-CZ" sz="1800" spc="-5" dirty="0">
                          <a:latin typeface="Arial"/>
                          <a:cs typeface="Arial"/>
                        </a:rPr>
                        <a:t>&gt;</a:t>
                      </a:r>
                      <a:r>
                        <a:rPr sz="1800" spc="-5" dirty="0">
                          <a:latin typeface="Arial"/>
                          <a:cs typeface="Arial"/>
                        </a:rPr>
                        <a:t>70%</a:t>
                      </a:r>
                      <a:endParaRPr sz="1800" dirty="0">
                        <a:latin typeface="Arial"/>
                        <a:cs typeface="Arial"/>
                      </a:endParaRPr>
                    </a:p>
                  </a:txBody>
                  <a:tcPr marL="0" marR="0" marT="41275"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tc>
                  <a:txBody>
                    <a:bodyPr/>
                    <a:lstStyle/>
                    <a:p>
                      <a:pPr marL="92075" algn="ctr">
                        <a:lnSpc>
                          <a:spcPct val="100000"/>
                        </a:lnSpc>
                        <a:spcBef>
                          <a:spcPts val="325"/>
                        </a:spcBef>
                      </a:pPr>
                      <a:r>
                        <a:rPr lang="cs-CZ" sz="1800" spc="-5" dirty="0" err="1">
                          <a:latin typeface="Arial"/>
                          <a:cs typeface="Arial"/>
                        </a:rPr>
                        <a:t>fatal</a:t>
                      </a:r>
                      <a:endParaRPr sz="1800" dirty="0">
                        <a:latin typeface="Arial"/>
                        <a:cs typeface="Arial"/>
                      </a:endParaRPr>
                    </a:p>
                  </a:txBody>
                  <a:tcPr marL="0" marR="0" marT="41275" marB="0" anchor="ctr">
                    <a:lnL w="9525">
                      <a:solidFill>
                        <a:srgbClr val="A1A9B0"/>
                      </a:solidFill>
                      <a:prstDash val="solid"/>
                    </a:lnL>
                    <a:lnR w="9525">
                      <a:solidFill>
                        <a:srgbClr val="A1A9B0"/>
                      </a:solidFill>
                      <a:prstDash val="solid"/>
                    </a:lnR>
                    <a:lnT w="9525">
                      <a:solidFill>
                        <a:srgbClr val="A1A9B0"/>
                      </a:solidFill>
                      <a:prstDash val="solid"/>
                    </a:lnT>
                    <a:lnB w="9525">
                      <a:solidFill>
                        <a:srgbClr val="A1A9B0"/>
                      </a:solidFill>
                      <a:prstDash val="solid"/>
                    </a:lnB>
                    <a:solidFill>
                      <a:srgbClr val="F8F8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254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E241D3-59F1-D406-0D70-5B2E324DB99E}"/>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C87096F6-8905-04FA-260E-798DBFAABFA6}"/>
              </a:ext>
            </a:extLst>
          </p:cNvPr>
          <p:cNvSpPr>
            <a:spLocks noGrp="1"/>
          </p:cNvSpPr>
          <p:nvPr>
            <p:ph type="title"/>
          </p:nvPr>
        </p:nvSpPr>
        <p:spPr/>
        <p:txBody>
          <a:bodyPr/>
          <a:lstStyle/>
          <a:p>
            <a:r>
              <a:rPr lang="cs-CZ" dirty="0" err="1"/>
              <a:t>Calculated</a:t>
            </a:r>
            <a:r>
              <a:rPr lang="cs-CZ" dirty="0"/>
              <a:t> </a:t>
            </a:r>
            <a:r>
              <a:rPr lang="cs-CZ" dirty="0" err="1"/>
              <a:t>parameters</a:t>
            </a:r>
            <a:r>
              <a:rPr lang="cs-CZ" dirty="0"/>
              <a:t> </a:t>
            </a:r>
            <a:r>
              <a:rPr lang="cs-CZ" dirty="0" err="1"/>
              <a:t>of</a:t>
            </a:r>
            <a:r>
              <a:rPr lang="cs-CZ" dirty="0"/>
              <a:t> </a:t>
            </a:r>
            <a:r>
              <a:rPr lang="cs-CZ" dirty="0" err="1"/>
              <a:t>RBCs</a:t>
            </a:r>
            <a:endParaRPr lang="cs-CZ" dirty="0"/>
          </a:p>
        </p:txBody>
      </p:sp>
      <p:sp>
        <p:nvSpPr>
          <p:cNvPr id="5" name="Content Placeholder 4">
            <a:extLst>
              <a:ext uri="{FF2B5EF4-FFF2-40B4-BE49-F238E27FC236}">
                <a16:creationId xmlns:a16="http://schemas.microsoft.com/office/drawing/2014/main" id="{3EC3ECDC-D5A9-8339-E411-FD07E6B1B5F0}"/>
              </a:ext>
            </a:extLst>
          </p:cNvPr>
          <p:cNvSpPr>
            <a:spLocks noGrp="1"/>
          </p:cNvSpPr>
          <p:nvPr>
            <p:ph idx="1"/>
          </p:nvPr>
        </p:nvSpPr>
        <p:spPr>
          <a:xfrm>
            <a:off x="666000" y="1590402"/>
            <a:ext cx="10753200" cy="4139998"/>
          </a:xfrm>
        </p:spPr>
        <p:txBody>
          <a:bodyPr/>
          <a:lstStyle/>
          <a:p>
            <a:r>
              <a:rPr lang="cs-CZ" dirty="0" err="1"/>
              <a:t>The</a:t>
            </a:r>
            <a:r>
              <a:rPr lang="cs-CZ" dirty="0"/>
              <a:t> </a:t>
            </a:r>
            <a:r>
              <a:rPr lang="cs-CZ" dirty="0" err="1"/>
              <a:t>average</a:t>
            </a:r>
            <a:r>
              <a:rPr lang="cs-CZ" dirty="0"/>
              <a:t> </a:t>
            </a:r>
            <a:r>
              <a:rPr lang="cs-CZ" dirty="0" err="1"/>
              <a:t>volume</a:t>
            </a:r>
            <a:r>
              <a:rPr lang="cs-CZ" dirty="0"/>
              <a:t> </a:t>
            </a:r>
            <a:r>
              <a:rPr lang="cs-CZ" dirty="0" err="1"/>
              <a:t>of</a:t>
            </a:r>
            <a:r>
              <a:rPr lang="cs-CZ" dirty="0"/>
              <a:t> </a:t>
            </a:r>
            <a:r>
              <a:rPr lang="cs-CZ" dirty="0" err="1"/>
              <a:t>one</a:t>
            </a:r>
            <a:r>
              <a:rPr lang="cs-CZ" dirty="0"/>
              <a:t> RBC (</a:t>
            </a:r>
            <a:r>
              <a:rPr lang="cs-CZ" b="1" dirty="0"/>
              <a:t>MCV</a:t>
            </a:r>
            <a:r>
              <a:rPr lang="cs-CZ" dirty="0"/>
              <a:t>, </a:t>
            </a:r>
            <a:r>
              <a:rPr lang="cs-CZ" dirty="0" err="1"/>
              <a:t>mean</a:t>
            </a:r>
            <a:r>
              <a:rPr lang="cs-CZ" dirty="0"/>
              <a:t> </a:t>
            </a:r>
            <a:r>
              <a:rPr lang="cs-CZ" dirty="0" err="1"/>
              <a:t>corpuscular</a:t>
            </a:r>
            <a:r>
              <a:rPr lang="cs-CZ" dirty="0"/>
              <a:t> </a:t>
            </a:r>
            <a:r>
              <a:rPr lang="cs-CZ" dirty="0" err="1"/>
              <a:t>volume</a:t>
            </a:r>
            <a:r>
              <a:rPr lang="cs-CZ" dirty="0"/>
              <a:t>)</a:t>
            </a:r>
          </a:p>
          <a:p>
            <a:pPr lvl="1"/>
            <a:r>
              <a:rPr lang="cs-CZ" b="1" dirty="0"/>
              <a:t>MCV = HCT/RBC </a:t>
            </a:r>
            <a:r>
              <a:rPr lang="cs-CZ" dirty="0"/>
              <a:t>(</a:t>
            </a:r>
            <a:r>
              <a:rPr lang="cs-CZ" dirty="0" err="1"/>
              <a:t>hematocrit</a:t>
            </a:r>
            <a:r>
              <a:rPr lang="cs-CZ" dirty="0"/>
              <a:t>/</a:t>
            </a:r>
            <a:r>
              <a:rPr lang="cs-CZ" dirty="0" err="1"/>
              <a:t>red</a:t>
            </a:r>
            <a:r>
              <a:rPr lang="cs-CZ" dirty="0"/>
              <a:t> </a:t>
            </a:r>
            <a:r>
              <a:rPr lang="cs-CZ" dirty="0" err="1"/>
              <a:t>blood</a:t>
            </a:r>
            <a:r>
              <a:rPr lang="cs-CZ" dirty="0"/>
              <a:t> </a:t>
            </a:r>
            <a:r>
              <a:rPr lang="cs-CZ" dirty="0" err="1"/>
              <a:t>count</a:t>
            </a:r>
            <a:r>
              <a:rPr lang="cs-CZ" dirty="0"/>
              <a:t>) = 80-95 </a:t>
            </a:r>
            <a:r>
              <a:rPr lang="cs-CZ" dirty="0" err="1"/>
              <a:t>fL</a:t>
            </a:r>
            <a:endParaRPr lang="cs-CZ" dirty="0"/>
          </a:p>
          <a:p>
            <a:r>
              <a:rPr lang="cs-CZ" dirty="0" err="1"/>
              <a:t>The</a:t>
            </a:r>
            <a:r>
              <a:rPr lang="cs-CZ" dirty="0"/>
              <a:t> </a:t>
            </a:r>
            <a:r>
              <a:rPr lang="cs-CZ" dirty="0" err="1"/>
              <a:t>average</a:t>
            </a:r>
            <a:r>
              <a:rPr lang="cs-CZ" dirty="0"/>
              <a:t> </a:t>
            </a:r>
            <a:r>
              <a:rPr lang="cs-CZ" dirty="0" err="1"/>
              <a:t>weight</a:t>
            </a:r>
            <a:r>
              <a:rPr lang="cs-CZ" dirty="0"/>
              <a:t> </a:t>
            </a:r>
            <a:r>
              <a:rPr lang="cs-CZ" dirty="0" err="1"/>
              <a:t>of</a:t>
            </a:r>
            <a:r>
              <a:rPr lang="cs-CZ" dirty="0"/>
              <a:t> </a:t>
            </a:r>
            <a:r>
              <a:rPr lang="cs-CZ" dirty="0" err="1"/>
              <a:t>Hb</a:t>
            </a:r>
            <a:r>
              <a:rPr lang="cs-CZ" dirty="0"/>
              <a:t> in </a:t>
            </a:r>
            <a:r>
              <a:rPr lang="cs-CZ" dirty="0" err="1"/>
              <a:t>one</a:t>
            </a:r>
            <a:r>
              <a:rPr lang="cs-CZ" dirty="0"/>
              <a:t> RBC (</a:t>
            </a:r>
            <a:r>
              <a:rPr lang="cs-CZ" b="1" dirty="0"/>
              <a:t>MCH</a:t>
            </a:r>
            <a:r>
              <a:rPr lang="cs-CZ" dirty="0"/>
              <a:t>, </a:t>
            </a:r>
            <a:r>
              <a:rPr lang="cs-CZ" dirty="0" err="1"/>
              <a:t>mean</a:t>
            </a:r>
            <a:r>
              <a:rPr lang="cs-CZ" dirty="0"/>
              <a:t> </a:t>
            </a:r>
            <a:r>
              <a:rPr lang="cs-CZ" dirty="0" err="1"/>
              <a:t>corpuscular</a:t>
            </a:r>
            <a:r>
              <a:rPr lang="cs-CZ" dirty="0"/>
              <a:t> hemoglobin)</a:t>
            </a:r>
          </a:p>
          <a:p>
            <a:pPr lvl="1"/>
            <a:r>
              <a:rPr lang="cs-CZ" b="1" dirty="0"/>
              <a:t>MCH = HGB/RBC </a:t>
            </a:r>
            <a:r>
              <a:rPr lang="cs-CZ" dirty="0"/>
              <a:t>(hemoglobin/</a:t>
            </a:r>
            <a:r>
              <a:rPr lang="cs-CZ" dirty="0" err="1"/>
              <a:t>red</a:t>
            </a:r>
            <a:r>
              <a:rPr lang="cs-CZ" dirty="0"/>
              <a:t> </a:t>
            </a:r>
            <a:r>
              <a:rPr lang="cs-CZ" dirty="0" err="1"/>
              <a:t>blood</a:t>
            </a:r>
            <a:r>
              <a:rPr lang="cs-CZ" dirty="0"/>
              <a:t> </a:t>
            </a:r>
            <a:r>
              <a:rPr lang="cs-CZ" dirty="0" err="1"/>
              <a:t>count</a:t>
            </a:r>
            <a:r>
              <a:rPr lang="cs-CZ" dirty="0"/>
              <a:t>) = 28-32 </a:t>
            </a:r>
            <a:r>
              <a:rPr lang="cs-CZ" dirty="0" err="1"/>
              <a:t>pg</a:t>
            </a:r>
            <a:endParaRPr lang="cs-CZ" dirty="0"/>
          </a:p>
          <a:p>
            <a:r>
              <a:rPr lang="cs-CZ" dirty="0" err="1"/>
              <a:t>The</a:t>
            </a:r>
            <a:r>
              <a:rPr lang="cs-CZ" dirty="0"/>
              <a:t> </a:t>
            </a:r>
            <a:r>
              <a:rPr lang="cs-CZ" dirty="0" err="1"/>
              <a:t>average</a:t>
            </a:r>
            <a:r>
              <a:rPr lang="cs-CZ" dirty="0"/>
              <a:t> </a:t>
            </a:r>
            <a:r>
              <a:rPr lang="cs-CZ" dirty="0" err="1"/>
              <a:t>concentration</a:t>
            </a:r>
            <a:r>
              <a:rPr lang="cs-CZ" dirty="0"/>
              <a:t> </a:t>
            </a:r>
            <a:r>
              <a:rPr lang="cs-CZ" dirty="0" err="1"/>
              <a:t>of</a:t>
            </a:r>
            <a:r>
              <a:rPr lang="cs-CZ" dirty="0"/>
              <a:t> </a:t>
            </a:r>
            <a:r>
              <a:rPr lang="cs-CZ" dirty="0" err="1"/>
              <a:t>Hb</a:t>
            </a:r>
            <a:r>
              <a:rPr lang="cs-CZ" dirty="0"/>
              <a:t> in </a:t>
            </a:r>
            <a:r>
              <a:rPr lang="cs-CZ" dirty="0" err="1"/>
              <a:t>one</a:t>
            </a:r>
            <a:r>
              <a:rPr lang="cs-CZ" dirty="0"/>
              <a:t> RBC (</a:t>
            </a:r>
            <a:r>
              <a:rPr lang="cs-CZ" b="1" dirty="0"/>
              <a:t>MCHC</a:t>
            </a:r>
            <a:r>
              <a:rPr lang="cs-CZ" dirty="0"/>
              <a:t>, </a:t>
            </a:r>
            <a:r>
              <a:rPr lang="cs-CZ" dirty="0" err="1"/>
              <a:t>mean</a:t>
            </a:r>
            <a:r>
              <a:rPr lang="cs-CZ" dirty="0"/>
              <a:t> </a:t>
            </a:r>
            <a:r>
              <a:rPr lang="cs-CZ" dirty="0" err="1"/>
              <a:t>corpuscular</a:t>
            </a:r>
            <a:r>
              <a:rPr lang="cs-CZ" dirty="0"/>
              <a:t> hemoglobin </a:t>
            </a:r>
            <a:r>
              <a:rPr lang="cs-CZ" dirty="0" err="1"/>
              <a:t>concentration</a:t>
            </a:r>
            <a:r>
              <a:rPr lang="cs-CZ" dirty="0"/>
              <a:t>)</a:t>
            </a:r>
          </a:p>
          <a:p>
            <a:pPr lvl="1"/>
            <a:r>
              <a:rPr lang="cs-CZ" b="1" dirty="0"/>
              <a:t>MCHC = HGB/HCT </a:t>
            </a:r>
            <a:r>
              <a:rPr lang="cs-CZ" dirty="0"/>
              <a:t>(hemoglobin/</a:t>
            </a:r>
            <a:r>
              <a:rPr lang="cs-CZ" dirty="0" err="1"/>
              <a:t>hematocrit</a:t>
            </a:r>
            <a:r>
              <a:rPr lang="cs-CZ" dirty="0"/>
              <a:t>) = 310-360 g/L</a:t>
            </a:r>
          </a:p>
          <a:p>
            <a:r>
              <a:rPr lang="cs-CZ" dirty="0" err="1"/>
              <a:t>Red</a:t>
            </a:r>
            <a:r>
              <a:rPr lang="cs-CZ" dirty="0"/>
              <a:t> cell </a:t>
            </a:r>
            <a:r>
              <a:rPr lang="cs-CZ" dirty="0" err="1"/>
              <a:t>distribution</a:t>
            </a:r>
            <a:r>
              <a:rPr lang="cs-CZ" dirty="0"/>
              <a:t> </a:t>
            </a:r>
            <a:r>
              <a:rPr lang="cs-CZ" dirty="0" err="1"/>
              <a:t>width</a:t>
            </a:r>
            <a:r>
              <a:rPr lang="cs-CZ" dirty="0"/>
              <a:t> (</a:t>
            </a:r>
            <a:r>
              <a:rPr lang="cs-CZ" b="1" dirty="0"/>
              <a:t>RDW</a:t>
            </a:r>
            <a:r>
              <a:rPr lang="cs-CZ" dirty="0"/>
              <a:t>) = 11,5-14,5%</a:t>
            </a:r>
          </a:p>
          <a:p>
            <a:pPr lvl="1"/>
            <a:r>
              <a:rPr lang="cs-CZ" dirty="0" err="1"/>
              <a:t>Variation</a:t>
            </a:r>
            <a:r>
              <a:rPr lang="cs-CZ" dirty="0"/>
              <a:t> </a:t>
            </a:r>
            <a:r>
              <a:rPr lang="cs-CZ" dirty="0" err="1"/>
              <a:t>of</a:t>
            </a:r>
            <a:r>
              <a:rPr lang="cs-CZ" dirty="0"/>
              <a:t> </a:t>
            </a:r>
            <a:r>
              <a:rPr lang="cs-CZ" dirty="0" err="1"/>
              <a:t>RBCs</a:t>
            </a:r>
            <a:r>
              <a:rPr lang="cs-CZ" dirty="0"/>
              <a:t> </a:t>
            </a:r>
            <a:r>
              <a:rPr lang="cs-CZ" dirty="0" err="1"/>
              <a:t>size</a:t>
            </a:r>
            <a:endParaRPr lang="cs-CZ" dirty="0"/>
          </a:p>
          <a:p>
            <a:pPr lvl="1"/>
            <a:r>
              <a:rPr lang="cs-CZ" dirty="0"/>
              <a:t>↑RDW – </a:t>
            </a:r>
            <a:r>
              <a:rPr lang="cs-CZ" dirty="0" err="1"/>
              <a:t>anisocytosis</a:t>
            </a:r>
            <a:endParaRPr lang="cs-CZ" dirty="0"/>
          </a:p>
        </p:txBody>
      </p:sp>
    </p:spTree>
    <p:extLst>
      <p:ext uri="{BB962C8B-B14F-4D97-AF65-F5344CB8AC3E}">
        <p14:creationId xmlns:p14="http://schemas.microsoft.com/office/powerpoint/2010/main" val="325124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09F80F-8BF4-0B76-AA7E-19A5A9CA9D6A}"/>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32FCE8BA-F49A-EAC8-2584-4C061C417F29}"/>
              </a:ext>
            </a:extLst>
          </p:cNvPr>
          <p:cNvSpPr>
            <a:spLocks noGrp="1"/>
          </p:cNvSpPr>
          <p:nvPr>
            <p:ph type="title"/>
          </p:nvPr>
        </p:nvSpPr>
        <p:spPr/>
        <p:txBody>
          <a:bodyPr/>
          <a:lstStyle/>
          <a:p>
            <a:r>
              <a:rPr lang="cs-CZ" dirty="0" err="1"/>
              <a:t>Anisocytosis</a:t>
            </a:r>
            <a:r>
              <a:rPr lang="cs-CZ" dirty="0"/>
              <a:t>: </a:t>
            </a:r>
            <a:r>
              <a:rPr lang="cs-CZ" dirty="0" err="1"/>
              <a:t>varying</a:t>
            </a:r>
            <a:r>
              <a:rPr lang="cs-CZ" dirty="0"/>
              <a:t> </a:t>
            </a:r>
            <a:r>
              <a:rPr lang="cs-CZ" dirty="0" err="1"/>
              <a:t>size</a:t>
            </a:r>
            <a:r>
              <a:rPr lang="cs-CZ" dirty="0"/>
              <a:t> </a:t>
            </a:r>
            <a:r>
              <a:rPr lang="cs-CZ" dirty="0" err="1"/>
              <a:t>of</a:t>
            </a:r>
            <a:r>
              <a:rPr lang="cs-CZ" dirty="0"/>
              <a:t> </a:t>
            </a:r>
            <a:r>
              <a:rPr lang="cs-CZ" dirty="0" err="1"/>
              <a:t>RBCs</a:t>
            </a:r>
            <a:br>
              <a:rPr lang="cs-CZ" dirty="0"/>
            </a:br>
            <a:r>
              <a:rPr lang="cs-CZ" sz="2000" b="0" dirty="0" err="1">
                <a:solidFill>
                  <a:schemeClr val="tx1"/>
                </a:solidFill>
              </a:rPr>
              <a:t>Mild</a:t>
            </a:r>
            <a:r>
              <a:rPr lang="cs-CZ" sz="2000" b="0" dirty="0">
                <a:solidFill>
                  <a:schemeClr val="tx1"/>
                </a:solidFill>
              </a:rPr>
              <a:t> </a:t>
            </a:r>
            <a:r>
              <a:rPr lang="cs-CZ" sz="2000" b="0" dirty="0" err="1">
                <a:solidFill>
                  <a:schemeClr val="tx1"/>
                </a:solidFill>
              </a:rPr>
              <a:t>anisocytosis</a:t>
            </a:r>
            <a:r>
              <a:rPr lang="cs-CZ" sz="2000" b="0" dirty="0">
                <a:solidFill>
                  <a:schemeClr val="tx1"/>
                </a:solidFill>
              </a:rPr>
              <a:t> </a:t>
            </a:r>
            <a:r>
              <a:rPr lang="cs-CZ" sz="2000" b="0" dirty="0" err="1">
                <a:solidFill>
                  <a:schemeClr val="tx1"/>
                </a:solidFill>
              </a:rPr>
              <a:t>is</a:t>
            </a:r>
            <a:r>
              <a:rPr lang="cs-CZ" sz="2000" b="0" dirty="0">
                <a:solidFill>
                  <a:schemeClr val="tx1"/>
                </a:solidFill>
              </a:rPr>
              <a:t> </a:t>
            </a:r>
            <a:r>
              <a:rPr lang="cs-CZ" sz="2000" b="0" dirty="0" err="1">
                <a:solidFill>
                  <a:schemeClr val="tx1"/>
                </a:solidFill>
              </a:rPr>
              <a:t>physiological</a:t>
            </a:r>
            <a:endParaRPr lang="cs-CZ" sz="2000" b="0" dirty="0">
              <a:solidFill>
                <a:schemeClr val="tx1"/>
              </a:solidFill>
            </a:endParaRPr>
          </a:p>
        </p:txBody>
      </p:sp>
      <p:pic>
        <p:nvPicPr>
          <p:cNvPr id="6" name="object 3">
            <a:extLst>
              <a:ext uri="{FF2B5EF4-FFF2-40B4-BE49-F238E27FC236}">
                <a16:creationId xmlns:a16="http://schemas.microsoft.com/office/drawing/2014/main" id="{17A9C6B8-D70A-C7AF-B998-F7C8A9351181}"/>
              </a:ext>
            </a:extLst>
          </p:cNvPr>
          <p:cNvPicPr/>
          <p:nvPr/>
        </p:nvPicPr>
        <p:blipFill>
          <a:blip r:embed="rId2" cstate="print"/>
          <a:stretch>
            <a:fillRect/>
          </a:stretch>
        </p:blipFill>
        <p:spPr>
          <a:xfrm>
            <a:off x="2782751" y="1778460"/>
            <a:ext cx="6268212" cy="4701540"/>
          </a:xfrm>
          <a:prstGeom prst="rect">
            <a:avLst/>
          </a:prstGeom>
        </p:spPr>
      </p:pic>
    </p:spTree>
    <p:extLst>
      <p:ext uri="{BB962C8B-B14F-4D97-AF65-F5344CB8AC3E}">
        <p14:creationId xmlns:p14="http://schemas.microsoft.com/office/powerpoint/2010/main" val="335585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D117D2-2ED8-7A59-66DB-D38E8FBA5602}"/>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4EB95F02-0606-7FD1-0D42-AE253CE2AC26}"/>
              </a:ext>
            </a:extLst>
          </p:cNvPr>
          <p:cNvSpPr>
            <a:spLocks noGrp="1"/>
          </p:cNvSpPr>
          <p:nvPr>
            <p:ph type="title"/>
          </p:nvPr>
        </p:nvSpPr>
        <p:spPr/>
        <p:txBody>
          <a:bodyPr/>
          <a:lstStyle/>
          <a:p>
            <a:r>
              <a:rPr lang="cs-CZ" dirty="0" err="1"/>
              <a:t>Calculated</a:t>
            </a:r>
            <a:r>
              <a:rPr lang="cs-CZ" dirty="0"/>
              <a:t> </a:t>
            </a:r>
            <a:r>
              <a:rPr lang="cs-CZ" dirty="0" err="1"/>
              <a:t>parameters</a:t>
            </a:r>
            <a:r>
              <a:rPr lang="cs-CZ" dirty="0"/>
              <a:t> </a:t>
            </a:r>
            <a:r>
              <a:rPr lang="cs-CZ" dirty="0" err="1"/>
              <a:t>of</a:t>
            </a:r>
            <a:r>
              <a:rPr lang="cs-CZ" dirty="0"/>
              <a:t> </a:t>
            </a:r>
            <a:r>
              <a:rPr lang="cs-CZ" dirty="0" err="1"/>
              <a:t>RBCs</a:t>
            </a:r>
            <a:endParaRPr lang="cs-CZ" dirty="0"/>
          </a:p>
        </p:txBody>
      </p:sp>
      <p:sp>
        <p:nvSpPr>
          <p:cNvPr id="6" name="object 3">
            <a:extLst>
              <a:ext uri="{FF2B5EF4-FFF2-40B4-BE49-F238E27FC236}">
                <a16:creationId xmlns:a16="http://schemas.microsoft.com/office/drawing/2014/main" id="{196F1B86-E334-A012-73F6-45AC4CF162C9}"/>
              </a:ext>
            </a:extLst>
          </p:cNvPr>
          <p:cNvSpPr txBox="1"/>
          <p:nvPr/>
        </p:nvSpPr>
        <p:spPr>
          <a:xfrm>
            <a:off x="5295626" y="1568576"/>
            <a:ext cx="694690" cy="513715"/>
          </a:xfrm>
          <a:prstGeom prst="rect">
            <a:avLst/>
          </a:prstGeom>
        </p:spPr>
        <p:txBody>
          <a:bodyPr vert="horz" wrap="square" lIns="0" tIns="13335" rIns="0" bIns="0" rtlCol="0">
            <a:spAutoFit/>
          </a:bodyPr>
          <a:lstStyle/>
          <a:p>
            <a:pPr marL="12700">
              <a:lnSpc>
                <a:spcPct val="100000"/>
              </a:lnSpc>
              <a:spcBef>
                <a:spcPts val="105"/>
              </a:spcBef>
            </a:pPr>
            <a:r>
              <a:rPr sz="3200" spc="-25" dirty="0">
                <a:latin typeface="Calibri"/>
                <a:cs typeface="Calibri"/>
              </a:rPr>
              <a:t>HCT</a:t>
            </a:r>
            <a:endParaRPr sz="3200" dirty="0">
              <a:latin typeface="Calibri"/>
              <a:cs typeface="Calibri"/>
            </a:endParaRPr>
          </a:p>
        </p:txBody>
      </p:sp>
      <p:sp>
        <p:nvSpPr>
          <p:cNvPr id="7" name="object 4">
            <a:extLst>
              <a:ext uri="{FF2B5EF4-FFF2-40B4-BE49-F238E27FC236}">
                <a16:creationId xmlns:a16="http://schemas.microsoft.com/office/drawing/2014/main" id="{A4F6AA05-58BC-A090-2C01-6B11FEA5A8FB}"/>
              </a:ext>
            </a:extLst>
          </p:cNvPr>
          <p:cNvSpPr txBox="1"/>
          <p:nvPr/>
        </p:nvSpPr>
        <p:spPr>
          <a:xfrm>
            <a:off x="2876804" y="4607814"/>
            <a:ext cx="685165" cy="513715"/>
          </a:xfrm>
          <a:prstGeom prst="rect">
            <a:avLst/>
          </a:prstGeom>
        </p:spPr>
        <p:txBody>
          <a:bodyPr vert="horz" wrap="square" lIns="0" tIns="12700" rIns="0" bIns="0" rtlCol="0">
            <a:spAutoFit/>
          </a:bodyPr>
          <a:lstStyle/>
          <a:p>
            <a:pPr marL="12700">
              <a:lnSpc>
                <a:spcPct val="100000"/>
              </a:lnSpc>
              <a:spcBef>
                <a:spcPts val="100"/>
              </a:spcBef>
            </a:pPr>
            <a:r>
              <a:rPr sz="3200" spc="-25" dirty="0">
                <a:latin typeface="Calibri"/>
                <a:cs typeface="Calibri"/>
              </a:rPr>
              <a:t>RBC</a:t>
            </a:r>
            <a:endParaRPr sz="3200">
              <a:latin typeface="Calibri"/>
              <a:cs typeface="Calibri"/>
            </a:endParaRPr>
          </a:p>
        </p:txBody>
      </p:sp>
      <p:sp>
        <p:nvSpPr>
          <p:cNvPr id="8" name="object 5">
            <a:extLst>
              <a:ext uri="{FF2B5EF4-FFF2-40B4-BE49-F238E27FC236}">
                <a16:creationId xmlns:a16="http://schemas.microsoft.com/office/drawing/2014/main" id="{47638B5A-D5F9-D424-4F24-EA07F12D35B3}"/>
              </a:ext>
            </a:extLst>
          </p:cNvPr>
          <p:cNvSpPr txBox="1"/>
          <p:nvPr/>
        </p:nvSpPr>
        <p:spPr>
          <a:xfrm>
            <a:off x="7913623" y="4607814"/>
            <a:ext cx="756285" cy="513715"/>
          </a:xfrm>
          <a:prstGeom prst="rect">
            <a:avLst/>
          </a:prstGeom>
        </p:spPr>
        <p:txBody>
          <a:bodyPr vert="horz" wrap="square" lIns="0" tIns="12700" rIns="0" bIns="0" rtlCol="0">
            <a:spAutoFit/>
          </a:bodyPr>
          <a:lstStyle/>
          <a:p>
            <a:pPr marL="12700">
              <a:lnSpc>
                <a:spcPct val="100000"/>
              </a:lnSpc>
              <a:spcBef>
                <a:spcPts val="100"/>
              </a:spcBef>
            </a:pPr>
            <a:r>
              <a:rPr sz="3200" spc="-25" dirty="0">
                <a:latin typeface="Calibri"/>
                <a:cs typeface="Calibri"/>
              </a:rPr>
              <a:t>HGB</a:t>
            </a:r>
            <a:endParaRPr sz="3200">
              <a:latin typeface="Calibri"/>
              <a:cs typeface="Calibri"/>
            </a:endParaRPr>
          </a:p>
        </p:txBody>
      </p:sp>
      <p:sp>
        <p:nvSpPr>
          <p:cNvPr id="9" name="object 6">
            <a:extLst>
              <a:ext uri="{FF2B5EF4-FFF2-40B4-BE49-F238E27FC236}">
                <a16:creationId xmlns:a16="http://schemas.microsoft.com/office/drawing/2014/main" id="{A7BEEAE6-291B-47DE-16F1-4B0453E2A731}"/>
              </a:ext>
            </a:extLst>
          </p:cNvPr>
          <p:cNvSpPr/>
          <p:nvPr/>
        </p:nvSpPr>
        <p:spPr>
          <a:xfrm>
            <a:off x="6147815" y="2145792"/>
            <a:ext cx="1699260" cy="2453640"/>
          </a:xfrm>
          <a:custGeom>
            <a:avLst/>
            <a:gdLst/>
            <a:ahLst/>
            <a:cxnLst/>
            <a:rect l="l" t="t" r="r" b="b"/>
            <a:pathLst>
              <a:path w="1699259" h="2453640">
                <a:moveTo>
                  <a:pt x="0" y="0"/>
                </a:moveTo>
                <a:lnTo>
                  <a:pt x="1699133" y="2453640"/>
                </a:lnTo>
              </a:path>
            </a:pathLst>
          </a:custGeom>
          <a:ln w="57150">
            <a:solidFill>
              <a:srgbClr val="5B9BD4"/>
            </a:solidFill>
          </a:ln>
        </p:spPr>
        <p:txBody>
          <a:bodyPr wrap="square" lIns="0" tIns="0" rIns="0" bIns="0" rtlCol="0"/>
          <a:lstStyle/>
          <a:p>
            <a:endParaRPr/>
          </a:p>
        </p:txBody>
      </p:sp>
      <p:sp>
        <p:nvSpPr>
          <p:cNvPr id="10" name="object 7">
            <a:extLst>
              <a:ext uri="{FF2B5EF4-FFF2-40B4-BE49-F238E27FC236}">
                <a16:creationId xmlns:a16="http://schemas.microsoft.com/office/drawing/2014/main" id="{2C3EC1BA-E37A-087C-CD2C-EE7CE46778C2}"/>
              </a:ext>
            </a:extLst>
          </p:cNvPr>
          <p:cNvSpPr/>
          <p:nvPr/>
        </p:nvSpPr>
        <p:spPr>
          <a:xfrm>
            <a:off x="3582923" y="2145792"/>
            <a:ext cx="1590040" cy="2453640"/>
          </a:xfrm>
          <a:custGeom>
            <a:avLst/>
            <a:gdLst/>
            <a:ahLst/>
            <a:cxnLst/>
            <a:rect l="l" t="t" r="r" b="b"/>
            <a:pathLst>
              <a:path w="1590039" h="2453640">
                <a:moveTo>
                  <a:pt x="1589913" y="0"/>
                </a:moveTo>
                <a:lnTo>
                  <a:pt x="0" y="2453640"/>
                </a:lnTo>
              </a:path>
            </a:pathLst>
          </a:custGeom>
          <a:ln w="57150">
            <a:solidFill>
              <a:srgbClr val="5B9BD4"/>
            </a:solidFill>
          </a:ln>
        </p:spPr>
        <p:txBody>
          <a:bodyPr wrap="square" lIns="0" tIns="0" rIns="0" bIns="0" rtlCol="0"/>
          <a:lstStyle/>
          <a:p>
            <a:endParaRPr/>
          </a:p>
        </p:txBody>
      </p:sp>
      <p:sp>
        <p:nvSpPr>
          <p:cNvPr id="11" name="object 8">
            <a:extLst>
              <a:ext uri="{FF2B5EF4-FFF2-40B4-BE49-F238E27FC236}">
                <a16:creationId xmlns:a16="http://schemas.microsoft.com/office/drawing/2014/main" id="{708BE789-2B83-B10A-907B-EB29ADBB4BAF}"/>
              </a:ext>
            </a:extLst>
          </p:cNvPr>
          <p:cNvSpPr/>
          <p:nvPr/>
        </p:nvSpPr>
        <p:spPr>
          <a:xfrm>
            <a:off x="3974591" y="4892040"/>
            <a:ext cx="3627120" cy="0"/>
          </a:xfrm>
          <a:custGeom>
            <a:avLst/>
            <a:gdLst/>
            <a:ahLst/>
            <a:cxnLst/>
            <a:rect l="l" t="t" r="r" b="b"/>
            <a:pathLst>
              <a:path w="3627120">
                <a:moveTo>
                  <a:pt x="3626866" y="0"/>
                </a:moveTo>
                <a:lnTo>
                  <a:pt x="0" y="0"/>
                </a:lnTo>
              </a:path>
            </a:pathLst>
          </a:custGeom>
          <a:ln w="57150">
            <a:solidFill>
              <a:srgbClr val="5B9BD4"/>
            </a:solidFill>
          </a:ln>
        </p:spPr>
        <p:txBody>
          <a:bodyPr wrap="square" lIns="0" tIns="0" rIns="0" bIns="0" rtlCol="0"/>
          <a:lstStyle/>
          <a:p>
            <a:endParaRPr/>
          </a:p>
        </p:txBody>
      </p:sp>
      <p:sp>
        <p:nvSpPr>
          <p:cNvPr id="12" name="object 9">
            <a:extLst>
              <a:ext uri="{FF2B5EF4-FFF2-40B4-BE49-F238E27FC236}">
                <a16:creationId xmlns:a16="http://schemas.microsoft.com/office/drawing/2014/main" id="{A7A36EB4-C3CB-0E24-C93F-FCE9ADA78F72}"/>
              </a:ext>
            </a:extLst>
          </p:cNvPr>
          <p:cNvSpPr txBox="1"/>
          <p:nvPr/>
        </p:nvSpPr>
        <p:spPr>
          <a:xfrm>
            <a:off x="4645660" y="5151117"/>
            <a:ext cx="2088514"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2"/>
                </a:solidFill>
                <a:latin typeface="Calibri"/>
                <a:cs typeface="Calibri"/>
              </a:rPr>
              <a:t>MCH</a:t>
            </a:r>
            <a:r>
              <a:rPr sz="2400" spc="-10" dirty="0">
                <a:latin typeface="Calibri"/>
                <a:cs typeface="Calibri"/>
              </a:rPr>
              <a:t> </a:t>
            </a:r>
            <a:r>
              <a:rPr sz="2400" dirty="0">
                <a:latin typeface="Calibri"/>
                <a:cs typeface="Calibri"/>
              </a:rPr>
              <a:t>= </a:t>
            </a:r>
            <a:r>
              <a:rPr sz="2400" spc="-10" dirty="0">
                <a:latin typeface="Calibri"/>
                <a:cs typeface="Calibri"/>
              </a:rPr>
              <a:t>HGB/RBC</a:t>
            </a:r>
            <a:endParaRPr sz="2400" dirty="0">
              <a:latin typeface="Calibri"/>
              <a:cs typeface="Calibri"/>
            </a:endParaRPr>
          </a:p>
        </p:txBody>
      </p:sp>
      <p:sp>
        <p:nvSpPr>
          <p:cNvPr id="13" name="object 10">
            <a:extLst>
              <a:ext uri="{FF2B5EF4-FFF2-40B4-BE49-F238E27FC236}">
                <a16:creationId xmlns:a16="http://schemas.microsoft.com/office/drawing/2014/main" id="{07DD7329-A6AF-8F81-CC13-020B7BA7D8AA}"/>
              </a:ext>
            </a:extLst>
          </p:cNvPr>
          <p:cNvSpPr txBox="1"/>
          <p:nvPr/>
        </p:nvSpPr>
        <p:spPr>
          <a:xfrm>
            <a:off x="7517947" y="2835236"/>
            <a:ext cx="225615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2"/>
                </a:solidFill>
                <a:latin typeface="Calibri"/>
                <a:cs typeface="Calibri"/>
              </a:rPr>
              <a:t>MCHC</a:t>
            </a:r>
            <a:r>
              <a:rPr sz="2400" spc="-25" dirty="0">
                <a:latin typeface="Calibri"/>
                <a:cs typeface="Calibri"/>
              </a:rPr>
              <a:t> </a:t>
            </a:r>
            <a:r>
              <a:rPr sz="2400" dirty="0">
                <a:latin typeface="Calibri"/>
                <a:cs typeface="Calibri"/>
              </a:rPr>
              <a:t>= </a:t>
            </a:r>
            <a:r>
              <a:rPr sz="2400" spc="-10" dirty="0">
                <a:latin typeface="Calibri"/>
                <a:cs typeface="Calibri"/>
              </a:rPr>
              <a:t>HGB/HCT</a:t>
            </a:r>
            <a:endParaRPr sz="2400" dirty="0">
              <a:latin typeface="Calibri"/>
              <a:cs typeface="Calibri"/>
            </a:endParaRPr>
          </a:p>
        </p:txBody>
      </p:sp>
      <p:sp>
        <p:nvSpPr>
          <p:cNvPr id="14" name="object 11">
            <a:extLst>
              <a:ext uri="{FF2B5EF4-FFF2-40B4-BE49-F238E27FC236}">
                <a16:creationId xmlns:a16="http://schemas.microsoft.com/office/drawing/2014/main" id="{CC7A927E-3038-144A-0A19-048EF62BC2B7}"/>
              </a:ext>
            </a:extLst>
          </p:cNvPr>
          <p:cNvSpPr txBox="1"/>
          <p:nvPr/>
        </p:nvSpPr>
        <p:spPr>
          <a:xfrm>
            <a:off x="1823990" y="2835236"/>
            <a:ext cx="20078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2"/>
                </a:solidFill>
                <a:latin typeface="Calibri"/>
                <a:cs typeface="Calibri"/>
              </a:rPr>
              <a:t>MCV</a:t>
            </a:r>
            <a:r>
              <a:rPr sz="2400" spc="-15" dirty="0">
                <a:latin typeface="Calibri"/>
                <a:cs typeface="Calibri"/>
              </a:rPr>
              <a:t> </a:t>
            </a:r>
            <a:r>
              <a:rPr sz="2400" dirty="0">
                <a:latin typeface="Calibri"/>
                <a:cs typeface="Calibri"/>
              </a:rPr>
              <a:t>=</a:t>
            </a:r>
            <a:r>
              <a:rPr sz="2400" spc="-5" dirty="0">
                <a:latin typeface="Calibri"/>
                <a:cs typeface="Calibri"/>
              </a:rPr>
              <a:t> </a:t>
            </a:r>
            <a:r>
              <a:rPr sz="2400" spc="-10" dirty="0">
                <a:latin typeface="Calibri"/>
                <a:cs typeface="Calibri"/>
              </a:rPr>
              <a:t>HCT/RBC</a:t>
            </a:r>
            <a:endParaRPr sz="2400" dirty="0">
              <a:latin typeface="Calibri"/>
              <a:cs typeface="Calibri"/>
            </a:endParaRPr>
          </a:p>
        </p:txBody>
      </p:sp>
      <p:sp>
        <p:nvSpPr>
          <p:cNvPr id="15" name="object 11">
            <a:extLst>
              <a:ext uri="{FF2B5EF4-FFF2-40B4-BE49-F238E27FC236}">
                <a16:creationId xmlns:a16="http://schemas.microsoft.com/office/drawing/2014/main" id="{C7A6E0D5-E518-DB97-B4C7-D53556DDD6EE}"/>
              </a:ext>
            </a:extLst>
          </p:cNvPr>
          <p:cNvSpPr txBox="1"/>
          <p:nvPr/>
        </p:nvSpPr>
        <p:spPr>
          <a:xfrm>
            <a:off x="4601119" y="2264594"/>
            <a:ext cx="2147569" cy="961802"/>
          </a:xfrm>
          <a:prstGeom prst="rect">
            <a:avLst/>
          </a:prstGeom>
        </p:spPr>
        <p:txBody>
          <a:bodyPr vert="horz" wrap="square" lIns="0" tIns="12700" rIns="0" bIns="0" rtlCol="0">
            <a:spAutoFit/>
          </a:bodyPr>
          <a:lstStyle/>
          <a:p>
            <a:pPr marL="12700" algn="ctr">
              <a:lnSpc>
                <a:spcPct val="100000"/>
              </a:lnSpc>
              <a:spcBef>
                <a:spcPts val="100"/>
              </a:spcBef>
            </a:pPr>
            <a:r>
              <a:rPr lang="cs-CZ" sz="2000" dirty="0" err="1">
                <a:latin typeface="Calibri"/>
                <a:cs typeface="Calibri"/>
              </a:rPr>
              <a:t>hematocrit</a:t>
            </a:r>
            <a:endParaRPr lang="cs-CZ" sz="2000" dirty="0">
              <a:latin typeface="Calibri"/>
              <a:cs typeface="Calibri"/>
            </a:endParaRPr>
          </a:p>
          <a:p>
            <a:pPr marL="12700" algn="ctr">
              <a:lnSpc>
                <a:spcPct val="100000"/>
              </a:lnSpc>
              <a:spcBef>
                <a:spcPts val="100"/>
              </a:spcBef>
            </a:pPr>
            <a:r>
              <a:rPr lang="cs-CZ" sz="2000" dirty="0" err="1">
                <a:latin typeface="Calibri"/>
                <a:cs typeface="Calibri"/>
              </a:rPr>
              <a:t>men</a:t>
            </a:r>
            <a:r>
              <a:rPr lang="cs-CZ" sz="2000" dirty="0">
                <a:latin typeface="Calibri"/>
                <a:cs typeface="Calibri"/>
              </a:rPr>
              <a:t>: 42-52%</a:t>
            </a:r>
          </a:p>
          <a:p>
            <a:pPr marL="12700" algn="ctr">
              <a:lnSpc>
                <a:spcPct val="100000"/>
              </a:lnSpc>
              <a:spcBef>
                <a:spcPts val="100"/>
              </a:spcBef>
            </a:pPr>
            <a:r>
              <a:rPr lang="cs-CZ" sz="2000" dirty="0" err="1">
                <a:latin typeface="Calibri"/>
                <a:cs typeface="Calibri"/>
              </a:rPr>
              <a:t>women</a:t>
            </a:r>
            <a:r>
              <a:rPr lang="cs-CZ" sz="2000" dirty="0">
                <a:latin typeface="Calibri"/>
                <a:cs typeface="Calibri"/>
              </a:rPr>
              <a:t>: 37-47%</a:t>
            </a:r>
            <a:endParaRPr sz="2000" dirty="0">
              <a:latin typeface="Calibri"/>
              <a:cs typeface="Calibri"/>
            </a:endParaRPr>
          </a:p>
        </p:txBody>
      </p:sp>
      <p:sp>
        <p:nvSpPr>
          <p:cNvPr id="16" name="object 11">
            <a:extLst>
              <a:ext uri="{FF2B5EF4-FFF2-40B4-BE49-F238E27FC236}">
                <a16:creationId xmlns:a16="http://schemas.microsoft.com/office/drawing/2014/main" id="{24ED44DC-932B-9ED9-0C9E-BE15E694095C}"/>
              </a:ext>
            </a:extLst>
          </p:cNvPr>
          <p:cNvSpPr txBox="1"/>
          <p:nvPr/>
        </p:nvSpPr>
        <p:spPr>
          <a:xfrm>
            <a:off x="8962197" y="4507725"/>
            <a:ext cx="2991168" cy="961802"/>
          </a:xfrm>
          <a:prstGeom prst="rect">
            <a:avLst/>
          </a:prstGeom>
        </p:spPr>
        <p:txBody>
          <a:bodyPr vert="horz" wrap="square" lIns="0" tIns="12700" rIns="0" bIns="0" rtlCol="0">
            <a:spAutoFit/>
          </a:bodyPr>
          <a:lstStyle/>
          <a:p>
            <a:pPr marL="12700" algn="ctr">
              <a:lnSpc>
                <a:spcPct val="100000"/>
              </a:lnSpc>
              <a:spcBef>
                <a:spcPts val="100"/>
              </a:spcBef>
            </a:pPr>
            <a:r>
              <a:rPr lang="cs-CZ" sz="2000" dirty="0">
                <a:latin typeface="Calibri"/>
                <a:cs typeface="Calibri"/>
              </a:rPr>
              <a:t>hemoglobin </a:t>
            </a:r>
            <a:r>
              <a:rPr lang="cs-CZ" sz="2000" dirty="0" err="1">
                <a:latin typeface="Calibri"/>
                <a:cs typeface="Calibri"/>
              </a:rPr>
              <a:t>concentration</a:t>
            </a:r>
            <a:endParaRPr lang="cs-CZ" sz="2000" dirty="0">
              <a:latin typeface="Calibri"/>
              <a:cs typeface="Calibri"/>
            </a:endParaRPr>
          </a:p>
          <a:p>
            <a:pPr marL="12700" algn="ctr">
              <a:lnSpc>
                <a:spcPct val="100000"/>
              </a:lnSpc>
              <a:spcBef>
                <a:spcPts val="100"/>
              </a:spcBef>
            </a:pPr>
            <a:r>
              <a:rPr lang="cs-CZ" sz="2000" dirty="0" err="1">
                <a:latin typeface="Calibri"/>
                <a:cs typeface="Calibri"/>
              </a:rPr>
              <a:t>men</a:t>
            </a:r>
            <a:r>
              <a:rPr lang="cs-CZ" sz="2000" dirty="0">
                <a:latin typeface="Calibri"/>
                <a:cs typeface="Calibri"/>
              </a:rPr>
              <a:t>: 140-180 g/L</a:t>
            </a:r>
          </a:p>
          <a:p>
            <a:pPr marL="12700" algn="ctr">
              <a:lnSpc>
                <a:spcPct val="100000"/>
              </a:lnSpc>
              <a:spcBef>
                <a:spcPts val="100"/>
              </a:spcBef>
            </a:pPr>
            <a:r>
              <a:rPr lang="cs-CZ" sz="2000" dirty="0" err="1">
                <a:latin typeface="Calibri"/>
                <a:cs typeface="Calibri"/>
              </a:rPr>
              <a:t>women</a:t>
            </a:r>
            <a:r>
              <a:rPr lang="cs-CZ" sz="2000" dirty="0">
                <a:latin typeface="Calibri"/>
                <a:cs typeface="Calibri"/>
              </a:rPr>
              <a:t>: 120-160 g/L</a:t>
            </a:r>
            <a:endParaRPr sz="2000" dirty="0">
              <a:latin typeface="Calibri"/>
              <a:cs typeface="Calibri"/>
            </a:endParaRPr>
          </a:p>
        </p:txBody>
      </p:sp>
      <p:sp>
        <p:nvSpPr>
          <p:cNvPr id="17" name="object 11">
            <a:extLst>
              <a:ext uri="{FF2B5EF4-FFF2-40B4-BE49-F238E27FC236}">
                <a16:creationId xmlns:a16="http://schemas.microsoft.com/office/drawing/2014/main" id="{FDEE7A78-3731-4A49-114F-3E993A06FDC4}"/>
              </a:ext>
            </a:extLst>
          </p:cNvPr>
          <p:cNvSpPr txBox="1"/>
          <p:nvPr/>
        </p:nvSpPr>
        <p:spPr>
          <a:xfrm>
            <a:off x="38731" y="4507826"/>
            <a:ext cx="2991168" cy="961802"/>
          </a:xfrm>
          <a:prstGeom prst="rect">
            <a:avLst/>
          </a:prstGeom>
        </p:spPr>
        <p:txBody>
          <a:bodyPr vert="horz" wrap="square" lIns="0" tIns="12700" rIns="0" bIns="0" rtlCol="0">
            <a:spAutoFit/>
          </a:bodyPr>
          <a:lstStyle/>
          <a:p>
            <a:pPr marL="12700" algn="ctr">
              <a:lnSpc>
                <a:spcPct val="100000"/>
              </a:lnSpc>
              <a:spcBef>
                <a:spcPts val="100"/>
              </a:spcBef>
            </a:pPr>
            <a:r>
              <a:rPr lang="cs-CZ" sz="2000" dirty="0" err="1">
                <a:latin typeface="Calibri"/>
                <a:cs typeface="Calibri"/>
              </a:rPr>
              <a:t>number</a:t>
            </a:r>
            <a:r>
              <a:rPr lang="cs-CZ" sz="2000" dirty="0">
                <a:latin typeface="Calibri"/>
                <a:cs typeface="Calibri"/>
              </a:rPr>
              <a:t> </a:t>
            </a:r>
            <a:r>
              <a:rPr lang="cs-CZ" sz="2000" dirty="0" err="1">
                <a:latin typeface="Calibri"/>
                <a:cs typeface="Calibri"/>
              </a:rPr>
              <a:t>of</a:t>
            </a:r>
            <a:r>
              <a:rPr lang="cs-CZ" sz="2000" dirty="0">
                <a:latin typeface="Calibri"/>
                <a:cs typeface="Calibri"/>
              </a:rPr>
              <a:t> </a:t>
            </a:r>
            <a:r>
              <a:rPr lang="cs-CZ" sz="2000" dirty="0" err="1">
                <a:latin typeface="Calibri"/>
                <a:cs typeface="Calibri"/>
              </a:rPr>
              <a:t>RBCs</a:t>
            </a:r>
            <a:endParaRPr lang="cs-CZ" sz="2000" dirty="0">
              <a:latin typeface="Calibri"/>
              <a:cs typeface="Calibri"/>
            </a:endParaRPr>
          </a:p>
          <a:p>
            <a:pPr marL="12700" algn="ctr">
              <a:lnSpc>
                <a:spcPct val="100000"/>
              </a:lnSpc>
              <a:spcBef>
                <a:spcPts val="100"/>
              </a:spcBef>
            </a:pPr>
            <a:r>
              <a:rPr lang="cs-CZ" sz="2000" dirty="0" err="1">
                <a:latin typeface="Calibri"/>
                <a:cs typeface="Calibri"/>
              </a:rPr>
              <a:t>men</a:t>
            </a:r>
            <a:r>
              <a:rPr lang="cs-CZ" sz="2000" dirty="0">
                <a:latin typeface="Calibri"/>
                <a:cs typeface="Calibri"/>
              </a:rPr>
              <a:t>: 4.3-5.3 * 10</a:t>
            </a:r>
            <a:r>
              <a:rPr lang="cs-CZ" sz="2000" baseline="30000" dirty="0">
                <a:latin typeface="Calibri"/>
                <a:cs typeface="Calibri"/>
              </a:rPr>
              <a:t>12</a:t>
            </a:r>
            <a:r>
              <a:rPr lang="cs-CZ" sz="2000" dirty="0">
                <a:latin typeface="Calibri"/>
                <a:cs typeface="Calibri"/>
              </a:rPr>
              <a:t>/L</a:t>
            </a:r>
          </a:p>
          <a:p>
            <a:pPr marL="12700" algn="ctr">
              <a:lnSpc>
                <a:spcPct val="100000"/>
              </a:lnSpc>
              <a:spcBef>
                <a:spcPts val="100"/>
              </a:spcBef>
            </a:pPr>
            <a:r>
              <a:rPr lang="cs-CZ" sz="2000" dirty="0" err="1">
                <a:latin typeface="Calibri"/>
                <a:cs typeface="Calibri"/>
              </a:rPr>
              <a:t>women</a:t>
            </a:r>
            <a:r>
              <a:rPr lang="cs-CZ" sz="2000" dirty="0">
                <a:latin typeface="Calibri"/>
                <a:cs typeface="Calibri"/>
              </a:rPr>
              <a:t>: 3.8-4.8 * 10</a:t>
            </a:r>
            <a:r>
              <a:rPr lang="cs-CZ" sz="2000" baseline="30000" dirty="0">
                <a:latin typeface="Calibri"/>
                <a:cs typeface="Calibri"/>
              </a:rPr>
              <a:t>12</a:t>
            </a:r>
            <a:r>
              <a:rPr lang="cs-CZ" sz="2000" dirty="0">
                <a:latin typeface="Calibri"/>
                <a:cs typeface="Calibri"/>
              </a:rPr>
              <a:t>/L</a:t>
            </a:r>
            <a:endParaRPr sz="2000" dirty="0">
              <a:latin typeface="Calibri"/>
              <a:cs typeface="Calibri"/>
            </a:endParaRPr>
          </a:p>
        </p:txBody>
      </p:sp>
      <p:sp>
        <p:nvSpPr>
          <p:cNvPr id="18" name="object 11">
            <a:extLst>
              <a:ext uri="{FF2B5EF4-FFF2-40B4-BE49-F238E27FC236}">
                <a16:creationId xmlns:a16="http://schemas.microsoft.com/office/drawing/2014/main" id="{E66B24D7-00F6-0C39-6514-D81284E72969}"/>
              </a:ext>
            </a:extLst>
          </p:cNvPr>
          <p:cNvSpPr txBox="1"/>
          <p:nvPr/>
        </p:nvSpPr>
        <p:spPr>
          <a:xfrm>
            <a:off x="1276434" y="3209351"/>
            <a:ext cx="2991168" cy="641201"/>
          </a:xfrm>
          <a:prstGeom prst="rect">
            <a:avLst/>
          </a:prstGeom>
        </p:spPr>
        <p:txBody>
          <a:bodyPr vert="horz" wrap="square" lIns="0" tIns="12700" rIns="0" bIns="0" rtlCol="0">
            <a:spAutoFit/>
          </a:bodyPr>
          <a:lstStyle/>
          <a:p>
            <a:pPr marL="12700" algn="ctr">
              <a:lnSpc>
                <a:spcPct val="100000"/>
              </a:lnSpc>
              <a:spcBef>
                <a:spcPts val="100"/>
              </a:spcBef>
            </a:pPr>
            <a:r>
              <a:rPr lang="cs-CZ" sz="2000" dirty="0">
                <a:latin typeface="Calibri"/>
                <a:cs typeface="Calibri"/>
              </a:rPr>
              <a:t>RBC </a:t>
            </a:r>
            <a:r>
              <a:rPr lang="cs-CZ" sz="2000" dirty="0" err="1">
                <a:latin typeface="Calibri"/>
                <a:cs typeface="Calibri"/>
              </a:rPr>
              <a:t>volume</a:t>
            </a:r>
            <a:endParaRPr lang="cs-CZ" sz="2000" dirty="0">
              <a:latin typeface="Calibri"/>
              <a:cs typeface="Calibri"/>
            </a:endParaRPr>
          </a:p>
          <a:p>
            <a:pPr marL="12700" algn="ctr">
              <a:lnSpc>
                <a:spcPct val="100000"/>
              </a:lnSpc>
              <a:spcBef>
                <a:spcPts val="100"/>
              </a:spcBef>
            </a:pPr>
            <a:r>
              <a:rPr lang="cs-CZ" sz="2000" dirty="0">
                <a:latin typeface="Calibri"/>
                <a:cs typeface="Calibri"/>
              </a:rPr>
              <a:t>80-90 </a:t>
            </a:r>
            <a:r>
              <a:rPr lang="cs-CZ" sz="2000" dirty="0" err="1">
                <a:latin typeface="Calibri"/>
                <a:cs typeface="Calibri"/>
              </a:rPr>
              <a:t>fL</a:t>
            </a:r>
            <a:endParaRPr sz="2000" dirty="0">
              <a:latin typeface="Calibri"/>
              <a:cs typeface="Calibri"/>
            </a:endParaRPr>
          </a:p>
        </p:txBody>
      </p:sp>
      <p:sp>
        <p:nvSpPr>
          <p:cNvPr id="19" name="object 11">
            <a:extLst>
              <a:ext uri="{FF2B5EF4-FFF2-40B4-BE49-F238E27FC236}">
                <a16:creationId xmlns:a16="http://schemas.microsoft.com/office/drawing/2014/main" id="{900C7BC9-8F6E-43CF-5B56-E9ADF248A496}"/>
              </a:ext>
            </a:extLst>
          </p:cNvPr>
          <p:cNvSpPr txBox="1"/>
          <p:nvPr/>
        </p:nvSpPr>
        <p:spPr>
          <a:xfrm>
            <a:off x="7011959" y="3220215"/>
            <a:ext cx="2991168" cy="641201"/>
          </a:xfrm>
          <a:prstGeom prst="rect">
            <a:avLst/>
          </a:prstGeom>
        </p:spPr>
        <p:txBody>
          <a:bodyPr vert="horz" wrap="square" lIns="0" tIns="12700" rIns="0" bIns="0" rtlCol="0">
            <a:spAutoFit/>
          </a:bodyPr>
          <a:lstStyle/>
          <a:p>
            <a:pPr marL="12700" algn="ctr">
              <a:lnSpc>
                <a:spcPct val="100000"/>
              </a:lnSpc>
              <a:spcBef>
                <a:spcPts val="100"/>
              </a:spcBef>
            </a:pPr>
            <a:r>
              <a:rPr lang="cs-CZ" sz="2000" dirty="0" err="1">
                <a:latin typeface="Calibri"/>
                <a:cs typeface="Calibri"/>
              </a:rPr>
              <a:t>Hb</a:t>
            </a:r>
            <a:r>
              <a:rPr lang="cs-CZ" sz="2000" dirty="0">
                <a:latin typeface="Calibri"/>
                <a:cs typeface="Calibri"/>
              </a:rPr>
              <a:t> in RBC</a:t>
            </a:r>
          </a:p>
          <a:p>
            <a:pPr marL="12700" algn="ctr">
              <a:lnSpc>
                <a:spcPct val="100000"/>
              </a:lnSpc>
              <a:spcBef>
                <a:spcPts val="100"/>
              </a:spcBef>
            </a:pPr>
            <a:r>
              <a:rPr lang="cs-CZ" sz="2000" dirty="0">
                <a:latin typeface="Calibri"/>
                <a:cs typeface="Calibri"/>
              </a:rPr>
              <a:t>310-360 g/L</a:t>
            </a:r>
            <a:endParaRPr sz="2000" dirty="0">
              <a:latin typeface="Calibri"/>
              <a:cs typeface="Calibri"/>
            </a:endParaRPr>
          </a:p>
        </p:txBody>
      </p:sp>
      <p:sp>
        <p:nvSpPr>
          <p:cNvPr id="20" name="object 11">
            <a:extLst>
              <a:ext uri="{FF2B5EF4-FFF2-40B4-BE49-F238E27FC236}">
                <a16:creationId xmlns:a16="http://schemas.microsoft.com/office/drawing/2014/main" id="{2DF4DF7B-2B5E-62D0-DB9A-4A7AF840A768}"/>
              </a:ext>
            </a:extLst>
          </p:cNvPr>
          <p:cNvSpPr txBox="1"/>
          <p:nvPr/>
        </p:nvSpPr>
        <p:spPr>
          <a:xfrm>
            <a:off x="4267602" y="5562766"/>
            <a:ext cx="2991168" cy="641201"/>
          </a:xfrm>
          <a:prstGeom prst="rect">
            <a:avLst/>
          </a:prstGeom>
        </p:spPr>
        <p:txBody>
          <a:bodyPr vert="horz" wrap="square" lIns="0" tIns="12700" rIns="0" bIns="0" rtlCol="0">
            <a:spAutoFit/>
          </a:bodyPr>
          <a:lstStyle/>
          <a:p>
            <a:pPr marL="12700" algn="ctr">
              <a:lnSpc>
                <a:spcPct val="100000"/>
              </a:lnSpc>
              <a:spcBef>
                <a:spcPts val="100"/>
              </a:spcBef>
            </a:pPr>
            <a:r>
              <a:rPr lang="cs-CZ" sz="2000" dirty="0" err="1">
                <a:latin typeface="Calibri"/>
                <a:cs typeface="Calibri"/>
              </a:rPr>
              <a:t>Hb</a:t>
            </a:r>
            <a:r>
              <a:rPr lang="cs-CZ" sz="2000" dirty="0">
                <a:latin typeface="Calibri"/>
                <a:cs typeface="Calibri"/>
              </a:rPr>
              <a:t> </a:t>
            </a:r>
            <a:r>
              <a:rPr lang="cs-CZ" sz="2000" dirty="0" err="1">
                <a:latin typeface="Calibri"/>
                <a:cs typeface="Calibri"/>
              </a:rPr>
              <a:t>concentration</a:t>
            </a:r>
            <a:r>
              <a:rPr lang="cs-CZ" sz="2000" dirty="0">
                <a:latin typeface="Calibri"/>
                <a:cs typeface="Calibri"/>
              </a:rPr>
              <a:t> in RBC</a:t>
            </a:r>
          </a:p>
          <a:p>
            <a:pPr marL="12700" algn="ctr">
              <a:lnSpc>
                <a:spcPct val="100000"/>
              </a:lnSpc>
              <a:spcBef>
                <a:spcPts val="100"/>
              </a:spcBef>
            </a:pPr>
            <a:r>
              <a:rPr lang="cs-CZ" sz="2000" dirty="0">
                <a:latin typeface="Calibri"/>
                <a:cs typeface="Calibri"/>
              </a:rPr>
              <a:t>28-32 </a:t>
            </a:r>
            <a:r>
              <a:rPr lang="cs-CZ" sz="2000" dirty="0" err="1">
                <a:latin typeface="Calibri"/>
                <a:cs typeface="Calibri"/>
              </a:rPr>
              <a:t>pg</a:t>
            </a:r>
            <a:r>
              <a:rPr lang="cs-CZ" sz="2000" dirty="0">
                <a:latin typeface="Calibri"/>
                <a:cs typeface="Calibri"/>
              </a:rPr>
              <a:t>/RBC</a:t>
            </a:r>
            <a:endParaRPr sz="2000" dirty="0">
              <a:latin typeface="Calibri"/>
              <a:cs typeface="Calibri"/>
            </a:endParaRPr>
          </a:p>
        </p:txBody>
      </p:sp>
      <p:sp>
        <p:nvSpPr>
          <p:cNvPr id="21" name="object 13">
            <a:extLst>
              <a:ext uri="{FF2B5EF4-FFF2-40B4-BE49-F238E27FC236}">
                <a16:creationId xmlns:a16="http://schemas.microsoft.com/office/drawing/2014/main" id="{E0CA5904-6670-7FCF-BDE1-80526B8A9A8A}"/>
              </a:ext>
            </a:extLst>
          </p:cNvPr>
          <p:cNvSpPr txBox="1"/>
          <p:nvPr/>
        </p:nvSpPr>
        <p:spPr>
          <a:xfrm>
            <a:off x="375379" y="1850656"/>
            <a:ext cx="2696845" cy="6356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↑MCV →</a:t>
            </a:r>
            <a:r>
              <a:rPr sz="2000" spc="-105" dirty="0">
                <a:latin typeface="Arial"/>
                <a:cs typeface="Arial"/>
              </a:rPr>
              <a:t> </a:t>
            </a:r>
            <a:r>
              <a:rPr sz="2000" dirty="0">
                <a:latin typeface="Arial"/>
                <a:cs typeface="Arial"/>
              </a:rPr>
              <a:t>ma</a:t>
            </a:r>
            <a:r>
              <a:rPr lang="cs-CZ" sz="2000" dirty="0">
                <a:latin typeface="Arial"/>
                <a:cs typeface="Arial"/>
              </a:rPr>
              <a:t>c</a:t>
            </a:r>
            <a:r>
              <a:rPr sz="2000" dirty="0" err="1">
                <a:latin typeface="Arial"/>
                <a:cs typeface="Arial"/>
              </a:rPr>
              <a:t>rocyt</a:t>
            </a:r>
            <a:r>
              <a:rPr lang="cs-CZ" sz="2000" dirty="0" err="1">
                <a:latin typeface="Arial"/>
                <a:cs typeface="Arial"/>
              </a:rPr>
              <a:t>osis</a:t>
            </a:r>
            <a:endParaRPr sz="2000" dirty="0">
              <a:latin typeface="Arial"/>
              <a:cs typeface="Arial"/>
            </a:endParaRPr>
          </a:p>
          <a:p>
            <a:pPr marL="12700">
              <a:lnSpc>
                <a:spcPct val="100000"/>
              </a:lnSpc>
            </a:pPr>
            <a:r>
              <a:rPr sz="2000" dirty="0">
                <a:latin typeface="Arial"/>
                <a:cs typeface="Arial"/>
              </a:rPr>
              <a:t>↓MCV →</a:t>
            </a:r>
            <a:r>
              <a:rPr sz="2000" spc="-85" dirty="0">
                <a:latin typeface="Arial"/>
                <a:cs typeface="Arial"/>
              </a:rPr>
              <a:t> </a:t>
            </a:r>
            <a:r>
              <a:rPr sz="2000" dirty="0">
                <a:latin typeface="Arial"/>
                <a:cs typeface="Arial"/>
              </a:rPr>
              <a:t>mi</a:t>
            </a:r>
            <a:r>
              <a:rPr lang="cs-CZ" sz="2000" dirty="0">
                <a:latin typeface="Arial"/>
                <a:cs typeface="Arial"/>
              </a:rPr>
              <a:t>c</a:t>
            </a:r>
            <a:r>
              <a:rPr sz="2000" dirty="0" err="1">
                <a:latin typeface="Arial"/>
                <a:cs typeface="Arial"/>
              </a:rPr>
              <a:t>rocyt</a:t>
            </a:r>
            <a:r>
              <a:rPr lang="cs-CZ" sz="2000" dirty="0" err="1">
                <a:latin typeface="Arial"/>
                <a:cs typeface="Arial"/>
              </a:rPr>
              <a:t>osis</a:t>
            </a:r>
            <a:endParaRPr sz="2000" dirty="0">
              <a:latin typeface="Arial"/>
              <a:cs typeface="Arial"/>
            </a:endParaRPr>
          </a:p>
        </p:txBody>
      </p:sp>
      <p:sp>
        <p:nvSpPr>
          <p:cNvPr id="23" name="object 14">
            <a:extLst>
              <a:ext uri="{FF2B5EF4-FFF2-40B4-BE49-F238E27FC236}">
                <a16:creationId xmlns:a16="http://schemas.microsoft.com/office/drawing/2014/main" id="{13F152E8-765C-1A4B-3E25-215AC2772820}"/>
              </a:ext>
            </a:extLst>
          </p:cNvPr>
          <p:cNvSpPr txBox="1"/>
          <p:nvPr/>
        </p:nvSpPr>
        <p:spPr>
          <a:xfrm>
            <a:off x="6753566" y="6012436"/>
            <a:ext cx="3627119" cy="628377"/>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↑MCH → </a:t>
            </a:r>
            <a:r>
              <a:rPr sz="2000" spc="-5" dirty="0" err="1">
                <a:latin typeface="Arial"/>
                <a:cs typeface="Arial"/>
              </a:rPr>
              <a:t>hyperchrom</a:t>
            </a:r>
            <a:r>
              <a:rPr lang="cs-CZ" sz="2000" spc="-5" dirty="0" err="1">
                <a:latin typeface="Arial"/>
                <a:cs typeface="Arial"/>
              </a:rPr>
              <a:t>ic</a:t>
            </a:r>
            <a:r>
              <a:rPr sz="2000" spc="-120" dirty="0">
                <a:latin typeface="Arial"/>
                <a:cs typeface="Arial"/>
              </a:rPr>
              <a:t> </a:t>
            </a:r>
            <a:r>
              <a:rPr lang="cs-CZ" sz="2000" spc="-120" dirty="0">
                <a:latin typeface="Arial"/>
                <a:cs typeface="Arial"/>
              </a:rPr>
              <a:t>RBC</a:t>
            </a:r>
            <a:endParaRPr sz="2000" dirty="0">
              <a:latin typeface="Arial"/>
              <a:cs typeface="Arial"/>
            </a:endParaRPr>
          </a:p>
          <a:p>
            <a:pPr marL="12700">
              <a:lnSpc>
                <a:spcPct val="100000"/>
              </a:lnSpc>
            </a:pPr>
            <a:r>
              <a:rPr sz="2000" dirty="0">
                <a:latin typeface="Arial"/>
                <a:cs typeface="Arial"/>
              </a:rPr>
              <a:t>↓MCH → </a:t>
            </a:r>
            <a:r>
              <a:rPr sz="2000" dirty="0" err="1">
                <a:latin typeface="Arial"/>
                <a:cs typeface="Arial"/>
              </a:rPr>
              <a:t>hypochrom</a:t>
            </a:r>
            <a:r>
              <a:rPr lang="cs-CZ" sz="2000" dirty="0" err="1">
                <a:latin typeface="Arial"/>
                <a:cs typeface="Arial"/>
              </a:rPr>
              <a:t>ic</a:t>
            </a:r>
            <a:r>
              <a:rPr lang="cs-CZ" sz="2000" dirty="0">
                <a:latin typeface="Arial"/>
                <a:cs typeface="Arial"/>
              </a:rPr>
              <a:t> RBC</a:t>
            </a:r>
            <a:endParaRPr sz="2000" dirty="0">
              <a:latin typeface="Arial"/>
              <a:cs typeface="Arial"/>
            </a:endParaRPr>
          </a:p>
        </p:txBody>
      </p:sp>
      <p:sp>
        <p:nvSpPr>
          <p:cNvPr id="24" name="Footer Placeholder 1">
            <a:extLst>
              <a:ext uri="{FF2B5EF4-FFF2-40B4-BE49-F238E27FC236}">
                <a16:creationId xmlns:a16="http://schemas.microsoft.com/office/drawing/2014/main" id="{4A81253D-5CE1-1541-A977-EFF5E1A1EB4C}"/>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177114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408533-3D9E-0091-0189-9CF7B9358D20}"/>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A433B19F-40D6-15ED-C325-DCBA903EA363}"/>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Title 3">
            <a:extLst>
              <a:ext uri="{FF2B5EF4-FFF2-40B4-BE49-F238E27FC236}">
                <a16:creationId xmlns:a16="http://schemas.microsoft.com/office/drawing/2014/main" id="{00ECCB63-5237-77AB-E6B3-E8C137BE0A40}"/>
              </a:ext>
            </a:extLst>
          </p:cNvPr>
          <p:cNvSpPr>
            <a:spLocks noGrp="1"/>
          </p:cNvSpPr>
          <p:nvPr>
            <p:ph type="title"/>
          </p:nvPr>
        </p:nvSpPr>
        <p:spPr/>
        <p:txBody>
          <a:bodyPr/>
          <a:lstStyle/>
          <a:p>
            <a:r>
              <a:rPr lang="cs-CZ" dirty="0" err="1"/>
              <a:t>Anemia</a:t>
            </a:r>
            <a:endParaRPr lang="cs-CZ" dirty="0"/>
          </a:p>
        </p:txBody>
      </p:sp>
      <p:sp>
        <p:nvSpPr>
          <p:cNvPr id="5" name="Content Placeholder 4">
            <a:extLst>
              <a:ext uri="{FF2B5EF4-FFF2-40B4-BE49-F238E27FC236}">
                <a16:creationId xmlns:a16="http://schemas.microsoft.com/office/drawing/2014/main" id="{651522A4-3D7B-C441-2DB3-4F8F81665A6E}"/>
              </a:ext>
            </a:extLst>
          </p:cNvPr>
          <p:cNvSpPr>
            <a:spLocks noGrp="1"/>
          </p:cNvSpPr>
          <p:nvPr>
            <p:ph idx="1"/>
          </p:nvPr>
        </p:nvSpPr>
        <p:spPr/>
        <p:txBody>
          <a:bodyPr/>
          <a:lstStyle/>
          <a:p>
            <a:r>
              <a:rPr lang="cs-CZ" dirty="0"/>
              <a:t>= </a:t>
            </a:r>
            <a:r>
              <a:rPr lang="en-US" dirty="0"/>
              <a:t>Decreased concentration of functional Hb in the blood</a:t>
            </a:r>
          </a:p>
          <a:p>
            <a:pPr lvl="1"/>
            <a:r>
              <a:rPr lang="en-US" dirty="0"/>
              <a:t>A small number of RBCs or low hematocrit or unfunctional Hb</a:t>
            </a:r>
          </a:p>
          <a:p>
            <a:pPr lvl="1"/>
            <a:r>
              <a:rPr lang="en-US" dirty="0"/>
              <a:t>Impaired RBC production (proliferation or differentiation), increased RBC destruction or blood loss</a:t>
            </a:r>
          </a:p>
          <a:p>
            <a:pPr lvl="1"/>
            <a:r>
              <a:rPr lang="en-US" dirty="0"/>
              <a:t>RBCs are one of the fastest proliferating cells within the body thus early signs of malnutrition may be seen in RBC count</a:t>
            </a:r>
          </a:p>
          <a:p>
            <a:pPr lvl="1"/>
            <a:r>
              <a:rPr lang="en-US" dirty="0"/>
              <a:t>Anemia has various causes (congenital or acquired)</a:t>
            </a:r>
          </a:p>
          <a:p>
            <a:r>
              <a:rPr lang="en-US" dirty="0"/>
              <a:t>Symptoms (anemic syndrome)</a:t>
            </a:r>
          </a:p>
          <a:p>
            <a:pPr lvl="1"/>
            <a:r>
              <a:rPr lang="en-US" dirty="0"/>
              <a:t>Tissue hypoxia: pale skin and </a:t>
            </a:r>
            <a:r>
              <a:rPr lang="en-US" dirty="0" err="1"/>
              <a:t>mucose</a:t>
            </a:r>
            <a:r>
              <a:rPr lang="en-US" dirty="0"/>
              <a:t> membranes </a:t>
            </a:r>
            <a:endParaRPr lang="cs-CZ" dirty="0"/>
          </a:p>
          <a:p>
            <a:pPr marL="324000" lvl="1" indent="0">
              <a:buNone/>
            </a:pPr>
            <a:r>
              <a:rPr lang="cs-CZ" dirty="0"/>
              <a:t>  </a:t>
            </a:r>
            <a:r>
              <a:rPr lang="en-US" dirty="0"/>
              <a:t>(best seen in the conjunctiva), fatigue, weakness</a:t>
            </a:r>
          </a:p>
          <a:p>
            <a:pPr lvl="1"/>
            <a:r>
              <a:rPr lang="en-US" dirty="0"/>
              <a:t>Tachycardia</a:t>
            </a:r>
          </a:p>
          <a:p>
            <a:pPr lvl="1"/>
            <a:r>
              <a:rPr lang="en-US" dirty="0" err="1"/>
              <a:t>Dyspnoea</a:t>
            </a:r>
            <a:r>
              <a:rPr lang="en-US" dirty="0"/>
              <a:t> in mild physical activity</a:t>
            </a:r>
          </a:p>
          <a:p>
            <a:endParaRPr lang="cs-CZ" dirty="0"/>
          </a:p>
        </p:txBody>
      </p:sp>
      <p:sp>
        <p:nvSpPr>
          <p:cNvPr id="6" name="object 4">
            <a:extLst>
              <a:ext uri="{FF2B5EF4-FFF2-40B4-BE49-F238E27FC236}">
                <a16:creationId xmlns:a16="http://schemas.microsoft.com/office/drawing/2014/main" id="{BD55F770-CF14-B384-EFB2-C8FCE5E404D6}"/>
              </a:ext>
            </a:extLst>
          </p:cNvPr>
          <p:cNvSpPr/>
          <p:nvPr/>
        </p:nvSpPr>
        <p:spPr>
          <a:xfrm>
            <a:off x="7009218" y="4106050"/>
            <a:ext cx="3369563" cy="22463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62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728CBB-02AD-72B4-F26F-63E74A41060D}"/>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2CBA5D56-609F-844A-ABCF-E9AEA337060A}"/>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BD2050B8-B20A-BEC3-F19F-7AE863E886E5}"/>
              </a:ext>
            </a:extLst>
          </p:cNvPr>
          <p:cNvSpPr>
            <a:spLocks noGrp="1"/>
          </p:cNvSpPr>
          <p:nvPr>
            <p:ph type="title"/>
          </p:nvPr>
        </p:nvSpPr>
        <p:spPr/>
        <p:txBody>
          <a:bodyPr/>
          <a:lstStyle/>
          <a:p>
            <a:r>
              <a:rPr lang="cs-CZ" dirty="0" err="1"/>
              <a:t>Sideropenic</a:t>
            </a:r>
            <a:r>
              <a:rPr lang="cs-CZ" dirty="0"/>
              <a:t> </a:t>
            </a:r>
            <a:r>
              <a:rPr lang="cs-CZ" dirty="0" err="1"/>
              <a:t>anemia</a:t>
            </a:r>
            <a:endParaRPr lang="cs-CZ" dirty="0"/>
          </a:p>
        </p:txBody>
      </p:sp>
      <p:sp>
        <p:nvSpPr>
          <p:cNvPr id="5" name="Content Placeholder 4">
            <a:extLst>
              <a:ext uri="{FF2B5EF4-FFF2-40B4-BE49-F238E27FC236}">
                <a16:creationId xmlns:a16="http://schemas.microsoft.com/office/drawing/2014/main" id="{4CB6433F-B341-1A09-62AC-A43C2BC73FEC}"/>
              </a:ext>
            </a:extLst>
          </p:cNvPr>
          <p:cNvSpPr>
            <a:spLocks noGrp="1"/>
          </p:cNvSpPr>
          <p:nvPr>
            <p:ph idx="1"/>
          </p:nvPr>
        </p:nvSpPr>
        <p:spPr/>
        <p:txBody>
          <a:bodyPr/>
          <a:lstStyle/>
          <a:p>
            <a:r>
              <a:rPr lang="cs-CZ" dirty="0"/>
              <a:t>Cause: </a:t>
            </a:r>
            <a:r>
              <a:rPr lang="cs-CZ" dirty="0" err="1"/>
              <a:t>deficiency</a:t>
            </a:r>
            <a:r>
              <a:rPr lang="cs-CZ" dirty="0"/>
              <a:t> </a:t>
            </a:r>
            <a:r>
              <a:rPr lang="cs-CZ" dirty="0" err="1"/>
              <a:t>of</a:t>
            </a:r>
            <a:r>
              <a:rPr lang="cs-CZ" dirty="0"/>
              <a:t> Fe</a:t>
            </a:r>
            <a:r>
              <a:rPr lang="cs-CZ" baseline="30000" dirty="0"/>
              <a:t>2+</a:t>
            </a:r>
            <a:r>
              <a:rPr lang="cs-CZ" dirty="0"/>
              <a:t> → </a:t>
            </a:r>
            <a:r>
              <a:rPr lang="cs-CZ" dirty="0" err="1"/>
              <a:t>decreased</a:t>
            </a:r>
            <a:r>
              <a:rPr lang="cs-CZ" dirty="0"/>
              <a:t> </a:t>
            </a:r>
            <a:r>
              <a:rPr lang="cs-CZ" dirty="0" err="1"/>
              <a:t>production</a:t>
            </a:r>
            <a:r>
              <a:rPr lang="cs-CZ" dirty="0"/>
              <a:t> </a:t>
            </a:r>
            <a:r>
              <a:rPr lang="cs-CZ" dirty="0" err="1"/>
              <a:t>of</a:t>
            </a:r>
            <a:r>
              <a:rPr lang="cs-CZ" dirty="0"/>
              <a:t> hemoglobin → </a:t>
            </a:r>
            <a:r>
              <a:rPr lang="cs-CZ" dirty="0" err="1"/>
              <a:t>hypoxia</a:t>
            </a:r>
            <a:r>
              <a:rPr lang="cs-CZ" dirty="0"/>
              <a:t> </a:t>
            </a:r>
            <a:r>
              <a:rPr lang="cs-CZ" dirty="0" err="1"/>
              <a:t>stimulates</a:t>
            </a:r>
            <a:r>
              <a:rPr lang="cs-CZ" dirty="0"/>
              <a:t> </a:t>
            </a:r>
            <a:r>
              <a:rPr lang="cs-CZ" dirty="0" err="1"/>
              <a:t>releasing</a:t>
            </a:r>
            <a:r>
              <a:rPr lang="cs-CZ" dirty="0"/>
              <a:t> </a:t>
            </a:r>
            <a:r>
              <a:rPr lang="cs-CZ" dirty="0" err="1"/>
              <a:t>of</a:t>
            </a:r>
            <a:r>
              <a:rPr lang="cs-CZ" dirty="0"/>
              <a:t> </a:t>
            </a:r>
            <a:r>
              <a:rPr lang="cs-CZ" dirty="0" err="1"/>
              <a:t>erythropoietin</a:t>
            </a:r>
            <a:r>
              <a:rPr lang="cs-CZ" dirty="0"/>
              <a:t> → </a:t>
            </a:r>
            <a:r>
              <a:rPr lang="cs-CZ" dirty="0" err="1"/>
              <a:t>increased</a:t>
            </a:r>
            <a:r>
              <a:rPr lang="cs-CZ" dirty="0"/>
              <a:t> </a:t>
            </a:r>
            <a:r>
              <a:rPr lang="cs-CZ" dirty="0" err="1"/>
              <a:t>production</a:t>
            </a:r>
            <a:r>
              <a:rPr lang="cs-CZ" dirty="0"/>
              <a:t> </a:t>
            </a:r>
            <a:r>
              <a:rPr lang="cs-CZ" dirty="0" err="1"/>
              <a:t>of</a:t>
            </a:r>
            <a:r>
              <a:rPr lang="cs-CZ" dirty="0"/>
              <a:t> </a:t>
            </a:r>
            <a:r>
              <a:rPr lang="cs-CZ" dirty="0" err="1"/>
              <a:t>RBCs</a:t>
            </a:r>
            <a:r>
              <a:rPr lang="cs-CZ" dirty="0"/>
              <a:t> </a:t>
            </a:r>
            <a:r>
              <a:rPr lang="cs-CZ" dirty="0" err="1"/>
              <a:t>with</a:t>
            </a:r>
            <a:r>
              <a:rPr lang="cs-CZ" dirty="0"/>
              <a:t> </a:t>
            </a:r>
            <a:r>
              <a:rPr lang="cs-CZ" dirty="0" err="1"/>
              <a:t>insufficient</a:t>
            </a:r>
            <a:r>
              <a:rPr lang="cs-CZ" dirty="0"/>
              <a:t> </a:t>
            </a:r>
            <a:r>
              <a:rPr lang="cs-CZ" dirty="0" err="1"/>
              <a:t>Hb</a:t>
            </a:r>
            <a:r>
              <a:rPr lang="cs-CZ" dirty="0"/>
              <a:t> </a:t>
            </a:r>
            <a:r>
              <a:rPr lang="cs-CZ" dirty="0" err="1"/>
              <a:t>levels</a:t>
            </a:r>
            <a:endParaRPr lang="cs-CZ" dirty="0"/>
          </a:p>
          <a:p>
            <a:r>
              <a:rPr lang="cs-CZ" b="1" dirty="0" err="1"/>
              <a:t>Microcytic</a:t>
            </a:r>
            <a:r>
              <a:rPr lang="cs-CZ" b="1" dirty="0"/>
              <a:t> </a:t>
            </a:r>
            <a:r>
              <a:rPr lang="cs-CZ" b="1" dirty="0" err="1"/>
              <a:t>hypochromic</a:t>
            </a:r>
            <a:r>
              <a:rPr lang="cs-CZ" b="1" dirty="0"/>
              <a:t> </a:t>
            </a:r>
            <a:r>
              <a:rPr lang="cs-CZ" b="1" dirty="0" err="1"/>
              <a:t>anemia</a:t>
            </a:r>
            <a:endParaRPr lang="cs-CZ" b="1" dirty="0"/>
          </a:p>
          <a:p>
            <a:pPr lvl="1"/>
            <a:r>
              <a:rPr lang="cs-CZ" dirty="0"/>
              <a:t>↓MCV and ↓MCH, RBC </a:t>
            </a:r>
            <a:r>
              <a:rPr lang="cs-CZ" dirty="0" err="1"/>
              <a:t>count</a:t>
            </a:r>
            <a:r>
              <a:rPr lang="cs-CZ" dirty="0"/>
              <a:t> </a:t>
            </a:r>
            <a:r>
              <a:rPr lang="cs-CZ" dirty="0" err="1"/>
              <a:t>increased</a:t>
            </a:r>
            <a:r>
              <a:rPr lang="cs-CZ" dirty="0"/>
              <a:t> </a:t>
            </a:r>
            <a:r>
              <a:rPr lang="cs-CZ" dirty="0" err="1"/>
              <a:t>or</a:t>
            </a:r>
            <a:r>
              <a:rPr lang="cs-CZ" dirty="0"/>
              <a:t> </a:t>
            </a:r>
            <a:r>
              <a:rPr lang="cs-CZ" dirty="0" err="1"/>
              <a:t>unchanged</a:t>
            </a:r>
            <a:endParaRPr lang="cs-CZ" dirty="0"/>
          </a:p>
          <a:p>
            <a:r>
              <a:rPr lang="cs-CZ" dirty="0" err="1"/>
              <a:t>RBCs</a:t>
            </a:r>
            <a:r>
              <a:rPr lang="cs-CZ" dirty="0"/>
              <a:t> are </a:t>
            </a:r>
            <a:r>
              <a:rPr lang="cs-CZ" dirty="0" err="1"/>
              <a:t>small</a:t>
            </a:r>
            <a:r>
              <a:rPr lang="cs-CZ" dirty="0"/>
              <a:t> and pale </a:t>
            </a:r>
            <a:r>
              <a:rPr lang="cs-CZ" dirty="0" err="1"/>
              <a:t>with</a:t>
            </a:r>
            <a:r>
              <a:rPr lang="cs-CZ" dirty="0"/>
              <a:t> </a:t>
            </a:r>
            <a:r>
              <a:rPr lang="cs-CZ" dirty="0" err="1"/>
              <a:t>Hb</a:t>
            </a:r>
            <a:r>
              <a:rPr lang="cs-CZ" dirty="0"/>
              <a:t> </a:t>
            </a:r>
            <a:r>
              <a:rPr lang="cs-CZ" dirty="0" err="1"/>
              <a:t>only</a:t>
            </a:r>
            <a:r>
              <a:rPr lang="cs-CZ" dirty="0"/>
              <a:t> </a:t>
            </a:r>
            <a:r>
              <a:rPr lang="cs-CZ" dirty="0" err="1"/>
              <a:t>peripherally</a:t>
            </a:r>
            <a:endParaRPr lang="cs-CZ" dirty="0"/>
          </a:p>
        </p:txBody>
      </p:sp>
      <p:sp>
        <p:nvSpPr>
          <p:cNvPr id="6" name="object 3">
            <a:extLst>
              <a:ext uri="{FF2B5EF4-FFF2-40B4-BE49-F238E27FC236}">
                <a16:creationId xmlns:a16="http://schemas.microsoft.com/office/drawing/2014/main" id="{E91EAF88-EE35-5517-FF62-6F8A8DBB8068}"/>
              </a:ext>
            </a:extLst>
          </p:cNvPr>
          <p:cNvSpPr/>
          <p:nvPr/>
        </p:nvSpPr>
        <p:spPr>
          <a:xfrm>
            <a:off x="8000385" y="4455885"/>
            <a:ext cx="3777615" cy="226553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022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782A44-EE3E-9AAE-2C20-D69C7DCB1C8D}"/>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6" name="Title 5">
            <a:extLst>
              <a:ext uri="{FF2B5EF4-FFF2-40B4-BE49-F238E27FC236}">
                <a16:creationId xmlns:a16="http://schemas.microsoft.com/office/drawing/2014/main" id="{C6251484-1B3E-F9F1-0F0A-D67599B39809}"/>
              </a:ext>
            </a:extLst>
          </p:cNvPr>
          <p:cNvSpPr>
            <a:spLocks noGrp="1"/>
          </p:cNvSpPr>
          <p:nvPr>
            <p:ph type="title"/>
          </p:nvPr>
        </p:nvSpPr>
        <p:spPr>
          <a:xfrm>
            <a:off x="398502" y="3280229"/>
            <a:ext cx="11361600" cy="791716"/>
          </a:xfrm>
        </p:spPr>
        <p:txBody>
          <a:bodyPr/>
          <a:lstStyle/>
          <a:p>
            <a:r>
              <a:rPr lang="cs-CZ" dirty="0" err="1"/>
              <a:t>Red</a:t>
            </a:r>
            <a:r>
              <a:rPr lang="cs-CZ" dirty="0"/>
              <a:t> </a:t>
            </a:r>
            <a:r>
              <a:rPr lang="cs-CZ" dirty="0" err="1"/>
              <a:t>Blood</a:t>
            </a:r>
            <a:r>
              <a:rPr lang="cs-CZ" dirty="0"/>
              <a:t> Cell </a:t>
            </a:r>
            <a:r>
              <a:rPr lang="cs-CZ" dirty="0" err="1"/>
              <a:t>Count</a:t>
            </a:r>
            <a:endParaRPr lang="cs-CZ" dirty="0"/>
          </a:p>
        </p:txBody>
      </p:sp>
      <p:sp>
        <p:nvSpPr>
          <p:cNvPr id="8" name="Footer Placeholder 1">
            <a:extLst>
              <a:ext uri="{FF2B5EF4-FFF2-40B4-BE49-F238E27FC236}">
                <a16:creationId xmlns:a16="http://schemas.microsoft.com/office/drawing/2014/main" id="{139F22F3-4C07-22F8-D9D7-D1B51B0F88D5}"/>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01951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CFD88F-D501-7F0D-FC5A-D961EC9E9EF5}"/>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4492730F-D772-2EB5-EA58-90CF61B05A9D}"/>
              </a:ext>
            </a:extLst>
          </p:cNvPr>
          <p:cNvSpPr>
            <a:spLocks noGrp="1"/>
          </p:cNvSpPr>
          <p:nvPr>
            <p:ph type="title"/>
          </p:nvPr>
        </p:nvSpPr>
        <p:spPr/>
        <p:txBody>
          <a:bodyPr/>
          <a:lstStyle/>
          <a:p>
            <a:r>
              <a:rPr lang="cs-CZ" dirty="0" err="1"/>
              <a:t>Megaloblastic</a:t>
            </a:r>
            <a:r>
              <a:rPr lang="cs-CZ" dirty="0"/>
              <a:t> </a:t>
            </a:r>
            <a:r>
              <a:rPr lang="cs-CZ" dirty="0" err="1"/>
              <a:t>anemia</a:t>
            </a:r>
            <a:endParaRPr lang="cs-CZ" dirty="0"/>
          </a:p>
        </p:txBody>
      </p:sp>
      <p:sp>
        <p:nvSpPr>
          <p:cNvPr id="5" name="Content Placeholder 4">
            <a:extLst>
              <a:ext uri="{FF2B5EF4-FFF2-40B4-BE49-F238E27FC236}">
                <a16:creationId xmlns:a16="http://schemas.microsoft.com/office/drawing/2014/main" id="{3F57D779-6010-5E0C-3DFB-7BF993C3E5A2}"/>
              </a:ext>
            </a:extLst>
          </p:cNvPr>
          <p:cNvSpPr>
            <a:spLocks noGrp="1"/>
          </p:cNvSpPr>
          <p:nvPr>
            <p:ph idx="1"/>
          </p:nvPr>
        </p:nvSpPr>
        <p:spPr/>
        <p:txBody>
          <a:bodyPr/>
          <a:lstStyle/>
          <a:p>
            <a:r>
              <a:rPr lang="cs-CZ" dirty="0"/>
              <a:t>M</a:t>
            </a:r>
            <a:r>
              <a:rPr lang="en-US" dirty="0" err="1"/>
              <a:t>egaloblasts</a:t>
            </a:r>
            <a:r>
              <a:rPr lang="en-US" dirty="0"/>
              <a:t> (oversized immature </a:t>
            </a:r>
            <a:r>
              <a:rPr lang="cs-CZ" dirty="0" err="1"/>
              <a:t>RBCs</a:t>
            </a:r>
            <a:r>
              <a:rPr lang="en-US" dirty="0"/>
              <a:t>) in the bone marrow and a reduced number of reticulocytes in the peripheral blood</a:t>
            </a:r>
          </a:p>
          <a:p>
            <a:r>
              <a:rPr lang="en-US" b="1" dirty="0"/>
              <a:t>Macrocytic hyperchromic anemia</a:t>
            </a:r>
            <a:r>
              <a:rPr lang="en-US" dirty="0"/>
              <a:t> (↑MCV, ↑MCH, ↓RBC)</a:t>
            </a:r>
          </a:p>
          <a:p>
            <a:pPr lvl="1"/>
            <a:r>
              <a:rPr lang="en-US" dirty="0"/>
              <a:t>A small number of large erythrocytes with an increased hemoglobin content</a:t>
            </a:r>
          </a:p>
          <a:p>
            <a:pPr lvl="1"/>
            <a:r>
              <a:rPr lang="en-US" dirty="0"/>
              <a:t>It occurs due to a lack of vitamins B12 and folic acid which are important for the methylation of uracil to thymine</a:t>
            </a:r>
          </a:p>
          <a:p>
            <a:pPr lvl="1"/>
            <a:r>
              <a:rPr lang="en-US" dirty="0"/>
              <a:t>↓ B12 and folic acid → ↓DNA formation, while RNA and protein synthesis is intact</a:t>
            </a:r>
          </a:p>
          <a:p>
            <a:pPr lvl="1"/>
            <a:r>
              <a:rPr lang="en-US" dirty="0"/>
              <a:t>B12 supply - years; folic acid – months → manifestations of hypovitaminosis occur with time delay</a:t>
            </a:r>
          </a:p>
          <a:p>
            <a:r>
              <a:rPr lang="en-US" b="1" dirty="0"/>
              <a:t>Pernicious anemia </a:t>
            </a:r>
            <a:r>
              <a:rPr lang="en-US" dirty="0"/>
              <a:t>– </a:t>
            </a:r>
            <a:r>
              <a:rPr lang="en-US" sz="2000" dirty="0"/>
              <a:t>the most common type of megaloblastic </a:t>
            </a:r>
            <a:r>
              <a:rPr lang="en-US" sz="2400" dirty="0"/>
              <a:t>anemia</a:t>
            </a:r>
            <a:endParaRPr lang="en-US" dirty="0"/>
          </a:p>
          <a:p>
            <a:pPr lvl="1"/>
            <a:r>
              <a:rPr lang="en-US" dirty="0"/>
              <a:t>Autoimmune disease interfering with B12 absorption</a:t>
            </a:r>
          </a:p>
          <a:p>
            <a:pPr lvl="1"/>
            <a:r>
              <a:rPr lang="en-US" dirty="0" err="1"/>
              <a:t>Autoimmunely</a:t>
            </a:r>
            <a:r>
              <a:rPr lang="en-US" dirty="0"/>
              <a:t> damaged parietal cells of the gastric mucosa do not form intrinsic factor, which is necessary for the absorption of B12 (a disorder of factor formation can also </a:t>
            </a:r>
            <a:endParaRPr lang="cs-CZ" dirty="0"/>
          </a:p>
          <a:p>
            <a:pPr marL="324000" lvl="1" indent="0">
              <a:buNone/>
            </a:pPr>
            <a:r>
              <a:rPr lang="cs-CZ" dirty="0"/>
              <a:t>   </a:t>
            </a:r>
            <a:r>
              <a:rPr lang="en-US" dirty="0"/>
              <a:t>be due to gastric surgery)</a:t>
            </a:r>
          </a:p>
        </p:txBody>
      </p:sp>
    </p:spTree>
    <p:extLst>
      <p:ext uri="{BB962C8B-B14F-4D97-AF65-F5344CB8AC3E}">
        <p14:creationId xmlns:p14="http://schemas.microsoft.com/office/powerpoint/2010/main" val="420724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7D7B86-43FE-8317-1B62-7456A0CBAF18}"/>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867A14F1-5484-039C-FF2B-A264731BD90C}"/>
              </a:ext>
            </a:extLst>
          </p:cNvPr>
          <p:cNvSpPr>
            <a:spLocks noGrp="1"/>
          </p:cNvSpPr>
          <p:nvPr>
            <p:ph type="title"/>
          </p:nvPr>
        </p:nvSpPr>
        <p:spPr/>
        <p:txBody>
          <a:bodyPr/>
          <a:lstStyle/>
          <a:p>
            <a:r>
              <a:rPr lang="cs-CZ" dirty="0" err="1"/>
              <a:t>Megaloblastic</a:t>
            </a:r>
            <a:r>
              <a:rPr lang="cs-CZ" dirty="0"/>
              <a:t> </a:t>
            </a:r>
            <a:r>
              <a:rPr lang="cs-CZ" dirty="0" err="1"/>
              <a:t>anemia</a:t>
            </a:r>
            <a:endParaRPr lang="cs-CZ" dirty="0"/>
          </a:p>
        </p:txBody>
      </p:sp>
      <p:sp>
        <p:nvSpPr>
          <p:cNvPr id="7" name="object 3">
            <a:extLst>
              <a:ext uri="{FF2B5EF4-FFF2-40B4-BE49-F238E27FC236}">
                <a16:creationId xmlns:a16="http://schemas.microsoft.com/office/drawing/2014/main" id="{534BF2E2-BA7A-FF3E-B760-2105598D4E05}"/>
              </a:ext>
            </a:extLst>
          </p:cNvPr>
          <p:cNvSpPr/>
          <p:nvPr/>
        </p:nvSpPr>
        <p:spPr>
          <a:xfrm>
            <a:off x="679704" y="2284476"/>
            <a:ext cx="3267455" cy="2296668"/>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73469045-999A-C301-9449-518A89EBE4E9}"/>
              </a:ext>
            </a:extLst>
          </p:cNvPr>
          <p:cNvSpPr txBox="1"/>
          <p:nvPr/>
        </p:nvSpPr>
        <p:spPr>
          <a:xfrm>
            <a:off x="2458211" y="2711195"/>
            <a:ext cx="1381125" cy="368935"/>
          </a:xfrm>
          <a:prstGeom prst="rect">
            <a:avLst/>
          </a:prstGeom>
          <a:solidFill>
            <a:srgbClr val="FFFFFF"/>
          </a:solidFill>
        </p:spPr>
        <p:txBody>
          <a:bodyPr vert="horz" wrap="square" lIns="0" tIns="57785" rIns="0" bIns="0" rtlCol="0">
            <a:spAutoFit/>
          </a:bodyPr>
          <a:lstStyle/>
          <a:p>
            <a:pPr marL="177165">
              <a:lnSpc>
                <a:spcPct val="100000"/>
              </a:lnSpc>
              <a:spcBef>
                <a:spcPts val="455"/>
              </a:spcBef>
            </a:pPr>
            <a:r>
              <a:rPr sz="1600" spc="-5" dirty="0">
                <a:latin typeface="Arial"/>
                <a:cs typeface="Arial"/>
              </a:rPr>
              <a:t>megaloblast</a:t>
            </a:r>
            <a:endParaRPr sz="1600">
              <a:latin typeface="Arial"/>
              <a:cs typeface="Arial"/>
            </a:endParaRPr>
          </a:p>
        </p:txBody>
      </p:sp>
      <p:sp>
        <p:nvSpPr>
          <p:cNvPr id="9" name="object 5">
            <a:extLst>
              <a:ext uri="{FF2B5EF4-FFF2-40B4-BE49-F238E27FC236}">
                <a16:creationId xmlns:a16="http://schemas.microsoft.com/office/drawing/2014/main" id="{C5D003CD-97E5-D894-3C14-8AB4DC88E752}"/>
              </a:ext>
            </a:extLst>
          </p:cNvPr>
          <p:cNvSpPr/>
          <p:nvPr/>
        </p:nvSpPr>
        <p:spPr>
          <a:xfrm>
            <a:off x="2609850" y="3080766"/>
            <a:ext cx="410845" cy="567055"/>
          </a:xfrm>
          <a:custGeom>
            <a:avLst/>
            <a:gdLst/>
            <a:ahLst/>
            <a:cxnLst/>
            <a:rect l="l" t="t" r="r" b="b"/>
            <a:pathLst>
              <a:path w="410844" h="567054">
                <a:moveTo>
                  <a:pt x="410463" y="0"/>
                </a:moveTo>
                <a:lnTo>
                  <a:pt x="0" y="567055"/>
                </a:lnTo>
              </a:path>
            </a:pathLst>
          </a:custGeom>
          <a:ln w="19050">
            <a:solidFill>
              <a:srgbClr val="000000"/>
            </a:solidFill>
          </a:ln>
        </p:spPr>
        <p:txBody>
          <a:bodyPr wrap="square" lIns="0" tIns="0" rIns="0" bIns="0" rtlCol="0"/>
          <a:lstStyle/>
          <a:p>
            <a:endParaRPr/>
          </a:p>
        </p:txBody>
      </p:sp>
      <p:sp>
        <p:nvSpPr>
          <p:cNvPr id="10" name="object 6">
            <a:extLst>
              <a:ext uri="{FF2B5EF4-FFF2-40B4-BE49-F238E27FC236}">
                <a16:creationId xmlns:a16="http://schemas.microsoft.com/office/drawing/2014/main" id="{08DB41B9-1200-1D6E-C30C-0A5BBC251EAD}"/>
              </a:ext>
            </a:extLst>
          </p:cNvPr>
          <p:cNvSpPr/>
          <p:nvPr/>
        </p:nvSpPr>
        <p:spPr>
          <a:xfrm>
            <a:off x="4443984" y="2284476"/>
            <a:ext cx="6758940" cy="3217164"/>
          </a:xfrm>
          <a:prstGeom prst="rect">
            <a:avLst/>
          </a:prstGeom>
          <a:blipFill>
            <a:blip r:embed="rId3"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C196FE9F-1548-925C-8E13-DB799AB7275E}"/>
              </a:ext>
            </a:extLst>
          </p:cNvPr>
          <p:cNvSpPr txBox="1"/>
          <p:nvPr/>
        </p:nvSpPr>
        <p:spPr>
          <a:xfrm>
            <a:off x="4443730" y="2284476"/>
            <a:ext cx="3153410" cy="327654"/>
          </a:xfrm>
          <a:prstGeom prst="rect">
            <a:avLst/>
          </a:prstGeom>
          <a:solidFill>
            <a:srgbClr val="FFFFFF"/>
          </a:solidFill>
        </p:spPr>
        <p:txBody>
          <a:bodyPr vert="horz" wrap="square" lIns="0" tIns="80645" rIns="0" bIns="0" rtlCol="0">
            <a:spAutoFit/>
          </a:bodyPr>
          <a:lstStyle/>
          <a:p>
            <a:pPr marL="523875">
              <a:lnSpc>
                <a:spcPct val="100000"/>
              </a:lnSpc>
              <a:spcBef>
                <a:spcPts val="635"/>
              </a:spcBef>
            </a:pPr>
            <a:r>
              <a:rPr lang="cs-CZ" sz="1600" spc="-5" dirty="0" err="1">
                <a:latin typeface="Arial"/>
                <a:cs typeface="Arial"/>
              </a:rPr>
              <a:t>Megaloblastic</a:t>
            </a:r>
            <a:r>
              <a:rPr sz="1600" spc="-35" dirty="0">
                <a:latin typeface="Arial"/>
                <a:cs typeface="Arial"/>
              </a:rPr>
              <a:t> </a:t>
            </a:r>
            <a:r>
              <a:rPr sz="1600" spc="-10" dirty="0">
                <a:latin typeface="Arial"/>
                <a:cs typeface="Arial"/>
              </a:rPr>
              <a:t>an</a:t>
            </a:r>
            <a:r>
              <a:rPr lang="cs-CZ" sz="1600" spc="-10" dirty="0">
                <a:latin typeface="Arial"/>
                <a:cs typeface="Arial"/>
              </a:rPr>
              <a:t>e</a:t>
            </a:r>
            <a:r>
              <a:rPr sz="1600" spc="-10" dirty="0">
                <a:latin typeface="Arial"/>
                <a:cs typeface="Arial"/>
              </a:rPr>
              <a:t>mi</a:t>
            </a:r>
            <a:r>
              <a:rPr lang="cs-CZ" sz="1600" spc="-10" dirty="0">
                <a:latin typeface="Arial"/>
                <a:cs typeface="Arial"/>
              </a:rPr>
              <a:t>a</a:t>
            </a:r>
            <a:endParaRPr sz="1600" dirty="0">
              <a:latin typeface="Arial"/>
              <a:cs typeface="Arial"/>
            </a:endParaRPr>
          </a:p>
        </p:txBody>
      </p:sp>
      <p:sp>
        <p:nvSpPr>
          <p:cNvPr id="12" name="object 8">
            <a:extLst>
              <a:ext uri="{FF2B5EF4-FFF2-40B4-BE49-F238E27FC236}">
                <a16:creationId xmlns:a16="http://schemas.microsoft.com/office/drawing/2014/main" id="{A064C820-A488-CB95-9BC6-3E05819A5B52}"/>
              </a:ext>
            </a:extLst>
          </p:cNvPr>
          <p:cNvSpPr txBox="1"/>
          <p:nvPr/>
        </p:nvSpPr>
        <p:spPr>
          <a:xfrm>
            <a:off x="8049768" y="2295144"/>
            <a:ext cx="3153410" cy="328295"/>
          </a:xfrm>
          <a:prstGeom prst="rect">
            <a:avLst/>
          </a:prstGeom>
          <a:solidFill>
            <a:srgbClr val="FFFFFF"/>
          </a:solidFill>
        </p:spPr>
        <p:txBody>
          <a:bodyPr vert="horz" wrap="square" lIns="0" tIns="81280" rIns="0" bIns="0" rtlCol="0">
            <a:spAutoFit/>
          </a:bodyPr>
          <a:lstStyle/>
          <a:p>
            <a:pPr marL="636905">
              <a:lnSpc>
                <a:spcPct val="100000"/>
              </a:lnSpc>
              <a:spcBef>
                <a:spcPts val="640"/>
              </a:spcBef>
            </a:pPr>
            <a:r>
              <a:rPr lang="cs-CZ" sz="1600" spc="-10" dirty="0" err="1">
                <a:latin typeface="Arial"/>
                <a:cs typeface="Arial"/>
              </a:rPr>
              <a:t>Norrmal</a:t>
            </a:r>
            <a:r>
              <a:rPr sz="1600" spc="-10" dirty="0">
                <a:latin typeface="Arial"/>
                <a:cs typeface="Arial"/>
              </a:rPr>
              <a:t> </a:t>
            </a:r>
            <a:r>
              <a:rPr lang="cs-CZ" sz="1600" spc="-5" dirty="0" err="1">
                <a:latin typeface="Arial"/>
                <a:cs typeface="Arial"/>
              </a:rPr>
              <a:t>blood</a:t>
            </a:r>
            <a:r>
              <a:rPr sz="1600" spc="15" dirty="0">
                <a:latin typeface="Arial"/>
                <a:cs typeface="Arial"/>
              </a:rPr>
              <a:t> </a:t>
            </a:r>
            <a:r>
              <a:rPr lang="cs-CZ" sz="1600" spc="-10" dirty="0" err="1">
                <a:latin typeface="Arial"/>
                <a:cs typeface="Arial"/>
              </a:rPr>
              <a:t>smear</a:t>
            </a:r>
            <a:endParaRPr sz="1600" dirty="0">
              <a:latin typeface="Arial"/>
              <a:cs typeface="Arial"/>
            </a:endParaRPr>
          </a:p>
        </p:txBody>
      </p:sp>
      <p:sp>
        <p:nvSpPr>
          <p:cNvPr id="13" name="object 9">
            <a:extLst>
              <a:ext uri="{FF2B5EF4-FFF2-40B4-BE49-F238E27FC236}">
                <a16:creationId xmlns:a16="http://schemas.microsoft.com/office/drawing/2014/main" id="{BD83B900-9668-68F2-A8DA-E11800F8026A}"/>
              </a:ext>
            </a:extLst>
          </p:cNvPr>
          <p:cNvSpPr txBox="1"/>
          <p:nvPr/>
        </p:nvSpPr>
        <p:spPr>
          <a:xfrm>
            <a:off x="4397502" y="5543499"/>
            <a:ext cx="7115809" cy="504625"/>
          </a:xfrm>
          <a:prstGeom prst="rect">
            <a:avLst/>
          </a:prstGeom>
        </p:spPr>
        <p:txBody>
          <a:bodyPr vert="horz" wrap="square" lIns="0" tIns="12065" rIns="0" bIns="0" rtlCol="0">
            <a:spAutoFit/>
          </a:bodyPr>
          <a:lstStyle/>
          <a:p>
            <a:pPr marL="12700">
              <a:lnSpc>
                <a:spcPct val="100000"/>
              </a:lnSpc>
              <a:spcBef>
                <a:spcPts val="95"/>
              </a:spcBef>
            </a:pPr>
            <a:r>
              <a:rPr lang="cs-CZ" sz="1600" spc="-5" dirty="0" err="1">
                <a:latin typeface="Arial"/>
                <a:cs typeface="Arial"/>
              </a:rPr>
              <a:t>RBCs</a:t>
            </a:r>
            <a:r>
              <a:rPr lang="cs-CZ" sz="1600" spc="-5" dirty="0">
                <a:latin typeface="Arial"/>
                <a:cs typeface="Arial"/>
              </a:rPr>
              <a:t> are </a:t>
            </a:r>
            <a:r>
              <a:rPr lang="cs-CZ" sz="1600" spc="-5" dirty="0" err="1">
                <a:latin typeface="Arial"/>
                <a:cs typeface="Arial"/>
              </a:rPr>
              <a:t>larger</a:t>
            </a:r>
            <a:r>
              <a:rPr sz="1600" spc="-5" dirty="0">
                <a:latin typeface="Arial"/>
                <a:cs typeface="Arial"/>
              </a:rPr>
              <a:t>, </a:t>
            </a:r>
            <a:r>
              <a:rPr sz="1600" spc="-10" dirty="0" err="1">
                <a:latin typeface="Arial"/>
                <a:cs typeface="Arial"/>
              </a:rPr>
              <a:t>hyperchrom</a:t>
            </a:r>
            <a:r>
              <a:rPr lang="cs-CZ" sz="1600" spc="-10" dirty="0" err="1">
                <a:latin typeface="Arial"/>
                <a:cs typeface="Arial"/>
              </a:rPr>
              <a:t>ic</a:t>
            </a:r>
            <a:r>
              <a:rPr sz="1600" spc="-10" dirty="0">
                <a:latin typeface="Arial"/>
                <a:cs typeface="Arial"/>
              </a:rPr>
              <a:t>, </a:t>
            </a:r>
            <a:r>
              <a:rPr lang="cs-CZ" sz="1600" spc="-5" dirty="0" err="1">
                <a:latin typeface="Arial"/>
                <a:cs typeface="Arial"/>
              </a:rPr>
              <a:t>their</a:t>
            </a:r>
            <a:r>
              <a:rPr lang="cs-CZ" sz="1600" spc="-5" dirty="0">
                <a:latin typeface="Arial"/>
                <a:cs typeface="Arial"/>
              </a:rPr>
              <a:t> centre </a:t>
            </a:r>
            <a:r>
              <a:rPr lang="cs-CZ" sz="1600" spc="-5" dirty="0" err="1">
                <a:latin typeface="Arial"/>
                <a:cs typeface="Arial"/>
              </a:rPr>
              <a:t>is</a:t>
            </a:r>
            <a:r>
              <a:rPr lang="cs-CZ" sz="1600" spc="-5" dirty="0">
                <a:latin typeface="Arial"/>
                <a:cs typeface="Arial"/>
              </a:rPr>
              <a:t> </a:t>
            </a:r>
            <a:r>
              <a:rPr lang="cs-CZ" sz="1600" spc="-5" dirty="0" err="1">
                <a:latin typeface="Arial"/>
                <a:cs typeface="Arial"/>
              </a:rPr>
              <a:t>less</a:t>
            </a:r>
            <a:r>
              <a:rPr lang="cs-CZ" sz="1600" spc="-5" dirty="0">
                <a:latin typeface="Arial"/>
                <a:cs typeface="Arial"/>
              </a:rPr>
              <a:t> pale </a:t>
            </a:r>
            <a:r>
              <a:rPr lang="cs-CZ" sz="1600" spc="-5" dirty="0" err="1">
                <a:latin typeface="Arial"/>
                <a:cs typeface="Arial"/>
              </a:rPr>
              <a:t>than</a:t>
            </a:r>
            <a:r>
              <a:rPr lang="cs-CZ" sz="1600" spc="-5" dirty="0">
                <a:latin typeface="Arial"/>
                <a:cs typeface="Arial"/>
              </a:rPr>
              <a:t> in </a:t>
            </a:r>
            <a:r>
              <a:rPr lang="cs-CZ" sz="1600" spc="-5" dirty="0" err="1">
                <a:latin typeface="Arial"/>
                <a:cs typeface="Arial"/>
              </a:rPr>
              <a:t>normal</a:t>
            </a:r>
            <a:r>
              <a:rPr lang="cs-CZ" sz="1600" spc="-5" dirty="0">
                <a:latin typeface="Arial"/>
                <a:cs typeface="Arial"/>
              </a:rPr>
              <a:t> </a:t>
            </a:r>
            <a:r>
              <a:rPr lang="cs-CZ" sz="1600" spc="-5" dirty="0" err="1">
                <a:latin typeface="Arial"/>
                <a:cs typeface="Arial"/>
              </a:rPr>
              <a:t>RBCs</a:t>
            </a:r>
            <a:endParaRPr sz="1600" dirty="0">
              <a:latin typeface="Arial"/>
              <a:cs typeface="Arial"/>
            </a:endParaRPr>
          </a:p>
          <a:p>
            <a:pPr marL="12700">
              <a:lnSpc>
                <a:spcPct val="100000"/>
              </a:lnSpc>
            </a:pPr>
            <a:r>
              <a:rPr lang="cs-CZ" sz="1600" spc="-5" dirty="0" err="1">
                <a:latin typeface="Arial"/>
                <a:cs typeface="Arial"/>
              </a:rPr>
              <a:t>decreased</a:t>
            </a:r>
            <a:r>
              <a:rPr lang="cs-CZ" sz="1600" spc="-5" dirty="0">
                <a:latin typeface="Arial"/>
                <a:cs typeface="Arial"/>
              </a:rPr>
              <a:t> RBC </a:t>
            </a:r>
            <a:r>
              <a:rPr lang="cs-CZ" sz="1600" spc="-5" dirty="0" err="1">
                <a:latin typeface="Arial"/>
                <a:cs typeface="Arial"/>
              </a:rPr>
              <a:t>count</a:t>
            </a:r>
            <a:r>
              <a:rPr lang="cs-CZ" sz="1600" spc="-5" dirty="0">
                <a:latin typeface="Arial"/>
                <a:cs typeface="Arial"/>
              </a:rPr>
              <a:t> </a:t>
            </a:r>
            <a:r>
              <a:rPr sz="1400" spc="-5" dirty="0">
                <a:latin typeface="Arial"/>
                <a:cs typeface="Arial"/>
              </a:rPr>
              <a:t>(+</a:t>
            </a:r>
            <a:r>
              <a:rPr lang="cs-CZ" sz="1400" spc="-5" dirty="0">
                <a:latin typeface="Arial"/>
                <a:cs typeface="Arial"/>
              </a:rPr>
              <a:t>presence </a:t>
            </a:r>
            <a:r>
              <a:rPr lang="cs-CZ" sz="1400" spc="-5" dirty="0" err="1">
                <a:latin typeface="Arial"/>
                <a:cs typeface="Arial"/>
              </a:rPr>
              <a:t>of</a:t>
            </a:r>
            <a:r>
              <a:rPr sz="1400" spc="-5" dirty="0">
                <a:latin typeface="Arial"/>
                <a:cs typeface="Arial"/>
              </a:rPr>
              <a:t> </a:t>
            </a:r>
            <a:r>
              <a:rPr sz="1400" spc="-5" dirty="0" err="1">
                <a:latin typeface="Arial"/>
                <a:cs typeface="Arial"/>
              </a:rPr>
              <a:t>hypersegment</a:t>
            </a:r>
            <a:r>
              <a:rPr lang="cs-CZ" sz="1400" spc="-5" dirty="0" err="1">
                <a:latin typeface="Arial"/>
                <a:cs typeface="Arial"/>
              </a:rPr>
              <a:t>ed</a:t>
            </a:r>
            <a:r>
              <a:rPr sz="1400" spc="-135" dirty="0">
                <a:latin typeface="Arial"/>
                <a:cs typeface="Arial"/>
              </a:rPr>
              <a:t> </a:t>
            </a:r>
            <a:r>
              <a:rPr sz="1400" spc="-5" dirty="0" err="1">
                <a:latin typeface="Arial"/>
                <a:cs typeface="Arial"/>
              </a:rPr>
              <a:t>neutro</a:t>
            </a:r>
            <a:r>
              <a:rPr lang="cs-CZ" sz="1400" spc="-5" dirty="0" err="1">
                <a:latin typeface="Arial"/>
                <a:cs typeface="Arial"/>
              </a:rPr>
              <a:t>phils</a:t>
            </a:r>
            <a:r>
              <a:rPr sz="1400" spc="-5" dirty="0">
                <a:latin typeface="Arial"/>
                <a:cs typeface="Arial"/>
              </a:rPr>
              <a:t>)</a:t>
            </a:r>
            <a:endParaRPr sz="1400" dirty="0">
              <a:latin typeface="Arial"/>
              <a:cs typeface="Arial"/>
            </a:endParaRPr>
          </a:p>
        </p:txBody>
      </p:sp>
      <p:sp>
        <p:nvSpPr>
          <p:cNvPr id="14" name="object 10">
            <a:extLst>
              <a:ext uri="{FF2B5EF4-FFF2-40B4-BE49-F238E27FC236}">
                <a16:creationId xmlns:a16="http://schemas.microsoft.com/office/drawing/2014/main" id="{49AF9CA2-CFA7-8375-5DC6-0CED2D60FD24}"/>
              </a:ext>
            </a:extLst>
          </p:cNvPr>
          <p:cNvSpPr/>
          <p:nvPr/>
        </p:nvSpPr>
        <p:spPr>
          <a:xfrm>
            <a:off x="8327135" y="411480"/>
            <a:ext cx="2676144" cy="1714500"/>
          </a:xfrm>
          <a:prstGeom prst="rect">
            <a:avLst/>
          </a:prstGeom>
          <a:blipFill>
            <a:blip r:embed="rId4" cstate="print"/>
            <a:stretch>
              <a:fillRect/>
            </a:stretch>
          </a:blipFill>
        </p:spPr>
        <p:txBody>
          <a:bodyPr wrap="square" lIns="0" tIns="0" rIns="0" bIns="0" rtlCol="0"/>
          <a:lstStyle/>
          <a:p>
            <a:endParaRPr/>
          </a:p>
        </p:txBody>
      </p:sp>
      <p:sp>
        <p:nvSpPr>
          <p:cNvPr id="15" name="object 11">
            <a:extLst>
              <a:ext uri="{FF2B5EF4-FFF2-40B4-BE49-F238E27FC236}">
                <a16:creationId xmlns:a16="http://schemas.microsoft.com/office/drawing/2014/main" id="{9ECE5565-B2E3-7F80-F8E7-FDA7582A6907}"/>
              </a:ext>
            </a:extLst>
          </p:cNvPr>
          <p:cNvSpPr txBox="1"/>
          <p:nvPr/>
        </p:nvSpPr>
        <p:spPr>
          <a:xfrm>
            <a:off x="7734426" y="809580"/>
            <a:ext cx="798195" cy="258404"/>
          </a:xfrm>
          <a:prstGeom prst="rect">
            <a:avLst/>
          </a:prstGeom>
        </p:spPr>
        <p:txBody>
          <a:bodyPr vert="horz" wrap="square" lIns="0" tIns="12065" rIns="0" bIns="0" rtlCol="0">
            <a:spAutoFit/>
          </a:bodyPr>
          <a:lstStyle/>
          <a:p>
            <a:pPr marL="12700">
              <a:lnSpc>
                <a:spcPct val="100000"/>
              </a:lnSpc>
              <a:spcBef>
                <a:spcPts val="95"/>
              </a:spcBef>
            </a:pPr>
            <a:r>
              <a:rPr lang="cs-CZ" sz="1600" spc="-10" dirty="0">
                <a:latin typeface="Arial"/>
                <a:cs typeface="Arial"/>
              </a:rPr>
              <a:t>RBC</a:t>
            </a:r>
            <a:endParaRPr sz="1600" dirty="0">
              <a:latin typeface="Arial"/>
              <a:cs typeface="Arial"/>
            </a:endParaRPr>
          </a:p>
        </p:txBody>
      </p:sp>
      <p:sp>
        <p:nvSpPr>
          <p:cNvPr id="16" name="object 12">
            <a:extLst>
              <a:ext uri="{FF2B5EF4-FFF2-40B4-BE49-F238E27FC236}">
                <a16:creationId xmlns:a16="http://schemas.microsoft.com/office/drawing/2014/main" id="{138E88B0-CAFD-A854-139B-7AFB6AC05AC4}"/>
              </a:ext>
            </a:extLst>
          </p:cNvPr>
          <p:cNvSpPr txBox="1"/>
          <p:nvPr/>
        </p:nvSpPr>
        <p:spPr>
          <a:xfrm>
            <a:off x="7315200" y="1463802"/>
            <a:ext cx="1005331" cy="258404"/>
          </a:xfrm>
          <a:prstGeom prst="rect">
            <a:avLst/>
          </a:prstGeom>
        </p:spPr>
        <p:txBody>
          <a:bodyPr vert="horz" wrap="square" lIns="0" tIns="12065" rIns="0" bIns="0" rtlCol="0">
            <a:spAutoFit/>
          </a:bodyPr>
          <a:lstStyle/>
          <a:p>
            <a:pPr marL="12700">
              <a:lnSpc>
                <a:spcPct val="100000"/>
              </a:lnSpc>
              <a:spcBef>
                <a:spcPts val="95"/>
              </a:spcBef>
            </a:pPr>
            <a:r>
              <a:rPr sz="1600" spc="-10" dirty="0" err="1">
                <a:latin typeface="Arial"/>
                <a:cs typeface="Arial"/>
              </a:rPr>
              <a:t>neutro</a:t>
            </a:r>
            <a:r>
              <a:rPr lang="cs-CZ" sz="1600" spc="-10" dirty="0" err="1">
                <a:latin typeface="Arial"/>
                <a:cs typeface="Arial"/>
              </a:rPr>
              <a:t>ph</a:t>
            </a:r>
            <a:r>
              <a:rPr sz="1600" spc="-10" dirty="0">
                <a:latin typeface="Arial"/>
                <a:cs typeface="Arial"/>
              </a:rPr>
              <a:t>il</a:t>
            </a:r>
            <a:endParaRPr sz="1600" dirty="0">
              <a:latin typeface="Arial"/>
              <a:cs typeface="Arial"/>
            </a:endParaRPr>
          </a:p>
        </p:txBody>
      </p:sp>
      <p:sp>
        <p:nvSpPr>
          <p:cNvPr id="17" name="object 13">
            <a:extLst>
              <a:ext uri="{FF2B5EF4-FFF2-40B4-BE49-F238E27FC236}">
                <a16:creationId xmlns:a16="http://schemas.microsoft.com/office/drawing/2014/main" id="{A543F5B2-DA5D-35BD-8C80-A1D76D5D9E89}"/>
              </a:ext>
            </a:extLst>
          </p:cNvPr>
          <p:cNvSpPr/>
          <p:nvPr/>
        </p:nvSpPr>
        <p:spPr>
          <a:xfrm>
            <a:off x="9390888" y="286511"/>
            <a:ext cx="1748155" cy="368935"/>
          </a:xfrm>
          <a:custGeom>
            <a:avLst/>
            <a:gdLst/>
            <a:ahLst/>
            <a:cxnLst/>
            <a:rect l="l" t="t" r="r" b="b"/>
            <a:pathLst>
              <a:path w="1748154" h="368934">
                <a:moveTo>
                  <a:pt x="1748027" y="0"/>
                </a:moveTo>
                <a:lnTo>
                  <a:pt x="0" y="0"/>
                </a:lnTo>
                <a:lnTo>
                  <a:pt x="0" y="368807"/>
                </a:lnTo>
                <a:lnTo>
                  <a:pt x="1748027" y="368807"/>
                </a:lnTo>
                <a:lnTo>
                  <a:pt x="1748027" y="0"/>
                </a:lnTo>
                <a:close/>
              </a:path>
            </a:pathLst>
          </a:custGeom>
          <a:solidFill>
            <a:srgbClr val="FFFFFF"/>
          </a:solidFill>
        </p:spPr>
        <p:txBody>
          <a:bodyPr wrap="square" lIns="0" tIns="0" rIns="0" bIns="0" rtlCol="0"/>
          <a:lstStyle/>
          <a:p>
            <a:endParaRPr/>
          </a:p>
        </p:txBody>
      </p:sp>
      <p:sp>
        <p:nvSpPr>
          <p:cNvPr id="18" name="object 14">
            <a:extLst>
              <a:ext uri="{FF2B5EF4-FFF2-40B4-BE49-F238E27FC236}">
                <a16:creationId xmlns:a16="http://schemas.microsoft.com/office/drawing/2014/main" id="{F47AA440-C81A-65B1-B4B6-158E1E7072C2}"/>
              </a:ext>
            </a:extLst>
          </p:cNvPr>
          <p:cNvSpPr txBox="1"/>
          <p:nvPr/>
        </p:nvSpPr>
        <p:spPr>
          <a:xfrm>
            <a:off x="9650983" y="209985"/>
            <a:ext cx="1302385" cy="443711"/>
          </a:xfrm>
          <a:prstGeom prst="rect">
            <a:avLst/>
          </a:prstGeom>
        </p:spPr>
        <p:txBody>
          <a:bodyPr vert="horz" wrap="square" lIns="0" tIns="12700" rIns="0" bIns="0" rtlCol="0">
            <a:spAutoFit/>
          </a:bodyPr>
          <a:lstStyle/>
          <a:p>
            <a:pPr marL="358140" marR="5080" indent="-346075">
              <a:lnSpc>
                <a:spcPct val="100000"/>
              </a:lnSpc>
              <a:spcBef>
                <a:spcPts val="100"/>
              </a:spcBef>
            </a:pPr>
            <a:r>
              <a:rPr lang="cs-CZ" sz="1400" spc="-10" dirty="0" err="1">
                <a:latin typeface="Arial"/>
                <a:cs typeface="Arial"/>
              </a:rPr>
              <a:t>Megaloblastic</a:t>
            </a:r>
            <a:r>
              <a:rPr sz="1400" dirty="0">
                <a:latin typeface="Arial"/>
                <a:cs typeface="Arial"/>
              </a:rPr>
              <a:t>  </a:t>
            </a:r>
            <a:r>
              <a:rPr sz="1400" spc="-5" dirty="0">
                <a:latin typeface="Arial"/>
                <a:cs typeface="Arial"/>
              </a:rPr>
              <a:t>an</a:t>
            </a:r>
            <a:r>
              <a:rPr lang="cs-CZ" sz="1400" spc="-5" dirty="0">
                <a:latin typeface="Arial"/>
                <a:cs typeface="Arial"/>
              </a:rPr>
              <a:t>e</a:t>
            </a:r>
            <a:r>
              <a:rPr sz="1400" spc="-5" dirty="0">
                <a:latin typeface="Arial"/>
                <a:cs typeface="Arial"/>
              </a:rPr>
              <a:t>mi</a:t>
            </a:r>
            <a:r>
              <a:rPr lang="cs-CZ" sz="1400" spc="-5" dirty="0">
                <a:latin typeface="Arial"/>
                <a:cs typeface="Arial"/>
              </a:rPr>
              <a:t>a</a:t>
            </a:r>
            <a:endParaRPr sz="1400" dirty="0">
              <a:latin typeface="Arial"/>
              <a:cs typeface="Arial"/>
            </a:endParaRPr>
          </a:p>
        </p:txBody>
      </p:sp>
      <p:sp>
        <p:nvSpPr>
          <p:cNvPr id="19" name="object 15">
            <a:extLst>
              <a:ext uri="{FF2B5EF4-FFF2-40B4-BE49-F238E27FC236}">
                <a16:creationId xmlns:a16="http://schemas.microsoft.com/office/drawing/2014/main" id="{4FE9A3AD-1112-7B21-F965-FFA3CF65D93B}"/>
              </a:ext>
            </a:extLst>
          </p:cNvPr>
          <p:cNvSpPr/>
          <p:nvPr/>
        </p:nvSpPr>
        <p:spPr>
          <a:xfrm>
            <a:off x="8313419" y="278891"/>
            <a:ext cx="1114425" cy="367665"/>
          </a:xfrm>
          <a:custGeom>
            <a:avLst/>
            <a:gdLst/>
            <a:ahLst/>
            <a:cxnLst/>
            <a:rect l="l" t="t" r="r" b="b"/>
            <a:pathLst>
              <a:path w="1114425" h="367665">
                <a:moveTo>
                  <a:pt x="1114044" y="0"/>
                </a:moveTo>
                <a:lnTo>
                  <a:pt x="0" y="0"/>
                </a:lnTo>
                <a:lnTo>
                  <a:pt x="0" y="367283"/>
                </a:lnTo>
                <a:lnTo>
                  <a:pt x="1114044" y="367283"/>
                </a:lnTo>
                <a:lnTo>
                  <a:pt x="1114044" y="0"/>
                </a:lnTo>
                <a:close/>
              </a:path>
            </a:pathLst>
          </a:custGeom>
          <a:solidFill>
            <a:srgbClr val="FFFFFF"/>
          </a:solidFill>
        </p:spPr>
        <p:txBody>
          <a:bodyPr wrap="square" lIns="0" tIns="0" rIns="0" bIns="0" rtlCol="0"/>
          <a:lstStyle/>
          <a:p>
            <a:endParaRPr/>
          </a:p>
        </p:txBody>
      </p:sp>
      <p:sp>
        <p:nvSpPr>
          <p:cNvPr id="20" name="object 16">
            <a:extLst>
              <a:ext uri="{FF2B5EF4-FFF2-40B4-BE49-F238E27FC236}">
                <a16:creationId xmlns:a16="http://schemas.microsoft.com/office/drawing/2014/main" id="{B2FE556A-620F-33FF-79C4-A012B31D91C8}"/>
              </a:ext>
            </a:extLst>
          </p:cNvPr>
          <p:cNvSpPr txBox="1"/>
          <p:nvPr/>
        </p:nvSpPr>
        <p:spPr>
          <a:xfrm>
            <a:off x="8290688" y="317361"/>
            <a:ext cx="1230248" cy="228268"/>
          </a:xfrm>
          <a:prstGeom prst="rect">
            <a:avLst/>
          </a:prstGeom>
        </p:spPr>
        <p:txBody>
          <a:bodyPr vert="horz" wrap="square" lIns="0" tIns="12700" rIns="0" bIns="0" rtlCol="0">
            <a:spAutoFit/>
          </a:bodyPr>
          <a:lstStyle/>
          <a:p>
            <a:pPr marL="205740" marR="5080" indent="-193675" algn="ctr">
              <a:lnSpc>
                <a:spcPct val="100000"/>
              </a:lnSpc>
              <a:spcBef>
                <a:spcPts val="100"/>
              </a:spcBef>
            </a:pPr>
            <a:r>
              <a:rPr lang="cs-CZ" sz="1400" spc="-10" dirty="0" err="1">
                <a:latin typeface="Arial"/>
                <a:cs typeface="Arial"/>
              </a:rPr>
              <a:t>Normal</a:t>
            </a:r>
            <a:r>
              <a:rPr lang="cs-CZ" sz="1400" spc="-5" dirty="0">
                <a:latin typeface="Arial"/>
                <a:cs typeface="Arial"/>
              </a:rPr>
              <a:t> </a:t>
            </a:r>
            <a:r>
              <a:rPr lang="cs-CZ" sz="1400" spc="-5" dirty="0" err="1">
                <a:latin typeface="Arial"/>
                <a:cs typeface="Arial"/>
              </a:rPr>
              <a:t>blood</a:t>
            </a:r>
            <a:endParaRPr sz="1400" dirty="0">
              <a:latin typeface="Arial"/>
              <a:cs typeface="Arial"/>
            </a:endParaRPr>
          </a:p>
        </p:txBody>
      </p:sp>
      <p:sp>
        <p:nvSpPr>
          <p:cNvPr id="22" name="Footer Placeholder 1">
            <a:extLst>
              <a:ext uri="{FF2B5EF4-FFF2-40B4-BE49-F238E27FC236}">
                <a16:creationId xmlns:a16="http://schemas.microsoft.com/office/drawing/2014/main" id="{770844A6-2808-4FE7-7A7F-A26910F5ED03}"/>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118033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D0F4D7-9BCD-095F-E68A-78C25E611A84}"/>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09C1CEF9-3E85-9486-53F1-C25A86AB483E}"/>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6" name="Title 5">
            <a:extLst>
              <a:ext uri="{FF2B5EF4-FFF2-40B4-BE49-F238E27FC236}">
                <a16:creationId xmlns:a16="http://schemas.microsoft.com/office/drawing/2014/main" id="{3429FD25-40A2-EDC3-3BC3-D78B2C995077}"/>
              </a:ext>
            </a:extLst>
          </p:cNvPr>
          <p:cNvSpPr>
            <a:spLocks noGrp="1"/>
          </p:cNvSpPr>
          <p:nvPr>
            <p:ph type="title"/>
          </p:nvPr>
        </p:nvSpPr>
        <p:spPr>
          <a:xfrm>
            <a:off x="398502" y="3428999"/>
            <a:ext cx="11361600" cy="642945"/>
          </a:xfrm>
        </p:spPr>
        <p:txBody>
          <a:bodyPr/>
          <a:lstStyle/>
          <a:p>
            <a:r>
              <a:rPr lang="cs-CZ" dirty="0" err="1"/>
              <a:t>Blood</a:t>
            </a:r>
            <a:r>
              <a:rPr lang="cs-CZ" dirty="0"/>
              <a:t> </a:t>
            </a:r>
            <a:r>
              <a:rPr lang="cs-CZ" dirty="0" err="1"/>
              <a:t>groups</a:t>
            </a:r>
            <a:r>
              <a:rPr lang="cs-CZ" dirty="0"/>
              <a:t> (</a:t>
            </a:r>
            <a:r>
              <a:rPr lang="cs-CZ" dirty="0" err="1"/>
              <a:t>types</a:t>
            </a:r>
            <a:r>
              <a:rPr lang="cs-CZ" dirty="0"/>
              <a:t>)</a:t>
            </a:r>
          </a:p>
        </p:txBody>
      </p:sp>
    </p:spTree>
    <p:extLst>
      <p:ext uri="{BB962C8B-B14F-4D97-AF65-F5344CB8AC3E}">
        <p14:creationId xmlns:p14="http://schemas.microsoft.com/office/powerpoint/2010/main" val="367181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1B8CF2-A088-D798-A61F-BAA0DB15F6CB}"/>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E76B0AA8-52D8-EC4F-7F9B-E2C7C4AC23C2}"/>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0DF59049-3E2B-BA8E-CFBB-8D0312BD9C8F}"/>
              </a:ext>
            </a:extLst>
          </p:cNvPr>
          <p:cNvSpPr>
            <a:spLocks noGrp="1"/>
          </p:cNvSpPr>
          <p:nvPr>
            <p:ph type="title"/>
          </p:nvPr>
        </p:nvSpPr>
        <p:spPr/>
        <p:txBody>
          <a:bodyPr/>
          <a:lstStyle/>
          <a:p>
            <a:r>
              <a:rPr lang="cs-CZ" dirty="0" err="1"/>
              <a:t>Antigens</a:t>
            </a:r>
            <a:r>
              <a:rPr lang="cs-CZ" dirty="0"/>
              <a:t> and </a:t>
            </a:r>
            <a:r>
              <a:rPr lang="cs-CZ" dirty="0" err="1"/>
              <a:t>antibodies</a:t>
            </a:r>
            <a:r>
              <a:rPr lang="cs-CZ" dirty="0"/>
              <a:t> in </a:t>
            </a:r>
            <a:r>
              <a:rPr lang="cs-CZ" dirty="0" err="1"/>
              <a:t>blood</a:t>
            </a:r>
            <a:r>
              <a:rPr lang="cs-CZ" dirty="0"/>
              <a:t> </a:t>
            </a:r>
            <a:r>
              <a:rPr lang="cs-CZ" dirty="0" err="1"/>
              <a:t>groups</a:t>
            </a:r>
            <a:endParaRPr lang="cs-CZ" dirty="0"/>
          </a:p>
        </p:txBody>
      </p:sp>
      <p:sp>
        <p:nvSpPr>
          <p:cNvPr id="5" name="Content Placeholder 4">
            <a:extLst>
              <a:ext uri="{FF2B5EF4-FFF2-40B4-BE49-F238E27FC236}">
                <a16:creationId xmlns:a16="http://schemas.microsoft.com/office/drawing/2014/main" id="{3C39F696-005E-9325-95D7-4E9D3219544C}"/>
              </a:ext>
            </a:extLst>
          </p:cNvPr>
          <p:cNvSpPr>
            <a:spLocks noGrp="1"/>
          </p:cNvSpPr>
          <p:nvPr>
            <p:ph idx="1"/>
          </p:nvPr>
        </p:nvSpPr>
        <p:spPr/>
        <p:txBody>
          <a:bodyPr/>
          <a:lstStyle/>
          <a:p>
            <a:r>
              <a:rPr lang="en-US" dirty="0"/>
              <a:t>Blood </a:t>
            </a:r>
            <a:r>
              <a:rPr lang="cs-CZ" dirty="0" err="1"/>
              <a:t>groups</a:t>
            </a:r>
            <a:r>
              <a:rPr lang="en-US" dirty="0"/>
              <a:t> are determined by antigens on the </a:t>
            </a:r>
            <a:r>
              <a:rPr lang="cs-CZ" dirty="0"/>
              <a:t>RBC</a:t>
            </a:r>
            <a:r>
              <a:rPr lang="en-US" dirty="0"/>
              <a:t> membrane</a:t>
            </a:r>
          </a:p>
          <a:p>
            <a:pPr lvl="1"/>
            <a:r>
              <a:rPr lang="en-US" dirty="0"/>
              <a:t>These blood traits are inherited and remain unchanged throughout life</a:t>
            </a:r>
          </a:p>
          <a:p>
            <a:r>
              <a:rPr lang="en-US" dirty="0"/>
              <a:t>A light introduction to the general principles of immunization</a:t>
            </a:r>
          </a:p>
          <a:p>
            <a:pPr lvl="1"/>
            <a:r>
              <a:rPr lang="en-US" dirty="0"/>
              <a:t>An antigen is a "recognition mark" by which the immune system determines whether it is a body’s cell or a foreign one</a:t>
            </a:r>
          </a:p>
          <a:p>
            <a:pPr lvl="1"/>
            <a:r>
              <a:rPr lang="en-US" dirty="0"/>
              <a:t>When the immune system first encounters a foreign erythrocyte in the blood, it begins to produce antibodies against the foreign antigens on the erythrocyte (but not against those antigens that are the same as on the body’s erythrocytes).</a:t>
            </a:r>
            <a:r>
              <a:rPr lang="cs-CZ" dirty="0"/>
              <a:t> </a:t>
            </a:r>
            <a:r>
              <a:rPr lang="en-US" dirty="0"/>
              <a:t>It remembers the foreign antigen and creates antibodies faster the next time it encounters it.</a:t>
            </a:r>
          </a:p>
          <a:p>
            <a:pPr lvl="1"/>
            <a:r>
              <a:rPr lang="en-US" dirty="0"/>
              <a:t>If there are antibodies against a certain blood type in the blood, the erythrocyte of this blood type triggers an immune reaction → destruction of the foreign blood cell (hemolysis)</a:t>
            </a:r>
          </a:p>
          <a:p>
            <a:endParaRPr lang="cs-CZ" dirty="0"/>
          </a:p>
        </p:txBody>
      </p:sp>
    </p:spTree>
    <p:extLst>
      <p:ext uri="{BB962C8B-B14F-4D97-AF65-F5344CB8AC3E}">
        <p14:creationId xmlns:p14="http://schemas.microsoft.com/office/powerpoint/2010/main" val="1389164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1B8CF2-A088-D798-A61F-BAA0DB15F6CB}"/>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E76B0AA8-52D8-EC4F-7F9B-E2C7C4AC23C2}"/>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Title 3">
            <a:extLst>
              <a:ext uri="{FF2B5EF4-FFF2-40B4-BE49-F238E27FC236}">
                <a16:creationId xmlns:a16="http://schemas.microsoft.com/office/drawing/2014/main" id="{0DF59049-3E2B-BA8E-CFBB-8D0312BD9C8F}"/>
              </a:ext>
            </a:extLst>
          </p:cNvPr>
          <p:cNvSpPr>
            <a:spLocks noGrp="1"/>
          </p:cNvSpPr>
          <p:nvPr>
            <p:ph type="title"/>
          </p:nvPr>
        </p:nvSpPr>
        <p:spPr/>
        <p:txBody>
          <a:bodyPr/>
          <a:lstStyle/>
          <a:p>
            <a:r>
              <a:rPr lang="cs-CZ" dirty="0" err="1"/>
              <a:t>Antigens</a:t>
            </a:r>
            <a:r>
              <a:rPr lang="cs-CZ" dirty="0"/>
              <a:t> and </a:t>
            </a:r>
            <a:r>
              <a:rPr lang="cs-CZ" dirty="0" err="1"/>
              <a:t>antibodies</a:t>
            </a:r>
            <a:r>
              <a:rPr lang="cs-CZ" dirty="0"/>
              <a:t> in </a:t>
            </a:r>
            <a:r>
              <a:rPr lang="cs-CZ" dirty="0" err="1"/>
              <a:t>blood</a:t>
            </a:r>
            <a:r>
              <a:rPr lang="cs-CZ" dirty="0"/>
              <a:t> </a:t>
            </a:r>
            <a:r>
              <a:rPr lang="cs-CZ" dirty="0" err="1"/>
              <a:t>types</a:t>
            </a:r>
            <a:endParaRPr lang="cs-CZ" dirty="0"/>
          </a:p>
        </p:txBody>
      </p:sp>
      <p:sp>
        <p:nvSpPr>
          <p:cNvPr id="5" name="Content Placeholder 4">
            <a:extLst>
              <a:ext uri="{FF2B5EF4-FFF2-40B4-BE49-F238E27FC236}">
                <a16:creationId xmlns:a16="http://schemas.microsoft.com/office/drawing/2014/main" id="{3C39F696-005E-9325-95D7-4E9D3219544C}"/>
              </a:ext>
            </a:extLst>
          </p:cNvPr>
          <p:cNvSpPr>
            <a:spLocks noGrp="1"/>
          </p:cNvSpPr>
          <p:nvPr>
            <p:ph idx="1"/>
          </p:nvPr>
        </p:nvSpPr>
        <p:spPr/>
        <p:txBody>
          <a:bodyPr/>
          <a:lstStyle/>
          <a:p>
            <a:r>
              <a:rPr lang="en-US" dirty="0"/>
              <a:t>The most important blood </a:t>
            </a:r>
            <a:r>
              <a:rPr lang="cs-CZ" dirty="0" err="1"/>
              <a:t>groups</a:t>
            </a:r>
            <a:r>
              <a:rPr lang="en-US" dirty="0"/>
              <a:t> are AB0 and Rh</a:t>
            </a:r>
          </a:p>
          <a:p>
            <a:pPr lvl="1"/>
            <a:r>
              <a:rPr lang="en-US" dirty="0"/>
              <a:t>Antibodies against AB0 antigens are in the blood from the first months of life</a:t>
            </a:r>
          </a:p>
          <a:p>
            <a:pPr lvl="1"/>
            <a:r>
              <a:rPr lang="en-US" dirty="0"/>
              <a:t>Antibodies against Rh factor and other blood types form only after immunization with incompatible blood – unwanted immune response during repeated transfusions of not fully compatible blood</a:t>
            </a:r>
          </a:p>
          <a:p>
            <a:pPr lvl="1"/>
            <a:r>
              <a:rPr lang="en-US" dirty="0"/>
              <a:t>There are dozens of other systems that need to be considered from an immunological point of vie</a:t>
            </a:r>
            <a:r>
              <a:rPr lang="cs-CZ" dirty="0"/>
              <a:t>w </a:t>
            </a:r>
            <a:r>
              <a:rPr lang="en-US" dirty="0"/>
              <a:t>(MNS, Kell, Lewis, Kidd systems, ...)</a:t>
            </a:r>
          </a:p>
          <a:p>
            <a:endParaRPr lang="cs-CZ" dirty="0"/>
          </a:p>
        </p:txBody>
      </p:sp>
    </p:spTree>
    <p:extLst>
      <p:ext uri="{BB962C8B-B14F-4D97-AF65-F5344CB8AC3E}">
        <p14:creationId xmlns:p14="http://schemas.microsoft.com/office/powerpoint/2010/main" val="20667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5D379F-2DD2-3435-8719-9EE8EBB7BD68}"/>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Title 3">
            <a:extLst>
              <a:ext uri="{FF2B5EF4-FFF2-40B4-BE49-F238E27FC236}">
                <a16:creationId xmlns:a16="http://schemas.microsoft.com/office/drawing/2014/main" id="{A7336FFD-1204-5F77-94DC-24475E9C3F42}"/>
              </a:ext>
            </a:extLst>
          </p:cNvPr>
          <p:cNvSpPr>
            <a:spLocks noGrp="1"/>
          </p:cNvSpPr>
          <p:nvPr>
            <p:ph type="title"/>
          </p:nvPr>
        </p:nvSpPr>
        <p:spPr/>
        <p:txBody>
          <a:bodyPr/>
          <a:lstStyle/>
          <a:p>
            <a:r>
              <a:rPr lang="cs-CZ" dirty="0"/>
              <a:t>AB0 </a:t>
            </a:r>
            <a:r>
              <a:rPr lang="cs-CZ" dirty="0" err="1"/>
              <a:t>system</a:t>
            </a:r>
            <a:endParaRPr lang="cs-CZ" dirty="0"/>
          </a:p>
        </p:txBody>
      </p:sp>
      <p:sp>
        <p:nvSpPr>
          <p:cNvPr id="5" name="Content Placeholder 4">
            <a:extLst>
              <a:ext uri="{FF2B5EF4-FFF2-40B4-BE49-F238E27FC236}">
                <a16:creationId xmlns:a16="http://schemas.microsoft.com/office/drawing/2014/main" id="{16179EDB-906B-B910-EA23-B0694245034C}"/>
              </a:ext>
            </a:extLst>
          </p:cNvPr>
          <p:cNvSpPr>
            <a:spLocks noGrp="1"/>
          </p:cNvSpPr>
          <p:nvPr>
            <p:ph idx="1"/>
          </p:nvPr>
        </p:nvSpPr>
        <p:spPr>
          <a:xfrm>
            <a:off x="720000" y="1561374"/>
            <a:ext cx="10753200" cy="4139998"/>
          </a:xfrm>
        </p:spPr>
        <p:txBody>
          <a:bodyPr/>
          <a:lstStyle/>
          <a:p>
            <a:r>
              <a:rPr lang="en-US" dirty="0"/>
              <a:t>Antigens on the surface of RBCs (agglutinogens): A, B</a:t>
            </a:r>
          </a:p>
          <a:p>
            <a:r>
              <a:rPr lang="en-US" dirty="0"/>
              <a:t>Antibodies in the blood (agglutinins): anti-A, anti-B (IgM)</a:t>
            </a:r>
          </a:p>
          <a:p>
            <a:pPr lvl="1"/>
            <a:r>
              <a:rPr lang="en-US" dirty="0"/>
              <a:t>They do not cross the placenta</a:t>
            </a:r>
          </a:p>
          <a:p>
            <a:r>
              <a:rPr lang="en-US" dirty="0"/>
              <a:t>Agglutination (clumping):</a:t>
            </a:r>
          </a:p>
          <a:p>
            <a:pPr lvl="1"/>
            <a:r>
              <a:rPr lang="en-US" dirty="0"/>
              <a:t>anti-A reacts with A, anti-B reacts with B</a:t>
            </a:r>
          </a:p>
          <a:p>
            <a:pPr lvl="1"/>
            <a:r>
              <a:rPr lang="en-US" dirty="0"/>
              <a:t>RBCs are connected by agglutinogens – clumps are formed</a:t>
            </a:r>
          </a:p>
          <a:p>
            <a:pPr lvl="1"/>
            <a:r>
              <a:rPr lang="en-US" dirty="0"/>
              <a:t>An immune response is triggered (complement activation) that destroys foreign erythrocytes via hemolysis</a:t>
            </a:r>
          </a:p>
          <a:p>
            <a:pPr lvl="1"/>
            <a:endParaRPr lang="cs-CZ" dirty="0"/>
          </a:p>
          <a:p>
            <a:pPr lvl="1"/>
            <a:r>
              <a:rPr lang="cs-CZ" dirty="0"/>
              <a:t>I</a:t>
            </a:r>
            <a:r>
              <a:rPr lang="en-US" dirty="0" err="1"/>
              <a:t>mmunization</a:t>
            </a:r>
            <a:r>
              <a:rPr lang="en-US" dirty="0"/>
              <a:t> against A and B happens during the first months of life (these antigens are also</a:t>
            </a:r>
            <a:r>
              <a:rPr lang="cs-CZ" dirty="0"/>
              <a:t> </a:t>
            </a:r>
            <a:r>
              <a:rPr lang="en-US" dirty="0"/>
              <a:t>in the diet) – agglutinins are then in the blood for the rest of the life</a:t>
            </a:r>
          </a:p>
          <a:p>
            <a:pPr lvl="1"/>
            <a:r>
              <a:rPr lang="en-US" dirty="0"/>
              <a:t>When incompatible blood is administered - strong activation of the immune system occurs, leading to hemolysis, anemia, hemoglobinuria (hemoglobin in the urine), kidney failure, ... death</a:t>
            </a:r>
          </a:p>
          <a:p>
            <a:endParaRPr lang="cs-CZ" dirty="0"/>
          </a:p>
        </p:txBody>
      </p:sp>
      <p:grpSp>
        <p:nvGrpSpPr>
          <p:cNvPr id="6" name="object 4">
            <a:extLst>
              <a:ext uri="{FF2B5EF4-FFF2-40B4-BE49-F238E27FC236}">
                <a16:creationId xmlns:a16="http://schemas.microsoft.com/office/drawing/2014/main" id="{B51CDDDA-189C-5CBE-65E2-BF66A9B81D43}"/>
              </a:ext>
            </a:extLst>
          </p:cNvPr>
          <p:cNvGrpSpPr/>
          <p:nvPr/>
        </p:nvGrpSpPr>
        <p:grpSpPr>
          <a:xfrm>
            <a:off x="9243060" y="130130"/>
            <a:ext cx="2948940" cy="2746375"/>
            <a:chOff x="8663749" y="198881"/>
            <a:chExt cx="2948940" cy="2746375"/>
          </a:xfrm>
        </p:grpSpPr>
        <p:sp>
          <p:nvSpPr>
            <p:cNvPr id="7" name="object 5">
              <a:extLst>
                <a:ext uri="{FF2B5EF4-FFF2-40B4-BE49-F238E27FC236}">
                  <a16:creationId xmlns:a16="http://schemas.microsoft.com/office/drawing/2014/main" id="{C9B928B4-9BD9-25B2-3EF2-C8FC527F1AE5}"/>
                </a:ext>
              </a:extLst>
            </p:cNvPr>
            <p:cNvSpPr/>
            <p:nvPr/>
          </p:nvSpPr>
          <p:spPr>
            <a:xfrm>
              <a:off x="9593452" y="654558"/>
              <a:ext cx="338708" cy="310641"/>
            </a:xfrm>
            <a:prstGeom prst="rect">
              <a:avLst/>
            </a:prstGeom>
            <a:blipFill>
              <a:blip r:embed="rId2"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EFBD4317-EC4B-279F-4795-5F08E6268DE8}"/>
                </a:ext>
              </a:extLst>
            </p:cNvPr>
            <p:cNvSpPr/>
            <p:nvPr/>
          </p:nvSpPr>
          <p:spPr>
            <a:xfrm>
              <a:off x="9943337" y="505206"/>
              <a:ext cx="650875" cy="639445"/>
            </a:xfrm>
            <a:custGeom>
              <a:avLst/>
              <a:gdLst/>
              <a:ahLst/>
              <a:cxnLst/>
              <a:rect l="l" t="t" r="r" b="b"/>
              <a:pathLst>
                <a:path w="650875" h="639444">
                  <a:moveTo>
                    <a:pt x="324611" y="0"/>
                  </a:moveTo>
                  <a:lnTo>
                    <a:pt x="324611" y="639318"/>
                  </a:lnTo>
                </a:path>
                <a:path w="650875" h="639444">
                  <a:moveTo>
                    <a:pt x="0" y="318516"/>
                  </a:moveTo>
                  <a:lnTo>
                    <a:pt x="650493" y="318516"/>
                  </a:lnTo>
                </a:path>
              </a:pathLst>
            </a:custGeom>
            <a:ln w="28575">
              <a:solidFill>
                <a:srgbClr val="000000"/>
              </a:solidFill>
            </a:ln>
          </p:spPr>
          <p:txBody>
            <a:bodyPr wrap="square" lIns="0" tIns="0" rIns="0" bIns="0" rtlCol="0"/>
            <a:lstStyle/>
            <a:p>
              <a:endParaRPr/>
            </a:p>
          </p:txBody>
        </p:sp>
        <p:sp>
          <p:nvSpPr>
            <p:cNvPr id="9" name="object 7">
              <a:extLst>
                <a:ext uri="{FF2B5EF4-FFF2-40B4-BE49-F238E27FC236}">
                  <a16:creationId xmlns:a16="http://schemas.microsoft.com/office/drawing/2014/main" id="{6CBD8232-E372-F8D5-8FD3-2B22C5B040EE}"/>
                </a:ext>
              </a:extLst>
            </p:cNvPr>
            <p:cNvSpPr/>
            <p:nvPr/>
          </p:nvSpPr>
          <p:spPr>
            <a:xfrm>
              <a:off x="10037063" y="593597"/>
              <a:ext cx="460375" cy="460375"/>
            </a:xfrm>
            <a:custGeom>
              <a:avLst/>
              <a:gdLst/>
              <a:ahLst/>
              <a:cxnLst/>
              <a:rect l="l" t="t" r="r" b="b"/>
              <a:pathLst>
                <a:path w="460375" h="460375">
                  <a:moveTo>
                    <a:pt x="459993" y="0"/>
                  </a:moveTo>
                  <a:lnTo>
                    <a:pt x="0" y="459993"/>
                  </a:lnTo>
                </a:path>
                <a:path w="460375" h="460375">
                  <a:moveTo>
                    <a:pt x="3936" y="3937"/>
                  </a:moveTo>
                  <a:lnTo>
                    <a:pt x="456056" y="456056"/>
                  </a:lnTo>
                </a:path>
              </a:pathLst>
            </a:custGeom>
            <a:ln w="28575">
              <a:solidFill>
                <a:srgbClr val="000000"/>
              </a:solidFill>
            </a:ln>
          </p:spPr>
          <p:txBody>
            <a:bodyPr wrap="square" lIns="0" tIns="0" rIns="0" bIns="0" rtlCol="0"/>
            <a:lstStyle/>
            <a:p>
              <a:endParaRPr/>
            </a:p>
          </p:txBody>
        </p:sp>
        <p:sp>
          <p:nvSpPr>
            <p:cNvPr id="10" name="object 8">
              <a:extLst>
                <a:ext uri="{FF2B5EF4-FFF2-40B4-BE49-F238E27FC236}">
                  <a16:creationId xmlns:a16="http://schemas.microsoft.com/office/drawing/2014/main" id="{19A27FAB-D2AC-60DC-BF05-FFF06A8B6652}"/>
                </a:ext>
              </a:extLst>
            </p:cNvPr>
            <p:cNvSpPr/>
            <p:nvPr/>
          </p:nvSpPr>
          <p:spPr>
            <a:xfrm>
              <a:off x="10051541" y="611886"/>
              <a:ext cx="432815" cy="425196"/>
            </a:xfrm>
            <a:prstGeom prst="rect">
              <a:avLst/>
            </a:prstGeom>
            <a:blipFill>
              <a:blip r:embed="rId3" cstate="print"/>
              <a:stretch>
                <a:fillRect/>
              </a:stretch>
            </a:blipFill>
          </p:spPr>
          <p:txBody>
            <a:bodyPr wrap="square" lIns="0" tIns="0" rIns="0" bIns="0" rtlCol="0"/>
            <a:lstStyle/>
            <a:p>
              <a:endParaRPr/>
            </a:p>
          </p:txBody>
        </p:sp>
        <p:sp>
          <p:nvSpPr>
            <p:cNvPr id="11" name="object 9">
              <a:extLst>
                <a:ext uri="{FF2B5EF4-FFF2-40B4-BE49-F238E27FC236}">
                  <a16:creationId xmlns:a16="http://schemas.microsoft.com/office/drawing/2014/main" id="{EF3DA169-EC0A-98A0-A2FE-E2DCEA6645C8}"/>
                </a:ext>
              </a:extLst>
            </p:cNvPr>
            <p:cNvSpPr/>
            <p:nvPr/>
          </p:nvSpPr>
          <p:spPr>
            <a:xfrm>
              <a:off x="10051541" y="611886"/>
              <a:ext cx="433070" cy="425450"/>
            </a:xfrm>
            <a:custGeom>
              <a:avLst/>
              <a:gdLst/>
              <a:ahLst/>
              <a:cxnLst/>
              <a:rect l="l" t="t" r="r" b="b"/>
              <a:pathLst>
                <a:path w="433070" h="425450">
                  <a:moveTo>
                    <a:pt x="0" y="212598"/>
                  </a:moveTo>
                  <a:lnTo>
                    <a:pt x="5716" y="163832"/>
                  </a:lnTo>
                  <a:lnTo>
                    <a:pt x="21998" y="119076"/>
                  </a:lnTo>
                  <a:lnTo>
                    <a:pt x="47546" y="79603"/>
                  </a:lnTo>
                  <a:lnTo>
                    <a:pt x="81060" y="46686"/>
                  </a:lnTo>
                  <a:lnTo>
                    <a:pt x="121242" y="21598"/>
                  </a:lnTo>
                  <a:lnTo>
                    <a:pt x="166791" y="5611"/>
                  </a:lnTo>
                  <a:lnTo>
                    <a:pt x="216407" y="0"/>
                  </a:lnTo>
                  <a:lnTo>
                    <a:pt x="266024" y="5611"/>
                  </a:lnTo>
                  <a:lnTo>
                    <a:pt x="311573" y="21598"/>
                  </a:lnTo>
                  <a:lnTo>
                    <a:pt x="351755" y="46686"/>
                  </a:lnTo>
                  <a:lnTo>
                    <a:pt x="385269" y="79603"/>
                  </a:lnTo>
                  <a:lnTo>
                    <a:pt x="410817" y="119076"/>
                  </a:lnTo>
                  <a:lnTo>
                    <a:pt x="427099" y="163832"/>
                  </a:lnTo>
                  <a:lnTo>
                    <a:pt x="432815" y="212598"/>
                  </a:lnTo>
                  <a:lnTo>
                    <a:pt x="427099" y="261363"/>
                  </a:lnTo>
                  <a:lnTo>
                    <a:pt x="410817" y="306119"/>
                  </a:lnTo>
                  <a:lnTo>
                    <a:pt x="385269" y="345592"/>
                  </a:lnTo>
                  <a:lnTo>
                    <a:pt x="351755" y="378509"/>
                  </a:lnTo>
                  <a:lnTo>
                    <a:pt x="311573" y="403597"/>
                  </a:lnTo>
                  <a:lnTo>
                    <a:pt x="266024" y="419584"/>
                  </a:lnTo>
                  <a:lnTo>
                    <a:pt x="216407" y="425196"/>
                  </a:lnTo>
                  <a:lnTo>
                    <a:pt x="166791" y="419584"/>
                  </a:lnTo>
                  <a:lnTo>
                    <a:pt x="121242" y="403597"/>
                  </a:lnTo>
                  <a:lnTo>
                    <a:pt x="81060" y="378509"/>
                  </a:lnTo>
                  <a:lnTo>
                    <a:pt x="47546" y="345592"/>
                  </a:lnTo>
                  <a:lnTo>
                    <a:pt x="21998" y="306119"/>
                  </a:lnTo>
                  <a:lnTo>
                    <a:pt x="5716" y="261363"/>
                  </a:lnTo>
                  <a:lnTo>
                    <a:pt x="0" y="212598"/>
                  </a:lnTo>
                  <a:close/>
                </a:path>
              </a:pathLst>
            </a:custGeom>
            <a:ln w="28575">
              <a:solidFill>
                <a:srgbClr val="000000"/>
              </a:solidFill>
            </a:ln>
          </p:spPr>
          <p:txBody>
            <a:bodyPr wrap="square" lIns="0" tIns="0" rIns="0" bIns="0" rtlCol="0"/>
            <a:lstStyle/>
            <a:p>
              <a:endParaRPr/>
            </a:p>
          </p:txBody>
        </p:sp>
        <p:sp>
          <p:nvSpPr>
            <p:cNvPr id="12" name="object 10">
              <a:extLst>
                <a:ext uri="{FF2B5EF4-FFF2-40B4-BE49-F238E27FC236}">
                  <a16:creationId xmlns:a16="http://schemas.microsoft.com/office/drawing/2014/main" id="{E42FD386-78CC-A82D-9F2D-627A7CB93000}"/>
                </a:ext>
              </a:extLst>
            </p:cNvPr>
            <p:cNvSpPr/>
            <p:nvPr/>
          </p:nvSpPr>
          <p:spPr>
            <a:xfrm>
              <a:off x="10442447" y="583691"/>
              <a:ext cx="66040" cy="64135"/>
            </a:xfrm>
            <a:custGeom>
              <a:avLst/>
              <a:gdLst/>
              <a:ahLst/>
              <a:cxnLst/>
              <a:rect l="l" t="t" r="r" b="b"/>
              <a:pathLst>
                <a:path w="66040" h="64134">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3" name="object 11">
              <a:extLst>
                <a:ext uri="{FF2B5EF4-FFF2-40B4-BE49-F238E27FC236}">
                  <a16:creationId xmlns:a16="http://schemas.microsoft.com/office/drawing/2014/main" id="{363093FC-F132-67A3-551B-5B0B03C58B50}"/>
                </a:ext>
              </a:extLst>
            </p:cNvPr>
            <p:cNvSpPr/>
            <p:nvPr/>
          </p:nvSpPr>
          <p:spPr>
            <a:xfrm>
              <a:off x="10442447" y="583691"/>
              <a:ext cx="66040" cy="64135"/>
            </a:xfrm>
            <a:custGeom>
              <a:avLst/>
              <a:gdLst/>
              <a:ahLst/>
              <a:cxnLst/>
              <a:rect l="l" t="t" r="r" b="b"/>
              <a:pathLst>
                <a:path w="66040" h="64134">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4" name="object 12">
              <a:extLst>
                <a:ext uri="{FF2B5EF4-FFF2-40B4-BE49-F238E27FC236}">
                  <a16:creationId xmlns:a16="http://schemas.microsoft.com/office/drawing/2014/main" id="{89D9B957-4C93-0D31-ADB0-4773AF3630B2}"/>
                </a:ext>
              </a:extLst>
            </p:cNvPr>
            <p:cNvSpPr/>
            <p:nvPr/>
          </p:nvSpPr>
          <p:spPr>
            <a:xfrm>
              <a:off x="10023347" y="583691"/>
              <a:ext cx="66040" cy="64135"/>
            </a:xfrm>
            <a:custGeom>
              <a:avLst/>
              <a:gdLst/>
              <a:ahLst/>
              <a:cxnLst/>
              <a:rect l="l" t="t" r="r" b="b"/>
              <a:pathLst>
                <a:path w="66040" h="64134">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5" name="object 13">
              <a:extLst>
                <a:ext uri="{FF2B5EF4-FFF2-40B4-BE49-F238E27FC236}">
                  <a16:creationId xmlns:a16="http://schemas.microsoft.com/office/drawing/2014/main" id="{2623322C-1D87-0FB7-AFC7-9CE9F5B43889}"/>
                </a:ext>
              </a:extLst>
            </p:cNvPr>
            <p:cNvSpPr/>
            <p:nvPr/>
          </p:nvSpPr>
          <p:spPr>
            <a:xfrm>
              <a:off x="10023347" y="583691"/>
              <a:ext cx="66040" cy="64135"/>
            </a:xfrm>
            <a:custGeom>
              <a:avLst/>
              <a:gdLst/>
              <a:ahLst/>
              <a:cxnLst/>
              <a:rect l="l" t="t" r="r" b="b"/>
              <a:pathLst>
                <a:path w="66040" h="64134">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6" name="object 14">
              <a:extLst>
                <a:ext uri="{FF2B5EF4-FFF2-40B4-BE49-F238E27FC236}">
                  <a16:creationId xmlns:a16="http://schemas.microsoft.com/office/drawing/2014/main" id="{50686817-ED42-CD8F-D005-A195EF9674DD}"/>
                </a:ext>
              </a:extLst>
            </p:cNvPr>
            <p:cNvSpPr/>
            <p:nvPr/>
          </p:nvSpPr>
          <p:spPr>
            <a:xfrm>
              <a:off x="10026395" y="996695"/>
              <a:ext cx="64135" cy="64135"/>
            </a:xfrm>
            <a:custGeom>
              <a:avLst/>
              <a:gdLst/>
              <a:ahLst/>
              <a:cxnLst/>
              <a:rect l="l" t="t" r="r" b="b"/>
              <a:pathLst>
                <a:path w="64134" h="64134">
                  <a:moveTo>
                    <a:pt x="64007" y="0"/>
                  </a:moveTo>
                  <a:lnTo>
                    <a:pt x="0" y="0"/>
                  </a:lnTo>
                  <a:lnTo>
                    <a:pt x="0" y="64008"/>
                  </a:lnTo>
                  <a:lnTo>
                    <a:pt x="64007" y="64008"/>
                  </a:lnTo>
                  <a:lnTo>
                    <a:pt x="64007" y="0"/>
                  </a:lnTo>
                  <a:close/>
                </a:path>
              </a:pathLst>
            </a:custGeom>
            <a:solidFill>
              <a:srgbClr val="0000DC"/>
            </a:solidFill>
          </p:spPr>
          <p:txBody>
            <a:bodyPr wrap="square" lIns="0" tIns="0" rIns="0" bIns="0" rtlCol="0"/>
            <a:lstStyle/>
            <a:p>
              <a:endParaRPr/>
            </a:p>
          </p:txBody>
        </p:sp>
        <p:sp>
          <p:nvSpPr>
            <p:cNvPr id="17" name="object 15">
              <a:extLst>
                <a:ext uri="{FF2B5EF4-FFF2-40B4-BE49-F238E27FC236}">
                  <a16:creationId xmlns:a16="http://schemas.microsoft.com/office/drawing/2014/main" id="{12C341FC-696B-E7E6-0ACC-76B56283A77C}"/>
                </a:ext>
              </a:extLst>
            </p:cNvPr>
            <p:cNvSpPr/>
            <p:nvPr/>
          </p:nvSpPr>
          <p:spPr>
            <a:xfrm>
              <a:off x="10026395" y="996695"/>
              <a:ext cx="64135" cy="64135"/>
            </a:xfrm>
            <a:custGeom>
              <a:avLst/>
              <a:gdLst/>
              <a:ahLst/>
              <a:cxnLst/>
              <a:rect l="l" t="t" r="r" b="b"/>
              <a:pathLst>
                <a:path w="64134" h="64134">
                  <a:moveTo>
                    <a:pt x="0" y="64008"/>
                  </a:moveTo>
                  <a:lnTo>
                    <a:pt x="64007" y="64008"/>
                  </a:lnTo>
                  <a:lnTo>
                    <a:pt x="64007" y="0"/>
                  </a:lnTo>
                  <a:lnTo>
                    <a:pt x="0" y="0"/>
                  </a:lnTo>
                  <a:lnTo>
                    <a:pt x="0" y="64008"/>
                  </a:lnTo>
                  <a:close/>
                </a:path>
              </a:pathLst>
            </a:custGeom>
            <a:ln w="9525">
              <a:solidFill>
                <a:srgbClr val="000000"/>
              </a:solidFill>
            </a:ln>
          </p:spPr>
          <p:txBody>
            <a:bodyPr wrap="square" lIns="0" tIns="0" rIns="0" bIns="0" rtlCol="0"/>
            <a:lstStyle/>
            <a:p>
              <a:endParaRPr/>
            </a:p>
          </p:txBody>
        </p:sp>
        <p:sp>
          <p:nvSpPr>
            <p:cNvPr id="18" name="object 16">
              <a:extLst>
                <a:ext uri="{FF2B5EF4-FFF2-40B4-BE49-F238E27FC236}">
                  <a16:creationId xmlns:a16="http://schemas.microsoft.com/office/drawing/2014/main" id="{8B161A7D-7611-F23C-B8CF-42CC93730A01}"/>
                </a:ext>
              </a:extLst>
            </p:cNvPr>
            <p:cNvSpPr/>
            <p:nvPr/>
          </p:nvSpPr>
          <p:spPr>
            <a:xfrm>
              <a:off x="10442447" y="993648"/>
              <a:ext cx="66040" cy="64135"/>
            </a:xfrm>
            <a:custGeom>
              <a:avLst/>
              <a:gdLst/>
              <a:ahLst/>
              <a:cxnLst/>
              <a:rect l="l" t="t" r="r" b="b"/>
              <a:pathLst>
                <a:path w="66040" h="64134">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9" name="object 17">
              <a:extLst>
                <a:ext uri="{FF2B5EF4-FFF2-40B4-BE49-F238E27FC236}">
                  <a16:creationId xmlns:a16="http://schemas.microsoft.com/office/drawing/2014/main" id="{78288912-67D0-6891-7328-A9F126DEC0A2}"/>
                </a:ext>
              </a:extLst>
            </p:cNvPr>
            <p:cNvSpPr/>
            <p:nvPr/>
          </p:nvSpPr>
          <p:spPr>
            <a:xfrm>
              <a:off x="10442447" y="993648"/>
              <a:ext cx="66040" cy="64135"/>
            </a:xfrm>
            <a:custGeom>
              <a:avLst/>
              <a:gdLst/>
              <a:ahLst/>
              <a:cxnLst/>
              <a:rect l="l" t="t" r="r" b="b"/>
              <a:pathLst>
                <a:path w="66040" h="64134">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20" name="object 18">
              <a:extLst>
                <a:ext uri="{FF2B5EF4-FFF2-40B4-BE49-F238E27FC236}">
                  <a16:creationId xmlns:a16="http://schemas.microsoft.com/office/drawing/2014/main" id="{5BEF7C63-80A5-8806-80F7-D8588DDE429A}"/>
                </a:ext>
              </a:extLst>
            </p:cNvPr>
            <p:cNvSpPr/>
            <p:nvPr/>
          </p:nvSpPr>
          <p:spPr>
            <a:xfrm>
              <a:off x="10510710" y="772223"/>
              <a:ext cx="100710" cy="100711"/>
            </a:xfrm>
            <a:prstGeom prst="rect">
              <a:avLst/>
            </a:prstGeom>
            <a:blipFill>
              <a:blip r:embed="rId4" cstate="print"/>
              <a:stretch>
                <a:fillRect/>
              </a:stretch>
            </a:blipFill>
          </p:spPr>
          <p:txBody>
            <a:bodyPr wrap="square" lIns="0" tIns="0" rIns="0" bIns="0" rtlCol="0"/>
            <a:lstStyle/>
            <a:p>
              <a:endParaRPr/>
            </a:p>
          </p:txBody>
        </p:sp>
        <p:sp>
          <p:nvSpPr>
            <p:cNvPr id="21" name="object 19">
              <a:extLst>
                <a:ext uri="{FF2B5EF4-FFF2-40B4-BE49-F238E27FC236}">
                  <a16:creationId xmlns:a16="http://schemas.microsoft.com/office/drawing/2014/main" id="{7E6C9F2F-6C59-6579-503E-B506BB441990}"/>
                </a:ext>
              </a:extLst>
            </p:cNvPr>
            <p:cNvSpPr/>
            <p:nvPr/>
          </p:nvSpPr>
          <p:spPr>
            <a:xfrm>
              <a:off x="9915080" y="772604"/>
              <a:ext cx="100710" cy="100711"/>
            </a:xfrm>
            <a:prstGeom prst="rect">
              <a:avLst/>
            </a:prstGeom>
            <a:blipFill>
              <a:blip r:embed="rId4" cstate="print"/>
              <a:stretch>
                <a:fillRect/>
              </a:stretch>
            </a:blipFill>
          </p:spPr>
          <p:txBody>
            <a:bodyPr wrap="square" lIns="0" tIns="0" rIns="0" bIns="0" rtlCol="0"/>
            <a:lstStyle/>
            <a:p>
              <a:endParaRPr/>
            </a:p>
          </p:txBody>
        </p:sp>
        <p:sp>
          <p:nvSpPr>
            <p:cNvPr id="22" name="object 20">
              <a:extLst>
                <a:ext uri="{FF2B5EF4-FFF2-40B4-BE49-F238E27FC236}">
                  <a16:creationId xmlns:a16="http://schemas.microsoft.com/office/drawing/2014/main" id="{28F8A08C-FEF8-0403-AB51-771300264C09}"/>
                </a:ext>
              </a:extLst>
            </p:cNvPr>
            <p:cNvSpPr/>
            <p:nvPr/>
          </p:nvSpPr>
          <p:spPr>
            <a:xfrm>
              <a:off x="10218927" y="489584"/>
              <a:ext cx="91440" cy="91440"/>
            </a:xfrm>
            <a:custGeom>
              <a:avLst/>
              <a:gdLst/>
              <a:ahLst/>
              <a:cxnLst/>
              <a:rect l="l" t="t" r="r" b="b"/>
              <a:pathLst>
                <a:path w="91440" h="91440">
                  <a:moveTo>
                    <a:pt x="45974" y="0"/>
                  </a:moveTo>
                  <a:lnTo>
                    <a:pt x="0" y="45974"/>
                  </a:lnTo>
                  <a:lnTo>
                    <a:pt x="45212" y="91186"/>
                  </a:lnTo>
                  <a:lnTo>
                    <a:pt x="91186" y="45212"/>
                  </a:lnTo>
                  <a:lnTo>
                    <a:pt x="45974" y="0"/>
                  </a:lnTo>
                  <a:close/>
                </a:path>
              </a:pathLst>
            </a:custGeom>
            <a:solidFill>
              <a:srgbClr val="0000DC"/>
            </a:solidFill>
          </p:spPr>
          <p:txBody>
            <a:bodyPr wrap="square" lIns="0" tIns="0" rIns="0" bIns="0" rtlCol="0"/>
            <a:lstStyle/>
            <a:p>
              <a:endParaRPr/>
            </a:p>
          </p:txBody>
        </p:sp>
        <p:sp>
          <p:nvSpPr>
            <p:cNvPr id="23" name="object 21">
              <a:extLst>
                <a:ext uri="{FF2B5EF4-FFF2-40B4-BE49-F238E27FC236}">
                  <a16:creationId xmlns:a16="http://schemas.microsoft.com/office/drawing/2014/main" id="{B37978E1-565A-9356-F0B1-CFF326863CDE}"/>
                </a:ext>
              </a:extLst>
            </p:cNvPr>
            <p:cNvSpPr/>
            <p:nvPr/>
          </p:nvSpPr>
          <p:spPr>
            <a:xfrm>
              <a:off x="10218927" y="489584"/>
              <a:ext cx="91440" cy="91440"/>
            </a:xfrm>
            <a:custGeom>
              <a:avLst/>
              <a:gdLst/>
              <a:ahLst/>
              <a:cxnLst/>
              <a:rect l="l" t="t" r="r" b="b"/>
              <a:pathLst>
                <a:path w="91440" h="91440">
                  <a:moveTo>
                    <a:pt x="45974" y="0"/>
                  </a:moveTo>
                  <a:lnTo>
                    <a:pt x="91186" y="45212"/>
                  </a:lnTo>
                  <a:lnTo>
                    <a:pt x="45212" y="91186"/>
                  </a:lnTo>
                  <a:lnTo>
                    <a:pt x="0" y="45974"/>
                  </a:lnTo>
                  <a:lnTo>
                    <a:pt x="45974" y="0"/>
                  </a:lnTo>
                  <a:close/>
                </a:path>
              </a:pathLst>
            </a:custGeom>
            <a:ln w="9525">
              <a:solidFill>
                <a:srgbClr val="000000"/>
              </a:solidFill>
            </a:ln>
          </p:spPr>
          <p:txBody>
            <a:bodyPr wrap="square" lIns="0" tIns="0" rIns="0" bIns="0" rtlCol="0"/>
            <a:lstStyle/>
            <a:p>
              <a:endParaRPr/>
            </a:p>
          </p:txBody>
        </p:sp>
        <p:sp>
          <p:nvSpPr>
            <p:cNvPr id="24" name="object 22">
              <a:extLst>
                <a:ext uri="{FF2B5EF4-FFF2-40B4-BE49-F238E27FC236}">
                  <a16:creationId xmlns:a16="http://schemas.microsoft.com/office/drawing/2014/main" id="{F2FF3901-4184-AF5F-3DDD-E77030A048AA}"/>
                </a:ext>
              </a:extLst>
            </p:cNvPr>
            <p:cNvSpPr/>
            <p:nvPr/>
          </p:nvSpPr>
          <p:spPr>
            <a:xfrm>
              <a:off x="10062717" y="1061402"/>
              <a:ext cx="338708" cy="408368"/>
            </a:xfrm>
            <a:prstGeom prst="rect">
              <a:avLst/>
            </a:prstGeom>
            <a:blipFill>
              <a:blip r:embed="rId5" cstate="print"/>
              <a:stretch>
                <a:fillRect/>
              </a:stretch>
            </a:blipFill>
          </p:spPr>
          <p:txBody>
            <a:bodyPr wrap="square" lIns="0" tIns="0" rIns="0" bIns="0" rtlCol="0"/>
            <a:lstStyle/>
            <a:p>
              <a:endParaRPr/>
            </a:p>
          </p:txBody>
        </p:sp>
        <p:sp>
          <p:nvSpPr>
            <p:cNvPr id="25" name="object 23">
              <a:extLst>
                <a:ext uri="{FF2B5EF4-FFF2-40B4-BE49-F238E27FC236}">
                  <a16:creationId xmlns:a16="http://schemas.microsoft.com/office/drawing/2014/main" id="{1FD718B2-B18C-0D61-E7C0-FD7A5BC54E44}"/>
                </a:ext>
              </a:extLst>
            </p:cNvPr>
            <p:cNvSpPr/>
            <p:nvPr/>
          </p:nvSpPr>
          <p:spPr>
            <a:xfrm>
              <a:off x="10651616" y="1059942"/>
              <a:ext cx="19050" cy="62865"/>
            </a:xfrm>
            <a:custGeom>
              <a:avLst/>
              <a:gdLst/>
              <a:ahLst/>
              <a:cxnLst/>
              <a:rect l="l" t="t" r="r" b="b"/>
              <a:pathLst>
                <a:path w="19050" h="62865">
                  <a:moveTo>
                    <a:pt x="0" y="62865"/>
                  </a:moveTo>
                  <a:lnTo>
                    <a:pt x="19050" y="62865"/>
                  </a:lnTo>
                  <a:lnTo>
                    <a:pt x="19050" y="0"/>
                  </a:lnTo>
                  <a:lnTo>
                    <a:pt x="0" y="0"/>
                  </a:lnTo>
                  <a:lnTo>
                    <a:pt x="0" y="62865"/>
                  </a:lnTo>
                  <a:close/>
                </a:path>
              </a:pathLst>
            </a:custGeom>
            <a:solidFill>
              <a:srgbClr val="5151FF"/>
            </a:solidFill>
          </p:spPr>
          <p:txBody>
            <a:bodyPr wrap="square" lIns="0" tIns="0" rIns="0" bIns="0" rtlCol="0"/>
            <a:lstStyle/>
            <a:p>
              <a:endParaRPr/>
            </a:p>
          </p:txBody>
        </p:sp>
        <p:sp>
          <p:nvSpPr>
            <p:cNvPr id="26" name="object 24">
              <a:extLst>
                <a:ext uri="{FF2B5EF4-FFF2-40B4-BE49-F238E27FC236}">
                  <a16:creationId xmlns:a16="http://schemas.microsoft.com/office/drawing/2014/main" id="{6B813D4F-B6BB-6D03-7F44-EB84C833BB82}"/>
                </a:ext>
              </a:extLst>
            </p:cNvPr>
            <p:cNvSpPr/>
            <p:nvPr/>
          </p:nvSpPr>
          <p:spPr>
            <a:xfrm>
              <a:off x="10661141" y="1024890"/>
              <a:ext cx="34290" cy="38100"/>
            </a:xfrm>
            <a:custGeom>
              <a:avLst/>
              <a:gdLst/>
              <a:ahLst/>
              <a:cxnLst/>
              <a:rect l="l" t="t" r="r" b="b"/>
              <a:pathLst>
                <a:path w="34290" h="38100">
                  <a:moveTo>
                    <a:pt x="0" y="38100"/>
                  </a:moveTo>
                  <a:lnTo>
                    <a:pt x="34035" y="0"/>
                  </a:lnTo>
                </a:path>
              </a:pathLst>
            </a:custGeom>
            <a:ln w="19050">
              <a:solidFill>
                <a:srgbClr val="5151FF"/>
              </a:solidFill>
            </a:ln>
          </p:spPr>
          <p:txBody>
            <a:bodyPr wrap="square" lIns="0" tIns="0" rIns="0" bIns="0" rtlCol="0"/>
            <a:lstStyle/>
            <a:p>
              <a:endParaRPr/>
            </a:p>
          </p:txBody>
        </p:sp>
        <p:sp>
          <p:nvSpPr>
            <p:cNvPr id="27" name="object 25">
              <a:extLst>
                <a:ext uri="{FF2B5EF4-FFF2-40B4-BE49-F238E27FC236}">
                  <a16:creationId xmlns:a16="http://schemas.microsoft.com/office/drawing/2014/main" id="{F472C104-ED25-A2FE-38EE-3363D8E96971}"/>
                </a:ext>
              </a:extLst>
            </p:cNvPr>
            <p:cNvSpPr/>
            <p:nvPr/>
          </p:nvSpPr>
          <p:spPr>
            <a:xfrm>
              <a:off x="10630280" y="1061465"/>
              <a:ext cx="19050" cy="62865"/>
            </a:xfrm>
            <a:custGeom>
              <a:avLst/>
              <a:gdLst/>
              <a:ahLst/>
              <a:cxnLst/>
              <a:rect l="l" t="t" r="r" b="b"/>
              <a:pathLst>
                <a:path w="19050" h="62865">
                  <a:moveTo>
                    <a:pt x="0" y="62864"/>
                  </a:moveTo>
                  <a:lnTo>
                    <a:pt x="19050" y="62864"/>
                  </a:lnTo>
                  <a:lnTo>
                    <a:pt x="19050" y="0"/>
                  </a:lnTo>
                  <a:lnTo>
                    <a:pt x="0" y="0"/>
                  </a:lnTo>
                  <a:lnTo>
                    <a:pt x="0" y="62864"/>
                  </a:lnTo>
                  <a:close/>
                </a:path>
              </a:pathLst>
            </a:custGeom>
            <a:solidFill>
              <a:srgbClr val="5151FF"/>
            </a:solidFill>
          </p:spPr>
          <p:txBody>
            <a:bodyPr wrap="square" lIns="0" tIns="0" rIns="0" bIns="0" rtlCol="0"/>
            <a:lstStyle/>
            <a:p>
              <a:endParaRPr/>
            </a:p>
          </p:txBody>
        </p:sp>
        <p:sp>
          <p:nvSpPr>
            <p:cNvPr id="28" name="object 26">
              <a:extLst>
                <a:ext uri="{FF2B5EF4-FFF2-40B4-BE49-F238E27FC236}">
                  <a16:creationId xmlns:a16="http://schemas.microsoft.com/office/drawing/2014/main" id="{1132A97C-700C-4A4D-B808-19A5644283AF}"/>
                </a:ext>
              </a:extLst>
            </p:cNvPr>
            <p:cNvSpPr/>
            <p:nvPr/>
          </p:nvSpPr>
          <p:spPr>
            <a:xfrm>
              <a:off x="10606277" y="1026414"/>
              <a:ext cx="34290" cy="38100"/>
            </a:xfrm>
            <a:custGeom>
              <a:avLst/>
              <a:gdLst/>
              <a:ahLst/>
              <a:cxnLst/>
              <a:rect l="l" t="t" r="r" b="b"/>
              <a:pathLst>
                <a:path w="34290" h="38100">
                  <a:moveTo>
                    <a:pt x="34036" y="38100"/>
                  </a:moveTo>
                  <a:lnTo>
                    <a:pt x="0" y="0"/>
                  </a:lnTo>
                </a:path>
              </a:pathLst>
            </a:custGeom>
            <a:ln w="19050">
              <a:solidFill>
                <a:srgbClr val="5151FF"/>
              </a:solidFill>
            </a:ln>
          </p:spPr>
          <p:txBody>
            <a:bodyPr wrap="square" lIns="0" tIns="0" rIns="0" bIns="0" rtlCol="0"/>
            <a:lstStyle/>
            <a:p>
              <a:endParaRPr/>
            </a:p>
          </p:txBody>
        </p:sp>
        <p:sp>
          <p:nvSpPr>
            <p:cNvPr id="29" name="object 27">
              <a:extLst>
                <a:ext uri="{FF2B5EF4-FFF2-40B4-BE49-F238E27FC236}">
                  <a16:creationId xmlns:a16="http://schemas.microsoft.com/office/drawing/2014/main" id="{88AD410B-805E-487A-90B6-3C942A0D2AA0}"/>
                </a:ext>
              </a:extLst>
            </p:cNvPr>
            <p:cNvSpPr/>
            <p:nvPr/>
          </p:nvSpPr>
          <p:spPr>
            <a:xfrm>
              <a:off x="10610850" y="998981"/>
              <a:ext cx="0" cy="29209"/>
            </a:xfrm>
            <a:custGeom>
              <a:avLst/>
              <a:gdLst/>
              <a:ahLst/>
              <a:cxnLst/>
              <a:rect l="l" t="t" r="r" b="b"/>
              <a:pathLst>
                <a:path h="29209">
                  <a:moveTo>
                    <a:pt x="-9525" y="14541"/>
                  </a:moveTo>
                  <a:lnTo>
                    <a:pt x="9525" y="14541"/>
                  </a:lnTo>
                </a:path>
              </a:pathLst>
            </a:custGeom>
            <a:ln w="29082">
              <a:solidFill>
                <a:srgbClr val="5151FF"/>
              </a:solidFill>
            </a:ln>
          </p:spPr>
          <p:txBody>
            <a:bodyPr wrap="square" lIns="0" tIns="0" rIns="0" bIns="0" rtlCol="0"/>
            <a:lstStyle/>
            <a:p>
              <a:endParaRPr/>
            </a:p>
          </p:txBody>
        </p:sp>
        <p:sp>
          <p:nvSpPr>
            <p:cNvPr id="30" name="object 28">
              <a:extLst>
                <a:ext uri="{FF2B5EF4-FFF2-40B4-BE49-F238E27FC236}">
                  <a16:creationId xmlns:a16="http://schemas.microsoft.com/office/drawing/2014/main" id="{1E69ADE4-BA04-26C1-68CC-521306013064}"/>
                </a:ext>
              </a:extLst>
            </p:cNvPr>
            <p:cNvSpPr/>
            <p:nvPr/>
          </p:nvSpPr>
          <p:spPr>
            <a:xfrm>
              <a:off x="10581894" y="1027937"/>
              <a:ext cx="29845" cy="0"/>
            </a:xfrm>
            <a:custGeom>
              <a:avLst/>
              <a:gdLst/>
              <a:ahLst/>
              <a:cxnLst/>
              <a:rect l="l" t="t" r="r" b="b"/>
              <a:pathLst>
                <a:path w="29845">
                  <a:moveTo>
                    <a:pt x="0" y="0"/>
                  </a:moveTo>
                  <a:lnTo>
                    <a:pt x="29336" y="0"/>
                  </a:lnTo>
                </a:path>
              </a:pathLst>
            </a:custGeom>
            <a:ln w="19050">
              <a:solidFill>
                <a:srgbClr val="5151FF"/>
              </a:solidFill>
            </a:ln>
          </p:spPr>
          <p:txBody>
            <a:bodyPr wrap="square" lIns="0" tIns="0" rIns="0" bIns="0" rtlCol="0"/>
            <a:lstStyle/>
            <a:p>
              <a:endParaRPr/>
            </a:p>
          </p:txBody>
        </p:sp>
        <p:sp>
          <p:nvSpPr>
            <p:cNvPr id="31" name="object 29">
              <a:extLst>
                <a:ext uri="{FF2B5EF4-FFF2-40B4-BE49-F238E27FC236}">
                  <a16:creationId xmlns:a16="http://schemas.microsoft.com/office/drawing/2014/main" id="{EAF901D1-5D39-7BA0-53BD-7EFD7563D674}"/>
                </a:ext>
              </a:extLst>
            </p:cNvPr>
            <p:cNvSpPr/>
            <p:nvPr/>
          </p:nvSpPr>
          <p:spPr>
            <a:xfrm>
              <a:off x="10693145" y="998981"/>
              <a:ext cx="0" cy="29209"/>
            </a:xfrm>
            <a:custGeom>
              <a:avLst/>
              <a:gdLst/>
              <a:ahLst/>
              <a:cxnLst/>
              <a:rect l="l" t="t" r="r" b="b"/>
              <a:pathLst>
                <a:path h="29209">
                  <a:moveTo>
                    <a:pt x="-9525" y="14541"/>
                  </a:moveTo>
                  <a:lnTo>
                    <a:pt x="9525" y="14541"/>
                  </a:lnTo>
                </a:path>
              </a:pathLst>
            </a:custGeom>
            <a:ln w="29082">
              <a:solidFill>
                <a:srgbClr val="5151FF"/>
              </a:solidFill>
            </a:ln>
          </p:spPr>
          <p:txBody>
            <a:bodyPr wrap="square" lIns="0" tIns="0" rIns="0" bIns="0" rtlCol="0"/>
            <a:lstStyle/>
            <a:p>
              <a:endParaRPr/>
            </a:p>
          </p:txBody>
        </p:sp>
        <p:sp>
          <p:nvSpPr>
            <p:cNvPr id="32" name="object 30">
              <a:extLst>
                <a:ext uri="{FF2B5EF4-FFF2-40B4-BE49-F238E27FC236}">
                  <a16:creationId xmlns:a16="http://schemas.microsoft.com/office/drawing/2014/main" id="{AF57F09D-3C93-8830-5EF8-148F54627D93}"/>
                </a:ext>
              </a:extLst>
            </p:cNvPr>
            <p:cNvSpPr/>
            <p:nvPr/>
          </p:nvSpPr>
          <p:spPr>
            <a:xfrm>
              <a:off x="10691622" y="1027937"/>
              <a:ext cx="29845" cy="0"/>
            </a:xfrm>
            <a:custGeom>
              <a:avLst/>
              <a:gdLst/>
              <a:ahLst/>
              <a:cxnLst/>
              <a:rect l="l" t="t" r="r" b="b"/>
              <a:pathLst>
                <a:path w="29845">
                  <a:moveTo>
                    <a:pt x="0" y="0"/>
                  </a:moveTo>
                  <a:lnTo>
                    <a:pt x="29336" y="0"/>
                  </a:lnTo>
                </a:path>
              </a:pathLst>
            </a:custGeom>
            <a:ln w="19050">
              <a:solidFill>
                <a:srgbClr val="5151FF"/>
              </a:solidFill>
            </a:ln>
          </p:spPr>
          <p:txBody>
            <a:bodyPr wrap="square" lIns="0" tIns="0" rIns="0" bIns="0" rtlCol="0"/>
            <a:lstStyle/>
            <a:p>
              <a:endParaRPr/>
            </a:p>
          </p:txBody>
        </p:sp>
        <p:sp>
          <p:nvSpPr>
            <p:cNvPr id="33" name="object 31">
              <a:extLst>
                <a:ext uri="{FF2B5EF4-FFF2-40B4-BE49-F238E27FC236}">
                  <a16:creationId xmlns:a16="http://schemas.microsoft.com/office/drawing/2014/main" id="{55BC1C47-3E11-BA0F-8834-CA9A9941A569}"/>
                </a:ext>
              </a:extLst>
            </p:cNvPr>
            <p:cNvSpPr/>
            <p:nvPr/>
          </p:nvSpPr>
          <p:spPr>
            <a:xfrm>
              <a:off x="10681335" y="1131951"/>
              <a:ext cx="104139" cy="21590"/>
            </a:xfrm>
            <a:custGeom>
              <a:avLst/>
              <a:gdLst/>
              <a:ahLst/>
              <a:cxnLst/>
              <a:rect l="l" t="t" r="r" b="b"/>
              <a:pathLst>
                <a:path w="104140" h="21590">
                  <a:moveTo>
                    <a:pt x="0" y="19303"/>
                  </a:moveTo>
                  <a:lnTo>
                    <a:pt x="59817" y="0"/>
                  </a:lnTo>
                </a:path>
                <a:path w="104140" h="21590">
                  <a:moveTo>
                    <a:pt x="57023" y="888"/>
                  </a:moveTo>
                  <a:lnTo>
                    <a:pt x="103759" y="21462"/>
                  </a:lnTo>
                </a:path>
              </a:pathLst>
            </a:custGeom>
            <a:ln w="19050">
              <a:solidFill>
                <a:srgbClr val="5151FF"/>
              </a:solidFill>
            </a:ln>
          </p:spPr>
          <p:txBody>
            <a:bodyPr wrap="square" lIns="0" tIns="0" rIns="0" bIns="0" rtlCol="0"/>
            <a:lstStyle/>
            <a:p>
              <a:endParaRPr/>
            </a:p>
          </p:txBody>
        </p:sp>
        <p:sp>
          <p:nvSpPr>
            <p:cNvPr id="34" name="object 32">
              <a:extLst>
                <a:ext uri="{FF2B5EF4-FFF2-40B4-BE49-F238E27FC236}">
                  <a16:creationId xmlns:a16="http://schemas.microsoft.com/office/drawing/2014/main" id="{13EB716E-CF70-D8B9-7961-57E5712D4D6A}"/>
                </a:ext>
              </a:extLst>
            </p:cNvPr>
            <p:cNvSpPr/>
            <p:nvPr/>
          </p:nvSpPr>
          <p:spPr>
            <a:xfrm>
              <a:off x="10674350" y="1069340"/>
              <a:ext cx="83185" cy="62865"/>
            </a:xfrm>
            <a:custGeom>
              <a:avLst/>
              <a:gdLst/>
              <a:ahLst/>
              <a:cxnLst/>
              <a:rect l="l" t="t" r="r" b="b"/>
              <a:pathLst>
                <a:path w="83184" h="62865">
                  <a:moveTo>
                    <a:pt x="0" y="62611"/>
                  </a:moveTo>
                  <a:lnTo>
                    <a:pt x="59690" y="43180"/>
                  </a:lnTo>
                </a:path>
                <a:path w="83184" h="62865">
                  <a:moveTo>
                    <a:pt x="57023" y="44069"/>
                  </a:moveTo>
                  <a:lnTo>
                    <a:pt x="82676" y="0"/>
                  </a:lnTo>
                </a:path>
              </a:pathLst>
            </a:custGeom>
            <a:ln w="19050">
              <a:solidFill>
                <a:srgbClr val="5151FF"/>
              </a:solidFill>
            </a:ln>
          </p:spPr>
          <p:txBody>
            <a:bodyPr wrap="square" lIns="0" tIns="0" rIns="0" bIns="0" rtlCol="0"/>
            <a:lstStyle/>
            <a:p>
              <a:endParaRPr/>
            </a:p>
          </p:txBody>
        </p:sp>
        <p:sp>
          <p:nvSpPr>
            <p:cNvPr id="35" name="object 33">
              <a:extLst>
                <a:ext uri="{FF2B5EF4-FFF2-40B4-BE49-F238E27FC236}">
                  <a16:creationId xmlns:a16="http://schemas.microsoft.com/office/drawing/2014/main" id="{F0AF9615-EC14-CFB2-6245-9E8F86880C61}"/>
                </a:ext>
              </a:extLst>
            </p:cNvPr>
            <p:cNvSpPr/>
            <p:nvPr/>
          </p:nvSpPr>
          <p:spPr>
            <a:xfrm>
              <a:off x="10746994" y="1046606"/>
              <a:ext cx="62230" cy="133350"/>
            </a:xfrm>
            <a:custGeom>
              <a:avLst/>
              <a:gdLst/>
              <a:ahLst/>
              <a:cxnLst/>
              <a:rect l="l" t="t" r="r" b="b"/>
              <a:pathLst>
                <a:path w="62229" h="133350">
                  <a:moveTo>
                    <a:pt x="9016" y="27812"/>
                  </a:moveTo>
                  <a:lnTo>
                    <a:pt x="36702" y="18795"/>
                  </a:lnTo>
                </a:path>
                <a:path w="62229" h="133350">
                  <a:moveTo>
                    <a:pt x="0" y="0"/>
                  </a:moveTo>
                  <a:lnTo>
                    <a:pt x="9016" y="27812"/>
                  </a:lnTo>
                </a:path>
                <a:path w="62229" h="133350">
                  <a:moveTo>
                    <a:pt x="34544" y="106171"/>
                  </a:moveTo>
                  <a:lnTo>
                    <a:pt x="62229" y="97281"/>
                  </a:lnTo>
                </a:path>
                <a:path w="62229" h="133350">
                  <a:moveTo>
                    <a:pt x="34162" y="105282"/>
                  </a:moveTo>
                  <a:lnTo>
                    <a:pt x="43306" y="133222"/>
                  </a:lnTo>
                </a:path>
              </a:pathLst>
            </a:custGeom>
            <a:ln w="19050">
              <a:solidFill>
                <a:srgbClr val="5151FF"/>
              </a:solidFill>
            </a:ln>
          </p:spPr>
          <p:txBody>
            <a:bodyPr wrap="square" lIns="0" tIns="0" rIns="0" bIns="0" rtlCol="0"/>
            <a:lstStyle/>
            <a:p>
              <a:endParaRPr/>
            </a:p>
          </p:txBody>
        </p:sp>
        <p:sp>
          <p:nvSpPr>
            <p:cNvPr id="36" name="object 34">
              <a:extLst>
                <a:ext uri="{FF2B5EF4-FFF2-40B4-BE49-F238E27FC236}">
                  <a16:creationId xmlns:a16="http://schemas.microsoft.com/office/drawing/2014/main" id="{27E627F9-2D52-A328-7634-4F0D905652DB}"/>
                </a:ext>
              </a:extLst>
            </p:cNvPr>
            <p:cNvSpPr/>
            <p:nvPr/>
          </p:nvSpPr>
          <p:spPr>
            <a:xfrm>
              <a:off x="10513567" y="1132585"/>
              <a:ext cx="104139" cy="21590"/>
            </a:xfrm>
            <a:custGeom>
              <a:avLst/>
              <a:gdLst/>
              <a:ahLst/>
              <a:cxnLst/>
              <a:rect l="l" t="t" r="r" b="b"/>
              <a:pathLst>
                <a:path w="104140" h="21590">
                  <a:moveTo>
                    <a:pt x="103758" y="19430"/>
                  </a:moveTo>
                  <a:lnTo>
                    <a:pt x="43941" y="0"/>
                  </a:lnTo>
                </a:path>
                <a:path w="104140" h="21590">
                  <a:moveTo>
                    <a:pt x="46735" y="888"/>
                  </a:moveTo>
                  <a:lnTo>
                    <a:pt x="0" y="21589"/>
                  </a:lnTo>
                </a:path>
              </a:pathLst>
            </a:custGeom>
            <a:ln w="19050">
              <a:solidFill>
                <a:srgbClr val="5151FF"/>
              </a:solidFill>
            </a:ln>
          </p:spPr>
          <p:txBody>
            <a:bodyPr wrap="square" lIns="0" tIns="0" rIns="0" bIns="0" rtlCol="0"/>
            <a:lstStyle/>
            <a:p>
              <a:endParaRPr/>
            </a:p>
          </p:txBody>
        </p:sp>
        <p:sp>
          <p:nvSpPr>
            <p:cNvPr id="37" name="object 35">
              <a:extLst>
                <a:ext uri="{FF2B5EF4-FFF2-40B4-BE49-F238E27FC236}">
                  <a16:creationId xmlns:a16="http://schemas.microsoft.com/office/drawing/2014/main" id="{93B12115-882F-4FFA-0340-804E7F0696AD}"/>
                </a:ext>
              </a:extLst>
            </p:cNvPr>
            <p:cNvSpPr/>
            <p:nvPr/>
          </p:nvSpPr>
          <p:spPr>
            <a:xfrm>
              <a:off x="10541635" y="1069974"/>
              <a:ext cx="83185" cy="62865"/>
            </a:xfrm>
            <a:custGeom>
              <a:avLst/>
              <a:gdLst/>
              <a:ahLst/>
              <a:cxnLst/>
              <a:rect l="l" t="t" r="r" b="b"/>
              <a:pathLst>
                <a:path w="83184" h="62865">
                  <a:moveTo>
                    <a:pt x="82676" y="62737"/>
                  </a:moveTo>
                  <a:lnTo>
                    <a:pt x="22987" y="43307"/>
                  </a:lnTo>
                </a:path>
                <a:path w="83184" h="62865">
                  <a:moveTo>
                    <a:pt x="25654" y="44196"/>
                  </a:moveTo>
                  <a:lnTo>
                    <a:pt x="0" y="0"/>
                  </a:lnTo>
                </a:path>
              </a:pathLst>
            </a:custGeom>
            <a:ln w="19050">
              <a:solidFill>
                <a:srgbClr val="5151FF"/>
              </a:solidFill>
            </a:ln>
          </p:spPr>
          <p:txBody>
            <a:bodyPr wrap="square" lIns="0" tIns="0" rIns="0" bIns="0" rtlCol="0"/>
            <a:lstStyle/>
            <a:p>
              <a:endParaRPr/>
            </a:p>
          </p:txBody>
        </p:sp>
        <p:sp>
          <p:nvSpPr>
            <p:cNvPr id="38" name="object 36">
              <a:extLst>
                <a:ext uri="{FF2B5EF4-FFF2-40B4-BE49-F238E27FC236}">
                  <a16:creationId xmlns:a16="http://schemas.microsoft.com/office/drawing/2014/main" id="{BB3FA66A-4648-E6E4-847C-8910C6A69AB8}"/>
                </a:ext>
              </a:extLst>
            </p:cNvPr>
            <p:cNvSpPr/>
            <p:nvPr/>
          </p:nvSpPr>
          <p:spPr>
            <a:xfrm>
              <a:off x="10489564" y="1047242"/>
              <a:ext cx="62230" cy="133350"/>
            </a:xfrm>
            <a:custGeom>
              <a:avLst/>
              <a:gdLst/>
              <a:ahLst/>
              <a:cxnLst/>
              <a:rect l="l" t="t" r="r" b="b"/>
              <a:pathLst>
                <a:path w="62229" h="133350">
                  <a:moveTo>
                    <a:pt x="53085" y="27940"/>
                  </a:moveTo>
                  <a:lnTo>
                    <a:pt x="25400" y="18923"/>
                  </a:lnTo>
                </a:path>
                <a:path w="62229" h="133350">
                  <a:moveTo>
                    <a:pt x="62102" y="0"/>
                  </a:moveTo>
                  <a:lnTo>
                    <a:pt x="53085" y="27940"/>
                  </a:lnTo>
                </a:path>
                <a:path w="62229" h="133350">
                  <a:moveTo>
                    <a:pt x="27558" y="106299"/>
                  </a:moveTo>
                  <a:lnTo>
                    <a:pt x="0" y="97282"/>
                  </a:lnTo>
                </a:path>
                <a:path w="62229" h="133350">
                  <a:moveTo>
                    <a:pt x="27939" y="105410"/>
                  </a:moveTo>
                  <a:lnTo>
                    <a:pt x="18795" y="133350"/>
                  </a:lnTo>
                </a:path>
              </a:pathLst>
            </a:custGeom>
            <a:ln w="19050">
              <a:solidFill>
                <a:srgbClr val="5151FF"/>
              </a:solidFill>
            </a:ln>
          </p:spPr>
          <p:txBody>
            <a:bodyPr wrap="square" lIns="0" tIns="0" rIns="0" bIns="0" rtlCol="0"/>
            <a:lstStyle/>
            <a:p>
              <a:endParaRPr/>
            </a:p>
          </p:txBody>
        </p:sp>
        <p:sp>
          <p:nvSpPr>
            <p:cNvPr id="39" name="object 37">
              <a:extLst>
                <a:ext uri="{FF2B5EF4-FFF2-40B4-BE49-F238E27FC236}">
                  <a16:creationId xmlns:a16="http://schemas.microsoft.com/office/drawing/2014/main" id="{31B93AD3-DDE8-1E39-C77E-B8D97AFE6DE0}"/>
                </a:ext>
              </a:extLst>
            </p:cNvPr>
            <p:cNvSpPr/>
            <p:nvPr/>
          </p:nvSpPr>
          <p:spPr>
            <a:xfrm>
              <a:off x="10659872" y="1181226"/>
              <a:ext cx="36830" cy="50800"/>
            </a:xfrm>
            <a:custGeom>
              <a:avLst/>
              <a:gdLst/>
              <a:ahLst/>
              <a:cxnLst/>
              <a:rect l="l" t="t" r="r" b="b"/>
              <a:pathLst>
                <a:path w="36829" h="50800">
                  <a:moveTo>
                    <a:pt x="0" y="0"/>
                  </a:moveTo>
                  <a:lnTo>
                    <a:pt x="36829" y="50800"/>
                  </a:lnTo>
                </a:path>
              </a:pathLst>
            </a:custGeom>
            <a:ln w="19050">
              <a:solidFill>
                <a:srgbClr val="5151FF"/>
              </a:solidFill>
            </a:ln>
          </p:spPr>
          <p:txBody>
            <a:bodyPr wrap="square" lIns="0" tIns="0" rIns="0" bIns="0" rtlCol="0"/>
            <a:lstStyle/>
            <a:p>
              <a:endParaRPr/>
            </a:p>
          </p:txBody>
        </p:sp>
        <p:sp>
          <p:nvSpPr>
            <p:cNvPr id="40" name="object 38">
              <a:extLst>
                <a:ext uri="{FF2B5EF4-FFF2-40B4-BE49-F238E27FC236}">
                  <a16:creationId xmlns:a16="http://schemas.microsoft.com/office/drawing/2014/main" id="{C8FC2639-D431-4961-2E55-C99801EDDDB0}"/>
                </a:ext>
              </a:extLst>
            </p:cNvPr>
            <p:cNvSpPr/>
            <p:nvPr/>
          </p:nvSpPr>
          <p:spPr>
            <a:xfrm>
              <a:off x="10689844" y="1229740"/>
              <a:ext cx="5715" cy="50800"/>
            </a:xfrm>
            <a:custGeom>
              <a:avLst/>
              <a:gdLst/>
              <a:ahLst/>
              <a:cxnLst/>
              <a:rect l="l" t="t" r="r" b="b"/>
              <a:pathLst>
                <a:path w="5715" h="50800">
                  <a:moveTo>
                    <a:pt x="2603" y="-9525"/>
                  </a:moveTo>
                  <a:lnTo>
                    <a:pt x="2603" y="60325"/>
                  </a:lnTo>
                </a:path>
              </a:pathLst>
            </a:custGeom>
            <a:ln w="24256">
              <a:solidFill>
                <a:srgbClr val="5151FF"/>
              </a:solidFill>
            </a:ln>
          </p:spPr>
          <p:txBody>
            <a:bodyPr wrap="square" lIns="0" tIns="0" rIns="0" bIns="0" rtlCol="0"/>
            <a:lstStyle/>
            <a:p>
              <a:endParaRPr/>
            </a:p>
          </p:txBody>
        </p:sp>
        <p:sp>
          <p:nvSpPr>
            <p:cNvPr id="41" name="object 39">
              <a:extLst>
                <a:ext uri="{FF2B5EF4-FFF2-40B4-BE49-F238E27FC236}">
                  <a16:creationId xmlns:a16="http://schemas.microsoft.com/office/drawing/2014/main" id="{BDA5DC35-04AC-9E02-F44B-A5A7C869C2E8}"/>
                </a:ext>
              </a:extLst>
            </p:cNvPr>
            <p:cNvSpPr/>
            <p:nvPr/>
          </p:nvSpPr>
          <p:spPr>
            <a:xfrm>
              <a:off x="10604754" y="1168526"/>
              <a:ext cx="175260" cy="132080"/>
            </a:xfrm>
            <a:custGeom>
              <a:avLst/>
              <a:gdLst/>
              <a:ahLst/>
              <a:cxnLst/>
              <a:rect l="l" t="t" r="r" b="b"/>
              <a:pathLst>
                <a:path w="175259" h="132080">
                  <a:moveTo>
                    <a:pt x="71247" y="0"/>
                  </a:moveTo>
                  <a:lnTo>
                    <a:pt x="108203" y="50800"/>
                  </a:lnTo>
                </a:path>
                <a:path w="175259" h="132080">
                  <a:moveTo>
                    <a:pt x="106552" y="48513"/>
                  </a:moveTo>
                  <a:lnTo>
                    <a:pt x="156464" y="59309"/>
                  </a:lnTo>
                </a:path>
                <a:path w="175259" h="132080">
                  <a:moveTo>
                    <a:pt x="151256" y="59944"/>
                  </a:moveTo>
                  <a:lnTo>
                    <a:pt x="168401" y="83565"/>
                  </a:lnTo>
                </a:path>
                <a:path w="175259" h="132080">
                  <a:moveTo>
                    <a:pt x="175005" y="42672"/>
                  </a:moveTo>
                  <a:lnTo>
                    <a:pt x="151256" y="59944"/>
                  </a:lnTo>
                </a:path>
                <a:path w="175259" h="132080">
                  <a:moveTo>
                    <a:pt x="84581" y="108458"/>
                  </a:moveTo>
                  <a:lnTo>
                    <a:pt x="101726" y="131952"/>
                  </a:lnTo>
                </a:path>
                <a:path w="175259" h="132080">
                  <a:moveTo>
                    <a:pt x="85344" y="107823"/>
                  </a:moveTo>
                  <a:lnTo>
                    <a:pt x="61595" y="125095"/>
                  </a:lnTo>
                </a:path>
                <a:path w="175259" h="132080">
                  <a:moveTo>
                    <a:pt x="36956" y="11175"/>
                  </a:moveTo>
                  <a:lnTo>
                    <a:pt x="0" y="61975"/>
                  </a:lnTo>
                </a:path>
              </a:pathLst>
            </a:custGeom>
            <a:ln w="19050">
              <a:solidFill>
                <a:srgbClr val="5151FF"/>
              </a:solidFill>
            </a:ln>
          </p:spPr>
          <p:txBody>
            <a:bodyPr wrap="square" lIns="0" tIns="0" rIns="0" bIns="0" rtlCol="0"/>
            <a:lstStyle/>
            <a:p>
              <a:endParaRPr/>
            </a:p>
          </p:txBody>
        </p:sp>
        <p:sp>
          <p:nvSpPr>
            <p:cNvPr id="42" name="object 40">
              <a:extLst>
                <a:ext uri="{FF2B5EF4-FFF2-40B4-BE49-F238E27FC236}">
                  <a16:creationId xmlns:a16="http://schemas.microsoft.com/office/drawing/2014/main" id="{BA16344C-03A4-BF36-B65D-E07C2EE748C7}"/>
                </a:ext>
              </a:extLst>
            </p:cNvPr>
            <p:cNvSpPr/>
            <p:nvPr/>
          </p:nvSpPr>
          <p:spPr>
            <a:xfrm>
              <a:off x="10606532" y="1228217"/>
              <a:ext cx="5080" cy="50800"/>
            </a:xfrm>
            <a:custGeom>
              <a:avLst/>
              <a:gdLst/>
              <a:ahLst/>
              <a:cxnLst/>
              <a:rect l="l" t="t" r="r" b="b"/>
              <a:pathLst>
                <a:path w="5079" h="50800">
                  <a:moveTo>
                    <a:pt x="2539" y="-9525"/>
                  </a:moveTo>
                  <a:lnTo>
                    <a:pt x="2539" y="60325"/>
                  </a:lnTo>
                </a:path>
              </a:pathLst>
            </a:custGeom>
            <a:ln w="24129">
              <a:solidFill>
                <a:srgbClr val="5151FF"/>
              </a:solidFill>
            </a:ln>
          </p:spPr>
          <p:txBody>
            <a:bodyPr wrap="square" lIns="0" tIns="0" rIns="0" bIns="0" rtlCol="0"/>
            <a:lstStyle/>
            <a:p>
              <a:endParaRPr/>
            </a:p>
          </p:txBody>
        </p:sp>
        <p:sp>
          <p:nvSpPr>
            <p:cNvPr id="43" name="object 41">
              <a:extLst>
                <a:ext uri="{FF2B5EF4-FFF2-40B4-BE49-F238E27FC236}">
                  <a16:creationId xmlns:a16="http://schemas.microsoft.com/office/drawing/2014/main" id="{00289F18-C447-74A8-2128-110EB2043701}"/>
                </a:ext>
              </a:extLst>
            </p:cNvPr>
            <p:cNvSpPr/>
            <p:nvPr/>
          </p:nvSpPr>
          <p:spPr>
            <a:xfrm>
              <a:off x="10588625" y="1167003"/>
              <a:ext cx="36830" cy="50800"/>
            </a:xfrm>
            <a:custGeom>
              <a:avLst/>
              <a:gdLst/>
              <a:ahLst/>
              <a:cxnLst/>
              <a:rect l="l" t="t" r="r" b="b"/>
              <a:pathLst>
                <a:path w="36829" h="50800">
                  <a:moveTo>
                    <a:pt x="36829" y="0"/>
                  </a:moveTo>
                  <a:lnTo>
                    <a:pt x="0" y="50800"/>
                  </a:lnTo>
                </a:path>
              </a:pathLst>
            </a:custGeom>
            <a:ln w="19050">
              <a:solidFill>
                <a:srgbClr val="5151FF"/>
              </a:solidFill>
            </a:ln>
          </p:spPr>
          <p:txBody>
            <a:bodyPr wrap="square" lIns="0" tIns="0" rIns="0" bIns="0" rtlCol="0"/>
            <a:lstStyle/>
            <a:p>
              <a:endParaRPr/>
            </a:p>
          </p:txBody>
        </p:sp>
        <p:sp>
          <p:nvSpPr>
            <p:cNvPr id="44" name="object 42">
              <a:extLst>
                <a:ext uri="{FF2B5EF4-FFF2-40B4-BE49-F238E27FC236}">
                  <a16:creationId xmlns:a16="http://schemas.microsoft.com/office/drawing/2014/main" id="{94CDDC71-4645-E860-21C6-9B1D8BFC268D}"/>
                </a:ext>
              </a:extLst>
            </p:cNvPr>
            <p:cNvSpPr/>
            <p:nvPr/>
          </p:nvSpPr>
          <p:spPr>
            <a:xfrm>
              <a:off x="10540364" y="1215517"/>
              <a:ext cx="50165" cy="10795"/>
            </a:xfrm>
            <a:custGeom>
              <a:avLst/>
              <a:gdLst/>
              <a:ahLst/>
              <a:cxnLst/>
              <a:rect l="l" t="t" r="r" b="b"/>
              <a:pathLst>
                <a:path w="50165" h="10794">
                  <a:moveTo>
                    <a:pt x="49910" y="0"/>
                  </a:moveTo>
                  <a:lnTo>
                    <a:pt x="0" y="10795"/>
                  </a:lnTo>
                </a:path>
              </a:pathLst>
            </a:custGeom>
            <a:ln w="19050">
              <a:solidFill>
                <a:srgbClr val="5151FF"/>
              </a:solidFill>
            </a:ln>
          </p:spPr>
          <p:txBody>
            <a:bodyPr wrap="square" lIns="0" tIns="0" rIns="0" bIns="0" rtlCol="0"/>
            <a:lstStyle/>
            <a:p>
              <a:endParaRPr/>
            </a:p>
          </p:txBody>
        </p:sp>
        <p:sp>
          <p:nvSpPr>
            <p:cNvPr id="45" name="object 43">
              <a:extLst>
                <a:ext uri="{FF2B5EF4-FFF2-40B4-BE49-F238E27FC236}">
                  <a16:creationId xmlns:a16="http://schemas.microsoft.com/office/drawing/2014/main" id="{969A6DCF-BA61-843C-9DB6-702552AF15AA}"/>
                </a:ext>
              </a:extLst>
            </p:cNvPr>
            <p:cNvSpPr/>
            <p:nvPr/>
          </p:nvSpPr>
          <p:spPr>
            <a:xfrm>
              <a:off x="10521822" y="1209674"/>
              <a:ext cx="113664" cy="89535"/>
            </a:xfrm>
            <a:custGeom>
              <a:avLst/>
              <a:gdLst/>
              <a:ahLst/>
              <a:cxnLst/>
              <a:rect l="l" t="t" r="r" b="b"/>
              <a:pathLst>
                <a:path w="113665" h="89534">
                  <a:moveTo>
                    <a:pt x="23749" y="17272"/>
                  </a:moveTo>
                  <a:lnTo>
                    <a:pt x="6603" y="40766"/>
                  </a:lnTo>
                </a:path>
                <a:path w="113665" h="89534">
                  <a:moveTo>
                    <a:pt x="0" y="0"/>
                  </a:moveTo>
                  <a:lnTo>
                    <a:pt x="23749" y="17272"/>
                  </a:lnTo>
                </a:path>
                <a:path w="113665" h="89534">
                  <a:moveTo>
                    <a:pt x="90424" y="65659"/>
                  </a:moveTo>
                  <a:lnTo>
                    <a:pt x="73278" y="89280"/>
                  </a:lnTo>
                </a:path>
                <a:path w="113665" h="89534">
                  <a:moveTo>
                    <a:pt x="89661" y="65150"/>
                  </a:moveTo>
                  <a:lnTo>
                    <a:pt x="113410" y="82423"/>
                  </a:lnTo>
                </a:path>
              </a:pathLst>
            </a:custGeom>
            <a:ln w="19050">
              <a:solidFill>
                <a:srgbClr val="5151FF"/>
              </a:solidFill>
            </a:ln>
          </p:spPr>
          <p:txBody>
            <a:bodyPr wrap="square" lIns="0" tIns="0" rIns="0" bIns="0" rtlCol="0"/>
            <a:lstStyle/>
            <a:p>
              <a:endParaRPr/>
            </a:p>
          </p:txBody>
        </p:sp>
        <p:sp>
          <p:nvSpPr>
            <p:cNvPr id="46" name="object 44">
              <a:extLst>
                <a:ext uri="{FF2B5EF4-FFF2-40B4-BE49-F238E27FC236}">
                  <a16:creationId xmlns:a16="http://schemas.microsoft.com/office/drawing/2014/main" id="{91FC7191-7764-1538-9E4C-6ECEB586C52F}"/>
                </a:ext>
              </a:extLst>
            </p:cNvPr>
            <p:cNvSpPr/>
            <p:nvPr/>
          </p:nvSpPr>
          <p:spPr>
            <a:xfrm>
              <a:off x="10622660" y="1369314"/>
              <a:ext cx="338709" cy="309752"/>
            </a:xfrm>
            <a:prstGeom prst="rect">
              <a:avLst/>
            </a:prstGeom>
            <a:blipFill>
              <a:blip r:embed="rId6" cstate="print"/>
              <a:stretch>
                <a:fillRect/>
              </a:stretch>
            </a:blipFill>
          </p:spPr>
          <p:txBody>
            <a:bodyPr wrap="square" lIns="0" tIns="0" rIns="0" bIns="0" rtlCol="0"/>
            <a:lstStyle/>
            <a:p>
              <a:endParaRPr/>
            </a:p>
          </p:txBody>
        </p:sp>
        <p:sp>
          <p:nvSpPr>
            <p:cNvPr id="47" name="object 45">
              <a:extLst>
                <a:ext uri="{FF2B5EF4-FFF2-40B4-BE49-F238E27FC236}">
                  <a16:creationId xmlns:a16="http://schemas.microsoft.com/office/drawing/2014/main" id="{AB3C73EF-F3DA-CC9A-FEF5-53CE5A6BD799}"/>
                </a:ext>
              </a:extLst>
            </p:cNvPr>
            <p:cNvSpPr/>
            <p:nvPr/>
          </p:nvSpPr>
          <p:spPr>
            <a:xfrm>
              <a:off x="10290429" y="259842"/>
              <a:ext cx="19050" cy="62865"/>
            </a:xfrm>
            <a:custGeom>
              <a:avLst/>
              <a:gdLst/>
              <a:ahLst/>
              <a:cxnLst/>
              <a:rect l="l" t="t" r="r" b="b"/>
              <a:pathLst>
                <a:path w="19050" h="62864">
                  <a:moveTo>
                    <a:pt x="0" y="62864"/>
                  </a:moveTo>
                  <a:lnTo>
                    <a:pt x="19050" y="62864"/>
                  </a:lnTo>
                  <a:lnTo>
                    <a:pt x="19050" y="0"/>
                  </a:lnTo>
                  <a:lnTo>
                    <a:pt x="0" y="0"/>
                  </a:lnTo>
                  <a:lnTo>
                    <a:pt x="0" y="62864"/>
                  </a:lnTo>
                  <a:close/>
                </a:path>
              </a:pathLst>
            </a:custGeom>
            <a:solidFill>
              <a:srgbClr val="5151FF"/>
            </a:solidFill>
          </p:spPr>
          <p:txBody>
            <a:bodyPr wrap="square" lIns="0" tIns="0" rIns="0" bIns="0" rtlCol="0"/>
            <a:lstStyle/>
            <a:p>
              <a:endParaRPr/>
            </a:p>
          </p:txBody>
        </p:sp>
        <p:sp>
          <p:nvSpPr>
            <p:cNvPr id="48" name="object 46">
              <a:extLst>
                <a:ext uri="{FF2B5EF4-FFF2-40B4-BE49-F238E27FC236}">
                  <a16:creationId xmlns:a16="http://schemas.microsoft.com/office/drawing/2014/main" id="{25169951-0ADF-EA52-99E8-E0C04B452021}"/>
                </a:ext>
              </a:extLst>
            </p:cNvPr>
            <p:cNvSpPr/>
            <p:nvPr/>
          </p:nvSpPr>
          <p:spPr>
            <a:xfrm>
              <a:off x="10299954" y="223265"/>
              <a:ext cx="34290" cy="38100"/>
            </a:xfrm>
            <a:custGeom>
              <a:avLst/>
              <a:gdLst/>
              <a:ahLst/>
              <a:cxnLst/>
              <a:rect l="l" t="t" r="r" b="b"/>
              <a:pathLst>
                <a:path w="34290" h="38100">
                  <a:moveTo>
                    <a:pt x="0" y="38100"/>
                  </a:moveTo>
                  <a:lnTo>
                    <a:pt x="34036" y="0"/>
                  </a:lnTo>
                </a:path>
              </a:pathLst>
            </a:custGeom>
            <a:ln w="19050">
              <a:solidFill>
                <a:srgbClr val="5151FF"/>
              </a:solidFill>
            </a:ln>
          </p:spPr>
          <p:txBody>
            <a:bodyPr wrap="square" lIns="0" tIns="0" rIns="0" bIns="0" rtlCol="0"/>
            <a:lstStyle/>
            <a:p>
              <a:endParaRPr/>
            </a:p>
          </p:txBody>
        </p:sp>
        <p:sp>
          <p:nvSpPr>
            <p:cNvPr id="49" name="object 47">
              <a:extLst>
                <a:ext uri="{FF2B5EF4-FFF2-40B4-BE49-F238E27FC236}">
                  <a16:creationId xmlns:a16="http://schemas.microsoft.com/office/drawing/2014/main" id="{0AD31FD9-6F0D-A09F-5C12-AC9ADCBAEC53}"/>
                </a:ext>
              </a:extLst>
            </p:cNvPr>
            <p:cNvSpPr/>
            <p:nvPr/>
          </p:nvSpPr>
          <p:spPr>
            <a:xfrm>
              <a:off x="10270616" y="259842"/>
              <a:ext cx="19050" cy="62865"/>
            </a:xfrm>
            <a:custGeom>
              <a:avLst/>
              <a:gdLst/>
              <a:ahLst/>
              <a:cxnLst/>
              <a:rect l="l" t="t" r="r" b="b"/>
              <a:pathLst>
                <a:path w="19050" h="62864">
                  <a:moveTo>
                    <a:pt x="0" y="62864"/>
                  </a:moveTo>
                  <a:lnTo>
                    <a:pt x="19050" y="62864"/>
                  </a:lnTo>
                  <a:lnTo>
                    <a:pt x="19050" y="0"/>
                  </a:lnTo>
                  <a:lnTo>
                    <a:pt x="0" y="0"/>
                  </a:lnTo>
                  <a:lnTo>
                    <a:pt x="0" y="62864"/>
                  </a:lnTo>
                  <a:close/>
                </a:path>
              </a:pathLst>
            </a:custGeom>
            <a:solidFill>
              <a:srgbClr val="5151FF"/>
            </a:solidFill>
          </p:spPr>
          <p:txBody>
            <a:bodyPr wrap="square" lIns="0" tIns="0" rIns="0" bIns="0" rtlCol="0"/>
            <a:lstStyle/>
            <a:p>
              <a:endParaRPr/>
            </a:p>
          </p:txBody>
        </p:sp>
        <p:sp>
          <p:nvSpPr>
            <p:cNvPr id="50" name="object 48">
              <a:extLst>
                <a:ext uri="{FF2B5EF4-FFF2-40B4-BE49-F238E27FC236}">
                  <a16:creationId xmlns:a16="http://schemas.microsoft.com/office/drawing/2014/main" id="{95A75447-D11A-C3CC-E35E-12A9F6CF4C01}"/>
                </a:ext>
              </a:extLst>
            </p:cNvPr>
            <p:cNvSpPr/>
            <p:nvPr/>
          </p:nvSpPr>
          <p:spPr>
            <a:xfrm>
              <a:off x="10246613" y="224789"/>
              <a:ext cx="34290" cy="38100"/>
            </a:xfrm>
            <a:custGeom>
              <a:avLst/>
              <a:gdLst/>
              <a:ahLst/>
              <a:cxnLst/>
              <a:rect l="l" t="t" r="r" b="b"/>
              <a:pathLst>
                <a:path w="34290" h="38100">
                  <a:moveTo>
                    <a:pt x="34035" y="38100"/>
                  </a:moveTo>
                  <a:lnTo>
                    <a:pt x="0" y="0"/>
                  </a:lnTo>
                </a:path>
              </a:pathLst>
            </a:custGeom>
            <a:ln w="19050">
              <a:solidFill>
                <a:srgbClr val="5151FF"/>
              </a:solidFill>
            </a:ln>
          </p:spPr>
          <p:txBody>
            <a:bodyPr wrap="square" lIns="0" tIns="0" rIns="0" bIns="0" rtlCol="0"/>
            <a:lstStyle/>
            <a:p>
              <a:endParaRPr/>
            </a:p>
          </p:txBody>
        </p:sp>
        <p:sp>
          <p:nvSpPr>
            <p:cNvPr id="51" name="object 49">
              <a:extLst>
                <a:ext uri="{FF2B5EF4-FFF2-40B4-BE49-F238E27FC236}">
                  <a16:creationId xmlns:a16="http://schemas.microsoft.com/office/drawing/2014/main" id="{A3B8652B-3E3D-BF17-5BDE-5A92204E4D3C}"/>
                </a:ext>
              </a:extLst>
            </p:cNvPr>
            <p:cNvSpPr/>
            <p:nvPr/>
          </p:nvSpPr>
          <p:spPr>
            <a:xfrm>
              <a:off x="10251186" y="198881"/>
              <a:ext cx="0" cy="29209"/>
            </a:xfrm>
            <a:custGeom>
              <a:avLst/>
              <a:gdLst/>
              <a:ahLst/>
              <a:cxnLst/>
              <a:rect l="l" t="t" r="r" b="b"/>
              <a:pathLst>
                <a:path h="29210">
                  <a:moveTo>
                    <a:pt x="-9525" y="14541"/>
                  </a:moveTo>
                  <a:lnTo>
                    <a:pt x="9525" y="14541"/>
                  </a:lnTo>
                </a:path>
              </a:pathLst>
            </a:custGeom>
            <a:ln w="29083">
              <a:solidFill>
                <a:srgbClr val="5151FF"/>
              </a:solidFill>
            </a:ln>
          </p:spPr>
          <p:txBody>
            <a:bodyPr wrap="square" lIns="0" tIns="0" rIns="0" bIns="0" rtlCol="0"/>
            <a:lstStyle/>
            <a:p>
              <a:endParaRPr/>
            </a:p>
          </p:txBody>
        </p:sp>
        <p:sp>
          <p:nvSpPr>
            <p:cNvPr id="52" name="object 50">
              <a:extLst>
                <a:ext uri="{FF2B5EF4-FFF2-40B4-BE49-F238E27FC236}">
                  <a16:creationId xmlns:a16="http://schemas.microsoft.com/office/drawing/2014/main" id="{F1D04655-090B-AF1E-9E61-4D621AD1453B}"/>
                </a:ext>
              </a:extLst>
            </p:cNvPr>
            <p:cNvSpPr/>
            <p:nvPr/>
          </p:nvSpPr>
          <p:spPr>
            <a:xfrm>
              <a:off x="10220705" y="227837"/>
              <a:ext cx="29845" cy="0"/>
            </a:xfrm>
            <a:custGeom>
              <a:avLst/>
              <a:gdLst/>
              <a:ahLst/>
              <a:cxnLst/>
              <a:rect l="l" t="t" r="r" b="b"/>
              <a:pathLst>
                <a:path w="29845">
                  <a:moveTo>
                    <a:pt x="0" y="0"/>
                  </a:moveTo>
                  <a:lnTo>
                    <a:pt x="29337" y="0"/>
                  </a:lnTo>
                </a:path>
              </a:pathLst>
            </a:custGeom>
            <a:ln w="19050">
              <a:solidFill>
                <a:srgbClr val="5151FF"/>
              </a:solidFill>
            </a:ln>
          </p:spPr>
          <p:txBody>
            <a:bodyPr wrap="square" lIns="0" tIns="0" rIns="0" bIns="0" rtlCol="0"/>
            <a:lstStyle/>
            <a:p>
              <a:endParaRPr/>
            </a:p>
          </p:txBody>
        </p:sp>
        <p:sp>
          <p:nvSpPr>
            <p:cNvPr id="53" name="object 51">
              <a:extLst>
                <a:ext uri="{FF2B5EF4-FFF2-40B4-BE49-F238E27FC236}">
                  <a16:creationId xmlns:a16="http://schemas.microsoft.com/office/drawing/2014/main" id="{99E38760-68E5-3D08-B8A3-43B8F2271A37}"/>
                </a:ext>
              </a:extLst>
            </p:cNvPr>
            <p:cNvSpPr/>
            <p:nvPr/>
          </p:nvSpPr>
          <p:spPr>
            <a:xfrm>
              <a:off x="10333482" y="198881"/>
              <a:ext cx="0" cy="29209"/>
            </a:xfrm>
            <a:custGeom>
              <a:avLst/>
              <a:gdLst/>
              <a:ahLst/>
              <a:cxnLst/>
              <a:rect l="l" t="t" r="r" b="b"/>
              <a:pathLst>
                <a:path h="29210">
                  <a:moveTo>
                    <a:pt x="-9525" y="14541"/>
                  </a:moveTo>
                  <a:lnTo>
                    <a:pt x="9525" y="14541"/>
                  </a:lnTo>
                </a:path>
              </a:pathLst>
            </a:custGeom>
            <a:ln w="29083">
              <a:solidFill>
                <a:srgbClr val="5151FF"/>
              </a:solidFill>
            </a:ln>
          </p:spPr>
          <p:txBody>
            <a:bodyPr wrap="square" lIns="0" tIns="0" rIns="0" bIns="0" rtlCol="0"/>
            <a:lstStyle/>
            <a:p>
              <a:endParaRPr/>
            </a:p>
          </p:txBody>
        </p:sp>
        <p:sp>
          <p:nvSpPr>
            <p:cNvPr id="54" name="object 52">
              <a:extLst>
                <a:ext uri="{FF2B5EF4-FFF2-40B4-BE49-F238E27FC236}">
                  <a16:creationId xmlns:a16="http://schemas.microsoft.com/office/drawing/2014/main" id="{A104E613-8B0C-5D9F-F9CA-AE5B3010A1A9}"/>
                </a:ext>
              </a:extLst>
            </p:cNvPr>
            <p:cNvSpPr/>
            <p:nvPr/>
          </p:nvSpPr>
          <p:spPr>
            <a:xfrm>
              <a:off x="10331957" y="227837"/>
              <a:ext cx="29845" cy="0"/>
            </a:xfrm>
            <a:custGeom>
              <a:avLst/>
              <a:gdLst/>
              <a:ahLst/>
              <a:cxnLst/>
              <a:rect l="l" t="t" r="r" b="b"/>
              <a:pathLst>
                <a:path w="29845">
                  <a:moveTo>
                    <a:pt x="0" y="0"/>
                  </a:moveTo>
                  <a:lnTo>
                    <a:pt x="29337" y="0"/>
                  </a:lnTo>
                </a:path>
              </a:pathLst>
            </a:custGeom>
            <a:ln w="19050">
              <a:solidFill>
                <a:srgbClr val="5151FF"/>
              </a:solidFill>
            </a:ln>
          </p:spPr>
          <p:txBody>
            <a:bodyPr wrap="square" lIns="0" tIns="0" rIns="0" bIns="0" rtlCol="0"/>
            <a:lstStyle/>
            <a:p>
              <a:endParaRPr/>
            </a:p>
          </p:txBody>
        </p:sp>
        <p:sp>
          <p:nvSpPr>
            <p:cNvPr id="55" name="object 53">
              <a:extLst>
                <a:ext uri="{FF2B5EF4-FFF2-40B4-BE49-F238E27FC236}">
                  <a16:creationId xmlns:a16="http://schemas.microsoft.com/office/drawing/2014/main" id="{A97EE392-868C-ED3B-0D87-2EDC76CD05C0}"/>
                </a:ext>
              </a:extLst>
            </p:cNvPr>
            <p:cNvSpPr/>
            <p:nvPr/>
          </p:nvSpPr>
          <p:spPr>
            <a:xfrm>
              <a:off x="10321289" y="330580"/>
              <a:ext cx="104139" cy="21590"/>
            </a:xfrm>
            <a:custGeom>
              <a:avLst/>
              <a:gdLst/>
              <a:ahLst/>
              <a:cxnLst/>
              <a:rect l="l" t="t" r="r" b="b"/>
              <a:pathLst>
                <a:path w="104140" h="21589">
                  <a:moveTo>
                    <a:pt x="0" y="19430"/>
                  </a:moveTo>
                  <a:lnTo>
                    <a:pt x="59816" y="0"/>
                  </a:lnTo>
                </a:path>
                <a:path w="104140" h="21589">
                  <a:moveTo>
                    <a:pt x="57150" y="889"/>
                  </a:moveTo>
                  <a:lnTo>
                    <a:pt x="103758" y="21463"/>
                  </a:lnTo>
                </a:path>
              </a:pathLst>
            </a:custGeom>
            <a:ln w="19050">
              <a:solidFill>
                <a:srgbClr val="5151FF"/>
              </a:solidFill>
            </a:ln>
          </p:spPr>
          <p:txBody>
            <a:bodyPr wrap="square" lIns="0" tIns="0" rIns="0" bIns="0" rtlCol="0"/>
            <a:lstStyle/>
            <a:p>
              <a:endParaRPr/>
            </a:p>
          </p:txBody>
        </p:sp>
        <p:sp>
          <p:nvSpPr>
            <p:cNvPr id="56" name="object 54">
              <a:extLst>
                <a:ext uri="{FF2B5EF4-FFF2-40B4-BE49-F238E27FC236}">
                  <a16:creationId xmlns:a16="http://schemas.microsoft.com/office/drawing/2014/main" id="{0BB7F629-E209-3170-2748-A1AD8CF2E03E}"/>
                </a:ext>
              </a:extLst>
            </p:cNvPr>
            <p:cNvSpPr/>
            <p:nvPr/>
          </p:nvSpPr>
          <p:spPr>
            <a:xfrm>
              <a:off x="10314304" y="311277"/>
              <a:ext cx="60325" cy="19685"/>
            </a:xfrm>
            <a:custGeom>
              <a:avLst/>
              <a:gdLst/>
              <a:ahLst/>
              <a:cxnLst/>
              <a:rect l="l" t="t" r="r" b="b"/>
              <a:pathLst>
                <a:path w="60325" h="19685">
                  <a:moveTo>
                    <a:pt x="0" y="19303"/>
                  </a:moveTo>
                  <a:lnTo>
                    <a:pt x="59817" y="0"/>
                  </a:lnTo>
                </a:path>
              </a:pathLst>
            </a:custGeom>
            <a:ln w="19050">
              <a:solidFill>
                <a:srgbClr val="5151FF"/>
              </a:solidFill>
            </a:ln>
          </p:spPr>
          <p:txBody>
            <a:bodyPr wrap="square" lIns="0" tIns="0" rIns="0" bIns="0" rtlCol="0"/>
            <a:lstStyle/>
            <a:p>
              <a:endParaRPr/>
            </a:p>
          </p:txBody>
        </p:sp>
        <p:sp>
          <p:nvSpPr>
            <p:cNvPr id="57" name="object 55">
              <a:extLst>
                <a:ext uri="{FF2B5EF4-FFF2-40B4-BE49-F238E27FC236}">
                  <a16:creationId xmlns:a16="http://schemas.microsoft.com/office/drawing/2014/main" id="{7E637F3D-811F-C350-0A6C-97E66FB4BE22}"/>
                </a:ext>
              </a:extLst>
            </p:cNvPr>
            <p:cNvSpPr/>
            <p:nvPr/>
          </p:nvSpPr>
          <p:spPr>
            <a:xfrm>
              <a:off x="10371327" y="245236"/>
              <a:ext cx="78105" cy="133350"/>
            </a:xfrm>
            <a:custGeom>
              <a:avLst/>
              <a:gdLst/>
              <a:ahLst/>
              <a:cxnLst/>
              <a:rect l="l" t="t" r="r" b="b"/>
              <a:pathLst>
                <a:path w="78104" h="133350">
                  <a:moveTo>
                    <a:pt x="0" y="66929"/>
                  </a:moveTo>
                  <a:lnTo>
                    <a:pt x="25653" y="22733"/>
                  </a:lnTo>
                </a:path>
                <a:path w="78104" h="133350">
                  <a:moveTo>
                    <a:pt x="24638" y="27940"/>
                  </a:moveTo>
                  <a:lnTo>
                    <a:pt x="52324" y="18923"/>
                  </a:lnTo>
                </a:path>
                <a:path w="78104" h="133350">
                  <a:moveTo>
                    <a:pt x="15621" y="0"/>
                  </a:moveTo>
                  <a:lnTo>
                    <a:pt x="24638" y="27940"/>
                  </a:lnTo>
                </a:path>
                <a:path w="78104" h="133350">
                  <a:moveTo>
                    <a:pt x="50165" y="106299"/>
                  </a:moveTo>
                  <a:lnTo>
                    <a:pt x="77850" y="97282"/>
                  </a:lnTo>
                </a:path>
                <a:path w="78104" h="133350">
                  <a:moveTo>
                    <a:pt x="49911" y="105410"/>
                  </a:moveTo>
                  <a:lnTo>
                    <a:pt x="58927" y="133223"/>
                  </a:lnTo>
                </a:path>
              </a:pathLst>
            </a:custGeom>
            <a:ln w="19050">
              <a:solidFill>
                <a:srgbClr val="5151FF"/>
              </a:solidFill>
            </a:ln>
          </p:spPr>
          <p:txBody>
            <a:bodyPr wrap="square" lIns="0" tIns="0" rIns="0" bIns="0" rtlCol="0"/>
            <a:lstStyle/>
            <a:p>
              <a:endParaRPr/>
            </a:p>
          </p:txBody>
        </p:sp>
        <p:sp>
          <p:nvSpPr>
            <p:cNvPr id="58" name="object 56">
              <a:extLst>
                <a:ext uri="{FF2B5EF4-FFF2-40B4-BE49-F238E27FC236}">
                  <a16:creationId xmlns:a16="http://schemas.microsoft.com/office/drawing/2014/main" id="{1EFA7D61-3291-A147-4D92-E3430B88FCE4}"/>
                </a:ext>
              </a:extLst>
            </p:cNvPr>
            <p:cNvSpPr/>
            <p:nvPr/>
          </p:nvSpPr>
          <p:spPr>
            <a:xfrm>
              <a:off x="10197591" y="331343"/>
              <a:ext cx="59690" cy="19685"/>
            </a:xfrm>
            <a:custGeom>
              <a:avLst/>
              <a:gdLst/>
              <a:ahLst/>
              <a:cxnLst/>
              <a:rect l="l" t="t" r="r" b="b"/>
              <a:pathLst>
                <a:path w="59690" h="19685">
                  <a:moveTo>
                    <a:pt x="59689" y="19303"/>
                  </a:moveTo>
                  <a:lnTo>
                    <a:pt x="0" y="0"/>
                  </a:lnTo>
                </a:path>
              </a:pathLst>
            </a:custGeom>
            <a:ln w="19050">
              <a:solidFill>
                <a:srgbClr val="5151FF"/>
              </a:solidFill>
            </a:ln>
          </p:spPr>
          <p:txBody>
            <a:bodyPr wrap="square" lIns="0" tIns="0" rIns="0" bIns="0" rtlCol="0"/>
            <a:lstStyle/>
            <a:p>
              <a:endParaRPr/>
            </a:p>
          </p:txBody>
        </p:sp>
        <p:sp>
          <p:nvSpPr>
            <p:cNvPr id="59" name="object 57">
              <a:extLst>
                <a:ext uri="{FF2B5EF4-FFF2-40B4-BE49-F238E27FC236}">
                  <a16:creationId xmlns:a16="http://schemas.microsoft.com/office/drawing/2014/main" id="{8B98195B-E9E6-EF94-B0F5-6E81C4FD520D}"/>
                </a:ext>
              </a:extLst>
            </p:cNvPr>
            <p:cNvSpPr/>
            <p:nvPr/>
          </p:nvSpPr>
          <p:spPr>
            <a:xfrm>
              <a:off x="10153522" y="332231"/>
              <a:ext cx="46990" cy="20955"/>
            </a:xfrm>
            <a:custGeom>
              <a:avLst/>
              <a:gdLst/>
              <a:ahLst/>
              <a:cxnLst/>
              <a:rect l="l" t="t" r="r" b="b"/>
              <a:pathLst>
                <a:path w="46990" h="20954">
                  <a:moveTo>
                    <a:pt x="46735" y="0"/>
                  </a:moveTo>
                  <a:lnTo>
                    <a:pt x="0" y="20574"/>
                  </a:lnTo>
                </a:path>
              </a:pathLst>
            </a:custGeom>
            <a:ln w="19050">
              <a:solidFill>
                <a:srgbClr val="5151FF"/>
              </a:solidFill>
            </a:ln>
          </p:spPr>
          <p:txBody>
            <a:bodyPr wrap="square" lIns="0" tIns="0" rIns="0" bIns="0" rtlCol="0"/>
            <a:lstStyle/>
            <a:p>
              <a:endParaRPr/>
            </a:p>
          </p:txBody>
        </p:sp>
        <p:sp>
          <p:nvSpPr>
            <p:cNvPr id="60" name="object 58">
              <a:extLst>
                <a:ext uri="{FF2B5EF4-FFF2-40B4-BE49-F238E27FC236}">
                  <a16:creationId xmlns:a16="http://schemas.microsoft.com/office/drawing/2014/main" id="{6208CDCE-B728-D392-DD33-C08509A4E349}"/>
                </a:ext>
              </a:extLst>
            </p:cNvPr>
            <p:cNvSpPr/>
            <p:nvPr/>
          </p:nvSpPr>
          <p:spPr>
            <a:xfrm>
              <a:off x="10181589" y="268731"/>
              <a:ext cx="83185" cy="62865"/>
            </a:xfrm>
            <a:custGeom>
              <a:avLst/>
              <a:gdLst/>
              <a:ahLst/>
              <a:cxnLst/>
              <a:rect l="l" t="t" r="r" b="b"/>
              <a:pathLst>
                <a:path w="83184" h="62864">
                  <a:moveTo>
                    <a:pt x="82676" y="62611"/>
                  </a:moveTo>
                  <a:lnTo>
                    <a:pt x="22986" y="43179"/>
                  </a:lnTo>
                </a:path>
                <a:path w="83184" h="62864">
                  <a:moveTo>
                    <a:pt x="25653" y="44069"/>
                  </a:moveTo>
                  <a:lnTo>
                    <a:pt x="0" y="0"/>
                  </a:lnTo>
                </a:path>
              </a:pathLst>
            </a:custGeom>
            <a:ln w="19050">
              <a:solidFill>
                <a:srgbClr val="5151FF"/>
              </a:solidFill>
            </a:ln>
          </p:spPr>
          <p:txBody>
            <a:bodyPr wrap="square" lIns="0" tIns="0" rIns="0" bIns="0" rtlCol="0"/>
            <a:lstStyle/>
            <a:p>
              <a:endParaRPr/>
            </a:p>
          </p:txBody>
        </p:sp>
        <p:sp>
          <p:nvSpPr>
            <p:cNvPr id="61" name="object 59">
              <a:extLst>
                <a:ext uri="{FF2B5EF4-FFF2-40B4-BE49-F238E27FC236}">
                  <a16:creationId xmlns:a16="http://schemas.microsoft.com/office/drawing/2014/main" id="{E500D535-5B3D-D1BD-9A85-3094E2418932}"/>
                </a:ext>
              </a:extLst>
            </p:cNvPr>
            <p:cNvSpPr/>
            <p:nvPr/>
          </p:nvSpPr>
          <p:spPr>
            <a:xfrm>
              <a:off x="10129519" y="245998"/>
              <a:ext cx="62230" cy="133350"/>
            </a:xfrm>
            <a:custGeom>
              <a:avLst/>
              <a:gdLst/>
              <a:ahLst/>
              <a:cxnLst/>
              <a:rect l="l" t="t" r="r" b="b"/>
              <a:pathLst>
                <a:path w="62229" h="133350">
                  <a:moveTo>
                    <a:pt x="53085" y="27812"/>
                  </a:moveTo>
                  <a:lnTo>
                    <a:pt x="25400" y="18923"/>
                  </a:lnTo>
                </a:path>
                <a:path w="62229" h="133350">
                  <a:moveTo>
                    <a:pt x="62102" y="0"/>
                  </a:moveTo>
                  <a:lnTo>
                    <a:pt x="53085" y="27812"/>
                  </a:lnTo>
                </a:path>
                <a:path w="62229" h="133350">
                  <a:moveTo>
                    <a:pt x="27685" y="106172"/>
                  </a:moveTo>
                  <a:lnTo>
                    <a:pt x="0" y="97281"/>
                  </a:lnTo>
                </a:path>
                <a:path w="62229" h="133350">
                  <a:moveTo>
                    <a:pt x="27939" y="105282"/>
                  </a:moveTo>
                  <a:lnTo>
                    <a:pt x="18923" y="133223"/>
                  </a:lnTo>
                </a:path>
              </a:pathLst>
            </a:custGeom>
            <a:ln w="19050">
              <a:solidFill>
                <a:srgbClr val="5151FF"/>
              </a:solidFill>
            </a:ln>
          </p:spPr>
          <p:txBody>
            <a:bodyPr wrap="square" lIns="0" tIns="0" rIns="0" bIns="0" rtlCol="0"/>
            <a:lstStyle/>
            <a:p>
              <a:endParaRPr/>
            </a:p>
          </p:txBody>
        </p:sp>
        <p:sp>
          <p:nvSpPr>
            <p:cNvPr id="62" name="object 60">
              <a:extLst>
                <a:ext uri="{FF2B5EF4-FFF2-40B4-BE49-F238E27FC236}">
                  <a16:creationId xmlns:a16="http://schemas.microsoft.com/office/drawing/2014/main" id="{74D0B164-3075-095F-D2FD-CD1D88692CF5}"/>
                </a:ext>
              </a:extLst>
            </p:cNvPr>
            <p:cNvSpPr/>
            <p:nvPr/>
          </p:nvSpPr>
          <p:spPr>
            <a:xfrm>
              <a:off x="10299826" y="379856"/>
              <a:ext cx="37465" cy="50800"/>
            </a:xfrm>
            <a:custGeom>
              <a:avLst/>
              <a:gdLst/>
              <a:ahLst/>
              <a:cxnLst/>
              <a:rect l="l" t="t" r="r" b="b"/>
              <a:pathLst>
                <a:path w="37465" h="50800">
                  <a:moveTo>
                    <a:pt x="0" y="0"/>
                  </a:moveTo>
                  <a:lnTo>
                    <a:pt x="36956" y="50800"/>
                  </a:lnTo>
                </a:path>
              </a:pathLst>
            </a:custGeom>
            <a:ln w="19050">
              <a:solidFill>
                <a:srgbClr val="5151FF"/>
              </a:solidFill>
            </a:ln>
          </p:spPr>
          <p:txBody>
            <a:bodyPr wrap="square" lIns="0" tIns="0" rIns="0" bIns="0" rtlCol="0"/>
            <a:lstStyle/>
            <a:p>
              <a:endParaRPr/>
            </a:p>
          </p:txBody>
        </p:sp>
        <p:sp>
          <p:nvSpPr>
            <p:cNvPr id="63" name="object 61">
              <a:extLst>
                <a:ext uri="{FF2B5EF4-FFF2-40B4-BE49-F238E27FC236}">
                  <a16:creationId xmlns:a16="http://schemas.microsoft.com/office/drawing/2014/main" id="{9D3DC4EB-7C63-D9EF-9177-8DF272D7254B}"/>
                </a:ext>
              </a:extLst>
            </p:cNvPr>
            <p:cNvSpPr/>
            <p:nvPr/>
          </p:nvSpPr>
          <p:spPr>
            <a:xfrm>
              <a:off x="10329926" y="428370"/>
              <a:ext cx="5080" cy="50800"/>
            </a:xfrm>
            <a:custGeom>
              <a:avLst/>
              <a:gdLst/>
              <a:ahLst/>
              <a:cxnLst/>
              <a:rect l="l" t="t" r="r" b="b"/>
              <a:pathLst>
                <a:path w="5079" h="50800">
                  <a:moveTo>
                    <a:pt x="2539" y="-9525"/>
                  </a:moveTo>
                  <a:lnTo>
                    <a:pt x="2539" y="60325"/>
                  </a:lnTo>
                </a:path>
              </a:pathLst>
            </a:custGeom>
            <a:ln w="24129">
              <a:solidFill>
                <a:srgbClr val="5151FF"/>
              </a:solidFill>
            </a:ln>
          </p:spPr>
          <p:txBody>
            <a:bodyPr wrap="square" lIns="0" tIns="0" rIns="0" bIns="0" rtlCol="0"/>
            <a:lstStyle/>
            <a:p>
              <a:endParaRPr/>
            </a:p>
          </p:txBody>
        </p:sp>
        <p:sp>
          <p:nvSpPr>
            <p:cNvPr id="64" name="object 62">
              <a:extLst>
                <a:ext uri="{FF2B5EF4-FFF2-40B4-BE49-F238E27FC236}">
                  <a16:creationId xmlns:a16="http://schemas.microsoft.com/office/drawing/2014/main" id="{477351C5-4E1C-3FED-900A-DC9E46287417}"/>
                </a:ext>
              </a:extLst>
            </p:cNvPr>
            <p:cNvSpPr/>
            <p:nvPr/>
          </p:nvSpPr>
          <p:spPr>
            <a:xfrm>
              <a:off x="10244836" y="367284"/>
              <a:ext cx="175260" cy="132080"/>
            </a:xfrm>
            <a:custGeom>
              <a:avLst/>
              <a:gdLst/>
              <a:ahLst/>
              <a:cxnLst/>
              <a:rect l="l" t="t" r="r" b="b"/>
              <a:pathLst>
                <a:path w="175259" h="132079">
                  <a:moveTo>
                    <a:pt x="71247" y="0"/>
                  </a:moveTo>
                  <a:lnTo>
                    <a:pt x="108077" y="50800"/>
                  </a:lnTo>
                </a:path>
                <a:path w="175259" h="132079">
                  <a:moveTo>
                    <a:pt x="106425" y="48513"/>
                  </a:moveTo>
                  <a:lnTo>
                    <a:pt x="156337" y="59181"/>
                  </a:lnTo>
                </a:path>
                <a:path w="175259" h="132079">
                  <a:moveTo>
                    <a:pt x="151130" y="59816"/>
                  </a:moveTo>
                  <a:lnTo>
                    <a:pt x="168275" y="83438"/>
                  </a:lnTo>
                </a:path>
                <a:path w="175259" h="132079">
                  <a:moveTo>
                    <a:pt x="174879" y="42671"/>
                  </a:moveTo>
                  <a:lnTo>
                    <a:pt x="151130" y="59816"/>
                  </a:lnTo>
                </a:path>
                <a:path w="175259" h="132079">
                  <a:moveTo>
                    <a:pt x="84455" y="108330"/>
                  </a:moveTo>
                  <a:lnTo>
                    <a:pt x="101600" y="131825"/>
                  </a:lnTo>
                </a:path>
                <a:path w="175259" h="132079">
                  <a:moveTo>
                    <a:pt x="85217" y="107823"/>
                  </a:moveTo>
                  <a:lnTo>
                    <a:pt x="61468" y="124967"/>
                  </a:lnTo>
                </a:path>
                <a:path w="175259" h="132079">
                  <a:moveTo>
                    <a:pt x="36830" y="11049"/>
                  </a:moveTo>
                  <a:lnTo>
                    <a:pt x="0" y="61849"/>
                  </a:lnTo>
                </a:path>
              </a:pathLst>
            </a:custGeom>
            <a:ln w="19050">
              <a:solidFill>
                <a:srgbClr val="5151FF"/>
              </a:solidFill>
            </a:ln>
          </p:spPr>
          <p:txBody>
            <a:bodyPr wrap="square" lIns="0" tIns="0" rIns="0" bIns="0" rtlCol="0"/>
            <a:lstStyle/>
            <a:p>
              <a:endParaRPr/>
            </a:p>
          </p:txBody>
        </p:sp>
        <p:sp>
          <p:nvSpPr>
            <p:cNvPr id="65" name="object 63">
              <a:extLst>
                <a:ext uri="{FF2B5EF4-FFF2-40B4-BE49-F238E27FC236}">
                  <a16:creationId xmlns:a16="http://schemas.microsoft.com/office/drawing/2014/main" id="{1A7ED8AE-D97F-2C42-0F29-8FC3C5E391D8}"/>
                </a:ext>
              </a:extLst>
            </p:cNvPr>
            <p:cNvSpPr/>
            <p:nvPr/>
          </p:nvSpPr>
          <p:spPr>
            <a:xfrm>
              <a:off x="10246486" y="426847"/>
              <a:ext cx="5715" cy="50800"/>
            </a:xfrm>
            <a:custGeom>
              <a:avLst/>
              <a:gdLst/>
              <a:ahLst/>
              <a:cxnLst/>
              <a:rect l="l" t="t" r="r" b="b"/>
              <a:pathLst>
                <a:path w="5715" h="50800">
                  <a:moveTo>
                    <a:pt x="2603" y="-9525"/>
                  </a:moveTo>
                  <a:lnTo>
                    <a:pt x="2603" y="60325"/>
                  </a:lnTo>
                </a:path>
              </a:pathLst>
            </a:custGeom>
            <a:ln w="24257">
              <a:solidFill>
                <a:srgbClr val="5151FF"/>
              </a:solidFill>
            </a:ln>
          </p:spPr>
          <p:txBody>
            <a:bodyPr wrap="square" lIns="0" tIns="0" rIns="0" bIns="0" rtlCol="0"/>
            <a:lstStyle/>
            <a:p>
              <a:endParaRPr/>
            </a:p>
          </p:txBody>
        </p:sp>
        <p:sp>
          <p:nvSpPr>
            <p:cNvPr id="66" name="object 64">
              <a:extLst>
                <a:ext uri="{FF2B5EF4-FFF2-40B4-BE49-F238E27FC236}">
                  <a16:creationId xmlns:a16="http://schemas.microsoft.com/office/drawing/2014/main" id="{573F9189-2C20-871E-3CD3-7DE58B032BD6}"/>
                </a:ext>
              </a:extLst>
            </p:cNvPr>
            <p:cNvSpPr/>
            <p:nvPr/>
          </p:nvSpPr>
          <p:spPr>
            <a:xfrm>
              <a:off x="10228579" y="365632"/>
              <a:ext cx="37465" cy="51435"/>
            </a:xfrm>
            <a:custGeom>
              <a:avLst/>
              <a:gdLst/>
              <a:ahLst/>
              <a:cxnLst/>
              <a:rect l="l" t="t" r="r" b="b"/>
              <a:pathLst>
                <a:path w="37465" h="51434">
                  <a:moveTo>
                    <a:pt x="36956" y="0"/>
                  </a:moveTo>
                  <a:lnTo>
                    <a:pt x="0" y="50926"/>
                  </a:lnTo>
                </a:path>
              </a:pathLst>
            </a:custGeom>
            <a:ln w="19050">
              <a:solidFill>
                <a:srgbClr val="5151FF"/>
              </a:solidFill>
            </a:ln>
          </p:spPr>
          <p:txBody>
            <a:bodyPr wrap="square" lIns="0" tIns="0" rIns="0" bIns="0" rtlCol="0"/>
            <a:lstStyle/>
            <a:p>
              <a:endParaRPr/>
            </a:p>
          </p:txBody>
        </p:sp>
        <p:sp>
          <p:nvSpPr>
            <p:cNvPr id="67" name="object 65">
              <a:extLst>
                <a:ext uri="{FF2B5EF4-FFF2-40B4-BE49-F238E27FC236}">
                  <a16:creationId xmlns:a16="http://schemas.microsoft.com/office/drawing/2014/main" id="{5A06A73E-D81F-B839-E2B5-278EBAD78634}"/>
                </a:ext>
              </a:extLst>
            </p:cNvPr>
            <p:cNvSpPr/>
            <p:nvPr/>
          </p:nvSpPr>
          <p:spPr>
            <a:xfrm>
              <a:off x="10180319" y="414273"/>
              <a:ext cx="50165" cy="10795"/>
            </a:xfrm>
            <a:custGeom>
              <a:avLst/>
              <a:gdLst/>
              <a:ahLst/>
              <a:cxnLst/>
              <a:rect l="l" t="t" r="r" b="b"/>
              <a:pathLst>
                <a:path w="50165" h="10795">
                  <a:moveTo>
                    <a:pt x="49910" y="0"/>
                  </a:moveTo>
                  <a:lnTo>
                    <a:pt x="0" y="10667"/>
                  </a:lnTo>
                </a:path>
              </a:pathLst>
            </a:custGeom>
            <a:ln w="19050">
              <a:solidFill>
                <a:srgbClr val="5151FF"/>
              </a:solidFill>
            </a:ln>
          </p:spPr>
          <p:txBody>
            <a:bodyPr wrap="square" lIns="0" tIns="0" rIns="0" bIns="0" rtlCol="0"/>
            <a:lstStyle/>
            <a:p>
              <a:endParaRPr/>
            </a:p>
          </p:txBody>
        </p:sp>
        <p:sp>
          <p:nvSpPr>
            <p:cNvPr id="68" name="object 66">
              <a:extLst>
                <a:ext uri="{FF2B5EF4-FFF2-40B4-BE49-F238E27FC236}">
                  <a16:creationId xmlns:a16="http://schemas.microsoft.com/office/drawing/2014/main" id="{DF480DC6-098C-CADE-851E-0066F62C7BE6}"/>
                </a:ext>
              </a:extLst>
            </p:cNvPr>
            <p:cNvSpPr/>
            <p:nvPr/>
          </p:nvSpPr>
          <p:spPr>
            <a:xfrm>
              <a:off x="10161777" y="408431"/>
              <a:ext cx="113664" cy="89535"/>
            </a:xfrm>
            <a:custGeom>
              <a:avLst/>
              <a:gdLst/>
              <a:ahLst/>
              <a:cxnLst/>
              <a:rect l="l" t="t" r="r" b="b"/>
              <a:pathLst>
                <a:path w="113665" h="89534">
                  <a:moveTo>
                    <a:pt x="23749" y="17144"/>
                  </a:moveTo>
                  <a:lnTo>
                    <a:pt x="6603" y="40766"/>
                  </a:lnTo>
                </a:path>
                <a:path w="113665" h="89534">
                  <a:moveTo>
                    <a:pt x="0" y="0"/>
                  </a:moveTo>
                  <a:lnTo>
                    <a:pt x="23749" y="17144"/>
                  </a:lnTo>
                </a:path>
                <a:path w="113665" h="89534">
                  <a:moveTo>
                    <a:pt x="90424" y="65658"/>
                  </a:moveTo>
                  <a:lnTo>
                    <a:pt x="73278" y="89153"/>
                  </a:lnTo>
                </a:path>
                <a:path w="113665" h="89534">
                  <a:moveTo>
                    <a:pt x="89662" y="65023"/>
                  </a:moveTo>
                  <a:lnTo>
                    <a:pt x="113411" y="82295"/>
                  </a:lnTo>
                </a:path>
              </a:pathLst>
            </a:custGeom>
            <a:ln w="19050">
              <a:solidFill>
                <a:srgbClr val="5151FF"/>
              </a:solidFill>
            </a:ln>
          </p:spPr>
          <p:txBody>
            <a:bodyPr wrap="square" lIns="0" tIns="0" rIns="0" bIns="0" rtlCol="0"/>
            <a:lstStyle/>
            <a:p>
              <a:endParaRPr/>
            </a:p>
          </p:txBody>
        </p:sp>
        <p:sp>
          <p:nvSpPr>
            <p:cNvPr id="69" name="object 67">
              <a:extLst>
                <a:ext uri="{FF2B5EF4-FFF2-40B4-BE49-F238E27FC236}">
                  <a16:creationId xmlns:a16="http://schemas.microsoft.com/office/drawing/2014/main" id="{D532F597-1DF1-468D-4B9F-E74E98DD3BF1}"/>
                </a:ext>
              </a:extLst>
            </p:cNvPr>
            <p:cNvSpPr/>
            <p:nvPr/>
          </p:nvSpPr>
          <p:spPr>
            <a:xfrm>
              <a:off x="9548622" y="1299209"/>
              <a:ext cx="650875" cy="639445"/>
            </a:xfrm>
            <a:custGeom>
              <a:avLst/>
              <a:gdLst/>
              <a:ahLst/>
              <a:cxnLst/>
              <a:rect l="l" t="t" r="r" b="b"/>
              <a:pathLst>
                <a:path w="650875" h="639444">
                  <a:moveTo>
                    <a:pt x="324611" y="0"/>
                  </a:moveTo>
                  <a:lnTo>
                    <a:pt x="324611" y="639317"/>
                  </a:lnTo>
                </a:path>
                <a:path w="650875" h="639444">
                  <a:moveTo>
                    <a:pt x="0" y="320039"/>
                  </a:moveTo>
                  <a:lnTo>
                    <a:pt x="650494" y="320039"/>
                  </a:lnTo>
                </a:path>
              </a:pathLst>
            </a:custGeom>
            <a:ln w="28575">
              <a:solidFill>
                <a:srgbClr val="000000"/>
              </a:solidFill>
            </a:ln>
          </p:spPr>
          <p:txBody>
            <a:bodyPr wrap="square" lIns="0" tIns="0" rIns="0" bIns="0" rtlCol="0"/>
            <a:lstStyle/>
            <a:p>
              <a:endParaRPr/>
            </a:p>
          </p:txBody>
        </p:sp>
        <p:sp>
          <p:nvSpPr>
            <p:cNvPr id="70" name="object 68">
              <a:extLst>
                <a:ext uri="{FF2B5EF4-FFF2-40B4-BE49-F238E27FC236}">
                  <a16:creationId xmlns:a16="http://schemas.microsoft.com/office/drawing/2014/main" id="{CAFA5533-05FA-2139-43A8-049428027BE5}"/>
                </a:ext>
              </a:extLst>
            </p:cNvPr>
            <p:cNvSpPr/>
            <p:nvPr/>
          </p:nvSpPr>
          <p:spPr>
            <a:xfrm>
              <a:off x="9347453" y="1799081"/>
              <a:ext cx="338709" cy="310514"/>
            </a:xfrm>
            <a:prstGeom prst="rect">
              <a:avLst/>
            </a:prstGeom>
            <a:blipFill>
              <a:blip r:embed="rId7" cstate="print"/>
              <a:stretch>
                <a:fillRect/>
              </a:stretch>
            </a:blipFill>
          </p:spPr>
          <p:txBody>
            <a:bodyPr wrap="square" lIns="0" tIns="0" rIns="0" bIns="0" rtlCol="0"/>
            <a:lstStyle/>
            <a:p>
              <a:endParaRPr/>
            </a:p>
          </p:txBody>
        </p:sp>
        <p:sp>
          <p:nvSpPr>
            <p:cNvPr id="71" name="object 69">
              <a:extLst>
                <a:ext uri="{FF2B5EF4-FFF2-40B4-BE49-F238E27FC236}">
                  <a16:creationId xmlns:a16="http://schemas.microsoft.com/office/drawing/2014/main" id="{91026285-2F49-7997-C9DE-DDA5C899DD8B}"/>
                </a:ext>
              </a:extLst>
            </p:cNvPr>
            <p:cNvSpPr/>
            <p:nvPr/>
          </p:nvSpPr>
          <p:spPr>
            <a:xfrm>
              <a:off x="9642983" y="1387982"/>
              <a:ext cx="460375" cy="460375"/>
            </a:xfrm>
            <a:custGeom>
              <a:avLst/>
              <a:gdLst/>
              <a:ahLst/>
              <a:cxnLst/>
              <a:rect l="l" t="t" r="r" b="b"/>
              <a:pathLst>
                <a:path w="460375" h="460375">
                  <a:moveTo>
                    <a:pt x="459867" y="0"/>
                  </a:moveTo>
                  <a:lnTo>
                    <a:pt x="0" y="459866"/>
                  </a:lnTo>
                </a:path>
                <a:path w="460375" h="460375">
                  <a:moveTo>
                    <a:pt x="3937" y="3809"/>
                  </a:moveTo>
                  <a:lnTo>
                    <a:pt x="455930" y="455929"/>
                  </a:lnTo>
                </a:path>
              </a:pathLst>
            </a:custGeom>
            <a:ln w="28575">
              <a:solidFill>
                <a:srgbClr val="000000"/>
              </a:solidFill>
            </a:ln>
          </p:spPr>
          <p:txBody>
            <a:bodyPr wrap="square" lIns="0" tIns="0" rIns="0" bIns="0" rtlCol="0"/>
            <a:lstStyle/>
            <a:p>
              <a:endParaRPr/>
            </a:p>
          </p:txBody>
        </p:sp>
        <p:sp>
          <p:nvSpPr>
            <p:cNvPr id="72" name="object 70">
              <a:extLst>
                <a:ext uri="{FF2B5EF4-FFF2-40B4-BE49-F238E27FC236}">
                  <a16:creationId xmlns:a16="http://schemas.microsoft.com/office/drawing/2014/main" id="{858DFA3D-DEC2-ADC4-E8FC-DA81C4ED3C8D}"/>
                </a:ext>
              </a:extLst>
            </p:cNvPr>
            <p:cNvSpPr/>
            <p:nvPr/>
          </p:nvSpPr>
          <p:spPr>
            <a:xfrm>
              <a:off x="9656825" y="1405890"/>
              <a:ext cx="434340" cy="425196"/>
            </a:xfrm>
            <a:prstGeom prst="rect">
              <a:avLst/>
            </a:prstGeom>
            <a:blipFill>
              <a:blip r:embed="rId8" cstate="print"/>
              <a:stretch>
                <a:fillRect/>
              </a:stretch>
            </a:blipFill>
          </p:spPr>
          <p:txBody>
            <a:bodyPr wrap="square" lIns="0" tIns="0" rIns="0" bIns="0" rtlCol="0"/>
            <a:lstStyle/>
            <a:p>
              <a:endParaRPr/>
            </a:p>
          </p:txBody>
        </p:sp>
        <p:sp>
          <p:nvSpPr>
            <p:cNvPr id="73" name="object 71">
              <a:extLst>
                <a:ext uri="{FF2B5EF4-FFF2-40B4-BE49-F238E27FC236}">
                  <a16:creationId xmlns:a16="http://schemas.microsoft.com/office/drawing/2014/main" id="{5427F103-9F60-8F9C-E06E-E70D49FE9DBE}"/>
                </a:ext>
              </a:extLst>
            </p:cNvPr>
            <p:cNvSpPr/>
            <p:nvPr/>
          </p:nvSpPr>
          <p:spPr>
            <a:xfrm>
              <a:off x="9656825" y="1405890"/>
              <a:ext cx="434340" cy="425450"/>
            </a:xfrm>
            <a:custGeom>
              <a:avLst/>
              <a:gdLst/>
              <a:ahLst/>
              <a:cxnLst/>
              <a:rect l="l" t="t" r="r" b="b"/>
              <a:pathLst>
                <a:path w="434340" h="425450">
                  <a:moveTo>
                    <a:pt x="0" y="212598"/>
                  </a:moveTo>
                  <a:lnTo>
                    <a:pt x="5738" y="163832"/>
                  </a:lnTo>
                  <a:lnTo>
                    <a:pt x="22082" y="119076"/>
                  </a:lnTo>
                  <a:lnTo>
                    <a:pt x="47726" y="79603"/>
                  </a:lnTo>
                  <a:lnTo>
                    <a:pt x="81362" y="46686"/>
                  </a:lnTo>
                  <a:lnTo>
                    <a:pt x="121686" y="21598"/>
                  </a:lnTo>
                  <a:lnTo>
                    <a:pt x="167391" y="5611"/>
                  </a:lnTo>
                  <a:lnTo>
                    <a:pt x="217170" y="0"/>
                  </a:lnTo>
                  <a:lnTo>
                    <a:pt x="266948" y="5611"/>
                  </a:lnTo>
                  <a:lnTo>
                    <a:pt x="312653" y="21598"/>
                  </a:lnTo>
                  <a:lnTo>
                    <a:pt x="352977" y="46686"/>
                  </a:lnTo>
                  <a:lnTo>
                    <a:pt x="386613" y="79603"/>
                  </a:lnTo>
                  <a:lnTo>
                    <a:pt x="412257" y="119076"/>
                  </a:lnTo>
                  <a:lnTo>
                    <a:pt x="428601" y="163832"/>
                  </a:lnTo>
                  <a:lnTo>
                    <a:pt x="434340" y="212598"/>
                  </a:lnTo>
                  <a:lnTo>
                    <a:pt x="428601" y="261363"/>
                  </a:lnTo>
                  <a:lnTo>
                    <a:pt x="412257" y="306119"/>
                  </a:lnTo>
                  <a:lnTo>
                    <a:pt x="386613" y="345592"/>
                  </a:lnTo>
                  <a:lnTo>
                    <a:pt x="352977" y="378509"/>
                  </a:lnTo>
                  <a:lnTo>
                    <a:pt x="312653" y="403597"/>
                  </a:lnTo>
                  <a:lnTo>
                    <a:pt x="266948" y="419584"/>
                  </a:lnTo>
                  <a:lnTo>
                    <a:pt x="217170" y="425196"/>
                  </a:lnTo>
                  <a:lnTo>
                    <a:pt x="167391" y="419584"/>
                  </a:lnTo>
                  <a:lnTo>
                    <a:pt x="121686" y="403597"/>
                  </a:lnTo>
                  <a:lnTo>
                    <a:pt x="81362" y="378509"/>
                  </a:lnTo>
                  <a:lnTo>
                    <a:pt x="47726" y="345592"/>
                  </a:lnTo>
                  <a:lnTo>
                    <a:pt x="22082" y="306119"/>
                  </a:lnTo>
                  <a:lnTo>
                    <a:pt x="5738" y="261363"/>
                  </a:lnTo>
                  <a:lnTo>
                    <a:pt x="0" y="212598"/>
                  </a:lnTo>
                  <a:close/>
                </a:path>
              </a:pathLst>
            </a:custGeom>
            <a:ln w="28575">
              <a:solidFill>
                <a:srgbClr val="000000"/>
              </a:solidFill>
            </a:ln>
          </p:spPr>
          <p:txBody>
            <a:bodyPr wrap="square" lIns="0" tIns="0" rIns="0" bIns="0" rtlCol="0"/>
            <a:lstStyle/>
            <a:p>
              <a:endParaRPr/>
            </a:p>
          </p:txBody>
        </p:sp>
        <p:sp>
          <p:nvSpPr>
            <p:cNvPr id="74" name="object 72">
              <a:extLst>
                <a:ext uri="{FF2B5EF4-FFF2-40B4-BE49-F238E27FC236}">
                  <a16:creationId xmlns:a16="http://schemas.microsoft.com/office/drawing/2014/main" id="{8435FE3E-E1AF-EAF3-D914-FC4D12B3B010}"/>
                </a:ext>
              </a:extLst>
            </p:cNvPr>
            <p:cNvSpPr/>
            <p:nvPr/>
          </p:nvSpPr>
          <p:spPr>
            <a:xfrm>
              <a:off x="10049255" y="1377695"/>
              <a:ext cx="64135" cy="64135"/>
            </a:xfrm>
            <a:custGeom>
              <a:avLst/>
              <a:gdLst/>
              <a:ahLst/>
              <a:cxnLst/>
              <a:rect l="l" t="t" r="r" b="b"/>
              <a:pathLst>
                <a:path w="64134" h="64134">
                  <a:moveTo>
                    <a:pt x="64007" y="0"/>
                  </a:moveTo>
                  <a:lnTo>
                    <a:pt x="0" y="0"/>
                  </a:lnTo>
                  <a:lnTo>
                    <a:pt x="0" y="64008"/>
                  </a:lnTo>
                  <a:lnTo>
                    <a:pt x="64007" y="64008"/>
                  </a:lnTo>
                  <a:lnTo>
                    <a:pt x="64007" y="0"/>
                  </a:lnTo>
                  <a:close/>
                </a:path>
              </a:pathLst>
            </a:custGeom>
            <a:solidFill>
              <a:srgbClr val="0000DC"/>
            </a:solidFill>
          </p:spPr>
          <p:txBody>
            <a:bodyPr wrap="square" lIns="0" tIns="0" rIns="0" bIns="0" rtlCol="0"/>
            <a:lstStyle/>
            <a:p>
              <a:endParaRPr/>
            </a:p>
          </p:txBody>
        </p:sp>
        <p:sp>
          <p:nvSpPr>
            <p:cNvPr id="75" name="object 73">
              <a:extLst>
                <a:ext uri="{FF2B5EF4-FFF2-40B4-BE49-F238E27FC236}">
                  <a16:creationId xmlns:a16="http://schemas.microsoft.com/office/drawing/2014/main" id="{7233B04A-352F-0CD0-BCFF-847FAF0000BB}"/>
                </a:ext>
              </a:extLst>
            </p:cNvPr>
            <p:cNvSpPr/>
            <p:nvPr/>
          </p:nvSpPr>
          <p:spPr>
            <a:xfrm>
              <a:off x="10049255" y="1377695"/>
              <a:ext cx="64135" cy="64135"/>
            </a:xfrm>
            <a:custGeom>
              <a:avLst/>
              <a:gdLst/>
              <a:ahLst/>
              <a:cxnLst/>
              <a:rect l="l" t="t" r="r" b="b"/>
              <a:pathLst>
                <a:path w="64134" h="64134">
                  <a:moveTo>
                    <a:pt x="0" y="64008"/>
                  </a:moveTo>
                  <a:lnTo>
                    <a:pt x="64007" y="64008"/>
                  </a:lnTo>
                  <a:lnTo>
                    <a:pt x="64007" y="0"/>
                  </a:lnTo>
                  <a:lnTo>
                    <a:pt x="0" y="0"/>
                  </a:lnTo>
                  <a:lnTo>
                    <a:pt x="0" y="64008"/>
                  </a:lnTo>
                  <a:close/>
                </a:path>
              </a:pathLst>
            </a:custGeom>
            <a:ln w="9525">
              <a:solidFill>
                <a:srgbClr val="000000"/>
              </a:solidFill>
            </a:ln>
          </p:spPr>
          <p:txBody>
            <a:bodyPr wrap="square" lIns="0" tIns="0" rIns="0" bIns="0" rtlCol="0"/>
            <a:lstStyle/>
            <a:p>
              <a:endParaRPr/>
            </a:p>
          </p:txBody>
        </p:sp>
        <p:sp>
          <p:nvSpPr>
            <p:cNvPr id="76" name="object 74">
              <a:extLst>
                <a:ext uri="{FF2B5EF4-FFF2-40B4-BE49-F238E27FC236}">
                  <a16:creationId xmlns:a16="http://schemas.microsoft.com/office/drawing/2014/main" id="{06D8A670-203C-0057-A9A2-0528BF0AFF85}"/>
                </a:ext>
              </a:extLst>
            </p:cNvPr>
            <p:cNvSpPr/>
            <p:nvPr/>
          </p:nvSpPr>
          <p:spPr>
            <a:xfrm>
              <a:off x="9628631" y="1377695"/>
              <a:ext cx="66040" cy="64135"/>
            </a:xfrm>
            <a:custGeom>
              <a:avLst/>
              <a:gdLst/>
              <a:ahLst/>
              <a:cxnLst/>
              <a:rect l="l" t="t" r="r" b="b"/>
              <a:pathLst>
                <a:path w="66040" h="64134">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77" name="object 75">
              <a:extLst>
                <a:ext uri="{FF2B5EF4-FFF2-40B4-BE49-F238E27FC236}">
                  <a16:creationId xmlns:a16="http://schemas.microsoft.com/office/drawing/2014/main" id="{4F6E183B-6C04-9B20-BDB5-9EF49450E442}"/>
                </a:ext>
              </a:extLst>
            </p:cNvPr>
            <p:cNvSpPr/>
            <p:nvPr/>
          </p:nvSpPr>
          <p:spPr>
            <a:xfrm>
              <a:off x="9628631" y="1377695"/>
              <a:ext cx="66040" cy="64135"/>
            </a:xfrm>
            <a:custGeom>
              <a:avLst/>
              <a:gdLst/>
              <a:ahLst/>
              <a:cxnLst/>
              <a:rect l="l" t="t" r="r" b="b"/>
              <a:pathLst>
                <a:path w="66040" h="64134">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78" name="object 76">
              <a:extLst>
                <a:ext uri="{FF2B5EF4-FFF2-40B4-BE49-F238E27FC236}">
                  <a16:creationId xmlns:a16="http://schemas.microsoft.com/office/drawing/2014/main" id="{CFF11DC4-B4DD-7048-EDE3-9DD1D266B03B}"/>
                </a:ext>
              </a:extLst>
            </p:cNvPr>
            <p:cNvSpPr/>
            <p:nvPr/>
          </p:nvSpPr>
          <p:spPr>
            <a:xfrm>
              <a:off x="9631679" y="1790699"/>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79" name="object 77">
              <a:extLst>
                <a:ext uri="{FF2B5EF4-FFF2-40B4-BE49-F238E27FC236}">
                  <a16:creationId xmlns:a16="http://schemas.microsoft.com/office/drawing/2014/main" id="{6B98FDC7-6ADF-A3C3-B0EF-81933C6D773C}"/>
                </a:ext>
              </a:extLst>
            </p:cNvPr>
            <p:cNvSpPr/>
            <p:nvPr/>
          </p:nvSpPr>
          <p:spPr>
            <a:xfrm>
              <a:off x="9631679" y="1790699"/>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80" name="object 78">
              <a:extLst>
                <a:ext uri="{FF2B5EF4-FFF2-40B4-BE49-F238E27FC236}">
                  <a16:creationId xmlns:a16="http://schemas.microsoft.com/office/drawing/2014/main" id="{CA29498F-24AF-3F9D-D2B5-57983532ACD0}"/>
                </a:ext>
              </a:extLst>
            </p:cNvPr>
            <p:cNvSpPr/>
            <p:nvPr/>
          </p:nvSpPr>
          <p:spPr>
            <a:xfrm>
              <a:off x="10047731" y="1789176"/>
              <a:ext cx="66040" cy="62865"/>
            </a:xfrm>
            <a:custGeom>
              <a:avLst/>
              <a:gdLst/>
              <a:ahLst/>
              <a:cxnLst/>
              <a:rect l="l" t="t" r="r" b="b"/>
              <a:pathLst>
                <a:path w="66040" h="62864">
                  <a:moveTo>
                    <a:pt x="65531" y="0"/>
                  </a:moveTo>
                  <a:lnTo>
                    <a:pt x="0" y="0"/>
                  </a:lnTo>
                  <a:lnTo>
                    <a:pt x="0" y="62484"/>
                  </a:lnTo>
                  <a:lnTo>
                    <a:pt x="65531" y="62484"/>
                  </a:lnTo>
                  <a:lnTo>
                    <a:pt x="65531" y="0"/>
                  </a:lnTo>
                  <a:close/>
                </a:path>
              </a:pathLst>
            </a:custGeom>
            <a:solidFill>
              <a:srgbClr val="0000DC"/>
            </a:solidFill>
          </p:spPr>
          <p:txBody>
            <a:bodyPr wrap="square" lIns="0" tIns="0" rIns="0" bIns="0" rtlCol="0"/>
            <a:lstStyle/>
            <a:p>
              <a:endParaRPr/>
            </a:p>
          </p:txBody>
        </p:sp>
        <p:sp>
          <p:nvSpPr>
            <p:cNvPr id="81" name="object 79">
              <a:extLst>
                <a:ext uri="{FF2B5EF4-FFF2-40B4-BE49-F238E27FC236}">
                  <a16:creationId xmlns:a16="http://schemas.microsoft.com/office/drawing/2014/main" id="{C977D2BA-B5EA-8EF8-D982-7102C38ACBA8}"/>
                </a:ext>
              </a:extLst>
            </p:cNvPr>
            <p:cNvSpPr/>
            <p:nvPr/>
          </p:nvSpPr>
          <p:spPr>
            <a:xfrm>
              <a:off x="10047731" y="1789176"/>
              <a:ext cx="66040" cy="62865"/>
            </a:xfrm>
            <a:custGeom>
              <a:avLst/>
              <a:gdLst/>
              <a:ahLst/>
              <a:cxnLst/>
              <a:rect l="l" t="t" r="r" b="b"/>
              <a:pathLst>
                <a:path w="66040" h="62864">
                  <a:moveTo>
                    <a:pt x="0" y="62484"/>
                  </a:moveTo>
                  <a:lnTo>
                    <a:pt x="65531" y="62484"/>
                  </a:lnTo>
                  <a:lnTo>
                    <a:pt x="65531" y="0"/>
                  </a:lnTo>
                  <a:lnTo>
                    <a:pt x="0" y="0"/>
                  </a:lnTo>
                  <a:lnTo>
                    <a:pt x="0" y="62484"/>
                  </a:lnTo>
                  <a:close/>
                </a:path>
              </a:pathLst>
            </a:custGeom>
            <a:ln w="9525">
              <a:solidFill>
                <a:srgbClr val="000000"/>
              </a:solidFill>
            </a:ln>
          </p:spPr>
          <p:txBody>
            <a:bodyPr wrap="square" lIns="0" tIns="0" rIns="0" bIns="0" rtlCol="0"/>
            <a:lstStyle/>
            <a:p>
              <a:endParaRPr/>
            </a:p>
          </p:txBody>
        </p:sp>
        <p:sp>
          <p:nvSpPr>
            <p:cNvPr id="82" name="object 80">
              <a:extLst>
                <a:ext uri="{FF2B5EF4-FFF2-40B4-BE49-F238E27FC236}">
                  <a16:creationId xmlns:a16="http://schemas.microsoft.com/office/drawing/2014/main" id="{C62FBED3-4959-3EFF-7E89-F0BE3FC957B9}"/>
                </a:ext>
              </a:extLst>
            </p:cNvPr>
            <p:cNvSpPr/>
            <p:nvPr/>
          </p:nvSpPr>
          <p:spPr>
            <a:xfrm>
              <a:off x="10116502" y="1566481"/>
              <a:ext cx="100710" cy="100710"/>
            </a:xfrm>
            <a:prstGeom prst="rect">
              <a:avLst/>
            </a:prstGeom>
            <a:blipFill>
              <a:blip r:embed="rId4" cstate="print"/>
              <a:stretch>
                <a:fillRect/>
              </a:stretch>
            </a:blipFill>
          </p:spPr>
          <p:txBody>
            <a:bodyPr wrap="square" lIns="0" tIns="0" rIns="0" bIns="0" rtlCol="0"/>
            <a:lstStyle/>
            <a:p>
              <a:endParaRPr/>
            </a:p>
          </p:txBody>
        </p:sp>
        <p:sp>
          <p:nvSpPr>
            <p:cNvPr id="83" name="object 81">
              <a:extLst>
                <a:ext uri="{FF2B5EF4-FFF2-40B4-BE49-F238E27FC236}">
                  <a16:creationId xmlns:a16="http://schemas.microsoft.com/office/drawing/2014/main" id="{9DAD0045-62A0-4AE4-CA70-C2FC6B0A55F0}"/>
                </a:ext>
              </a:extLst>
            </p:cNvPr>
            <p:cNvSpPr/>
            <p:nvPr/>
          </p:nvSpPr>
          <p:spPr>
            <a:xfrm>
              <a:off x="9520872" y="1566862"/>
              <a:ext cx="100711" cy="100711"/>
            </a:xfrm>
            <a:prstGeom prst="rect">
              <a:avLst/>
            </a:prstGeom>
            <a:blipFill>
              <a:blip r:embed="rId4" cstate="print"/>
              <a:stretch>
                <a:fillRect/>
              </a:stretch>
            </a:blipFill>
          </p:spPr>
          <p:txBody>
            <a:bodyPr wrap="square" lIns="0" tIns="0" rIns="0" bIns="0" rtlCol="0"/>
            <a:lstStyle/>
            <a:p>
              <a:endParaRPr/>
            </a:p>
          </p:txBody>
        </p:sp>
        <p:sp>
          <p:nvSpPr>
            <p:cNvPr id="84" name="object 82">
              <a:extLst>
                <a:ext uri="{FF2B5EF4-FFF2-40B4-BE49-F238E27FC236}">
                  <a16:creationId xmlns:a16="http://schemas.microsoft.com/office/drawing/2014/main" id="{D26FC7BC-8FEB-5253-2126-4228B6BD2580}"/>
                </a:ext>
              </a:extLst>
            </p:cNvPr>
            <p:cNvSpPr/>
            <p:nvPr/>
          </p:nvSpPr>
          <p:spPr>
            <a:xfrm>
              <a:off x="9820084" y="1279080"/>
              <a:ext cx="100710" cy="100711"/>
            </a:xfrm>
            <a:prstGeom prst="rect">
              <a:avLst/>
            </a:prstGeom>
            <a:blipFill>
              <a:blip r:embed="rId4" cstate="print"/>
              <a:stretch>
                <a:fillRect/>
              </a:stretch>
            </a:blipFill>
          </p:spPr>
          <p:txBody>
            <a:bodyPr wrap="square" lIns="0" tIns="0" rIns="0" bIns="0" rtlCol="0"/>
            <a:lstStyle/>
            <a:p>
              <a:endParaRPr/>
            </a:p>
          </p:txBody>
        </p:sp>
        <p:sp>
          <p:nvSpPr>
            <p:cNvPr id="85" name="object 83">
              <a:extLst>
                <a:ext uri="{FF2B5EF4-FFF2-40B4-BE49-F238E27FC236}">
                  <a16:creationId xmlns:a16="http://schemas.microsoft.com/office/drawing/2014/main" id="{0DDFE6E0-6317-C191-4FFB-E934C56D426F}"/>
                </a:ext>
              </a:extLst>
            </p:cNvPr>
            <p:cNvSpPr/>
            <p:nvPr/>
          </p:nvSpPr>
          <p:spPr>
            <a:xfrm>
              <a:off x="9820084" y="1855660"/>
              <a:ext cx="100710" cy="100837"/>
            </a:xfrm>
            <a:prstGeom prst="rect">
              <a:avLst/>
            </a:prstGeom>
            <a:blipFill>
              <a:blip r:embed="rId9" cstate="print"/>
              <a:stretch>
                <a:fillRect/>
              </a:stretch>
            </a:blipFill>
          </p:spPr>
          <p:txBody>
            <a:bodyPr wrap="square" lIns="0" tIns="0" rIns="0" bIns="0" rtlCol="0"/>
            <a:lstStyle/>
            <a:p>
              <a:endParaRPr/>
            </a:p>
          </p:txBody>
        </p:sp>
        <p:sp>
          <p:nvSpPr>
            <p:cNvPr id="86" name="object 84">
              <a:extLst>
                <a:ext uri="{FF2B5EF4-FFF2-40B4-BE49-F238E27FC236}">
                  <a16:creationId xmlns:a16="http://schemas.microsoft.com/office/drawing/2014/main" id="{E461B3D6-25CE-616E-4D2E-783E70D49E0C}"/>
                </a:ext>
              </a:extLst>
            </p:cNvPr>
            <p:cNvSpPr/>
            <p:nvPr/>
          </p:nvSpPr>
          <p:spPr>
            <a:xfrm>
              <a:off x="10827257" y="846581"/>
              <a:ext cx="650875" cy="639445"/>
            </a:xfrm>
            <a:custGeom>
              <a:avLst/>
              <a:gdLst/>
              <a:ahLst/>
              <a:cxnLst/>
              <a:rect l="l" t="t" r="r" b="b"/>
              <a:pathLst>
                <a:path w="650875" h="639444">
                  <a:moveTo>
                    <a:pt x="326136" y="0"/>
                  </a:moveTo>
                  <a:lnTo>
                    <a:pt x="326136" y="639317"/>
                  </a:lnTo>
                </a:path>
                <a:path w="650875" h="639444">
                  <a:moveTo>
                    <a:pt x="0" y="320039"/>
                  </a:moveTo>
                  <a:lnTo>
                    <a:pt x="650494" y="320039"/>
                  </a:lnTo>
                </a:path>
              </a:pathLst>
            </a:custGeom>
            <a:ln w="28575">
              <a:solidFill>
                <a:srgbClr val="000000"/>
              </a:solidFill>
            </a:ln>
          </p:spPr>
          <p:txBody>
            <a:bodyPr wrap="square" lIns="0" tIns="0" rIns="0" bIns="0" rtlCol="0"/>
            <a:lstStyle/>
            <a:p>
              <a:endParaRPr/>
            </a:p>
          </p:txBody>
        </p:sp>
        <p:sp>
          <p:nvSpPr>
            <p:cNvPr id="87" name="object 85">
              <a:extLst>
                <a:ext uri="{FF2B5EF4-FFF2-40B4-BE49-F238E27FC236}">
                  <a16:creationId xmlns:a16="http://schemas.microsoft.com/office/drawing/2014/main" id="{12C1D463-41DE-B761-DC11-6FEDEB41E1C9}"/>
                </a:ext>
              </a:extLst>
            </p:cNvPr>
            <p:cNvSpPr/>
            <p:nvPr/>
          </p:nvSpPr>
          <p:spPr>
            <a:xfrm>
              <a:off x="11273916" y="1402842"/>
              <a:ext cx="338708" cy="310388"/>
            </a:xfrm>
            <a:prstGeom prst="rect">
              <a:avLst/>
            </a:prstGeom>
            <a:blipFill>
              <a:blip r:embed="rId10" cstate="print"/>
              <a:stretch>
                <a:fillRect/>
              </a:stretch>
            </a:blipFill>
          </p:spPr>
          <p:txBody>
            <a:bodyPr wrap="square" lIns="0" tIns="0" rIns="0" bIns="0" rtlCol="0"/>
            <a:lstStyle/>
            <a:p>
              <a:endParaRPr/>
            </a:p>
          </p:txBody>
        </p:sp>
        <p:sp>
          <p:nvSpPr>
            <p:cNvPr id="88" name="object 86">
              <a:extLst>
                <a:ext uri="{FF2B5EF4-FFF2-40B4-BE49-F238E27FC236}">
                  <a16:creationId xmlns:a16="http://schemas.microsoft.com/office/drawing/2014/main" id="{86440F81-B89A-ED1E-5C5E-F5AC07CDAB35}"/>
                </a:ext>
              </a:extLst>
            </p:cNvPr>
            <p:cNvSpPr/>
            <p:nvPr/>
          </p:nvSpPr>
          <p:spPr>
            <a:xfrm>
              <a:off x="10922126" y="935355"/>
              <a:ext cx="460375" cy="460375"/>
            </a:xfrm>
            <a:custGeom>
              <a:avLst/>
              <a:gdLst/>
              <a:ahLst/>
              <a:cxnLst/>
              <a:rect l="l" t="t" r="r" b="b"/>
              <a:pathLst>
                <a:path w="460375" h="460375">
                  <a:moveTo>
                    <a:pt x="459994" y="0"/>
                  </a:moveTo>
                  <a:lnTo>
                    <a:pt x="0" y="459867"/>
                  </a:lnTo>
                </a:path>
                <a:path w="460375" h="460375">
                  <a:moveTo>
                    <a:pt x="3937" y="3937"/>
                  </a:moveTo>
                  <a:lnTo>
                    <a:pt x="456056" y="456057"/>
                  </a:lnTo>
                </a:path>
              </a:pathLst>
            </a:custGeom>
            <a:ln w="28575">
              <a:solidFill>
                <a:srgbClr val="000000"/>
              </a:solidFill>
            </a:ln>
          </p:spPr>
          <p:txBody>
            <a:bodyPr wrap="square" lIns="0" tIns="0" rIns="0" bIns="0" rtlCol="0"/>
            <a:lstStyle/>
            <a:p>
              <a:endParaRPr/>
            </a:p>
          </p:txBody>
        </p:sp>
        <p:sp>
          <p:nvSpPr>
            <p:cNvPr id="89" name="object 87">
              <a:extLst>
                <a:ext uri="{FF2B5EF4-FFF2-40B4-BE49-F238E27FC236}">
                  <a16:creationId xmlns:a16="http://schemas.microsoft.com/office/drawing/2014/main" id="{3FE7DECF-C627-42CF-3820-ABE1A32F5603}"/>
                </a:ext>
              </a:extLst>
            </p:cNvPr>
            <p:cNvSpPr/>
            <p:nvPr/>
          </p:nvSpPr>
          <p:spPr>
            <a:xfrm>
              <a:off x="10935461" y="953262"/>
              <a:ext cx="434340" cy="425196"/>
            </a:xfrm>
            <a:prstGeom prst="rect">
              <a:avLst/>
            </a:prstGeom>
            <a:blipFill>
              <a:blip r:embed="rId8" cstate="print"/>
              <a:stretch>
                <a:fillRect/>
              </a:stretch>
            </a:blipFill>
          </p:spPr>
          <p:txBody>
            <a:bodyPr wrap="square" lIns="0" tIns="0" rIns="0" bIns="0" rtlCol="0"/>
            <a:lstStyle/>
            <a:p>
              <a:endParaRPr/>
            </a:p>
          </p:txBody>
        </p:sp>
        <p:sp>
          <p:nvSpPr>
            <p:cNvPr id="90" name="object 88">
              <a:extLst>
                <a:ext uri="{FF2B5EF4-FFF2-40B4-BE49-F238E27FC236}">
                  <a16:creationId xmlns:a16="http://schemas.microsoft.com/office/drawing/2014/main" id="{F9A6507F-31B7-E192-B5F0-7F6653859FA0}"/>
                </a:ext>
              </a:extLst>
            </p:cNvPr>
            <p:cNvSpPr/>
            <p:nvPr/>
          </p:nvSpPr>
          <p:spPr>
            <a:xfrm>
              <a:off x="10935461" y="953262"/>
              <a:ext cx="434340" cy="425450"/>
            </a:xfrm>
            <a:custGeom>
              <a:avLst/>
              <a:gdLst/>
              <a:ahLst/>
              <a:cxnLst/>
              <a:rect l="l" t="t" r="r" b="b"/>
              <a:pathLst>
                <a:path w="434340" h="425450">
                  <a:moveTo>
                    <a:pt x="0" y="212598"/>
                  </a:moveTo>
                  <a:lnTo>
                    <a:pt x="5738" y="163832"/>
                  </a:lnTo>
                  <a:lnTo>
                    <a:pt x="22082" y="119076"/>
                  </a:lnTo>
                  <a:lnTo>
                    <a:pt x="47726" y="79603"/>
                  </a:lnTo>
                  <a:lnTo>
                    <a:pt x="81362" y="46686"/>
                  </a:lnTo>
                  <a:lnTo>
                    <a:pt x="121686" y="21598"/>
                  </a:lnTo>
                  <a:lnTo>
                    <a:pt x="167391" y="5611"/>
                  </a:lnTo>
                  <a:lnTo>
                    <a:pt x="217170" y="0"/>
                  </a:lnTo>
                  <a:lnTo>
                    <a:pt x="266948" y="5611"/>
                  </a:lnTo>
                  <a:lnTo>
                    <a:pt x="312653" y="21598"/>
                  </a:lnTo>
                  <a:lnTo>
                    <a:pt x="352977" y="46686"/>
                  </a:lnTo>
                  <a:lnTo>
                    <a:pt x="386613" y="79603"/>
                  </a:lnTo>
                  <a:lnTo>
                    <a:pt x="412257" y="119076"/>
                  </a:lnTo>
                  <a:lnTo>
                    <a:pt x="428601" y="163832"/>
                  </a:lnTo>
                  <a:lnTo>
                    <a:pt x="434340" y="212598"/>
                  </a:lnTo>
                  <a:lnTo>
                    <a:pt x="428601" y="261363"/>
                  </a:lnTo>
                  <a:lnTo>
                    <a:pt x="412257" y="306119"/>
                  </a:lnTo>
                  <a:lnTo>
                    <a:pt x="386613" y="345592"/>
                  </a:lnTo>
                  <a:lnTo>
                    <a:pt x="352977" y="378509"/>
                  </a:lnTo>
                  <a:lnTo>
                    <a:pt x="312653" y="403597"/>
                  </a:lnTo>
                  <a:lnTo>
                    <a:pt x="266948" y="419584"/>
                  </a:lnTo>
                  <a:lnTo>
                    <a:pt x="217170" y="425196"/>
                  </a:lnTo>
                  <a:lnTo>
                    <a:pt x="167391" y="419584"/>
                  </a:lnTo>
                  <a:lnTo>
                    <a:pt x="121686" y="403597"/>
                  </a:lnTo>
                  <a:lnTo>
                    <a:pt x="81362" y="378509"/>
                  </a:lnTo>
                  <a:lnTo>
                    <a:pt x="47726" y="345592"/>
                  </a:lnTo>
                  <a:lnTo>
                    <a:pt x="22082" y="306119"/>
                  </a:lnTo>
                  <a:lnTo>
                    <a:pt x="5738" y="261363"/>
                  </a:lnTo>
                  <a:lnTo>
                    <a:pt x="0" y="212598"/>
                  </a:lnTo>
                  <a:close/>
                </a:path>
              </a:pathLst>
            </a:custGeom>
            <a:ln w="28575">
              <a:solidFill>
                <a:srgbClr val="000000"/>
              </a:solidFill>
            </a:ln>
          </p:spPr>
          <p:txBody>
            <a:bodyPr wrap="square" lIns="0" tIns="0" rIns="0" bIns="0" rtlCol="0"/>
            <a:lstStyle/>
            <a:p>
              <a:endParaRPr/>
            </a:p>
          </p:txBody>
        </p:sp>
        <p:sp>
          <p:nvSpPr>
            <p:cNvPr id="91" name="object 89">
              <a:extLst>
                <a:ext uri="{FF2B5EF4-FFF2-40B4-BE49-F238E27FC236}">
                  <a16:creationId xmlns:a16="http://schemas.microsoft.com/office/drawing/2014/main" id="{1CA4F002-3720-5E76-18A0-D5A77A9495E4}"/>
                </a:ext>
              </a:extLst>
            </p:cNvPr>
            <p:cNvSpPr/>
            <p:nvPr/>
          </p:nvSpPr>
          <p:spPr>
            <a:xfrm>
              <a:off x="11327891" y="925068"/>
              <a:ext cx="66040" cy="64135"/>
            </a:xfrm>
            <a:custGeom>
              <a:avLst/>
              <a:gdLst/>
              <a:ahLst/>
              <a:cxnLst/>
              <a:rect l="l" t="t" r="r" b="b"/>
              <a:pathLst>
                <a:path w="66040" h="64134">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92" name="object 90">
              <a:extLst>
                <a:ext uri="{FF2B5EF4-FFF2-40B4-BE49-F238E27FC236}">
                  <a16:creationId xmlns:a16="http://schemas.microsoft.com/office/drawing/2014/main" id="{BBBA9D6B-67E4-A0A4-4027-E5F498E359AB}"/>
                </a:ext>
              </a:extLst>
            </p:cNvPr>
            <p:cNvSpPr/>
            <p:nvPr/>
          </p:nvSpPr>
          <p:spPr>
            <a:xfrm>
              <a:off x="11327891" y="925068"/>
              <a:ext cx="66040" cy="64135"/>
            </a:xfrm>
            <a:custGeom>
              <a:avLst/>
              <a:gdLst/>
              <a:ahLst/>
              <a:cxnLst/>
              <a:rect l="l" t="t" r="r" b="b"/>
              <a:pathLst>
                <a:path w="66040" h="64134">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93" name="object 91">
              <a:extLst>
                <a:ext uri="{FF2B5EF4-FFF2-40B4-BE49-F238E27FC236}">
                  <a16:creationId xmlns:a16="http://schemas.microsoft.com/office/drawing/2014/main" id="{37E62A30-9248-A3B0-B1FB-8F87572653B5}"/>
                </a:ext>
              </a:extLst>
            </p:cNvPr>
            <p:cNvSpPr/>
            <p:nvPr/>
          </p:nvSpPr>
          <p:spPr>
            <a:xfrm>
              <a:off x="10908791" y="925068"/>
              <a:ext cx="66040" cy="64135"/>
            </a:xfrm>
            <a:custGeom>
              <a:avLst/>
              <a:gdLst/>
              <a:ahLst/>
              <a:cxnLst/>
              <a:rect l="l" t="t" r="r" b="b"/>
              <a:pathLst>
                <a:path w="66040" h="64134">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94" name="object 92">
              <a:extLst>
                <a:ext uri="{FF2B5EF4-FFF2-40B4-BE49-F238E27FC236}">
                  <a16:creationId xmlns:a16="http://schemas.microsoft.com/office/drawing/2014/main" id="{A04B210F-B1CD-B9EE-5FC3-A4CF55171219}"/>
                </a:ext>
              </a:extLst>
            </p:cNvPr>
            <p:cNvSpPr/>
            <p:nvPr/>
          </p:nvSpPr>
          <p:spPr>
            <a:xfrm>
              <a:off x="10908791" y="925068"/>
              <a:ext cx="66040" cy="64135"/>
            </a:xfrm>
            <a:custGeom>
              <a:avLst/>
              <a:gdLst/>
              <a:ahLst/>
              <a:cxnLst/>
              <a:rect l="l" t="t" r="r" b="b"/>
              <a:pathLst>
                <a:path w="66040" h="64134">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95" name="object 93">
              <a:extLst>
                <a:ext uri="{FF2B5EF4-FFF2-40B4-BE49-F238E27FC236}">
                  <a16:creationId xmlns:a16="http://schemas.microsoft.com/office/drawing/2014/main" id="{9509E5BB-9078-6C54-C011-EE68C56005DA}"/>
                </a:ext>
              </a:extLst>
            </p:cNvPr>
            <p:cNvSpPr/>
            <p:nvPr/>
          </p:nvSpPr>
          <p:spPr>
            <a:xfrm>
              <a:off x="10910316" y="1338071"/>
              <a:ext cx="66040" cy="64135"/>
            </a:xfrm>
            <a:custGeom>
              <a:avLst/>
              <a:gdLst/>
              <a:ahLst/>
              <a:cxnLst/>
              <a:rect l="l" t="t" r="r" b="b"/>
              <a:pathLst>
                <a:path w="66040" h="64134">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96" name="object 94">
              <a:extLst>
                <a:ext uri="{FF2B5EF4-FFF2-40B4-BE49-F238E27FC236}">
                  <a16:creationId xmlns:a16="http://schemas.microsoft.com/office/drawing/2014/main" id="{8C8FFC79-58C3-E640-5997-3296706D4651}"/>
                </a:ext>
              </a:extLst>
            </p:cNvPr>
            <p:cNvSpPr/>
            <p:nvPr/>
          </p:nvSpPr>
          <p:spPr>
            <a:xfrm>
              <a:off x="10910316" y="1338071"/>
              <a:ext cx="66040" cy="64135"/>
            </a:xfrm>
            <a:custGeom>
              <a:avLst/>
              <a:gdLst/>
              <a:ahLst/>
              <a:cxnLst/>
              <a:rect l="l" t="t" r="r" b="b"/>
              <a:pathLst>
                <a:path w="66040" h="64134">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97" name="object 95">
              <a:extLst>
                <a:ext uri="{FF2B5EF4-FFF2-40B4-BE49-F238E27FC236}">
                  <a16:creationId xmlns:a16="http://schemas.microsoft.com/office/drawing/2014/main" id="{C1D2F1E5-B944-D217-24F6-6B485C8785DB}"/>
                </a:ext>
              </a:extLst>
            </p:cNvPr>
            <p:cNvSpPr/>
            <p:nvPr/>
          </p:nvSpPr>
          <p:spPr>
            <a:xfrm>
              <a:off x="11327891" y="1336548"/>
              <a:ext cx="64135" cy="64135"/>
            </a:xfrm>
            <a:custGeom>
              <a:avLst/>
              <a:gdLst/>
              <a:ahLst/>
              <a:cxnLst/>
              <a:rect l="l" t="t" r="r" b="b"/>
              <a:pathLst>
                <a:path w="64134" h="64134">
                  <a:moveTo>
                    <a:pt x="64007" y="0"/>
                  </a:moveTo>
                  <a:lnTo>
                    <a:pt x="0" y="0"/>
                  </a:lnTo>
                  <a:lnTo>
                    <a:pt x="0" y="64008"/>
                  </a:lnTo>
                  <a:lnTo>
                    <a:pt x="64007" y="64008"/>
                  </a:lnTo>
                  <a:lnTo>
                    <a:pt x="64007" y="0"/>
                  </a:lnTo>
                  <a:close/>
                </a:path>
              </a:pathLst>
            </a:custGeom>
            <a:solidFill>
              <a:srgbClr val="0000DC"/>
            </a:solidFill>
          </p:spPr>
          <p:txBody>
            <a:bodyPr wrap="square" lIns="0" tIns="0" rIns="0" bIns="0" rtlCol="0"/>
            <a:lstStyle/>
            <a:p>
              <a:endParaRPr/>
            </a:p>
          </p:txBody>
        </p:sp>
        <p:sp>
          <p:nvSpPr>
            <p:cNvPr id="98" name="object 96">
              <a:extLst>
                <a:ext uri="{FF2B5EF4-FFF2-40B4-BE49-F238E27FC236}">
                  <a16:creationId xmlns:a16="http://schemas.microsoft.com/office/drawing/2014/main" id="{3DC32364-5EF8-E73A-BE84-A230DAB01712}"/>
                </a:ext>
              </a:extLst>
            </p:cNvPr>
            <p:cNvSpPr/>
            <p:nvPr/>
          </p:nvSpPr>
          <p:spPr>
            <a:xfrm>
              <a:off x="11327891" y="1336548"/>
              <a:ext cx="64135" cy="64135"/>
            </a:xfrm>
            <a:custGeom>
              <a:avLst/>
              <a:gdLst/>
              <a:ahLst/>
              <a:cxnLst/>
              <a:rect l="l" t="t" r="r" b="b"/>
              <a:pathLst>
                <a:path w="64134" h="64134">
                  <a:moveTo>
                    <a:pt x="0" y="64008"/>
                  </a:moveTo>
                  <a:lnTo>
                    <a:pt x="64007" y="64008"/>
                  </a:lnTo>
                  <a:lnTo>
                    <a:pt x="64007" y="0"/>
                  </a:lnTo>
                  <a:lnTo>
                    <a:pt x="0" y="0"/>
                  </a:lnTo>
                  <a:lnTo>
                    <a:pt x="0" y="64008"/>
                  </a:lnTo>
                  <a:close/>
                </a:path>
              </a:pathLst>
            </a:custGeom>
            <a:ln w="9525">
              <a:solidFill>
                <a:srgbClr val="000000"/>
              </a:solidFill>
            </a:ln>
          </p:spPr>
          <p:txBody>
            <a:bodyPr wrap="square" lIns="0" tIns="0" rIns="0" bIns="0" rtlCol="0"/>
            <a:lstStyle/>
            <a:p>
              <a:endParaRPr/>
            </a:p>
          </p:txBody>
        </p:sp>
        <p:sp>
          <p:nvSpPr>
            <p:cNvPr id="99" name="object 97">
              <a:extLst>
                <a:ext uri="{FF2B5EF4-FFF2-40B4-BE49-F238E27FC236}">
                  <a16:creationId xmlns:a16="http://schemas.microsoft.com/office/drawing/2014/main" id="{E5916979-1571-5AE0-71E2-387B4DA0A3B4}"/>
                </a:ext>
              </a:extLst>
            </p:cNvPr>
            <p:cNvSpPr/>
            <p:nvPr/>
          </p:nvSpPr>
          <p:spPr>
            <a:xfrm>
              <a:off x="11395773" y="1113853"/>
              <a:ext cx="100711" cy="100711"/>
            </a:xfrm>
            <a:prstGeom prst="rect">
              <a:avLst/>
            </a:prstGeom>
            <a:blipFill>
              <a:blip r:embed="rId4" cstate="print"/>
              <a:stretch>
                <a:fillRect/>
              </a:stretch>
            </a:blipFill>
          </p:spPr>
          <p:txBody>
            <a:bodyPr wrap="square" lIns="0" tIns="0" rIns="0" bIns="0" rtlCol="0"/>
            <a:lstStyle/>
            <a:p>
              <a:endParaRPr/>
            </a:p>
          </p:txBody>
        </p:sp>
        <p:sp>
          <p:nvSpPr>
            <p:cNvPr id="100" name="object 98">
              <a:extLst>
                <a:ext uri="{FF2B5EF4-FFF2-40B4-BE49-F238E27FC236}">
                  <a16:creationId xmlns:a16="http://schemas.microsoft.com/office/drawing/2014/main" id="{8C48A213-2A98-5137-8B31-D809C85CB110}"/>
                </a:ext>
              </a:extLst>
            </p:cNvPr>
            <p:cNvSpPr/>
            <p:nvPr/>
          </p:nvSpPr>
          <p:spPr>
            <a:xfrm>
              <a:off x="10800143" y="1114234"/>
              <a:ext cx="100711" cy="100837"/>
            </a:xfrm>
            <a:prstGeom prst="rect">
              <a:avLst/>
            </a:prstGeom>
            <a:blipFill>
              <a:blip r:embed="rId9" cstate="print"/>
              <a:stretch>
                <a:fillRect/>
              </a:stretch>
            </a:blipFill>
          </p:spPr>
          <p:txBody>
            <a:bodyPr wrap="square" lIns="0" tIns="0" rIns="0" bIns="0" rtlCol="0"/>
            <a:lstStyle/>
            <a:p>
              <a:endParaRPr/>
            </a:p>
          </p:txBody>
        </p:sp>
        <p:sp>
          <p:nvSpPr>
            <p:cNvPr id="101" name="object 99">
              <a:extLst>
                <a:ext uri="{FF2B5EF4-FFF2-40B4-BE49-F238E27FC236}">
                  <a16:creationId xmlns:a16="http://schemas.microsoft.com/office/drawing/2014/main" id="{8614C539-024D-9048-281D-57510689DFDA}"/>
                </a:ext>
              </a:extLst>
            </p:cNvPr>
            <p:cNvSpPr/>
            <p:nvPr/>
          </p:nvSpPr>
          <p:spPr>
            <a:xfrm>
              <a:off x="11099355" y="826452"/>
              <a:ext cx="100710" cy="100711"/>
            </a:xfrm>
            <a:prstGeom prst="rect">
              <a:avLst/>
            </a:prstGeom>
            <a:blipFill>
              <a:blip r:embed="rId4" cstate="print"/>
              <a:stretch>
                <a:fillRect/>
              </a:stretch>
            </a:blipFill>
          </p:spPr>
          <p:txBody>
            <a:bodyPr wrap="square" lIns="0" tIns="0" rIns="0" bIns="0" rtlCol="0"/>
            <a:lstStyle/>
            <a:p>
              <a:endParaRPr/>
            </a:p>
          </p:txBody>
        </p:sp>
        <p:sp>
          <p:nvSpPr>
            <p:cNvPr id="102" name="object 100">
              <a:extLst>
                <a:ext uri="{FF2B5EF4-FFF2-40B4-BE49-F238E27FC236}">
                  <a16:creationId xmlns:a16="http://schemas.microsoft.com/office/drawing/2014/main" id="{EDD34E22-DA14-F24A-940A-463730B6F249}"/>
                </a:ext>
              </a:extLst>
            </p:cNvPr>
            <p:cNvSpPr/>
            <p:nvPr/>
          </p:nvSpPr>
          <p:spPr>
            <a:xfrm>
              <a:off x="11099355" y="1403159"/>
              <a:ext cx="100710" cy="100711"/>
            </a:xfrm>
            <a:prstGeom prst="rect">
              <a:avLst/>
            </a:prstGeom>
            <a:blipFill>
              <a:blip r:embed="rId4" cstate="print"/>
              <a:stretch>
                <a:fillRect/>
              </a:stretch>
            </a:blipFill>
          </p:spPr>
          <p:txBody>
            <a:bodyPr wrap="square" lIns="0" tIns="0" rIns="0" bIns="0" rtlCol="0"/>
            <a:lstStyle/>
            <a:p>
              <a:endParaRPr/>
            </a:p>
          </p:txBody>
        </p:sp>
        <p:sp>
          <p:nvSpPr>
            <p:cNvPr id="103" name="object 101">
              <a:extLst>
                <a:ext uri="{FF2B5EF4-FFF2-40B4-BE49-F238E27FC236}">
                  <a16:creationId xmlns:a16="http://schemas.microsoft.com/office/drawing/2014/main" id="{FFEE8661-B8DE-75C7-C0EC-3681A4628796}"/>
                </a:ext>
              </a:extLst>
            </p:cNvPr>
            <p:cNvSpPr/>
            <p:nvPr/>
          </p:nvSpPr>
          <p:spPr>
            <a:xfrm>
              <a:off x="10136886" y="1581149"/>
              <a:ext cx="650875" cy="639445"/>
            </a:xfrm>
            <a:custGeom>
              <a:avLst/>
              <a:gdLst/>
              <a:ahLst/>
              <a:cxnLst/>
              <a:rect l="l" t="t" r="r" b="b"/>
              <a:pathLst>
                <a:path w="650875" h="639444">
                  <a:moveTo>
                    <a:pt x="324612" y="0"/>
                  </a:moveTo>
                  <a:lnTo>
                    <a:pt x="324612" y="639317"/>
                  </a:lnTo>
                </a:path>
                <a:path w="650875" h="639444">
                  <a:moveTo>
                    <a:pt x="0" y="320039"/>
                  </a:moveTo>
                  <a:lnTo>
                    <a:pt x="650494" y="320039"/>
                  </a:lnTo>
                </a:path>
              </a:pathLst>
            </a:custGeom>
            <a:ln w="28575">
              <a:solidFill>
                <a:srgbClr val="000000"/>
              </a:solidFill>
            </a:ln>
          </p:spPr>
          <p:txBody>
            <a:bodyPr wrap="square" lIns="0" tIns="0" rIns="0" bIns="0" rtlCol="0"/>
            <a:lstStyle/>
            <a:p>
              <a:endParaRPr/>
            </a:p>
          </p:txBody>
        </p:sp>
        <p:sp>
          <p:nvSpPr>
            <p:cNvPr id="104" name="object 102">
              <a:extLst>
                <a:ext uri="{FF2B5EF4-FFF2-40B4-BE49-F238E27FC236}">
                  <a16:creationId xmlns:a16="http://schemas.microsoft.com/office/drawing/2014/main" id="{52F652DE-4B48-5B03-6FE9-3B74868AEF2D}"/>
                </a:ext>
              </a:extLst>
            </p:cNvPr>
            <p:cNvSpPr/>
            <p:nvPr/>
          </p:nvSpPr>
          <p:spPr>
            <a:xfrm>
              <a:off x="10690225" y="1975865"/>
              <a:ext cx="338708" cy="310514"/>
            </a:xfrm>
            <a:prstGeom prst="rect">
              <a:avLst/>
            </a:prstGeom>
            <a:blipFill>
              <a:blip r:embed="rId11" cstate="print"/>
              <a:stretch>
                <a:fillRect/>
              </a:stretch>
            </a:blipFill>
          </p:spPr>
          <p:txBody>
            <a:bodyPr wrap="square" lIns="0" tIns="0" rIns="0" bIns="0" rtlCol="0"/>
            <a:lstStyle/>
            <a:p>
              <a:endParaRPr/>
            </a:p>
          </p:txBody>
        </p:sp>
        <p:sp>
          <p:nvSpPr>
            <p:cNvPr id="105" name="object 103">
              <a:extLst>
                <a:ext uri="{FF2B5EF4-FFF2-40B4-BE49-F238E27FC236}">
                  <a16:creationId xmlns:a16="http://schemas.microsoft.com/office/drawing/2014/main" id="{CF7C56ED-D9F2-7CD0-B8FD-30F301DF0975}"/>
                </a:ext>
              </a:extLst>
            </p:cNvPr>
            <p:cNvSpPr/>
            <p:nvPr/>
          </p:nvSpPr>
          <p:spPr>
            <a:xfrm>
              <a:off x="10231247" y="1670431"/>
              <a:ext cx="460375" cy="460375"/>
            </a:xfrm>
            <a:custGeom>
              <a:avLst/>
              <a:gdLst/>
              <a:ahLst/>
              <a:cxnLst/>
              <a:rect l="l" t="t" r="r" b="b"/>
              <a:pathLst>
                <a:path w="460375" h="460375">
                  <a:moveTo>
                    <a:pt x="459994" y="0"/>
                  </a:moveTo>
                  <a:lnTo>
                    <a:pt x="0" y="459994"/>
                  </a:lnTo>
                </a:path>
                <a:path w="460375" h="460375">
                  <a:moveTo>
                    <a:pt x="3936" y="3937"/>
                  </a:moveTo>
                  <a:lnTo>
                    <a:pt x="456056" y="456057"/>
                  </a:lnTo>
                </a:path>
              </a:pathLst>
            </a:custGeom>
            <a:ln w="28575">
              <a:solidFill>
                <a:srgbClr val="000000"/>
              </a:solidFill>
            </a:ln>
          </p:spPr>
          <p:txBody>
            <a:bodyPr wrap="square" lIns="0" tIns="0" rIns="0" bIns="0" rtlCol="0"/>
            <a:lstStyle/>
            <a:p>
              <a:endParaRPr/>
            </a:p>
          </p:txBody>
        </p:sp>
        <p:sp>
          <p:nvSpPr>
            <p:cNvPr id="106" name="object 104">
              <a:extLst>
                <a:ext uri="{FF2B5EF4-FFF2-40B4-BE49-F238E27FC236}">
                  <a16:creationId xmlns:a16="http://schemas.microsoft.com/office/drawing/2014/main" id="{FC136020-44EC-3A64-04DB-CBEB09F3AF57}"/>
                </a:ext>
              </a:extLst>
            </p:cNvPr>
            <p:cNvSpPr/>
            <p:nvPr/>
          </p:nvSpPr>
          <p:spPr>
            <a:xfrm>
              <a:off x="10245089" y="1687829"/>
              <a:ext cx="434339" cy="426720"/>
            </a:xfrm>
            <a:prstGeom prst="rect">
              <a:avLst/>
            </a:prstGeom>
            <a:blipFill>
              <a:blip r:embed="rId12" cstate="print"/>
              <a:stretch>
                <a:fillRect/>
              </a:stretch>
            </a:blipFill>
          </p:spPr>
          <p:txBody>
            <a:bodyPr wrap="square" lIns="0" tIns="0" rIns="0" bIns="0" rtlCol="0"/>
            <a:lstStyle/>
            <a:p>
              <a:endParaRPr/>
            </a:p>
          </p:txBody>
        </p:sp>
        <p:sp>
          <p:nvSpPr>
            <p:cNvPr id="107" name="object 105">
              <a:extLst>
                <a:ext uri="{FF2B5EF4-FFF2-40B4-BE49-F238E27FC236}">
                  <a16:creationId xmlns:a16="http://schemas.microsoft.com/office/drawing/2014/main" id="{FF15543F-F737-325F-860D-AEA4A8970CF4}"/>
                </a:ext>
              </a:extLst>
            </p:cNvPr>
            <p:cNvSpPr/>
            <p:nvPr/>
          </p:nvSpPr>
          <p:spPr>
            <a:xfrm>
              <a:off x="10245089" y="1687829"/>
              <a:ext cx="434340" cy="426720"/>
            </a:xfrm>
            <a:custGeom>
              <a:avLst/>
              <a:gdLst/>
              <a:ahLst/>
              <a:cxnLst/>
              <a:rect l="l" t="t" r="r" b="b"/>
              <a:pathLst>
                <a:path w="434340" h="426719">
                  <a:moveTo>
                    <a:pt x="0" y="213360"/>
                  </a:moveTo>
                  <a:lnTo>
                    <a:pt x="5738" y="164432"/>
                  </a:lnTo>
                  <a:lnTo>
                    <a:pt x="22082" y="119520"/>
                  </a:lnTo>
                  <a:lnTo>
                    <a:pt x="47726" y="79905"/>
                  </a:lnTo>
                  <a:lnTo>
                    <a:pt x="81362" y="46866"/>
                  </a:lnTo>
                  <a:lnTo>
                    <a:pt x="121686" y="21682"/>
                  </a:lnTo>
                  <a:lnTo>
                    <a:pt x="167391" y="5633"/>
                  </a:lnTo>
                  <a:lnTo>
                    <a:pt x="217169" y="0"/>
                  </a:lnTo>
                  <a:lnTo>
                    <a:pt x="266948" y="5633"/>
                  </a:lnTo>
                  <a:lnTo>
                    <a:pt x="312653" y="21682"/>
                  </a:lnTo>
                  <a:lnTo>
                    <a:pt x="352977" y="46866"/>
                  </a:lnTo>
                  <a:lnTo>
                    <a:pt x="386613" y="79905"/>
                  </a:lnTo>
                  <a:lnTo>
                    <a:pt x="412257" y="119520"/>
                  </a:lnTo>
                  <a:lnTo>
                    <a:pt x="428601" y="164432"/>
                  </a:lnTo>
                  <a:lnTo>
                    <a:pt x="434339" y="213360"/>
                  </a:lnTo>
                  <a:lnTo>
                    <a:pt x="428601" y="262287"/>
                  </a:lnTo>
                  <a:lnTo>
                    <a:pt x="412257" y="307199"/>
                  </a:lnTo>
                  <a:lnTo>
                    <a:pt x="386613" y="346814"/>
                  </a:lnTo>
                  <a:lnTo>
                    <a:pt x="352977" y="379853"/>
                  </a:lnTo>
                  <a:lnTo>
                    <a:pt x="312653" y="405037"/>
                  </a:lnTo>
                  <a:lnTo>
                    <a:pt x="266948" y="421086"/>
                  </a:lnTo>
                  <a:lnTo>
                    <a:pt x="217169" y="426720"/>
                  </a:lnTo>
                  <a:lnTo>
                    <a:pt x="167391" y="421086"/>
                  </a:lnTo>
                  <a:lnTo>
                    <a:pt x="121686" y="405037"/>
                  </a:lnTo>
                  <a:lnTo>
                    <a:pt x="81362" y="379853"/>
                  </a:lnTo>
                  <a:lnTo>
                    <a:pt x="47726" y="346814"/>
                  </a:lnTo>
                  <a:lnTo>
                    <a:pt x="22082" y="307199"/>
                  </a:lnTo>
                  <a:lnTo>
                    <a:pt x="5738" y="262287"/>
                  </a:lnTo>
                  <a:lnTo>
                    <a:pt x="0" y="213360"/>
                  </a:lnTo>
                  <a:close/>
                </a:path>
              </a:pathLst>
            </a:custGeom>
            <a:ln w="28575">
              <a:solidFill>
                <a:srgbClr val="000000"/>
              </a:solidFill>
            </a:ln>
          </p:spPr>
          <p:txBody>
            <a:bodyPr wrap="square" lIns="0" tIns="0" rIns="0" bIns="0" rtlCol="0"/>
            <a:lstStyle/>
            <a:p>
              <a:endParaRPr/>
            </a:p>
          </p:txBody>
        </p:sp>
        <p:sp>
          <p:nvSpPr>
            <p:cNvPr id="108" name="object 106">
              <a:extLst>
                <a:ext uri="{FF2B5EF4-FFF2-40B4-BE49-F238E27FC236}">
                  <a16:creationId xmlns:a16="http://schemas.microsoft.com/office/drawing/2014/main" id="{9B0DF933-3A61-3F65-57AB-A9FD705BD49D}"/>
                </a:ext>
              </a:extLst>
            </p:cNvPr>
            <p:cNvSpPr/>
            <p:nvPr/>
          </p:nvSpPr>
          <p:spPr>
            <a:xfrm>
              <a:off x="10637519" y="1661159"/>
              <a:ext cx="64135" cy="64135"/>
            </a:xfrm>
            <a:custGeom>
              <a:avLst/>
              <a:gdLst/>
              <a:ahLst/>
              <a:cxnLst/>
              <a:rect l="l" t="t" r="r" b="b"/>
              <a:pathLst>
                <a:path w="64134" h="64135">
                  <a:moveTo>
                    <a:pt x="64007" y="0"/>
                  </a:moveTo>
                  <a:lnTo>
                    <a:pt x="0" y="0"/>
                  </a:lnTo>
                  <a:lnTo>
                    <a:pt x="0" y="64008"/>
                  </a:lnTo>
                  <a:lnTo>
                    <a:pt x="64007" y="64008"/>
                  </a:lnTo>
                  <a:lnTo>
                    <a:pt x="64007" y="0"/>
                  </a:lnTo>
                  <a:close/>
                </a:path>
              </a:pathLst>
            </a:custGeom>
            <a:solidFill>
              <a:srgbClr val="0000DC"/>
            </a:solidFill>
          </p:spPr>
          <p:txBody>
            <a:bodyPr wrap="square" lIns="0" tIns="0" rIns="0" bIns="0" rtlCol="0"/>
            <a:lstStyle/>
            <a:p>
              <a:endParaRPr/>
            </a:p>
          </p:txBody>
        </p:sp>
        <p:sp>
          <p:nvSpPr>
            <p:cNvPr id="109" name="object 107">
              <a:extLst>
                <a:ext uri="{FF2B5EF4-FFF2-40B4-BE49-F238E27FC236}">
                  <a16:creationId xmlns:a16="http://schemas.microsoft.com/office/drawing/2014/main" id="{67346496-1AAC-8D15-DB92-393787C8E81B}"/>
                </a:ext>
              </a:extLst>
            </p:cNvPr>
            <p:cNvSpPr/>
            <p:nvPr/>
          </p:nvSpPr>
          <p:spPr>
            <a:xfrm>
              <a:off x="10637519" y="1661159"/>
              <a:ext cx="64135" cy="64135"/>
            </a:xfrm>
            <a:custGeom>
              <a:avLst/>
              <a:gdLst/>
              <a:ahLst/>
              <a:cxnLst/>
              <a:rect l="l" t="t" r="r" b="b"/>
              <a:pathLst>
                <a:path w="64134" h="64135">
                  <a:moveTo>
                    <a:pt x="0" y="64008"/>
                  </a:moveTo>
                  <a:lnTo>
                    <a:pt x="64007" y="64008"/>
                  </a:lnTo>
                  <a:lnTo>
                    <a:pt x="64007" y="0"/>
                  </a:lnTo>
                  <a:lnTo>
                    <a:pt x="0" y="0"/>
                  </a:lnTo>
                  <a:lnTo>
                    <a:pt x="0" y="64008"/>
                  </a:lnTo>
                  <a:close/>
                </a:path>
              </a:pathLst>
            </a:custGeom>
            <a:ln w="9525">
              <a:solidFill>
                <a:srgbClr val="000000"/>
              </a:solidFill>
            </a:ln>
          </p:spPr>
          <p:txBody>
            <a:bodyPr wrap="square" lIns="0" tIns="0" rIns="0" bIns="0" rtlCol="0"/>
            <a:lstStyle/>
            <a:p>
              <a:endParaRPr/>
            </a:p>
          </p:txBody>
        </p:sp>
        <p:sp>
          <p:nvSpPr>
            <p:cNvPr id="110" name="object 108">
              <a:extLst>
                <a:ext uri="{FF2B5EF4-FFF2-40B4-BE49-F238E27FC236}">
                  <a16:creationId xmlns:a16="http://schemas.microsoft.com/office/drawing/2014/main" id="{C464603D-EF11-E1EF-59F5-550577B2A077}"/>
                </a:ext>
              </a:extLst>
            </p:cNvPr>
            <p:cNvSpPr/>
            <p:nvPr/>
          </p:nvSpPr>
          <p:spPr>
            <a:xfrm>
              <a:off x="10216895" y="1659635"/>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11" name="object 109">
              <a:extLst>
                <a:ext uri="{FF2B5EF4-FFF2-40B4-BE49-F238E27FC236}">
                  <a16:creationId xmlns:a16="http://schemas.microsoft.com/office/drawing/2014/main" id="{9244EFC2-A7F6-C246-5C92-C92FA7A707AB}"/>
                </a:ext>
              </a:extLst>
            </p:cNvPr>
            <p:cNvSpPr/>
            <p:nvPr/>
          </p:nvSpPr>
          <p:spPr>
            <a:xfrm>
              <a:off x="10216895" y="1659635"/>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12" name="object 110">
              <a:extLst>
                <a:ext uri="{FF2B5EF4-FFF2-40B4-BE49-F238E27FC236}">
                  <a16:creationId xmlns:a16="http://schemas.microsoft.com/office/drawing/2014/main" id="{DD137D8E-EE9E-7718-0AFF-931CC85C9A02}"/>
                </a:ext>
              </a:extLst>
            </p:cNvPr>
            <p:cNvSpPr/>
            <p:nvPr/>
          </p:nvSpPr>
          <p:spPr>
            <a:xfrm>
              <a:off x="10219944" y="2072639"/>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13" name="object 111">
              <a:extLst>
                <a:ext uri="{FF2B5EF4-FFF2-40B4-BE49-F238E27FC236}">
                  <a16:creationId xmlns:a16="http://schemas.microsoft.com/office/drawing/2014/main" id="{624BAEFF-1F5A-4411-0F51-F1ABD7A7C70C}"/>
                </a:ext>
              </a:extLst>
            </p:cNvPr>
            <p:cNvSpPr/>
            <p:nvPr/>
          </p:nvSpPr>
          <p:spPr>
            <a:xfrm>
              <a:off x="10219944" y="2072639"/>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14" name="object 112">
              <a:extLst>
                <a:ext uri="{FF2B5EF4-FFF2-40B4-BE49-F238E27FC236}">
                  <a16:creationId xmlns:a16="http://schemas.microsoft.com/office/drawing/2014/main" id="{8EFB3468-AF4C-6726-ECE4-86C9F8FDE7FD}"/>
                </a:ext>
              </a:extLst>
            </p:cNvPr>
            <p:cNvSpPr/>
            <p:nvPr/>
          </p:nvSpPr>
          <p:spPr>
            <a:xfrm>
              <a:off x="10635995" y="2071115"/>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15" name="object 113">
              <a:extLst>
                <a:ext uri="{FF2B5EF4-FFF2-40B4-BE49-F238E27FC236}">
                  <a16:creationId xmlns:a16="http://schemas.microsoft.com/office/drawing/2014/main" id="{B9986D82-D0B1-4CAA-8C29-9C08F69A8DE2}"/>
                </a:ext>
              </a:extLst>
            </p:cNvPr>
            <p:cNvSpPr/>
            <p:nvPr/>
          </p:nvSpPr>
          <p:spPr>
            <a:xfrm>
              <a:off x="10635995" y="2071115"/>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16" name="object 114">
              <a:extLst>
                <a:ext uri="{FF2B5EF4-FFF2-40B4-BE49-F238E27FC236}">
                  <a16:creationId xmlns:a16="http://schemas.microsoft.com/office/drawing/2014/main" id="{7B3EC2DA-9185-7FB9-E22A-2A94C4CBE9BA}"/>
                </a:ext>
              </a:extLst>
            </p:cNvPr>
            <p:cNvSpPr/>
            <p:nvPr/>
          </p:nvSpPr>
          <p:spPr>
            <a:xfrm>
              <a:off x="10704893" y="1849056"/>
              <a:ext cx="100711" cy="100710"/>
            </a:xfrm>
            <a:prstGeom prst="rect">
              <a:avLst/>
            </a:prstGeom>
            <a:blipFill>
              <a:blip r:embed="rId4" cstate="print"/>
              <a:stretch>
                <a:fillRect/>
              </a:stretch>
            </a:blipFill>
          </p:spPr>
          <p:txBody>
            <a:bodyPr wrap="square" lIns="0" tIns="0" rIns="0" bIns="0" rtlCol="0"/>
            <a:lstStyle/>
            <a:p>
              <a:endParaRPr/>
            </a:p>
          </p:txBody>
        </p:sp>
        <p:sp>
          <p:nvSpPr>
            <p:cNvPr id="117" name="object 115">
              <a:extLst>
                <a:ext uri="{FF2B5EF4-FFF2-40B4-BE49-F238E27FC236}">
                  <a16:creationId xmlns:a16="http://schemas.microsoft.com/office/drawing/2014/main" id="{217CA6C9-E109-FB60-2D82-AD404DA450FF}"/>
                </a:ext>
              </a:extLst>
            </p:cNvPr>
            <p:cNvSpPr/>
            <p:nvPr/>
          </p:nvSpPr>
          <p:spPr>
            <a:xfrm>
              <a:off x="10109263" y="1849437"/>
              <a:ext cx="100710" cy="100711"/>
            </a:xfrm>
            <a:prstGeom prst="rect">
              <a:avLst/>
            </a:prstGeom>
            <a:blipFill>
              <a:blip r:embed="rId4" cstate="print"/>
              <a:stretch>
                <a:fillRect/>
              </a:stretch>
            </a:blipFill>
          </p:spPr>
          <p:txBody>
            <a:bodyPr wrap="square" lIns="0" tIns="0" rIns="0" bIns="0" rtlCol="0"/>
            <a:lstStyle/>
            <a:p>
              <a:endParaRPr/>
            </a:p>
          </p:txBody>
        </p:sp>
        <p:sp>
          <p:nvSpPr>
            <p:cNvPr id="118" name="object 116">
              <a:extLst>
                <a:ext uri="{FF2B5EF4-FFF2-40B4-BE49-F238E27FC236}">
                  <a16:creationId xmlns:a16="http://schemas.microsoft.com/office/drawing/2014/main" id="{A58A176A-8572-3FDF-E05C-D69F2238531D}"/>
                </a:ext>
              </a:extLst>
            </p:cNvPr>
            <p:cNvSpPr/>
            <p:nvPr/>
          </p:nvSpPr>
          <p:spPr>
            <a:xfrm>
              <a:off x="10408348" y="1561655"/>
              <a:ext cx="100711" cy="100711"/>
            </a:xfrm>
            <a:prstGeom prst="rect">
              <a:avLst/>
            </a:prstGeom>
            <a:blipFill>
              <a:blip r:embed="rId13" cstate="print"/>
              <a:stretch>
                <a:fillRect/>
              </a:stretch>
            </a:blipFill>
          </p:spPr>
          <p:txBody>
            <a:bodyPr wrap="square" lIns="0" tIns="0" rIns="0" bIns="0" rtlCol="0"/>
            <a:lstStyle/>
            <a:p>
              <a:endParaRPr/>
            </a:p>
          </p:txBody>
        </p:sp>
        <p:sp>
          <p:nvSpPr>
            <p:cNvPr id="119" name="object 117">
              <a:extLst>
                <a:ext uri="{FF2B5EF4-FFF2-40B4-BE49-F238E27FC236}">
                  <a16:creationId xmlns:a16="http://schemas.microsoft.com/office/drawing/2014/main" id="{EB01B1CB-D436-76B8-149B-C8AF198B07D6}"/>
                </a:ext>
              </a:extLst>
            </p:cNvPr>
            <p:cNvSpPr/>
            <p:nvPr/>
          </p:nvSpPr>
          <p:spPr>
            <a:xfrm>
              <a:off x="10408348" y="2138235"/>
              <a:ext cx="100711" cy="100711"/>
            </a:xfrm>
            <a:prstGeom prst="rect">
              <a:avLst/>
            </a:prstGeom>
            <a:blipFill>
              <a:blip r:embed="rId13" cstate="print"/>
              <a:stretch>
                <a:fillRect/>
              </a:stretch>
            </a:blipFill>
          </p:spPr>
          <p:txBody>
            <a:bodyPr wrap="square" lIns="0" tIns="0" rIns="0" bIns="0" rtlCol="0"/>
            <a:lstStyle/>
            <a:p>
              <a:endParaRPr/>
            </a:p>
          </p:txBody>
        </p:sp>
        <p:sp>
          <p:nvSpPr>
            <p:cNvPr id="120" name="object 118">
              <a:extLst>
                <a:ext uri="{FF2B5EF4-FFF2-40B4-BE49-F238E27FC236}">
                  <a16:creationId xmlns:a16="http://schemas.microsoft.com/office/drawing/2014/main" id="{52226BF2-E125-C05D-4D12-B93F2646B944}"/>
                </a:ext>
              </a:extLst>
            </p:cNvPr>
            <p:cNvSpPr/>
            <p:nvPr/>
          </p:nvSpPr>
          <p:spPr>
            <a:xfrm>
              <a:off x="10941557" y="1626870"/>
              <a:ext cx="650875" cy="639445"/>
            </a:xfrm>
            <a:custGeom>
              <a:avLst/>
              <a:gdLst/>
              <a:ahLst/>
              <a:cxnLst/>
              <a:rect l="l" t="t" r="r" b="b"/>
              <a:pathLst>
                <a:path w="650875" h="639444">
                  <a:moveTo>
                    <a:pt x="326136" y="0"/>
                  </a:moveTo>
                  <a:lnTo>
                    <a:pt x="326136" y="639317"/>
                  </a:lnTo>
                </a:path>
                <a:path w="650875" h="639444">
                  <a:moveTo>
                    <a:pt x="0" y="320039"/>
                  </a:moveTo>
                  <a:lnTo>
                    <a:pt x="650494" y="320039"/>
                  </a:lnTo>
                </a:path>
              </a:pathLst>
            </a:custGeom>
            <a:ln w="28575">
              <a:solidFill>
                <a:srgbClr val="000000"/>
              </a:solidFill>
            </a:ln>
          </p:spPr>
          <p:txBody>
            <a:bodyPr wrap="square" lIns="0" tIns="0" rIns="0" bIns="0" rtlCol="0"/>
            <a:lstStyle/>
            <a:p>
              <a:endParaRPr/>
            </a:p>
          </p:txBody>
        </p:sp>
        <p:sp>
          <p:nvSpPr>
            <p:cNvPr id="121" name="object 119">
              <a:extLst>
                <a:ext uri="{FF2B5EF4-FFF2-40B4-BE49-F238E27FC236}">
                  <a16:creationId xmlns:a16="http://schemas.microsoft.com/office/drawing/2014/main" id="{4B690245-80FD-1680-79E0-0461DF0ED784}"/>
                </a:ext>
              </a:extLst>
            </p:cNvPr>
            <p:cNvSpPr/>
            <p:nvPr/>
          </p:nvSpPr>
          <p:spPr>
            <a:xfrm>
              <a:off x="11036554" y="1715896"/>
              <a:ext cx="460375" cy="460375"/>
            </a:xfrm>
            <a:custGeom>
              <a:avLst/>
              <a:gdLst/>
              <a:ahLst/>
              <a:cxnLst/>
              <a:rect l="l" t="t" r="r" b="b"/>
              <a:pathLst>
                <a:path w="460375" h="460375">
                  <a:moveTo>
                    <a:pt x="459867" y="0"/>
                  </a:moveTo>
                  <a:lnTo>
                    <a:pt x="0" y="459866"/>
                  </a:lnTo>
                </a:path>
                <a:path w="460375" h="460375">
                  <a:moveTo>
                    <a:pt x="3810" y="3810"/>
                  </a:moveTo>
                  <a:lnTo>
                    <a:pt x="455929" y="455929"/>
                  </a:lnTo>
                </a:path>
              </a:pathLst>
            </a:custGeom>
            <a:ln w="28575">
              <a:solidFill>
                <a:srgbClr val="000000"/>
              </a:solidFill>
            </a:ln>
          </p:spPr>
          <p:txBody>
            <a:bodyPr wrap="square" lIns="0" tIns="0" rIns="0" bIns="0" rtlCol="0"/>
            <a:lstStyle/>
            <a:p>
              <a:endParaRPr/>
            </a:p>
          </p:txBody>
        </p:sp>
        <p:sp>
          <p:nvSpPr>
            <p:cNvPr id="122" name="object 120">
              <a:extLst>
                <a:ext uri="{FF2B5EF4-FFF2-40B4-BE49-F238E27FC236}">
                  <a16:creationId xmlns:a16="http://schemas.microsoft.com/office/drawing/2014/main" id="{BE791EFD-525D-A1AA-A4DD-09FDC8DF1ED8}"/>
                </a:ext>
              </a:extLst>
            </p:cNvPr>
            <p:cNvSpPr/>
            <p:nvPr/>
          </p:nvSpPr>
          <p:spPr>
            <a:xfrm>
              <a:off x="11049761" y="1733549"/>
              <a:ext cx="434340" cy="426720"/>
            </a:xfrm>
            <a:prstGeom prst="rect">
              <a:avLst/>
            </a:prstGeom>
            <a:blipFill>
              <a:blip r:embed="rId12" cstate="print"/>
              <a:stretch>
                <a:fillRect/>
              </a:stretch>
            </a:blipFill>
          </p:spPr>
          <p:txBody>
            <a:bodyPr wrap="square" lIns="0" tIns="0" rIns="0" bIns="0" rtlCol="0"/>
            <a:lstStyle/>
            <a:p>
              <a:endParaRPr/>
            </a:p>
          </p:txBody>
        </p:sp>
        <p:sp>
          <p:nvSpPr>
            <p:cNvPr id="123" name="object 121">
              <a:extLst>
                <a:ext uri="{FF2B5EF4-FFF2-40B4-BE49-F238E27FC236}">
                  <a16:creationId xmlns:a16="http://schemas.microsoft.com/office/drawing/2014/main" id="{002B6AC5-9004-ED0F-111F-024DB581B297}"/>
                </a:ext>
              </a:extLst>
            </p:cNvPr>
            <p:cNvSpPr/>
            <p:nvPr/>
          </p:nvSpPr>
          <p:spPr>
            <a:xfrm>
              <a:off x="11049761" y="1733549"/>
              <a:ext cx="434340" cy="426720"/>
            </a:xfrm>
            <a:custGeom>
              <a:avLst/>
              <a:gdLst/>
              <a:ahLst/>
              <a:cxnLst/>
              <a:rect l="l" t="t" r="r" b="b"/>
              <a:pathLst>
                <a:path w="434340" h="426719">
                  <a:moveTo>
                    <a:pt x="0" y="213360"/>
                  </a:moveTo>
                  <a:lnTo>
                    <a:pt x="5738" y="164432"/>
                  </a:lnTo>
                  <a:lnTo>
                    <a:pt x="22082" y="119520"/>
                  </a:lnTo>
                  <a:lnTo>
                    <a:pt x="47726" y="79905"/>
                  </a:lnTo>
                  <a:lnTo>
                    <a:pt x="81362" y="46866"/>
                  </a:lnTo>
                  <a:lnTo>
                    <a:pt x="121686" y="21682"/>
                  </a:lnTo>
                  <a:lnTo>
                    <a:pt x="167391" y="5633"/>
                  </a:lnTo>
                  <a:lnTo>
                    <a:pt x="217170" y="0"/>
                  </a:lnTo>
                  <a:lnTo>
                    <a:pt x="266948" y="5633"/>
                  </a:lnTo>
                  <a:lnTo>
                    <a:pt x="312653" y="21682"/>
                  </a:lnTo>
                  <a:lnTo>
                    <a:pt x="352977" y="46866"/>
                  </a:lnTo>
                  <a:lnTo>
                    <a:pt x="386613" y="79905"/>
                  </a:lnTo>
                  <a:lnTo>
                    <a:pt x="412257" y="119520"/>
                  </a:lnTo>
                  <a:lnTo>
                    <a:pt x="428601" y="164432"/>
                  </a:lnTo>
                  <a:lnTo>
                    <a:pt x="434340" y="213360"/>
                  </a:lnTo>
                  <a:lnTo>
                    <a:pt x="428601" y="262287"/>
                  </a:lnTo>
                  <a:lnTo>
                    <a:pt x="412257" y="307199"/>
                  </a:lnTo>
                  <a:lnTo>
                    <a:pt x="386613" y="346814"/>
                  </a:lnTo>
                  <a:lnTo>
                    <a:pt x="352977" y="379853"/>
                  </a:lnTo>
                  <a:lnTo>
                    <a:pt x="312653" y="405037"/>
                  </a:lnTo>
                  <a:lnTo>
                    <a:pt x="266948" y="421086"/>
                  </a:lnTo>
                  <a:lnTo>
                    <a:pt x="217170" y="426720"/>
                  </a:lnTo>
                  <a:lnTo>
                    <a:pt x="167391" y="421086"/>
                  </a:lnTo>
                  <a:lnTo>
                    <a:pt x="121686" y="405037"/>
                  </a:lnTo>
                  <a:lnTo>
                    <a:pt x="81362" y="379853"/>
                  </a:lnTo>
                  <a:lnTo>
                    <a:pt x="47726" y="346814"/>
                  </a:lnTo>
                  <a:lnTo>
                    <a:pt x="22082" y="307199"/>
                  </a:lnTo>
                  <a:lnTo>
                    <a:pt x="5738" y="262287"/>
                  </a:lnTo>
                  <a:lnTo>
                    <a:pt x="0" y="213360"/>
                  </a:lnTo>
                  <a:close/>
                </a:path>
              </a:pathLst>
            </a:custGeom>
            <a:ln w="28574">
              <a:solidFill>
                <a:srgbClr val="000000"/>
              </a:solidFill>
            </a:ln>
          </p:spPr>
          <p:txBody>
            <a:bodyPr wrap="square" lIns="0" tIns="0" rIns="0" bIns="0" rtlCol="0"/>
            <a:lstStyle/>
            <a:p>
              <a:endParaRPr/>
            </a:p>
          </p:txBody>
        </p:sp>
        <p:sp>
          <p:nvSpPr>
            <p:cNvPr id="124" name="object 122">
              <a:extLst>
                <a:ext uri="{FF2B5EF4-FFF2-40B4-BE49-F238E27FC236}">
                  <a16:creationId xmlns:a16="http://schemas.microsoft.com/office/drawing/2014/main" id="{E8FB50A6-2650-9BEA-F2BC-A04F7BC51930}"/>
                </a:ext>
              </a:extLst>
            </p:cNvPr>
            <p:cNvSpPr/>
            <p:nvPr/>
          </p:nvSpPr>
          <p:spPr>
            <a:xfrm>
              <a:off x="11442191" y="1706879"/>
              <a:ext cx="66040" cy="62865"/>
            </a:xfrm>
            <a:custGeom>
              <a:avLst/>
              <a:gdLst/>
              <a:ahLst/>
              <a:cxnLst/>
              <a:rect l="l" t="t" r="r" b="b"/>
              <a:pathLst>
                <a:path w="66040" h="62864">
                  <a:moveTo>
                    <a:pt x="65531" y="0"/>
                  </a:moveTo>
                  <a:lnTo>
                    <a:pt x="0" y="0"/>
                  </a:lnTo>
                  <a:lnTo>
                    <a:pt x="0" y="62484"/>
                  </a:lnTo>
                  <a:lnTo>
                    <a:pt x="65531" y="62484"/>
                  </a:lnTo>
                  <a:lnTo>
                    <a:pt x="65531" y="0"/>
                  </a:lnTo>
                  <a:close/>
                </a:path>
              </a:pathLst>
            </a:custGeom>
            <a:solidFill>
              <a:srgbClr val="0000DC"/>
            </a:solidFill>
          </p:spPr>
          <p:txBody>
            <a:bodyPr wrap="square" lIns="0" tIns="0" rIns="0" bIns="0" rtlCol="0"/>
            <a:lstStyle/>
            <a:p>
              <a:endParaRPr/>
            </a:p>
          </p:txBody>
        </p:sp>
        <p:sp>
          <p:nvSpPr>
            <p:cNvPr id="125" name="object 123">
              <a:extLst>
                <a:ext uri="{FF2B5EF4-FFF2-40B4-BE49-F238E27FC236}">
                  <a16:creationId xmlns:a16="http://schemas.microsoft.com/office/drawing/2014/main" id="{C7540452-E76D-0589-B8AF-8133C960B22C}"/>
                </a:ext>
              </a:extLst>
            </p:cNvPr>
            <p:cNvSpPr/>
            <p:nvPr/>
          </p:nvSpPr>
          <p:spPr>
            <a:xfrm>
              <a:off x="11442191" y="1706879"/>
              <a:ext cx="66040" cy="62865"/>
            </a:xfrm>
            <a:custGeom>
              <a:avLst/>
              <a:gdLst/>
              <a:ahLst/>
              <a:cxnLst/>
              <a:rect l="l" t="t" r="r" b="b"/>
              <a:pathLst>
                <a:path w="66040" h="62864">
                  <a:moveTo>
                    <a:pt x="0" y="62484"/>
                  </a:moveTo>
                  <a:lnTo>
                    <a:pt x="65531" y="62484"/>
                  </a:lnTo>
                  <a:lnTo>
                    <a:pt x="65531" y="0"/>
                  </a:lnTo>
                  <a:lnTo>
                    <a:pt x="0" y="0"/>
                  </a:lnTo>
                  <a:lnTo>
                    <a:pt x="0" y="62484"/>
                  </a:lnTo>
                  <a:close/>
                </a:path>
              </a:pathLst>
            </a:custGeom>
            <a:ln w="9525">
              <a:solidFill>
                <a:srgbClr val="000000"/>
              </a:solidFill>
            </a:ln>
          </p:spPr>
          <p:txBody>
            <a:bodyPr wrap="square" lIns="0" tIns="0" rIns="0" bIns="0" rtlCol="0"/>
            <a:lstStyle/>
            <a:p>
              <a:endParaRPr/>
            </a:p>
          </p:txBody>
        </p:sp>
        <p:sp>
          <p:nvSpPr>
            <p:cNvPr id="126" name="object 124">
              <a:extLst>
                <a:ext uri="{FF2B5EF4-FFF2-40B4-BE49-F238E27FC236}">
                  <a16:creationId xmlns:a16="http://schemas.microsoft.com/office/drawing/2014/main" id="{93643376-A791-D73F-6BDB-D28A1BF1C96D}"/>
                </a:ext>
              </a:extLst>
            </p:cNvPr>
            <p:cNvSpPr/>
            <p:nvPr/>
          </p:nvSpPr>
          <p:spPr>
            <a:xfrm>
              <a:off x="11023091" y="1705356"/>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27" name="object 125">
              <a:extLst>
                <a:ext uri="{FF2B5EF4-FFF2-40B4-BE49-F238E27FC236}">
                  <a16:creationId xmlns:a16="http://schemas.microsoft.com/office/drawing/2014/main" id="{7BF8FDF0-03F3-606E-34A7-43EF4FFAE169}"/>
                </a:ext>
              </a:extLst>
            </p:cNvPr>
            <p:cNvSpPr/>
            <p:nvPr/>
          </p:nvSpPr>
          <p:spPr>
            <a:xfrm>
              <a:off x="11023091" y="1705356"/>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28" name="object 126">
              <a:extLst>
                <a:ext uri="{FF2B5EF4-FFF2-40B4-BE49-F238E27FC236}">
                  <a16:creationId xmlns:a16="http://schemas.microsoft.com/office/drawing/2014/main" id="{E86A234E-C5CE-FF8A-2937-1BFD8896AE51}"/>
                </a:ext>
              </a:extLst>
            </p:cNvPr>
            <p:cNvSpPr/>
            <p:nvPr/>
          </p:nvSpPr>
          <p:spPr>
            <a:xfrm>
              <a:off x="11024616" y="2118359"/>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29" name="object 127">
              <a:extLst>
                <a:ext uri="{FF2B5EF4-FFF2-40B4-BE49-F238E27FC236}">
                  <a16:creationId xmlns:a16="http://schemas.microsoft.com/office/drawing/2014/main" id="{FB097586-360A-01F0-BEB2-98729313C459}"/>
                </a:ext>
              </a:extLst>
            </p:cNvPr>
            <p:cNvSpPr/>
            <p:nvPr/>
          </p:nvSpPr>
          <p:spPr>
            <a:xfrm>
              <a:off x="11024616" y="2118359"/>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30" name="object 128">
              <a:extLst>
                <a:ext uri="{FF2B5EF4-FFF2-40B4-BE49-F238E27FC236}">
                  <a16:creationId xmlns:a16="http://schemas.microsoft.com/office/drawing/2014/main" id="{31C6FEE6-6EFA-562A-3B6B-667AD89A1174}"/>
                </a:ext>
              </a:extLst>
            </p:cNvPr>
            <p:cNvSpPr/>
            <p:nvPr/>
          </p:nvSpPr>
          <p:spPr>
            <a:xfrm>
              <a:off x="11442191" y="2116836"/>
              <a:ext cx="64135" cy="64135"/>
            </a:xfrm>
            <a:custGeom>
              <a:avLst/>
              <a:gdLst/>
              <a:ahLst/>
              <a:cxnLst/>
              <a:rect l="l" t="t" r="r" b="b"/>
              <a:pathLst>
                <a:path w="64134" h="64135">
                  <a:moveTo>
                    <a:pt x="64007" y="0"/>
                  </a:moveTo>
                  <a:lnTo>
                    <a:pt x="0" y="0"/>
                  </a:lnTo>
                  <a:lnTo>
                    <a:pt x="0" y="64008"/>
                  </a:lnTo>
                  <a:lnTo>
                    <a:pt x="64007" y="64008"/>
                  </a:lnTo>
                  <a:lnTo>
                    <a:pt x="64007" y="0"/>
                  </a:lnTo>
                  <a:close/>
                </a:path>
              </a:pathLst>
            </a:custGeom>
            <a:solidFill>
              <a:srgbClr val="0000DC"/>
            </a:solidFill>
          </p:spPr>
          <p:txBody>
            <a:bodyPr wrap="square" lIns="0" tIns="0" rIns="0" bIns="0" rtlCol="0"/>
            <a:lstStyle/>
            <a:p>
              <a:endParaRPr/>
            </a:p>
          </p:txBody>
        </p:sp>
        <p:sp>
          <p:nvSpPr>
            <p:cNvPr id="131" name="object 129">
              <a:extLst>
                <a:ext uri="{FF2B5EF4-FFF2-40B4-BE49-F238E27FC236}">
                  <a16:creationId xmlns:a16="http://schemas.microsoft.com/office/drawing/2014/main" id="{D630082E-40AE-2366-F2EE-3009FA574EFC}"/>
                </a:ext>
              </a:extLst>
            </p:cNvPr>
            <p:cNvSpPr/>
            <p:nvPr/>
          </p:nvSpPr>
          <p:spPr>
            <a:xfrm>
              <a:off x="11442191" y="2116836"/>
              <a:ext cx="64135" cy="64135"/>
            </a:xfrm>
            <a:custGeom>
              <a:avLst/>
              <a:gdLst/>
              <a:ahLst/>
              <a:cxnLst/>
              <a:rect l="l" t="t" r="r" b="b"/>
              <a:pathLst>
                <a:path w="64134" h="64135">
                  <a:moveTo>
                    <a:pt x="0" y="64008"/>
                  </a:moveTo>
                  <a:lnTo>
                    <a:pt x="64007" y="64008"/>
                  </a:lnTo>
                  <a:lnTo>
                    <a:pt x="64007" y="0"/>
                  </a:lnTo>
                  <a:lnTo>
                    <a:pt x="0" y="0"/>
                  </a:lnTo>
                  <a:lnTo>
                    <a:pt x="0" y="64008"/>
                  </a:lnTo>
                  <a:close/>
                </a:path>
              </a:pathLst>
            </a:custGeom>
            <a:ln w="9525">
              <a:solidFill>
                <a:srgbClr val="000000"/>
              </a:solidFill>
            </a:ln>
          </p:spPr>
          <p:txBody>
            <a:bodyPr wrap="square" lIns="0" tIns="0" rIns="0" bIns="0" rtlCol="0"/>
            <a:lstStyle/>
            <a:p>
              <a:endParaRPr/>
            </a:p>
          </p:txBody>
        </p:sp>
        <p:sp>
          <p:nvSpPr>
            <p:cNvPr id="132" name="object 130">
              <a:extLst>
                <a:ext uri="{FF2B5EF4-FFF2-40B4-BE49-F238E27FC236}">
                  <a16:creationId xmlns:a16="http://schemas.microsoft.com/office/drawing/2014/main" id="{597098B7-EF81-EAAE-40FF-D84306B42BEE}"/>
                </a:ext>
              </a:extLst>
            </p:cNvPr>
            <p:cNvSpPr/>
            <p:nvPr/>
          </p:nvSpPr>
          <p:spPr>
            <a:xfrm>
              <a:off x="11510073" y="1894395"/>
              <a:ext cx="100711" cy="100711"/>
            </a:xfrm>
            <a:prstGeom prst="rect">
              <a:avLst/>
            </a:prstGeom>
            <a:blipFill>
              <a:blip r:embed="rId4" cstate="print"/>
              <a:stretch>
                <a:fillRect/>
              </a:stretch>
            </a:blipFill>
          </p:spPr>
          <p:txBody>
            <a:bodyPr wrap="square" lIns="0" tIns="0" rIns="0" bIns="0" rtlCol="0"/>
            <a:lstStyle/>
            <a:p>
              <a:endParaRPr/>
            </a:p>
          </p:txBody>
        </p:sp>
        <p:sp>
          <p:nvSpPr>
            <p:cNvPr id="133" name="object 131">
              <a:extLst>
                <a:ext uri="{FF2B5EF4-FFF2-40B4-BE49-F238E27FC236}">
                  <a16:creationId xmlns:a16="http://schemas.microsoft.com/office/drawing/2014/main" id="{30C6AFB8-C791-3D2A-13ED-FC8CD05C9562}"/>
                </a:ext>
              </a:extLst>
            </p:cNvPr>
            <p:cNvSpPr/>
            <p:nvPr/>
          </p:nvSpPr>
          <p:spPr>
            <a:xfrm>
              <a:off x="10914443" y="1894776"/>
              <a:ext cx="100711" cy="100711"/>
            </a:xfrm>
            <a:prstGeom prst="rect">
              <a:avLst/>
            </a:prstGeom>
            <a:blipFill>
              <a:blip r:embed="rId4" cstate="print"/>
              <a:stretch>
                <a:fillRect/>
              </a:stretch>
            </a:blipFill>
          </p:spPr>
          <p:txBody>
            <a:bodyPr wrap="square" lIns="0" tIns="0" rIns="0" bIns="0" rtlCol="0"/>
            <a:lstStyle/>
            <a:p>
              <a:endParaRPr/>
            </a:p>
          </p:txBody>
        </p:sp>
        <p:sp>
          <p:nvSpPr>
            <p:cNvPr id="134" name="object 132">
              <a:extLst>
                <a:ext uri="{FF2B5EF4-FFF2-40B4-BE49-F238E27FC236}">
                  <a16:creationId xmlns:a16="http://schemas.microsoft.com/office/drawing/2014/main" id="{E95128BE-E8A2-E9B1-93F3-EB8DB2875A02}"/>
                </a:ext>
              </a:extLst>
            </p:cNvPr>
            <p:cNvSpPr/>
            <p:nvPr/>
          </p:nvSpPr>
          <p:spPr>
            <a:xfrm>
              <a:off x="11213655" y="1606994"/>
              <a:ext cx="100710" cy="100710"/>
            </a:xfrm>
            <a:prstGeom prst="rect">
              <a:avLst/>
            </a:prstGeom>
            <a:blipFill>
              <a:blip r:embed="rId14" cstate="print"/>
              <a:stretch>
                <a:fillRect/>
              </a:stretch>
            </a:blipFill>
          </p:spPr>
          <p:txBody>
            <a:bodyPr wrap="square" lIns="0" tIns="0" rIns="0" bIns="0" rtlCol="0"/>
            <a:lstStyle/>
            <a:p>
              <a:endParaRPr/>
            </a:p>
          </p:txBody>
        </p:sp>
        <p:sp>
          <p:nvSpPr>
            <p:cNvPr id="135" name="object 133">
              <a:extLst>
                <a:ext uri="{FF2B5EF4-FFF2-40B4-BE49-F238E27FC236}">
                  <a16:creationId xmlns:a16="http://schemas.microsoft.com/office/drawing/2014/main" id="{8792B2D3-0ADE-7AD3-9E25-C65BE803810C}"/>
                </a:ext>
              </a:extLst>
            </p:cNvPr>
            <p:cNvSpPr/>
            <p:nvPr/>
          </p:nvSpPr>
          <p:spPr>
            <a:xfrm>
              <a:off x="11213655" y="2183574"/>
              <a:ext cx="100710" cy="100711"/>
            </a:xfrm>
            <a:prstGeom prst="rect">
              <a:avLst/>
            </a:prstGeom>
            <a:blipFill>
              <a:blip r:embed="rId14" cstate="print"/>
              <a:stretch>
                <a:fillRect/>
              </a:stretch>
            </a:blipFill>
          </p:spPr>
          <p:txBody>
            <a:bodyPr wrap="square" lIns="0" tIns="0" rIns="0" bIns="0" rtlCol="0"/>
            <a:lstStyle/>
            <a:p>
              <a:endParaRPr/>
            </a:p>
          </p:txBody>
        </p:sp>
        <p:sp>
          <p:nvSpPr>
            <p:cNvPr id="136" name="object 134">
              <a:extLst>
                <a:ext uri="{FF2B5EF4-FFF2-40B4-BE49-F238E27FC236}">
                  <a16:creationId xmlns:a16="http://schemas.microsoft.com/office/drawing/2014/main" id="{8DC78898-04E5-9BA6-B92A-CC6105C3E6A7}"/>
                </a:ext>
              </a:extLst>
            </p:cNvPr>
            <p:cNvSpPr/>
            <p:nvPr/>
          </p:nvSpPr>
          <p:spPr>
            <a:xfrm>
              <a:off x="10559033" y="2288286"/>
              <a:ext cx="650875" cy="639445"/>
            </a:xfrm>
            <a:custGeom>
              <a:avLst/>
              <a:gdLst/>
              <a:ahLst/>
              <a:cxnLst/>
              <a:rect l="l" t="t" r="r" b="b"/>
              <a:pathLst>
                <a:path w="650875" h="639444">
                  <a:moveTo>
                    <a:pt x="324612" y="0"/>
                  </a:moveTo>
                  <a:lnTo>
                    <a:pt x="324612" y="639317"/>
                  </a:lnTo>
                </a:path>
                <a:path w="650875" h="639444">
                  <a:moveTo>
                    <a:pt x="0" y="318515"/>
                  </a:moveTo>
                  <a:lnTo>
                    <a:pt x="650494" y="318515"/>
                  </a:lnTo>
                </a:path>
              </a:pathLst>
            </a:custGeom>
            <a:ln w="28575">
              <a:solidFill>
                <a:srgbClr val="000000"/>
              </a:solidFill>
            </a:ln>
          </p:spPr>
          <p:txBody>
            <a:bodyPr wrap="square" lIns="0" tIns="0" rIns="0" bIns="0" rtlCol="0"/>
            <a:lstStyle/>
            <a:p>
              <a:endParaRPr/>
            </a:p>
          </p:txBody>
        </p:sp>
        <p:sp>
          <p:nvSpPr>
            <p:cNvPr id="137" name="object 135">
              <a:extLst>
                <a:ext uri="{FF2B5EF4-FFF2-40B4-BE49-F238E27FC236}">
                  <a16:creationId xmlns:a16="http://schemas.microsoft.com/office/drawing/2014/main" id="{42646C71-50EF-EB26-3885-CA39464F7572}"/>
                </a:ext>
              </a:extLst>
            </p:cNvPr>
            <p:cNvSpPr/>
            <p:nvPr/>
          </p:nvSpPr>
          <p:spPr>
            <a:xfrm>
              <a:off x="10653013" y="2376551"/>
              <a:ext cx="460375" cy="460375"/>
            </a:xfrm>
            <a:custGeom>
              <a:avLst/>
              <a:gdLst/>
              <a:ahLst/>
              <a:cxnLst/>
              <a:rect l="l" t="t" r="r" b="b"/>
              <a:pathLst>
                <a:path w="460375" h="460375">
                  <a:moveTo>
                    <a:pt x="459993" y="0"/>
                  </a:moveTo>
                  <a:lnTo>
                    <a:pt x="0" y="459994"/>
                  </a:lnTo>
                </a:path>
                <a:path w="460375" h="460375">
                  <a:moveTo>
                    <a:pt x="3936" y="3937"/>
                  </a:moveTo>
                  <a:lnTo>
                    <a:pt x="456056" y="456057"/>
                  </a:lnTo>
                </a:path>
              </a:pathLst>
            </a:custGeom>
            <a:ln w="28575">
              <a:solidFill>
                <a:srgbClr val="000000"/>
              </a:solidFill>
            </a:ln>
          </p:spPr>
          <p:txBody>
            <a:bodyPr wrap="square" lIns="0" tIns="0" rIns="0" bIns="0" rtlCol="0"/>
            <a:lstStyle/>
            <a:p>
              <a:endParaRPr/>
            </a:p>
          </p:txBody>
        </p:sp>
        <p:sp>
          <p:nvSpPr>
            <p:cNvPr id="138" name="object 136">
              <a:extLst>
                <a:ext uri="{FF2B5EF4-FFF2-40B4-BE49-F238E27FC236}">
                  <a16:creationId xmlns:a16="http://schemas.microsoft.com/office/drawing/2014/main" id="{9FBDCA89-1CA2-FEC7-7447-A6C1D283AC62}"/>
                </a:ext>
              </a:extLst>
            </p:cNvPr>
            <p:cNvSpPr/>
            <p:nvPr/>
          </p:nvSpPr>
          <p:spPr>
            <a:xfrm>
              <a:off x="10667238" y="2393442"/>
              <a:ext cx="432815" cy="426720"/>
            </a:xfrm>
            <a:prstGeom prst="rect">
              <a:avLst/>
            </a:prstGeom>
            <a:blipFill>
              <a:blip r:embed="rId15" cstate="print"/>
              <a:stretch>
                <a:fillRect/>
              </a:stretch>
            </a:blipFill>
          </p:spPr>
          <p:txBody>
            <a:bodyPr wrap="square" lIns="0" tIns="0" rIns="0" bIns="0" rtlCol="0"/>
            <a:lstStyle/>
            <a:p>
              <a:endParaRPr/>
            </a:p>
          </p:txBody>
        </p:sp>
        <p:sp>
          <p:nvSpPr>
            <p:cNvPr id="139" name="object 137">
              <a:extLst>
                <a:ext uri="{FF2B5EF4-FFF2-40B4-BE49-F238E27FC236}">
                  <a16:creationId xmlns:a16="http://schemas.microsoft.com/office/drawing/2014/main" id="{5A4DDF40-9998-0B2D-EE8D-DD97C0F9E319}"/>
                </a:ext>
              </a:extLst>
            </p:cNvPr>
            <p:cNvSpPr/>
            <p:nvPr/>
          </p:nvSpPr>
          <p:spPr>
            <a:xfrm>
              <a:off x="10667238" y="2393442"/>
              <a:ext cx="433070" cy="426720"/>
            </a:xfrm>
            <a:custGeom>
              <a:avLst/>
              <a:gdLst/>
              <a:ahLst/>
              <a:cxnLst/>
              <a:rect l="l" t="t" r="r" b="b"/>
              <a:pathLst>
                <a:path w="433070" h="426719">
                  <a:moveTo>
                    <a:pt x="0" y="213360"/>
                  </a:moveTo>
                  <a:lnTo>
                    <a:pt x="5716" y="164432"/>
                  </a:lnTo>
                  <a:lnTo>
                    <a:pt x="21998" y="119520"/>
                  </a:lnTo>
                  <a:lnTo>
                    <a:pt x="47546" y="79905"/>
                  </a:lnTo>
                  <a:lnTo>
                    <a:pt x="81060" y="46866"/>
                  </a:lnTo>
                  <a:lnTo>
                    <a:pt x="121242" y="21682"/>
                  </a:lnTo>
                  <a:lnTo>
                    <a:pt x="166791" y="5633"/>
                  </a:lnTo>
                  <a:lnTo>
                    <a:pt x="216407" y="0"/>
                  </a:lnTo>
                  <a:lnTo>
                    <a:pt x="266024" y="5633"/>
                  </a:lnTo>
                  <a:lnTo>
                    <a:pt x="311573" y="21682"/>
                  </a:lnTo>
                  <a:lnTo>
                    <a:pt x="351755" y="46866"/>
                  </a:lnTo>
                  <a:lnTo>
                    <a:pt x="385269" y="79905"/>
                  </a:lnTo>
                  <a:lnTo>
                    <a:pt x="410817" y="119520"/>
                  </a:lnTo>
                  <a:lnTo>
                    <a:pt x="427099" y="164432"/>
                  </a:lnTo>
                  <a:lnTo>
                    <a:pt x="432815" y="213360"/>
                  </a:lnTo>
                  <a:lnTo>
                    <a:pt x="427099" y="262287"/>
                  </a:lnTo>
                  <a:lnTo>
                    <a:pt x="410817" y="307199"/>
                  </a:lnTo>
                  <a:lnTo>
                    <a:pt x="385269" y="346814"/>
                  </a:lnTo>
                  <a:lnTo>
                    <a:pt x="351755" y="379853"/>
                  </a:lnTo>
                  <a:lnTo>
                    <a:pt x="311573" y="405037"/>
                  </a:lnTo>
                  <a:lnTo>
                    <a:pt x="266024" y="421086"/>
                  </a:lnTo>
                  <a:lnTo>
                    <a:pt x="216407" y="426720"/>
                  </a:lnTo>
                  <a:lnTo>
                    <a:pt x="166791" y="421086"/>
                  </a:lnTo>
                  <a:lnTo>
                    <a:pt x="121242" y="405037"/>
                  </a:lnTo>
                  <a:lnTo>
                    <a:pt x="81060" y="379853"/>
                  </a:lnTo>
                  <a:lnTo>
                    <a:pt x="47546" y="346814"/>
                  </a:lnTo>
                  <a:lnTo>
                    <a:pt x="21998" y="307199"/>
                  </a:lnTo>
                  <a:lnTo>
                    <a:pt x="5716" y="262287"/>
                  </a:lnTo>
                  <a:lnTo>
                    <a:pt x="0" y="213360"/>
                  </a:lnTo>
                  <a:close/>
                </a:path>
              </a:pathLst>
            </a:custGeom>
            <a:ln w="28575">
              <a:solidFill>
                <a:srgbClr val="000000"/>
              </a:solidFill>
            </a:ln>
          </p:spPr>
          <p:txBody>
            <a:bodyPr wrap="square" lIns="0" tIns="0" rIns="0" bIns="0" rtlCol="0"/>
            <a:lstStyle/>
            <a:p>
              <a:endParaRPr/>
            </a:p>
          </p:txBody>
        </p:sp>
        <p:sp>
          <p:nvSpPr>
            <p:cNvPr id="140" name="object 138">
              <a:extLst>
                <a:ext uri="{FF2B5EF4-FFF2-40B4-BE49-F238E27FC236}">
                  <a16:creationId xmlns:a16="http://schemas.microsoft.com/office/drawing/2014/main" id="{96574ABE-A10B-6269-BD79-4EC27B968F04}"/>
                </a:ext>
              </a:extLst>
            </p:cNvPr>
            <p:cNvSpPr/>
            <p:nvPr/>
          </p:nvSpPr>
          <p:spPr>
            <a:xfrm>
              <a:off x="11059667" y="2366771"/>
              <a:ext cx="64135" cy="64135"/>
            </a:xfrm>
            <a:custGeom>
              <a:avLst/>
              <a:gdLst/>
              <a:ahLst/>
              <a:cxnLst/>
              <a:rect l="l" t="t" r="r" b="b"/>
              <a:pathLst>
                <a:path w="64134" h="64135">
                  <a:moveTo>
                    <a:pt x="64007" y="0"/>
                  </a:moveTo>
                  <a:lnTo>
                    <a:pt x="0" y="0"/>
                  </a:lnTo>
                  <a:lnTo>
                    <a:pt x="0" y="64008"/>
                  </a:lnTo>
                  <a:lnTo>
                    <a:pt x="64007" y="64008"/>
                  </a:lnTo>
                  <a:lnTo>
                    <a:pt x="64007" y="0"/>
                  </a:lnTo>
                  <a:close/>
                </a:path>
              </a:pathLst>
            </a:custGeom>
            <a:solidFill>
              <a:srgbClr val="0000DC"/>
            </a:solidFill>
          </p:spPr>
          <p:txBody>
            <a:bodyPr wrap="square" lIns="0" tIns="0" rIns="0" bIns="0" rtlCol="0"/>
            <a:lstStyle/>
            <a:p>
              <a:endParaRPr/>
            </a:p>
          </p:txBody>
        </p:sp>
        <p:sp>
          <p:nvSpPr>
            <p:cNvPr id="141" name="object 139">
              <a:extLst>
                <a:ext uri="{FF2B5EF4-FFF2-40B4-BE49-F238E27FC236}">
                  <a16:creationId xmlns:a16="http://schemas.microsoft.com/office/drawing/2014/main" id="{DFB6F937-4086-B357-2187-B52456612B6E}"/>
                </a:ext>
              </a:extLst>
            </p:cNvPr>
            <p:cNvSpPr/>
            <p:nvPr/>
          </p:nvSpPr>
          <p:spPr>
            <a:xfrm>
              <a:off x="11059667" y="2366771"/>
              <a:ext cx="64135" cy="64135"/>
            </a:xfrm>
            <a:custGeom>
              <a:avLst/>
              <a:gdLst/>
              <a:ahLst/>
              <a:cxnLst/>
              <a:rect l="l" t="t" r="r" b="b"/>
              <a:pathLst>
                <a:path w="64134" h="64135">
                  <a:moveTo>
                    <a:pt x="0" y="64008"/>
                  </a:moveTo>
                  <a:lnTo>
                    <a:pt x="64007" y="64008"/>
                  </a:lnTo>
                  <a:lnTo>
                    <a:pt x="64007" y="0"/>
                  </a:lnTo>
                  <a:lnTo>
                    <a:pt x="0" y="0"/>
                  </a:lnTo>
                  <a:lnTo>
                    <a:pt x="0" y="64008"/>
                  </a:lnTo>
                  <a:close/>
                </a:path>
              </a:pathLst>
            </a:custGeom>
            <a:ln w="9525">
              <a:solidFill>
                <a:srgbClr val="000000"/>
              </a:solidFill>
            </a:ln>
          </p:spPr>
          <p:txBody>
            <a:bodyPr wrap="square" lIns="0" tIns="0" rIns="0" bIns="0" rtlCol="0"/>
            <a:lstStyle/>
            <a:p>
              <a:endParaRPr/>
            </a:p>
          </p:txBody>
        </p:sp>
        <p:sp>
          <p:nvSpPr>
            <p:cNvPr id="142" name="object 140">
              <a:extLst>
                <a:ext uri="{FF2B5EF4-FFF2-40B4-BE49-F238E27FC236}">
                  <a16:creationId xmlns:a16="http://schemas.microsoft.com/office/drawing/2014/main" id="{9EE239C8-D472-0719-D4B4-162349975F0B}"/>
                </a:ext>
              </a:extLst>
            </p:cNvPr>
            <p:cNvSpPr/>
            <p:nvPr/>
          </p:nvSpPr>
          <p:spPr>
            <a:xfrm>
              <a:off x="10639044" y="2366771"/>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43" name="object 141">
              <a:extLst>
                <a:ext uri="{FF2B5EF4-FFF2-40B4-BE49-F238E27FC236}">
                  <a16:creationId xmlns:a16="http://schemas.microsoft.com/office/drawing/2014/main" id="{1BD8600B-EDC0-2D08-7935-BF840B5CF201}"/>
                </a:ext>
              </a:extLst>
            </p:cNvPr>
            <p:cNvSpPr/>
            <p:nvPr/>
          </p:nvSpPr>
          <p:spPr>
            <a:xfrm>
              <a:off x="10639044" y="2366771"/>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44" name="object 142">
              <a:extLst>
                <a:ext uri="{FF2B5EF4-FFF2-40B4-BE49-F238E27FC236}">
                  <a16:creationId xmlns:a16="http://schemas.microsoft.com/office/drawing/2014/main" id="{9DF7879A-75C0-37E0-EDE8-C8F8339329F7}"/>
                </a:ext>
              </a:extLst>
            </p:cNvPr>
            <p:cNvSpPr/>
            <p:nvPr/>
          </p:nvSpPr>
          <p:spPr>
            <a:xfrm>
              <a:off x="10642091" y="2779776"/>
              <a:ext cx="64135" cy="64135"/>
            </a:xfrm>
            <a:custGeom>
              <a:avLst/>
              <a:gdLst/>
              <a:ahLst/>
              <a:cxnLst/>
              <a:rect l="l" t="t" r="r" b="b"/>
              <a:pathLst>
                <a:path w="64134" h="64135">
                  <a:moveTo>
                    <a:pt x="64007" y="0"/>
                  </a:moveTo>
                  <a:lnTo>
                    <a:pt x="0" y="0"/>
                  </a:lnTo>
                  <a:lnTo>
                    <a:pt x="0" y="64008"/>
                  </a:lnTo>
                  <a:lnTo>
                    <a:pt x="64007" y="64008"/>
                  </a:lnTo>
                  <a:lnTo>
                    <a:pt x="64007" y="0"/>
                  </a:lnTo>
                  <a:close/>
                </a:path>
              </a:pathLst>
            </a:custGeom>
            <a:solidFill>
              <a:srgbClr val="0000DC"/>
            </a:solidFill>
          </p:spPr>
          <p:txBody>
            <a:bodyPr wrap="square" lIns="0" tIns="0" rIns="0" bIns="0" rtlCol="0"/>
            <a:lstStyle/>
            <a:p>
              <a:endParaRPr/>
            </a:p>
          </p:txBody>
        </p:sp>
        <p:sp>
          <p:nvSpPr>
            <p:cNvPr id="145" name="object 143">
              <a:extLst>
                <a:ext uri="{FF2B5EF4-FFF2-40B4-BE49-F238E27FC236}">
                  <a16:creationId xmlns:a16="http://schemas.microsoft.com/office/drawing/2014/main" id="{2C811DFD-7EF1-BAC4-CEDA-400DBBEA5132}"/>
                </a:ext>
              </a:extLst>
            </p:cNvPr>
            <p:cNvSpPr/>
            <p:nvPr/>
          </p:nvSpPr>
          <p:spPr>
            <a:xfrm>
              <a:off x="10642091" y="2779776"/>
              <a:ext cx="64135" cy="64135"/>
            </a:xfrm>
            <a:custGeom>
              <a:avLst/>
              <a:gdLst/>
              <a:ahLst/>
              <a:cxnLst/>
              <a:rect l="l" t="t" r="r" b="b"/>
              <a:pathLst>
                <a:path w="64134" h="64135">
                  <a:moveTo>
                    <a:pt x="0" y="64008"/>
                  </a:moveTo>
                  <a:lnTo>
                    <a:pt x="64007" y="64008"/>
                  </a:lnTo>
                  <a:lnTo>
                    <a:pt x="64007" y="0"/>
                  </a:lnTo>
                  <a:lnTo>
                    <a:pt x="0" y="0"/>
                  </a:lnTo>
                  <a:lnTo>
                    <a:pt x="0" y="64008"/>
                  </a:lnTo>
                  <a:close/>
                </a:path>
              </a:pathLst>
            </a:custGeom>
            <a:ln w="9525">
              <a:solidFill>
                <a:srgbClr val="000000"/>
              </a:solidFill>
            </a:ln>
          </p:spPr>
          <p:txBody>
            <a:bodyPr wrap="square" lIns="0" tIns="0" rIns="0" bIns="0" rtlCol="0"/>
            <a:lstStyle/>
            <a:p>
              <a:endParaRPr/>
            </a:p>
          </p:txBody>
        </p:sp>
        <p:sp>
          <p:nvSpPr>
            <p:cNvPr id="146" name="object 144">
              <a:extLst>
                <a:ext uri="{FF2B5EF4-FFF2-40B4-BE49-F238E27FC236}">
                  <a16:creationId xmlns:a16="http://schemas.microsoft.com/office/drawing/2014/main" id="{88AA2F69-0CC6-450C-FDA6-FA5F42FB0214}"/>
                </a:ext>
              </a:extLst>
            </p:cNvPr>
            <p:cNvSpPr/>
            <p:nvPr/>
          </p:nvSpPr>
          <p:spPr>
            <a:xfrm>
              <a:off x="11058144" y="2776727"/>
              <a:ext cx="66040" cy="64135"/>
            </a:xfrm>
            <a:custGeom>
              <a:avLst/>
              <a:gdLst/>
              <a:ahLst/>
              <a:cxnLst/>
              <a:rect l="l" t="t" r="r" b="b"/>
              <a:pathLst>
                <a:path w="66040" h="64135">
                  <a:moveTo>
                    <a:pt x="65531" y="0"/>
                  </a:moveTo>
                  <a:lnTo>
                    <a:pt x="0" y="0"/>
                  </a:lnTo>
                  <a:lnTo>
                    <a:pt x="0" y="64008"/>
                  </a:lnTo>
                  <a:lnTo>
                    <a:pt x="65531" y="64008"/>
                  </a:lnTo>
                  <a:lnTo>
                    <a:pt x="65531" y="0"/>
                  </a:lnTo>
                  <a:close/>
                </a:path>
              </a:pathLst>
            </a:custGeom>
            <a:solidFill>
              <a:srgbClr val="0000DC"/>
            </a:solidFill>
          </p:spPr>
          <p:txBody>
            <a:bodyPr wrap="square" lIns="0" tIns="0" rIns="0" bIns="0" rtlCol="0"/>
            <a:lstStyle/>
            <a:p>
              <a:endParaRPr/>
            </a:p>
          </p:txBody>
        </p:sp>
        <p:sp>
          <p:nvSpPr>
            <p:cNvPr id="147" name="object 145">
              <a:extLst>
                <a:ext uri="{FF2B5EF4-FFF2-40B4-BE49-F238E27FC236}">
                  <a16:creationId xmlns:a16="http://schemas.microsoft.com/office/drawing/2014/main" id="{BD36406F-9DA2-7DF9-516A-D5720AE7A800}"/>
                </a:ext>
              </a:extLst>
            </p:cNvPr>
            <p:cNvSpPr/>
            <p:nvPr/>
          </p:nvSpPr>
          <p:spPr>
            <a:xfrm>
              <a:off x="11058144" y="2776727"/>
              <a:ext cx="66040" cy="64135"/>
            </a:xfrm>
            <a:custGeom>
              <a:avLst/>
              <a:gdLst/>
              <a:ahLst/>
              <a:cxnLst/>
              <a:rect l="l" t="t" r="r" b="b"/>
              <a:pathLst>
                <a:path w="66040" h="64135">
                  <a:moveTo>
                    <a:pt x="0" y="64008"/>
                  </a:moveTo>
                  <a:lnTo>
                    <a:pt x="65531" y="64008"/>
                  </a:lnTo>
                  <a:lnTo>
                    <a:pt x="65531" y="0"/>
                  </a:lnTo>
                  <a:lnTo>
                    <a:pt x="0" y="0"/>
                  </a:lnTo>
                  <a:lnTo>
                    <a:pt x="0" y="64008"/>
                  </a:lnTo>
                  <a:close/>
                </a:path>
              </a:pathLst>
            </a:custGeom>
            <a:ln w="9525">
              <a:solidFill>
                <a:srgbClr val="000000"/>
              </a:solidFill>
            </a:ln>
          </p:spPr>
          <p:txBody>
            <a:bodyPr wrap="square" lIns="0" tIns="0" rIns="0" bIns="0" rtlCol="0"/>
            <a:lstStyle/>
            <a:p>
              <a:endParaRPr/>
            </a:p>
          </p:txBody>
        </p:sp>
        <p:sp>
          <p:nvSpPr>
            <p:cNvPr id="148" name="object 146">
              <a:extLst>
                <a:ext uri="{FF2B5EF4-FFF2-40B4-BE49-F238E27FC236}">
                  <a16:creationId xmlns:a16="http://schemas.microsoft.com/office/drawing/2014/main" id="{18FD69FD-3718-D4DD-BBBE-C0E32EBA28EF}"/>
                </a:ext>
              </a:extLst>
            </p:cNvPr>
            <p:cNvSpPr/>
            <p:nvPr/>
          </p:nvSpPr>
          <p:spPr>
            <a:xfrm>
              <a:off x="11126660" y="2555176"/>
              <a:ext cx="100710" cy="100711"/>
            </a:xfrm>
            <a:prstGeom prst="rect">
              <a:avLst/>
            </a:prstGeom>
            <a:blipFill>
              <a:blip r:embed="rId4" cstate="print"/>
              <a:stretch>
                <a:fillRect/>
              </a:stretch>
            </a:blipFill>
          </p:spPr>
          <p:txBody>
            <a:bodyPr wrap="square" lIns="0" tIns="0" rIns="0" bIns="0" rtlCol="0"/>
            <a:lstStyle/>
            <a:p>
              <a:endParaRPr/>
            </a:p>
          </p:txBody>
        </p:sp>
        <p:sp>
          <p:nvSpPr>
            <p:cNvPr id="149" name="object 147">
              <a:extLst>
                <a:ext uri="{FF2B5EF4-FFF2-40B4-BE49-F238E27FC236}">
                  <a16:creationId xmlns:a16="http://schemas.microsoft.com/office/drawing/2014/main" id="{57F7410E-4561-0D11-AE5B-65507F0267DA}"/>
                </a:ext>
              </a:extLst>
            </p:cNvPr>
            <p:cNvSpPr/>
            <p:nvPr/>
          </p:nvSpPr>
          <p:spPr>
            <a:xfrm>
              <a:off x="10531030" y="2555557"/>
              <a:ext cx="100710" cy="100710"/>
            </a:xfrm>
            <a:prstGeom prst="rect">
              <a:avLst/>
            </a:prstGeom>
            <a:blipFill>
              <a:blip r:embed="rId4" cstate="print"/>
              <a:stretch>
                <a:fillRect/>
              </a:stretch>
            </a:blipFill>
          </p:spPr>
          <p:txBody>
            <a:bodyPr wrap="square" lIns="0" tIns="0" rIns="0" bIns="0" rtlCol="0"/>
            <a:lstStyle/>
            <a:p>
              <a:endParaRPr/>
            </a:p>
          </p:txBody>
        </p:sp>
        <p:sp>
          <p:nvSpPr>
            <p:cNvPr id="150" name="object 148">
              <a:extLst>
                <a:ext uri="{FF2B5EF4-FFF2-40B4-BE49-F238E27FC236}">
                  <a16:creationId xmlns:a16="http://schemas.microsoft.com/office/drawing/2014/main" id="{668AE43F-F443-9602-8BD6-DFA713454520}"/>
                </a:ext>
              </a:extLst>
            </p:cNvPr>
            <p:cNvSpPr/>
            <p:nvPr/>
          </p:nvSpPr>
          <p:spPr>
            <a:xfrm>
              <a:off x="10830115" y="2267775"/>
              <a:ext cx="100711" cy="100711"/>
            </a:xfrm>
            <a:prstGeom prst="rect">
              <a:avLst/>
            </a:prstGeom>
            <a:blipFill>
              <a:blip r:embed="rId4" cstate="print"/>
              <a:stretch>
                <a:fillRect/>
              </a:stretch>
            </a:blipFill>
          </p:spPr>
          <p:txBody>
            <a:bodyPr wrap="square" lIns="0" tIns="0" rIns="0" bIns="0" rtlCol="0"/>
            <a:lstStyle/>
            <a:p>
              <a:endParaRPr/>
            </a:p>
          </p:txBody>
        </p:sp>
        <p:sp>
          <p:nvSpPr>
            <p:cNvPr id="151" name="object 149">
              <a:extLst>
                <a:ext uri="{FF2B5EF4-FFF2-40B4-BE49-F238E27FC236}">
                  <a16:creationId xmlns:a16="http://schemas.microsoft.com/office/drawing/2014/main" id="{F7950157-296E-49AE-BBE8-D45FD81087D3}"/>
                </a:ext>
              </a:extLst>
            </p:cNvPr>
            <p:cNvSpPr/>
            <p:nvPr/>
          </p:nvSpPr>
          <p:spPr>
            <a:xfrm>
              <a:off x="10830115" y="2844355"/>
              <a:ext cx="100711" cy="100711"/>
            </a:xfrm>
            <a:prstGeom prst="rect">
              <a:avLst/>
            </a:prstGeom>
            <a:blipFill>
              <a:blip r:embed="rId4" cstate="print"/>
              <a:stretch>
                <a:fillRect/>
              </a:stretch>
            </a:blipFill>
          </p:spPr>
          <p:txBody>
            <a:bodyPr wrap="square" lIns="0" tIns="0" rIns="0" bIns="0" rtlCol="0"/>
            <a:lstStyle/>
            <a:p>
              <a:endParaRPr/>
            </a:p>
          </p:txBody>
        </p:sp>
        <p:sp>
          <p:nvSpPr>
            <p:cNvPr id="152" name="object 150">
              <a:extLst>
                <a:ext uri="{FF2B5EF4-FFF2-40B4-BE49-F238E27FC236}">
                  <a16:creationId xmlns:a16="http://schemas.microsoft.com/office/drawing/2014/main" id="{CF10CB29-233B-6317-FB8E-672D671976B8}"/>
                </a:ext>
              </a:extLst>
            </p:cNvPr>
            <p:cNvSpPr/>
            <p:nvPr/>
          </p:nvSpPr>
          <p:spPr>
            <a:xfrm>
              <a:off x="8668511" y="729995"/>
              <a:ext cx="993140" cy="647700"/>
            </a:xfrm>
            <a:custGeom>
              <a:avLst/>
              <a:gdLst/>
              <a:ahLst/>
              <a:cxnLst/>
              <a:rect l="l" t="t" r="r" b="b"/>
              <a:pathLst>
                <a:path w="993140" h="647700">
                  <a:moveTo>
                    <a:pt x="0" y="0"/>
                  </a:moveTo>
                  <a:lnTo>
                    <a:pt x="920369" y="106044"/>
                  </a:lnTo>
                </a:path>
                <a:path w="993140" h="647700">
                  <a:moveTo>
                    <a:pt x="591312" y="542543"/>
                  </a:moveTo>
                  <a:lnTo>
                    <a:pt x="992886" y="647700"/>
                  </a:lnTo>
                </a:path>
              </a:pathLst>
            </a:custGeom>
            <a:ln w="9525">
              <a:solidFill>
                <a:srgbClr val="000000"/>
              </a:solidFill>
            </a:ln>
          </p:spPr>
          <p:txBody>
            <a:bodyPr wrap="square" lIns="0" tIns="0" rIns="0" bIns="0" rtlCol="0"/>
            <a:lstStyle/>
            <a:p>
              <a:endParaRPr/>
            </a:p>
          </p:txBody>
        </p:sp>
      </p:grpSp>
      <p:sp>
        <p:nvSpPr>
          <p:cNvPr id="153" name="object 151">
            <a:extLst>
              <a:ext uri="{FF2B5EF4-FFF2-40B4-BE49-F238E27FC236}">
                <a16:creationId xmlns:a16="http://schemas.microsoft.com/office/drawing/2014/main" id="{3F0740FE-BF12-669B-0819-D2E641B86EBC}"/>
              </a:ext>
            </a:extLst>
          </p:cNvPr>
          <p:cNvSpPr txBox="1"/>
          <p:nvPr/>
        </p:nvSpPr>
        <p:spPr>
          <a:xfrm>
            <a:off x="8389257" y="974933"/>
            <a:ext cx="1344214" cy="258404"/>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ahoma"/>
                <a:cs typeface="Tahoma"/>
              </a:rPr>
              <a:t>a</a:t>
            </a:r>
            <a:r>
              <a:rPr lang="cs-CZ" sz="1600" spc="-5" dirty="0">
                <a:latin typeface="Tahoma"/>
                <a:cs typeface="Tahoma"/>
              </a:rPr>
              <a:t>g</a:t>
            </a:r>
            <a:r>
              <a:rPr sz="1600" spc="-5" dirty="0" err="1">
                <a:latin typeface="Tahoma"/>
                <a:cs typeface="Tahoma"/>
              </a:rPr>
              <a:t>glutinogen</a:t>
            </a:r>
            <a:endParaRPr sz="1600" dirty="0">
              <a:latin typeface="Tahoma"/>
              <a:cs typeface="Tahoma"/>
            </a:endParaRPr>
          </a:p>
        </p:txBody>
      </p:sp>
      <p:sp>
        <p:nvSpPr>
          <p:cNvPr id="154" name="object 152">
            <a:extLst>
              <a:ext uri="{FF2B5EF4-FFF2-40B4-BE49-F238E27FC236}">
                <a16:creationId xmlns:a16="http://schemas.microsoft.com/office/drawing/2014/main" id="{8DD9ADB0-EC2E-6025-415D-5D860CB090D4}"/>
              </a:ext>
            </a:extLst>
          </p:cNvPr>
          <p:cNvSpPr txBox="1"/>
          <p:nvPr/>
        </p:nvSpPr>
        <p:spPr>
          <a:xfrm>
            <a:off x="8245793" y="496146"/>
            <a:ext cx="993140"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Tahoma"/>
                <a:cs typeface="Tahoma"/>
              </a:rPr>
              <a:t>a</a:t>
            </a:r>
            <a:r>
              <a:rPr lang="cs-CZ" sz="1600" spc="-5" dirty="0">
                <a:latin typeface="Tahoma"/>
                <a:cs typeface="Tahoma"/>
              </a:rPr>
              <a:t>g</a:t>
            </a:r>
            <a:r>
              <a:rPr sz="1600" dirty="0" err="1">
                <a:latin typeface="Tahoma"/>
                <a:cs typeface="Tahoma"/>
              </a:rPr>
              <a:t>g</a:t>
            </a:r>
            <a:r>
              <a:rPr sz="1600" spc="-10" dirty="0" err="1">
                <a:latin typeface="Tahoma"/>
                <a:cs typeface="Tahoma"/>
              </a:rPr>
              <a:t>l</a:t>
            </a:r>
            <a:r>
              <a:rPr sz="1600" spc="-5" dirty="0" err="1">
                <a:latin typeface="Tahoma"/>
                <a:cs typeface="Tahoma"/>
              </a:rPr>
              <a:t>u</a:t>
            </a:r>
            <a:r>
              <a:rPr sz="1600" spc="-15" dirty="0" err="1">
                <a:latin typeface="Tahoma"/>
                <a:cs typeface="Tahoma"/>
              </a:rPr>
              <a:t>t</a:t>
            </a:r>
            <a:r>
              <a:rPr sz="1600" spc="-10" dirty="0" err="1">
                <a:latin typeface="Tahoma"/>
                <a:cs typeface="Tahoma"/>
              </a:rPr>
              <a:t>i</a:t>
            </a:r>
            <a:r>
              <a:rPr sz="1600" spc="-5" dirty="0" err="1">
                <a:latin typeface="Tahoma"/>
                <a:cs typeface="Tahoma"/>
              </a:rPr>
              <a:t>n</a:t>
            </a:r>
            <a:r>
              <a:rPr sz="1600" spc="-15" dirty="0" err="1">
                <a:latin typeface="Tahoma"/>
                <a:cs typeface="Tahoma"/>
              </a:rPr>
              <a:t>i</a:t>
            </a:r>
            <a:r>
              <a:rPr sz="1600" spc="-5" dirty="0" err="1">
                <a:latin typeface="Tahoma"/>
                <a:cs typeface="Tahoma"/>
              </a:rPr>
              <a:t>n</a:t>
            </a:r>
            <a:endParaRPr sz="1600" dirty="0">
              <a:latin typeface="Tahoma"/>
              <a:cs typeface="Tahoma"/>
            </a:endParaRPr>
          </a:p>
        </p:txBody>
      </p:sp>
    </p:spTree>
    <p:extLst>
      <p:ext uri="{BB962C8B-B14F-4D97-AF65-F5344CB8AC3E}">
        <p14:creationId xmlns:p14="http://schemas.microsoft.com/office/powerpoint/2010/main" val="2689283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47AB62-7E7A-4608-2B85-89E4A44AA2FB}"/>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9B99949F-4F64-4A8F-E63E-9E3B98A2C9D1}"/>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4" name="Title 3">
            <a:extLst>
              <a:ext uri="{FF2B5EF4-FFF2-40B4-BE49-F238E27FC236}">
                <a16:creationId xmlns:a16="http://schemas.microsoft.com/office/drawing/2014/main" id="{AE853BA7-64FE-1F7D-6841-443C4E7055D7}"/>
              </a:ext>
            </a:extLst>
          </p:cNvPr>
          <p:cNvSpPr>
            <a:spLocks noGrp="1"/>
          </p:cNvSpPr>
          <p:nvPr>
            <p:ph type="title"/>
          </p:nvPr>
        </p:nvSpPr>
        <p:spPr/>
        <p:txBody>
          <a:bodyPr/>
          <a:lstStyle/>
          <a:p>
            <a:r>
              <a:rPr lang="cs-CZ" dirty="0"/>
              <a:t>AB0 </a:t>
            </a:r>
            <a:r>
              <a:rPr lang="cs-CZ" dirty="0" err="1"/>
              <a:t>system</a:t>
            </a:r>
            <a:endParaRPr lang="cs-CZ" dirty="0"/>
          </a:p>
        </p:txBody>
      </p:sp>
      <p:grpSp>
        <p:nvGrpSpPr>
          <p:cNvPr id="7" name="object 4">
            <a:extLst>
              <a:ext uri="{FF2B5EF4-FFF2-40B4-BE49-F238E27FC236}">
                <a16:creationId xmlns:a16="http://schemas.microsoft.com/office/drawing/2014/main" id="{E883C851-86DE-C1B3-82DA-0CC49A4B04B5}"/>
              </a:ext>
            </a:extLst>
          </p:cNvPr>
          <p:cNvGrpSpPr/>
          <p:nvPr/>
        </p:nvGrpSpPr>
        <p:grpSpPr>
          <a:xfrm>
            <a:off x="3516960" y="2708776"/>
            <a:ext cx="1158875" cy="1149985"/>
            <a:chOff x="3220021" y="3177349"/>
            <a:chExt cx="1158875" cy="1149985"/>
          </a:xfrm>
        </p:grpSpPr>
        <p:sp>
          <p:nvSpPr>
            <p:cNvPr id="8" name="object 5">
              <a:extLst>
                <a:ext uri="{FF2B5EF4-FFF2-40B4-BE49-F238E27FC236}">
                  <a16:creationId xmlns:a16="http://schemas.microsoft.com/office/drawing/2014/main" id="{41316489-41B8-46BE-57BA-C8DF38EFEE4D}"/>
                </a:ext>
              </a:extLst>
            </p:cNvPr>
            <p:cNvSpPr/>
            <p:nvPr/>
          </p:nvSpPr>
          <p:spPr>
            <a:xfrm>
              <a:off x="3262121" y="3213353"/>
              <a:ext cx="1080135" cy="1080135"/>
            </a:xfrm>
            <a:custGeom>
              <a:avLst/>
              <a:gdLst/>
              <a:ahLst/>
              <a:cxnLst/>
              <a:rect l="l" t="t" r="r" b="b"/>
              <a:pathLst>
                <a:path w="1080135" h="1080135">
                  <a:moveTo>
                    <a:pt x="539495" y="0"/>
                  </a:moveTo>
                  <a:lnTo>
                    <a:pt x="539495" y="1080008"/>
                  </a:lnTo>
                </a:path>
                <a:path w="1080135" h="1080135">
                  <a:moveTo>
                    <a:pt x="0" y="539496"/>
                  </a:moveTo>
                  <a:lnTo>
                    <a:pt x="1080007" y="539496"/>
                  </a:lnTo>
                </a:path>
              </a:pathLst>
            </a:custGeom>
            <a:ln w="28575">
              <a:solidFill>
                <a:srgbClr val="000000"/>
              </a:solidFill>
            </a:ln>
          </p:spPr>
          <p:txBody>
            <a:bodyPr wrap="square" lIns="0" tIns="0" rIns="0" bIns="0" rtlCol="0"/>
            <a:lstStyle/>
            <a:p>
              <a:endParaRPr/>
            </a:p>
          </p:txBody>
        </p:sp>
        <p:sp>
          <p:nvSpPr>
            <p:cNvPr id="9" name="object 6">
              <a:extLst>
                <a:ext uri="{FF2B5EF4-FFF2-40B4-BE49-F238E27FC236}">
                  <a16:creationId xmlns:a16="http://schemas.microsoft.com/office/drawing/2014/main" id="{D19BB9D7-B38B-1E6D-CE55-6DDED3D1C2AA}"/>
                </a:ext>
              </a:extLst>
            </p:cNvPr>
            <p:cNvSpPr/>
            <p:nvPr/>
          </p:nvSpPr>
          <p:spPr>
            <a:xfrm>
              <a:off x="3419347" y="3370579"/>
              <a:ext cx="763905" cy="763905"/>
            </a:xfrm>
            <a:custGeom>
              <a:avLst/>
              <a:gdLst/>
              <a:ahLst/>
              <a:cxnLst/>
              <a:rect l="l" t="t" r="r" b="b"/>
              <a:pathLst>
                <a:path w="763904" h="763904">
                  <a:moveTo>
                    <a:pt x="763651" y="0"/>
                  </a:moveTo>
                  <a:lnTo>
                    <a:pt x="0" y="763651"/>
                  </a:lnTo>
                </a:path>
                <a:path w="763904" h="763904">
                  <a:moveTo>
                    <a:pt x="0" y="0"/>
                  </a:moveTo>
                  <a:lnTo>
                    <a:pt x="763651" y="763651"/>
                  </a:lnTo>
                </a:path>
              </a:pathLst>
            </a:custGeom>
            <a:ln w="28575">
              <a:solidFill>
                <a:srgbClr val="000000"/>
              </a:solidFill>
            </a:ln>
          </p:spPr>
          <p:txBody>
            <a:bodyPr wrap="square" lIns="0" tIns="0" rIns="0" bIns="0" rtlCol="0"/>
            <a:lstStyle/>
            <a:p>
              <a:endParaRPr/>
            </a:p>
          </p:txBody>
        </p:sp>
        <p:sp>
          <p:nvSpPr>
            <p:cNvPr id="10" name="object 7">
              <a:extLst>
                <a:ext uri="{FF2B5EF4-FFF2-40B4-BE49-F238E27FC236}">
                  <a16:creationId xmlns:a16="http://schemas.microsoft.com/office/drawing/2014/main" id="{46205106-1369-3E70-332F-DE1695B63022}"/>
                </a:ext>
              </a:extLst>
            </p:cNvPr>
            <p:cNvSpPr/>
            <p:nvPr/>
          </p:nvSpPr>
          <p:spPr>
            <a:xfrm>
              <a:off x="3441953" y="3393185"/>
              <a:ext cx="719328" cy="719327"/>
            </a:xfrm>
            <a:prstGeom prst="rect">
              <a:avLst/>
            </a:prstGeom>
            <a:blipFill>
              <a:blip r:embed="rId2" cstate="print"/>
              <a:stretch>
                <a:fillRect/>
              </a:stretch>
            </a:blipFill>
          </p:spPr>
          <p:txBody>
            <a:bodyPr wrap="square" lIns="0" tIns="0" rIns="0" bIns="0" rtlCol="0"/>
            <a:lstStyle/>
            <a:p>
              <a:endParaRPr/>
            </a:p>
          </p:txBody>
        </p:sp>
        <p:sp>
          <p:nvSpPr>
            <p:cNvPr id="11" name="object 8">
              <a:extLst>
                <a:ext uri="{FF2B5EF4-FFF2-40B4-BE49-F238E27FC236}">
                  <a16:creationId xmlns:a16="http://schemas.microsoft.com/office/drawing/2014/main" id="{69197356-433C-EFBA-051B-52C96F807225}"/>
                </a:ext>
              </a:extLst>
            </p:cNvPr>
            <p:cNvSpPr/>
            <p:nvPr/>
          </p:nvSpPr>
          <p:spPr>
            <a:xfrm>
              <a:off x="3441953" y="3393185"/>
              <a:ext cx="719455" cy="719455"/>
            </a:xfrm>
            <a:custGeom>
              <a:avLst/>
              <a:gdLst/>
              <a:ahLst/>
              <a:cxnLst/>
              <a:rect l="l" t="t" r="r" b="b"/>
              <a:pathLst>
                <a:path w="719454" h="719454">
                  <a:moveTo>
                    <a:pt x="0" y="359663"/>
                  </a:moveTo>
                  <a:lnTo>
                    <a:pt x="3283" y="310861"/>
                  </a:lnTo>
                  <a:lnTo>
                    <a:pt x="12848" y="264054"/>
                  </a:lnTo>
                  <a:lnTo>
                    <a:pt x="28265" y="219670"/>
                  </a:lnTo>
                  <a:lnTo>
                    <a:pt x="49106" y="178138"/>
                  </a:lnTo>
                  <a:lnTo>
                    <a:pt x="74943" y="139887"/>
                  </a:lnTo>
                  <a:lnTo>
                    <a:pt x="105346" y="105346"/>
                  </a:lnTo>
                  <a:lnTo>
                    <a:pt x="139887" y="74943"/>
                  </a:lnTo>
                  <a:lnTo>
                    <a:pt x="178138" y="49106"/>
                  </a:lnTo>
                  <a:lnTo>
                    <a:pt x="219670" y="28265"/>
                  </a:lnTo>
                  <a:lnTo>
                    <a:pt x="264054" y="12848"/>
                  </a:lnTo>
                  <a:lnTo>
                    <a:pt x="310861" y="3283"/>
                  </a:lnTo>
                  <a:lnTo>
                    <a:pt x="359663" y="0"/>
                  </a:lnTo>
                  <a:lnTo>
                    <a:pt x="408466" y="3283"/>
                  </a:lnTo>
                  <a:lnTo>
                    <a:pt x="455273" y="12848"/>
                  </a:lnTo>
                  <a:lnTo>
                    <a:pt x="499657" y="28265"/>
                  </a:lnTo>
                  <a:lnTo>
                    <a:pt x="541189" y="49106"/>
                  </a:lnTo>
                  <a:lnTo>
                    <a:pt x="579440" y="74943"/>
                  </a:lnTo>
                  <a:lnTo>
                    <a:pt x="613981" y="105346"/>
                  </a:lnTo>
                  <a:lnTo>
                    <a:pt x="644384" y="139887"/>
                  </a:lnTo>
                  <a:lnTo>
                    <a:pt x="670221" y="178138"/>
                  </a:lnTo>
                  <a:lnTo>
                    <a:pt x="691062" y="219670"/>
                  </a:lnTo>
                  <a:lnTo>
                    <a:pt x="706479" y="264054"/>
                  </a:lnTo>
                  <a:lnTo>
                    <a:pt x="716044" y="310861"/>
                  </a:lnTo>
                  <a:lnTo>
                    <a:pt x="719328" y="359663"/>
                  </a:lnTo>
                  <a:lnTo>
                    <a:pt x="716044" y="408466"/>
                  </a:lnTo>
                  <a:lnTo>
                    <a:pt x="706479" y="455273"/>
                  </a:lnTo>
                  <a:lnTo>
                    <a:pt x="691062" y="499657"/>
                  </a:lnTo>
                  <a:lnTo>
                    <a:pt x="670221" y="541189"/>
                  </a:lnTo>
                  <a:lnTo>
                    <a:pt x="644384" y="579440"/>
                  </a:lnTo>
                  <a:lnTo>
                    <a:pt x="613981" y="613981"/>
                  </a:lnTo>
                  <a:lnTo>
                    <a:pt x="579440" y="644384"/>
                  </a:lnTo>
                  <a:lnTo>
                    <a:pt x="541189" y="670221"/>
                  </a:lnTo>
                  <a:lnTo>
                    <a:pt x="499657" y="691062"/>
                  </a:lnTo>
                  <a:lnTo>
                    <a:pt x="455273" y="706479"/>
                  </a:lnTo>
                  <a:lnTo>
                    <a:pt x="408466" y="716044"/>
                  </a:lnTo>
                  <a:lnTo>
                    <a:pt x="359663" y="719327"/>
                  </a:lnTo>
                  <a:lnTo>
                    <a:pt x="310861" y="716044"/>
                  </a:lnTo>
                  <a:lnTo>
                    <a:pt x="264054" y="706479"/>
                  </a:lnTo>
                  <a:lnTo>
                    <a:pt x="219670" y="691062"/>
                  </a:lnTo>
                  <a:lnTo>
                    <a:pt x="178138" y="670221"/>
                  </a:lnTo>
                  <a:lnTo>
                    <a:pt x="139887" y="644384"/>
                  </a:lnTo>
                  <a:lnTo>
                    <a:pt x="105346" y="613981"/>
                  </a:lnTo>
                  <a:lnTo>
                    <a:pt x="74943" y="579440"/>
                  </a:lnTo>
                  <a:lnTo>
                    <a:pt x="49106" y="541189"/>
                  </a:lnTo>
                  <a:lnTo>
                    <a:pt x="28265" y="499657"/>
                  </a:lnTo>
                  <a:lnTo>
                    <a:pt x="12848" y="455273"/>
                  </a:lnTo>
                  <a:lnTo>
                    <a:pt x="3283" y="408466"/>
                  </a:lnTo>
                  <a:lnTo>
                    <a:pt x="0" y="359663"/>
                  </a:lnTo>
                  <a:close/>
                </a:path>
              </a:pathLst>
            </a:custGeom>
            <a:ln w="28575">
              <a:solidFill>
                <a:srgbClr val="000000"/>
              </a:solidFill>
            </a:ln>
          </p:spPr>
          <p:txBody>
            <a:bodyPr wrap="square" lIns="0" tIns="0" rIns="0" bIns="0" rtlCol="0"/>
            <a:lstStyle/>
            <a:p>
              <a:endParaRPr/>
            </a:p>
          </p:txBody>
        </p:sp>
        <p:sp>
          <p:nvSpPr>
            <p:cNvPr id="12" name="object 9">
              <a:extLst>
                <a:ext uri="{FF2B5EF4-FFF2-40B4-BE49-F238E27FC236}">
                  <a16:creationId xmlns:a16="http://schemas.microsoft.com/office/drawing/2014/main" id="{9850230C-878C-B93F-3016-8B5A110F543E}"/>
                </a:ext>
              </a:extLst>
            </p:cNvPr>
            <p:cNvSpPr/>
            <p:nvPr/>
          </p:nvSpPr>
          <p:spPr>
            <a:xfrm>
              <a:off x="4225861" y="3677221"/>
              <a:ext cx="152780" cy="152781"/>
            </a:xfrm>
            <a:prstGeom prst="rect">
              <a:avLst/>
            </a:prstGeom>
            <a:blipFill>
              <a:blip r:embed="rId3" cstate="print"/>
              <a:stretch>
                <a:fillRect/>
              </a:stretch>
            </a:blipFill>
          </p:spPr>
          <p:txBody>
            <a:bodyPr wrap="square" lIns="0" tIns="0" rIns="0" bIns="0" rtlCol="0"/>
            <a:lstStyle/>
            <a:p>
              <a:endParaRPr/>
            </a:p>
          </p:txBody>
        </p:sp>
        <p:sp>
          <p:nvSpPr>
            <p:cNvPr id="13" name="object 10">
              <a:extLst>
                <a:ext uri="{FF2B5EF4-FFF2-40B4-BE49-F238E27FC236}">
                  <a16:creationId xmlns:a16="http://schemas.microsoft.com/office/drawing/2014/main" id="{DD72BE79-6AEF-BC8C-AE1D-12B1FEBEB7D7}"/>
                </a:ext>
              </a:extLst>
            </p:cNvPr>
            <p:cNvSpPr/>
            <p:nvPr/>
          </p:nvSpPr>
          <p:spPr>
            <a:xfrm>
              <a:off x="3220021" y="3684841"/>
              <a:ext cx="154305" cy="154304"/>
            </a:xfrm>
            <a:prstGeom prst="rect">
              <a:avLst/>
            </a:prstGeom>
            <a:blipFill>
              <a:blip r:embed="rId4" cstate="print"/>
              <a:stretch>
                <a:fillRect/>
              </a:stretch>
            </a:blipFill>
          </p:spPr>
          <p:txBody>
            <a:bodyPr wrap="square" lIns="0" tIns="0" rIns="0" bIns="0" rtlCol="0"/>
            <a:lstStyle/>
            <a:p>
              <a:endParaRPr/>
            </a:p>
          </p:txBody>
        </p:sp>
        <p:sp>
          <p:nvSpPr>
            <p:cNvPr id="14" name="object 11">
              <a:extLst>
                <a:ext uri="{FF2B5EF4-FFF2-40B4-BE49-F238E27FC236}">
                  <a16:creationId xmlns:a16="http://schemas.microsoft.com/office/drawing/2014/main" id="{40DE67CA-D59E-07F1-B0AB-330B14D5BBB8}"/>
                </a:ext>
              </a:extLst>
            </p:cNvPr>
            <p:cNvSpPr/>
            <p:nvPr/>
          </p:nvSpPr>
          <p:spPr>
            <a:xfrm>
              <a:off x="3724465" y="4174045"/>
              <a:ext cx="152781" cy="152781"/>
            </a:xfrm>
            <a:prstGeom prst="rect">
              <a:avLst/>
            </a:prstGeom>
            <a:blipFill>
              <a:blip r:embed="rId5" cstate="print"/>
              <a:stretch>
                <a:fillRect/>
              </a:stretch>
            </a:blipFill>
          </p:spPr>
          <p:txBody>
            <a:bodyPr wrap="square" lIns="0" tIns="0" rIns="0" bIns="0" rtlCol="0"/>
            <a:lstStyle/>
            <a:p>
              <a:endParaRPr/>
            </a:p>
          </p:txBody>
        </p:sp>
        <p:sp>
          <p:nvSpPr>
            <p:cNvPr id="15" name="object 12">
              <a:extLst>
                <a:ext uri="{FF2B5EF4-FFF2-40B4-BE49-F238E27FC236}">
                  <a16:creationId xmlns:a16="http://schemas.microsoft.com/office/drawing/2014/main" id="{C1428F8E-9D2E-8AE2-27D4-7DE8DD33B348}"/>
                </a:ext>
              </a:extLst>
            </p:cNvPr>
            <p:cNvSpPr/>
            <p:nvPr/>
          </p:nvSpPr>
          <p:spPr>
            <a:xfrm>
              <a:off x="3722941" y="3177349"/>
              <a:ext cx="154305" cy="154304"/>
            </a:xfrm>
            <a:prstGeom prst="rect">
              <a:avLst/>
            </a:prstGeom>
            <a:blipFill>
              <a:blip r:embed="rId6" cstate="print"/>
              <a:stretch>
                <a:fillRect/>
              </a:stretch>
            </a:blipFill>
          </p:spPr>
          <p:txBody>
            <a:bodyPr wrap="square" lIns="0" tIns="0" rIns="0" bIns="0" rtlCol="0"/>
            <a:lstStyle/>
            <a:p>
              <a:endParaRPr/>
            </a:p>
          </p:txBody>
        </p:sp>
        <p:sp>
          <p:nvSpPr>
            <p:cNvPr id="16" name="object 13">
              <a:extLst>
                <a:ext uri="{FF2B5EF4-FFF2-40B4-BE49-F238E27FC236}">
                  <a16:creationId xmlns:a16="http://schemas.microsoft.com/office/drawing/2014/main" id="{5B49E2DE-AA0F-8E82-9F61-5B791080372A}"/>
                </a:ext>
              </a:extLst>
            </p:cNvPr>
            <p:cNvSpPr/>
            <p:nvPr/>
          </p:nvSpPr>
          <p:spPr>
            <a:xfrm>
              <a:off x="4084129" y="3312985"/>
              <a:ext cx="154305" cy="154304"/>
            </a:xfrm>
            <a:prstGeom prst="rect">
              <a:avLst/>
            </a:prstGeom>
            <a:blipFill>
              <a:blip r:embed="rId7" cstate="print"/>
              <a:stretch>
                <a:fillRect/>
              </a:stretch>
            </a:blipFill>
          </p:spPr>
          <p:txBody>
            <a:bodyPr wrap="square" lIns="0" tIns="0" rIns="0" bIns="0" rtlCol="0"/>
            <a:lstStyle/>
            <a:p>
              <a:endParaRPr/>
            </a:p>
          </p:txBody>
        </p:sp>
        <p:sp>
          <p:nvSpPr>
            <p:cNvPr id="17" name="object 14">
              <a:extLst>
                <a:ext uri="{FF2B5EF4-FFF2-40B4-BE49-F238E27FC236}">
                  <a16:creationId xmlns:a16="http://schemas.microsoft.com/office/drawing/2014/main" id="{CB3473E8-8D4F-2E4A-3D38-D7C8B15B7610}"/>
                </a:ext>
              </a:extLst>
            </p:cNvPr>
            <p:cNvSpPr/>
            <p:nvPr/>
          </p:nvSpPr>
          <p:spPr>
            <a:xfrm>
              <a:off x="3361753" y="3319081"/>
              <a:ext cx="154305" cy="152780"/>
            </a:xfrm>
            <a:prstGeom prst="rect">
              <a:avLst/>
            </a:prstGeom>
            <a:blipFill>
              <a:blip r:embed="rId8" cstate="print"/>
              <a:stretch>
                <a:fillRect/>
              </a:stretch>
            </a:blipFill>
          </p:spPr>
          <p:txBody>
            <a:bodyPr wrap="square" lIns="0" tIns="0" rIns="0" bIns="0" rtlCol="0"/>
            <a:lstStyle/>
            <a:p>
              <a:endParaRPr/>
            </a:p>
          </p:txBody>
        </p:sp>
        <p:sp>
          <p:nvSpPr>
            <p:cNvPr id="18" name="object 15">
              <a:extLst>
                <a:ext uri="{FF2B5EF4-FFF2-40B4-BE49-F238E27FC236}">
                  <a16:creationId xmlns:a16="http://schemas.microsoft.com/office/drawing/2014/main" id="{6ED2732A-1ED2-14F2-AC58-2C01709ED085}"/>
                </a:ext>
              </a:extLst>
            </p:cNvPr>
            <p:cNvSpPr/>
            <p:nvPr/>
          </p:nvSpPr>
          <p:spPr>
            <a:xfrm>
              <a:off x="3376993" y="4023169"/>
              <a:ext cx="152781" cy="154305"/>
            </a:xfrm>
            <a:prstGeom prst="rect">
              <a:avLst/>
            </a:prstGeom>
            <a:blipFill>
              <a:blip r:embed="rId9" cstate="print"/>
              <a:stretch>
                <a:fillRect/>
              </a:stretch>
            </a:blipFill>
          </p:spPr>
          <p:txBody>
            <a:bodyPr wrap="square" lIns="0" tIns="0" rIns="0" bIns="0" rtlCol="0"/>
            <a:lstStyle/>
            <a:p>
              <a:endParaRPr/>
            </a:p>
          </p:txBody>
        </p:sp>
        <p:sp>
          <p:nvSpPr>
            <p:cNvPr id="19" name="object 16">
              <a:extLst>
                <a:ext uri="{FF2B5EF4-FFF2-40B4-BE49-F238E27FC236}">
                  <a16:creationId xmlns:a16="http://schemas.microsoft.com/office/drawing/2014/main" id="{3C5C1449-5C85-AABF-6681-84A631199916}"/>
                </a:ext>
              </a:extLst>
            </p:cNvPr>
            <p:cNvSpPr/>
            <p:nvPr/>
          </p:nvSpPr>
          <p:spPr>
            <a:xfrm>
              <a:off x="4084129" y="4023169"/>
              <a:ext cx="152781" cy="154305"/>
            </a:xfrm>
            <a:prstGeom prst="rect">
              <a:avLst/>
            </a:prstGeom>
            <a:blipFill>
              <a:blip r:embed="rId9" cstate="print"/>
              <a:stretch>
                <a:fillRect/>
              </a:stretch>
            </a:blipFill>
          </p:spPr>
          <p:txBody>
            <a:bodyPr wrap="square" lIns="0" tIns="0" rIns="0" bIns="0" rtlCol="0"/>
            <a:lstStyle/>
            <a:p>
              <a:endParaRPr/>
            </a:p>
          </p:txBody>
        </p:sp>
      </p:grpSp>
      <p:grpSp>
        <p:nvGrpSpPr>
          <p:cNvPr id="20" name="object 17">
            <a:extLst>
              <a:ext uri="{FF2B5EF4-FFF2-40B4-BE49-F238E27FC236}">
                <a16:creationId xmlns:a16="http://schemas.microsoft.com/office/drawing/2014/main" id="{E2B3D89A-8AB6-3678-A6E3-A30AC690968C}"/>
              </a:ext>
            </a:extLst>
          </p:cNvPr>
          <p:cNvGrpSpPr/>
          <p:nvPr/>
        </p:nvGrpSpPr>
        <p:grpSpPr>
          <a:xfrm>
            <a:off x="9583432" y="2720397"/>
            <a:ext cx="1080135" cy="1080135"/>
            <a:chOff x="9286493" y="3188970"/>
            <a:chExt cx="1080135" cy="1080135"/>
          </a:xfrm>
        </p:grpSpPr>
        <p:sp>
          <p:nvSpPr>
            <p:cNvPr id="21" name="object 18">
              <a:extLst>
                <a:ext uri="{FF2B5EF4-FFF2-40B4-BE49-F238E27FC236}">
                  <a16:creationId xmlns:a16="http://schemas.microsoft.com/office/drawing/2014/main" id="{85AF23D2-C759-4CDF-7040-B49E05C2B68A}"/>
                </a:ext>
              </a:extLst>
            </p:cNvPr>
            <p:cNvSpPr/>
            <p:nvPr/>
          </p:nvSpPr>
          <p:spPr>
            <a:xfrm>
              <a:off x="9286493" y="3188970"/>
              <a:ext cx="1080135" cy="1080135"/>
            </a:xfrm>
            <a:custGeom>
              <a:avLst/>
              <a:gdLst/>
              <a:ahLst/>
              <a:cxnLst/>
              <a:rect l="l" t="t" r="r" b="b"/>
              <a:pathLst>
                <a:path w="1080134" h="1080135">
                  <a:moveTo>
                    <a:pt x="539496" y="0"/>
                  </a:moveTo>
                  <a:lnTo>
                    <a:pt x="539496" y="1080007"/>
                  </a:lnTo>
                </a:path>
                <a:path w="1080134" h="1080135">
                  <a:moveTo>
                    <a:pt x="0" y="539495"/>
                  </a:moveTo>
                  <a:lnTo>
                    <a:pt x="1080007" y="539495"/>
                  </a:lnTo>
                </a:path>
              </a:pathLst>
            </a:custGeom>
            <a:ln w="28575">
              <a:solidFill>
                <a:srgbClr val="000000"/>
              </a:solidFill>
            </a:ln>
          </p:spPr>
          <p:txBody>
            <a:bodyPr wrap="square" lIns="0" tIns="0" rIns="0" bIns="0" rtlCol="0"/>
            <a:lstStyle/>
            <a:p>
              <a:endParaRPr/>
            </a:p>
          </p:txBody>
        </p:sp>
        <p:sp>
          <p:nvSpPr>
            <p:cNvPr id="22" name="object 19">
              <a:extLst>
                <a:ext uri="{FF2B5EF4-FFF2-40B4-BE49-F238E27FC236}">
                  <a16:creationId xmlns:a16="http://schemas.microsoft.com/office/drawing/2014/main" id="{707F897C-A60B-01A2-45F4-31F0A8044806}"/>
                </a:ext>
              </a:extLst>
            </p:cNvPr>
            <p:cNvSpPr/>
            <p:nvPr/>
          </p:nvSpPr>
          <p:spPr>
            <a:xfrm>
              <a:off x="9443719" y="3345561"/>
              <a:ext cx="763905" cy="763905"/>
            </a:xfrm>
            <a:custGeom>
              <a:avLst/>
              <a:gdLst/>
              <a:ahLst/>
              <a:cxnLst/>
              <a:rect l="l" t="t" r="r" b="b"/>
              <a:pathLst>
                <a:path w="763904" h="763904">
                  <a:moveTo>
                    <a:pt x="763651" y="0"/>
                  </a:moveTo>
                  <a:lnTo>
                    <a:pt x="0" y="763777"/>
                  </a:lnTo>
                </a:path>
                <a:path w="763904" h="763904">
                  <a:moveTo>
                    <a:pt x="0" y="0"/>
                  </a:moveTo>
                  <a:lnTo>
                    <a:pt x="763651" y="763777"/>
                  </a:lnTo>
                </a:path>
              </a:pathLst>
            </a:custGeom>
            <a:ln w="28575">
              <a:solidFill>
                <a:srgbClr val="000000"/>
              </a:solidFill>
            </a:ln>
          </p:spPr>
          <p:txBody>
            <a:bodyPr wrap="square" lIns="0" tIns="0" rIns="0" bIns="0" rtlCol="0"/>
            <a:lstStyle/>
            <a:p>
              <a:endParaRPr/>
            </a:p>
          </p:txBody>
        </p:sp>
        <p:sp>
          <p:nvSpPr>
            <p:cNvPr id="23" name="object 20">
              <a:extLst>
                <a:ext uri="{FF2B5EF4-FFF2-40B4-BE49-F238E27FC236}">
                  <a16:creationId xmlns:a16="http://schemas.microsoft.com/office/drawing/2014/main" id="{B03872CC-8286-2C3D-853A-52A2301AC1E3}"/>
                </a:ext>
              </a:extLst>
            </p:cNvPr>
            <p:cNvSpPr/>
            <p:nvPr/>
          </p:nvSpPr>
          <p:spPr>
            <a:xfrm>
              <a:off x="9466325" y="3368802"/>
              <a:ext cx="719327" cy="719328"/>
            </a:xfrm>
            <a:prstGeom prst="rect">
              <a:avLst/>
            </a:prstGeom>
            <a:blipFill>
              <a:blip r:embed="rId10" cstate="print"/>
              <a:stretch>
                <a:fillRect/>
              </a:stretch>
            </a:blipFill>
          </p:spPr>
          <p:txBody>
            <a:bodyPr wrap="square" lIns="0" tIns="0" rIns="0" bIns="0" rtlCol="0"/>
            <a:lstStyle/>
            <a:p>
              <a:endParaRPr/>
            </a:p>
          </p:txBody>
        </p:sp>
        <p:sp>
          <p:nvSpPr>
            <p:cNvPr id="24" name="object 21">
              <a:extLst>
                <a:ext uri="{FF2B5EF4-FFF2-40B4-BE49-F238E27FC236}">
                  <a16:creationId xmlns:a16="http://schemas.microsoft.com/office/drawing/2014/main" id="{C6A656D0-975E-A676-E543-59001BC8B424}"/>
                </a:ext>
              </a:extLst>
            </p:cNvPr>
            <p:cNvSpPr/>
            <p:nvPr/>
          </p:nvSpPr>
          <p:spPr>
            <a:xfrm>
              <a:off x="9466325" y="3368802"/>
              <a:ext cx="719455" cy="719455"/>
            </a:xfrm>
            <a:custGeom>
              <a:avLst/>
              <a:gdLst/>
              <a:ahLst/>
              <a:cxnLst/>
              <a:rect l="l" t="t" r="r" b="b"/>
              <a:pathLst>
                <a:path w="719454" h="719454">
                  <a:moveTo>
                    <a:pt x="0" y="359664"/>
                  </a:moveTo>
                  <a:lnTo>
                    <a:pt x="3283" y="310861"/>
                  </a:lnTo>
                  <a:lnTo>
                    <a:pt x="12848" y="264054"/>
                  </a:lnTo>
                  <a:lnTo>
                    <a:pt x="28265" y="219670"/>
                  </a:lnTo>
                  <a:lnTo>
                    <a:pt x="49106" y="178138"/>
                  </a:lnTo>
                  <a:lnTo>
                    <a:pt x="74943" y="139887"/>
                  </a:lnTo>
                  <a:lnTo>
                    <a:pt x="105346" y="105346"/>
                  </a:lnTo>
                  <a:lnTo>
                    <a:pt x="139887" y="74943"/>
                  </a:lnTo>
                  <a:lnTo>
                    <a:pt x="178138" y="49106"/>
                  </a:lnTo>
                  <a:lnTo>
                    <a:pt x="219670" y="28265"/>
                  </a:lnTo>
                  <a:lnTo>
                    <a:pt x="264054" y="12848"/>
                  </a:lnTo>
                  <a:lnTo>
                    <a:pt x="310861" y="3283"/>
                  </a:lnTo>
                  <a:lnTo>
                    <a:pt x="359664" y="0"/>
                  </a:lnTo>
                  <a:lnTo>
                    <a:pt x="408466" y="3283"/>
                  </a:lnTo>
                  <a:lnTo>
                    <a:pt x="455273" y="12848"/>
                  </a:lnTo>
                  <a:lnTo>
                    <a:pt x="499657" y="28265"/>
                  </a:lnTo>
                  <a:lnTo>
                    <a:pt x="541189" y="49106"/>
                  </a:lnTo>
                  <a:lnTo>
                    <a:pt x="579440" y="74943"/>
                  </a:lnTo>
                  <a:lnTo>
                    <a:pt x="613981" y="105346"/>
                  </a:lnTo>
                  <a:lnTo>
                    <a:pt x="644384" y="139887"/>
                  </a:lnTo>
                  <a:lnTo>
                    <a:pt x="670221" y="178138"/>
                  </a:lnTo>
                  <a:lnTo>
                    <a:pt x="691062" y="219670"/>
                  </a:lnTo>
                  <a:lnTo>
                    <a:pt x="706479" y="264054"/>
                  </a:lnTo>
                  <a:lnTo>
                    <a:pt x="716044" y="310861"/>
                  </a:lnTo>
                  <a:lnTo>
                    <a:pt x="719327" y="359664"/>
                  </a:lnTo>
                  <a:lnTo>
                    <a:pt x="716044" y="408466"/>
                  </a:lnTo>
                  <a:lnTo>
                    <a:pt x="706479" y="455273"/>
                  </a:lnTo>
                  <a:lnTo>
                    <a:pt x="691062" y="499657"/>
                  </a:lnTo>
                  <a:lnTo>
                    <a:pt x="670221" y="541189"/>
                  </a:lnTo>
                  <a:lnTo>
                    <a:pt x="644384" y="579440"/>
                  </a:lnTo>
                  <a:lnTo>
                    <a:pt x="613981" y="613981"/>
                  </a:lnTo>
                  <a:lnTo>
                    <a:pt x="579440" y="644384"/>
                  </a:lnTo>
                  <a:lnTo>
                    <a:pt x="541189" y="670221"/>
                  </a:lnTo>
                  <a:lnTo>
                    <a:pt x="499657" y="691062"/>
                  </a:lnTo>
                  <a:lnTo>
                    <a:pt x="455273" y="706479"/>
                  </a:lnTo>
                  <a:lnTo>
                    <a:pt x="408466" y="716044"/>
                  </a:lnTo>
                  <a:lnTo>
                    <a:pt x="359664" y="719328"/>
                  </a:lnTo>
                  <a:lnTo>
                    <a:pt x="310861" y="716044"/>
                  </a:lnTo>
                  <a:lnTo>
                    <a:pt x="264054" y="706479"/>
                  </a:lnTo>
                  <a:lnTo>
                    <a:pt x="219670" y="691062"/>
                  </a:lnTo>
                  <a:lnTo>
                    <a:pt x="178138" y="670221"/>
                  </a:lnTo>
                  <a:lnTo>
                    <a:pt x="139887" y="644384"/>
                  </a:lnTo>
                  <a:lnTo>
                    <a:pt x="105346" y="613981"/>
                  </a:lnTo>
                  <a:lnTo>
                    <a:pt x="74943" y="579440"/>
                  </a:lnTo>
                  <a:lnTo>
                    <a:pt x="49106" y="541189"/>
                  </a:lnTo>
                  <a:lnTo>
                    <a:pt x="28265" y="499657"/>
                  </a:lnTo>
                  <a:lnTo>
                    <a:pt x="12848" y="455273"/>
                  </a:lnTo>
                  <a:lnTo>
                    <a:pt x="3283" y="408466"/>
                  </a:lnTo>
                  <a:lnTo>
                    <a:pt x="0" y="359664"/>
                  </a:lnTo>
                  <a:close/>
                </a:path>
              </a:pathLst>
            </a:custGeom>
            <a:ln w="28575">
              <a:solidFill>
                <a:srgbClr val="000000"/>
              </a:solidFill>
            </a:ln>
          </p:spPr>
          <p:txBody>
            <a:bodyPr wrap="square" lIns="0" tIns="0" rIns="0" bIns="0" rtlCol="0"/>
            <a:lstStyle/>
            <a:p>
              <a:endParaRPr/>
            </a:p>
          </p:txBody>
        </p:sp>
      </p:grpSp>
      <p:grpSp>
        <p:nvGrpSpPr>
          <p:cNvPr id="25" name="object 22">
            <a:extLst>
              <a:ext uri="{FF2B5EF4-FFF2-40B4-BE49-F238E27FC236}">
                <a16:creationId xmlns:a16="http://schemas.microsoft.com/office/drawing/2014/main" id="{599ABD1C-F462-FA0E-D4F9-8F06BAAEF361}"/>
              </a:ext>
            </a:extLst>
          </p:cNvPr>
          <p:cNvGrpSpPr/>
          <p:nvPr/>
        </p:nvGrpSpPr>
        <p:grpSpPr>
          <a:xfrm>
            <a:off x="5574233" y="2707633"/>
            <a:ext cx="1151255" cy="1136650"/>
            <a:chOff x="5277294" y="3176206"/>
            <a:chExt cx="1151255" cy="1136650"/>
          </a:xfrm>
        </p:grpSpPr>
        <p:sp>
          <p:nvSpPr>
            <p:cNvPr id="26" name="object 23">
              <a:extLst>
                <a:ext uri="{FF2B5EF4-FFF2-40B4-BE49-F238E27FC236}">
                  <a16:creationId xmlns:a16="http://schemas.microsoft.com/office/drawing/2014/main" id="{8267BCCB-4D8B-9552-5728-280C874C26B8}"/>
                </a:ext>
              </a:extLst>
            </p:cNvPr>
            <p:cNvSpPr/>
            <p:nvPr/>
          </p:nvSpPr>
          <p:spPr>
            <a:xfrm>
              <a:off x="5319522" y="3205734"/>
              <a:ext cx="1080135" cy="1080135"/>
            </a:xfrm>
            <a:custGeom>
              <a:avLst/>
              <a:gdLst/>
              <a:ahLst/>
              <a:cxnLst/>
              <a:rect l="l" t="t" r="r" b="b"/>
              <a:pathLst>
                <a:path w="1080135" h="1080135">
                  <a:moveTo>
                    <a:pt x="541019" y="0"/>
                  </a:moveTo>
                  <a:lnTo>
                    <a:pt x="541019" y="1080008"/>
                  </a:lnTo>
                </a:path>
                <a:path w="1080135" h="1080135">
                  <a:moveTo>
                    <a:pt x="0" y="539495"/>
                  </a:moveTo>
                  <a:lnTo>
                    <a:pt x="1080007" y="539495"/>
                  </a:lnTo>
                </a:path>
              </a:pathLst>
            </a:custGeom>
            <a:ln w="28575">
              <a:solidFill>
                <a:srgbClr val="000000"/>
              </a:solidFill>
            </a:ln>
          </p:spPr>
          <p:txBody>
            <a:bodyPr wrap="square" lIns="0" tIns="0" rIns="0" bIns="0" rtlCol="0"/>
            <a:lstStyle/>
            <a:p>
              <a:endParaRPr/>
            </a:p>
          </p:txBody>
        </p:sp>
        <p:sp>
          <p:nvSpPr>
            <p:cNvPr id="27" name="object 24">
              <a:extLst>
                <a:ext uri="{FF2B5EF4-FFF2-40B4-BE49-F238E27FC236}">
                  <a16:creationId xmlns:a16="http://schemas.microsoft.com/office/drawing/2014/main" id="{22F3F0DF-3264-8718-E07F-9B8557211482}"/>
                </a:ext>
              </a:extLst>
            </p:cNvPr>
            <p:cNvSpPr/>
            <p:nvPr/>
          </p:nvSpPr>
          <p:spPr>
            <a:xfrm>
              <a:off x="5477510" y="3362706"/>
              <a:ext cx="763905" cy="763905"/>
            </a:xfrm>
            <a:custGeom>
              <a:avLst/>
              <a:gdLst/>
              <a:ahLst/>
              <a:cxnLst/>
              <a:rect l="l" t="t" r="r" b="b"/>
              <a:pathLst>
                <a:path w="763904" h="763904">
                  <a:moveTo>
                    <a:pt x="763651" y="0"/>
                  </a:moveTo>
                  <a:lnTo>
                    <a:pt x="0" y="763651"/>
                  </a:lnTo>
                </a:path>
                <a:path w="763904" h="763904">
                  <a:moveTo>
                    <a:pt x="0" y="0"/>
                  </a:moveTo>
                  <a:lnTo>
                    <a:pt x="763651" y="763651"/>
                  </a:lnTo>
                </a:path>
              </a:pathLst>
            </a:custGeom>
            <a:ln w="28575">
              <a:solidFill>
                <a:srgbClr val="000000"/>
              </a:solidFill>
            </a:ln>
          </p:spPr>
          <p:txBody>
            <a:bodyPr wrap="square" lIns="0" tIns="0" rIns="0" bIns="0" rtlCol="0"/>
            <a:lstStyle/>
            <a:p>
              <a:endParaRPr/>
            </a:p>
          </p:txBody>
        </p:sp>
        <p:sp>
          <p:nvSpPr>
            <p:cNvPr id="28" name="object 25">
              <a:extLst>
                <a:ext uri="{FF2B5EF4-FFF2-40B4-BE49-F238E27FC236}">
                  <a16:creationId xmlns:a16="http://schemas.microsoft.com/office/drawing/2014/main" id="{1FC00C07-81EE-D1AE-86C5-D9BA1EC7CC2F}"/>
                </a:ext>
              </a:extLst>
            </p:cNvPr>
            <p:cNvSpPr/>
            <p:nvPr/>
          </p:nvSpPr>
          <p:spPr>
            <a:xfrm>
              <a:off x="5499354" y="3385566"/>
              <a:ext cx="720851" cy="719328"/>
            </a:xfrm>
            <a:prstGeom prst="rect">
              <a:avLst/>
            </a:prstGeom>
            <a:blipFill>
              <a:blip r:embed="rId11" cstate="print"/>
              <a:stretch>
                <a:fillRect/>
              </a:stretch>
            </a:blipFill>
          </p:spPr>
          <p:txBody>
            <a:bodyPr wrap="square" lIns="0" tIns="0" rIns="0" bIns="0" rtlCol="0"/>
            <a:lstStyle/>
            <a:p>
              <a:endParaRPr/>
            </a:p>
          </p:txBody>
        </p:sp>
        <p:sp>
          <p:nvSpPr>
            <p:cNvPr id="29" name="object 26">
              <a:extLst>
                <a:ext uri="{FF2B5EF4-FFF2-40B4-BE49-F238E27FC236}">
                  <a16:creationId xmlns:a16="http://schemas.microsoft.com/office/drawing/2014/main" id="{83865EFB-FD2D-0465-64ED-178E59E90B02}"/>
                </a:ext>
              </a:extLst>
            </p:cNvPr>
            <p:cNvSpPr/>
            <p:nvPr/>
          </p:nvSpPr>
          <p:spPr>
            <a:xfrm>
              <a:off x="5499354" y="3385566"/>
              <a:ext cx="721360" cy="719455"/>
            </a:xfrm>
            <a:custGeom>
              <a:avLst/>
              <a:gdLst/>
              <a:ahLst/>
              <a:cxnLst/>
              <a:rect l="l" t="t" r="r" b="b"/>
              <a:pathLst>
                <a:path w="721360" h="719454">
                  <a:moveTo>
                    <a:pt x="0" y="359664"/>
                  </a:moveTo>
                  <a:lnTo>
                    <a:pt x="3291" y="310861"/>
                  </a:lnTo>
                  <a:lnTo>
                    <a:pt x="12878" y="264054"/>
                  </a:lnTo>
                  <a:lnTo>
                    <a:pt x="28330" y="219670"/>
                  </a:lnTo>
                  <a:lnTo>
                    <a:pt x="49219" y="178138"/>
                  </a:lnTo>
                  <a:lnTo>
                    <a:pt x="75114" y="139887"/>
                  </a:lnTo>
                  <a:lnTo>
                    <a:pt x="105584" y="105346"/>
                  </a:lnTo>
                  <a:lnTo>
                    <a:pt x="140201" y="74943"/>
                  </a:lnTo>
                  <a:lnTo>
                    <a:pt x="178533" y="49106"/>
                  </a:lnTo>
                  <a:lnTo>
                    <a:pt x="220152" y="28265"/>
                  </a:lnTo>
                  <a:lnTo>
                    <a:pt x="264627" y="12848"/>
                  </a:lnTo>
                  <a:lnTo>
                    <a:pt x="311528" y="3283"/>
                  </a:lnTo>
                  <a:lnTo>
                    <a:pt x="360425" y="0"/>
                  </a:lnTo>
                  <a:lnTo>
                    <a:pt x="409323" y="3283"/>
                  </a:lnTo>
                  <a:lnTo>
                    <a:pt x="456224" y="12848"/>
                  </a:lnTo>
                  <a:lnTo>
                    <a:pt x="500699" y="28265"/>
                  </a:lnTo>
                  <a:lnTo>
                    <a:pt x="542318" y="49106"/>
                  </a:lnTo>
                  <a:lnTo>
                    <a:pt x="580650" y="74943"/>
                  </a:lnTo>
                  <a:lnTo>
                    <a:pt x="615267" y="105346"/>
                  </a:lnTo>
                  <a:lnTo>
                    <a:pt x="645737" y="139887"/>
                  </a:lnTo>
                  <a:lnTo>
                    <a:pt x="671632" y="178138"/>
                  </a:lnTo>
                  <a:lnTo>
                    <a:pt x="692521" y="219670"/>
                  </a:lnTo>
                  <a:lnTo>
                    <a:pt x="707973" y="264054"/>
                  </a:lnTo>
                  <a:lnTo>
                    <a:pt x="717560" y="310861"/>
                  </a:lnTo>
                  <a:lnTo>
                    <a:pt x="720851" y="359664"/>
                  </a:lnTo>
                  <a:lnTo>
                    <a:pt x="717560" y="408466"/>
                  </a:lnTo>
                  <a:lnTo>
                    <a:pt x="707973" y="455273"/>
                  </a:lnTo>
                  <a:lnTo>
                    <a:pt x="692521" y="499657"/>
                  </a:lnTo>
                  <a:lnTo>
                    <a:pt x="671632" y="541189"/>
                  </a:lnTo>
                  <a:lnTo>
                    <a:pt x="645737" y="579440"/>
                  </a:lnTo>
                  <a:lnTo>
                    <a:pt x="615267" y="613981"/>
                  </a:lnTo>
                  <a:lnTo>
                    <a:pt x="580650" y="644384"/>
                  </a:lnTo>
                  <a:lnTo>
                    <a:pt x="542318" y="670221"/>
                  </a:lnTo>
                  <a:lnTo>
                    <a:pt x="500699" y="691062"/>
                  </a:lnTo>
                  <a:lnTo>
                    <a:pt x="456224" y="706479"/>
                  </a:lnTo>
                  <a:lnTo>
                    <a:pt x="409323" y="716044"/>
                  </a:lnTo>
                  <a:lnTo>
                    <a:pt x="360425" y="719328"/>
                  </a:lnTo>
                  <a:lnTo>
                    <a:pt x="311528" y="716044"/>
                  </a:lnTo>
                  <a:lnTo>
                    <a:pt x="264627" y="706479"/>
                  </a:lnTo>
                  <a:lnTo>
                    <a:pt x="220152" y="691062"/>
                  </a:lnTo>
                  <a:lnTo>
                    <a:pt x="178533" y="670221"/>
                  </a:lnTo>
                  <a:lnTo>
                    <a:pt x="140201" y="644384"/>
                  </a:lnTo>
                  <a:lnTo>
                    <a:pt x="105584" y="613981"/>
                  </a:lnTo>
                  <a:lnTo>
                    <a:pt x="75114" y="579440"/>
                  </a:lnTo>
                  <a:lnTo>
                    <a:pt x="49219" y="541189"/>
                  </a:lnTo>
                  <a:lnTo>
                    <a:pt x="28330" y="499657"/>
                  </a:lnTo>
                  <a:lnTo>
                    <a:pt x="12878" y="455273"/>
                  </a:lnTo>
                  <a:lnTo>
                    <a:pt x="3291" y="408466"/>
                  </a:lnTo>
                  <a:lnTo>
                    <a:pt x="0" y="359664"/>
                  </a:lnTo>
                  <a:close/>
                </a:path>
              </a:pathLst>
            </a:custGeom>
            <a:ln w="28575">
              <a:solidFill>
                <a:srgbClr val="000000"/>
              </a:solidFill>
            </a:ln>
          </p:spPr>
          <p:txBody>
            <a:bodyPr wrap="square" lIns="0" tIns="0" rIns="0" bIns="0" rtlCol="0"/>
            <a:lstStyle/>
            <a:p>
              <a:endParaRPr/>
            </a:p>
          </p:txBody>
        </p:sp>
        <p:sp>
          <p:nvSpPr>
            <p:cNvPr id="30" name="object 27">
              <a:extLst>
                <a:ext uri="{FF2B5EF4-FFF2-40B4-BE49-F238E27FC236}">
                  <a16:creationId xmlns:a16="http://schemas.microsoft.com/office/drawing/2014/main" id="{72B3FB16-DFF8-31F3-C05B-07861CB44869}"/>
                </a:ext>
              </a:extLst>
            </p:cNvPr>
            <p:cNvSpPr/>
            <p:nvPr/>
          </p:nvSpPr>
          <p:spPr>
            <a:xfrm>
              <a:off x="6150864" y="3339084"/>
              <a:ext cx="108585" cy="108585"/>
            </a:xfrm>
            <a:custGeom>
              <a:avLst/>
              <a:gdLst/>
              <a:ahLst/>
              <a:cxnLst/>
              <a:rect l="l" t="t" r="r" b="b"/>
              <a:pathLst>
                <a:path w="108585" h="108585">
                  <a:moveTo>
                    <a:pt x="108203" y="0"/>
                  </a:moveTo>
                  <a:lnTo>
                    <a:pt x="0" y="0"/>
                  </a:lnTo>
                  <a:lnTo>
                    <a:pt x="0" y="108203"/>
                  </a:lnTo>
                  <a:lnTo>
                    <a:pt x="108203" y="108203"/>
                  </a:lnTo>
                  <a:lnTo>
                    <a:pt x="108203" y="0"/>
                  </a:lnTo>
                  <a:close/>
                </a:path>
              </a:pathLst>
            </a:custGeom>
            <a:solidFill>
              <a:srgbClr val="0000DC"/>
            </a:solidFill>
          </p:spPr>
          <p:txBody>
            <a:bodyPr wrap="square" lIns="0" tIns="0" rIns="0" bIns="0" rtlCol="0"/>
            <a:lstStyle/>
            <a:p>
              <a:endParaRPr/>
            </a:p>
          </p:txBody>
        </p:sp>
        <p:sp>
          <p:nvSpPr>
            <p:cNvPr id="31" name="object 28">
              <a:extLst>
                <a:ext uri="{FF2B5EF4-FFF2-40B4-BE49-F238E27FC236}">
                  <a16:creationId xmlns:a16="http://schemas.microsoft.com/office/drawing/2014/main" id="{487AECA5-C65F-F40A-6963-55693FE8FA34}"/>
                </a:ext>
              </a:extLst>
            </p:cNvPr>
            <p:cNvSpPr/>
            <p:nvPr/>
          </p:nvSpPr>
          <p:spPr>
            <a:xfrm>
              <a:off x="6150864" y="3339084"/>
              <a:ext cx="108585" cy="108585"/>
            </a:xfrm>
            <a:custGeom>
              <a:avLst/>
              <a:gdLst/>
              <a:ahLst/>
              <a:cxnLst/>
              <a:rect l="l" t="t" r="r" b="b"/>
              <a:pathLst>
                <a:path w="108585" h="108585">
                  <a:moveTo>
                    <a:pt x="0" y="108203"/>
                  </a:moveTo>
                  <a:lnTo>
                    <a:pt x="108203" y="108203"/>
                  </a:lnTo>
                  <a:lnTo>
                    <a:pt x="108203" y="0"/>
                  </a:lnTo>
                  <a:lnTo>
                    <a:pt x="0" y="0"/>
                  </a:lnTo>
                  <a:lnTo>
                    <a:pt x="0" y="108203"/>
                  </a:lnTo>
                  <a:close/>
                </a:path>
              </a:pathLst>
            </a:custGeom>
            <a:ln w="9525">
              <a:solidFill>
                <a:srgbClr val="000000"/>
              </a:solidFill>
            </a:ln>
          </p:spPr>
          <p:txBody>
            <a:bodyPr wrap="square" lIns="0" tIns="0" rIns="0" bIns="0" rtlCol="0"/>
            <a:lstStyle/>
            <a:p>
              <a:endParaRPr/>
            </a:p>
          </p:txBody>
        </p:sp>
        <p:sp>
          <p:nvSpPr>
            <p:cNvPr id="32" name="object 29">
              <a:extLst>
                <a:ext uri="{FF2B5EF4-FFF2-40B4-BE49-F238E27FC236}">
                  <a16:creationId xmlns:a16="http://schemas.microsoft.com/office/drawing/2014/main" id="{914720D9-B603-8FF0-1D69-C64E873439A5}"/>
                </a:ext>
              </a:extLst>
            </p:cNvPr>
            <p:cNvSpPr/>
            <p:nvPr/>
          </p:nvSpPr>
          <p:spPr>
            <a:xfrm>
              <a:off x="5454396" y="3339084"/>
              <a:ext cx="108585" cy="108585"/>
            </a:xfrm>
            <a:custGeom>
              <a:avLst/>
              <a:gdLst/>
              <a:ahLst/>
              <a:cxnLst/>
              <a:rect l="l" t="t" r="r" b="b"/>
              <a:pathLst>
                <a:path w="108585" h="108585">
                  <a:moveTo>
                    <a:pt x="108203" y="0"/>
                  </a:moveTo>
                  <a:lnTo>
                    <a:pt x="0" y="0"/>
                  </a:lnTo>
                  <a:lnTo>
                    <a:pt x="0" y="108203"/>
                  </a:lnTo>
                  <a:lnTo>
                    <a:pt x="108203" y="108203"/>
                  </a:lnTo>
                  <a:lnTo>
                    <a:pt x="108203" y="0"/>
                  </a:lnTo>
                  <a:close/>
                </a:path>
              </a:pathLst>
            </a:custGeom>
            <a:solidFill>
              <a:srgbClr val="0000DC"/>
            </a:solidFill>
          </p:spPr>
          <p:txBody>
            <a:bodyPr wrap="square" lIns="0" tIns="0" rIns="0" bIns="0" rtlCol="0"/>
            <a:lstStyle/>
            <a:p>
              <a:endParaRPr/>
            </a:p>
          </p:txBody>
        </p:sp>
        <p:sp>
          <p:nvSpPr>
            <p:cNvPr id="33" name="object 30">
              <a:extLst>
                <a:ext uri="{FF2B5EF4-FFF2-40B4-BE49-F238E27FC236}">
                  <a16:creationId xmlns:a16="http://schemas.microsoft.com/office/drawing/2014/main" id="{B6C6133E-850E-57C4-3997-2AA880CE2F90}"/>
                </a:ext>
              </a:extLst>
            </p:cNvPr>
            <p:cNvSpPr/>
            <p:nvPr/>
          </p:nvSpPr>
          <p:spPr>
            <a:xfrm>
              <a:off x="5454396" y="3339084"/>
              <a:ext cx="108585" cy="108585"/>
            </a:xfrm>
            <a:custGeom>
              <a:avLst/>
              <a:gdLst/>
              <a:ahLst/>
              <a:cxnLst/>
              <a:rect l="l" t="t" r="r" b="b"/>
              <a:pathLst>
                <a:path w="108585" h="108585">
                  <a:moveTo>
                    <a:pt x="0" y="108203"/>
                  </a:moveTo>
                  <a:lnTo>
                    <a:pt x="108203" y="108203"/>
                  </a:lnTo>
                  <a:lnTo>
                    <a:pt x="108203" y="0"/>
                  </a:lnTo>
                  <a:lnTo>
                    <a:pt x="0" y="0"/>
                  </a:lnTo>
                  <a:lnTo>
                    <a:pt x="0" y="108203"/>
                  </a:lnTo>
                  <a:close/>
                </a:path>
              </a:pathLst>
            </a:custGeom>
            <a:ln w="9525">
              <a:solidFill>
                <a:srgbClr val="000000"/>
              </a:solidFill>
            </a:ln>
          </p:spPr>
          <p:txBody>
            <a:bodyPr wrap="square" lIns="0" tIns="0" rIns="0" bIns="0" rtlCol="0"/>
            <a:lstStyle/>
            <a:p>
              <a:endParaRPr/>
            </a:p>
          </p:txBody>
        </p:sp>
        <p:sp>
          <p:nvSpPr>
            <p:cNvPr id="34" name="object 31">
              <a:extLst>
                <a:ext uri="{FF2B5EF4-FFF2-40B4-BE49-F238E27FC236}">
                  <a16:creationId xmlns:a16="http://schemas.microsoft.com/office/drawing/2014/main" id="{9627EF4F-5411-88BF-5E35-5F96AD9BB33D}"/>
                </a:ext>
              </a:extLst>
            </p:cNvPr>
            <p:cNvSpPr/>
            <p:nvPr/>
          </p:nvSpPr>
          <p:spPr>
            <a:xfrm>
              <a:off x="5458968" y="4037076"/>
              <a:ext cx="108585" cy="106680"/>
            </a:xfrm>
            <a:custGeom>
              <a:avLst/>
              <a:gdLst/>
              <a:ahLst/>
              <a:cxnLst/>
              <a:rect l="l" t="t" r="r" b="b"/>
              <a:pathLst>
                <a:path w="108585" h="106679">
                  <a:moveTo>
                    <a:pt x="108203" y="0"/>
                  </a:moveTo>
                  <a:lnTo>
                    <a:pt x="0" y="0"/>
                  </a:lnTo>
                  <a:lnTo>
                    <a:pt x="0" y="106680"/>
                  </a:lnTo>
                  <a:lnTo>
                    <a:pt x="108203" y="106680"/>
                  </a:lnTo>
                  <a:lnTo>
                    <a:pt x="108203" y="0"/>
                  </a:lnTo>
                  <a:close/>
                </a:path>
              </a:pathLst>
            </a:custGeom>
            <a:solidFill>
              <a:srgbClr val="0000DC"/>
            </a:solidFill>
          </p:spPr>
          <p:txBody>
            <a:bodyPr wrap="square" lIns="0" tIns="0" rIns="0" bIns="0" rtlCol="0"/>
            <a:lstStyle/>
            <a:p>
              <a:endParaRPr/>
            </a:p>
          </p:txBody>
        </p:sp>
        <p:sp>
          <p:nvSpPr>
            <p:cNvPr id="35" name="object 32">
              <a:extLst>
                <a:ext uri="{FF2B5EF4-FFF2-40B4-BE49-F238E27FC236}">
                  <a16:creationId xmlns:a16="http://schemas.microsoft.com/office/drawing/2014/main" id="{9E524088-B4CD-91C2-8C1D-DC905756C927}"/>
                </a:ext>
              </a:extLst>
            </p:cNvPr>
            <p:cNvSpPr/>
            <p:nvPr/>
          </p:nvSpPr>
          <p:spPr>
            <a:xfrm>
              <a:off x="5458968" y="4037076"/>
              <a:ext cx="108585" cy="106680"/>
            </a:xfrm>
            <a:custGeom>
              <a:avLst/>
              <a:gdLst/>
              <a:ahLst/>
              <a:cxnLst/>
              <a:rect l="l" t="t" r="r" b="b"/>
              <a:pathLst>
                <a:path w="108585" h="106679">
                  <a:moveTo>
                    <a:pt x="0" y="106680"/>
                  </a:moveTo>
                  <a:lnTo>
                    <a:pt x="108203" y="106680"/>
                  </a:lnTo>
                  <a:lnTo>
                    <a:pt x="108203" y="0"/>
                  </a:lnTo>
                  <a:lnTo>
                    <a:pt x="0" y="0"/>
                  </a:lnTo>
                  <a:lnTo>
                    <a:pt x="0" y="106680"/>
                  </a:lnTo>
                  <a:close/>
                </a:path>
              </a:pathLst>
            </a:custGeom>
            <a:ln w="9525">
              <a:solidFill>
                <a:srgbClr val="000000"/>
              </a:solidFill>
            </a:ln>
          </p:spPr>
          <p:txBody>
            <a:bodyPr wrap="square" lIns="0" tIns="0" rIns="0" bIns="0" rtlCol="0"/>
            <a:lstStyle/>
            <a:p>
              <a:endParaRPr/>
            </a:p>
          </p:txBody>
        </p:sp>
        <p:sp>
          <p:nvSpPr>
            <p:cNvPr id="36" name="object 33">
              <a:extLst>
                <a:ext uri="{FF2B5EF4-FFF2-40B4-BE49-F238E27FC236}">
                  <a16:creationId xmlns:a16="http://schemas.microsoft.com/office/drawing/2014/main" id="{4CACF50E-615C-6C40-576E-AE9EA58B0889}"/>
                </a:ext>
              </a:extLst>
            </p:cNvPr>
            <p:cNvSpPr/>
            <p:nvPr/>
          </p:nvSpPr>
          <p:spPr>
            <a:xfrm>
              <a:off x="6150864" y="4032504"/>
              <a:ext cx="108585" cy="108585"/>
            </a:xfrm>
            <a:custGeom>
              <a:avLst/>
              <a:gdLst/>
              <a:ahLst/>
              <a:cxnLst/>
              <a:rect l="l" t="t" r="r" b="b"/>
              <a:pathLst>
                <a:path w="108585" h="108585">
                  <a:moveTo>
                    <a:pt x="108203" y="0"/>
                  </a:moveTo>
                  <a:lnTo>
                    <a:pt x="0" y="0"/>
                  </a:lnTo>
                  <a:lnTo>
                    <a:pt x="0" y="108204"/>
                  </a:lnTo>
                  <a:lnTo>
                    <a:pt x="108203" y="108204"/>
                  </a:lnTo>
                  <a:lnTo>
                    <a:pt x="108203" y="0"/>
                  </a:lnTo>
                  <a:close/>
                </a:path>
              </a:pathLst>
            </a:custGeom>
            <a:solidFill>
              <a:srgbClr val="0000DC"/>
            </a:solidFill>
          </p:spPr>
          <p:txBody>
            <a:bodyPr wrap="square" lIns="0" tIns="0" rIns="0" bIns="0" rtlCol="0"/>
            <a:lstStyle/>
            <a:p>
              <a:endParaRPr/>
            </a:p>
          </p:txBody>
        </p:sp>
        <p:sp>
          <p:nvSpPr>
            <p:cNvPr id="37" name="object 34">
              <a:extLst>
                <a:ext uri="{FF2B5EF4-FFF2-40B4-BE49-F238E27FC236}">
                  <a16:creationId xmlns:a16="http://schemas.microsoft.com/office/drawing/2014/main" id="{7C290273-493B-8696-789B-46E5BA25562D}"/>
                </a:ext>
              </a:extLst>
            </p:cNvPr>
            <p:cNvSpPr/>
            <p:nvPr/>
          </p:nvSpPr>
          <p:spPr>
            <a:xfrm>
              <a:off x="6150864" y="4032504"/>
              <a:ext cx="108585" cy="108585"/>
            </a:xfrm>
            <a:custGeom>
              <a:avLst/>
              <a:gdLst/>
              <a:ahLst/>
              <a:cxnLst/>
              <a:rect l="l" t="t" r="r" b="b"/>
              <a:pathLst>
                <a:path w="108585" h="108585">
                  <a:moveTo>
                    <a:pt x="0" y="108204"/>
                  </a:moveTo>
                  <a:lnTo>
                    <a:pt x="108203" y="108204"/>
                  </a:lnTo>
                  <a:lnTo>
                    <a:pt x="108203" y="0"/>
                  </a:lnTo>
                  <a:lnTo>
                    <a:pt x="0" y="0"/>
                  </a:lnTo>
                  <a:lnTo>
                    <a:pt x="0" y="108204"/>
                  </a:lnTo>
                  <a:close/>
                </a:path>
              </a:pathLst>
            </a:custGeom>
            <a:ln w="9525">
              <a:solidFill>
                <a:srgbClr val="000000"/>
              </a:solidFill>
            </a:ln>
          </p:spPr>
          <p:txBody>
            <a:bodyPr wrap="square" lIns="0" tIns="0" rIns="0" bIns="0" rtlCol="0"/>
            <a:lstStyle/>
            <a:p>
              <a:endParaRPr/>
            </a:p>
          </p:txBody>
        </p:sp>
        <p:sp>
          <p:nvSpPr>
            <p:cNvPr id="38" name="object 35">
              <a:extLst>
                <a:ext uri="{FF2B5EF4-FFF2-40B4-BE49-F238E27FC236}">
                  <a16:creationId xmlns:a16="http://schemas.microsoft.com/office/drawing/2014/main" id="{7E26CCE2-C4E7-0B9D-264A-C3753838797B}"/>
                </a:ext>
              </a:extLst>
            </p:cNvPr>
            <p:cNvSpPr/>
            <p:nvPr/>
          </p:nvSpPr>
          <p:spPr>
            <a:xfrm>
              <a:off x="6266370" y="3661600"/>
              <a:ext cx="162178" cy="162306"/>
            </a:xfrm>
            <a:prstGeom prst="rect">
              <a:avLst/>
            </a:prstGeom>
            <a:blipFill>
              <a:blip r:embed="rId12" cstate="print"/>
              <a:stretch>
                <a:fillRect/>
              </a:stretch>
            </a:blipFill>
          </p:spPr>
          <p:txBody>
            <a:bodyPr wrap="square" lIns="0" tIns="0" rIns="0" bIns="0" rtlCol="0"/>
            <a:lstStyle/>
            <a:p>
              <a:endParaRPr/>
            </a:p>
          </p:txBody>
        </p:sp>
        <p:sp>
          <p:nvSpPr>
            <p:cNvPr id="39" name="object 36">
              <a:extLst>
                <a:ext uri="{FF2B5EF4-FFF2-40B4-BE49-F238E27FC236}">
                  <a16:creationId xmlns:a16="http://schemas.microsoft.com/office/drawing/2014/main" id="{4AB43ABD-B885-989A-B952-B66261A51576}"/>
                </a:ext>
              </a:extLst>
            </p:cNvPr>
            <p:cNvSpPr/>
            <p:nvPr/>
          </p:nvSpPr>
          <p:spPr>
            <a:xfrm>
              <a:off x="5277294" y="3662362"/>
              <a:ext cx="162305" cy="162179"/>
            </a:xfrm>
            <a:prstGeom prst="rect">
              <a:avLst/>
            </a:prstGeom>
            <a:blipFill>
              <a:blip r:embed="rId13" cstate="print"/>
              <a:stretch>
                <a:fillRect/>
              </a:stretch>
            </a:blipFill>
          </p:spPr>
          <p:txBody>
            <a:bodyPr wrap="square" lIns="0" tIns="0" rIns="0" bIns="0" rtlCol="0"/>
            <a:lstStyle/>
            <a:p>
              <a:endParaRPr/>
            </a:p>
          </p:txBody>
        </p:sp>
        <p:sp>
          <p:nvSpPr>
            <p:cNvPr id="40" name="object 37">
              <a:extLst>
                <a:ext uri="{FF2B5EF4-FFF2-40B4-BE49-F238E27FC236}">
                  <a16:creationId xmlns:a16="http://schemas.microsoft.com/office/drawing/2014/main" id="{9B6DFC12-F822-AC40-F86D-D6E7A5ADDEA0}"/>
                </a:ext>
              </a:extLst>
            </p:cNvPr>
            <p:cNvSpPr/>
            <p:nvPr/>
          </p:nvSpPr>
          <p:spPr>
            <a:xfrm>
              <a:off x="5773991" y="3176206"/>
              <a:ext cx="162306" cy="162178"/>
            </a:xfrm>
            <a:prstGeom prst="rect">
              <a:avLst/>
            </a:prstGeom>
            <a:blipFill>
              <a:blip r:embed="rId13" cstate="print"/>
              <a:stretch>
                <a:fillRect/>
              </a:stretch>
            </a:blipFill>
          </p:spPr>
          <p:txBody>
            <a:bodyPr wrap="square" lIns="0" tIns="0" rIns="0" bIns="0" rtlCol="0"/>
            <a:lstStyle/>
            <a:p>
              <a:endParaRPr/>
            </a:p>
          </p:txBody>
        </p:sp>
        <p:sp>
          <p:nvSpPr>
            <p:cNvPr id="41" name="object 38">
              <a:extLst>
                <a:ext uri="{FF2B5EF4-FFF2-40B4-BE49-F238E27FC236}">
                  <a16:creationId xmlns:a16="http://schemas.microsoft.com/office/drawing/2014/main" id="{19125593-7D41-95F6-3303-C35751FEBE36}"/>
                </a:ext>
              </a:extLst>
            </p:cNvPr>
            <p:cNvSpPr/>
            <p:nvPr/>
          </p:nvSpPr>
          <p:spPr>
            <a:xfrm>
              <a:off x="5773991" y="4150169"/>
              <a:ext cx="162306" cy="162306"/>
            </a:xfrm>
            <a:prstGeom prst="rect">
              <a:avLst/>
            </a:prstGeom>
            <a:blipFill>
              <a:blip r:embed="rId14" cstate="print"/>
              <a:stretch>
                <a:fillRect/>
              </a:stretch>
            </a:blipFill>
          </p:spPr>
          <p:txBody>
            <a:bodyPr wrap="square" lIns="0" tIns="0" rIns="0" bIns="0" rtlCol="0"/>
            <a:lstStyle/>
            <a:p>
              <a:endParaRPr/>
            </a:p>
          </p:txBody>
        </p:sp>
      </p:grpSp>
      <p:grpSp>
        <p:nvGrpSpPr>
          <p:cNvPr id="42" name="object 39">
            <a:extLst>
              <a:ext uri="{FF2B5EF4-FFF2-40B4-BE49-F238E27FC236}">
                <a16:creationId xmlns:a16="http://schemas.microsoft.com/office/drawing/2014/main" id="{D63A9A3E-74EC-6FA6-C5A1-BFE8499535C6}"/>
              </a:ext>
            </a:extLst>
          </p:cNvPr>
          <p:cNvGrpSpPr/>
          <p:nvPr/>
        </p:nvGrpSpPr>
        <p:grpSpPr>
          <a:xfrm>
            <a:off x="7546924" y="2712713"/>
            <a:ext cx="1151255" cy="1136650"/>
            <a:chOff x="7249985" y="3181286"/>
            <a:chExt cx="1151255" cy="1136650"/>
          </a:xfrm>
        </p:grpSpPr>
        <p:sp>
          <p:nvSpPr>
            <p:cNvPr id="43" name="object 40">
              <a:extLst>
                <a:ext uri="{FF2B5EF4-FFF2-40B4-BE49-F238E27FC236}">
                  <a16:creationId xmlns:a16="http://schemas.microsoft.com/office/drawing/2014/main" id="{CFCE9633-20A4-3481-46E4-AA094DEAB206}"/>
                </a:ext>
              </a:extLst>
            </p:cNvPr>
            <p:cNvSpPr/>
            <p:nvPr/>
          </p:nvSpPr>
          <p:spPr>
            <a:xfrm>
              <a:off x="7293101" y="3210305"/>
              <a:ext cx="1080135" cy="1080135"/>
            </a:xfrm>
            <a:custGeom>
              <a:avLst/>
              <a:gdLst/>
              <a:ahLst/>
              <a:cxnLst/>
              <a:rect l="l" t="t" r="r" b="b"/>
              <a:pathLst>
                <a:path w="1080134" h="1080135">
                  <a:moveTo>
                    <a:pt x="539496" y="0"/>
                  </a:moveTo>
                  <a:lnTo>
                    <a:pt x="539496" y="1080008"/>
                  </a:lnTo>
                </a:path>
                <a:path w="1080134" h="1080135">
                  <a:moveTo>
                    <a:pt x="0" y="539496"/>
                  </a:moveTo>
                  <a:lnTo>
                    <a:pt x="1080007" y="539496"/>
                  </a:lnTo>
                </a:path>
              </a:pathLst>
            </a:custGeom>
            <a:ln w="28575">
              <a:solidFill>
                <a:srgbClr val="000000"/>
              </a:solidFill>
            </a:ln>
          </p:spPr>
          <p:txBody>
            <a:bodyPr wrap="square" lIns="0" tIns="0" rIns="0" bIns="0" rtlCol="0"/>
            <a:lstStyle/>
            <a:p>
              <a:endParaRPr/>
            </a:p>
          </p:txBody>
        </p:sp>
        <p:sp>
          <p:nvSpPr>
            <p:cNvPr id="44" name="object 41">
              <a:extLst>
                <a:ext uri="{FF2B5EF4-FFF2-40B4-BE49-F238E27FC236}">
                  <a16:creationId xmlns:a16="http://schemas.microsoft.com/office/drawing/2014/main" id="{F8CBCFFD-C7AA-04D3-0B69-FD79705E631F}"/>
                </a:ext>
              </a:extLst>
            </p:cNvPr>
            <p:cNvSpPr/>
            <p:nvPr/>
          </p:nvSpPr>
          <p:spPr>
            <a:xfrm>
              <a:off x="7450073" y="3367785"/>
              <a:ext cx="763905" cy="763905"/>
            </a:xfrm>
            <a:custGeom>
              <a:avLst/>
              <a:gdLst/>
              <a:ahLst/>
              <a:cxnLst/>
              <a:rect l="l" t="t" r="r" b="b"/>
              <a:pathLst>
                <a:path w="763904" h="763904">
                  <a:moveTo>
                    <a:pt x="763651" y="0"/>
                  </a:moveTo>
                  <a:lnTo>
                    <a:pt x="0" y="763651"/>
                  </a:lnTo>
                </a:path>
                <a:path w="763904" h="763904">
                  <a:moveTo>
                    <a:pt x="0" y="0"/>
                  </a:moveTo>
                  <a:lnTo>
                    <a:pt x="763651" y="763651"/>
                  </a:lnTo>
                </a:path>
              </a:pathLst>
            </a:custGeom>
            <a:ln w="28575">
              <a:solidFill>
                <a:srgbClr val="000000"/>
              </a:solidFill>
            </a:ln>
          </p:spPr>
          <p:txBody>
            <a:bodyPr wrap="square" lIns="0" tIns="0" rIns="0" bIns="0" rtlCol="0"/>
            <a:lstStyle/>
            <a:p>
              <a:endParaRPr/>
            </a:p>
          </p:txBody>
        </p:sp>
        <p:sp>
          <p:nvSpPr>
            <p:cNvPr id="45" name="object 42">
              <a:extLst>
                <a:ext uri="{FF2B5EF4-FFF2-40B4-BE49-F238E27FC236}">
                  <a16:creationId xmlns:a16="http://schemas.microsoft.com/office/drawing/2014/main" id="{0679B88B-1E77-1BD9-FFF8-853C43443C46}"/>
                </a:ext>
              </a:extLst>
            </p:cNvPr>
            <p:cNvSpPr/>
            <p:nvPr/>
          </p:nvSpPr>
          <p:spPr>
            <a:xfrm>
              <a:off x="7472933" y="3390137"/>
              <a:ext cx="719327" cy="720851"/>
            </a:xfrm>
            <a:prstGeom prst="rect">
              <a:avLst/>
            </a:prstGeom>
            <a:blipFill>
              <a:blip r:embed="rId15" cstate="print"/>
              <a:stretch>
                <a:fillRect/>
              </a:stretch>
            </a:blipFill>
          </p:spPr>
          <p:txBody>
            <a:bodyPr wrap="square" lIns="0" tIns="0" rIns="0" bIns="0" rtlCol="0"/>
            <a:lstStyle/>
            <a:p>
              <a:endParaRPr/>
            </a:p>
          </p:txBody>
        </p:sp>
        <p:sp>
          <p:nvSpPr>
            <p:cNvPr id="46" name="object 43">
              <a:extLst>
                <a:ext uri="{FF2B5EF4-FFF2-40B4-BE49-F238E27FC236}">
                  <a16:creationId xmlns:a16="http://schemas.microsoft.com/office/drawing/2014/main" id="{0D702F5E-7A90-BD7B-D6DB-6DE42CF059F9}"/>
                </a:ext>
              </a:extLst>
            </p:cNvPr>
            <p:cNvSpPr/>
            <p:nvPr/>
          </p:nvSpPr>
          <p:spPr>
            <a:xfrm>
              <a:off x="7472933" y="3390137"/>
              <a:ext cx="719455" cy="721360"/>
            </a:xfrm>
            <a:custGeom>
              <a:avLst/>
              <a:gdLst/>
              <a:ahLst/>
              <a:cxnLst/>
              <a:rect l="l" t="t" r="r" b="b"/>
              <a:pathLst>
                <a:path w="719454" h="721360">
                  <a:moveTo>
                    <a:pt x="0" y="360425"/>
                  </a:moveTo>
                  <a:lnTo>
                    <a:pt x="3283" y="311528"/>
                  </a:lnTo>
                  <a:lnTo>
                    <a:pt x="12848" y="264627"/>
                  </a:lnTo>
                  <a:lnTo>
                    <a:pt x="28265" y="220152"/>
                  </a:lnTo>
                  <a:lnTo>
                    <a:pt x="49106" y="178533"/>
                  </a:lnTo>
                  <a:lnTo>
                    <a:pt x="74943" y="140201"/>
                  </a:lnTo>
                  <a:lnTo>
                    <a:pt x="105346" y="105584"/>
                  </a:lnTo>
                  <a:lnTo>
                    <a:pt x="139887" y="75114"/>
                  </a:lnTo>
                  <a:lnTo>
                    <a:pt x="178138" y="49219"/>
                  </a:lnTo>
                  <a:lnTo>
                    <a:pt x="219670" y="28330"/>
                  </a:lnTo>
                  <a:lnTo>
                    <a:pt x="264054" y="12878"/>
                  </a:lnTo>
                  <a:lnTo>
                    <a:pt x="310861" y="3291"/>
                  </a:lnTo>
                  <a:lnTo>
                    <a:pt x="359664" y="0"/>
                  </a:lnTo>
                  <a:lnTo>
                    <a:pt x="408466" y="3291"/>
                  </a:lnTo>
                  <a:lnTo>
                    <a:pt x="455273" y="12878"/>
                  </a:lnTo>
                  <a:lnTo>
                    <a:pt x="499657" y="28330"/>
                  </a:lnTo>
                  <a:lnTo>
                    <a:pt x="541189" y="49219"/>
                  </a:lnTo>
                  <a:lnTo>
                    <a:pt x="579440" y="75114"/>
                  </a:lnTo>
                  <a:lnTo>
                    <a:pt x="613981" y="105584"/>
                  </a:lnTo>
                  <a:lnTo>
                    <a:pt x="644384" y="140201"/>
                  </a:lnTo>
                  <a:lnTo>
                    <a:pt x="670221" y="178533"/>
                  </a:lnTo>
                  <a:lnTo>
                    <a:pt x="691062" y="220152"/>
                  </a:lnTo>
                  <a:lnTo>
                    <a:pt x="706479" y="264627"/>
                  </a:lnTo>
                  <a:lnTo>
                    <a:pt x="716044" y="311528"/>
                  </a:lnTo>
                  <a:lnTo>
                    <a:pt x="719327" y="360425"/>
                  </a:lnTo>
                  <a:lnTo>
                    <a:pt x="716044" y="409323"/>
                  </a:lnTo>
                  <a:lnTo>
                    <a:pt x="706479" y="456224"/>
                  </a:lnTo>
                  <a:lnTo>
                    <a:pt x="691062" y="500699"/>
                  </a:lnTo>
                  <a:lnTo>
                    <a:pt x="670221" y="542318"/>
                  </a:lnTo>
                  <a:lnTo>
                    <a:pt x="644384" y="580650"/>
                  </a:lnTo>
                  <a:lnTo>
                    <a:pt x="613981" y="615267"/>
                  </a:lnTo>
                  <a:lnTo>
                    <a:pt x="579440" y="645737"/>
                  </a:lnTo>
                  <a:lnTo>
                    <a:pt x="541189" y="671632"/>
                  </a:lnTo>
                  <a:lnTo>
                    <a:pt x="499657" y="692521"/>
                  </a:lnTo>
                  <a:lnTo>
                    <a:pt x="455273" y="707973"/>
                  </a:lnTo>
                  <a:lnTo>
                    <a:pt x="408466" y="717560"/>
                  </a:lnTo>
                  <a:lnTo>
                    <a:pt x="359664" y="720851"/>
                  </a:lnTo>
                  <a:lnTo>
                    <a:pt x="310861" y="717560"/>
                  </a:lnTo>
                  <a:lnTo>
                    <a:pt x="264054" y="707973"/>
                  </a:lnTo>
                  <a:lnTo>
                    <a:pt x="219670" y="692521"/>
                  </a:lnTo>
                  <a:lnTo>
                    <a:pt x="178138" y="671632"/>
                  </a:lnTo>
                  <a:lnTo>
                    <a:pt x="139887" y="645737"/>
                  </a:lnTo>
                  <a:lnTo>
                    <a:pt x="105346" y="615267"/>
                  </a:lnTo>
                  <a:lnTo>
                    <a:pt x="74943" y="580650"/>
                  </a:lnTo>
                  <a:lnTo>
                    <a:pt x="49106" y="542318"/>
                  </a:lnTo>
                  <a:lnTo>
                    <a:pt x="28265" y="500699"/>
                  </a:lnTo>
                  <a:lnTo>
                    <a:pt x="12848" y="456224"/>
                  </a:lnTo>
                  <a:lnTo>
                    <a:pt x="3283" y="409323"/>
                  </a:lnTo>
                  <a:lnTo>
                    <a:pt x="0" y="360425"/>
                  </a:lnTo>
                  <a:close/>
                </a:path>
              </a:pathLst>
            </a:custGeom>
            <a:ln w="28575">
              <a:solidFill>
                <a:srgbClr val="000000"/>
              </a:solidFill>
            </a:ln>
          </p:spPr>
          <p:txBody>
            <a:bodyPr wrap="square" lIns="0" tIns="0" rIns="0" bIns="0" rtlCol="0"/>
            <a:lstStyle/>
            <a:p>
              <a:endParaRPr/>
            </a:p>
          </p:txBody>
        </p:sp>
        <p:sp>
          <p:nvSpPr>
            <p:cNvPr id="47" name="object 44">
              <a:extLst>
                <a:ext uri="{FF2B5EF4-FFF2-40B4-BE49-F238E27FC236}">
                  <a16:creationId xmlns:a16="http://schemas.microsoft.com/office/drawing/2014/main" id="{F0B92636-C362-C673-1C64-1E563B7C065E}"/>
                </a:ext>
              </a:extLst>
            </p:cNvPr>
            <p:cNvSpPr/>
            <p:nvPr/>
          </p:nvSpPr>
          <p:spPr>
            <a:xfrm>
              <a:off x="8238934" y="3666680"/>
              <a:ext cx="162305" cy="162306"/>
            </a:xfrm>
            <a:prstGeom prst="rect">
              <a:avLst/>
            </a:prstGeom>
            <a:blipFill>
              <a:blip r:embed="rId16" cstate="print"/>
              <a:stretch>
                <a:fillRect/>
              </a:stretch>
            </a:blipFill>
          </p:spPr>
          <p:txBody>
            <a:bodyPr wrap="square" lIns="0" tIns="0" rIns="0" bIns="0" rtlCol="0"/>
            <a:lstStyle/>
            <a:p>
              <a:endParaRPr/>
            </a:p>
          </p:txBody>
        </p:sp>
        <p:sp>
          <p:nvSpPr>
            <p:cNvPr id="48" name="object 45">
              <a:extLst>
                <a:ext uri="{FF2B5EF4-FFF2-40B4-BE49-F238E27FC236}">
                  <a16:creationId xmlns:a16="http://schemas.microsoft.com/office/drawing/2014/main" id="{EC05EAAC-2DD4-DBBB-0763-33A91410040D}"/>
                </a:ext>
              </a:extLst>
            </p:cNvPr>
            <p:cNvSpPr/>
            <p:nvPr/>
          </p:nvSpPr>
          <p:spPr>
            <a:xfrm>
              <a:off x="7249985" y="3667442"/>
              <a:ext cx="162178" cy="162178"/>
            </a:xfrm>
            <a:prstGeom prst="rect">
              <a:avLst/>
            </a:prstGeom>
            <a:blipFill>
              <a:blip r:embed="rId17" cstate="print"/>
              <a:stretch>
                <a:fillRect/>
              </a:stretch>
            </a:blipFill>
          </p:spPr>
          <p:txBody>
            <a:bodyPr wrap="square" lIns="0" tIns="0" rIns="0" bIns="0" rtlCol="0"/>
            <a:lstStyle/>
            <a:p>
              <a:endParaRPr/>
            </a:p>
          </p:txBody>
        </p:sp>
        <p:sp>
          <p:nvSpPr>
            <p:cNvPr id="49" name="object 46">
              <a:extLst>
                <a:ext uri="{FF2B5EF4-FFF2-40B4-BE49-F238E27FC236}">
                  <a16:creationId xmlns:a16="http://schemas.microsoft.com/office/drawing/2014/main" id="{228A5EF9-F786-AB76-06A4-B5DACB7A784B}"/>
                </a:ext>
              </a:extLst>
            </p:cNvPr>
            <p:cNvSpPr/>
            <p:nvPr/>
          </p:nvSpPr>
          <p:spPr>
            <a:xfrm>
              <a:off x="7746682" y="3181286"/>
              <a:ext cx="162178" cy="162178"/>
            </a:xfrm>
            <a:prstGeom prst="rect">
              <a:avLst/>
            </a:prstGeom>
            <a:blipFill>
              <a:blip r:embed="rId17" cstate="print"/>
              <a:stretch>
                <a:fillRect/>
              </a:stretch>
            </a:blipFill>
          </p:spPr>
          <p:txBody>
            <a:bodyPr wrap="square" lIns="0" tIns="0" rIns="0" bIns="0" rtlCol="0"/>
            <a:lstStyle/>
            <a:p>
              <a:endParaRPr/>
            </a:p>
          </p:txBody>
        </p:sp>
        <p:sp>
          <p:nvSpPr>
            <p:cNvPr id="50" name="object 47">
              <a:extLst>
                <a:ext uri="{FF2B5EF4-FFF2-40B4-BE49-F238E27FC236}">
                  <a16:creationId xmlns:a16="http://schemas.microsoft.com/office/drawing/2014/main" id="{EEDA20BA-ADD3-2256-4E1A-B83441F204E1}"/>
                </a:ext>
              </a:extLst>
            </p:cNvPr>
            <p:cNvSpPr/>
            <p:nvPr/>
          </p:nvSpPr>
          <p:spPr>
            <a:xfrm>
              <a:off x="7746682" y="4155249"/>
              <a:ext cx="162178" cy="162306"/>
            </a:xfrm>
            <a:prstGeom prst="rect">
              <a:avLst/>
            </a:prstGeom>
            <a:blipFill>
              <a:blip r:embed="rId18" cstate="print"/>
              <a:stretch>
                <a:fillRect/>
              </a:stretch>
            </a:blipFill>
          </p:spPr>
          <p:txBody>
            <a:bodyPr wrap="square" lIns="0" tIns="0" rIns="0" bIns="0" rtlCol="0"/>
            <a:lstStyle/>
            <a:p>
              <a:endParaRPr/>
            </a:p>
          </p:txBody>
        </p:sp>
        <p:sp>
          <p:nvSpPr>
            <p:cNvPr id="51" name="object 48">
              <a:extLst>
                <a:ext uri="{FF2B5EF4-FFF2-40B4-BE49-F238E27FC236}">
                  <a16:creationId xmlns:a16="http://schemas.microsoft.com/office/drawing/2014/main" id="{343CA8D1-9B80-C0F3-134B-3F85B7D6D3EF}"/>
                </a:ext>
              </a:extLst>
            </p:cNvPr>
            <p:cNvSpPr/>
            <p:nvPr/>
          </p:nvSpPr>
          <p:spPr>
            <a:xfrm>
              <a:off x="7392733" y="3320605"/>
              <a:ext cx="154304" cy="152781"/>
            </a:xfrm>
            <a:prstGeom prst="rect">
              <a:avLst/>
            </a:prstGeom>
            <a:blipFill>
              <a:blip r:embed="rId19" cstate="print"/>
              <a:stretch>
                <a:fillRect/>
              </a:stretch>
            </a:blipFill>
          </p:spPr>
          <p:txBody>
            <a:bodyPr wrap="square" lIns="0" tIns="0" rIns="0" bIns="0" rtlCol="0"/>
            <a:lstStyle/>
            <a:p>
              <a:endParaRPr/>
            </a:p>
          </p:txBody>
        </p:sp>
        <p:sp>
          <p:nvSpPr>
            <p:cNvPr id="52" name="object 49">
              <a:extLst>
                <a:ext uri="{FF2B5EF4-FFF2-40B4-BE49-F238E27FC236}">
                  <a16:creationId xmlns:a16="http://schemas.microsoft.com/office/drawing/2014/main" id="{6F2AA271-CC8F-03FB-3614-09535629A756}"/>
                </a:ext>
              </a:extLst>
            </p:cNvPr>
            <p:cNvSpPr/>
            <p:nvPr/>
          </p:nvSpPr>
          <p:spPr>
            <a:xfrm>
              <a:off x="8095297" y="3334321"/>
              <a:ext cx="152781" cy="152780"/>
            </a:xfrm>
            <a:prstGeom prst="rect">
              <a:avLst/>
            </a:prstGeom>
            <a:blipFill>
              <a:blip r:embed="rId3" cstate="print"/>
              <a:stretch>
                <a:fillRect/>
              </a:stretch>
            </a:blipFill>
          </p:spPr>
          <p:txBody>
            <a:bodyPr wrap="square" lIns="0" tIns="0" rIns="0" bIns="0" rtlCol="0"/>
            <a:lstStyle/>
            <a:p>
              <a:endParaRPr/>
            </a:p>
          </p:txBody>
        </p:sp>
        <p:sp>
          <p:nvSpPr>
            <p:cNvPr id="53" name="object 50">
              <a:extLst>
                <a:ext uri="{FF2B5EF4-FFF2-40B4-BE49-F238E27FC236}">
                  <a16:creationId xmlns:a16="http://schemas.microsoft.com/office/drawing/2014/main" id="{D1CA7F32-1C17-9378-2B41-9D82944406D8}"/>
                </a:ext>
              </a:extLst>
            </p:cNvPr>
            <p:cNvSpPr/>
            <p:nvPr/>
          </p:nvSpPr>
          <p:spPr>
            <a:xfrm>
              <a:off x="8102917" y="4010977"/>
              <a:ext cx="154304" cy="154305"/>
            </a:xfrm>
            <a:prstGeom prst="rect">
              <a:avLst/>
            </a:prstGeom>
            <a:blipFill>
              <a:blip r:embed="rId20" cstate="print"/>
              <a:stretch>
                <a:fillRect/>
              </a:stretch>
            </a:blipFill>
          </p:spPr>
          <p:txBody>
            <a:bodyPr wrap="square" lIns="0" tIns="0" rIns="0" bIns="0" rtlCol="0"/>
            <a:lstStyle/>
            <a:p>
              <a:endParaRPr/>
            </a:p>
          </p:txBody>
        </p:sp>
        <p:sp>
          <p:nvSpPr>
            <p:cNvPr id="54" name="object 51">
              <a:extLst>
                <a:ext uri="{FF2B5EF4-FFF2-40B4-BE49-F238E27FC236}">
                  <a16:creationId xmlns:a16="http://schemas.microsoft.com/office/drawing/2014/main" id="{133B9BA8-B8D3-585A-F3A1-A0F6E9E6F34B}"/>
                </a:ext>
              </a:extLst>
            </p:cNvPr>
            <p:cNvSpPr/>
            <p:nvPr/>
          </p:nvSpPr>
          <p:spPr>
            <a:xfrm>
              <a:off x="7395781" y="4010977"/>
              <a:ext cx="152780" cy="154305"/>
            </a:xfrm>
            <a:prstGeom prst="rect">
              <a:avLst/>
            </a:prstGeom>
            <a:blipFill>
              <a:blip r:embed="rId21" cstate="print"/>
              <a:stretch>
                <a:fillRect/>
              </a:stretch>
            </a:blipFill>
          </p:spPr>
          <p:txBody>
            <a:bodyPr wrap="square" lIns="0" tIns="0" rIns="0" bIns="0" rtlCol="0"/>
            <a:lstStyle/>
            <a:p>
              <a:endParaRPr/>
            </a:p>
          </p:txBody>
        </p:sp>
      </p:grpSp>
      <p:grpSp>
        <p:nvGrpSpPr>
          <p:cNvPr id="55" name="object 52">
            <a:extLst>
              <a:ext uri="{FF2B5EF4-FFF2-40B4-BE49-F238E27FC236}">
                <a16:creationId xmlns:a16="http://schemas.microsoft.com/office/drawing/2014/main" id="{934DB949-2448-0958-A193-75D85764142B}"/>
              </a:ext>
            </a:extLst>
          </p:cNvPr>
          <p:cNvGrpSpPr/>
          <p:nvPr/>
        </p:nvGrpSpPr>
        <p:grpSpPr>
          <a:xfrm>
            <a:off x="5709869" y="4775673"/>
            <a:ext cx="863600" cy="823594"/>
            <a:chOff x="5412930" y="5349176"/>
            <a:chExt cx="863600" cy="823594"/>
          </a:xfrm>
        </p:grpSpPr>
        <p:sp>
          <p:nvSpPr>
            <p:cNvPr id="56" name="object 53">
              <a:extLst>
                <a:ext uri="{FF2B5EF4-FFF2-40B4-BE49-F238E27FC236}">
                  <a16:creationId xmlns:a16="http://schemas.microsoft.com/office/drawing/2014/main" id="{18177F25-142D-5666-EDFD-8C78D78885F2}"/>
                </a:ext>
              </a:extLst>
            </p:cNvPr>
            <p:cNvSpPr/>
            <p:nvPr/>
          </p:nvSpPr>
          <p:spPr>
            <a:xfrm>
              <a:off x="5872733" y="5523738"/>
              <a:ext cx="0" cy="157480"/>
            </a:xfrm>
            <a:custGeom>
              <a:avLst/>
              <a:gdLst/>
              <a:ahLst/>
              <a:cxnLst/>
              <a:rect l="l" t="t" r="r" b="b"/>
              <a:pathLst>
                <a:path h="157479">
                  <a:moveTo>
                    <a:pt x="0" y="157289"/>
                  </a:moveTo>
                  <a:lnTo>
                    <a:pt x="0" y="0"/>
                  </a:lnTo>
                </a:path>
              </a:pathLst>
            </a:custGeom>
            <a:ln w="38100">
              <a:solidFill>
                <a:srgbClr val="FF0000"/>
              </a:solidFill>
            </a:ln>
          </p:spPr>
          <p:txBody>
            <a:bodyPr wrap="square" lIns="0" tIns="0" rIns="0" bIns="0" rtlCol="0"/>
            <a:lstStyle/>
            <a:p>
              <a:endParaRPr/>
            </a:p>
          </p:txBody>
        </p:sp>
        <p:sp>
          <p:nvSpPr>
            <p:cNvPr id="57" name="object 54">
              <a:extLst>
                <a:ext uri="{FF2B5EF4-FFF2-40B4-BE49-F238E27FC236}">
                  <a16:creationId xmlns:a16="http://schemas.microsoft.com/office/drawing/2014/main" id="{37007996-A596-21AD-9DBA-8019611AB40F}"/>
                </a:ext>
              </a:extLst>
            </p:cNvPr>
            <p:cNvSpPr/>
            <p:nvPr/>
          </p:nvSpPr>
          <p:spPr>
            <a:xfrm>
              <a:off x="5872733" y="5436870"/>
              <a:ext cx="85725" cy="95250"/>
            </a:xfrm>
            <a:custGeom>
              <a:avLst/>
              <a:gdLst/>
              <a:ahLst/>
              <a:cxnLst/>
              <a:rect l="l" t="t" r="r" b="b"/>
              <a:pathLst>
                <a:path w="85725" h="95250">
                  <a:moveTo>
                    <a:pt x="0" y="95249"/>
                  </a:moveTo>
                  <a:lnTo>
                    <a:pt x="85216" y="0"/>
                  </a:lnTo>
                </a:path>
              </a:pathLst>
            </a:custGeom>
            <a:ln w="28575">
              <a:solidFill>
                <a:srgbClr val="FF0000"/>
              </a:solidFill>
            </a:ln>
          </p:spPr>
          <p:txBody>
            <a:bodyPr wrap="square" lIns="0" tIns="0" rIns="0" bIns="0" rtlCol="0"/>
            <a:lstStyle/>
            <a:p>
              <a:endParaRPr/>
            </a:p>
          </p:txBody>
        </p:sp>
        <p:sp>
          <p:nvSpPr>
            <p:cNvPr id="58" name="object 55">
              <a:extLst>
                <a:ext uri="{FF2B5EF4-FFF2-40B4-BE49-F238E27FC236}">
                  <a16:creationId xmlns:a16="http://schemas.microsoft.com/office/drawing/2014/main" id="{9D075A80-55CE-29CD-D097-7EDF56EB7CF0}"/>
                </a:ext>
              </a:extLst>
            </p:cNvPr>
            <p:cNvSpPr/>
            <p:nvPr/>
          </p:nvSpPr>
          <p:spPr>
            <a:xfrm>
              <a:off x="5822441" y="5526786"/>
              <a:ext cx="0" cy="157480"/>
            </a:xfrm>
            <a:custGeom>
              <a:avLst/>
              <a:gdLst/>
              <a:ahLst/>
              <a:cxnLst/>
              <a:rect l="l" t="t" r="r" b="b"/>
              <a:pathLst>
                <a:path h="157479">
                  <a:moveTo>
                    <a:pt x="0" y="157289"/>
                  </a:moveTo>
                  <a:lnTo>
                    <a:pt x="0" y="0"/>
                  </a:lnTo>
                </a:path>
              </a:pathLst>
            </a:custGeom>
            <a:ln w="38100">
              <a:solidFill>
                <a:srgbClr val="FF0000"/>
              </a:solidFill>
            </a:ln>
          </p:spPr>
          <p:txBody>
            <a:bodyPr wrap="square" lIns="0" tIns="0" rIns="0" bIns="0" rtlCol="0"/>
            <a:lstStyle/>
            <a:p>
              <a:endParaRPr/>
            </a:p>
          </p:txBody>
        </p:sp>
        <p:sp>
          <p:nvSpPr>
            <p:cNvPr id="59" name="object 56">
              <a:extLst>
                <a:ext uri="{FF2B5EF4-FFF2-40B4-BE49-F238E27FC236}">
                  <a16:creationId xmlns:a16="http://schemas.microsoft.com/office/drawing/2014/main" id="{459BE9C3-46A1-E2E9-DCEF-793D8975EF63}"/>
                </a:ext>
              </a:extLst>
            </p:cNvPr>
            <p:cNvSpPr/>
            <p:nvPr/>
          </p:nvSpPr>
          <p:spPr>
            <a:xfrm>
              <a:off x="5737097" y="5438394"/>
              <a:ext cx="85725" cy="95250"/>
            </a:xfrm>
            <a:custGeom>
              <a:avLst/>
              <a:gdLst/>
              <a:ahLst/>
              <a:cxnLst/>
              <a:rect l="l" t="t" r="r" b="b"/>
              <a:pathLst>
                <a:path w="85725" h="95250">
                  <a:moveTo>
                    <a:pt x="85216" y="95249"/>
                  </a:moveTo>
                  <a:lnTo>
                    <a:pt x="0" y="0"/>
                  </a:lnTo>
                </a:path>
              </a:pathLst>
            </a:custGeom>
            <a:ln w="28575">
              <a:solidFill>
                <a:srgbClr val="FF0000"/>
              </a:solidFill>
            </a:ln>
          </p:spPr>
          <p:txBody>
            <a:bodyPr wrap="square" lIns="0" tIns="0" rIns="0" bIns="0" rtlCol="0"/>
            <a:lstStyle/>
            <a:p>
              <a:endParaRPr/>
            </a:p>
          </p:txBody>
        </p:sp>
        <p:sp>
          <p:nvSpPr>
            <p:cNvPr id="60" name="object 57">
              <a:extLst>
                <a:ext uri="{FF2B5EF4-FFF2-40B4-BE49-F238E27FC236}">
                  <a16:creationId xmlns:a16="http://schemas.microsoft.com/office/drawing/2014/main" id="{2B3006B3-6258-544F-0EFF-2471EB7029EA}"/>
                </a:ext>
              </a:extLst>
            </p:cNvPr>
            <p:cNvSpPr/>
            <p:nvPr/>
          </p:nvSpPr>
          <p:spPr>
            <a:xfrm>
              <a:off x="5939186" y="5363464"/>
              <a:ext cx="90170" cy="89535"/>
            </a:xfrm>
            <a:custGeom>
              <a:avLst/>
              <a:gdLst/>
              <a:ahLst/>
              <a:cxnLst/>
              <a:rect l="l" t="t" r="r" b="b"/>
              <a:pathLst>
                <a:path w="90170" h="89535">
                  <a:moveTo>
                    <a:pt x="89757" y="73914"/>
                  </a:moveTo>
                  <a:lnTo>
                    <a:pt x="72435" y="85530"/>
                  </a:lnTo>
                  <a:lnTo>
                    <a:pt x="52720" y="89503"/>
                  </a:lnTo>
                  <a:lnTo>
                    <a:pt x="32982" y="85808"/>
                  </a:lnTo>
                  <a:lnTo>
                    <a:pt x="15589" y="74422"/>
                  </a:lnTo>
                  <a:lnTo>
                    <a:pt x="3972" y="57153"/>
                  </a:lnTo>
                  <a:lnTo>
                    <a:pt x="0" y="37433"/>
                  </a:lnTo>
                  <a:lnTo>
                    <a:pt x="3694" y="17664"/>
                  </a:lnTo>
                  <a:lnTo>
                    <a:pt x="15081" y="254"/>
                  </a:lnTo>
                  <a:lnTo>
                    <a:pt x="15081" y="127"/>
                  </a:lnTo>
                  <a:lnTo>
                    <a:pt x="15208" y="127"/>
                  </a:lnTo>
                  <a:lnTo>
                    <a:pt x="15335" y="0"/>
                  </a:lnTo>
                </a:path>
              </a:pathLst>
            </a:custGeom>
            <a:ln w="28575">
              <a:solidFill>
                <a:srgbClr val="FF0000"/>
              </a:solidFill>
            </a:ln>
          </p:spPr>
          <p:txBody>
            <a:bodyPr wrap="square" lIns="0" tIns="0" rIns="0" bIns="0" rtlCol="0"/>
            <a:lstStyle/>
            <a:p>
              <a:endParaRPr/>
            </a:p>
          </p:txBody>
        </p:sp>
        <p:sp>
          <p:nvSpPr>
            <p:cNvPr id="61" name="object 58">
              <a:extLst>
                <a:ext uri="{FF2B5EF4-FFF2-40B4-BE49-F238E27FC236}">
                  <a16:creationId xmlns:a16="http://schemas.microsoft.com/office/drawing/2014/main" id="{86A2B404-4BCB-988F-9A9E-5CFF4DFFF372}"/>
                </a:ext>
              </a:extLst>
            </p:cNvPr>
            <p:cNvSpPr/>
            <p:nvPr/>
          </p:nvSpPr>
          <p:spPr>
            <a:xfrm>
              <a:off x="5666866" y="5368798"/>
              <a:ext cx="89535" cy="90170"/>
            </a:xfrm>
            <a:custGeom>
              <a:avLst/>
              <a:gdLst/>
              <a:ahLst/>
              <a:cxnLst/>
              <a:rect l="l" t="t" r="r" b="b"/>
              <a:pathLst>
                <a:path w="89535" h="90170">
                  <a:moveTo>
                    <a:pt x="73787" y="0"/>
                  </a:moveTo>
                  <a:lnTo>
                    <a:pt x="85474" y="17321"/>
                  </a:lnTo>
                  <a:lnTo>
                    <a:pt x="89471" y="37036"/>
                  </a:lnTo>
                  <a:lnTo>
                    <a:pt x="85752" y="56774"/>
                  </a:lnTo>
                  <a:lnTo>
                    <a:pt x="74295" y="74167"/>
                  </a:lnTo>
                  <a:lnTo>
                    <a:pt x="57046" y="85838"/>
                  </a:lnTo>
                  <a:lnTo>
                    <a:pt x="37369" y="89804"/>
                  </a:lnTo>
                  <a:lnTo>
                    <a:pt x="17645" y="86080"/>
                  </a:lnTo>
                  <a:lnTo>
                    <a:pt x="254" y="74675"/>
                  </a:lnTo>
                  <a:lnTo>
                    <a:pt x="0" y="74548"/>
                  </a:lnTo>
                </a:path>
              </a:pathLst>
            </a:custGeom>
            <a:ln w="28575">
              <a:solidFill>
                <a:srgbClr val="FF0000"/>
              </a:solidFill>
            </a:ln>
          </p:spPr>
          <p:txBody>
            <a:bodyPr wrap="square" lIns="0" tIns="0" rIns="0" bIns="0" rtlCol="0"/>
            <a:lstStyle/>
            <a:p>
              <a:endParaRPr/>
            </a:p>
          </p:txBody>
        </p:sp>
        <p:sp>
          <p:nvSpPr>
            <p:cNvPr id="62" name="object 59">
              <a:extLst>
                <a:ext uri="{FF2B5EF4-FFF2-40B4-BE49-F238E27FC236}">
                  <a16:creationId xmlns:a16="http://schemas.microsoft.com/office/drawing/2014/main" id="{D87BC863-736D-5D5D-06B9-F2BD352C005C}"/>
                </a:ext>
              </a:extLst>
            </p:cNvPr>
            <p:cNvSpPr/>
            <p:nvPr/>
          </p:nvSpPr>
          <p:spPr>
            <a:xfrm>
              <a:off x="5932042" y="5716295"/>
              <a:ext cx="151130" cy="49530"/>
            </a:xfrm>
            <a:custGeom>
              <a:avLst/>
              <a:gdLst/>
              <a:ahLst/>
              <a:cxnLst/>
              <a:rect l="l" t="t" r="r" b="b"/>
              <a:pathLst>
                <a:path w="151129" h="49529">
                  <a:moveTo>
                    <a:pt x="0" y="49085"/>
                  </a:moveTo>
                  <a:lnTo>
                    <a:pt x="151130" y="0"/>
                  </a:lnTo>
                </a:path>
              </a:pathLst>
            </a:custGeom>
            <a:ln w="38100">
              <a:solidFill>
                <a:srgbClr val="FF0000"/>
              </a:solidFill>
            </a:ln>
          </p:spPr>
          <p:txBody>
            <a:bodyPr wrap="square" lIns="0" tIns="0" rIns="0" bIns="0" rtlCol="0"/>
            <a:lstStyle/>
            <a:p>
              <a:endParaRPr/>
            </a:p>
          </p:txBody>
        </p:sp>
        <p:sp>
          <p:nvSpPr>
            <p:cNvPr id="63" name="object 60">
              <a:extLst>
                <a:ext uri="{FF2B5EF4-FFF2-40B4-BE49-F238E27FC236}">
                  <a16:creationId xmlns:a16="http://schemas.microsoft.com/office/drawing/2014/main" id="{885AEABF-AA55-381E-1EE0-0CA7A3F1738C}"/>
                </a:ext>
              </a:extLst>
            </p:cNvPr>
            <p:cNvSpPr/>
            <p:nvPr/>
          </p:nvSpPr>
          <p:spPr>
            <a:xfrm>
              <a:off x="6076314" y="5718518"/>
              <a:ext cx="118110" cy="51435"/>
            </a:xfrm>
            <a:custGeom>
              <a:avLst/>
              <a:gdLst/>
              <a:ahLst/>
              <a:cxnLst/>
              <a:rect l="l" t="t" r="r" b="b"/>
              <a:pathLst>
                <a:path w="118110" h="51435">
                  <a:moveTo>
                    <a:pt x="0" y="0"/>
                  </a:moveTo>
                  <a:lnTo>
                    <a:pt x="117856" y="51346"/>
                  </a:lnTo>
                </a:path>
              </a:pathLst>
            </a:custGeom>
            <a:ln w="28575">
              <a:solidFill>
                <a:srgbClr val="FF0000"/>
              </a:solidFill>
            </a:ln>
          </p:spPr>
          <p:txBody>
            <a:bodyPr wrap="square" lIns="0" tIns="0" rIns="0" bIns="0" rtlCol="0"/>
            <a:lstStyle/>
            <a:p>
              <a:endParaRPr/>
            </a:p>
          </p:txBody>
        </p:sp>
        <p:sp>
          <p:nvSpPr>
            <p:cNvPr id="64" name="object 61">
              <a:extLst>
                <a:ext uri="{FF2B5EF4-FFF2-40B4-BE49-F238E27FC236}">
                  <a16:creationId xmlns:a16="http://schemas.microsoft.com/office/drawing/2014/main" id="{FA45129D-64D9-D5D1-801C-2FA15C30009D}"/>
                </a:ext>
              </a:extLst>
            </p:cNvPr>
            <p:cNvSpPr/>
            <p:nvPr/>
          </p:nvSpPr>
          <p:spPr>
            <a:xfrm>
              <a:off x="5914389" y="5667870"/>
              <a:ext cx="151130" cy="49530"/>
            </a:xfrm>
            <a:custGeom>
              <a:avLst/>
              <a:gdLst/>
              <a:ahLst/>
              <a:cxnLst/>
              <a:rect l="l" t="t" r="r" b="b"/>
              <a:pathLst>
                <a:path w="151129" h="49529">
                  <a:moveTo>
                    <a:pt x="0" y="49085"/>
                  </a:moveTo>
                  <a:lnTo>
                    <a:pt x="151130" y="0"/>
                  </a:lnTo>
                </a:path>
              </a:pathLst>
            </a:custGeom>
            <a:ln w="38100">
              <a:solidFill>
                <a:srgbClr val="FF0000"/>
              </a:solidFill>
            </a:ln>
          </p:spPr>
          <p:txBody>
            <a:bodyPr wrap="square" lIns="0" tIns="0" rIns="0" bIns="0" rtlCol="0"/>
            <a:lstStyle/>
            <a:p>
              <a:endParaRPr/>
            </a:p>
          </p:txBody>
        </p:sp>
        <p:sp>
          <p:nvSpPr>
            <p:cNvPr id="65" name="object 62">
              <a:extLst>
                <a:ext uri="{FF2B5EF4-FFF2-40B4-BE49-F238E27FC236}">
                  <a16:creationId xmlns:a16="http://schemas.microsoft.com/office/drawing/2014/main" id="{60FFDE58-0191-AA17-6FE3-F2A7512874D9}"/>
                </a:ext>
              </a:extLst>
            </p:cNvPr>
            <p:cNvSpPr/>
            <p:nvPr/>
          </p:nvSpPr>
          <p:spPr>
            <a:xfrm>
              <a:off x="6058661" y="5559298"/>
              <a:ext cx="203200" cy="278765"/>
            </a:xfrm>
            <a:custGeom>
              <a:avLst/>
              <a:gdLst/>
              <a:ahLst/>
              <a:cxnLst/>
              <a:rect l="l" t="t" r="r" b="b"/>
              <a:pathLst>
                <a:path w="203200" h="278764">
                  <a:moveTo>
                    <a:pt x="0" y="110794"/>
                  </a:moveTo>
                  <a:lnTo>
                    <a:pt x="65150" y="0"/>
                  </a:lnTo>
                </a:path>
                <a:path w="203200" h="278764">
                  <a:moveTo>
                    <a:pt x="155955" y="278650"/>
                  </a:moveTo>
                  <a:lnTo>
                    <a:pt x="139366" y="265730"/>
                  </a:lnTo>
                  <a:lnTo>
                    <a:pt x="129349" y="248142"/>
                  </a:lnTo>
                  <a:lnTo>
                    <a:pt x="126666" y="228158"/>
                  </a:lnTo>
                  <a:lnTo>
                    <a:pt x="132079" y="208051"/>
                  </a:lnTo>
                  <a:lnTo>
                    <a:pt x="144938" y="191666"/>
                  </a:lnTo>
                  <a:lnTo>
                    <a:pt x="162560" y="181849"/>
                  </a:lnTo>
                  <a:lnTo>
                    <a:pt x="182657" y="179346"/>
                  </a:lnTo>
                  <a:lnTo>
                    <a:pt x="202946" y="184899"/>
                  </a:lnTo>
                  <a:lnTo>
                    <a:pt x="203200" y="185038"/>
                  </a:lnTo>
                </a:path>
              </a:pathLst>
            </a:custGeom>
            <a:ln w="28575">
              <a:solidFill>
                <a:srgbClr val="FF0000"/>
              </a:solidFill>
            </a:ln>
          </p:spPr>
          <p:txBody>
            <a:bodyPr wrap="square" lIns="0" tIns="0" rIns="0" bIns="0" rtlCol="0"/>
            <a:lstStyle/>
            <a:p>
              <a:endParaRPr/>
            </a:p>
          </p:txBody>
        </p:sp>
        <p:sp>
          <p:nvSpPr>
            <p:cNvPr id="66" name="object 63">
              <a:extLst>
                <a:ext uri="{FF2B5EF4-FFF2-40B4-BE49-F238E27FC236}">
                  <a16:creationId xmlns:a16="http://schemas.microsoft.com/office/drawing/2014/main" id="{5E6BA2C3-FA79-1D28-19C3-A5C0901FE6A9}"/>
                </a:ext>
              </a:extLst>
            </p:cNvPr>
            <p:cNvSpPr/>
            <p:nvPr/>
          </p:nvSpPr>
          <p:spPr>
            <a:xfrm>
              <a:off x="6091021" y="5495290"/>
              <a:ext cx="100330" cy="76835"/>
            </a:xfrm>
            <a:custGeom>
              <a:avLst/>
              <a:gdLst/>
              <a:ahLst/>
              <a:cxnLst/>
              <a:rect l="l" t="t" r="r" b="b"/>
              <a:pathLst>
                <a:path w="100329" h="76835">
                  <a:moveTo>
                    <a:pt x="100101" y="47625"/>
                  </a:moveTo>
                  <a:lnTo>
                    <a:pt x="87243" y="64025"/>
                  </a:lnTo>
                  <a:lnTo>
                    <a:pt x="69621" y="73866"/>
                  </a:lnTo>
                  <a:lnTo>
                    <a:pt x="49524" y="76396"/>
                  </a:lnTo>
                  <a:lnTo>
                    <a:pt x="29235" y="70866"/>
                  </a:lnTo>
                  <a:lnTo>
                    <a:pt x="12648" y="57886"/>
                  </a:lnTo>
                  <a:lnTo>
                    <a:pt x="2645" y="40274"/>
                  </a:lnTo>
                  <a:lnTo>
                    <a:pt x="0" y="20306"/>
                  </a:lnTo>
                  <a:lnTo>
                    <a:pt x="5486" y="254"/>
                  </a:lnTo>
                  <a:lnTo>
                    <a:pt x="5486" y="127"/>
                  </a:lnTo>
                </a:path>
              </a:pathLst>
            </a:custGeom>
            <a:ln w="28575">
              <a:solidFill>
                <a:srgbClr val="FF0000"/>
              </a:solidFill>
            </a:ln>
          </p:spPr>
          <p:txBody>
            <a:bodyPr wrap="square" lIns="0" tIns="0" rIns="0" bIns="0" rtlCol="0"/>
            <a:lstStyle/>
            <a:p>
              <a:endParaRPr/>
            </a:p>
          </p:txBody>
        </p:sp>
        <p:sp>
          <p:nvSpPr>
            <p:cNvPr id="67" name="object 64">
              <a:extLst>
                <a:ext uri="{FF2B5EF4-FFF2-40B4-BE49-F238E27FC236}">
                  <a16:creationId xmlns:a16="http://schemas.microsoft.com/office/drawing/2014/main" id="{D8237425-20F6-B494-BC25-4D7534F086C6}"/>
                </a:ext>
              </a:extLst>
            </p:cNvPr>
            <p:cNvSpPr/>
            <p:nvPr/>
          </p:nvSpPr>
          <p:spPr>
            <a:xfrm>
              <a:off x="5604890" y="5713222"/>
              <a:ext cx="149860" cy="48895"/>
            </a:xfrm>
            <a:custGeom>
              <a:avLst/>
              <a:gdLst/>
              <a:ahLst/>
              <a:cxnLst/>
              <a:rect l="l" t="t" r="r" b="b"/>
              <a:pathLst>
                <a:path w="149860" h="48895">
                  <a:moveTo>
                    <a:pt x="149479" y="48602"/>
                  </a:moveTo>
                  <a:lnTo>
                    <a:pt x="0" y="0"/>
                  </a:lnTo>
                </a:path>
              </a:pathLst>
            </a:custGeom>
            <a:ln w="38099">
              <a:solidFill>
                <a:srgbClr val="FF0000"/>
              </a:solidFill>
            </a:ln>
          </p:spPr>
          <p:txBody>
            <a:bodyPr wrap="square" lIns="0" tIns="0" rIns="0" bIns="0" rtlCol="0"/>
            <a:lstStyle/>
            <a:p>
              <a:endParaRPr/>
            </a:p>
          </p:txBody>
        </p:sp>
        <p:sp>
          <p:nvSpPr>
            <p:cNvPr id="68" name="object 65">
              <a:extLst>
                <a:ext uri="{FF2B5EF4-FFF2-40B4-BE49-F238E27FC236}">
                  <a16:creationId xmlns:a16="http://schemas.microsoft.com/office/drawing/2014/main" id="{F6B7EF4C-EC8B-B336-BB70-36E7FDDB8BA8}"/>
                </a:ext>
              </a:extLst>
            </p:cNvPr>
            <p:cNvSpPr/>
            <p:nvPr/>
          </p:nvSpPr>
          <p:spPr>
            <a:xfrm>
              <a:off x="5494654" y="5715419"/>
              <a:ext cx="117475" cy="52069"/>
            </a:xfrm>
            <a:custGeom>
              <a:avLst/>
              <a:gdLst/>
              <a:ahLst/>
              <a:cxnLst/>
              <a:rect l="l" t="t" r="r" b="b"/>
              <a:pathLst>
                <a:path w="117475" h="52070">
                  <a:moveTo>
                    <a:pt x="116967" y="0"/>
                  </a:moveTo>
                  <a:lnTo>
                    <a:pt x="0" y="51650"/>
                  </a:lnTo>
                </a:path>
              </a:pathLst>
            </a:custGeom>
            <a:ln w="28574">
              <a:solidFill>
                <a:srgbClr val="FF0000"/>
              </a:solidFill>
            </a:ln>
          </p:spPr>
          <p:txBody>
            <a:bodyPr wrap="square" lIns="0" tIns="0" rIns="0" bIns="0" rtlCol="0"/>
            <a:lstStyle/>
            <a:p>
              <a:endParaRPr/>
            </a:p>
          </p:txBody>
        </p:sp>
        <p:sp>
          <p:nvSpPr>
            <p:cNvPr id="69" name="object 66">
              <a:extLst>
                <a:ext uri="{FF2B5EF4-FFF2-40B4-BE49-F238E27FC236}">
                  <a16:creationId xmlns:a16="http://schemas.microsoft.com/office/drawing/2014/main" id="{4B5EADBF-F360-03C2-A0DB-925B9322E93D}"/>
                </a:ext>
              </a:extLst>
            </p:cNvPr>
            <p:cNvSpPr/>
            <p:nvPr/>
          </p:nvSpPr>
          <p:spPr>
            <a:xfrm>
              <a:off x="5622416" y="5664796"/>
              <a:ext cx="149860" cy="48895"/>
            </a:xfrm>
            <a:custGeom>
              <a:avLst/>
              <a:gdLst/>
              <a:ahLst/>
              <a:cxnLst/>
              <a:rect l="l" t="t" r="r" b="b"/>
              <a:pathLst>
                <a:path w="149860" h="48895">
                  <a:moveTo>
                    <a:pt x="149606" y="48602"/>
                  </a:moveTo>
                  <a:lnTo>
                    <a:pt x="0" y="0"/>
                  </a:lnTo>
                </a:path>
              </a:pathLst>
            </a:custGeom>
            <a:ln w="38100">
              <a:solidFill>
                <a:srgbClr val="FF0000"/>
              </a:solidFill>
            </a:ln>
          </p:spPr>
          <p:txBody>
            <a:bodyPr wrap="square" lIns="0" tIns="0" rIns="0" bIns="0" rtlCol="0"/>
            <a:lstStyle/>
            <a:p>
              <a:endParaRPr/>
            </a:p>
          </p:txBody>
        </p:sp>
        <p:sp>
          <p:nvSpPr>
            <p:cNvPr id="70" name="object 67">
              <a:extLst>
                <a:ext uri="{FF2B5EF4-FFF2-40B4-BE49-F238E27FC236}">
                  <a16:creationId xmlns:a16="http://schemas.microsoft.com/office/drawing/2014/main" id="{27E28EFE-6EA1-5BF9-7E73-A684F04BAE13}"/>
                </a:ext>
              </a:extLst>
            </p:cNvPr>
            <p:cNvSpPr/>
            <p:nvPr/>
          </p:nvSpPr>
          <p:spPr>
            <a:xfrm>
              <a:off x="5564885" y="5556504"/>
              <a:ext cx="64769" cy="110489"/>
            </a:xfrm>
            <a:custGeom>
              <a:avLst/>
              <a:gdLst/>
              <a:ahLst/>
              <a:cxnLst/>
              <a:rect l="l" t="t" r="r" b="b"/>
              <a:pathLst>
                <a:path w="64770" h="110489">
                  <a:moveTo>
                    <a:pt x="64262" y="110490"/>
                  </a:moveTo>
                  <a:lnTo>
                    <a:pt x="0" y="0"/>
                  </a:lnTo>
                </a:path>
              </a:pathLst>
            </a:custGeom>
            <a:ln w="28575">
              <a:solidFill>
                <a:srgbClr val="FF0000"/>
              </a:solidFill>
            </a:ln>
          </p:spPr>
          <p:txBody>
            <a:bodyPr wrap="square" lIns="0" tIns="0" rIns="0" bIns="0" rtlCol="0"/>
            <a:lstStyle/>
            <a:p>
              <a:endParaRPr/>
            </a:p>
          </p:txBody>
        </p:sp>
        <p:sp>
          <p:nvSpPr>
            <p:cNvPr id="71" name="object 68">
              <a:extLst>
                <a:ext uri="{FF2B5EF4-FFF2-40B4-BE49-F238E27FC236}">
                  <a16:creationId xmlns:a16="http://schemas.microsoft.com/office/drawing/2014/main" id="{FC02DFBF-1A99-3D04-755E-5D06F78EF133}"/>
                </a:ext>
              </a:extLst>
            </p:cNvPr>
            <p:cNvSpPr/>
            <p:nvPr/>
          </p:nvSpPr>
          <p:spPr>
            <a:xfrm>
              <a:off x="5427217" y="5736053"/>
              <a:ext cx="76200" cy="99695"/>
            </a:xfrm>
            <a:custGeom>
              <a:avLst/>
              <a:gdLst/>
              <a:ahLst/>
              <a:cxnLst/>
              <a:rect l="l" t="t" r="r" b="b"/>
              <a:pathLst>
                <a:path w="76200" h="99695">
                  <a:moveTo>
                    <a:pt x="47244" y="99202"/>
                  </a:moveTo>
                  <a:lnTo>
                    <a:pt x="63666" y="86373"/>
                  </a:lnTo>
                  <a:lnTo>
                    <a:pt x="73564" y="68860"/>
                  </a:lnTo>
                  <a:lnTo>
                    <a:pt x="76176" y="48926"/>
                  </a:lnTo>
                  <a:lnTo>
                    <a:pt x="70739" y="28832"/>
                  </a:lnTo>
                  <a:lnTo>
                    <a:pt x="57852" y="12436"/>
                  </a:lnTo>
                  <a:lnTo>
                    <a:pt x="40322" y="2574"/>
                  </a:lnTo>
                  <a:lnTo>
                    <a:pt x="20411" y="0"/>
                  </a:lnTo>
                  <a:lnTo>
                    <a:pt x="381" y="5464"/>
                  </a:lnTo>
                  <a:lnTo>
                    <a:pt x="127" y="5553"/>
                  </a:lnTo>
                  <a:lnTo>
                    <a:pt x="0" y="5591"/>
                  </a:lnTo>
                </a:path>
              </a:pathLst>
            </a:custGeom>
            <a:ln w="28575">
              <a:solidFill>
                <a:srgbClr val="FF0000"/>
              </a:solidFill>
            </a:ln>
          </p:spPr>
          <p:txBody>
            <a:bodyPr wrap="square" lIns="0" tIns="0" rIns="0" bIns="0" rtlCol="0"/>
            <a:lstStyle/>
            <a:p>
              <a:endParaRPr/>
            </a:p>
          </p:txBody>
        </p:sp>
        <p:sp>
          <p:nvSpPr>
            <p:cNvPr id="72" name="object 69">
              <a:extLst>
                <a:ext uri="{FF2B5EF4-FFF2-40B4-BE49-F238E27FC236}">
                  <a16:creationId xmlns:a16="http://schemas.microsoft.com/office/drawing/2014/main" id="{2E8AC3F3-A239-ABED-3970-71A6C55A8774}"/>
                </a:ext>
              </a:extLst>
            </p:cNvPr>
            <p:cNvSpPr/>
            <p:nvPr/>
          </p:nvSpPr>
          <p:spPr>
            <a:xfrm>
              <a:off x="5498464" y="5492750"/>
              <a:ext cx="99695" cy="76200"/>
            </a:xfrm>
            <a:custGeom>
              <a:avLst/>
              <a:gdLst/>
              <a:ahLst/>
              <a:cxnLst/>
              <a:rect l="l" t="t" r="r" b="b"/>
              <a:pathLst>
                <a:path w="99695" h="76200">
                  <a:moveTo>
                    <a:pt x="0" y="47243"/>
                  </a:moveTo>
                  <a:lnTo>
                    <a:pt x="12815" y="63646"/>
                  </a:lnTo>
                  <a:lnTo>
                    <a:pt x="30321" y="73501"/>
                  </a:lnTo>
                  <a:lnTo>
                    <a:pt x="50256" y="76069"/>
                  </a:lnTo>
                  <a:lnTo>
                    <a:pt x="70358" y="70612"/>
                  </a:lnTo>
                  <a:lnTo>
                    <a:pt x="86707" y="57796"/>
                  </a:lnTo>
                  <a:lnTo>
                    <a:pt x="96567" y="40290"/>
                  </a:lnTo>
                  <a:lnTo>
                    <a:pt x="99165" y="20355"/>
                  </a:lnTo>
                  <a:lnTo>
                    <a:pt x="93725" y="253"/>
                  </a:lnTo>
                  <a:lnTo>
                    <a:pt x="93599" y="0"/>
                  </a:lnTo>
                </a:path>
              </a:pathLst>
            </a:custGeom>
            <a:ln w="28575">
              <a:solidFill>
                <a:srgbClr val="FF0000"/>
              </a:solidFill>
            </a:ln>
          </p:spPr>
          <p:txBody>
            <a:bodyPr wrap="square" lIns="0" tIns="0" rIns="0" bIns="0" rtlCol="0"/>
            <a:lstStyle/>
            <a:p>
              <a:endParaRPr/>
            </a:p>
          </p:txBody>
        </p:sp>
        <p:sp>
          <p:nvSpPr>
            <p:cNvPr id="73" name="object 70">
              <a:extLst>
                <a:ext uri="{FF2B5EF4-FFF2-40B4-BE49-F238E27FC236}">
                  <a16:creationId xmlns:a16="http://schemas.microsoft.com/office/drawing/2014/main" id="{715D7447-0F71-76B8-F0E9-57780806FD69}"/>
                </a:ext>
              </a:extLst>
            </p:cNvPr>
            <p:cNvSpPr/>
            <p:nvPr/>
          </p:nvSpPr>
          <p:spPr>
            <a:xfrm>
              <a:off x="5868415" y="5853557"/>
              <a:ext cx="92710" cy="127635"/>
            </a:xfrm>
            <a:custGeom>
              <a:avLst/>
              <a:gdLst/>
              <a:ahLst/>
              <a:cxnLst/>
              <a:rect l="l" t="t" r="r" b="b"/>
              <a:pathLst>
                <a:path w="92710" h="127635">
                  <a:moveTo>
                    <a:pt x="0" y="0"/>
                  </a:moveTo>
                  <a:lnTo>
                    <a:pt x="92456" y="127241"/>
                  </a:lnTo>
                </a:path>
              </a:pathLst>
            </a:custGeom>
            <a:ln w="38100">
              <a:solidFill>
                <a:srgbClr val="FF0000"/>
              </a:solidFill>
            </a:ln>
          </p:spPr>
          <p:txBody>
            <a:bodyPr wrap="square" lIns="0" tIns="0" rIns="0" bIns="0" rtlCol="0"/>
            <a:lstStyle/>
            <a:p>
              <a:endParaRPr/>
            </a:p>
          </p:txBody>
        </p:sp>
        <p:sp>
          <p:nvSpPr>
            <p:cNvPr id="74" name="object 71">
              <a:extLst>
                <a:ext uri="{FF2B5EF4-FFF2-40B4-BE49-F238E27FC236}">
                  <a16:creationId xmlns:a16="http://schemas.microsoft.com/office/drawing/2014/main" id="{0ED725BB-EBFC-B09B-5E0E-4A9D4BBB2A3A}"/>
                </a:ext>
              </a:extLst>
            </p:cNvPr>
            <p:cNvSpPr/>
            <p:nvPr/>
          </p:nvSpPr>
          <p:spPr>
            <a:xfrm>
              <a:off x="5943726" y="5975045"/>
              <a:ext cx="13335" cy="127635"/>
            </a:xfrm>
            <a:custGeom>
              <a:avLst/>
              <a:gdLst/>
              <a:ahLst/>
              <a:cxnLst/>
              <a:rect l="l" t="t" r="r" b="b"/>
              <a:pathLst>
                <a:path w="13335" h="127635">
                  <a:moveTo>
                    <a:pt x="6476" y="-14287"/>
                  </a:moveTo>
                  <a:lnTo>
                    <a:pt x="6476" y="141477"/>
                  </a:lnTo>
                </a:path>
              </a:pathLst>
            </a:custGeom>
            <a:ln w="41528">
              <a:solidFill>
                <a:srgbClr val="FF0000"/>
              </a:solidFill>
            </a:ln>
          </p:spPr>
          <p:txBody>
            <a:bodyPr wrap="square" lIns="0" tIns="0" rIns="0" bIns="0" rtlCol="0"/>
            <a:lstStyle/>
            <a:p>
              <a:endParaRPr/>
            </a:p>
          </p:txBody>
        </p:sp>
        <p:sp>
          <p:nvSpPr>
            <p:cNvPr id="75" name="object 72">
              <a:extLst>
                <a:ext uri="{FF2B5EF4-FFF2-40B4-BE49-F238E27FC236}">
                  <a16:creationId xmlns:a16="http://schemas.microsoft.com/office/drawing/2014/main" id="{23D26A0A-BEB5-7950-EE38-AFA260EF0BFD}"/>
                </a:ext>
              </a:extLst>
            </p:cNvPr>
            <p:cNvSpPr/>
            <p:nvPr/>
          </p:nvSpPr>
          <p:spPr>
            <a:xfrm>
              <a:off x="5909055" y="5821857"/>
              <a:ext cx="92710" cy="127635"/>
            </a:xfrm>
            <a:custGeom>
              <a:avLst/>
              <a:gdLst/>
              <a:ahLst/>
              <a:cxnLst/>
              <a:rect l="l" t="t" r="r" b="b"/>
              <a:pathLst>
                <a:path w="92710" h="127635">
                  <a:moveTo>
                    <a:pt x="0" y="0"/>
                  </a:moveTo>
                  <a:lnTo>
                    <a:pt x="92456" y="127254"/>
                  </a:lnTo>
                </a:path>
              </a:pathLst>
            </a:custGeom>
            <a:ln w="38100">
              <a:solidFill>
                <a:srgbClr val="FF0000"/>
              </a:solidFill>
            </a:ln>
          </p:spPr>
          <p:txBody>
            <a:bodyPr wrap="square" lIns="0" tIns="0" rIns="0" bIns="0" rtlCol="0"/>
            <a:lstStyle/>
            <a:p>
              <a:endParaRPr/>
            </a:p>
          </p:txBody>
        </p:sp>
        <p:sp>
          <p:nvSpPr>
            <p:cNvPr id="76" name="object 73">
              <a:extLst>
                <a:ext uri="{FF2B5EF4-FFF2-40B4-BE49-F238E27FC236}">
                  <a16:creationId xmlns:a16="http://schemas.microsoft.com/office/drawing/2014/main" id="{5B3C159C-03A0-F8F6-5D52-26486BEF4F0B}"/>
                </a:ext>
              </a:extLst>
            </p:cNvPr>
            <p:cNvSpPr/>
            <p:nvPr/>
          </p:nvSpPr>
          <p:spPr>
            <a:xfrm>
              <a:off x="5997320" y="5943346"/>
              <a:ext cx="125095" cy="27305"/>
            </a:xfrm>
            <a:custGeom>
              <a:avLst/>
              <a:gdLst/>
              <a:ahLst/>
              <a:cxnLst/>
              <a:rect l="l" t="t" r="r" b="b"/>
              <a:pathLst>
                <a:path w="125095" h="27304">
                  <a:moveTo>
                    <a:pt x="0" y="0"/>
                  </a:moveTo>
                  <a:lnTo>
                    <a:pt x="124967" y="26962"/>
                  </a:lnTo>
                </a:path>
              </a:pathLst>
            </a:custGeom>
            <a:ln w="28574">
              <a:solidFill>
                <a:srgbClr val="FF0000"/>
              </a:solidFill>
            </a:ln>
          </p:spPr>
          <p:txBody>
            <a:bodyPr wrap="square" lIns="0" tIns="0" rIns="0" bIns="0" rtlCol="0"/>
            <a:lstStyle/>
            <a:p>
              <a:endParaRPr/>
            </a:p>
          </p:txBody>
        </p:sp>
        <p:sp>
          <p:nvSpPr>
            <p:cNvPr id="77" name="object 74">
              <a:extLst>
                <a:ext uri="{FF2B5EF4-FFF2-40B4-BE49-F238E27FC236}">
                  <a16:creationId xmlns:a16="http://schemas.microsoft.com/office/drawing/2014/main" id="{A49DBCC2-7222-7FDA-998E-0104DA8090E1}"/>
                </a:ext>
              </a:extLst>
            </p:cNvPr>
            <p:cNvSpPr/>
            <p:nvPr/>
          </p:nvSpPr>
          <p:spPr>
            <a:xfrm>
              <a:off x="5885052" y="5924816"/>
              <a:ext cx="289560" cy="233679"/>
            </a:xfrm>
            <a:custGeom>
              <a:avLst/>
              <a:gdLst/>
              <a:ahLst/>
              <a:cxnLst/>
              <a:rect l="l" t="t" r="r" b="b"/>
              <a:pathLst>
                <a:path w="289560" h="233679">
                  <a:moveTo>
                    <a:pt x="0" y="217627"/>
                  </a:moveTo>
                  <a:lnTo>
                    <a:pt x="7129" y="198068"/>
                  </a:lnTo>
                  <a:lnTo>
                    <a:pt x="20748" y="183273"/>
                  </a:lnTo>
                  <a:lnTo>
                    <a:pt x="38915" y="174661"/>
                  </a:lnTo>
                  <a:lnTo>
                    <a:pt x="59689" y="173647"/>
                  </a:lnTo>
                  <a:lnTo>
                    <a:pt x="79289" y="180780"/>
                  </a:lnTo>
                  <a:lnTo>
                    <a:pt x="94091" y="194387"/>
                  </a:lnTo>
                  <a:lnTo>
                    <a:pt x="102677" y="212550"/>
                  </a:lnTo>
                  <a:lnTo>
                    <a:pt x="103632" y="233349"/>
                  </a:lnTo>
                  <a:lnTo>
                    <a:pt x="103632" y="233540"/>
                  </a:lnTo>
                </a:path>
                <a:path w="289560" h="233679">
                  <a:moveTo>
                    <a:pt x="273431" y="103670"/>
                  </a:moveTo>
                  <a:lnTo>
                    <a:pt x="253831" y="96536"/>
                  </a:lnTo>
                  <a:lnTo>
                    <a:pt x="239029" y="82929"/>
                  </a:lnTo>
                  <a:lnTo>
                    <a:pt x="230443" y="64767"/>
                  </a:lnTo>
                  <a:lnTo>
                    <a:pt x="229488" y="43967"/>
                  </a:lnTo>
                  <a:lnTo>
                    <a:pt x="236600" y="24410"/>
                  </a:lnTo>
                  <a:lnTo>
                    <a:pt x="250189" y="9620"/>
                  </a:lnTo>
                  <a:lnTo>
                    <a:pt x="268350" y="1012"/>
                  </a:lnTo>
                  <a:lnTo>
                    <a:pt x="289179" y="0"/>
                  </a:lnTo>
                  <a:lnTo>
                    <a:pt x="289433" y="38"/>
                  </a:lnTo>
                </a:path>
              </a:pathLst>
            </a:custGeom>
            <a:ln w="28575">
              <a:solidFill>
                <a:srgbClr val="FF0000"/>
              </a:solidFill>
            </a:ln>
          </p:spPr>
          <p:txBody>
            <a:bodyPr wrap="square" lIns="0" tIns="0" rIns="0" bIns="0" rtlCol="0"/>
            <a:lstStyle/>
            <a:p>
              <a:endParaRPr/>
            </a:p>
          </p:txBody>
        </p:sp>
        <p:sp>
          <p:nvSpPr>
            <p:cNvPr id="78" name="object 75">
              <a:extLst>
                <a:ext uri="{FF2B5EF4-FFF2-40B4-BE49-F238E27FC236}">
                  <a16:creationId xmlns:a16="http://schemas.microsoft.com/office/drawing/2014/main" id="{6E17AB62-D57F-C09C-41B7-22FBC566BD7E}"/>
                </a:ext>
              </a:extLst>
            </p:cNvPr>
            <p:cNvSpPr/>
            <p:nvPr/>
          </p:nvSpPr>
          <p:spPr>
            <a:xfrm>
              <a:off x="5723508" y="5848527"/>
              <a:ext cx="92710" cy="127635"/>
            </a:xfrm>
            <a:custGeom>
              <a:avLst/>
              <a:gdLst/>
              <a:ahLst/>
              <a:cxnLst/>
              <a:rect l="l" t="t" r="r" b="b"/>
              <a:pathLst>
                <a:path w="92710" h="127635">
                  <a:moveTo>
                    <a:pt x="92455" y="0"/>
                  </a:moveTo>
                  <a:lnTo>
                    <a:pt x="0" y="127241"/>
                  </a:lnTo>
                </a:path>
              </a:pathLst>
            </a:custGeom>
            <a:ln w="38100">
              <a:solidFill>
                <a:srgbClr val="FF0000"/>
              </a:solidFill>
            </a:ln>
          </p:spPr>
          <p:txBody>
            <a:bodyPr wrap="square" lIns="0" tIns="0" rIns="0" bIns="0" rtlCol="0"/>
            <a:lstStyle/>
            <a:p>
              <a:endParaRPr/>
            </a:p>
          </p:txBody>
        </p:sp>
        <p:sp>
          <p:nvSpPr>
            <p:cNvPr id="79" name="object 76">
              <a:extLst>
                <a:ext uri="{FF2B5EF4-FFF2-40B4-BE49-F238E27FC236}">
                  <a16:creationId xmlns:a16="http://schemas.microsoft.com/office/drawing/2014/main" id="{4D6770B5-5319-C971-B35D-7F92225DDA1C}"/>
                </a:ext>
              </a:extLst>
            </p:cNvPr>
            <p:cNvSpPr/>
            <p:nvPr/>
          </p:nvSpPr>
          <p:spPr>
            <a:xfrm>
              <a:off x="5727699" y="5970003"/>
              <a:ext cx="13335" cy="127635"/>
            </a:xfrm>
            <a:custGeom>
              <a:avLst/>
              <a:gdLst/>
              <a:ahLst/>
              <a:cxnLst/>
              <a:rect l="l" t="t" r="r" b="b"/>
              <a:pathLst>
                <a:path w="13335" h="127635">
                  <a:moveTo>
                    <a:pt x="6476" y="-14287"/>
                  </a:moveTo>
                  <a:lnTo>
                    <a:pt x="6476" y="141490"/>
                  </a:lnTo>
                </a:path>
              </a:pathLst>
            </a:custGeom>
            <a:ln w="41528">
              <a:solidFill>
                <a:srgbClr val="FF0000"/>
              </a:solidFill>
            </a:ln>
          </p:spPr>
          <p:txBody>
            <a:bodyPr wrap="square" lIns="0" tIns="0" rIns="0" bIns="0" rtlCol="0"/>
            <a:lstStyle/>
            <a:p>
              <a:endParaRPr/>
            </a:p>
          </p:txBody>
        </p:sp>
        <p:sp>
          <p:nvSpPr>
            <p:cNvPr id="80" name="object 77">
              <a:extLst>
                <a:ext uri="{FF2B5EF4-FFF2-40B4-BE49-F238E27FC236}">
                  <a16:creationId xmlns:a16="http://schemas.microsoft.com/office/drawing/2014/main" id="{778C1C8C-C5C7-AEDB-8DB6-905DE740CA1F}"/>
                </a:ext>
              </a:extLst>
            </p:cNvPr>
            <p:cNvSpPr/>
            <p:nvPr/>
          </p:nvSpPr>
          <p:spPr>
            <a:xfrm>
              <a:off x="5682868" y="5816828"/>
              <a:ext cx="92710" cy="127635"/>
            </a:xfrm>
            <a:custGeom>
              <a:avLst/>
              <a:gdLst/>
              <a:ahLst/>
              <a:cxnLst/>
              <a:rect l="l" t="t" r="r" b="b"/>
              <a:pathLst>
                <a:path w="92710" h="127635">
                  <a:moveTo>
                    <a:pt x="92455" y="0"/>
                  </a:moveTo>
                  <a:lnTo>
                    <a:pt x="0" y="127253"/>
                  </a:lnTo>
                </a:path>
              </a:pathLst>
            </a:custGeom>
            <a:ln w="38100">
              <a:solidFill>
                <a:srgbClr val="FF0000"/>
              </a:solidFill>
            </a:ln>
          </p:spPr>
          <p:txBody>
            <a:bodyPr wrap="square" lIns="0" tIns="0" rIns="0" bIns="0" rtlCol="0"/>
            <a:lstStyle/>
            <a:p>
              <a:endParaRPr/>
            </a:p>
          </p:txBody>
        </p:sp>
        <p:sp>
          <p:nvSpPr>
            <p:cNvPr id="81" name="object 78">
              <a:extLst>
                <a:ext uri="{FF2B5EF4-FFF2-40B4-BE49-F238E27FC236}">
                  <a16:creationId xmlns:a16="http://schemas.microsoft.com/office/drawing/2014/main" id="{17E2D50A-9669-3F14-5248-AED129CDFA6B}"/>
                </a:ext>
              </a:extLst>
            </p:cNvPr>
            <p:cNvSpPr/>
            <p:nvPr/>
          </p:nvSpPr>
          <p:spPr>
            <a:xfrm>
              <a:off x="5562091" y="5938316"/>
              <a:ext cx="125095" cy="27305"/>
            </a:xfrm>
            <a:custGeom>
              <a:avLst/>
              <a:gdLst/>
              <a:ahLst/>
              <a:cxnLst/>
              <a:rect l="l" t="t" r="r" b="b"/>
              <a:pathLst>
                <a:path w="125095" h="27304">
                  <a:moveTo>
                    <a:pt x="124968" y="0"/>
                  </a:moveTo>
                  <a:lnTo>
                    <a:pt x="0" y="26962"/>
                  </a:lnTo>
                </a:path>
              </a:pathLst>
            </a:custGeom>
            <a:ln w="28575">
              <a:solidFill>
                <a:srgbClr val="FF0000"/>
              </a:solidFill>
            </a:ln>
          </p:spPr>
          <p:txBody>
            <a:bodyPr wrap="square" lIns="0" tIns="0" rIns="0" bIns="0" rtlCol="0"/>
            <a:lstStyle/>
            <a:p>
              <a:endParaRPr/>
            </a:p>
          </p:txBody>
        </p:sp>
        <p:sp>
          <p:nvSpPr>
            <p:cNvPr id="82" name="object 79">
              <a:extLst>
                <a:ext uri="{FF2B5EF4-FFF2-40B4-BE49-F238E27FC236}">
                  <a16:creationId xmlns:a16="http://schemas.microsoft.com/office/drawing/2014/main" id="{FBA3FA37-E8D2-EC03-8E7A-F28F8F56227B}"/>
                </a:ext>
              </a:extLst>
            </p:cNvPr>
            <p:cNvSpPr/>
            <p:nvPr/>
          </p:nvSpPr>
          <p:spPr>
            <a:xfrm>
              <a:off x="5509767" y="5919774"/>
              <a:ext cx="289560" cy="233679"/>
            </a:xfrm>
            <a:custGeom>
              <a:avLst/>
              <a:gdLst/>
              <a:ahLst/>
              <a:cxnLst/>
              <a:rect l="l" t="t" r="r" b="b"/>
              <a:pathLst>
                <a:path w="289560" h="233679">
                  <a:moveTo>
                    <a:pt x="289433" y="217639"/>
                  </a:moveTo>
                  <a:lnTo>
                    <a:pt x="282321" y="198080"/>
                  </a:lnTo>
                  <a:lnTo>
                    <a:pt x="268732" y="183286"/>
                  </a:lnTo>
                  <a:lnTo>
                    <a:pt x="250571" y="174673"/>
                  </a:lnTo>
                  <a:lnTo>
                    <a:pt x="229743" y="173659"/>
                  </a:lnTo>
                  <a:lnTo>
                    <a:pt x="210214" y="180793"/>
                  </a:lnTo>
                  <a:lnTo>
                    <a:pt x="195437" y="194400"/>
                  </a:lnTo>
                  <a:lnTo>
                    <a:pt x="186826" y="212562"/>
                  </a:lnTo>
                  <a:lnTo>
                    <a:pt x="185801" y="233362"/>
                  </a:lnTo>
                  <a:lnTo>
                    <a:pt x="185801" y="233552"/>
                  </a:lnTo>
                </a:path>
                <a:path w="289560" h="233679">
                  <a:moveTo>
                    <a:pt x="16129" y="103682"/>
                  </a:moveTo>
                  <a:lnTo>
                    <a:pt x="35657" y="96549"/>
                  </a:lnTo>
                  <a:lnTo>
                    <a:pt x="50434" y="82942"/>
                  </a:lnTo>
                  <a:lnTo>
                    <a:pt x="59045" y="64779"/>
                  </a:lnTo>
                  <a:lnTo>
                    <a:pt x="60071" y="43980"/>
                  </a:lnTo>
                  <a:lnTo>
                    <a:pt x="52941" y="24422"/>
                  </a:lnTo>
                  <a:lnTo>
                    <a:pt x="39322" y="9631"/>
                  </a:lnTo>
                  <a:lnTo>
                    <a:pt x="21155" y="1019"/>
                  </a:lnTo>
                  <a:lnTo>
                    <a:pt x="381" y="0"/>
                  </a:lnTo>
                  <a:lnTo>
                    <a:pt x="127" y="38"/>
                  </a:lnTo>
                  <a:lnTo>
                    <a:pt x="0" y="50"/>
                  </a:lnTo>
                </a:path>
              </a:pathLst>
            </a:custGeom>
            <a:ln w="28575">
              <a:solidFill>
                <a:srgbClr val="FF0000"/>
              </a:solidFill>
            </a:ln>
          </p:spPr>
          <p:txBody>
            <a:bodyPr wrap="square" lIns="0" tIns="0" rIns="0" bIns="0" rtlCol="0"/>
            <a:lstStyle/>
            <a:p>
              <a:endParaRPr/>
            </a:p>
          </p:txBody>
        </p:sp>
      </p:grpSp>
      <p:grpSp>
        <p:nvGrpSpPr>
          <p:cNvPr id="83" name="object 80">
            <a:extLst>
              <a:ext uri="{FF2B5EF4-FFF2-40B4-BE49-F238E27FC236}">
                <a16:creationId xmlns:a16="http://schemas.microsoft.com/office/drawing/2014/main" id="{570E0FCA-4441-2445-5FF4-9D6DB36C1050}"/>
              </a:ext>
            </a:extLst>
          </p:cNvPr>
          <p:cNvGrpSpPr/>
          <p:nvPr/>
        </p:nvGrpSpPr>
        <p:grpSpPr>
          <a:xfrm>
            <a:off x="3693744" y="4830092"/>
            <a:ext cx="824865" cy="765175"/>
            <a:chOff x="3396805" y="5334761"/>
            <a:chExt cx="824865" cy="765175"/>
          </a:xfrm>
        </p:grpSpPr>
        <p:sp>
          <p:nvSpPr>
            <p:cNvPr id="84" name="object 81">
              <a:extLst>
                <a:ext uri="{FF2B5EF4-FFF2-40B4-BE49-F238E27FC236}">
                  <a16:creationId xmlns:a16="http://schemas.microsoft.com/office/drawing/2014/main" id="{73271F1F-722D-23F0-0F77-E0BEFFAE1F5C}"/>
                </a:ext>
              </a:extLst>
            </p:cNvPr>
            <p:cNvSpPr/>
            <p:nvPr/>
          </p:nvSpPr>
          <p:spPr>
            <a:xfrm>
              <a:off x="3835145" y="5487161"/>
              <a:ext cx="0" cy="156845"/>
            </a:xfrm>
            <a:custGeom>
              <a:avLst/>
              <a:gdLst/>
              <a:ahLst/>
              <a:cxnLst/>
              <a:rect l="l" t="t" r="r" b="b"/>
              <a:pathLst>
                <a:path h="156845">
                  <a:moveTo>
                    <a:pt x="0" y="156425"/>
                  </a:moveTo>
                  <a:lnTo>
                    <a:pt x="0" y="0"/>
                  </a:lnTo>
                </a:path>
              </a:pathLst>
            </a:custGeom>
            <a:ln w="38100">
              <a:solidFill>
                <a:srgbClr val="5151FF"/>
              </a:solidFill>
            </a:ln>
          </p:spPr>
          <p:txBody>
            <a:bodyPr wrap="square" lIns="0" tIns="0" rIns="0" bIns="0" rtlCol="0"/>
            <a:lstStyle/>
            <a:p>
              <a:endParaRPr/>
            </a:p>
          </p:txBody>
        </p:sp>
        <p:sp>
          <p:nvSpPr>
            <p:cNvPr id="85" name="object 82">
              <a:extLst>
                <a:ext uri="{FF2B5EF4-FFF2-40B4-BE49-F238E27FC236}">
                  <a16:creationId xmlns:a16="http://schemas.microsoft.com/office/drawing/2014/main" id="{44A55B6B-5134-2096-D830-9C5B2D73C1A8}"/>
                </a:ext>
              </a:extLst>
            </p:cNvPr>
            <p:cNvSpPr/>
            <p:nvPr/>
          </p:nvSpPr>
          <p:spPr>
            <a:xfrm>
              <a:off x="3835145" y="5398769"/>
              <a:ext cx="85090" cy="95250"/>
            </a:xfrm>
            <a:custGeom>
              <a:avLst/>
              <a:gdLst/>
              <a:ahLst/>
              <a:cxnLst/>
              <a:rect l="l" t="t" r="r" b="b"/>
              <a:pathLst>
                <a:path w="85089" h="95250">
                  <a:moveTo>
                    <a:pt x="0" y="94741"/>
                  </a:moveTo>
                  <a:lnTo>
                    <a:pt x="84836" y="0"/>
                  </a:lnTo>
                </a:path>
              </a:pathLst>
            </a:custGeom>
            <a:ln w="28575">
              <a:solidFill>
                <a:srgbClr val="5151FF"/>
              </a:solidFill>
            </a:ln>
          </p:spPr>
          <p:txBody>
            <a:bodyPr wrap="square" lIns="0" tIns="0" rIns="0" bIns="0" rtlCol="0"/>
            <a:lstStyle/>
            <a:p>
              <a:endParaRPr/>
            </a:p>
          </p:txBody>
        </p:sp>
        <p:sp>
          <p:nvSpPr>
            <p:cNvPr id="86" name="object 83">
              <a:extLst>
                <a:ext uri="{FF2B5EF4-FFF2-40B4-BE49-F238E27FC236}">
                  <a16:creationId xmlns:a16="http://schemas.microsoft.com/office/drawing/2014/main" id="{369D0987-DFD9-CC1E-3E5D-57ECD875AF1D}"/>
                </a:ext>
              </a:extLst>
            </p:cNvPr>
            <p:cNvSpPr/>
            <p:nvPr/>
          </p:nvSpPr>
          <p:spPr>
            <a:xfrm>
              <a:off x="3784853" y="5488685"/>
              <a:ext cx="0" cy="156845"/>
            </a:xfrm>
            <a:custGeom>
              <a:avLst/>
              <a:gdLst/>
              <a:ahLst/>
              <a:cxnLst/>
              <a:rect l="l" t="t" r="r" b="b"/>
              <a:pathLst>
                <a:path h="156845">
                  <a:moveTo>
                    <a:pt x="0" y="156425"/>
                  </a:moveTo>
                  <a:lnTo>
                    <a:pt x="0" y="0"/>
                  </a:lnTo>
                </a:path>
              </a:pathLst>
            </a:custGeom>
            <a:ln w="38100">
              <a:solidFill>
                <a:srgbClr val="5151FF"/>
              </a:solidFill>
            </a:ln>
          </p:spPr>
          <p:txBody>
            <a:bodyPr wrap="square" lIns="0" tIns="0" rIns="0" bIns="0" rtlCol="0"/>
            <a:lstStyle/>
            <a:p>
              <a:endParaRPr/>
            </a:p>
          </p:txBody>
        </p:sp>
        <p:sp>
          <p:nvSpPr>
            <p:cNvPr id="87" name="object 84">
              <a:extLst>
                <a:ext uri="{FF2B5EF4-FFF2-40B4-BE49-F238E27FC236}">
                  <a16:creationId xmlns:a16="http://schemas.microsoft.com/office/drawing/2014/main" id="{F5C3DAA5-D218-53E0-1F71-EE776C0DCAAC}"/>
                </a:ext>
              </a:extLst>
            </p:cNvPr>
            <p:cNvSpPr/>
            <p:nvPr/>
          </p:nvSpPr>
          <p:spPr>
            <a:xfrm>
              <a:off x="3638549" y="5334761"/>
              <a:ext cx="349250" cy="160655"/>
            </a:xfrm>
            <a:custGeom>
              <a:avLst/>
              <a:gdLst/>
              <a:ahLst/>
              <a:cxnLst/>
              <a:rect l="l" t="t" r="r" b="b"/>
              <a:pathLst>
                <a:path w="349250" h="160654">
                  <a:moveTo>
                    <a:pt x="145796" y="160274"/>
                  </a:moveTo>
                  <a:lnTo>
                    <a:pt x="60960" y="65531"/>
                  </a:lnTo>
                </a:path>
                <a:path w="349250" h="160654">
                  <a:moveTo>
                    <a:pt x="73151" y="72390"/>
                  </a:moveTo>
                  <a:lnTo>
                    <a:pt x="73151" y="0"/>
                  </a:lnTo>
                </a:path>
                <a:path w="349250" h="160654">
                  <a:moveTo>
                    <a:pt x="0" y="71628"/>
                  </a:moveTo>
                  <a:lnTo>
                    <a:pt x="73025" y="71628"/>
                  </a:lnTo>
                </a:path>
                <a:path w="349250" h="160654">
                  <a:moveTo>
                    <a:pt x="277367" y="72390"/>
                  </a:moveTo>
                  <a:lnTo>
                    <a:pt x="277367" y="0"/>
                  </a:lnTo>
                </a:path>
                <a:path w="349250" h="160654">
                  <a:moveTo>
                    <a:pt x="275844" y="71628"/>
                  </a:moveTo>
                  <a:lnTo>
                    <a:pt x="348869" y="71628"/>
                  </a:lnTo>
                </a:path>
              </a:pathLst>
            </a:custGeom>
            <a:ln w="28575">
              <a:solidFill>
                <a:srgbClr val="5151FF"/>
              </a:solidFill>
            </a:ln>
          </p:spPr>
          <p:txBody>
            <a:bodyPr wrap="square" lIns="0" tIns="0" rIns="0" bIns="0" rtlCol="0"/>
            <a:lstStyle/>
            <a:p>
              <a:endParaRPr/>
            </a:p>
          </p:txBody>
        </p:sp>
        <p:sp>
          <p:nvSpPr>
            <p:cNvPr id="88" name="object 85">
              <a:extLst>
                <a:ext uri="{FF2B5EF4-FFF2-40B4-BE49-F238E27FC236}">
                  <a16:creationId xmlns:a16="http://schemas.microsoft.com/office/drawing/2014/main" id="{B3D5B589-B914-15AF-068A-AD7FE30631FC}"/>
                </a:ext>
              </a:extLst>
            </p:cNvPr>
            <p:cNvSpPr/>
            <p:nvPr/>
          </p:nvSpPr>
          <p:spPr>
            <a:xfrm>
              <a:off x="3888866" y="5665393"/>
              <a:ext cx="149225" cy="48895"/>
            </a:xfrm>
            <a:custGeom>
              <a:avLst/>
              <a:gdLst/>
              <a:ahLst/>
              <a:cxnLst/>
              <a:rect l="l" t="t" r="r" b="b"/>
              <a:pathLst>
                <a:path w="149225" h="48895">
                  <a:moveTo>
                    <a:pt x="0" y="48336"/>
                  </a:moveTo>
                  <a:lnTo>
                    <a:pt x="148717" y="0"/>
                  </a:lnTo>
                </a:path>
              </a:pathLst>
            </a:custGeom>
            <a:ln w="38100">
              <a:solidFill>
                <a:srgbClr val="5151FF"/>
              </a:solidFill>
            </a:ln>
          </p:spPr>
          <p:txBody>
            <a:bodyPr wrap="square" lIns="0" tIns="0" rIns="0" bIns="0" rtlCol="0"/>
            <a:lstStyle/>
            <a:p>
              <a:endParaRPr/>
            </a:p>
          </p:txBody>
        </p:sp>
        <p:sp>
          <p:nvSpPr>
            <p:cNvPr id="89" name="object 86">
              <a:extLst>
                <a:ext uri="{FF2B5EF4-FFF2-40B4-BE49-F238E27FC236}">
                  <a16:creationId xmlns:a16="http://schemas.microsoft.com/office/drawing/2014/main" id="{AB12B98A-42F1-D428-3514-5A2D4026EDF6}"/>
                </a:ext>
              </a:extLst>
            </p:cNvPr>
            <p:cNvSpPr/>
            <p:nvPr/>
          </p:nvSpPr>
          <p:spPr>
            <a:xfrm>
              <a:off x="4030852" y="5667578"/>
              <a:ext cx="116839" cy="51435"/>
            </a:xfrm>
            <a:custGeom>
              <a:avLst/>
              <a:gdLst/>
              <a:ahLst/>
              <a:cxnLst/>
              <a:rect l="l" t="t" r="r" b="b"/>
              <a:pathLst>
                <a:path w="116839" h="51435">
                  <a:moveTo>
                    <a:pt x="0" y="0"/>
                  </a:moveTo>
                  <a:lnTo>
                    <a:pt x="116332" y="51358"/>
                  </a:lnTo>
                </a:path>
              </a:pathLst>
            </a:custGeom>
            <a:ln w="28575">
              <a:solidFill>
                <a:srgbClr val="5151FF"/>
              </a:solidFill>
            </a:ln>
          </p:spPr>
          <p:txBody>
            <a:bodyPr wrap="square" lIns="0" tIns="0" rIns="0" bIns="0" rtlCol="0"/>
            <a:lstStyle/>
            <a:p>
              <a:endParaRPr/>
            </a:p>
          </p:txBody>
        </p:sp>
        <p:sp>
          <p:nvSpPr>
            <p:cNvPr id="90" name="object 87">
              <a:extLst>
                <a:ext uri="{FF2B5EF4-FFF2-40B4-BE49-F238E27FC236}">
                  <a16:creationId xmlns:a16="http://schemas.microsoft.com/office/drawing/2014/main" id="{BC18D9F3-BAF2-4240-E2FB-2C8B48B87774}"/>
                </a:ext>
              </a:extLst>
            </p:cNvPr>
            <p:cNvSpPr/>
            <p:nvPr/>
          </p:nvSpPr>
          <p:spPr>
            <a:xfrm>
              <a:off x="3871340" y="5617235"/>
              <a:ext cx="149225" cy="48895"/>
            </a:xfrm>
            <a:custGeom>
              <a:avLst/>
              <a:gdLst/>
              <a:ahLst/>
              <a:cxnLst/>
              <a:rect l="l" t="t" r="r" b="b"/>
              <a:pathLst>
                <a:path w="149225" h="48895">
                  <a:moveTo>
                    <a:pt x="0" y="48336"/>
                  </a:moveTo>
                  <a:lnTo>
                    <a:pt x="148844" y="0"/>
                  </a:lnTo>
                </a:path>
              </a:pathLst>
            </a:custGeom>
            <a:ln w="38100">
              <a:solidFill>
                <a:srgbClr val="5151FF"/>
              </a:solidFill>
            </a:ln>
          </p:spPr>
          <p:txBody>
            <a:bodyPr wrap="square" lIns="0" tIns="0" rIns="0" bIns="0" rtlCol="0"/>
            <a:lstStyle/>
            <a:p>
              <a:endParaRPr/>
            </a:p>
          </p:txBody>
        </p:sp>
        <p:sp>
          <p:nvSpPr>
            <p:cNvPr id="91" name="object 88">
              <a:extLst>
                <a:ext uri="{FF2B5EF4-FFF2-40B4-BE49-F238E27FC236}">
                  <a16:creationId xmlns:a16="http://schemas.microsoft.com/office/drawing/2014/main" id="{D5E30E86-78B9-29F8-23B6-38AD88E4944B}"/>
                </a:ext>
              </a:extLst>
            </p:cNvPr>
            <p:cNvSpPr/>
            <p:nvPr/>
          </p:nvSpPr>
          <p:spPr>
            <a:xfrm>
              <a:off x="4013453" y="5509513"/>
              <a:ext cx="64135" cy="110489"/>
            </a:xfrm>
            <a:custGeom>
              <a:avLst/>
              <a:gdLst/>
              <a:ahLst/>
              <a:cxnLst/>
              <a:rect l="l" t="t" r="r" b="b"/>
              <a:pathLst>
                <a:path w="64135" h="110489">
                  <a:moveTo>
                    <a:pt x="0" y="109905"/>
                  </a:moveTo>
                  <a:lnTo>
                    <a:pt x="63881" y="0"/>
                  </a:lnTo>
                </a:path>
              </a:pathLst>
            </a:custGeom>
            <a:ln w="28575">
              <a:solidFill>
                <a:srgbClr val="5151FF"/>
              </a:solidFill>
            </a:ln>
          </p:spPr>
          <p:txBody>
            <a:bodyPr wrap="square" lIns="0" tIns="0" rIns="0" bIns="0" rtlCol="0"/>
            <a:lstStyle/>
            <a:p>
              <a:endParaRPr/>
            </a:p>
          </p:txBody>
        </p:sp>
        <p:sp>
          <p:nvSpPr>
            <p:cNvPr id="92" name="object 89">
              <a:extLst>
                <a:ext uri="{FF2B5EF4-FFF2-40B4-BE49-F238E27FC236}">
                  <a16:creationId xmlns:a16="http://schemas.microsoft.com/office/drawing/2014/main" id="{11FF279E-9A4A-40DB-762F-E7CCCE6571A9}"/>
                </a:ext>
              </a:extLst>
            </p:cNvPr>
            <p:cNvSpPr/>
            <p:nvPr/>
          </p:nvSpPr>
          <p:spPr>
            <a:xfrm>
              <a:off x="4052188" y="5452871"/>
              <a:ext cx="154940" cy="332105"/>
            </a:xfrm>
            <a:custGeom>
              <a:avLst/>
              <a:gdLst/>
              <a:ahLst/>
              <a:cxnLst/>
              <a:rect l="l" t="t" r="r" b="b"/>
              <a:pathLst>
                <a:path w="154939" h="332104">
                  <a:moveTo>
                    <a:pt x="22606" y="69468"/>
                  </a:moveTo>
                  <a:lnTo>
                    <a:pt x="91566" y="47116"/>
                  </a:lnTo>
                </a:path>
                <a:path w="154939" h="332104">
                  <a:moveTo>
                    <a:pt x="0" y="0"/>
                  </a:moveTo>
                  <a:lnTo>
                    <a:pt x="22606" y="69468"/>
                  </a:lnTo>
                </a:path>
                <a:path w="154939" h="332104">
                  <a:moveTo>
                    <a:pt x="85978" y="264629"/>
                  </a:moveTo>
                  <a:lnTo>
                    <a:pt x="154939" y="242252"/>
                  </a:lnTo>
                </a:path>
                <a:path w="154939" h="332104">
                  <a:moveTo>
                    <a:pt x="85344" y="262445"/>
                  </a:moveTo>
                  <a:lnTo>
                    <a:pt x="107823" y="331863"/>
                  </a:lnTo>
                </a:path>
              </a:pathLst>
            </a:custGeom>
            <a:ln w="28575">
              <a:solidFill>
                <a:srgbClr val="5151FF"/>
              </a:solidFill>
            </a:ln>
          </p:spPr>
          <p:txBody>
            <a:bodyPr wrap="square" lIns="0" tIns="0" rIns="0" bIns="0" rtlCol="0"/>
            <a:lstStyle/>
            <a:p>
              <a:endParaRPr/>
            </a:p>
          </p:txBody>
        </p:sp>
        <p:sp>
          <p:nvSpPr>
            <p:cNvPr id="93" name="object 90">
              <a:extLst>
                <a:ext uri="{FF2B5EF4-FFF2-40B4-BE49-F238E27FC236}">
                  <a16:creationId xmlns:a16="http://schemas.microsoft.com/office/drawing/2014/main" id="{A47B1B47-CFF0-44C0-AF14-8F572F83ECDF}"/>
                </a:ext>
              </a:extLst>
            </p:cNvPr>
            <p:cNvSpPr/>
            <p:nvPr/>
          </p:nvSpPr>
          <p:spPr>
            <a:xfrm>
              <a:off x="3580637" y="5667209"/>
              <a:ext cx="149225" cy="48895"/>
            </a:xfrm>
            <a:custGeom>
              <a:avLst/>
              <a:gdLst/>
              <a:ahLst/>
              <a:cxnLst/>
              <a:rect l="l" t="t" r="r" b="b"/>
              <a:pathLst>
                <a:path w="149225" h="48895">
                  <a:moveTo>
                    <a:pt x="148716" y="48336"/>
                  </a:moveTo>
                  <a:lnTo>
                    <a:pt x="0" y="0"/>
                  </a:lnTo>
                </a:path>
              </a:pathLst>
            </a:custGeom>
            <a:ln w="38100">
              <a:solidFill>
                <a:srgbClr val="5151FF"/>
              </a:solidFill>
            </a:ln>
          </p:spPr>
          <p:txBody>
            <a:bodyPr wrap="square" lIns="0" tIns="0" rIns="0" bIns="0" rtlCol="0"/>
            <a:lstStyle/>
            <a:p>
              <a:endParaRPr/>
            </a:p>
          </p:txBody>
        </p:sp>
        <p:sp>
          <p:nvSpPr>
            <p:cNvPr id="94" name="object 91">
              <a:extLst>
                <a:ext uri="{FF2B5EF4-FFF2-40B4-BE49-F238E27FC236}">
                  <a16:creationId xmlns:a16="http://schemas.microsoft.com/office/drawing/2014/main" id="{29F1E3B2-21E9-6E4C-82E1-D27906D61A22}"/>
                </a:ext>
              </a:extLst>
            </p:cNvPr>
            <p:cNvSpPr/>
            <p:nvPr/>
          </p:nvSpPr>
          <p:spPr>
            <a:xfrm>
              <a:off x="3471036" y="5669394"/>
              <a:ext cx="116839" cy="51435"/>
            </a:xfrm>
            <a:custGeom>
              <a:avLst/>
              <a:gdLst/>
              <a:ahLst/>
              <a:cxnLst/>
              <a:rect l="l" t="t" r="r" b="b"/>
              <a:pathLst>
                <a:path w="116839" h="51435">
                  <a:moveTo>
                    <a:pt x="116332" y="0"/>
                  </a:moveTo>
                  <a:lnTo>
                    <a:pt x="0" y="51358"/>
                  </a:lnTo>
                </a:path>
              </a:pathLst>
            </a:custGeom>
            <a:ln w="28575">
              <a:solidFill>
                <a:srgbClr val="5151FF"/>
              </a:solidFill>
            </a:ln>
          </p:spPr>
          <p:txBody>
            <a:bodyPr wrap="square" lIns="0" tIns="0" rIns="0" bIns="0" rtlCol="0"/>
            <a:lstStyle/>
            <a:p>
              <a:endParaRPr/>
            </a:p>
          </p:txBody>
        </p:sp>
        <p:sp>
          <p:nvSpPr>
            <p:cNvPr id="95" name="object 92">
              <a:extLst>
                <a:ext uri="{FF2B5EF4-FFF2-40B4-BE49-F238E27FC236}">
                  <a16:creationId xmlns:a16="http://schemas.microsoft.com/office/drawing/2014/main" id="{FEE638DF-A425-6D77-1472-6095DFA32D3D}"/>
                </a:ext>
              </a:extLst>
            </p:cNvPr>
            <p:cNvSpPr/>
            <p:nvPr/>
          </p:nvSpPr>
          <p:spPr>
            <a:xfrm>
              <a:off x="3598036" y="5619051"/>
              <a:ext cx="149225" cy="48895"/>
            </a:xfrm>
            <a:custGeom>
              <a:avLst/>
              <a:gdLst/>
              <a:ahLst/>
              <a:cxnLst/>
              <a:rect l="l" t="t" r="r" b="b"/>
              <a:pathLst>
                <a:path w="149225" h="48895">
                  <a:moveTo>
                    <a:pt x="148843" y="48336"/>
                  </a:moveTo>
                  <a:lnTo>
                    <a:pt x="0" y="0"/>
                  </a:lnTo>
                </a:path>
              </a:pathLst>
            </a:custGeom>
            <a:ln w="38100">
              <a:solidFill>
                <a:srgbClr val="5151FF"/>
              </a:solidFill>
            </a:ln>
          </p:spPr>
          <p:txBody>
            <a:bodyPr wrap="square" lIns="0" tIns="0" rIns="0" bIns="0" rtlCol="0"/>
            <a:lstStyle/>
            <a:p>
              <a:endParaRPr/>
            </a:p>
          </p:txBody>
        </p:sp>
        <p:sp>
          <p:nvSpPr>
            <p:cNvPr id="96" name="object 93">
              <a:extLst>
                <a:ext uri="{FF2B5EF4-FFF2-40B4-BE49-F238E27FC236}">
                  <a16:creationId xmlns:a16="http://schemas.microsoft.com/office/drawing/2014/main" id="{E828437A-893F-02A6-180D-188F9036AB12}"/>
                </a:ext>
              </a:extLst>
            </p:cNvPr>
            <p:cNvSpPr/>
            <p:nvPr/>
          </p:nvSpPr>
          <p:spPr>
            <a:xfrm>
              <a:off x="3474465" y="5501766"/>
              <a:ext cx="130810" cy="120014"/>
            </a:xfrm>
            <a:custGeom>
              <a:avLst/>
              <a:gdLst/>
              <a:ahLst/>
              <a:cxnLst/>
              <a:rect l="l" t="t" r="r" b="b"/>
              <a:pathLst>
                <a:path w="130810" h="120014">
                  <a:moveTo>
                    <a:pt x="130301" y="119468"/>
                  </a:moveTo>
                  <a:lnTo>
                    <a:pt x="66421" y="9525"/>
                  </a:lnTo>
                </a:path>
                <a:path w="130810" h="120014">
                  <a:moveTo>
                    <a:pt x="68961" y="22352"/>
                  </a:moveTo>
                  <a:lnTo>
                    <a:pt x="0" y="0"/>
                  </a:lnTo>
                </a:path>
              </a:pathLst>
            </a:custGeom>
            <a:ln w="28575">
              <a:solidFill>
                <a:srgbClr val="5151FF"/>
              </a:solidFill>
            </a:ln>
          </p:spPr>
          <p:txBody>
            <a:bodyPr wrap="square" lIns="0" tIns="0" rIns="0" bIns="0" rtlCol="0"/>
            <a:lstStyle/>
            <a:p>
              <a:endParaRPr/>
            </a:p>
          </p:txBody>
        </p:sp>
        <p:sp>
          <p:nvSpPr>
            <p:cNvPr id="97" name="object 94">
              <a:extLst>
                <a:ext uri="{FF2B5EF4-FFF2-40B4-BE49-F238E27FC236}">
                  <a16:creationId xmlns:a16="http://schemas.microsoft.com/office/drawing/2014/main" id="{87216AD8-1A36-9390-AAD7-6B124B7CB1E6}"/>
                </a:ext>
              </a:extLst>
            </p:cNvPr>
            <p:cNvSpPr/>
            <p:nvPr/>
          </p:nvSpPr>
          <p:spPr>
            <a:xfrm>
              <a:off x="3543426" y="5454776"/>
              <a:ext cx="22860" cy="69850"/>
            </a:xfrm>
            <a:custGeom>
              <a:avLst/>
              <a:gdLst/>
              <a:ahLst/>
              <a:cxnLst/>
              <a:rect l="l" t="t" r="r" b="b"/>
              <a:pathLst>
                <a:path w="22860" h="69850">
                  <a:moveTo>
                    <a:pt x="22478" y="0"/>
                  </a:moveTo>
                  <a:lnTo>
                    <a:pt x="0" y="69342"/>
                  </a:lnTo>
                </a:path>
              </a:pathLst>
            </a:custGeom>
            <a:ln w="28575">
              <a:solidFill>
                <a:srgbClr val="5151FF"/>
              </a:solidFill>
            </a:ln>
          </p:spPr>
          <p:txBody>
            <a:bodyPr wrap="square" lIns="0" tIns="0" rIns="0" bIns="0" rtlCol="0"/>
            <a:lstStyle/>
            <a:p>
              <a:endParaRPr/>
            </a:p>
          </p:txBody>
        </p:sp>
        <p:sp>
          <p:nvSpPr>
            <p:cNvPr id="98" name="object 95">
              <a:extLst>
                <a:ext uri="{FF2B5EF4-FFF2-40B4-BE49-F238E27FC236}">
                  <a16:creationId xmlns:a16="http://schemas.microsoft.com/office/drawing/2014/main" id="{405B8AE2-D917-C5EA-F024-A43B1F661E53}"/>
                </a:ext>
              </a:extLst>
            </p:cNvPr>
            <p:cNvSpPr/>
            <p:nvPr/>
          </p:nvSpPr>
          <p:spPr>
            <a:xfrm>
              <a:off x="3411092" y="5696927"/>
              <a:ext cx="69215" cy="22860"/>
            </a:xfrm>
            <a:custGeom>
              <a:avLst/>
              <a:gdLst/>
              <a:ahLst/>
              <a:cxnLst/>
              <a:rect l="l" t="t" r="r" b="b"/>
              <a:pathLst>
                <a:path w="69214" h="22860">
                  <a:moveTo>
                    <a:pt x="68961" y="22390"/>
                  </a:moveTo>
                  <a:lnTo>
                    <a:pt x="0" y="0"/>
                  </a:lnTo>
                </a:path>
              </a:pathLst>
            </a:custGeom>
            <a:ln w="28575">
              <a:solidFill>
                <a:srgbClr val="5151FF"/>
              </a:solidFill>
            </a:ln>
          </p:spPr>
          <p:txBody>
            <a:bodyPr wrap="square" lIns="0" tIns="0" rIns="0" bIns="0" rtlCol="0"/>
            <a:lstStyle/>
            <a:p>
              <a:endParaRPr/>
            </a:p>
          </p:txBody>
        </p:sp>
        <p:sp>
          <p:nvSpPr>
            <p:cNvPr id="99" name="object 96">
              <a:extLst>
                <a:ext uri="{FF2B5EF4-FFF2-40B4-BE49-F238E27FC236}">
                  <a16:creationId xmlns:a16="http://schemas.microsoft.com/office/drawing/2014/main" id="{6AA07CA9-599D-148F-D5AA-6C88A15547F9}"/>
                </a:ext>
              </a:extLst>
            </p:cNvPr>
            <p:cNvSpPr/>
            <p:nvPr/>
          </p:nvSpPr>
          <p:spPr>
            <a:xfrm>
              <a:off x="3458209" y="5717133"/>
              <a:ext cx="22860" cy="69850"/>
            </a:xfrm>
            <a:custGeom>
              <a:avLst/>
              <a:gdLst/>
              <a:ahLst/>
              <a:cxnLst/>
              <a:rect l="l" t="t" r="r" b="b"/>
              <a:pathLst>
                <a:path w="22860" h="69850">
                  <a:moveTo>
                    <a:pt x="22478" y="0"/>
                  </a:moveTo>
                  <a:lnTo>
                    <a:pt x="0" y="69418"/>
                  </a:lnTo>
                </a:path>
              </a:pathLst>
            </a:custGeom>
            <a:ln w="28575">
              <a:solidFill>
                <a:srgbClr val="5151FF"/>
              </a:solidFill>
            </a:ln>
          </p:spPr>
          <p:txBody>
            <a:bodyPr wrap="square" lIns="0" tIns="0" rIns="0" bIns="0" rtlCol="0"/>
            <a:lstStyle/>
            <a:p>
              <a:endParaRPr/>
            </a:p>
          </p:txBody>
        </p:sp>
        <p:sp>
          <p:nvSpPr>
            <p:cNvPr id="100" name="object 97">
              <a:extLst>
                <a:ext uri="{FF2B5EF4-FFF2-40B4-BE49-F238E27FC236}">
                  <a16:creationId xmlns:a16="http://schemas.microsoft.com/office/drawing/2014/main" id="{870872BA-5B52-DF27-DE68-AECA8DE832AD}"/>
                </a:ext>
              </a:extLst>
            </p:cNvPr>
            <p:cNvSpPr/>
            <p:nvPr/>
          </p:nvSpPr>
          <p:spPr>
            <a:xfrm>
              <a:off x="3835272" y="5788215"/>
              <a:ext cx="92075" cy="127000"/>
            </a:xfrm>
            <a:custGeom>
              <a:avLst/>
              <a:gdLst/>
              <a:ahLst/>
              <a:cxnLst/>
              <a:rect l="l" t="t" r="r" b="b"/>
              <a:pathLst>
                <a:path w="92075" h="127000">
                  <a:moveTo>
                    <a:pt x="0" y="0"/>
                  </a:moveTo>
                  <a:lnTo>
                    <a:pt x="91948" y="126555"/>
                  </a:lnTo>
                </a:path>
              </a:pathLst>
            </a:custGeom>
            <a:ln w="38100">
              <a:solidFill>
                <a:srgbClr val="5151FF"/>
              </a:solidFill>
            </a:ln>
          </p:spPr>
          <p:txBody>
            <a:bodyPr wrap="square" lIns="0" tIns="0" rIns="0" bIns="0" rtlCol="0"/>
            <a:lstStyle/>
            <a:p>
              <a:endParaRPr/>
            </a:p>
          </p:txBody>
        </p:sp>
        <p:sp>
          <p:nvSpPr>
            <p:cNvPr id="101" name="object 98">
              <a:extLst>
                <a:ext uri="{FF2B5EF4-FFF2-40B4-BE49-F238E27FC236}">
                  <a16:creationId xmlns:a16="http://schemas.microsoft.com/office/drawing/2014/main" id="{0D500EF0-D151-0497-C966-415ABF69F5E9}"/>
                </a:ext>
              </a:extLst>
            </p:cNvPr>
            <p:cNvSpPr/>
            <p:nvPr/>
          </p:nvSpPr>
          <p:spPr>
            <a:xfrm>
              <a:off x="3910075" y="5909043"/>
              <a:ext cx="13335" cy="127000"/>
            </a:xfrm>
            <a:custGeom>
              <a:avLst/>
              <a:gdLst/>
              <a:ahLst/>
              <a:cxnLst/>
              <a:rect l="l" t="t" r="r" b="b"/>
              <a:pathLst>
                <a:path w="13335" h="127000">
                  <a:moveTo>
                    <a:pt x="6476" y="-14287"/>
                  </a:moveTo>
                  <a:lnTo>
                    <a:pt x="6476" y="140779"/>
                  </a:lnTo>
                </a:path>
              </a:pathLst>
            </a:custGeom>
            <a:ln w="41528">
              <a:solidFill>
                <a:srgbClr val="5151FF"/>
              </a:solidFill>
            </a:ln>
          </p:spPr>
          <p:txBody>
            <a:bodyPr wrap="square" lIns="0" tIns="0" rIns="0" bIns="0" rtlCol="0"/>
            <a:lstStyle/>
            <a:p>
              <a:endParaRPr/>
            </a:p>
          </p:txBody>
        </p:sp>
        <p:sp>
          <p:nvSpPr>
            <p:cNvPr id="102" name="object 99">
              <a:extLst>
                <a:ext uri="{FF2B5EF4-FFF2-40B4-BE49-F238E27FC236}">
                  <a16:creationId xmlns:a16="http://schemas.microsoft.com/office/drawing/2014/main" id="{82778594-3B53-6A7E-C7FC-851E54CA2033}"/>
                </a:ext>
              </a:extLst>
            </p:cNvPr>
            <p:cNvSpPr/>
            <p:nvPr/>
          </p:nvSpPr>
          <p:spPr>
            <a:xfrm>
              <a:off x="3875658" y="5756706"/>
              <a:ext cx="92075" cy="127000"/>
            </a:xfrm>
            <a:custGeom>
              <a:avLst/>
              <a:gdLst/>
              <a:ahLst/>
              <a:cxnLst/>
              <a:rect l="l" t="t" r="r" b="b"/>
              <a:pathLst>
                <a:path w="92075" h="127000">
                  <a:moveTo>
                    <a:pt x="0" y="0"/>
                  </a:moveTo>
                  <a:lnTo>
                    <a:pt x="91948" y="126542"/>
                  </a:lnTo>
                </a:path>
              </a:pathLst>
            </a:custGeom>
            <a:ln w="38100">
              <a:solidFill>
                <a:srgbClr val="5151FF"/>
              </a:solidFill>
            </a:ln>
          </p:spPr>
          <p:txBody>
            <a:bodyPr wrap="square" lIns="0" tIns="0" rIns="0" bIns="0" rtlCol="0"/>
            <a:lstStyle/>
            <a:p>
              <a:endParaRPr/>
            </a:p>
          </p:txBody>
        </p:sp>
        <p:sp>
          <p:nvSpPr>
            <p:cNvPr id="103" name="object 100">
              <a:extLst>
                <a:ext uri="{FF2B5EF4-FFF2-40B4-BE49-F238E27FC236}">
                  <a16:creationId xmlns:a16="http://schemas.microsoft.com/office/drawing/2014/main" id="{47D06355-6A89-3D57-9594-EA3BF124952D}"/>
                </a:ext>
              </a:extLst>
            </p:cNvPr>
            <p:cNvSpPr/>
            <p:nvPr/>
          </p:nvSpPr>
          <p:spPr>
            <a:xfrm>
              <a:off x="3851528" y="5863018"/>
              <a:ext cx="282575" cy="222250"/>
            </a:xfrm>
            <a:custGeom>
              <a:avLst/>
              <a:gdLst/>
              <a:ahLst/>
              <a:cxnLst/>
              <a:rect l="l" t="t" r="r" b="b"/>
              <a:pathLst>
                <a:path w="282575" h="222250">
                  <a:moveTo>
                    <a:pt x="111887" y="14503"/>
                  </a:moveTo>
                  <a:lnTo>
                    <a:pt x="236220" y="41313"/>
                  </a:lnTo>
                </a:path>
                <a:path w="282575" h="222250">
                  <a:moveTo>
                    <a:pt x="223138" y="42900"/>
                  </a:moveTo>
                  <a:lnTo>
                    <a:pt x="265811" y="101523"/>
                  </a:lnTo>
                </a:path>
                <a:path w="282575" h="222250">
                  <a:moveTo>
                    <a:pt x="282194" y="0"/>
                  </a:moveTo>
                  <a:lnTo>
                    <a:pt x="223138" y="42900"/>
                  </a:lnTo>
                </a:path>
                <a:path w="282575" h="222250">
                  <a:moveTo>
                    <a:pt x="57150" y="163512"/>
                  </a:moveTo>
                  <a:lnTo>
                    <a:pt x="99695" y="222123"/>
                  </a:lnTo>
                </a:path>
                <a:path w="282575" h="222250">
                  <a:moveTo>
                    <a:pt x="59055" y="162153"/>
                  </a:moveTo>
                  <a:lnTo>
                    <a:pt x="0" y="205066"/>
                  </a:lnTo>
                </a:path>
              </a:pathLst>
            </a:custGeom>
            <a:ln w="28575">
              <a:solidFill>
                <a:srgbClr val="5151FF"/>
              </a:solidFill>
            </a:ln>
          </p:spPr>
          <p:txBody>
            <a:bodyPr wrap="square" lIns="0" tIns="0" rIns="0" bIns="0" rtlCol="0"/>
            <a:lstStyle/>
            <a:p>
              <a:endParaRPr/>
            </a:p>
          </p:txBody>
        </p:sp>
        <p:sp>
          <p:nvSpPr>
            <p:cNvPr id="104" name="object 101">
              <a:extLst>
                <a:ext uri="{FF2B5EF4-FFF2-40B4-BE49-F238E27FC236}">
                  <a16:creationId xmlns:a16="http://schemas.microsoft.com/office/drawing/2014/main" id="{DA73514D-3D51-CC41-7DFE-9651995A5DFA}"/>
                </a:ext>
              </a:extLst>
            </p:cNvPr>
            <p:cNvSpPr/>
            <p:nvPr/>
          </p:nvSpPr>
          <p:spPr>
            <a:xfrm>
              <a:off x="3698239" y="5784392"/>
              <a:ext cx="92075" cy="127000"/>
            </a:xfrm>
            <a:custGeom>
              <a:avLst/>
              <a:gdLst/>
              <a:ahLst/>
              <a:cxnLst/>
              <a:rect l="l" t="t" r="r" b="b"/>
              <a:pathLst>
                <a:path w="92075" h="127000">
                  <a:moveTo>
                    <a:pt x="91948" y="0"/>
                  </a:moveTo>
                  <a:lnTo>
                    <a:pt x="0" y="126542"/>
                  </a:lnTo>
                </a:path>
              </a:pathLst>
            </a:custGeom>
            <a:ln w="38100">
              <a:solidFill>
                <a:srgbClr val="5151FF"/>
              </a:solidFill>
            </a:ln>
          </p:spPr>
          <p:txBody>
            <a:bodyPr wrap="square" lIns="0" tIns="0" rIns="0" bIns="0" rtlCol="0"/>
            <a:lstStyle/>
            <a:p>
              <a:endParaRPr/>
            </a:p>
          </p:txBody>
        </p:sp>
        <p:sp>
          <p:nvSpPr>
            <p:cNvPr id="105" name="object 102">
              <a:extLst>
                <a:ext uri="{FF2B5EF4-FFF2-40B4-BE49-F238E27FC236}">
                  <a16:creationId xmlns:a16="http://schemas.microsoft.com/office/drawing/2014/main" id="{D69836E9-26D3-00F6-9C24-6FBD83F124DD}"/>
                </a:ext>
              </a:extLst>
            </p:cNvPr>
            <p:cNvSpPr/>
            <p:nvPr/>
          </p:nvSpPr>
          <p:spPr>
            <a:xfrm>
              <a:off x="3702430" y="5905207"/>
              <a:ext cx="13335" cy="127000"/>
            </a:xfrm>
            <a:custGeom>
              <a:avLst/>
              <a:gdLst/>
              <a:ahLst/>
              <a:cxnLst/>
              <a:rect l="l" t="t" r="r" b="b"/>
              <a:pathLst>
                <a:path w="13335" h="127000">
                  <a:moveTo>
                    <a:pt x="6413" y="-14287"/>
                  </a:moveTo>
                  <a:lnTo>
                    <a:pt x="6413" y="140779"/>
                  </a:lnTo>
                </a:path>
              </a:pathLst>
            </a:custGeom>
            <a:ln w="41402">
              <a:solidFill>
                <a:srgbClr val="5151FF"/>
              </a:solidFill>
            </a:ln>
          </p:spPr>
          <p:txBody>
            <a:bodyPr wrap="square" lIns="0" tIns="0" rIns="0" bIns="0" rtlCol="0"/>
            <a:lstStyle/>
            <a:p>
              <a:endParaRPr/>
            </a:p>
          </p:txBody>
        </p:sp>
        <p:sp>
          <p:nvSpPr>
            <p:cNvPr id="106" name="object 103">
              <a:extLst>
                <a:ext uri="{FF2B5EF4-FFF2-40B4-BE49-F238E27FC236}">
                  <a16:creationId xmlns:a16="http://schemas.microsoft.com/office/drawing/2014/main" id="{69918EBE-9C07-60C5-8AB1-06FA0EA8B6EA}"/>
                </a:ext>
              </a:extLst>
            </p:cNvPr>
            <p:cNvSpPr/>
            <p:nvPr/>
          </p:nvSpPr>
          <p:spPr>
            <a:xfrm>
              <a:off x="3657853" y="5752871"/>
              <a:ext cx="92075" cy="127000"/>
            </a:xfrm>
            <a:custGeom>
              <a:avLst/>
              <a:gdLst/>
              <a:ahLst/>
              <a:cxnLst/>
              <a:rect l="l" t="t" r="r" b="b"/>
              <a:pathLst>
                <a:path w="92075" h="127000">
                  <a:moveTo>
                    <a:pt x="91948" y="0"/>
                  </a:moveTo>
                  <a:lnTo>
                    <a:pt x="0" y="126542"/>
                  </a:lnTo>
                </a:path>
              </a:pathLst>
            </a:custGeom>
            <a:ln w="38100">
              <a:solidFill>
                <a:srgbClr val="5151FF"/>
              </a:solidFill>
            </a:ln>
          </p:spPr>
          <p:txBody>
            <a:bodyPr wrap="square" lIns="0" tIns="0" rIns="0" bIns="0" rtlCol="0"/>
            <a:lstStyle/>
            <a:p>
              <a:endParaRPr/>
            </a:p>
          </p:txBody>
        </p:sp>
        <p:sp>
          <p:nvSpPr>
            <p:cNvPr id="107" name="object 104">
              <a:extLst>
                <a:ext uri="{FF2B5EF4-FFF2-40B4-BE49-F238E27FC236}">
                  <a16:creationId xmlns:a16="http://schemas.microsoft.com/office/drawing/2014/main" id="{6DF74127-2F00-6F09-E2CA-163DE9F08BA8}"/>
                </a:ext>
              </a:extLst>
            </p:cNvPr>
            <p:cNvSpPr/>
            <p:nvPr/>
          </p:nvSpPr>
          <p:spPr>
            <a:xfrm>
              <a:off x="3491610" y="5859183"/>
              <a:ext cx="282575" cy="222250"/>
            </a:xfrm>
            <a:custGeom>
              <a:avLst/>
              <a:gdLst/>
              <a:ahLst/>
              <a:cxnLst/>
              <a:rect l="l" t="t" r="r" b="b"/>
              <a:pathLst>
                <a:path w="282575" h="222250">
                  <a:moveTo>
                    <a:pt x="170434" y="14503"/>
                  </a:moveTo>
                  <a:lnTo>
                    <a:pt x="46100" y="41325"/>
                  </a:lnTo>
                </a:path>
                <a:path w="282575" h="222250">
                  <a:moveTo>
                    <a:pt x="59054" y="42913"/>
                  </a:moveTo>
                  <a:lnTo>
                    <a:pt x="16510" y="101523"/>
                  </a:lnTo>
                </a:path>
                <a:path w="282575" h="222250">
                  <a:moveTo>
                    <a:pt x="0" y="0"/>
                  </a:moveTo>
                  <a:lnTo>
                    <a:pt x="59054" y="42913"/>
                  </a:lnTo>
                </a:path>
                <a:path w="282575" h="222250">
                  <a:moveTo>
                    <a:pt x="225043" y="163512"/>
                  </a:moveTo>
                  <a:lnTo>
                    <a:pt x="182499" y="222122"/>
                  </a:lnTo>
                </a:path>
                <a:path w="282575" h="222250">
                  <a:moveTo>
                    <a:pt x="223265" y="162153"/>
                  </a:moveTo>
                  <a:lnTo>
                    <a:pt x="282321" y="205066"/>
                  </a:lnTo>
                </a:path>
              </a:pathLst>
            </a:custGeom>
            <a:ln w="28575">
              <a:solidFill>
                <a:srgbClr val="5151FF"/>
              </a:solidFill>
            </a:ln>
          </p:spPr>
          <p:txBody>
            <a:bodyPr wrap="square" lIns="0" tIns="0" rIns="0" bIns="0" rtlCol="0"/>
            <a:lstStyle/>
            <a:p>
              <a:endParaRPr/>
            </a:p>
          </p:txBody>
        </p:sp>
      </p:grpSp>
      <p:graphicFrame>
        <p:nvGraphicFramePr>
          <p:cNvPr id="108" name="object 105">
            <a:extLst>
              <a:ext uri="{FF2B5EF4-FFF2-40B4-BE49-F238E27FC236}">
                <a16:creationId xmlns:a16="http://schemas.microsoft.com/office/drawing/2014/main" id="{0C31BA1A-53AE-8DC9-1616-30A182840C77}"/>
              </a:ext>
            </a:extLst>
          </p:cNvPr>
          <p:cNvGraphicFramePr>
            <a:graphicFrameLocks noGrp="1"/>
          </p:cNvGraphicFramePr>
          <p:nvPr>
            <p:extLst>
              <p:ext uri="{D42A27DB-BD31-4B8C-83A1-F6EECF244321}">
                <p14:modId xmlns:p14="http://schemas.microsoft.com/office/powerpoint/2010/main" val="804179953"/>
              </p:ext>
            </p:extLst>
          </p:nvPr>
        </p:nvGraphicFramePr>
        <p:xfrm>
          <a:off x="1123950" y="1695379"/>
          <a:ext cx="9944099" cy="3981117"/>
        </p:xfrm>
        <a:graphic>
          <a:graphicData uri="http://schemas.openxmlformats.org/drawingml/2006/table">
            <a:tbl>
              <a:tblPr firstRow="1" bandRow="1">
                <a:tableStyleId>{2D5ABB26-0587-4C30-8999-92F81FD0307C}</a:tableStyleId>
              </a:tblPr>
              <a:tblGrid>
                <a:gridCol w="1988820">
                  <a:extLst>
                    <a:ext uri="{9D8B030D-6E8A-4147-A177-3AD203B41FA5}">
                      <a16:colId xmlns:a16="http://schemas.microsoft.com/office/drawing/2014/main" val="20000"/>
                    </a:ext>
                  </a:extLst>
                </a:gridCol>
                <a:gridCol w="1988820">
                  <a:extLst>
                    <a:ext uri="{9D8B030D-6E8A-4147-A177-3AD203B41FA5}">
                      <a16:colId xmlns:a16="http://schemas.microsoft.com/office/drawing/2014/main" val="20001"/>
                    </a:ext>
                  </a:extLst>
                </a:gridCol>
                <a:gridCol w="1988819">
                  <a:extLst>
                    <a:ext uri="{9D8B030D-6E8A-4147-A177-3AD203B41FA5}">
                      <a16:colId xmlns:a16="http://schemas.microsoft.com/office/drawing/2014/main" val="20002"/>
                    </a:ext>
                  </a:extLst>
                </a:gridCol>
                <a:gridCol w="1988820">
                  <a:extLst>
                    <a:ext uri="{9D8B030D-6E8A-4147-A177-3AD203B41FA5}">
                      <a16:colId xmlns:a16="http://schemas.microsoft.com/office/drawing/2014/main" val="20003"/>
                    </a:ext>
                  </a:extLst>
                </a:gridCol>
                <a:gridCol w="1988820">
                  <a:extLst>
                    <a:ext uri="{9D8B030D-6E8A-4147-A177-3AD203B41FA5}">
                      <a16:colId xmlns:a16="http://schemas.microsoft.com/office/drawing/2014/main" val="20004"/>
                    </a:ext>
                  </a:extLst>
                </a:gridCol>
              </a:tblGrid>
              <a:tr h="454660">
                <a:tc>
                  <a:txBody>
                    <a:bodyPr/>
                    <a:lstStyle/>
                    <a:p>
                      <a:pPr marL="91440">
                        <a:lnSpc>
                          <a:spcPct val="100000"/>
                        </a:lnSpc>
                        <a:spcBef>
                          <a:spcPts val="315"/>
                        </a:spcBef>
                      </a:pPr>
                      <a:r>
                        <a:rPr lang="cs-CZ" sz="1800" spc="-5" dirty="0" err="1">
                          <a:latin typeface="Arial"/>
                          <a:cs typeface="Arial"/>
                        </a:rPr>
                        <a:t>Blood</a:t>
                      </a:r>
                      <a:r>
                        <a:rPr lang="cs-CZ" sz="1800" spc="-5" dirty="0">
                          <a:latin typeface="Arial"/>
                          <a:cs typeface="Arial"/>
                        </a:rPr>
                        <a:t> </a:t>
                      </a:r>
                      <a:r>
                        <a:rPr lang="cs-CZ" sz="1800" spc="-5" dirty="0" err="1">
                          <a:latin typeface="Arial"/>
                          <a:cs typeface="Arial"/>
                        </a:rPr>
                        <a:t>groups</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9425">
                        <a:lnSpc>
                          <a:spcPct val="100000"/>
                        </a:lnSpc>
                        <a:spcBef>
                          <a:spcPts val="315"/>
                        </a:spcBef>
                      </a:pPr>
                      <a:r>
                        <a:rPr lang="cs-CZ" sz="1800" spc="-5" dirty="0">
                          <a:latin typeface="Arial"/>
                          <a:cs typeface="Arial"/>
                        </a:rPr>
                        <a:t>Group</a:t>
                      </a:r>
                      <a:r>
                        <a:rPr sz="1800" spc="-100" dirty="0">
                          <a:latin typeface="Arial"/>
                          <a:cs typeface="Arial"/>
                        </a:rPr>
                        <a:t> </a:t>
                      </a:r>
                      <a:r>
                        <a:rPr lang="cs-CZ" sz="1800" spc="-100" dirty="0">
                          <a:latin typeface="Arial"/>
                          <a:cs typeface="Arial"/>
                        </a:rPr>
                        <a:t> </a:t>
                      </a:r>
                      <a:r>
                        <a:rPr sz="1800" dirty="0">
                          <a:latin typeface="Arial"/>
                          <a:cs typeface="Arial"/>
                        </a:rPr>
                        <a:t>A</a:t>
                      </a: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1325">
                        <a:lnSpc>
                          <a:spcPct val="100000"/>
                        </a:lnSpc>
                        <a:spcBef>
                          <a:spcPts val="315"/>
                        </a:spcBef>
                        <a:tabLst>
                          <a:tab pos="1393190" algn="l"/>
                        </a:tabLst>
                      </a:pPr>
                      <a:r>
                        <a:rPr lang="cs-CZ" sz="1800" spc="-5" dirty="0">
                          <a:latin typeface="Arial"/>
                          <a:cs typeface="Arial"/>
                        </a:rPr>
                        <a:t>Group </a:t>
                      </a:r>
                      <a:r>
                        <a:rPr sz="1800" dirty="0">
                          <a:latin typeface="Arial"/>
                          <a:cs typeface="Arial"/>
                        </a:rPr>
                        <a:t>B</a:t>
                      </a: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3860">
                        <a:lnSpc>
                          <a:spcPct val="100000"/>
                        </a:lnSpc>
                        <a:spcBef>
                          <a:spcPts val="315"/>
                        </a:spcBef>
                      </a:pPr>
                      <a:r>
                        <a:rPr lang="cs-CZ" sz="1800" spc="-5" dirty="0">
                          <a:latin typeface="Arial"/>
                          <a:cs typeface="Arial"/>
                        </a:rPr>
                        <a:t>Group </a:t>
                      </a:r>
                      <a:r>
                        <a:rPr sz="1800" spc="-100" dirty="0">
                          <a:latin typeface="Arial"/>
                          <a:cs typeface="Arial"/>
                        </a:rPr>
                        <a:t> </a:t>
                      </a:r>
                      <a:r>
                        <a:rPr sz="1800" dirty="0">
                          <a:latin typeface="Arial"/>
                          <a:cs typeface="Arial"/>
                        </a:rPr>
                        <a:t>AB</a:t>
                      </a: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77520" algn="r">
                        <a:lnSpc>
                          <a:spcPct val="100000"/>
                        </a:lnSpc>
                        <a:spcBef>
                          <a:spcPts val="315"/>
                        </a:spcBef>
                      </a:pPr>
                      <a:r>
                        <a:rPr lang="cs-CZ" sz="1800" spc="-5" dirty="0">
                          <a:latin typeface="Arial"/>
                          <a:cs typeface="Arial"/>
                        </a:rPr>
                        <a:t>Group</a:t>
                      </a:r>
                      <a:r>
                        <a:rPr sz="1800" spc="-80" dirty="0">
                          <a:latin typeface="Arial"/>
                          <a:cs typeface="Arial"/>
                        </a:rPr>
                        <a:t> </a:t>
                      </a:r>
                      <a:r>
                        <a:rPr sz="1800" spc="-5" dirty="0">
                          <a:latin typeface="Arial"/>
                          <a:cs typeface="Arial"/>
                        </a:rPr>
                        <a:t>0</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54533">
                <a:tc>
                  <a:txBody>
                    <a:bodyPr/>
                    <a:lstStyle/>
                    <a:p>
                      <a:pPr marL="91440">
                        <a:lnSpc>
                          <a:spcPct val="100000"/>
                        </a:lnSpc>
                        <a:spcBef>
                          <a:spcPts val="315"/>
                        </a:spcBef>
                      </a:pPr>
                      <a:r>
                        <a:rPr lang="cs-CZ" sz="1800" spc="-5" dirty="0">
                          <a:latin typeface="Arial"/>
                          <a:cs typeface="Arial"/>
                        </a:rPr>
                        <a:t>Prevalence in CZ</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15"/>
                        </a:spcBef>
                      </a:pPr>
                      <a:r>
                        <a:rPr sz="1800" spc="-10" dirty="0">
                          <a:latin typeface="Arial"/>
                          <a:cs typeface="Arial"/>
                        </a:rPr>
                        <a:t>41%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15"/>
                        </a:spcBef>
                      </a:pPr>
                      <a:r>
                        <a:rPr sz="1800" spc="-10" dirty="0">
                          <a:latin typeface="Arial"/>
                          <a:cs typeface="Arial"/>
                        </a:rPr>
                        <a:t>18%</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15"/>
                        </a:spcBef>
                      </a:pPr>
                      <a:r>
                        <a:rPr sz="1800" spc="-10" dirty="0">
                          <a:latin typeface="Arial"/>
                          <a:cs typeface="Arial"/>
                        </a:rPr>
                        <a:t>9%</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15"/>
                        </a:spcBef>
                      </a:pPr>
                      <a:r>
                        <a:rPr sz="1800" spc="-10" dirty="0">
                          <a:latin typeface="Arial"/>
                          <a:cs typeface="Arial"/>
                        </a:rPr>
                        <a:t>32%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299971">
                <a:tc>
                  <a:txBody>
                    <a:bodyPr/>
                    <a:lstStyle/>
                    <a:p>
                      <a:pPr>
                        <a:lnSpc>
                          <a:spcPct val="100000"/>
                        </a:lnSpc>
                      </a:pPr>
                      <a:endParaRPr sz="2000" dirty="0">
                        <a:latin typeface="Times New Roman"/>
                        <a:cs typeface="Times New Roman"/>
                      </a:endParaRPr>
                    </a:p>
                    <a:p>
                      <a:pPr marL="91440">
                        <a:lnSpc>
                          <a:spcPct val="100000"/>
                        </a:lnSpc>
                        <a:spcBef>
                          <a:spcPts val="1695"/>
                        </a:spcBef>
                      </a:pPr>
                      <a:r>
                        <a:rPr lang="cs-CZ" sz="1800" spc="-5" dirty="0" err="1">
                          <a:latin typeface="Arial"/>
                          <a:cs typeface="Arial"/>
                        </a:rPr>
                        <a:t>RBCs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59002">
                <a:tc>
                  <a:txBody>
                    <a:bodyPr/>
                    <a:lstStyle/>
                    <a:p>
                      <a:pPr marL="91440" marR="650875">
                        <a:lnSpc>
                          <a:spcPct val="100000"/>
                        </a:lnSpc>
                        <a:spcBef>
                          <a:spcPts val="395"/>
                        </a:spcBef>
                      </a:pPr>
                      <a:r>
                        <a:rPr sz="1800" spc="-5" dirty="0">
                          <a:latin typeface="Arial"/>
                          <a:cs typeface="Arial"/>
                        </a:rPr>
                        <a:t>Antigen</a:t>
                      </a:r>
                      <a:r>
                        <a:rPr lang="cs-CZ" sz="1800" spc="-5" dirty="0">
                          <a:latin typeface="Arial"/>
                          <a:cs typeface="Arial"/>
                        </a:rPr>
                        <a:t>s</a:t>
                      </a:r>
                      <a:r>
                        <a:rPr sz="1800" spc="-5" dirty="0">
                          <a:latin typeface="Arial"/>
                          <a:cs typeface="Arial"/>
                        </a:rPr>
                        <a:t> </a:t>
                      </a:r>
                      <a:r>
                        <a:rPr lang="cs-CZ" sz="1800" spc="-5" dirty="0">
                          <a:latin typeface="Arial"/>
                          <a:cs typeface="Arial"/>
                        </a:rPr>
                        <a:t>on</a:t>
                      </a:r>
                      <a:r>
                        <a:rPr sz="1800" spc="-5" dirty="0">
                          <a:latin typeface="Arial"/>
                          <a:cs typeface="Arial"/>
                        </a:rPr>
                        <a:t>  </a:t>
                      </a:r>
                      <a:r>
                        <a:rPr lang="cs-CZ" sz="1800" dirty="0" err="1">
                          <a:latin typeface="Arial"/>
                          <a:cs typeface="Arial"/>
                        </a:rPr>
                        <a:t>RBCs</a:t>
                      </a:r>
                      <a:endParaRPr sz="1800" dirty="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A</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B</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A </a:t>
                      </a:r>
                      <a:r>
                        <a:rPr sz="1800" spc="-5" dirty="0">
                          <a:latin typeface="Arial"/>
                          <a:cs typeface="Arial"/>
                        </a:rPr>
                        <a:t>a</a:t>
                      </a:r>
                      <a:r>
                        <a:rPr sz="1800" spc="-120" dirty="0">
                          <a:latin typeface="Arial"/>
                          <a:cs typeface="Arial"/>
                        </a:rPr>
                        <a:t> </a:t>
                      </a:r>
                      <a:r>
                        <a:rPr sz="1800" dirty="0">
                          <a:latin typeface="Arial"/>
                          <a:cs typeface="Arial"/>
                        </a:rPr>
                        <a:t>B</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475"/>
                        </a:spcBef>
                      </a:pPr>
                      <a:r>
                        <a:rPr lang="cs-CZ" sz="1800" spc="-5" dirty="0" err="1">
                          <a:latin typeface="Arial"/>
                          <a:cs typeface="Arial"/>
                        </a:rPr>
                        <a:t>none</a:t>
                      </a:r>
                      <a:endParaRPr sz="1800" dirty="0">
                        <a:latin typeface="Arial"/>
                        <a:cs typeface="Arial"/>
                      </a:endParaRPr>
                    </a:p>
                  </a:txBody>
                  <a:tcPr marL="0" marR="0" marT="187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112951">
                <a:tc>
                  <a:txBody>
                    <a:bodyPr/>
                    <a:lstStyle/>
                    <a:p>
                      <a:pPr>
                        <a:lnSpc>
                          <a:spcPct val="100000"/>
                        </a:lnSpc>
                        <a:spcBef>
                          <a:spcPts val="45"/>
                        </a:spcBef>
                      </a:pPr>
                      <a:endParaRPr sz="2800" dirty="0">
                        <a:latin typeface="Times New Roman"/>
                        <a:cs typeface="Times New Roman"/>
                      </a:endParaRPr>
                    </a:p>
                    <a:p>
                      <a:pPr marL="91440">
                        <a:lnSpc>
                          <a:spcPct val="100000"/>
                        </a:lnSpc>
                      </a:pPr>
                      <a:r>
                        <a:rPr lang="cs-CZ" sz="1800" spc="-5" dirty="0" err="1">
                          <a:latin typeface="Arial"/>
                          <a:cs typeface="Arial"/>
                        </a:rPr>
                        <a:t>Antibodies</a:t>
                      </a:r>
                      <a:r>
                        <a:rPr lang="cs-CZ" sz="1800" spc="-5" dirty="0">
                          <a:latin typeface="Arial"/>
                          <a:cs typeface="Arial"/>
                        </a:rPr>
                        <a:t> in </a:t>
                      </a:r>
                      <a:r>
                        <a:rPr lang="cs-CZ" sz="1800" spc="-5" dirty="0" err="1">
                          <a:latin typeface="Arial"/>
                          <a:cs typeface="Arial"/>
                        </a:rPr>
                        <a:t>the</a:t>
                      </a:r>
                      <a:r>
                        <a:rPr lang="cs-CZ" sz="1800" spc="-5" dirty="0">
                          <a:latin typeface="Arial"/>
                          <a:cs typeface="Arial"/>
                        </a:rPr>
                        <a:t> </a:t>
                      </a:r>
                      <a:r>
                        <a:rPr lang="cs-CZ" sz="1800" spc="-5" dirty="0" err="1">
                          <a:latin typeface="Arial"/>
                          <a:cs typeface="Arial"/>
                        </a:rPr>
                        <a:t>blood</a:t>
                      </a:r>
                      <a:endParaRPr sz="1800" dirty="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latin typeface="Arial"/>
                          <a:cs typeface="Arial"/>
                        </a:rPr>
                        <a:t>anti-B</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latin typeface="Arial"/>
                          <a:cs typeface="Arial"/>
                        </a:rPr>
                        <a:t>anti-A</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2800" dirty="0">
                        <a:latin typeface="Times New Roman"/>
                        <a:cs typeface="Times New Roman"/>
                      </a:endParaRPr>
                    </a:p>
                    <a:p>
                      <a:pPr marL="1270" algn="ctr">
                        <a:lnSpc>
                          <a:spcPct val="100000"/>
                        </a:lnSpc>
                      </a:pPr>
                      <a:r>
                        <a:rPr lang="cs-CZ" sz="1800" spc="-5" dirty="0" err="1">
                          <a:latin typeface="Arial"/>
                          <a:cs typeface="Arial"/>
                        </a:rPr>
                        <a:t>none</a:t>
                      </a:r>
                      <a:endParaRPr sz="1800" dirty="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54025" algn="r">
                        <a:lnSpc>
                          <a:spcPct val="100000"/>
                        </a:lnSpc>
                        <a:spcBef>
                          <a:spcPts val="320"/>
                        </a:spcBef>
                      </a:pPr>
                      <a:r>
                        <a:rPr sz="1800" spc="-5" dirty="0">
                          <a:latin typeface="Arial"/>
                          <a:cs typeface="Arial"/>
                        </a:rPr>
                        <a:t>anti-A </a:t>
                      </a:r>
                      <a:r>
                        <a:rPr lang="cs-CZ" sz="1800" spc="-5" dirty="0">
                          <a:latin typeface="Arial"/>
                          <a:cs typeface="Arial"/>
                        </a:rPr>
                        <a:t>+</a:t>
                      </a:r>
                      <a:r>
                        <a:rPr sz="1800" spc="-160" dirty="0">
                          <a:latin typeface="Arial"/>
                          <a:cs typeface="Arial"/>
                        </a:rPr>
                        <a:t> </a:t>
                      </a:r>
                      <a:r>
                        <a:rPr sz="1800" spc="-5" dirty="0">
                          <a:latin typeface="Arial"/>
                          <a:cs typeface="Arial"/>
                        </a:rPr>
                        <a:t>anti-B</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pSp>
        <p:nvGrpSpPr>
          <p:cNvPr id="109" name="object 106">
            <a:extLst>
              <a:ext uri="{FF2B5EF4-FFF2-40B4-BE49-F238E27FC236}">
                <a16:creationId xmlns:a16="http://schemas.microsoft.com/office/drawing/2014/main" id="{6F06633B-BC19-C07C-4D24-5373F9B23E4E}"/>
              </a:ext>
            </a:extLst>
          </p:cNvPr>
          <p:cNvGrpSpPr/>
          <p:nvPr/>
        </p:nvGrpSpPr>
        <p:grpSpPr>
          <a:xfrm>
            <a:off x="9211005" y="4852155"/>
            <a:ext cx="1725295" cy="823594"/>
            <a:chOff x="8914066" y="5320728"/>
            <a:chExt cx="1725295" cy="823594"/>
          </a:xfrm>
        </p:grpSpPr>
        <p:sp>
          <p:nvSpPr>
            <p:cNvPr id="110" name="object 107">
              <a:extLst>
                <a:ext uri="{FF2B5EF4-FFF2-40B4-BE49-F238E27FC236}">
                  <a16:creationId xmlns:a16="http://schemas.microsoft.com/office/drawing/2014/main" id="{68706C70-6C39-94F0-93BA-05F28C5B1FB1}"/>
                </a:ext>
              </a:extLst>
            </p:cNvPr>
            <p:cNvSpPr/>
            <p:nvPr/>
          </p:nvSpPr>
          <p:spPr>
            <a:xfrm>
              <a:off x="10235946" y="5496305"/>
              <a:ext cx="0" cy="157480"/>
            </a:xfrm>
            <a:custGeom>
              <a:avLst/>
              <a:gdLst/>
              <a:ahLst/>
              <a:cxnLst/>
              <a:rect l="l" t="t" r="r" b="b"/>
              <a:pathLst>
                <a:path h="157479">
                  <a:moveTo>
                    <a:pt x="0" y="157289"/>
                  </a:moveTo>
                  <a:lnTo>
                    <a:pt x="0" y="0"/>
                  </a:lnTo>
                </a:path>
              </a:pathLst>
            </a:custGeom>
            <a:ln w="38100">
              <a:solidFill>
                <a:srgbClr val="FF0000"/>
              </a:solidFill>
            </a:ln>
          </p:spPr>
          <p:txBody>
            <a:bodyPr wrap="square" lIns="0" tIns="0" rIns="0" bIns="0" rtlCol="0"/>
            <a:lstStyle/>
            <a:p>
              <a:endParaRPr/>
            </a:p>
          </p:txBody>
        </p:sp>
        <p:sp>
          <p:nvSpPr>
            <p:cNvPr id="111" name="object 108">
              <a:extLst>
                <a:ext uri="{FF2B5EF4-FFF2-40B4-BE49-F238E27FC236}">
                  <a16:creationId xmlns:a16="http://schemas.microsoft.com/office/drawing/2014/main" id="{E18F2FBC-A9DA-0D4E-4708-3ECD23B03A6C}"/>
                </a:ext>
              </a:extLst>
            </p:cNvPr>
            <p:cNvSpPr/>
            <p:nvPr/>
          </p:nvSpPr>
          <p:spPr>
            <a:xfrm>
              <a:off x="10235946" y="5407913"/>
              <a:ext cx="85725" cy="95250"/>
            </a:xfrm>
            <a:custGeom>
              <a:avLst/>
              <a:gdLst/>
              <a:ahLst/>
              <a:cxnLst/>
              <a:rect l="l" t="t" r="r" b="b"/>
              <a:pathLst>
                <a:path w="85725" h="95250">
                  <a:moveTo>
                    <a:pt x="0" y="95250"/>
                  </a:moveTo>
                  <a:lnTo>
                    <a:pt x="85217" y="0"/>
                  </a:lnTo>
                </a:path>
              </a:pathLst>
            </a:custGeom>
            <a:ln w="28575">
              <a:solidFill>
                <a:srgbClr val="FF0000"/>
              </a:solidFill>
            </a:ln>
          </p:spPr>
          <p:txBody>
            <a:bodyPr wrap="square" lIns="0" tIns="0" rIns="0" bIns="0" rtlCol="0"/>
            <a:lstStyle/>
            <a:p>
              <a:endParaRPr/>
            </a:p>
          </p:txBody>
        </p:sp>
        <p:sp>
          <p:nvSpPr>
            <p:cNvPr id="112" name="object 109">
              <a:extLst>
                <a:ext uri="{FF2B5EF4-FFF2-40B4-BE49-F238E27FC236}">
                  <a16:creationId xmlns:a16="http://schemas.microsoft.com/office/drawing/2014/main" id="{5B4440C5-B70A-411A-E529-738CCC49EEB9}"/>
                </a:ext>
              </a:extLst>
            </p:cNvPr>
            <p:cNvSpPr/>
            <p:nvPr/>
          </p:nvSpPr>
          <p:spPr>
            <a:xfrm>
              <a:off x="10184130" y="5497829"/>
              <a:ext cx="0" cy="157480"/>
            </a:xfrm>
            <a:custGeom>
              <a:avLst/>
              <a:gdLst/>
              <a:ahLst/>
              <a:cxnLst/>
              <a:rect l="l" t="t" r="r" b="b"/>
              <a:pathLst>
                <a:path h="157479">
                  <a:moveTo>
                    <a:pt x="0" y="157289"/>
                  </a:moveTo>
                  <a:lnTo>
                    <a:pt x="0" y="0"/>
                  </a:lnTo>
                </a:path>
              </a:pathLst>
            </a:custGeom>
            <a:ln w="38100">
              <a:solidFill>
                <a:srgbClr val="FF0000"/>
              </a:solidFill>
            </a:ln>
          </p:spPr>
          <p:txBody>
            <a:bodyPr wrap="square" lIns="0" tIns="0" rIns="0" bIns="0" rtlCol="0"/>
            <a:lstStyle/>
            <a:p>
              <a:endParaRPr/>
            </a:p>
          </p:txBody>
        </p:sp>
        <p:sp>
          <p:nvSpPr>
            <p:cNvPr id="113" name="object 110">
              <a:extLst>
                <a:ext uri="{FF2B5EF4-FFF2-40B4-BE49-F238E27FC236}">
                  <a16:creationId xmlns:a16="http://schemas.microsoft.com/office/drawing/2014/main" id="{F1A85EA4-898D-EBC3-3C8F-197501F96CB8}"/>
                </a:ext>
              </a:extLst>
            </p:cNvPr>
            <p:cNvSpPr/>
            <p:nvPr/>
          </p:nvSpPr>
          <p:spPr>
            <a:xfrm>
              <a:off x="10098786" y="5335015"/>
              <a:ext cx="293370" cy="170180"/>
            </a:xfrm>
            <a:custGeom>
              <a:avLst/>
              <a:gdLst/>
              <a:ahLst/>
              <a:cxnLst/>
              <a:rect l="l" t="t" r="r" b="b"/>
              <a:pathLst>
                <a:path w="293370" h="170179">
                  <a:moveTo>
                    <a:pt x="85217" y="169672"/>
                  </a:moveTo>
                  <a:lnTo>
                    <a:pt x="0" y="74422"/>
                  </a:lnTo>
                </a:path>
                <a:path w="293370" h="170179">
                  <a:moveTo>
                    <a:pt x="292989" y="73787"/>
                  </a:moveTo>
                  <a:lnTo>
                    <a:pt x="275720" y="85457"/>
                  </a:lnTo>
                  <a:lnTo>
                    <a:pt x="256000" y="89423"/>
                  </a:lnTo>
                  <a:lnTo>
                    <a:pt x="236231" y="85699"/>
                  </a:lnTo>
                  <a:lnTo>
                    <a:pt x="218821" y="74295"/>
                  </a:lnTo>
                  <a:lnTo>
                    <a:pt x="207204" y="57046"/>
                  </a:lnTo>
                  <a:lnTo>
                    <a:pt x="203231" y="37369"/>
                  </a:lnTo>
                  <a:lnTo>
                    <a:pt x="206926" y="17645"/>
                  </a:lnTo>
                  <a:lnTo>
                    <a:pt x="218313" y="254"/>
                  </a:lnTo>
                  <a:lnTo>
                    <a:pt x="218440" y="0"/>
                  </a:lnTo>
                </a:path>
              </a:pathLst>
            </a:custGeom>
            <a:ln w="28575">
              <a:solidFill>
                <a:srgbClr val="FF0000"/>
              </a:solidFill>
            </a:ln>
          </p:spPr>
          <p:txBody>
            <a:bodyPr wrap="square" lIns="0" tIns="0" rIns="0" bIns="0" rtlCol="0"/>
            <a:lstStyle/>
            <a:p>
              <a:endParaRPr/>
            </a:p>
          </p:txBody>
        </p:sp>
        <p:sp>
          <p:nvSpPr>
            <p:cNvPr id="114" name="object 111">
              <a:extLst>
                <a:ext uri="{FF2B5EF4-FFF2-40B4-BE49-F238E27FC236}">
                  <a16:creationId xmlns:a16="http://schemas.microsoft.com/office/drawing/2014/main" id="{87D4F826-9CC1-315B-CAA2-9EB8556B64AB}"/>
                </a:ext>
              </a:extLst>
            </p:cNvPr>
            <p:cNvSpPr/>
            <p:nvPr/>
          </p:nvSpPr>
          <p:spPr>
            <a:xfrm>
              <a:off x="10029698" y="5340349"/>
              <a:ext cx="89535" cy="90170"/>
            </a:xfrm>
            <a:custGeom>
              <a:avLst/>
              <a:gdLst/>
              <a:ahLst/>
              <a:cxnLst/>
              <a:rect l="l" t="t" r="r" b="b"/>
              <a:pathLst>
                <a:path w="89534" h="90170">
                  <a:moveTo>
                    <a:pt x="73913" y="0"/>
                  </a:moveTo>
                  <a:lnTo>
                    <a:pt x="85530" y="17268"/>
                  </a:lnTo>
                  <a:lnTo>
                    <a:pt x="89503" y="36988"/>
                  </a:lnTo>
                  <a:lnTo>
                    <a:pt x="85808" y="56757"/>
                  </a:lnTo>
                  <a:lnTo>
                    <a:pt x="74422" y="74168"/>
                  </a:lnTo>
                  <a:lnTo>
                    <a:pt x="57100" y="85784"/>
                  </a:lnTo>
                  <a:lnTo>
                    <a:pt x="37385" y="89757"/>
                  </a:lnTo>
                  <a:lnTo>
                    <a:pt x="17647" y="86062"/>
                  </a:lnTo>
                  <a:lnTo>
                    <a:pt x="253" y="74675"/>
                  </a:lnTo>
                  <a:lnTo>
                    <a:pt x="0" y="74422"/>
                  </a:lnTo>
                </a:path>
              </a:pathLst>
            </a:custGeom>
            <a:ln w="28575">
              <a:solidFill>
                <a:srgbClr val="FF0000"/>
              </a:solidFill>
            </a:ln>
          </p:spPr>
          <p:txBody>
            <a:bodyPr wrap="square" lIns="0" tIns="0" rIns="0" bIns="0" rtlCol="0"/>
            <a:lstStyle/>
            <a:p>
              <a:endParaRPr/>
            </a:p>
          </p:txBody>
        </p:sp>
        <p:sp>
          <p:nvSpPr>
            <p:cNvPr id="115" name="object 112">
              <a:extLst>
                <a:ext uri="{FF2B5EF4-FFF2-40B4-BE49-F238E27FC236}">
                  <a16:creationId xmlns:a16="http://schemas.microsoft.com/office/drawing/2014/main" id="{00BD564E-6F83-63AE-4A12-A777040A5D30}"/>
                </a:ext>
              </a:extLst>
            </p:cNvPr>
            <p:cNvSpPr/>
            <p:nvPr/>
          </p:nvSpPr>
          <p:spPr>
            <a:xfrm>
              <a:off x="10294874" y="5687783"/>
              <a:ext cx="151130" cy="49530"/>
            </a:xfrm>
            <a:custGeom>
              <a:avLst/>
              <a:gdLst/>
              <a:ahLst/>
              <a:cxnLst/>
              <a:rect l="l" t="t" r="r" b="b"/>
              <a:pathLst>
                <a:path w="151129" h="49529">
                  <a:moveTo>
                    <a:pt x="0" y="49085"/>
                  </a:moveTo>
                  <a:lnTo>
                    <a:pt x="151129" y="0"/>
                  </a:lnTo>
                </a:path>
              </a:pathLst>
            </a:custGeom>
            <a:ln w="38100">
              <a:solidFill>
                <a:srgbClr val="FF0000"/>
              </a:solidFill>
            </a:ln>
          </p:spPr>
          <p:txBody>
            <a:bodyPr wrap="square" lIns="0" tIns="0" rIns="0" bIns="0" rtlCol="0"/>
            <a:lstStyle/>
            <a:p>
              <a:endParaRPr/>
            </a:p>
          </p:txBody>
        </p:sp>
        <p:sp>
          <p:nvSpPr>
            <p:cNvPr id="116" name="object 113">
              <a:extLst>
                <a:ext uri="{FF2B5EF4-FFF2-40B4-BE49-F238E27FC236}">
                  <a16:creationId xmlns:a16="http://schemas.microsoft.com/office/drawing/2014/main" id="{A034015B-A340-B45E-93F5-1B6F66D48577}"/>
                </a:ext>
              </a:extLst>
            </p:cNvPr>
            <p:cNvSpPr/>
            <p:nvPr/>
          </p:nvSpPr>
          <p:spPr>
            <a:xfrm>
              <a:off x="10439146" y="5690006"/>
              <a:ext cx="118110" cy="51435"/>
            </a:xfrm>
            <a:custGeom>
              <a:avLst/>
              <a:gdLst/>
              <a:ahLst/>
              <a:cxnLst/>
              <a:rect l="l" t="t" r="r" b="b"/>
              <a:pathLst>
                <a:path w="118109" h="51435">
                  <a:moveTo>
                    <a:pt x="0" y="0"/>
                  </a:moveTo>
                  <a:lnTo>
                    <a:pt x="117855" y="51346"/>
                  </a:lnTo>
                </a:path>
              </a:pathLst>
            </a:custGeom>
            <a:ln w="28575">
              <a:solidFill>
                <a:srgbClr val="FF0000"/>
              </a:solidFill>
            </a:ln>
          </p:spPr>
          <p:txBody>
            <a:bodyPr wrap="square" lIns="0" tIns="0" rIns="0" bIns="0" rtlCol="0"/>
            <a:lstStyle/>
            <a:p>
              <a:endParaRPr/>
            </a:p>
          </p:txBody>
        </p:sp>
        <p:sp>
          <p:nvSpPr>
            <p:cNvPr id="117" name="object 114">
              <a:extLst>
                <a:ext uri="{FF2B5EF4-FFF2-40B4-BE49-F238E27FC236}">
                  <a16:creationId xmlns:a16="http://schemas.microsoft.com/office/drawing/2014/main" id="{DF644C78-E596-640F-7D3A-6205B55A07D1}"/>
                </a:ext>
              </a:extLst>
            </p:cNvPr>
            <p:cNvSpPr/>
            <p:nvPr/>
          </p:nvSpPr>
          <p:spPr>
            <a:xfrm>
              <a:off x="10277348" y="5639358"/>
              <a:ext cx="151130" cy="49530"/>
            </a:xfrm>
            <a:custGeom>
              <a:avLst/>
              <a:gdLst/>
              <a:ahLst/>
              <a:cxnLst/>
              <a:rect l="l" t="t" r="r" b="b"/>
              <a:pathLst>
                <a:path w="151129" h="49529">
                  <a:moveTo>
                    <a:pt x="0" y="49098"/>
                  </a:moveTo>
                  <a:lnTo>
                    <a:pt x="151002" y="0"/>
                  </a:lnTo>
                </a:path>
              </a:pathLst>
            </a:custGeom>
            <a:ln w="38100">
              <a:solidFill>
                <a:srgbClr val="FF0000"/>
              </a:solidFill>
            </a:ln>
          </p:spPr>
          <p:txBody>
            <a:bodyPr wrap="square" lIns="0" tIns="0" rIns="0" bIns="0" rtlCol="0"/>
            <a:lstStyle/>
            <a:p>
              <a:endParaRPr/>
            </a:p>
          </p:txBody>
        </p:sp>
        <p:sp>
          <p:nvSpPr>
            <p:cNvPr id="118" name="object 115">
              <a:extLst>
                <a:ext uri="{FF2B5EF4-FFF2-40B4-BE49-F238E27FC236}">
                  <a16:creationId xmlns:a16="http://schemas.microsoft.com/office/drawing/2014/main" id="{469D936A-2687-0364-4FBE-B7C94B7AB64B}"/>
                </a:ext>
              </a:extLst>
            </p:cNvPr>
            <p:cNvSpPr/>
            <p:nvPr/>
          </p:nvSpPr>
          <p:spPr>
            <a:xfrm>
              <a:off x="10421493" y="5530722"/>
              <a:ext cx="203200" cy="278765"/>
            </a:xfrm>
            <a:custGeom>
              <a:avLst/>
              <a:gdLst/>
              <a:ahLst/>
              <a:cxnLst/>
              <a:rect l="l" t="t" r="r" b="b"/>
              <a:pathLst>
                <a:path w="203200" h="278764">
                  <a:moveTo>
                    <a:pt x="0" y="110858"/>
                  </a:moveTo>
                  <a:lnTo>
                    <a:pt x="65277" y="0"/>
                  </a:lnTo>
                </a:path>
                <a:path w="203200" h="278764">
                  <a:moveTo>
                    <a:pt x="155955" y="278714"/>
                  </a:moveTo>
                  <a:lnTo>
                    <a:pt x="139366" y="265793"/>
                  </a:lnTo>
                  <a:lnTo>
                    <a:pt x="129349" y="248205"/>
                  </a:lnTo>
                  <a:lnTo>
                    <a:pt x="126666" y="228222"/>
                  </a:lnTo>
                  <a:lnTo>
                    <a:pt x="132079" y="208114"/>
                  </a:lnTo>
                  <a:lnTo>
                    <a:pt x="144992" y="191737"/>
                  </a:lnTo>
                  <a:lnTo>
                    <a:pt x="162607" y="181924"/>
                  </a:lnTo>
                  <a:lnTo>
                    <a:pt x="182675" y="179422"/>
                  </a:lnTo>
                  <a:lnTo>
                    <a:pt x="202946" y="184975"/>
                  </a:lnTo>
                  <a:lnTo>
                    <a:pt x="203200" y="185051"/>
                  </a:lnTo>
                </a:path>
              </a:pathLst>
            </a:custGeom>
            <a:ln w="28575">
              <a:solidFill>
                <a:srgbClr val="FF0000"/>
              </a:solidFill>
            </a:ln>
          </p:spPr>
          <p:txBody>
            <a:bodyPr wrap="square" lIns="0" tIns="0" rIns="0" bIns="0" rtlCol="0"/>
            <a:lstStyle/>
            <a:p>
              <a:endParaRPr/>
            </a:p>
          </p:txBody>
        </p:sp>
        <p:sp>
          <p:nvSpPr>
            <p:cNvPr id="119" name="object 116">
              <a:extLst>
                <a:ext uri="{FF2B5EF4-FFF2-40B4-BE49-F238E27FC236}">
                  <a16:creationId xmlns:a16="http://schemas.microsoft.com/office/drawing/2014/main" id="{B9A69BB3-F225-F921-BA09-470216093B6E}"/>
                </a:ext>
              </a:extLst>
            </p:cNvPr>
            <p:cNvSpPr/>
            <p:nvPr/>
          </p:nvSpPr>
          <p:spPr>
            <a:xfrm>
              <a:off x="10453925" y="5466714"/>
              <a:ext cx="100330" cy="76835"/>
            </a:xfrm>
            <a:custGeom>
              <a:avLst/>
              <a:gdLst/>
              <a:ahLst/>
              <a:cxnLst/>
              <a:rect l="l" t="t" r="r" b="b"/>
              <a:pathLst>
                <a:path w="100329" h="76835">
                  <a:moveTo>
                    <a:pt x="100028" y="47752"/>
                  </a:moveTo>
                  <a:lnTo>
                    <a:pt x="87171" y="64133"/>
                  </a:lnTo>
                  <a:lnTo>
                    <a:pt x="69564" y="73929"/>
                  </a:lnTo>
                  <a:lnTo>
                    <a:pt x="49504" y="76416"/>
                  </a:lnTo>
                  <a:lnTo>
                    <a:pt x="29289" y="70866"/>
                  </a:lnTo>
                  <a:lnTo>
                    <a:pt x="12700" y="57957"/>
                  </a:lnTo>
                  <a:lnTo>
                    <a:pt x="2682" y="40370"/>
                  </a:lnTo>
                  <a:lnTo>
                    <a:pt x="0" y="20377"/>
                  </a:lnTo>
                  <a:lnTo>
                    <a:pt x="5413" y="254"/>
                  </a:lnTo>
                  <a:lnTo>
                    <a:pt x="5413" y="127"/>
                  </a:lnTo>
                </a:path>
              </a:pathLst>
            </a:custGeom>
            <a:ln w="28575">
              <a:solidFill>
                <a:srgbClr val="FF0000"/>
              </a:solidFill>
            </a:ln>
          </p:spPr>
          <p:txBody>
            <a:bodyPr wrap="square" lIns="0" tIns="0" rIns="0" bIns="0" rtlCol="0"/>
            <a:lstStyle/>
            <a:p>
              <a:endParaRPr/>
            </a:p>
          </p:txBody>
        </p:sp>
        <p:sp>
          <p:nvSpPr>
            <p:cNvPr id="120" name="object 117">
              <a:extLst>
                <a:ext uri="{FF2B5EF4-FFF2-40B4-BE49-F238E27FC236}">
                  <a16:creationId xmlns:a16="http://schemas.microsoft.com/office/drawing/2014/main" id="{D468DEC3-BB1D-335C-34FE-1E6470090049}"/>
                </a:ext>
              </a:extLst>
            </p:cNvPr>
            <p:cNvSpPr/>
            <p:nvPr/>
          </p:nvSpPr>
          <p:spPr>
            <a:xfrm>
              <a:off x="9967722" y="5684710"/>
              <a:ext cx="149860" cy="48895"/>
            </a:xfrm>
            <a:custGeom>
              <a:avLst/>
              <a:gdLst/>
              <a:ahLst/>
              <a:cxnLst/>
              <a:rect l="l" t="t" r="r" b="b"/>
              <a:pathLst>
                <a:path w="149859" h="48895">
                  <a:moveTo>
                    <a:pt x="149605" y="48602"/>
                  </a:moveTo>
                  <a:lnTo>
                    <a:pt x="0" y="0"/>
                  </a:lnTo>
                </a:path>
              </a:pathLst>
            </a:custGeom>
            <a:ln w="38099">
              <a:solidFill>
                <a:srgbClr val="FF0000"/>
              </a:solidFill>
            </a:ln>
          </p:spPr>
          <p:txBody>
            <a:bodyPr wrap="square" lIns="0" tIns="0" rIns="0" bIns="0" rtlCol="0"/>
            <a:lstStyle/>
            <a:p>
              <a:endParaRPr/>
            </a:p>
          </p:txBody>
        </p:sp>
        <p:sp>
          <p:nvSpPr>
            <p:cNvPr id="121" name="object 118">
              <a:extLst>
                <a:ext uri="{FF2B5EF4-FFF2-40B4-BE49-F238E27FC236}">
                  <a16:creationId xmlns:a16="http://schemas.microsoft.com/office/drawing/2014/main" id="{591CCC7F-CB86-68E9-EDC1-D6CDD012E4A8}"/>
                </a:ext>
              </a:extLst>
            </p:cNvPr>
            <p:cNvSpPr/>
            <p:nvPr/>
          </p:nvSpPr>
          <p:spPr>
            <a:xfrm>
              <a:off x="9857486" y="5686920"/>
              <a:ext cx="117475" cy="52069"/>
            </a:xfrm>
            <a:custGeom>
              <a:avLst/>
              <a:gdLst/>
              <a:ahLst/>
              <a:cxnLst/>
              <a:rect l="l" t="t" r="r" b="b"/>
              <a:pathLst>
                <a:path w="117475" h="52070">
                  <a:moveTo>
                    <a:pt x="116967" y="0"/>
                  </a:moveTo>
                  <a:lnTo>
                    <a:pt x="0" y="51638"/>
                  </a:lnTo>
                </a:path>
              </a:pathLst>
            </a:custGeom>
            <a:ln w="28575">
              <a:solidFill>
                <a:srgbClr val="FF0000"/>
              </a:solidFill>
            </a:ln>
          </p:spPr>
          <p:txBody>
            <a:bodyPr wrap="square" lIns="0" tIns="0" rIns="0" bIns="0" rtlCol="0"/>
            <a:lstStyle/>
            <a:p>
              <a:endParaRPr/>
            </a:p>
          </p:txBody>
        </p:sp>
        <p:sp>
          <p:nvSpPr>
            <p:cNvPr id="122" name="object 119">
              <a:extLst>
                <a:ext uri="{FF2B5EF4-FFF2-40B4-BE49-F238E27FC236}">
                  <a16:creationId xmlns:a16="http://schemas.microsoft.com/office/drawing/2014/main" id="{BA7798D4-12CE-9144-40FE-83AF82C10395}"/>
                </a:ext>
              </a:extLst>
            </p:cNvPr>
            <p:cNvSpPr/>
            <p:nvPr/>
          </p:nvSpPr>
          <p:spPr>
            <a:xfrm>
              <a:off x="9985248" y="5636285"/>
              <a:ext cx="149860" cy="48895"/>
            </a:xfrm>
            <a:custGeom>
              <a:avLst/>
              <a:gdLst/>
              <a:ahLst/>
              <a:cxnLst/>
              <a:rect l="l" t="t" r="r" b="b"/>
              <a:pathLst>
                <a:path w="149859" h="48895">
                  <a:moveTo>
                    <a:pt x="149605" y="48602"/>
                  </a:moveTo>
                  <a:lnTo>
                    <a:pt x="0" y="0"/>
                  </a:lnTo>
                </a:path>
              </a:pathLst>
            </a:custGeom>
            <a:ln w="38099">
              <a:solidFill>
                <a:srgbClr val="FF0000"/>
              </a:solidFill>
            </a:ln>
          </p:spPr>
          <p:txBody>
            <a:bodyPr wrap="square" lIns="0" tIns="0" rIns="0" bIns="0" rtlCol="0"/>
            <a:lstStyle/>
            <a:p>
              <a:endParaRPr/>
            </a:p>
          </p:txBody>
        </p:sp>
        <p:sp>
          <p:nvSpPr>
            <p:cNvPr id="123" name="object 120">
              <a:extLst>
                <a:ext uri="{FF2B5EF4-FFF2-40B4-BE49-F238E27FC236}">
                  <a16:creationId xmlns:a16="http://schemas.microsoft.com/office/drawing/2014/main" id="{FE0BFEB7-DF0F-F619-682F-F921FB068081}"/>
                </a:ext>
              </a:extLst>
            </p:cNvPr>
            <p:cNvSpPr/>
            <p:nvPr/>
          </p:nvSpPr>
          <p:spPr>
            <a:xfrm>
              <a:off x="9790176" y="5527928"/>
              <a:ext cx="201930" cy="279400"/>
            </a:xfrm>
            <a:custGeom>
              <a:avLst/>
              <a:gdLst/>
              <a:ahLst/>
              <a:cxnLst/>
              <a:rect l="l" t="t" r="r" b="b"/>
              <a:pathLst>
                <a:path w="201929" h="279400">
                  <a:moveTo>
                    <a:pt x="201929" y="110553"/>
                  </a:moveTo>
                  <a:lnTo>
                    <a:pt x="137668" y="0"/>
                  </a:lnTo>
                </a:path>
                <a:path w="201929" h="279400">
                  <a:moveTo>
                    <a:pt x="47244" y="278815"/>
                  </a:moveTo>
                  <a:lnTo>
                    <a:pt x="63646" y="265991"/>
                  </a:lnTo>
                  <a:lnTo>
                    <a:pt x="73501" y="248480"/>
                  </a:lnTo>
                  <a:lnTo>
                    <a:pt x="76069" y="228547"/>
                  </a:lnTo>
                  <a:lnTo>
                    <a:pt x="70612" y="208457"/>
                  </a:lnTo>
                  <a:lnTo>
                    <a:pt x="57796" y="192054"/>
                  </a:lnTo>
                  <a:lnTo>
                    <a:pt x="40290" y="182189"/>
                  </a:lnTo>
                  <a:lnTo>
                    <a:pt x="20355" y="179613"/>
                  </a:lnTo>
                  <a:lnTo>
                    <a:pt x="253" y="185077"/>
                  </a:lnTo>
                  <a:lnTo>
                    <a:pt x="0" y="185166"/>
                  </a:lnTo>
                </a:path>
              </a:pathLst>
            </a:custGeom>
            <a:ln w="28575">
              <a:solidFill>
                <a:srgbClr val="FF0000"/>
              </a:solidFill>
            </a:ln>
          </p:spPr>
          <p:txBody>
            <a:bodyPr wrap="square" lIns="0" tIns="0" rIns="0" bIns="0" rtlCol="0"/>
            <a:lstStyle/>
            <a:p>
              <a:endParaRPr/>
            </a:p>
          </p:txBody>
        </p:sp>
        <p:sp>
          <p:nvSpPr>
            <p:cNvPr id="124" name="object 121">
              <a:extLst>
                <a:ext uri="{FF2B5EF4-FFF2-40B4-BE49-F238E27FC236}">
                  <a16:creationId xmlns:a16="http://schemas.microsoft.com/office/drawing/2014/main" id="{8AB5BD10-1CC8-445A-2FBB-DBE0D6C4C1E7}"/>
                </a:ext>
              </a:extLst>
            </p:cNvPr>
            <p:cNvSpPr/>
            <p:nvPr/>
          </p:nvSpPr>
          <p:spPr>
            <a:xfrm>
              <a:off x="9861296" y="5464301"/>
              <a:ext cx="99695" cy="76200"/>
            </a:xfrm>
            <a:custGeom>
              <a:avLst/>
              <a:gdLst/>
              <a:ahLst/>
              <a:cxnLst/>
              <a:rect l="l" t="t" r="r" b="b"/>
              <a:pathLst>
                <a:path w="99695" h="76200">
                  <a:moveTo>
                    <a:pt x="0" y="47244"/>
                  </a:moveTo>
                  <a:lnTo>
                    <a:pt x="12815" y="63593"/>
                  </a:lnTo>
                  <a:lnTo>
                    <a:pt x="30321" y="73453"/>
                  </a:lnTo>
                  <a:lnTo>
                    <a:pt x="50256" y="76051"/>
                  </a:lnTo>
                  <a:lnTo>
                    <a:pt x="70357" y="70612"/>
                  </a:lnTo>
                  <a:lnTo>
                    <a:pt x="86760" y="57779"/>
                  </a:lnTo>
                  <a:lnTo>
                    <a:pt x="96615" y="40243"/>
                  </a:lnTo>
                  <a:lnTo>
                    <a:pt x="99183" y="20302"/>
                  </a:lnTo>
                  <a:lnTo>
                    <a:pt x="93725" y="254"/>
                  </a:lnTo>
                  <a:lnTo>
                    <a:pt x="93725" y="127"/>
                  </a:lnTo>
                </a:path>
              </a:pathLst>
            </a:custGeom>
            <a:ln w="28575">
              <a:solidFill>
                <a:srgbClr val="FF0000"/>
              </a:solidFill>
            </a:ln>
          </p:spPr>
          <p:txBody>
            <a:bodyPr wrap="square" lIns="0" tIns="0" rIns="0" bIns="0" rtlCol="0"/>
            <a:lstStyle/>
            <a:p>
              <a:endParaRPr/>
            </a:p>
          </p:txBody>
        </p:sp>
        <p:sp>
          <p:nvSpPr>
            <p:cNvPr id="125" name="object 122">
              <a:extLst>
                <a:ext uri="{FF2B5EF4-FFF2-40B4-BE49-F238E27FC236}">
                  <a16:creationId xmlns:a16="http://schemas.microsoft.com/office/drawing/2014/main" id="{D035F551-2924-482F-F420-6DD63D065D53}"/>
                </a:ext>
              </a:extLst>
            </p:cNvPr>
            <p:cNvSpPr/>
            <p:nvPr/>
          </p:nvSpPr>
          <p:spPr>
            <a:xfrm>
              <a:off x="10231247" y="5825045"/>
              <a:ext cx="92710" cy="127635"/>
            </a:xfrm>
            <a:custGeom>
              <a:avLst/>
              <a:gdLst/>
              <a:ahLst/>
              <a:cxnLst/>
              <a:rect l="l" t="t" r="r" b="b"/>
              <a:pathLst>
                <a:path w="92709" h="127635">
                  <a:moveTo>
                    <a:pt x="0" y="0"/>
                  </a:moveTo>
                  <a:lnTo>
                    <a:pt x="92455" y="127253"/>
                  </a:lnTo>
                </a:path>
              </a:pathLst>
            </a:custGeom>
            <a:ln w="38100">
              <a:solidFill>
                <a:srgbClr val="FF0000"/>
              </a:solidFill>
            </a:ln>
          </p:spPr>
          <p:txBody>
            <a:bodyPr wrap="square" lIns="0" tIns="0" rIns="0" bIns="0" rtlCol="0"/>
            <a:lstStyle/>
            <a:p>
              <a:endParaRPr/>
            </a:p>
          </p:txBody>
        </p:sp>
        <p:sp>
          <p:nvSpPr>
            <p:cNvPr id="126" name="object 123">
              <a:extLst>
                <a:ext uri="{FF2B5EF4-FFF2-40B4-BE49-F238E27FC236}">
                  <a16:creationId xmlns:a16="http://schemas.microsoft.com/office/drawing/2014/main" id="{2466F79D-FD67-BD8E-E168-60E7D1983D73}"/>
                </a:ext>
              </a:extLst>
            </p:cNvPr>
            <p:cNvSpPr/>
            <p:nvPr/>
          </p:nvSpPr>
          <p:spPr>
            <a:xfrm>
              <a:off x="10306558" y="5946533"/>
              <a:ext cx="13335" cy="127635"/>
            </a:xfrm>
            <a:custGeom>
              <a:avLst/>
              <a:gdLst/>
              <a:ahLst/>
              <a:cxnLst/>
              <a:rect l="l" t="t" r="r" b="b"/>
              <a:pathLst>
                <a:path w="13334" h="127635">
                  <a:moveTo>
                    <a:pt x="6476" y="-14287"/>
                  </a:moveTo>
                  <a:lnTo>
                    <a:pt x="6476" y="141478"/>
                  </a:lnTo>
                </a:path>
              </a:pathLst>
            </a:custGeom>
            <a:ln w="41528">
              <a:solidFill>
                <a:srgbClr val="FF0000"/>
              </a:solidFill>
            </a:ln>
          </p:spPr>
          <p:txBody>
            <a:bodyPr wrap="square" lIns="0" tIns="0" rIns="0" bIns="0" rtlCol="0"/>
            <a:lstStyle/>
            <a:p>
              <a:endParaRPr/>
            </a:p>
          </p:txBody>
        </p:sp>
        <p:sp>
          <p:nvSpPr>
            <p:cNvPr id="127" name="object 124">
              <a:extLst>
                <a:ext uri="{FF2B5EF4-FFF2-40B4-BE49-F238E27FC236}">
                  <a16:creationId xmlns:a16="http://schemas.microsoft.com/office/drawing/2014/main" id="{1361F092-0C70-1CBC-1FBC-6C2DDD968DD9}"/>
                </a:ext>
              </a:extLst>
            </p:cNvPr>
            <p:cNvSpPr/>
            <p:nvPr/>
          </p:nvSpPr>
          <p:spPr>
            <a:xfrm>
              <a:off x="10271887" y="5793346"/>
              <a:ext cx="92710" cy="127635"/>
            </a:xfrm>
            <a:custGeom>
              <a:avLst/>
              <a:gdLst/>
              <a:ahLst/>
              <a:cxnLst/>
              <a:rect l="l" t="t" r="r" b="b"/>
              <a:pathLst>
                <a:path w="92709" h="127635">
                  <a:moveTo>
                    <a:pt x="0" y="0"/>
                  </a:moveTo>
                  <a:lnTo>
                    <a:pt x="92456" y="127254"/>
                  </a:lnTo>
                </a:path>
              </a:pathLst>
            </a:custGeom>
            <a:ln w="38100">
              <a:solidFill>
                <a:srgbClr val="FF0000"/>
              </a:solidFill>
            </a:ln>
          </p:spPr>
          <p:txBody>
            <a:bodyPr wrap="square" lIns="0" tIns="0" rIns="0" bIns="0" rtlCol="0"/>
            <a:lstStyle/>
            <a:p>
              <a:endParaRPr/>
            </a:p>
          </p:txBody>
        </p:sp>
        <p:sp>
          <p:nvSpPr>
            <p:cNvPr id="128" name="object 125">
              <a:extLst>
                <a:ext uri="{FF2B5EF4-FFF2-40B4-BE49-F238E27FC236}">
                  <a16:creationId xmlns:a16="http://schemas.microsoft.com/office/drawing/2014/main" id="{E0C5FE5B-F73A-96E5-D95F-5FB15DFC1D33}"/>
                </a:ext>
              </a:extLst>
            </p:cNvPr>
            <p:cNvSpPr/>
            <p:nvPr/>
          </p:nvSpPr>
          <p:spPr>
            <a:xfrm>
              <a:off x="10247884" y="5914834"/>
              <a:ext cx="237490" cy="215265"/>
            </a:xfrm>
            <a:custGeom>
              <a:avLst/>
              <a:gdLst/>
              <a:ahLst/>
              <a:cxnLst/>
              <a:rect l="l" t="t" r="r" b="b"/>
              <a:pathLst>
                <a:path w="237490" h="215264">
                  <a:moveTo>
                    <a:pt x="112268" y="0"/>
                  </a:moveTo>
                  <a:lnTo>
                    <a:pt x="237236" y="26962"/>
                  </a:lnTo>
                </a:path>
                <a:path w="237490" h="215264">
                  <a:moveTo>
                    <a:pt x="0" y="199097"/>
                  </a:moveTo>
                  <a:lnTo>
                    <a:pt x="7129" y="179540"/>
                  </a:lnTo>
                  <a:lnTo>
                    <a:pt x="20748" y="164749"/>
                  </a:lnTo>
                  <a:lnTo>
                    <a:pt x="38915" y="156137"/>
                  </a:lnTo>
                  <a:lnTo>
                    <a:pt x="59690" y="155117"/>
                  </a:lnTo>
                  <a:lnTo>
                    <a:pt x="79291" y="162253"/>
                  </a:lnTo>
                  <a:lnTo>
                    <a:pt x="94106" y="175863"/>
                  </a:lnTo>
                  <a:lnTo>
                    <a:pt x="102731" y="194026"/>
                  </a:lnTo>
                  <a:lnTo>
                    <a:pt x="103759" y="214820"/>
                  </a:lnTo>
                  <a:lnTo>
                    <a:pt x="103632" y="215010"/>
                  </a:lnTo>
                </a:path>
              </a:pathLst>
            </a:custGeom>
            <a:ln w="28575">
              <a:solidFill>
                <a:srgbClr val="FF0000"/>
              </a:solidFill>
            </a:ln>
          </p:spPr>
          <p:txBody>
            <a:bodyPr wrap="square" lIns="0" tIns="0" rIns="0" bIns="0" rtlCol="0"/>
            <a:lstStyle/>
            <a:p>
              <a:endParaRPr/>
            </a:p>
          </p:txBody>
        </p:sp>
        <p:sp>
          <p:nvSpPr>
            <p:cNvPr id="129" name="object 126">
              <a:extLst>
                <a:ext uri="{FF2B5EF4-FFF2-40B4-BE49-F238E27FC236}">
                  <a16:creationId xmlns:a16="http://schemas.microsoft.com/office/drawing/2014/main" id="{448058F6-7667-6974-A9EF-026B7648E065}"/>
                </a:ext>
              </a:extLst>
            </p:cNvPr>
            <p:cNvSpPr/>
            <p:nvPr/>
          </p:nvSpPr>
          <p:spPr>
            <a:xfrm>
              <a:off x="10477373" y="5896305"/>
              <a:ext cx="60325" cy="104139"/>
            </a:xfrm>
            <a:custGeom>
              <a:avLst/>
              <a:gdLst/>
              <a:ahLst/>
              <a:cxnLst/>
              <a:rect l="l" t="t" r="r" b="b"/>
              <a:pathLst>
                <a:path w="60325" h="104139">
                  <a:moveTo>
                    <a:pt x="43942" y="103670"/>
                  </a:moveTo>
                  <a:lnTo>
                    <a:pt x="24413" y="96536"/>
                  </a:lnTo>
                  <a:lnTo>
                    <a:pt x="9636" y="82930"/>
                  </a:lnTo>
                  <a:lnTo>
                    <a:pt x="1025" y="64772"/>
                  </a:lnTo>
                  <a:lnTo>
                    <a:pt x="0" y="43980"/>
                  </a:lnTo>
                  <a:lnTo>
                    <a:pt x="7112" y="24415"/>
                  </a:lnTo>
                  <a:lnTo>
                    <a:pt x="20700" y="9621"/>
                  </a:lnTo>
                  <a:lnTo>
                    <a:pt x="38861" y="1012"/>
                  </a:lnTo>
                  <a:lnTo>
                    <a:pt x="59690" y="0"/>
                  </a:lnTo>
                  <a:lnTo>
                    <a:pt x="59944" y="38"/>
                  </a:lnTo>
                </a:path>
              </a:pathLst>
            </a:custGeom>
            <a:ln w="28574">
              <a:solidFill>
                <a:srgbClr val="FF0000"/>
              </a:solidFill>
            </a:ln>
          </p:spPr>
          <p:txBody>
            <a:bodyPr wrap="square" lIns="0" tIns="0" rIns="0" bIns="0" rtlCol="0"/>
            <a:lstStyle/>
            <a:p>
              <a:endParaRPr/>
            </a:p>
          </p:txBody>
        </p:sp>
        <p:sp>
          <p:nvSpPr>
            <p:cNvPr id="130" name="object 127">
              <a:extLst>
                <a:ext uri="{FF2B5EF4-FFF2-40B4-BE49-F238E27FC236}">
                  <a16:creationId xmlns:a16="http://schemas.microsoft.com/office/drawing/2014/main" id="{F2C8E955-CC33-6468-CD2E-368900AA32B7}"/>
                </a:ext>
              </a:extLst>
            </p:cNvPr>
            <p:cNvSpPr/>
            <p:nvPr/>
          </p:nvSpPr>
          <p:spPr>
            <a:xfrm>
              <a:off x="10086340" y="5820016"/>
              <a:ext cx="92710" cy="127635"/>
            </a:xfrm>
            <a:custGeom>
              <a:avLst/>
              <a:gdLst/>
              <a:ahLst/>
              <a:cxnLst/>
              <a:rect l="l" t="t" r="r" b="b"/>
              <a:pathLst>
                <a:path w="92709" h="127635">
                  <a:moveTo>
                    <a:pt x="92455" y="0"/>
                  </a:moveTo>
                  <a:lnTo>
                    <a:pt x="0" y="127241"/>
                  </a:lnTo>
                </a:path>
              </a:pathLst>
            </a:custGeom>
            <a:ln w="38100">
              <a:solidFill>
                <a:srgbClr val="FF0000"/>
              </a:solidFill>
            </a:ln>
          </p:spPr>
          <p:txBody>
            <a:bodyPr wrap="square" lIns="0" tIns="0" rIns="0" bIns="0" rtlCol="0"/>
            <a:lstStyle/>
            <a:p>
              <a:endParaRPr/>
            </a:p>
          </p:txBody>
        </p:sp>
        <p:sp>
          <p:nvSpPr>
            <p:cNvPr id="131" name="object 128">
              <a:extLst>
                <a:ext uri="{FF2B5EF4-FFF2-40B4-BE49-F238E27FC236}">
                  <a16:creationId xmlns:a16="http://schemas.microsoft.com/office/drawing/2014/main" id="{73F2B126-6047-A4E1-1B7F-4D40A2358E23}"/>
                </a:ext>
              </a:extLst>
            </p:cNvPr>
            <p:cNvSpPr/>
            <p:nvPr/>
          </p:nvSpPr>
          <p:spPr>
            <a:xfrm>
              <a:off x="10090531" y="5941504"/>
              <a:ext cx="13335" cy="127635"/>
            </a:xfrm>
            <a:custGeom>
              <a:avLst/>
              <a:gdLst/>
              <a:ahLst/>
              <a:cxnLst/>
              <a:rect l="l" t="t" r="r" b="b"/>
              <a:pathLst>
                <a:path w="13334" h="127635">
                  <a:moveTo>
                    <a:pt x="6476" y="-14287"/>
                  </a:moveTo>
                  <a:lnTo>
                    <a:pt x="6476" y="141478"/>
                  </a:lnTo>
                </a:path>
              </a:pathLst>
            </a:custGeom>
            <a:ln w="41528">
              <a:solidFill>
                <a:srgbClr val="FF0000"/>
              </a:solidFill>
            </a:ln>
          </p:spPr>
          <p:txBody>
            <a:bodyPr wrap="square" lIns="0" tIns="0" rIns="0" bIns="0" rtlCol="0"/>
            <a:lstStyle/>
            <a:p>
              <a:endParaRPr/>
            </a:p>
          </p:txBody>
        </p:sp>
        <p:sp>
          <p:nvSpPr>
            <p:cNvPr id="132" name="object 129">
              <a:extLst>
                <a:ext uri="{FF2B5EF4-FFF2-40B4-BE49-F238E27FC236}">
                  <a16:creationId xmlns:a16="http://schemas.microsoft.com/office/drawing/2014/main" id="{001FC466-42CC-5460-41A5-18F22F690285}"/>
                </a:ext>
              </a:extLst>
            </p:cNvPr>
            <p:cNvSpPr/>
            <p:nvPr/>
          </p:nvSpPr>
          <p:spPr>
            <a:xfrm>
              <a:off x="10045700" y="5788316"/>
              <a:ext cx="92710" cy="127635"/>
            </a:xfrm>
            <a:custGeom>
              <a:avLst/>
              <a:gdLst/>
              <a:ahLst/>
              <a:cxnLst/>
              <a:rect l="l" t="t" r="r" b="b"/>
              <a:pathLst>
                <a:path w="92709" h="127635">
                  <a:moveTo>
                    <a:pt x="92455" y="0"/>
                  </a:moveTo>
                  <a:lnTo>
                    <a:pt x="0" y="127253"/>
                  </a:lnTo>
                </a:path>
              </a:pathLst>
            </a:custGeom>
            <a:ln w="38100">
              <a:solidFill>
                <a:srgbClr val="FF0000"/>
              </a:solidFill>
            </a:ln>
          </p:spPr>
          <p:txBody>
            <a:bodyPr wrap="square" lIns="0" tIns="0" rIns="0" bIns="0" rtlCol="0"/>
            <a:lstStyle/>
            <a:p>
              <a:endParaRPr/>
            </a:p>
          </p:txBody>
        </p:sp>
        <p:sp>
          <p:nvSpPr>
            <p:cNvPr id="133" name="object 130">
              <a:extLst>
                <a:ext uri="{FF2B5EF4-FFF2-40B4-BE49-F238E27FC236}">
                  <a16:creationId xmlns:a16="http://schemas.microsoft.com/office/drawing/2014/main" id="{F7BD92C2-0FD5-19BA-0BB7-D202B01ED174}"/>
                </a:ext>
              </a:extLst>
            </p:cNvPr>
            <p:cNvSpPr/>
            <p:nvPr/>
          </p:nvSpPr>
          <p:spPr>
            <a:xfrm>
              <a:off x="9924923" y="5909805"/>
              <a:ext cx="237490" cy="215265"/>
            </a:xfrm>
            <a:custGeom>
              <a:avLst/>
              <a:gdLst/>
              <a:ahLst/>
              <a:cxnLst/>
              <a:rect l="l" t="t" r="r" b="b"/>
              <a:pathLst>
                <a:path w="237490" h="215264">
                  <a:moveTo>
                    <a:pt x="124968" y="0"/>
                  </a:moveTo>
                  <a:lnTo>
                    <a:pt x="0" y="26962"/>
                  </a:lnTo>
                </a:path>
                <a:path w="237490" h="215264">
                  <a:moveTo>
                    <a:pt x="237235" y="199097"/>
                  </a:moveTo>
                  <a:lnTo>
                    <a:pt x="230052" y="179538"/>
                  </a:lnTo>
                  <a:lnTo>
                    <a:pt x="216439" y="164744"/>
                  </a:lnTo>
                  <a:lnTo>
                    <a:pt x="198302" y="156131"/>
                  </a:lnTo>
                  <a:lnTo>
                    <a:pt x="177546" y="155117"/>
                  </a:lnTo>
                  <a:lnTo>
                    <a:pt x="157944" y="162253"/>
                  </a:lnTo>
                  <a:lnTo>
                    <a:pt x="143128" y="175863"/>
                  </a:lnTo>
                  <a:lnTo>
                    <a:pt x="134504" y="194026"/>
                  </a:lnTo>
                  <a:lnTo>
                    <a:pt x="133476" y="214820"/>
                  </a:lnTo>
                  <a:lnTo>
                    <a:pt x="133603" y="215011"/>
                  </a:lnTo>
                </a:path>
              </a:pathLst>
            </a:custGeom>
            <a:ln w="28575">
              <a:solidFill>
                <a:srgbClr val="FF0000"/>
              </a:solidFill>
            </a:ln>
          </p:spPr>
          <p:txBody>
            <a:bodyPr wrap="square" lIns="0" tIns="0" rIns="0" bIns="0" rtlCol="0"/>
            <a:lstStyle/>
            <a:p>
              <a:endParaRPr/>
            </a:p>
          </p:txBody>
        </p:sp>
        <p:sp>
          <p:nvSpPr>
            <p:cNvPr id="134" name="object 131">
              <a:extLst>
                <a:ext uri="{FF2B5EF4-FFF2-40B4-BE49-F238E27FC236}">
                  <a16:creationId xmlns:a16="http://schemas.microsoft.com/office/drawing/2014/main" id="{320C3E1E-FFB1-2574-0378-97BEB502338A}"/>
                </a:ext>
              </a:extLst>
            </p:cNvPr>
            <p:cNvSpPr/>
            <p:nvPr/>
          </p:nvSpPr>
          <p:spPr>
            <a:xfrm>
              <a:off x="9872726" y="5891275"/>
              <a:ext cx="60325" cy="104139"/>
            </a:xfrm>
            <a:custGeom>
              <a:avLst/>
              <a:gdLst/>
              <a:ahLst/>
              <a:cxnLst/>
              <a:rect l="l" t="t" r="r" b="b"/>
              <a:pathLst>
                <a:path w="60325" h="104139">
                  <a:moveTo>
                    <a:pt x="16001" y="103670"/>
                  </a:moveTo>
                  <a:lnTo>
                    <a:pt x="35530" y="96536"/>
                  </a:lnTo>
                  <a:lnTo>
                    <a:pt x="50307" y="82931"/>
                  </a:lnTo>
                  <a:lnTo>
                    <a:pt x="58918" y="64772"/>
                  </a:lnTo>
                  <a:lnTo>
                    <a:pt x="59944" y="43980"/>
                  </a:lnTo>
                  <a:lnTo>
                    <a:pt x="52814" y="24415"/>
                  </a:lnTo>
                  <a:lnTo>
                    <a:pt x="39195" y="9621"/>
                  </a:lnTo>
                  <a:lnTo>
                    <a:pt x="21028" y="1012"/>
                  </a:lnTo>
                  <a:lnTo>
                    <a:pt x="253" y="0"/>
                  </a:lnTo>
                  <a:lnTo>
                    <a:pt x="0" y="25"/>
                  </a:lnTo>
                </a:path>
              </a:pathLst>
            </a:custGeom>
            <a:ln w="28575">
              <a:solidFill>
                <a:srgbClr val="FF0000"/>
              </a:solidFill>
            </a:ln>
          </p:spPr>
          <p:txBody>
            <a:bodyPr wrap="square" lIns="0" tIns="0" rIns="0" bIns="0" rtlCol="0"/>
            <a:lstStyle/>
            <a:p>
              <a:endParaRPr/>
            </a:p>
          </p:txBody>
        </p:sp>
        <p:sp>
          <p:nvSpPr>
            <p:cNvPr id="135" name="object 132">
              <a:extLst>
                <a:ext uri="{FF2B5EF4-FFF2-40B4-BE49-F238E27FC236}">
                  <a16:creationId xmlns:a16="http://schemas.microsoft.com/office/drawing/2014/main" id="{C5229291-069F-7AAF-460C-F24E7BB38F33}"/>
                </a:ext>
              </a:extLst>
            </p:cNvPr>
            <p:cNvSpPr/>
            <p:nvPr/>
          </p:nvSpPr>
          <p:spPr>
            <a:xfrm>
              <a:off x="9353550" y="5516117"/>
              <a:ext cx="0" cy="156845"/>
            </a:xfrm>
            <a:custGeom>
              <a:avLst/>
              <a:gdLst/>
              <a:ahLst/>
              <a:cxnLst/>
              <a:rect l="l" t="t" r="r" b="b"/>
              <a:pathLst>
                <a:path h="156845">
                  <a:moveTo>
                    <a:pt x="0" y="156425"/>
                  </a:moveTo>
                  <a:lnTo>
                    <a:pt x="0" y="0"/>
                  </a:lnTo>
                </a:path>
              </a:pathLst>
            </a:custGeom>
            <a:ln w="38100">
              <a:solidFill>
                <a:srgbClr val="5151FF"/>
              </a:solidFill>
            </a:ln>
          </p:spPr>
          <p:txBody>
            <a:bodyPr wrap="square" lIns="0" tIns="0" rIns="0" bIns="0" rtlCol="0"/>
            <a:lstStyle/>
            <a:p>
              <a:endParaRPr/>
            </a:p>
          </p:txBody>
        </p:sp>
        <p:sp>
          <p:nvSpPr>
            <p:cNvPr id="136" name="object 133">
              <a:extLst>
                <a:ext uri="{FF2B5EF4-FFF2-40B4-BE49-F238E27FC236}">
                  <a16:creationId xmlns:a16="http://schemas.microsoft.com/office/drawing/2014/main" id="{8E58A492-F95F-93CD-85CC-73A86044604E}"/>
                </a:ext>
              </a:extLst>
            </p:cNvPr>
            <p:cNvSpPr/>
            <p:nvPr/>
          </p:nvSpPr>
          <p:spPr>
            <a:xfrm>
              <a:off x="9353550" y="5427725"/>
              <a:ext cx="85090" cy="95250"/>
            </a:xfrm>
            <a:custGeom>
              <a:avLst/>
              <a:gdLst/>
              <a:ahLst/>
              <a:cxnLst/>
              <a:rect l="l" t="t" r="r" b="b"/>
              <a:pathLst>
                <a:path w="85090" h="95250">
                  <a:moveTo>
                    <a:pt x="0" y="94742"/>
                  </a:moveTo>
                  <a:lnTo>
                    <a:pt x="84835" y="0"/>
                  </a:lnTo>
                </a:path>
              </a:pathLst>
            </a:custGeom>
            <a:ln w="28575">
              <a:solidFill>
                <a:srgbClr val="5151FF"/>
              </a:solidFill>
            </a:ln>
          </p:spPr>
          <p:txBody>
            <a:bodyPr wrap="square" lIns="0" tIns="0" rIns="0" bIns="0" rtlCol="0"/>
            <a:lstStyle/>
            <a:p>
              <a:endParaRPr/>
            </a:p>
          </p:txBody>
        </p:sp>
        <p:sp>
          <p:nvSpPr>
            <p:cNvPr id="137" name="object 134">
              <a:extLst>
                <a:ext uri="{FF2B5EF4-FFF2-40B4-BE49-F238E27FC236}">
                  <a16:creationId xmlns:a16="http://schemas.microsoft.com/office/drawing/2014/main" id="{D6926B49-20FC-A3E5-03E8-E2C1B0F290A0}"/>
                </a:ext>
              </a:extLst>
            </p:cNvPr>
            <p:cNvSpPr/>
            <p:nvPr/>
          </p:nvSpPr>
          <p:spPr>
            <a:xfrm>
              <a:off x="9301734" y="5517641"/>
              <a:ext cx="0" cy="156845"/>
            </a:xfrm>
            <a:custGeom>
              <a:avLst/>
              <a:gdLst/>
              <a:ahLst/>
              <a:cxnLst/>
              <a:rect l="l" t="t" r="r" b="b"/>
              <a:pathLst>
                <a:path h="156845">
                  <a:moveTo>
                    <a:pt x="0" y="156425"/>
                  </a:moveTo>
                  <a:lnTo>
                    <a:pt x="0" y="0"/>
                  </a:lnTo>
                </a:path>
              </a:pathLst>
            </a:custGeom>
            <a:ln w="38100">
              <a:solidFill>
                <a:srgbClr val="5151FF"/>
              </a:solidFill>
            </a:ln>
          </p:spPr>
          <p:txBody>
            <a:bodyPr wrap="square" lIns="0" tIns="0" rIns="0" bIns="0" rtlCol="0"/>
            <a:lstStyle/>
            <a:p>
              <a:endParaRPr/>
            </a:p>
          </p:txBody>
        </p:sp>
        <p:sp>
          <p:nvSpPr>
            <p:cNvPr id="138" name="object 135">
              <a:extLst>
                <a:ext uri="{FF2B5EF4-FFF2-40B4-BE49-F238E27FC236}">
                  <a16:creationId xmlns:a16="http://schemas.microsoft.com/office/drawing/2014/main" id="{92880800-BD48-02AD-5AD0-33A8FD07A93C}"/>
                </a:ext>
              </a:extLst>
            </p:cNvPr>
            <p:cNvSpPr/>
            <p:nvPr/>
          </p:nvSpPr>
          <p:spPr>
            <a:xfrm>
              <a:off x="9155430" y="5363717"/>
              <a:ext cx="349250" cy="160655"/>
            </a:xfrm>
            <a:custGeom>
              <a:avLst/>
              <a:gdLst/>
              <a:ahLst/>
              <a:cxnLst/>
              <a:rect l="l" t="t" r="r" b="b"/>
              <a:pathLst>
                <a:path w="349250" h="160654">
                  <a:moveTo>
                    <a:pt x="147320" y="160273"/>
                  </a:moveTo>
                  <a:lnTo>
                    <a:pt x="62484" y="65531"/>
                  </a:lnTo>
                </a:path>
                <a:path w="349250" h="160654">
                  <a:moveTo>
                    <a:pt x="73151" y="72389"/>
                  </a:moveTo>
                  <a:lnTo>
                    <a:pt x="73151" y="0"/>
                  </a:lnTo>
                </a:path>
                <a:path w="349250" h="160654">
                  <a:moveTo>
                    <a:pt x="0" y="73151"/>
                  </a:moveTo>
                  <a:lnTo>
                    <a:pt x="73025" y="73151"/>
                  </a:lnTo>
                </a:path>
                <a:path w="349250" h="160654">
                  <a:moveTo>
                    <a:pt x="278892" y="72389"/>
                  </a:moveTo>
                  <a:lnTo>
                    <a:pt x="278892" y="0"/>
                  </a:lnTo>
                </a:path>
                <a:path w="349250" h="160654">
                  <a:moveTo>
                    <a:pt x="275844" y="73151"/>
                  </a:moveTo>
                  <a:lnTo>
                    <a:pt x="348869" y="73151"/>
                  </a:lnTo>
                </a:path>
              </a:pathLst>
            </a:custGeom>
            <a:ln w="28575">
              <a:solidFill>
                <a:srgbClr val="5151FF"/>
              </a:solidFill>
            </a:ln>
          </p:spPr>
          <p:txBody>
            <a:bodyPr wrap="square" lIns="0" tIns="0" rIns="0" bIns="0" rtlCol="0"/>
            <a:lstStyle/>
            <a:p>
              <a:endParaRPr/>
            </a:p>
          </p:txBody>
        </p:sp>
        <p:sp>
          <p:nvSpPr>
            <p:cNvPr id="139" name="object 136">
              <a:extLst>
                <a:ext uri="{FF2B5EF4-FFF2-40B4-BE49-F238E27FC236}">
                  <a16:creationId xmlns:a16="http://schemas.microsoft.com/office/drawing/2014/main" id="{CEB1A214-6731-31C6-C3F8-2B537B55F246}"/>
                </a:ext>
              </a:extLst>
            </p:cNvPr>
            <p:cNvSpPr/>
            <p:nvPr/>
          </p:nvSpPr>
          <p:spPr>
            <a:xfrm>
              <a:off x="9406128" y="5694692"/>
              <a:ext cx="149225" cy="48895"/>
            </a:xfrm>
            <a:custGeom>
              <a:avLst/>
              <a:gdLst/>
              <a:ahLst/>
              <a:cxnLst/>
              <a:rect l="l" t="t" r="r" b="b"/>
              <a:pathLst>
                <a:path w="149225" h="48895">
                  <a:moveTo>
                    <a:pt x="0" y="48336"/>
                  </a:moveTo>
                  <a:lnTo>
                    <a:pt x="148717" y="0"/>
                  </a:lnTo>
                </a:path>
              </a:pathLst>
            </a:custGeom>
            <a:ln w="38100">
              <a:solidFill>
                <a:srgbClr val="5151FF"/>
              </a:solidFill>
            </a:ln>
          </p:spPr>
          <p:txBody>
            <a:bodyPr wrap="square" lIns="0" tIns="0" rIns="0" bIns="0" rtlCol="0"/>
            <a:lstStyle/>
            <a:p>
              <a:endParaRPr/>
            </a:p>
          </p:txBody>
        </p:sp>
        <p:sp>
          <p:nvSpPr>
            <p:cNvPr id="140" name="object 137">
              <a:extLst>
                <a:ext uri="{FF2B5EF4-FFF2-40B4-BE49-F238E27FC236}">
                  <a16:creationId xmlns:a16="http://schemas.microsoft.com/office/drawing/2014/main" id="{1BAD68B7-E676-9C35-9083-CDDC4708614D}"/>
                </a:ext>
              </a:extLst>
            </p:cNvPr>
            <p:cNvSpPr/>
            <p:nvPr/>
          </p:nvSpPr>
          <p:spPr>
            <a:xfrm>
              <a:off x="9548114" y="5696876"/>
              <a:ext cx="116839" cy="51435"/>
            </a:xfrm>
            <a:custGeom>
              <a:avLst/>
              <a:gdLst/>
              <a:ahLst/>
              <a:cxnLst/>
              <a:rect l="l" t="t" r="r" b="b"/>
              <a:pathLst>
                <a:path w="116840" h="51435">
                  <a:moveTo>
                    <a:pt x="0" y="0"/>
                  </a:moveTo>
                  <a:lnTo>
                    <a:pt x="116331" y="51358"/>
                  </a:lnTo>
                </a:path>
              </a:pathLst>
            </a:custGeom>
            <a:ln w="28575">
              <a:solidFill>
                <a:srgbClr val="5151FF"/>
              </a:solidFill>
            </a:ln>
          </p:spPr>
          <p:txBody>
            <a:bodyPr wrap="square" lIns="0" tIns="0" rIns="0" bIns="0" rtlCol="0"/>
            <a:lstStyle/>
            <a:p>
              <a:endParaRPr/>
            </a:p>
          </p:txBody>
        </p:sp>
        <p:sp>
          <p:nvSpPr>
            <p:cNvPr id="141" name="object 138">
              <a:extLst>
                <a:ext uri="{FF2B5EF4-FFF2-40B4-BE49-F238E27FC236}">
                  <a16:creationId xmlns:a16="http://schemas.microsoft.com/office/drawing/2014/main" id="{F1C86748-7EB5-9A5E-B37A-20D4C473C2A8}"/>
                </a:ext>
              </a:extLst>
            </p:cNvPr>
            <p:cNvSpPr/>
            <p:nvPr/>
          </p:nvSpPr>
          <p:spPr>
            <a:xfrm>
              <a:off x="9388602" y="5646534"/>
              <a:ext cx="149225" cy="48895"/>
            </a:xfrm>
            <a:custGeom>
              <a:avLst/>
              <a:gdLst/>
              <a:ahLst/>
              <a:cxnLst/>
              <a:rect l="l" t="t" r="r" b="b"/>
              <a:pathLst>
                <a:path w="149225" h="48895">
                  <a:moveTo>
                    <a:pt x="0" y="48336"/>
                  </a:moveTo>
                  <a:lnTo>
                    <a:pt x="148844" y="0"/>
                  </a:lnTo>
                </a:path>
              </a:pathLst>
            </a:custGeom>
            <a:ln w="38100">
              <a:solidFill>
                <a:srgbClr val="5151FF"/>
              </a:solidFill>
            </a:ln>
          </p:spPr>
          <p:txBody>
            <a:bodyPr wrap="square" lIns="0" tIns="0" rIns="0" bIns="0" rtlCol="0"/>
            <a:lstStyle/>
            <a:p>
              <a:endParaRPr/>
            </a:p>
          </p:txBody>
        </p:sp>
        <p:sp>
          <p:nvSpPr>
            <p:cNvPr id="142" name="object 139">
              <a:extLst>
                <a:ext uri="{FF2B5EF4-FFF2-40B4-BE49-F238E27FC236}">
                  <a16:creationId xmlns:a16="http://schemas.microsoft.com/office/drawing/2014/main" id="{15CCC6D3-D966-C837-A04B-07D7594627F4}"/>
                </a:ext>
              </a:extLst>
            </p:cNvPr>
            <p:cNvSpPr/>
            <p:nvPr/>
          </p:nvSpPr>
          <p:spPr>
            <a:xfrm>
              <a:off x="9530715" y="5538850"/>
              <a:ext cx="64135" cy="110489"/>
            </a:xfrm>
            <a:custGeom>
              <a:avLst/>
              <a:gdLst/>
              <a:ahLst/>
              <a:cxnLst/>
              <a:rect l="l" t="t" r="r" b="b"/>
              <a:pathLst>
                <a:path w="64134" h="110489">
                  <a:moveTo>
                    <a:pt x="0" y="109867"/>
                  </a:moveTo>
                  <a:lnTo>
                    <a:pt x="63880" y="0"/>
                  </a:lnTo>
                </a:path>
              </a:pathLst>
            </a:custGeom>
            <a:ln w="28575">
              <a:solidFill>
                <a:srgbClr val="5151FF"/>
              </a:solidFill>
            </a:ln>
          </p:spPr>
          <p:txBody>
            <a:bodyPr wrap="square" lIns="0" tIns="0" rIns="0" bIns="0" rtlCol="0"/>
            <a:lstStyle/>
            <a:p>
              <a:endParaRPr/>
            </a:p>
          </p:txBody>
        </p:sp>
        <p:sp>
          <p:nvSpPr>
            <p:cNvPr id="143" name="object 140">
              <a:extLst>
                <a:ext uri="{FF2B5EF4-FFF2-40B4-BE49-F238E27FC236}">
                  <a16:creationId xmlns:a16="http://schemas.microsoft.com/office/drawing/2014/main" id="{4B323CAC-98CB-DE63-667F-7B0148B5F9EC}"/>
                </a:ext>
              </a:extLst>
            </p:cNvPr>
            <p:cNvSpPr/>
            <p:nvPr/>
          </p:nvSpPr>
          <p:spPr>
            <a:xfrm>
              <a:off x="9569450" y="5482208"/>
              <a:ext cx="154940" cy="332105"/>
            </a:xfrm>
            <a:custGeom>
              <a:avLst/>
              <a:gdLst/>
              <a:ahLst/>
              <a:cxnLst/>
              <a:rect l="l" t="t" r="r" b="b"/>
              <a:pathLst>
                <a:path w="154940" h="332104">
                  <a:moveTo>
                    <a:pt x="22605" y="69468"/>
                  </a:moveTo>
                  <a:lnTo>
                    <a:pt x="91567" y="46989"/>
                  </a:lnTo>
                </a:path>
                <a:path w="154940" h="332104">
                  <a:moveTo>
                    <a:pt x="0" y="0"/>
                  </a:moveTo>
                  <a:lnTo>
                    <a:pt x="22605" y="69468"/>
                  </a:lnTo>
                </a:path>
                <a:path w="154940" h="332104">
                  <a:moveTo>
                    <a:pt x="85978" y="264591"/>
                  </a:moveTo>
                  <a:lnTo>
                    <a:pt x="154940" y="242201"/>
                  </a:lnTo>
                </a:path>
                <a:path w="154940" h="332104">
                  <a:moveTo>
                    <a:pt x="85344" y="262407"/>
                  </a:moveTo>
                  <a:lnTo>
                    <a:pt x="107823" y="331825"/>
                  </a:lnTo>
                </a:path>
              </a:pathLst>
            </a:custGeom>
            <a:ln w="28575">
              <a:solidFill>
                <a:srgbClr val="5151FF"/>
              </a:solidFill>
            </a:ln>
          </p:spPr>
          <p:txBody>
            <a:bodyPr wrap="square" lIns="0" tIns="0" rIns="0" bIns="0" rtlCol="0"/>
            <a:lstStyle/>
            <a:p>
              <a:endParaRPr/>
            </a:p>
          </p:txBody>
        </p:sp>
        <p:sp>
          <p:nvSpPr>
            <p:cNvPr id="144" name="object 141">
              <a:extLst>
                <a:ext uri="{FF2B5EF4-FFF2-40B4-BE49-F238E27FC236}">
                  <a16:creationId xmlns:a16="http://schemas.microsoft.com/office/drawing/2014/main" id="{31FAD815-7B2B-2676-7A92-8D4B609BD942}"/>
                </a:ext>
              </a:extLst>
            </p:cNvPr>
            <p:cNvSpPr/>
            <p:nvPr/>
          </p:nvSpPr>
          <p:spPr>
            <a:xfrm>
              <a:off x="9097899" y="5696508"/>
              <a:ext cx="149225" cy="48895"/>
            </a:xfrm>
            <a:custGeom>
              <a:avLst/>
              <a:gdLst/>
              <a:ahLst/>
              <a:cxnLst/>
              <a:rect l="l" t="t" r="r" b="b"/>
              <a:pathLst>
                <a:path w="149225" h="48895">
                  <a:moveTo>
                    <a:pt x="148717" y="48336"/>
                  </a:moveTo>
                  <a:lnTo>
                    <a:pt x="0" y="0"/>
                  </a:lnTo>
                </a:path>
              </a:pathLst>
            </a:custGeom>
            <a:ln w="38100">
              <a:solidFill>
                <a:srgbClr val="5151FF"/>
              </a:solidFill>
            </a:ln>
          </p:spPr>
          <p:txBody>
            <a:bodyPr wrap="square" lIns="0" tIns="0" rIns="0" bIns="0" rtlCol="0"/>
            <a:lstStyle/>
            <a:p>
              <a:endParaRPr/>
            </a:p>
          </p:txBody>
        </p:sp>
        <p:sp>
          <p:nvSpPr>
            <p:cNvPr id="145" name="object 142">
              <a:extLst>
                <a:ext uri="{FF2B5EF4-FFF2-40B4-BE49-F238E27FC236}">
                  <a16:creationId xmlns:a16="http://schemas.microsoft.com/office/drawing/2014/main" id="{326F13AD-F16C-1B75-C44F-191B1657FC87}"/>
                </a:ext>
              </a:extLst>
            </p:cNvPr>
            <p:cNvSpPr/>
            <p:nvPr/>
          </p:nvSpPr>
          <p:spPr>
            <a:xfrm>
              <a:off x="8988298" y="5698693"/>
              <a:ext cx="116839" cy="51435"/>
            </a:xfrm>
            <a:custGeom>
              <a:avLst/>
              <a:gdLst/>
              <a:ahLst/>
              <a:cxnLst/>
              <a:rect l="l" t="t" r="r" b="b"/>
              <a:pathLst>
                <a:path w="116840" h="51435">
                  <a:moveTo>
                    <a:pt x="116331" y="0"/>
                  </a:moveTo>
                  <a:lnTo>
                    <a:pt x="0" y="51358"/>
                  </a:lnTo>
                </a:path>
              </a:pathLst>
            </a:custGeom>
            <a:ln w="28575">
              <a:solidFill>
                <a:srgbClr val="5151FF"/>
              </a:solidFill>
            </a:ln>
          </p:spPr>
          <p:txBody>
            <a:bodyPr wrap="square" lIns="0" tIns="0" rIns="0" bIns="0" rtlCol="0"/>
            <a:lstStyle/>
            <a:p>
              <a:endParaRPr/>
            </a:p>
          </p:txBody>
        </p:sp>
        <p:sp>
          <p:nvSpPr>
            <p:cNvPr id="146" name="object 143">
              <a:extLst>
                <a:ext uri="{FF2B5EF4-FFF2-40B4-BE49-F238E27FC236}">
                  <a16:creationId xmlns:a16="http://schemas.microsoft.com/office/drawing/2014/main" id="{32268E62-5592-3965-20D9-772294376205}"/>
                </a:ext>
              </a:extLst>
            </p:cNvPr>
            <p:cNvSpPr/>
            <p:nvPr/>
          </p:nvSpPr>
          <p:spPr>
            <a:xfrm>
              <a:off x="9115298" y="5648337"/>
              <a:ext cx="149225" cy="48895"/>
            </a:xfrm>
            <a:custGeom>
              <a:avLst/>
              <a:gdLst/>
              <a:ahLst/>
              <a:cxnLst/>
              <a:rect l="l" t="t" r="r" b="b"/>
              <a:pathLst>
                <a:path w="149225" h="48895">
                  <a:moveTo>
                    <a:pt x="148844" y="48348"/>
                  </a:moveTo>
                  <a:lnTo>
                    <a:pt x="0" y="0"/>
                  </a:lnTo>
                </a:path>
              </a:pathLst>
            </a:custGeom>
            <a:ln w="38100">
              <a:solidFill>
                <a:srgbClr val="5151FF"/>
              </a:solidFill>
            </a:ln>
          </p:spPr>
          <p:txBody>
            <a:bodyPr wrap="square" lIns="0" tIns="0" rIns="0" bIns="0" rtlCol="0"/>
            <a:lstStyle/>
            <a:p>
              <a:endParaRPr/>
            </a:p>
          </p:txBody>
        </p:sp>
        <p:sp>
          <p:nvSpPr>
            <p:cNvPr id="147" name="object 144">
              <a:extLst>
                <a:ext uri="{FF2B5EF4-FFF2-40B4-BE49-F238E27FC236}">
                  <a16:creationId xmlns:a16="http://schemas.microsoft.com/office/drawing/2014/main" id="{B655244B-649E-EFF8-4E98-D2E20E7E2AD3}"/>
                </a:ext>
              </a:extLst>
            </p:cNvPr>
            <p:cNvSpPr/>
            <p:nvPr/>
          </p:nvSpPr>
          <p:spPr>
            <a:xfrm>
              <a:off x="9058148" y="5540628"/>
              <a:ext cx="64135" cy="110489"/>
            </a:xfrm>
            <a:custGeom>
              <a:avLst/>
              <a:gdLst/>
              <a:ahLst/>
              <a:cxnLst/>
              <a:rect l="l" t="t" r="r" b="b"/>
              <a:pathLst>
                <a:path w="64134" h="110489">
                  <a:moveTo>
                    <a:pt x="63880" y="109905"/>
                  </a:moveTo>
                  <a:lnTo>
                    <a:pt x="0" y="0"/>
                  </a:lnTo>
                </a:path>
              </a:pathLst>
            </a:custGeom>
            <a:ln w="28575">
              <a:solidFill>
                <a:srgbClr val="5151FF"/>
              </a:solidFill>
            </a:ln>
          </p:spPr>
          <p:txBody>
            <a:bodyPr wrap="square" lIns="0" tIns="0" rIns="0" bIns="0" rtlCol="0"/>
            <a:lstStyle/>
            <a:p>
              <a:endParaRPr/>
            </a:p>
          </p:txBody>
        </p:sp>
        <p:sp>
          <p:nvSpPr>
            <p:cNvPr id="148" name="object 145">
              <a:extLst>
                <a:ext uri="{FF2B5EF4-FFF2-40B4-BE49-F238E27FC236}">
                  <a16:creationId xmlns:a16="http://schemas.microsoft.com/office/drawing/2014/main" id="{D5BC71E5-15A9-367E-7E38-205427DE4031}"/>
                </a:ext>
              </a:extLst>
            </p:cNvPr>
            <p:cNvSpPr/>
            <p:nvPr/>
          </p:nvSpPr>
          <p:spPr>
            <a:xfrm>
              <a:off x="8991727" y="5531103"/>
              <a:ext cx="69215" cy="22860"/>
            </a:xfrm>
            <a:custGeom>
              <a:avLst/>
              <a:gdLst/>
              <a:ahLst/>
              <a:cxnLst/>
              <a:rect l="l" t="t" r="r" b="b"/>
              <a:pathLst>
                <a:path w="69215" h="22860">
                  <a:moveTo>
                    <a:pt x="68961" y="22352"/>
                  </a:moveTo>
                  <a:lnTo>
                    <a:pt x="0" y="0"/>
                  </a:lnTo>
                </a:path>
              </a:pathLst>
            </a:custGeom>
            <a:ln w="28575">
              <a:solidFill>
                <a:srgbClr val="5151FF"/>
              </a:solidFill>
            </a:ln>
          </p:spPr>
          <p:txBody>
            <a:bodyPr wrap="square" lIns="0" tIns="0" rIns="0" bIns="0" rtlCol="0"/>
            <a:lstStyle/>
            <a:p>
              <a:endParaRPr/>
            </a:p>
          </p:txBody>
        </p:sp>
        <p:sp>
          <p:nvSpPr>
            <p:cNvPr id="149" name="object 146">
              <a:extLst>
                <a:ext uri="{FF2B5EF4-FFF2-40B4-BE49-F238E27FC236}">
                  <a16:creationId xmlns:a16="http://schemas.microsoft.com/office/drawing/2014/main" id="{91BA47D0-03FB-7FE0-19E0-23A9C4B39403}"/>
                </a:ext>
              </a:extLst>
            </p:cNvPr>
            <p:cNvSpPr/>
            <p:nvPr/>
          </p:nvSpPr>
          <p:spPr>
            <a:xfrm>
              <a:off x="9060688" y="5483986"/>
              <a:ext cx="22860" cy="69850"/>
            </a:xfrm>
            <a:custGeom>
              <a:avLst/>
              <a:gdLst/>
              <a:ahLst/>
              <a:cxnLst/>
              <a:rect l="l" t="t" r="r" b="b"/>
              <a:pathLst>
                <a:path w="22859" h="69850">
                  <a:moveTo>
                    <a:pt x="22478" y="0"/>
                  </a:moveTo>
                  <a:lnTo>
                    <a:pt x="0" y="69468"/>
                  </a:lnTo>
                </a:path>
              </a:pathLst>
            </a:custGeom>
            <a:ln w="28575">
              <a:solidFill>
                <a:srgbClr val="5151FF"/>
              </a:solidFill>
            </a:ln>
          </p:spPr>
          <p:txBody>
            <a:bodyPr wrap="square" lIns="0" tIns="0" rIns="0" bIns="0" rtlCol="0"/>
            <a:lstStyle/>
            <a:p>
              <a:endParaRPr/>
            </a:p>
          </p:txBody>
        </p:sp>
        <p:sp>
          <p:nvSpPr>
            <p:cNvPr id="150" name="object 147">
              <a:extLst>
                <a:ext uri="{FF2B5EF4-FFF2-40B4-BE49-F238E27FC236}">
                  <a16:creationId xmlns:a16="http://schemas.microsoft.com/office/drawing/2014/main" id="{6313D65B-1195-832F-9C15-8EAEBFFCD0CD}"/>
                </a:ext>
              </a:extLst>
            </p:cNvPr>
            <p:cNvSpPr/>
            <p:nvPr/>
          </p:nvSpPr>
          <p:spPr>
            <a:xfrm>
              <a:off x="8928354" y="5726226"/>
              <a:ext cx="69850" cy="90170"/>
            </a:xfrm>
            <a:custGeom>
              <a:avLst/>
              <a:gdLst/>
              <a:ahLst/>
              <a:cxnLst/>
              <a:rect l="l" t="t" r="r" b="b"/>
              <a:pathLst>
                <a:path w="69850" h="90170">
                  <a:moveTo>
                    <a:pt x="68961" y="22390"/>
                  </a:moveTo>
                  <a:lnTo>
                    <a:pt x="0" y="0"/>
                  </a:lnTo>
                </a:path>
                <a:path w="69850" h="90170">
                  <a:moveTo>
                    <a:pt x="69596" y="20205"/>
                  </a:moveTo>
                  <a:lnTo>
                    <a:pt x="47117" y="89623"/>
                  </a:lnTo>
                </a:path>
              </a:pathLst>
            </a:custGeom>
            <a:ln w="28575">
              <a:solidFill>
                <a:srgbClr val="5151FF"/>
              </a:solidFill>
            </a:ln>
          </p:spPr>
          <p:txBody>
            <a:bodyPr wrap="square" lIns="0" tIns="0" rIns="0" bIns="0" rtlCol="0"/>
            <a:lstStyle/>
            <a:p>
              <a:endParaRPr/>
            </a:p>
          </p:txBody>
        </p:sp>
        <p:sp>
          <p:nvSpPr>
            <p:cNvPr id="151" name="object 148">
              <a:extLst>
                <a:ext uri="{FF2B5EF4-FFF2-40B4-BE49-F238E27FC236}">
                  <a16:creationId xmlns:a16="http://schemas.microsoft.com/office/drawing/2014/main" id="{751D8917-4270-0D04-ABE0-3A2A71D09D6C}"/>
                </a:ext>
              </a:extLst>
            </p:cNvPr>
            <p:cNvSpPr/>
            <p:nvPr/>
          </p:nvSpPr>
          <p:spPr>
            <a:xfrm>
              <a:off x="9352534" y="5817514"/>
              <a:ext cx="92075" cy="127000"/>
            </a:xfrm>
            <a:custGeom>
              <a:avLst/>
              <a:gdLst/>
              <a:ahLst/>
              <a:cxnLst/>
              <a:rect l="l" t="t" r="r" b="b"/>
              <a:pathLst>
                <a:path w="92075" h="127000">
                  <a:moveTo>
                    <a:pt x="0" y="0"/>
                  </a:moveTo>
                  <a:lnTo>
                    <a:pt x="91948" y="126555"/>
                  </a:lnTo>
                </a:path>
              </a:pathLst>
            </a:custGeom>
            <a:ln w="38100">
              <a:solidFill>
                <a:srgbClr val="5151FF"/>
              </a:solidFill>
            </a:ln>
          </p:spPr>
          <p:txBody>
            <a:bodyPr wrap="square" lIns="0" tIns="0" rIns="0" bIns="0" rtlCol="0"/>
            <a:lstStyle/>
            <a:p>
              <a:endParaRPr/>
            </a:p>
          </p:txBody>
        </p:sp>
        <p:sp>
          <p:nvSpPr>
            <p:cNvPr id="152" name="object 149">
              <a:extLst>
                <a:ext uri="{FF2B5EF4-FFF2-40B4-BE49-F238E27FC236}">
                  <a16:creationId xmlns:a16="http://schemas.microsoft.com/office/drawing/2014/main" id="{9A32F75A-8D84-3925-6DA7-0C92C1DBE53E}"/>
                </a:ext>
              </a:extLst>
            </p:cNvPr>
            <p:cNvSpPr/>
            <p:nvPr/>
          </p:nvSpPr>
          <p:spPr>
            <a:xfrm>
              <a:off x="9427337" y="5938329"/>
              <a:ext cx="13335" cy="127000"/>
            </a:xfrm>
            <a:custGeom>
              <a:avLst/>
              <a:gdLst/>
              <a:ahLst/>
              <a:cxnLst/>
              <a:rect l="l" t="t" r="r" b="b"/>
              <a:pathLst>
                <a:path w="13334" h="127000">
                  <a:moveTo>
                    <a:pt x="6476" y="-14287"/>
                  </a:moveTo>
                  <a:lnTo>
                    <a:pt x="6476" y="140779"/>
                  </a:lnTo>
                </a:path>
              </a:pathLst>
            </a:custGeom>
            <a:ln w="41529">
              <a:solidFill>
                <a:srgbClr val="5151FF"/>
              </a:solidFill>
            </a:ln>
          </p:spPr>
          <p:txBody>
            <a:bodyPr wrap="square" lIns="0" tIns="0" rIns="0" bIns="0" rtlCol="0"/>
            <a:lstStyle/>
            <a:p>
              <a:endParaRPr/>
            </a:p>
          </p:txBody>
        </p:sp>
        <p:sp>
          <p:nvSpPr>
            <p:cNvPr id="153" name="object 150">
              <a:extLst>
                <a:ext uri="{FF2B5EF4-FFF2-40B4-BE49-F238E27FC236}">
                  <a16:creationId xmlns:a16="http://schemas.microsoft.com/office/drawing/2014/main" id="{C9671E36-FB75-6A2D-C046-80B34B6A8575}"/>
                </a:ext>
              </a:extLst>
            </p:cNvPr>
            <p:cNvSpPr/>
            <p:nvPr/>
          </p:nvSpPr>
          <p:spPr>
            <a:xfrm>
              <a:off x="9392920" y="5786005"/>
              <a:ext cx="92075" cy="127000"/>
            </a:xfrm>
            <a:custGeom>
              <a:avLst/>
              <a:gdLst/>
              <a:ahLst/>
              <a:cxnLst/>
              <a:rect l="l" t="t" r="r" b="b"/>
              <a:pathLst>
                <a:path w="92075" h="127000">
                  <a:moveTo>
                    <a:pt x="0" y="0"/>
                  </a:moveTo>
                  <a:lnTo>
                    <a:pt x="91948" y="126542"/>
                  </a:lnTo>
                </a:path>
              </a:pathLst>
            </a:custGeom>
            <a:ln w="38100">
              <a:solidFill>
                <a:srgbClr val="5151FF"/>
              </a:solidFill>
            </a:ln>
          </p:spPr>
          <p:txBody>
            <a:bodyPr wrap="square" lIns="0" tIns="0" rIns="0" bIns="0" rtlCol="0"/>
            <a:lstStyle/>
            <a:p>
              <a:endParaRPr/>
            </a:p>
          </p:txBody>
        </p:sp>
        <p:sp>
          <p:nvSpPr>
            <p:cNvPr id="154" name="object 151">
              <a:extLst>
                <a:ext uri="{FF2B5EF4-FFF2-40B4-BE49-F238E27FC236}">
                  <a16:creationId xmlns:a16="http://schemas.microsoft.com/office/drawing/2014/main" id="{74113831-BC92-54F3-4E5F-3E7E538EAB7D}"/>
                </a:ext>
              </a:extLst>
            </p:cNvPr>
            <p:cNvSpPr/>
            <p:nvPr/>
          </p:nvSpPr>
          <p:spPr>
            <a:xfrm>
              <a:off x="9368790" y="5892317"/>
              <a:ext cx="282575" cy="222250"/>
            </a:xfrm>
            <a:custGeom>
              <a:avLst/>
              <a:gdLst/>
              <a:ahLst/>
              <a:cxnLst/>
              <a:rect l="l" t="t" r="r" b="b"/>
              <a:pathLst>
                <a:path w="282575" h="222250">
                  <a:moveTo>
                    <a:pt x="111886" y="14503"/>
                  </a:moveTo>
                  <a:lnTo>
                    <a:pt x="236219" y="41313"/>
                  </a:lnTo>
                </a:path>
                <a:path w="282575" h="222250">
                  <a:moveTo>
                    <a:pt x="223138" y="42900"/>
                  </a:moveTo>
                  <a:lnTo>
                    <a:pt x="265810" y="101523"/>
                  </a:lnTo>
                </a:path>
                <a:path w="282575" h="222250">
                  <a:moveTo>
                    <a:pt x="282193" y="0"/>
                  </a:moveTo>
                  <a:lnTo>
                    <a:pt x="223138" y="42900"/>
                  </a:lnTo>
                </a:path>
                <a:path w="282575" h="222250">
                  <a:moveTo>
                    <a:pt x="57150" y="163512"/>
                  </a:moveTo>
                  <a:lnTo>
                    <a:pt x="99694" y="222123"/>
                  </a:lnTo>
                </a:path>
                <a:path w="282575" h="222250">
                  <a:moveTo>
                    <a:pt x="59054" y="162153"/>
                  </a:moveTo>
                  <a:lnTo>
                    <a:pt x="0" y="205054"/>
                  </a:lnTo>
                </a:path>
              </a:pathLst>
            </a:custGeom>
            <a:ln w="28575">
              <a:solidFill>
                <a:srgbClr val="5151FF"/>
              </a:solidFill>
            </a:ln>
          </p:spPr>
          <p:txBody>
            <a:bodyPr wrap="square" lIns="0" tIns="0" rIns="0" bIns="0" rtlCol="0"/>
            <a:lstStyle/>
            <a:p>
              <a:endParaRPr/>
            </a:p>
          </p:txBody>
        </p:sp>
        <p:sp>
          <p:nvSpPr>
            <p:cNvPr id="155" name="object 152">
              <a:extLst>
                <a:ext uri="{FF2B5EF4-FFF2-40B4-BE49-F238E27FC236}">
                  <a16:creationId xmlns:a16="http://schemas.microsoft.com/office/drawing/2014/main" id="{14330058-2BDE-4572-BC19-2E76AAACC086}"/>
                </a:ext>
              </a:extLst>
            </p:cNvPr>
            <p:cNvSpPr/>
            <p:nvPr/>
          </p:nvSpPr>
          <p:spPr>
            <a:xfrm>
              <a:off x="9215501" y="5813691"/>
              <a:ext cx="92075" cy="127000"/>
            </a:xfrm>
            <a:custGeom>
              <a:avLst/>
              <a:gdLst/>
              <a:ahLst/>
              <a:cxnLst/>
              <a:rect l="l" t="t" r="r" b="b"/>
              <a:pathLst>
                <a:path w="92075" h="127000">
                  <a:moveTo>
                    <a:pt x="91948" y="0"/>
                  </a:moveTo>
                  <a:lnTo>
                    <a:pt x="0" y="126542"/>
                  </a:lnTo>
                </a:path>
              </a:pathLst>
            </a:custGeom>
            <a:ln w="38100">
              <a:solidFill>
                <a:srgbClr val="5151FF"/>
              </a:solidFill>
            </a:ln>
          </p:spPr>
          <p:txBody>
            <a:bodyPr wrap="square" lIns="0" tIns="0" rIns="0" bIns="0" rtlCol="0"/>
            <a:lstStyle/>
            <a:p>
              <a:endParaRPr/>
            </a:p>
          </p:txBody>
        </p:sp>
        <p:sp>
          <p:nvSpPr>
            <p:cNvPr id="156" name="object 153">
              <a:extLst>
                <a:ext uri="{FF2B5EF4-FFF2-40B4-BE49-F238E27FC236}">
                  <a16:creationId xmlns:a16="http://schemas.microsoft.com/office/drawing/2014/main" id="{80AF30B9-7EF8-D5B0-0B28-925E521D38D6}"/>
                </a:ext>
              </a:extLst>
            </p:cNvPr>
            <p:cNvSpPr/>
            <p:nvPr/>
          </p:nvSpPr>
          <p:spPr>
            <a:xfrm>
              <a:off x="9219692" y="5934506"/>
              <a:ext cx="13335" cy="127000"/>
            </a:xfrm>
            <a:custGeom>
              <a:avLst/>
              <a:gdLst/>
              <a:ahLst/>
              <a:cxnLst/>
              <a:rect l="l" t="t" r="r" b="b"/>
              <a:pathLst>
                <a:path w="13334" h="127000">
                  <a:moveTo>
                    <a:pt x="6413" y="-14287"/>
                  </a:moveTo>
                  <a:lnTo>
                    <a:pt x="6413" y="140779"/>
                  </a:lnTo>
                </a:path>
              </a:pathLst>
            </a:custGeom>
            <a:ln w="41401">
              <a:solidFill>
                <a:srgbClr val="5151FF"/>
              </a:solidFill>
            </a:ln>
          </p:spPr>
          <p:txBody>
            <a:bodyPr wrap="square" lIns="0" tIns="0" rIns="0" bIns="0" rtlCol="0"/>
            <a:lstStyle/>
            <a:p>
              <a:endParaRPr/>
            </a:p>
          </p:txBody>
        </p:sp>
        <p:sp>
          <p:nvSpPr>
            <p:cNvPr id="157" name="object 154">
              <a:extLst>
                <a:ext uri="{FF2B5EF4-FFF2-40B4-BE49-F238E27FC236}">
                  <a16:creationId xmlns:a16="http://schemas.microsoft.com/office/drawing/2014/main" id="{E2ADDFE4-89A3-C9E9-BED8-26BA2FEC4B91}"/>
                </a:ext>
              </a:extLst>
            </p:cNvPr>
            <p:cNvSpPr/>
            <p:nvPr/>
          </p:nvSpPr>
          <p:spPr>
            <a:xfrm>
              <a:off x="9175115" y="5782170"/>
              <a:ext cx="92075" cy="127000"/>
            </a:xfrm>
            <a:custGeom>
              <a:avLst/>
              <a:gdLst/>
              <a:ahLst/>
              <a:cxnLst/>
              <a:rect l="l" t="t" r="r" b="b"/>
              <a:pathLst>
                <a:path w="92075" h="127000">
                  <a:moveTo>
                    <a:pt x="91948" y="0"/>
                  </a:moveTo>
                  <a:lnTo>
                    <a:pt x="0" y="126542"/>
                  </a:lnTo>
                </a:path>
              </a:pathLst>
            </a:custGeom>
            <a:ln w="38100">
              <a:solidFill>
                <a:srgbClr val="5151FF"/>
              </a:solidFill>
            </a:ln>
          </p:spPr>
          <p:txBody>
            <a:bodyPr wrap="square" lIns="0" tIns="0" rIns="0" bIns="0" rtlCol="0"/>
            <a:lstStyle/>
            <a:p>
              <a:endParaRPr/>
            </a:p>
          </p:txBody>
        </p:sp>
        <p:sp>
          <p:nvSpPr>
            <p:cNvPr id="158" name="object 155">
              <a:extLst>
                <a:ext uri="{FF2B5EF4-FFF2-40B4-BE49-F238E27FC236}">
                  <a16:creationId xmlns:a16="http://schemas.microsoft.com/office/drawing/2014/main" id="{260C2739-9EB6-0D9E-C744-F7A92C620A82}"/>
                </a:ext>
              </a:extLst>
            </p:cNvPr>
            <p:cNvSpPr/>
            <p:nvPr/>
          </p:nvSpPr>
          <p:spPr>
            <a:xfrm>
              <a:off x="9008872" y="5888481"/>
              <a:ext cx="282575" cy="222250"/>
            </a:xfrm>
            <a:custGeom>
              <a:avLst/>
              <a:gdLst/>
              <a:ahLst/>
              <a:cxnLst/>
              <a:rect l="l" t="t" r="r" b="b"/>
              <a:pathLst>
                <a:path w="282575" h="222250">
                  <a:moveTo>
                    <a:pt x="170433" y="14503"/>
                  </a:moveTo>
                  <a:lnTo>
                    <a:pt x="46100" y="41313"/>
                  </a:lnTo>
                </a:path>
                <a:path w="282575" h="222250">
                  <a:moveTo>
                    <a:pt x="59054" y="42900"/>
                  </a:moveTo>
                  <a:lnTo>
                    <a:pt x="16509" y="101523"/>
                  </a:lnTo>
                </a:path>
                <a:path w="282575" h="222250">
                  <a:moveTo>
                    <a:pt x="0" y="0"/>
                  </a:moveTo>
                  <a:lnTo>
                    <a:pt x="59054" y="42913"/>
                  </a:lnTo>
                </a:path>
                <a:path w="282575" h="222250">
                  <a:moveTo>
                    <a:pt x="225044" y="163512"/>
                  </a:moveTo>
                  <a:lnTo>
                    <a:pt x="182499" y="222123"/>
                  </a:lnTo>
                </a:path>
                <a:path w="282575" h="222250">
                  <a:moveTo>
                    <a:pt x="223266" y="162153"/>
                  </a:moveTo>
                  <a:lnTo>
                    <a:pt x="282321" y="205066"/>
                  </a:lnTo>
                </a:path>
              </a:pathLst>
            </a:custGeom>
            <a:ln w="28575">
              <a:solidFill>
                <a:srgbClr val="5151FF"/>
              </a:solidFill>
            </a:ln>
          </p:spPr>
          <p:txBody>
            <a:bodyPr wrap="square" lIns="0" tIns="0" rIns="0" bIns="0" rtlCol="0"/>
            <a:lstStyle/>
            <a:p>
              <a:endParaRPr/>
            </a:p>
          </p:txBody>
        </p:sp>
      </p:grpSp>
      <p:sp>
        <p:nvSpPr>
          <p:cNvPr id="159" name="object 156">
            <a:extLst>
              <a:ext uri="{FF2B5EF4-FFF2-40B4-BE49-F238E27FC236}">
                <a16:creationId xmlns:a16="http://schemas.microsoft.com/office/drawing/2014/main" id="{65D5CD02-6731-FB7A-09BC-F4DF1C236B5D}"/>
              </a:ext>
            </a:extLst>
          </p:cNvPr>
          <p:cNvSpPr/>
          <p:nvPr/>
        </p:nvSpPr>
        <p:spPr>
          <a:xfrm>
            <a:off x="4021404" y="4112380"/>
            <a:ext cx="154305" cy="292798"/>
          </a:xfrm>
          <a:prstGeom prst="rect">
            <a:avLst/>
          </a:prstGeom>
          <a:blipFill>
            <a:blip r:embed="rId22" cstate="print"/>
            <a:stretch>
              <a:fillRect/>
            </a:stretch>
          </a:blipFill>
        </p:spPr>
        <p:txBody>
          <a:bodyPr wrap="square" lIns="0" tIns="0" rIns="0" bIns="0" rtlCol="0"/>
          <a:lstStyle/>
          <a:p>
            <a:endParaRPr/>
          </a:p>
        </p:txBody>
      </p:sp>
      <p:sp>
        <p:nvSpPr>
          <p:cNvPr id="160" name="object 157">
            <a:extLst>
              <a:ext uri="{FF2B5EF4-FFF2-40B4-BE49-F238E27FC236}">
                <a16:creationId xmlns:a16="http://schemas.microsoft.com/office/drawing/2014/main" id="{362E91CF-0B4C-B9A8-6592-F99F70BAD29C}"/>
              </a:ext>
            </a:extLst>
          </p:cNvPr>
          <p:cNvSpPr/>
          <p:nvPr/>
        </p:nvSpPr>
        <p:spPr>
          <a:xfrm>
            <a:off x="8247456" y="4177912"/>
            <a:ext cx="154304" cy="294322"/>
          </a:xfrm>
          <a:prstGeom prst="rect">
            <a:avLst/>
          </a:prstGeom>
          <a:blipFill>
            <a:blip r:embed="rId23" cstate="print"/>
            <a:stretch>
              <a:fillRect/>
            </a:stretch>
          </a:blipFill>
        </p:spPr>
        <p:txBody>
          <a:bodyPr wrap="square" lIns="0" tIns="0" rIns="0" bIns="0" rtlCol="0"/>
          <a:lstStyle/>
          <a:p>
            <a:endParaRPr/>
          </a:p>
        </p:txBody>
      </p:sp>
      <p:sp>
        <p:nvSpPr>
          <p:cNvPr id="161" name="object 158">
            <a:extLst>
              <a:ext uri="{FF2B5EF4-FFF2-40B4-BE49-F238E27FC236}">
                <a16:creationId xmlns:a16="http://schemas.microsoft.com/office/drawing/2014/main" id="{F6083606-8366-12E0-D178-65687F79FEF1}"/>
              </a:ext>
            </a:extLst>
          </p:cNvPr>
          <p:cNvSpPr/>
          <p:nvPr/>
        </p:nvSpPr>
        <p:spPr>
          <a:xfrm>
            <a:off x="7832293" y="4185278"/>
            <a:ext cx="162305" cy="296100"/>
          </a:xfrm>
          <a:prstGeom prst="rect">
            <a:avLst/>
          </a:prstGeom>
          <a:blipFill>
            <a:blip r:embed="rId24" cstate="print"/>
            <a:stretch>
              <a:fillRect/>
            </a:stretch>
          </a:blipFill>
        </p:spPr>
        <p:txBody>
          <a:bodyPr wrap="square" lIns="0" tIns="0" rIns="0" bIns="0" rtlCol="0"/>
          <a:lstStyle/>
          <a:p>
            <a:endParaRPr/>
          </a:p>
        </p:txBody>
      </p:sp>
      <p:sp>
        <p:nvSpPr>
          <p:cNvPr id="162" name="object 159">
            <a:extLst>
              <a:ext uri="{FF2B5EF4-FFF2-40B4-BE49-F238E27FC236}">
                <a16:creationId xmlns:a16="http://schemas.microsoft.com/office/drawing/2014/main" id="{2ADC0C9D-BB99-42B4-15E8-90A8F0F22C44}"/>
              </a:ext>
            </a:extLst>
          </p:cNvPr>
          <p:cNvSpPr/>
          <p:nvPr/>
        </p:nvSpPr>
        <p:spPr>
          <a:xfrm>
            <a:off x="6061913" y="4155560"/>
            <a:ext cx="162178" cy="296862"/>
          </a:xfrm>
          <a:prstGeom prst="rect">
            <a:avLst/>
          </a:prstGeom>
          <a:blipFill>
            <a:blip r:embed="rId2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61143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9C9E6F-2443-AA09-A314-CADDF0AFCEB8}"/>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BFF5DE2D-106D-00AD-C7B9-ABBEAB8B922C}"/>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Title 3">
            <a:extLst>
              <a:ext uri="{FF2B5EF4-FFF2-40B4-BE49-F238E27FC236}">
                <a16:creationId xmlns:a16="http://schemas.microsoft.com/office/drawing/2014/main" id="{AF2B3F38-D6F2-FA8A-26EC-2EB0B4D77EF0}"/>
              </a:ext>
            </a:extLst>
          </p:cNvPr>
          <p:cNvSpPr>
            <a:spLocks noGrp="1"/>
          </p:cNvSpPr>
          <p:nvPr>
            <p:ph type="title"/>
          </p:nvPr>
        </p:nvSpPr>
        <p:spPr/>
        <p:txBody>
          <a:bodyPr/>
          <a:lstStyle/>
          <a:p>
            <a:r>
              <a:rPr lang="cs-CZ" dirty="0" err="1"/>
              <a:t>Rh</a:t>
            </a:r>
            <a:r>
              <a:rPr lang="cs-CZ" dirty="0"/>
              <a:t> </a:t>
            </a:r>
            <a:r>
              <a:rPr lang="cs-CZ" dirty="0" err="1"/>
              <a:t>factor</a:t>
            </a:r>
            <a:endParaRPr lang="cs-CZ" dirty="0"/>
          </a:p>
        </p:txBody>
      </p:sp>
      <p:sp>
        <p:nvSpPr>
          <p:cNvPr id="5" name="Content Placeholder 4">
            <a:extLst>
              <a:ext uri="{FF2B5EF4-FFF2-40B4-BE49-F238E27FC236}">
                <a16:creationId xmlns:a16="http://schemas.microsoft.com/office/drawing/2014/main" id="{777FDC18-94BF-EF5B-1C82-25DA0ED29118}"/>
              </a:ext>
            </a:extLst>
          </p:cNvPr>
          <p:cNvSpPr>
            <a:spLocks noGrp="1"/>
          </p:cNvSpPr>
          <p:nvPr>
            <p:ph idx="1"/>
          </p:nvPr>
        </p:nvSpPr>
        <p:spPr/>
        <p:txBody>
          <a:bodyPr/>
          <a:lstStyle/>
          <a:p>
            <a:r>
              <a:rPr lang="cs-CZ" dirty="0" err="1"/>
              <a:t>Antigens</a:t>
            </a:r>
            <a:r>
              <a:rPr lang="cs-CZ" dirty="0"/>
              <a:t> D, d (</a:t>
            </a:r>
            <a:r>
              <a:rPr lang="cs-CZ" dirty="0" err="1"/>
              <a:t>also</a:t>
            </a:r>
            <a:r>
              <a:rPr lang="cs-CZ" dirty="0"/>
              <a:t> </a:t>
            </a:r>
            <a:r>
              <a:rPr lang="cs-CZ" dirty="0" err="1"/>
              <a:t>C,c</a:t>
            </a:r>
            <a:r>
              <a:rPr lang="cs-CZ" dirty="0"/>
              <a:t>, E, e, </a:t>
            </a:r>
            <a:r>
              <a:rPr lang="cs-CZ" dirty="0" err="1"/>
              <a:t>which</a:t>
            </a:r>
            <a:r>
              <a:rPr lang="cs-CZ" dirty="0"/>
              <a:t> are </a:t>
            </a:r>
            <a:r>
              <a:rPr lang="cs-CZ" dirty="0" err="1"/>
              <a:t>weaker</a:t>
            </a:r>
            <a:r>
              <a:rPr lang="cs-CZ" dirty="0"/>
              <a:t>) are </a:t>
            </a:r>
            <a:r>
              <a:rPr lang="cs-CZ" dirty="0" err="1"/>
              <a:t>only</a:t>
            </a:r>
            <a:r>
              <a:rPr lang="cs-CZ" dirty="0"/>
              <a:t> on </a:t>
            </a:r>
            <a:r>
              <a:rPr lang="cs-CZ" dirty="0" err="1"/>
              <a:t>RBCs</a:t>
            </a:r>
            <a:endParaRPr lang="cs-CZ" dirty="0"/>
          </a:p>
          <a:p>
            <a:pPr lvl="1"/>
            <a:r>
              <a:rPr lang="cs-CZ" dirty="0" err="1"/>
              <a:t>The</a:t>
            </a:r>
            <a:r>
              <a:rPr lang="cs-CZ" dirty="0"/>
              <a:t> </a:t>
            </a:r>
            <a:r>
              <a:rPr lang="cs-CZ" dirty="0" err="1"/>
              <a:t>strongest</a:t>
            </a:r>
            <a:r>
              <a:rPr lang="cs-CZ" dirty="0"/>
              <a:t> </a:t>
            </a:r>
            <a:r>
              <a:rPr lang="cs-CZ" dirty="0" err="1"/>
              <a:t>one</a:t>
            </a:r>
            <a:r>
              <a:rPr lang="cs-CZ" dirty="0"/>
              <a:t> </a:t>
            </a:r>
            <a:r>
              <a:rPr lang="cs-CZ" dirty="0" err="1"/>
              <a:t>is</a:t>
            </a:r>
            <a:r>
              <a:rPr lang="cs-CZ" dirty="0"/>
              <a:t> </a:t>
            </a:r>
            <a:r>
              <a:rPr lang="cs-CZ" dirty="0" err="1"/>
              <a:t>an</a:t>
            </a:r>
            <a:r>
              <a:rPr lang="cs-CZ" dirty="0"/>
              <a:t> antigen D – </a:t>
            </a:r>
            <a:r>
              <a:rPr lang="cs-CZ" dirty="0" err="1"/>
              <a:t>if</a:t>
            </a:r>
            <a:r>
              <a:rPr lang="cs-CZ" dirty="0"/>
              <a:t> </a:t>
            </a:r>
            <a:r>
              <a:rPr lang="cs-CZ" dirty="0" err="1"/>
              <a:t>present</a:t>
            </a:r>
            <a:r>
              <a:rPr lang="cs-CZ" dirty="0"/>
              <a:t> → </a:t>
            </a:r>
            <a:r>
              <a:rPr lang="cs-CZ" dirty="0" err="1"/>
              <a:t>Rh</a:t>
            </a:r>
            <a:r>
              <a:rPr lang="cs-CZ" dirty="0"/>
              <a:t>+ </a:t>
            </a:r>
            <a:r>
              <a:rPr lang="cs-CZ" dirty="0" err="1"/>
              <a:t>blood</a:t>
            </a:r>
            <a:r>
              <a:rPr lang="cs-CZ" dirty="0"/>
              <a:t> </a:t>
            </a:r>
            <a:r>
              <a:rPr lang="cs-CZ" dirty="0" err="1"/>
              <a:t>group</a:t>
            </a:r>
            <a:endParaRPr lang="cs-CZ" dirty="0"/>
          </a:p>
          <a:p>
            <a:pPr lvl="1"/>
            <a:r>
              <a:rPr lang="cs-CZ" dirty="0"/>
              <a:t>In </a:t>
            </a:r>
            <a:r>
              <a:rPr lang="cs-CZ" dirty="0" err="1"/>
              <a:t>recessive</a:t>
            </a:r>
            <a:r>
              <a:rPr lang="cs-CZ" dirty="0"/>
              <a:t> </a:t>
            </a:r>
            <a:r>
              <a:rPr lang="cs-CZ" dirty="0" err="1"/>
              <a:t>homozygotes</a:t>
            </a:r>
            <a:r>
              <a:rPr lang="cs-CZ" dirty="0"/>
              <a:t> (</a:t>
            </a:r>
            <a:r>
              <a:rPr lang="cs-CZ" dirty="0" err="1"/>
              <a:t>dd</a:t>
            </a:r>
            <a:r>
              <a:rPr lang="cs-CZ" dirty="0"/>
              <a:t>) → </a:t>
            </a:r>
            <a:r>
              <a:rPr lang="cs-CZ" dirty="0" err="1"/>
              <a:t>blood</a:t>
            </a:r>
            <a:r>
              <a:rPr lang="cs-CZ" dirty="0"/>
              <a:t> </a:t>
            </a:r>
            <a:r>
              <a:rPr lang="cs-CZ" dirty="0" err="1"/>
              <a:t>group</a:t>
            </a:r>
            <a:r>
              <a:rPr lang="cs-CZ" dirty="0"/>
              <a:t> </a:t>
            </a:r>
            <a:r>
              <a:rPr lang="cs-CZ" dirty="0" err="1"/>
              <a:t>Rh</a:t>
            </a:r>
            <a:r>
              <a:rPr lang="cs-CZ" dirty="0"/>
              <a:t>- (17% in </a:t>
            </a:r>
            <a:r>
              <a:rPr lang="cs-CZ" dirty="0" err="1"/>
              <a:t>Europe</a:t>
            </a:r>
            <a:r>
              <a:rPr lang="cs-CZ" dirty="0"/>
              <a:t>, &lt;1% </a:t>
            </a:r>
            <a:r>
              <a:rPr lang="cs-CZ" dirty="0" err="1"/>
              <a:t>elsewhere</a:t>
            </a:r>
            <a:r>
              <a:rPr lang="cs-CZ" dirty="0"/>
              <a:t>)</a:t>
            </a:r>
          </a:p>
          <a:p>
            <a:r>
              <a:rPr lang="cs-CZ" dirty="0"/>
              <a:t>in </a:t>
            </a:r>
            <a:r>
              <a:rPr lang="cs-CZ" dirty="0" err="1"/>
              <a:t>Rh</a:t>
            </a:r>
            <a:r>
              <a:rPr lang="cs-CZ" dirty="0"/>
              <a:t>- </a:t>
            </a:r>
            <a:r>
              <a:rPr lang="cs-CZ" dirty="0" err="1"/>
              <a:t>blood</a:t>
            </a:r>
            <a:r>
              <a:rPr lang="cs-CZ" dirty="0"/>
              <a:t>, </a:t>
            </a:r>
            <a:r>
              <a:rPr lang="cs-CZ" dirty="0" err="1"/>
              <a:t>antibodies</a:t>
            </a:r>
            <a:r>
              <a:rPr lang="cs-CZ" dirty="0"/>
              <a:t> (anti-D, </a:t>
            </a:r>
            <a:r>
              <a:rPr lang="cs-CZ" dirty="0" err="1"/>
              <a:t>IgG</a:t>
            </a:r>
            <a:r>
              <a:rPr lang="cs-CZ" dirty="0"/>
              <a:t>) </a:t>
            </a:r>
            <a:r>
              <a:rPr lang="cs-CZ" dirty="0" err="1"/>
              <a:t>develop</a:t>
            </a:r>
            <a:r>
              <a:rPr lang="cs-CZ" dirty="0"/>
              <a:t> </a:t>
            </a:r>
            <a:r>
              <a:rPr lang="cs-CZ" dirty="0" err="1"/>
              <a:t>only</a:t>
            </a:r>
            <a:r>
              <a:rPr lang="cs-CZ" dirty="0"/>
              <a:t> </a:t>
            </a:r>
            <a:r>
              <a:rPr lang="cs-CZ" dirty="0" err="1"/>
              <a:t>after</a:t>
            </a:r>
            <a:r>
              <a:rPr lang="cs-CZ" dirty="0"/>
              <a:t> </a:t>
            </a:r>
            <a:r>
              <a:rPr lang="cs-CZ" dirty="0" err="1"/>
              <a:t>immunization</a:t>
            </a:r>
            <a:r>
              <a:rPr lang="cs-CZ" dirty="0"/>
              <a:t> (</a:t>
            </a:r>
            <a:r>
              <a:rPr lang="cs-CZ" dirty="0" err="1"/>
              <a:t>Rh</a:t>
            </a:r>
            <a:r>
              <a:rPr lang="cs-CZ" dirty="0"/>
              <a:t>- </a:t>
            </a:r>
            <a:r>
              <a:rPr lang="cs-CZ" dirty="0" err="1"/>
              <a:t>blood</a:t>
            </a:r>
            <a:r>
              <a:rPr lang="cs-CZ" dirty="0"/>
              <a:t> </a:t>
            </a:r>
            <a:r>
              <a:rPr lang="cs-CZ" dirty="0" err="1"/>
              <a:t>must</a:t>
            </a:r>
            <a:r>
              <a:rPr lang="cs-CZ" dirty="0"/>
              <a:t> meet </a:t>
            </a:r>
            <a:r>
              <a:rPr lang="cs-CZ" dirty="0" err="1"/>
              <a:t>Rh</a:t>
            </a:r>
            <a:r>
              <a:rPr lang="cs-CZ" dirty="0"/>
              <a:t>+ </a:t>
            </a:r>
            <a:r>
              <a:rPr lang="cs-CZ" dirty="0" err="1"/>
              <a:t>blood</a:t>
            </a:r>
            <a:r>
              <a:rPr lang="cs-CZ" dirty="0"/>
              <a:t>)</a:t>
            </a:r>
          </a:p>
          <a:p>
            <a:pPr lvl="1"/>
            <a:r>
              <a:rPr lang="cs-CZ" dirty="0" err="1"/>
              <a:t>The</a:t>
            </a:r>
            <a:r>
              <a:rPr lang="cs-CZ" dirty="0"/>
              <a:t> </a:t>
            </a:r>
            <a:r>
              <a:rPr lang="cs-CZ" dirty="0" err="1"/>
              <a:t>first</a:t>
            </a:r>
            <a:r>
              <a:rPr lang="cs-CZ" dirty="0"/>
              <a:t> </a:t>
            </a:r>
            <a:r>
              <a:rPr lang="cs-CZ" dirty="0" err="1"/>
              <a:t>reaction</a:t>
            </a:r>
            <a:r>
              <a:rPr lang="cs-CZ" dirty="0"/>
              <a:t> </a:t>
            </a:r>
            <a:r>
              <a:rPr lang="cs-CZ" dirty="0" err="1"/>
              <a:t>is</a:t>
            </a:r>
            <a:r>
              <a:rPr lang="cs-CZ" dirty="0"/>
              <a:t> </a:t>
            </a:r>
            <a:r>
              <a:rPr lang="cs-CZ" dirty="0" err="1"/>
              <a:t>weaker</a:t>
            </a:r>
            <a:r>
              <a:rPr lang="cs-CZ" dirty="0"/>
              <a:t>, </a:t>
            </a:r>
            <a:r>
              <a:rPr lang="cs-CZ" dirty="0" err="1"/>
              <a:t>the</a:t>
            </a:r>
            <a:r>
              <a:rPr lang="cs-CZ" dirty="0"/>
              <a:t> </a:t>
            </a:r>
            <a:r>
              <a:rPr lang="cs-CZ" dirty="0" err="1"/>
              <a:t>next</a:t>
            </a:r>
            <a:r>
              <a:rPr lang="cs-CZ" dirty="0"/>
              <a:t> </a:t>
            </a:r>
            <a:r>
              <a:rPr lang="cs-CZ" dirty="0" err="1"/>
              <a:t>encounter</a:t>
            </a:r>
            <a:r>
              <a:rPr lang="cs-CZ" dirty="0"/>
              <a:t> </a:t>
            </a:r>
            <a:r>
              <a:rPr lang="cs-CZ" dirty="0" err="1"/>
              <a:t>with</a:t>
            </a:r>
            <a:r>
              <a:rPr lang="cs-CZ" dirty="0"/>
              <a:t> </a:t>
            </a:r>
            <a:r>
              <a:rPr lang="cs-CZ" dirty="0" err="1"/>
              <a:t>Rh</a:t>
            </a:r>
            <a:r>
              <a:rPr lang="cs-CZ" dirty="0"/>
              <a:t>+ </a:t>
            </a:r>
            <a:r>
              <a:rPr lang="cs-CZ" dirty="0" err="1"/>
              <a:t>blood</a:t>
            </a:r>
            <a:r>
              <a:rPr lang="cs-CZ" dirty="0"/>
              <a:t> </a:t>
            </a:r>
            <a:r>
              <a:rPr lang="cs-CZ" dirty="0" err="1"/>
              <a:t>will</a:t>
            </a:r>
            <a:r>
              <a:rPr lang="cs-CZ" dirty="0"/>
              <a:t> </a:t>
            </a:r>
            <a:r>
              <a:rPr lang="cs-CZ" dirty="0" err="1"/>
              <a:t>trigger</a:t>
            </a:r>
            <a:r>
              <a:rPr lang="cs-CZ" dirty="0"/>
              <a:t> a </a:t>
            </a:r>
            <a:r>
              <a:rPr lang="cs-CZ" dirty="0" err="1"/>
              <a:t>stronger</a:t>
            </a:r>
            <a:r>
              <a:rPr lang="cs-CZ" dirty="0"/>
              <a:t> </a:t>
            </a:r>
            <a:r>
              <a:rPr lang="cs-CZ" dirty="0" err="1"/>
              <a:t>immune</a:t>
            </a:r>
            <a:r>
              <a:rPr lang="cs-CZ" dirty="0"/>
              <a:t> response → </a:t>
            </a:r>
            <a:r>
              <a:rPr lang="cs-CZ" dirty="0" err="1"/>
              <a:t>hemolysis</a:t>
            </a:r>
            <a:endParaRPr lang="cs-CZ" dirty="0"/>
          </a:p>
          <a:p>
            <a:endParaRPr lang="cs-CZ" dirty="0"/>
          </a:p>
        </p:txBody>
      </p:sp>
    </p:spTree>
    <p:extLst>
      <p:ext uri="{BB962C8B-B14F-4D97-AF65-F5344CB8AC3E}">
        <p14:creationId xmlns:p14="http://schemas.microsoft.com/office/powerpoint/2010/main" val="2493874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9C9E6F-2443-AA09-A314-CADDF0AFCEB8}"/>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BFF5DE2D-106D-00AD-C7B9-ABBEAB8B922C}"/>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Title 3">
            <a:extLst>
              <a:ext uri="{FF2B5EF4-FFF2-40B4-BE49-F238E27FC236}">
                <a16:creationId xmlns:a16="http://schemas.microsoft.com/office/drawing/2014/main" id="{AF2B3F38-D6F2-FA8A-26EC-2EB0B4D77EF0}"/>
              </a:ext>
            </a:extLst>
          </p:cNvPr>
          <p:cNvSpPr>
            <a:spLocks noGrp="1"/>
          </p:cNvSpPr>
          <p:nvPr>
            <p:ph type="title"/>
          </p:nvPr>
        </p:nvSpPr>
        <p:spPr/>
        <p:txBody>
          <a:bodyPr/>
          <a:lstStyle/>
          <a:p>
            <a:r>
              <a:rPr lang="cs-CZ" dirty="0" err="1"/>
              <a:t>Rh</a:t>
            </a:r>
            <a:r>
              <a:rPr lang="cs-CZ" dirty="0"/>
              <a:t> </a:t>
            </a:r>
            <a:r>
              <a:rPr lang="cs-CZ" dirty="0" err="1"/>
              <a:t>factor</a:t>
            </a:r>
            <a:endParaRPr lang="cs-CZ" dirty="0"/>
          </a:p>
        </p:txBody>
      </p:sp>
      <p:sp>
        <p:nvSpPr>
          <p:cNvPr id="5" name="Content Placeholder 4">
            <a:extLst>
              <a:ext uri="{FF2B5EF4-FFF2-40B4-BE49-F238E27FC236}">
                <a16:creationId xmlns:a16="http://schemas.microsoft.com/office/drawing/2014/main" id="{777FDC18-94BF-EF5B-1C82-25DA0ED29118}"/>
              </a:ext>
            </a:extLst>
          </p:cNvPr>
          <p:cNvSpPr>
            <a:spLocks noGrp="1"/>
          </p:cNvSpPr>
          <p:nvPr>
            <p:ph idx="1"/>
          </p:nvPr>
        </p:nvSpPr>
        <p:spPr/>
        <p:txBody>
          <a:bodyPr/>
          <a:lstStyle/>
          <a:p>
            <a:r>
              <a:rPr lang="cs-CZ" dirty="0" err="1"/>
              <a:t>Causes</a:t>
            </a:r>
            <a:r>
              <a:rPr lang="cs-CZ" dirty="0"/>
              <a:t> </a:t>
            </a:r>
            <a:r>
              <a:rPr lang="cs-CZ" dirty="0" err="1"/>
              <a:t>of</a:t>
            </a:r>
            <a:r>
              <a:rPr lang="cs-CZ" dirty="0"/>
              <a:t> </a:t>
            </a:r>
            <a:r>
              <a:rPr lang="cs-CZ" dirty="0" err="1"/>
              <a:t>immunization</a:t>
            </a:r>
            <a:r>
              <a:rPr lang="cs-CZ" dirty="0"/>
              <a:t>:</a:t>
            </a:r>
          </a:p>
          <a:p>
            <a:pPr lvl="1"/>
            <a:r>
              <a:rPr lang="cs-CZ" dirty="0" err="1"/>
              <a:t>Transfusion</a:t>
            </a:r>
            <a:r>
              <a:rPr lang="cs-CZ" dirty="0"/>
              <a:t> </a:t>
            </a:r>
            <a:r>
              <a:rPr lang="cs-CZ" dirty="0" err="1"/>
              <a:t>of</a:t>
            </a:r>
            <a:r>
              <a:rPr lang="cs-CZ" dirty="0"/>
              <a:t> </a:t>
            </a:r>
            <a:r>
              <a:rPr lang="cs-CZ" dirty="0" err="1"/>
              <a:t>incompatible</a:t>
            </a:r>
            <a:r>
              <a:rPr lang="cs-CZ" dirty="0"/>
              <a:t> </a:t>
            </a:r>
            <a:r>
              <a:rPr lang="cs-CZ" dirty="0" err="1"/>
              <a:t>blood</a:t>
            </a:r>
            <a:r>
              <a:rPr lang="cs-CZ" dirty="0"/>
              <a:t> – </a:t>
            </a:r>
            <a:r>
              <a:rPr lang="cs-CZ" dirty="0" err="1"/>
              <a:t>Rh</a:t>
            </a:r>
            <a:r>
              <a:rPr lang="cs-CZ" dirty="0"/>
              <a:t>- recipient </a:t>
            </a:r>
            <a:r>
              <a:rPr lang="cs-CZ" dirty="0" err="1"/>
              <a:t>receives</a:t>
            </a:r>
            <a:r>
              <a:rPr lang="cs-CZ" dirty="0"/>
              <a:t> </a:t>
            </a:r>
            <a:r>
              <a:rPr lang="cs-CZ" dirty="0" err="1"/>
              <a:t>Rh</a:t>
            </a:r>
            <a:r>
              <a:rPr lang="cs-CZ" dirty="0"/>
              <a:t>+ </a:t>
            </a:r>
            <a:r>
              <a:rPr lang="cs-CZ" dirty="0" err="1"/>
              <a:t>blood</a:t>
            </a:r>
            <a:endParaRPr lang="cs-CZ" dirty="0"/>
          </a:p>
          <a:p>
            <a:pPr lvl="1"/>
            <a:r>
              <a:rPr lang="cs-CZ" dirty="0" err="1"/>
              <a:t>Childbirth</a:t>
            </a:r>
            <a:r>
              <a:rPr lang="cs-CZ" dirty="0"/>
              <a:t> (</a:t>
            </a:r>
            <a:r>
              <a:rPr lang="cs-CZ" dirty="0" err="1"/>
              <a:t>miscarriage</a:t>
            </a:r>
            <a:r>
              <a:rPr lang="cs-CZ" dirty="0"/>
              <a:t>, </a:t>
            </a:r>
            <a:r>
              <a:rPr lang="cs-CZ" dirty="0" err="1"/>
              <a:t>abortion</a:t>
            </a:r>
            <a:r>
              <a:rPr lang="cs-CZ" dirty="0"/>
              <a:t>, </a:t>
            </a:r>
            <a:r>
              <a:rPr lang="cs-CZ" dirty="0" err="1"/>
              <a:t>bleeding</a:t>
            </a:r>
            <a:r>
              <a:rPr lang="cs-CZ" dirty="0"/>
              <a:t> </a:t>
            </a:r>
            <a:r>
              <a:rPr lang="cs-CZ" dirty="0" err="1"/>
              <a:t>from</a:t>
            </a:r>
            <a:r>
              <a:rPr lang="cs-CZ" dirty="0"/>
              <a:t> </a:t>
            </a:r>
            <a:r>
              <a:rPr lang="cs-CZ" dirty="0" err="1"/>
              <a:t>the</a:t>
            </a:r>
            <a:r>
              <a:rPr lang="cs-CZ" dirty="0"/>
              <a:t> placenta, </a:t>
            </a:r>
            <a:r>
              <a:rPr lang="cs-CZ" dirty="0" err="1"/>
              <a:t>invasive</a:t>
            </a:r>
            <a:r>
              <a:rPr lang="cs-CZ" dirty="0"/>
              <a:t> </a:t>
            </a:r>
            <a:r>
              <a:rPr lang="cs-CZ" dirty="0" err="1"/>
              <a:t>procedures</a:t>
            </a:r>
            <a:r>
              <a:rPr lang="cs-CZ" dirty="0"/>
              <a:t>) </a:t>
            </a:r>
            <a:r>
              <a:rPr lang="cs-CZ" dirty="0" err="1"/>
              <a:t>where</a:t>
            </a:r>
            <a:r>
              <a:rPr lang="cs-CZ" dirty="0"/>
              <a:t> </a:t>
            </a:r>
            <a:r>
              <a:rPr lang="cs-CZ" dirty="0" err="1"/>
              <a:t>the</a:t>
            </a:r>
            <a:r>
              <a:rPr lang="cs-CZ" dirty="0"/>
              <a:t> </a:t>
            </a:r>
            <a:r>
              <a:rPr lang="cs-CZ" dirty="0" err="1"/>
              <a:t>mother</a:t>
            </a:r>
            <a:r>
              <a:rPr lang="cs-CZ" dirty="0"/>
              <a:t> </a:t>
            </a:r>
            <a:r>
              <a:rPr lang="cs-CZ" dirty="0" err="1"/>
              <a:t>is</a:t>
            </a:r>
            <a:r>
              <a:rPr lang="cs-CZ" dirty="0"/>
              <a:t> </a:t>
            </a:r>
            <a:r>
              <a:rPr lang="cs-CZ" dirty="0" err="1"/>
              <a:t>Rh</a:t>
            </a:r>
            <a:r>
              <a:rPr lang="cs-CZ" dirty="0"/>
              <a:t>- and </a:t>
            </a:r>
            <a:r>
              <a:rPr lang="cs-CZ" dirty="0" err="1"/>
              <a:t>the</a:t>
            </a:r>
            <a:r>
              <a:rPr lang="cs-CZ" dirty="0"/>
              <a:t> fetus </a:t>
            </a:r>
            <a:r>
              <a:rPr lang="cs-CZ" dirty="0" err="1"/>
              <a:t>is</a:t>
            </a:r>
            <a:r>
              <a:rPr lang="cs-CZ" dirty="0"/>
              <a:t> </a:t>
            </a:r>
            <a:r>
              <a:rPr lang="cs-CZ" dirty="0" err="1"/>
              <a:t>Rh</a:t>
            </a:r>
            <a:r>
              <a:rPr lang="cs-CZ" dirty="0"/>
              <a:t>+</a:t>
            </a:r>
          </a:p>
          <a:p>
            <a:pPr lvl="1"/>
            <a:r>
              <a:rPr lang="cs-CZ" dirty="0" err="1"/>
              <a:t>Immunization</a:t>
            </a:r>
            <a:r>
              <a:rPr lang="cs-CZ" dirty="0"/>
              <a:t> </a:t>
            </a:r>
            <a:r>
              <a:rPr lang="cs-CZ" dirty="0" err="1"/>
              <a:t>will</a:t>
            </a:r>
            <a:r>
              <a:rPr lang="cs-CZ" dirty="0"/>
              <a:t> manifest </a:t>
            </a:r>
            <a:r>
              <a:rPr lang="cs-CZ" dirty="0" err="1"/>
              <a:t>only</a:t>
            </a:r>
            <a:r>
              <a:rPr lang="cs-CZ" dirty="0"/>
              <a:t> </a:t>
            </a:r>
            <a:r>
              <a:rPr lang="cs-CZ" dirty="0" err="1"/>
              <a:t>during</a:t>
            </a:r>
            <a:r>
              <a:rPr lang="cs-CZ" dirty="0"/>
              <a:t> </a:t>
            </a:r>
            <a:r>
              <a:rPr lang="cs-CZ" dirty="0" err="1"/>
              <a:t>further</a:t>
            </a:r>
            <a:r>
              <a:rPr lang="cs-CZ" dirty="0"/>
              <a:t> </a:t>
            </a:r>
            <a:r>
              <a:rPr lang="cs-CZ" dirty="0" err="1"/>
              <a:t>pregnancies</a:t>
            </a:r>
            <a:r>
              <a:rPr lang="cs-CZ" dirty="0"/>
              <a:t> </a:t>
            </a:r>
            <a:r>
              <a:rPr lang="cs-CZ" dirty="0" err="1"/>
              <a:t>of</a:t>
            </a:r>
            <a:r>
              <a:rPr lang="cs-CZ" dirty="0"/>
              <a:t> </a:t>
            </a:r>
            <a:r>
              <a:rPr lang="cs-CZ" dirty="0" err="1"/>
              <a:t>this</a:t>
            </a:r>
            <a:r>
              <a:rPr lang="cs-CZ" dirty="0"/>
              <a:t> </a:t>
            </a:r>
            <a:r>
              <a:rPr lang="cs-CZ" dirty="0" err="1"/>
              <a:t>combination</a:t>
            </a:r>
            <a:r>
              <a:rPr lang="cs-CZ" dirty="0"/>
              <a:t> – </a:t>
            </a:r>
            <a:r>
              <a:rPr lang="cs-CZ" dirty="0" err="1"/>
              <a:t>IgG</a:t>
            </a:r>
            <a:r>
              <a:rPr lang="cs-CZ" dirty="0"/>
              <a:t> </a:t>
            </a:r>
            <a:r>
              <a:rPr lang="cs-CZ" dirty="0" err="1"/>
              <a:t>antibodies</a:t>
            </a:r>
            <a:r>
              <a:rPr lang="cs-CZ" dirty="0"/>
              <a:t> </a:t>
            </a:r>
            <a:r>
              <a:rPr lang="cs-CZ" dirty="0" err="1"/>
              <a:t>pass</a:t>
            </a:r>
            <a:r>
              <a:rPr lang="cs-CZ" dirty="0"/>
              <a:t> </a:t>
            </a:r>
            <a:r>
              <a:rPr lang="cs-CZ" dirty="0" err="1"/>
              <a:t>through</a:t>
            </a:r>
            <a:r>
              <a:rPr lang="cs-CZ" dirty="0"/>
              <a:t> </a:t>
            </a:r>
            <a:r>
              <a:rPr lang="cs-CZ" dirty="0" err="1"/>
              <a:t>the</a:t>
            </a:r>
            <a:r>
              <a:rPr lang="cs-CZ" dirty="0"/>
              <a:t> placenta and </a:t>
            </a:r>
            <a:r>
              <a:rPr lang="cs-CZ" dirty="0" err="1"/>
              <a:t>attack</a:t>
            </a:r>
            <a:r>
              <a:rPr lang="cs-CZ" dirty="0"/>
              <a:t> </a:t>
            </a:r>
            <a:r>
              <a:rPr lang="cs-CZ" dirty="0" err="1"/>
              <a:t>fetal</a:t>
            </a:r>
            <a:r>
              <a:rPr lang="cs-CZ" dirty="0"/>
              <a:t> </a:t>
            </a:r>
            <a:r>
              <a:rPr lang="cs-CZ" dirty="0" err="1"/>
              <a:t>RBCs</a:t>
            </a:r>
            <a:r>
              <a:rPr lang="cs-CZ" dirty="0"/>
              <a:t> → </a:t>
            </a:r>
            <a:r>
              <a:rPr lang="cs-CZ" dirty="0" err="1"/>
              <a:t>blood</a:t>
            </a:r>
            <a:r>
              <a:rPr lang="cs-CZ" dirty="0"/>
              <a:t> </a:t>
            </a:r>
            <a:r>
              <a:rPr lang="cs-CZ" dirty="0" err="1"/>
              <a:t>hemolysis</a:t>
            </a:r>
            <a:r>
              <a:rPr lang="cs-CZ" dirty="0"/>
              <a:t> → </a:t>
            </a:r>
            <a:r>
              <a:rPr lang="cs-CZ" dirty="0" err="1"/>
              <a:t>anemia</a:t>
            </a:r>
            <a:r>
              <a:rPr lang="cs-CZ" dirty="0"/>
              <a:t> → </a:t>
            </a:r>
            <a:r>
              <a:rPr lang="cs-CZ" dirty="0" err="1"/>
              <a:t>increased</a:t>
            </a:r>
            <a:r>
              <a:rPr lang="cs-CZ" dirty="0"/>
              <a:t> </a:t>
            </a:r>
            <a:r>
              <a:rPr lang="cs-CZ" dirty="0" err="1"/>
              <a:t>hematopoiesis</a:t>
            </a:r>
            <a:r>
              <a:rPr lang="cs-CZ" dirty="0"/>
              <a:t> → </a:t>
            </a:r>
            <a:r>
              <a:rPr lang="cs-CZ" dirty="0" err="1"/>
              <a:t>fetal</a:t>
            </a:r>
            <a:r>
              <a:rPr lang="cs-CZ" dirty="0"/>
              <a:t> </a:t>
            </a:r>
            <a:r>
              <a:rPr lang="cs-CZ" dirty="0" err="1"/>
              <a:t>erythroblastosis</a:t>
            </a:r>
            <a:r>
              <a:rPr lang="cs-CZ" dirty="0"/>
              <a:t> (more </a:t>
            </a:r>
            <a:r>
              <a:rPr lang="cs-CZ" dirty="0" err="1"/>
              <a:t>erythroblasts</a:t>
            </a:r>
            <a:r>
              <a:rPr lang="cs-CZ" dirty="0"/>
              <a:t> – </a:t>
            </a:r>
            <a:r>
              <a:rPr lang="cs-CZ" dirty="0" err="1"/>
              <a:t>immature</a:t>
            </a:r>
            <a:r>
              <a:rPr lang="cs-CZ" dirty="0"/>
              <a:t> </a:t>
            </a:r>
            <a:r>
              <a:rPr lang="cs-CZ" dirty="0" err="1"/>
              <a:t>RBCs</a:t>
            </a:r>
            <a:r>
              <a:rPr lang="cs-CZ" dirty="0"/>
              <a:t>), </a:t>
            </a:r>
            <a:r>
              <a:rPr lang="cs-CZ" dirty="0" err="1"/>
              <a:t>unconjugated</a:t>
            </a:r>
            <a:r>
              <a:rPr lang="cs-CZ" dirty="0"/>
              <a:t> </a:t>
            </a:r>
            <a:r>
              <a:rPr lang="cs-CZ" dirty="0" err="1"/>
              <a:t>hyperbilirubinemia</a:t>
            </a:r>
            <a:r>
              <a:rPr lang="cs-CZ" dirty="0"/>
              <a:t> (</a:t>
            </a:r>
            <a:r>
              <a:rPr lang="cs-CZ" dirty="0" err="1"/>
              <a:t>icterus</a:t>
            </a:r>
            <a:r>
              <a:rPr lang="cs-CZ" dirty="0"/>
              <a:t>), </a:t>
            </a:r>
            <a:r>
              <a:rPr lang="cs-CZ" dirty="0" err="1"/>
              <a:t>anemia</a:t>
            </a:r>
            <a:r>
              <a:rPr lang="cs-CZ" dirty="0"/>
              <a:t>, hydrops (</a:t>
            </a:r>
            <a:r>
              <a:rPr lang="cs-CZ" dirty="0" err="1"/>
              <a:t>tissue</a:t>
            </a:r>
            <a:r>
              <a:rPr lang="cs-CZ" dirty="0"/>
              <a:t> </a:t>
            </a:r>
            <a:r>
              <a:rPr lang="cs-CZ" dirty="0" err="1"/>
              <a:t>swelling</a:t>
            </a:r>
            <a:r>
              <a:rPr lang="cs-CZ" dirty="0"/>
              <a:t> </a:t>
            </a:r>
            <a:r>
              <a:rPr lang="cs-CZ" dirty="0" err="1"/>
              <a:t>due</a:t>
            </a:r>
            <a:r>
              <a:rPr lang="cs-CZ" dirty="0"/>
              <a:t> to </a:t>
            </a:r>
            <a:r>
              <a:rPr lang="cs-CZ" dirty="0" err="1"/>
              <a:t>hypoxia</a:t>
            </a:r>
            <a:r>
              <a:rPr lang="cs-CZ" dirty="0"/>
              <a:t>), </a:t>
            </a:r>
            <a:r>
              <a:rPr lang="cs-CZ" dirty="0" err="1"/>
              <a:t>death</a:t>
            </a:r>
            <a:endParaRPr lang="cs-CZ" dirty="0"/>
          </a:p>
          <a:p>
            <a:pPr lvl="1"/>
            <a:r>
              <a:rPr lang="cs-CZ" dirty="0" err="1"/>
              <a:t>Prevention</a:t>
            </a:r>
            <a:r>
              <a:rPr lang="cs-CZ" dirty="0"/>
              <a:t> – </a:t>
            </a:r>
            <a:r>
              <a:rPr lang="cs-CZ" dirty="0" err="1"/>
              <a:t>administration</a:t>
            </a:r>
            <a:r>
              <a:rPr lang="cs-CZ" dirty="0"/>
              <a:t> </a:t>
            </a:r>
            <a:r>
              <a:rPr lang="cs-CZ" dirty="0" err="1"/>
              <a:t>of</a:t>
            </a:r>
            <a:r>
              <a:rPr lang="cs-CZ" dirty="0"/>
              <a:t> anti-D </a:t>
            </a:r>
            <a:r>
              <a:rPr lang="cs-CZ" dirty="0" err="1"/>
              <a:t>after</a:t>
            </a:r>
            <a:r>
              <a:rPr lang="cs-CZ" dirty="0"/>
              <a:t> </a:t>
            </a:r>
            <a:r>
              <a:rPr lang="cs-CZ" dirty="0" err="1"/>
              <a:t>delivery</a:t>
            </a:r>
            <a:r>
              <a:rPr lang="cs-CZ" dirty="0"/>
              <a:t> (</a:t>
            </a:r>
            <a:r>
              <a:rPr lang="cs-CZ" dirty="0" err="1"/>
              <a:t>or</a:t>
            </a:r>
            <a:r>
              <a:rPr lang="cs-CZ" dirty="0"/>
              <a:t> </a:t>
            </a:r>
            <a:r>
              <a:rPr lang="cs-CZ" dirty="0" err="1"/>
              <a:t>other</a:t>
            </a:r>
            <a:r>
              <a:rPr lang="cs-CZ" dirty="0"/>
              <a:t> </a:t>
            </a:r>
            <a:r>
              <a:rPr lang="cs-CZ" dirty="0" err="1"/>
              <a:t>events</a:t>
            </a:r>
            <a:r>
              <a:rPr lang="cs-CZ" dirty="0"/>
              <a:t>) </a:t>
            </a:r>
            <a:r>
              <a:rPr lang="cs-CZ" dirty="0" err="1"/>
              <a:t>will</a:t>
            </a:r>
            <a:r>
              <a:rPr lang="cs-CZ" dirty="0"/>
              <a:t> </a:t>
            </a:r>
            <a:r>
              <a:rPr lang="cs-CZ" dirty="0" err="1"/>
              <a:t>eliminate</a:t>
            </a:r>
            <a:r>
              <a:rPr lang="cs-CZ" dirty="0"/>
              <a:t> </a:t>
            </a:r>
            <a:r>
              <a:rPr lang="cs-CZ" dirty="0" err="1"/>
              <a:t>Rh</a:t>
            </a:r>
            <a:r>
              <a:rPr lang="cs-CZ" dirty="0"/>
              <a:t>- </a:t>
            </a:r>
            <a:r>
              <a:rPr lang="cs-CZ" dirty="0" err="1"/>
              <a:t>RBCs</a:t>
            </a:r>
            <a:r>
              <a:rPr lang="cs-CZ" dirty="0"/>
              <a:t> </a:t>
            </a:r>
            <a:r>
              <a:rPr lang="cs-CZ" dirty="0" err="1"/>
              <a:t>before</a:t>
            </a:r>
            <a:r>
              <a:rPr lang="cs-CZ" dirty="0"/>
              <a:t> </a:t>
            </a:r>
            <a:r>
              <a:rPr lang="cs-CZ" dirty="0" err="1"/>
              <a:t>the</a:t>
            </a:r>
            <a:r>
              <a:rPr lang="cs-CZ" dirty="0"/>
              <a:t> </a:t>
            </a:r>
            <a:r>
              <a:rPr lang="cs-CZ" dirty="0" err="1"/>
              <a:t>mother's</a:t>
            </a:r>
            <a:r>
              <a:rPr lang="cs-CZ" dirty="0"/>
              <a:t> </a:t>
            </a:r>
            <a:r>
              <a:rPr lang="cs-CZ" dirty="0" err="1"/>
              <a:t>immune</a:t>
            </a:r>
            <a:r>
              <a:rPr lang="cs-CZ" dirty="0"/>
              <a:t> systém </a:t>
            </a:r>
            <a:r>
              <a:rPr lang="cs-CZ" dirty="0" err="1"/>
              <a:t>notices</a:t>
            </a:r>
            <a:r>
              <a:rPr lang="cs-CZ" dirty="0"/>
              <a:t> </a:t>
            </a:r>
            <a:r>
              <a:rPr lang="cs-CZ" dirty="0" err="1"/>
              <a:t>them</a:t>
            </a:r>
            <a:endParaRPr lang="cs-CZ" dirty="0"/>
          </a:p>
          <a:p>
            <a:endParaRPr lang="cs-CZ" dirty="0"/>
          </a:p>
        </p:txBody>
      </p:sp>
    </p:spTree>
    <p:extLst>
      <p:ext uri="{BB962C8B-B14F-4D97-AF65-F5344CB8AC3E}">
        <p14:creationId xmlns:p14="http://schemas.microsoft.com/office/powerpoint/2010/main" val="278440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53EAC6-0565-CF89-EE5E-FB6BF88AFB98}"/>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AA4AFADB-F53E-85A0-CD07-83E047EA0EB1}"/>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Title 3">
            <a:extLst>
              <a:ext uri="{FF2B5EF4-FFF2-40B4-BE49-F238E27FC236}">
                <a16:creationId xmlns:a16="http://schemas.microsoft.com/office/drawing/2014/main" id="{D1EDFC7D-9CC1-9168-B30D-970C6C93B7AF}"/>
              </a:ext>
            </a:extLst>
          </p:cNvPr>
          <p:cNvSpPr>
            <a:spLocks noGrp="1"/>
          </p:cNvSpPr>
          <p:nvPr>
            <p:ph type="title"/>
          </p:nvPr>
        </p:nvSpPr>
        <p:spPr/>
        <p:txBody>
          <a:bodyPr/>
          <a:lstStyle/>
          <a:p>
            <a:r>
              <a:rPr lang="en-US" dirty="0"/>
              <a:t>Estimation of blood groups by slide method</a:t>
            </a:r>
            <a:endParaRPr lang="cs-CZ" dirty="0"/>
          </a:p>
        </p:txBody>
      </p:sp>
      <p:sp>
        <p:nvSpPr>
          <p:cNvPr id="5" name="Content Placeholder 4">
            <a:extLst>
              <a:ext uri="{FF2B5EF4-FFF2-40B4-BE49-F238E27FC236}">
                <a16:creationId xmlns:a16="http://schemas.microsoft.com/office/drawing/2014/main" id="{A5765B24-A9E7-5045-3279-649924CF61A4}"/>
              </a:ext>
            </a:extLst>
          </p:cNvPr>
          <p:cNvSpPr>
            <a:spLocks noGrp="1"/>
          </p:cNvSpPr>
          <p:nvPr>
            <p:ph idx="1"/>
          </p:nvPr>
        </p:nvSpPr>
        <p:spPr/>
        <p:txBody>
          <a:bodyPr/>
          <a:lstStyle/>
          <a:p>
            <a:r>
              <a:rPr lang="en-US" dirty="0"/>
              <a:t>Drop anti-A, anti-B and a combination of anti-A and anti-B antibodies onto the glass slide</a:t>
            </a:r>
          </a:p>
          <a:p>
            <a:pPr lvl="1"/>
            <a:r>
              <a:rPr lang="en-US" dirty="0"/>
              <a:t>Or blood group sera A (contains anti-B), B (anti-A) and 0 (anti-A, anti-B) are used – serum is blood plasma without coagulation factors, it contains the relevant agglutinins</a:t>
            </a:r>
          </a:p>
          <a:p>
            <a:r>
              <a:rPr lang="cs-CZ" dirty="0"/>
              <a:t>M</a:t>
            </a:r>
            <a:r>
              <a:rPr lang="en-US" dirty="0"/>
              <a:t>ix the antibodies with a drop of blood (sera must not mix)</a:t>
            </a:r>
          </a:p>
          <a:p>
            <a:r>
              <a:rPr lang="en-US" dirty="0"/>
              <a:t>A positive result occurs in serum with agglutination (clumping)</a:t>
            </a:r>
          </a:p>
        </p:txBody>
      </p:sp>
      <p:grpSp>
        <p:nvGrpSpPr>
          <p:cNvPr id="6" name="object 4">
            <a:extLst>
              <a:ext uri="{FF2B5EF4-FFF2-40B4-BE49-F238E27FC236}">
                <a16:creationId xmlns:a16="http://schemas.microsoft.com/office/drawing/2014/main" id="{A696AF30-E050-E607-250B-E97BE1306D9A}"/>
              </a:ext>
            </a:extLst>
          </p:cNvPr>
          <p:cNvGrpSpPr/>
          <p:nvPr/>
        </p:nvGrpSpPr>
        <p:grpSpPr>
          <a:xfrm>
            <a:off x="5129529" y="4835146"/>
            <a:ext cx="3947795" cy="1233805"/>
            <a:chOff x="5129529" y="4864353"/>
            <a:chExt cx="3947795" cy="1233805"/>
          </a:xfrm>
        </p:grpSpPr>
        <p:sp>
          <p:nvSpPr>
            <p:cNvPr id="7" name="object 5">
              <a:extLst>
                <a:ext uri="{FF2B5EF4-FFF2-40B4-BE49-F238E27FC236}">
                  <a16:creationId xmlns:a16="http://schemas.microsoft.com/office/drawing/2014/main" id="{0A8A5ED5-465D-A575-C5D3-5EA8A27ABCC8}"/>
                </a:ext>
              </a:extLst>
            </p:cNvPr>
            <p:cNvSpPr/>
            <p:nvPr/>
          </p:nvSpPr>
          <p:spPr>
            <a:xfrm>
              <a:off x="5135879" y="4870703"/>
              <a:ext cx="3935095" cy="1221105"/>
            </a:xfrm>
            <a:custGeom>
              <a:avLst/>
              <a:gdLst/>
              <a:ahLst/>
              <a:cxnLst/>
              <a:rect l="l" t="t" r="r" b="b"/>
              <a:pathLst>
                <a:path w="3935095" h="1221104">
                  <a:moveTo>
                    <a:pt x="3934968" y="0"/>
                  </a:moveTo>
                  <a:lnTo>
                    <a:pt x="0" y="0"/>
                  </a:lnTo>
                  <a:lnTo>
                    <a:pt x="0" y="1220724"/>
                  </a:lnTo>
                  <a:lnTo>
                    <a:pt x="3934968" y="1220724"/>
                  </a:lnTo>
                  <a:lnTo>
                    <a:pt x="3934968" y="0"/>
                  </a:lnTo>
                  <a:close/>
                </a:path>
              </a:pathLst>
            </a:custGeom>
            <a:solidFill>
              <a:srgbClr val="CDCDFF"/>
            </a:solidFill>
          </p:spPr>
          <p:txBody>
            <a:bodyPr wrap="square" lIns="0" tIns="0" rIns="0" bIns="0" rtlCol="0"/>
            <a:lstStyle/>
            <a:p>
              <a:endParaRPr/>
            </a:p>
          </p:txBody>
        </p:sp>
        <p:sp>
          <p:nvSpPr>
            <p:cNvPr id="8" name="object 6">
              <a:extLst>
                <a:ext uri="{FF2B5EF4-FFF2-40B4-BE49-F238E27FC236}">
                  <a16:creationId xmlns:a16="http://schemas.microsoft.com/office/drawing/2014/main" id="{10AB4954-C308-474B-3285-67B06681FD2B}"/>
                </a:ext>
              </a:extLst>
            </p:cNvPr>
            <p:cNvSpPr/>
            <p:nvPr/>
          </p:nvSpPr>
          <p:spPr>
            <a:xfrm>
              <a:off x="5135879" y="4870703"/>
              <a:ext cx="3935095" cy="1221105"/>
            </a:xfrm>
            <a:custGeom>
              <a:avLst/>
              <a:gdLst/>
              <a:ahLst/>
              <a:cxnLst/>
              <a:rect l="l" t="t" r="r" b="b"/>
              <a:pathLst>
                <a:path w="3935095" h="1221104">
                  <a:moveTo>
                    <a:pt x="0" y="1220724"/>
                  </a:moveTo>
                  <a:lnTo>
                    <a:pt x="3934968" y="1220724"/>
                  </a:lnTo>
                  <a:lnTo>
                    <a:pt x="3934968" y="0"/>
                  </a:lnTo>
                  <a:lnTo>
                    <a:pt x="0" y="0"/>
                  </a:lnTo>
                  <a:lnTo>
                    <a:pt x="0" y="1220724"/>
                  </a:lnTo>
                  <a:close/>
                </a:path>
              </a:pathLst>
            </a:custGeom>
            <a:ln w="12700">
              <a:solidFill>
                <a:srgbClr val="0000DC"/>
              </a:solidFill>
            </a:ln>
          </p:spPr>
          <p:txBody>
            <a:bodyPr wrap="square" lIns="0" tIns="0" rIns="0" bIns="0" rtlCol="0"/>
            <a:lstStyle/>
            <a:p>
              <a:endParaRPr/>
            </a:p>
          </p:txBody>
        </p:sp>
        <p:sp>
          <p:nvSpPr>
            <p:cNvPr id="9" name="object 7">
              <a:extLst>
                <a:ext uri="{FF2B5EF4-FFF2-40B4-BE49-F238E27FC236}">
                  <a16:creationId xmlns:a16="http://schemas.microsoft.com/office/drawing/2014/main" id="{5BD4D4A6-3C1F-C090-5730-3A69B2D0E1D2}"/>
                </a:ext>
              </a:extLst>
            </p:cNvPr>
            <p:cNvSpPr/>
            <p:nvPr/>
          </p:nvSpPr>
          <p:spPr>
            <a:xfrm>
              <a:off x="5455919" y="5077967"/>
              <a:ext cx="829055" cy="829056"/>
            </a:xfrm>
            <a:prstGeom prst="rect">
              <a:avLst/>
            </a:prstGeom>
            <a:blipFill>
              <a:blip r:embed="rId2" cstate="print"/>
              <a:stretch>
                <a:fillRect/>
              </a:stretch>
            </a:blipFill>
          </p:spPr>
          <p:txBody>
            <a:bodyPr wrap="square" lIns="0" tIns="0" rIns="0" bIns="0" rtlCol="0"/>
            <a:lstStyle/>
            <a:p>
              <a:endParaRPr/>
            </a:p>
          </p:txBody>
        </p:sp>
        <p:sp>
          <p:nvSpPr>
            <p:cNvPr id="10" name="object 8">
              <a:extLst>
                <a:ext uri="{FF2B5EF4-FFF2-40B4-BE49-F238E27FC236}">
                  <a16:creationId xmlns:a16="http://schemas.microsoft.com/office/drawing/2014/main" id="{F191100C-F078-5F50-2654-3C37081EA9F9}"/>
                </a:ext>
              </a:extLst>
            </p:cNvPr>
            <p:cNvSpPr/>
            <p:nvPr/>
          </p:nvSpPr>
          <p:spPr>
            <a:xfrm>
              <a:off x="5455919" y="5077967"/>
              <a:ext cx="829310" cy="829310"/>
            </a:xfrm>
            <a:custGeom>
              <a:avLst/>
              <a:gdLst/>
              <a:ahLst/>
              <a:cxnLst/>
              <a:rect l="l" t="t" r="r" b="b"/>
              <a:pathLst>
                <a:path w="829310" h="829310">
                  <a:moveTo>
                    <a:pt x="0" y="414527"/>
                  </a:moveTo>
                  <a:lnTo>
                    <a:pt x="2788" y="366177"/>
                  </a:lnTo>
                  <a:lnTo>
                    <a:pt x="10945" y="319466"/>
                  </a:lnTo>
                  <a:lnTo>
                    <a:pt x="24161" y="274707"/>
                  </a:lnTo>
                  <a:lnTo>
                    <a:pt x="42125" y="232210"/>
                  </a:lnTo>
                  <a:lnTo>
                    <a:pt x="64526" y="192285"/>
                  </a:lnTo>
                  <a:lnTo>
                    <a:pt x="91053" y="155243"/>
                  </a:lnTo>
                  <a:lnTo>
                    <a:pt x="121396" y="121396"/>
                  </a:lnTo>
                  <a:lnTo>
                    <a:pt x="155243" y="91053"/>
                  </a:lnTo>
                  <a:lnTo>
                    <a:pt x="192285" y="64526"/>
                  </a:lnTo>
                  <a:lnTo>
                    <a:pt x="232210" y="42125"/>
                  </a:lnTo>
                  <a:lnTo>
                    <a:pt x="274707" y="24161"/>
                  </a:lnTo>
                  <a:lnTo>
                    <a:pt x="319466" y="10945"/>
                  </a:lnTo>
                  <a:lnTo>
                    <a:pt x="366177" y="2788"/>
                  </a:lnTo>
                  <a:lnTo>
                    <a:pt x="414527" y="0"/>
                  </a:lnTo>
                  <a:lnTo>
                    <a:pt x="462878" y="2788"/>
                  </a:lnTo>
                  <a:lnTo>
                    <a:pt x="509589" y="10945"/>
                  </a:lnTo>
                  <a:lnTo>
                    <a:pt x="554348" y="24161"/>
                  </a:lnTo>
                  <a:lnTo>
                    <a:pt x="596845" y="42125"/>
                  </a:lnTo>
                  <a:lnTo>
                    <a:pt x="636770" y="64526"/>
                  </a:lnTo>
                  <a:lnTo>
                    <a:pt x="673812" y="91053"/>
                  </a:lnTo>
                  <a:lnTo>
                    <a:pt x="707659" y="121396"/>
                  </a:lnTo>
                  <a:lnTo>
                    <a:pt x="738002" y="155243"/>
                  </a:lnTo>
                  <a:lnTo>
                    <a:pt x="764529" y="192285"/>
                  </a:lnTo>
                  <a:lnTo>
                    <a:pt x="786930" y="232210"/>
                  </a:lnTo>
                  <a:lnTo>
                    <a:pt x="804894" y="274707"/>
                  </a:lnTo>
                  <a:lnTo>
                    <a:pt x="818110" y="319466"/>
                  </a:lnTo>
                  <a:lnTo>
                    <a:pt x="826267" y="366177"/>
                  </a:lnTo>
                  <a:lnTo>
                    <a:pt x="829055" y="414527"/>
                  </a:lnTo>
                  <a:lnTo>
                    <a:pt x="826267" y="462871"/>
                  </a:lnTo>
                  <a:lnTo>
                    <a:pt x="818110" y="509577"/>
                  </a:lnTo>
                  <a:lnTo>
                    <a:pt x="804894" y="554333"/>
                  </a:lnTo>
                  <a:lnTo>
                    <a:pt x="786930" y="596829"/>
                  </a:lnTo>
                  <a:lnTo>
                    <a:pt x="764529" y="636753"/>
                  </a:lnTo>
                  <a:lnTo>
                    <a:pt x="738002" y="673796"/>
                  </a:lnTo>
                  <a:lnTo>
                    <a:pt x="707659" y="707645"/>
                  </a:lnTo>
                  <a:lnTo>
                    <a:pt x="673812" y="737990"/>
                  </a:lnTo>
                  <a:lnTo>
                    <a:pt x="636770" y="764520"/>
                  </a:lnTo>
                  <a:lnTo>
                    <a:pt x="596845" y="786923"/>
                  </a:lnTo>
                  <a:lnTo>
                    <a:pt x="554348" y="804890"/>
                  </a:lnTo>
                  <a:lnTo>
                    <a:pt x="509589" y="818108"/>
                  </a:lnTo>
                  <a:lnTo>
                    <a:pt x="462878" y="826267"/>
                  </a:lnTo>
                  <a:lnTo>
                    <a:pt x="414527" y="829055"/>
                  </a:lnTo>
                  <a:lnTo>
                    <a:pt x="366177" y="826267"/>
                  </a:lnTo>
                  <a:lnTo>
                    <a:pt x="319466" y="818108"/>
                  </a:lnTo>
                  <a:lnTo>
                    <a:pt x="274707" y="804890"/>
                  </a:lnTo>
                  <a:lnTo>
                    <a:pt x="232210" y="786923"/>
                  </a:lnTo>
                  <a:lnTo>
                    <a:pt x="192285" y="764520"/>
                  </a:lnTo>
                  <a:lnTo>
                    <a:pt x="155243" y="737990"/>
                  </a:lnTo>
                  <a:lnTo>
                    <a:pt x="121396" y="707645"/>
                  </a:lnTo>
                  <a:lnTo>
                    <a:pt x="91053" y="673796"/>
                  </a:lnTo>
                  <a:lnTo>
                    <a:pt x="64526" y="636753"/>
                  </a:lnTo>
                  <a:lnTo>
                    <a:pt x="42125" y="596829"/>
                  </a:lnTo>
                  <a:lnTo>
                    <a:pt x="24161" y="554333"/>
                  </a:lnTo>
                  <a:lnTo>
                    <a:pt x="10945" y="509577"/>
                  </a:lnTo>
                  <a:lnTo>
                    <a:pt x="2788" y="462871"/>
                  </a:lnTo>
                  <a:lnTo>
                    <a:pt x="0" y="414527"/>
                  </a:lnTo>
                  <a:close/>
                </a:path>
              </a:pathLst>
            </a:custGeom>
            <a:ln w="9525">
              <a:solidFill>
                <a:srgbClr val="000000"/>
              </a:solidFill>
            </a:ln>
          </p:spPr>
          <p:txBody>
            <a:bodyPr wrap="square" lIns="0" tIns="0" rIns="0" bIns="0" rtlCol="0"/>
            <a:lstStyle/>
            <a:p>
              <a:endParaRPr/>
            </a:p>
          </p:txBody>
        </p:sp>
        <p:sp>
          <p:nvSpPr>
            <p:cNvPr id="11" name="object 9">
              <a:extLst>
                <a:ext uri="{FF2B5EF4-FFF2-40B4-BE49-F238E27FC236}">
                  <a16:creationId xmlns:a16="http://schemas.microsoft.com/office/drawing/2014/main" id="{06D89657-2177-E309-387A-AA97AF4430B0}"/>
                </a:ext>
              </a:extLst>
            </p:cNvPr>
            <p:cNvSpPr/>
            <p:nvPr/>
          </p:nvSpPr>
          <p:spPr>
            <a:xfrm>
              <a:off x="6676453" y="5073205"/>
              <a:ext cx="838580" cy="838581"/>
            </a:xfrm>
            <a:prstGeom prst="rect">
              <a:avLst/>
            </a:prstGeom>
            <a:blipFill>
              <a:blip r:embed="rId3" cstate="print"/>
              <a:stretch>
                <a:fillRect/>
              </a:stretch>
            </a:blipFill>
          </p:spPr>
          <p:txBody>
            <a:bodyPr wrap="square" lIns="0" tIns="0" rIns="0" bIns="0" rtlCol="0"/>
            <a:lstStyle/>
            <a:p>
              <a:endParaRPr/>
            </a:p>
          </p:txBody>
        </p:sp>
        <p:sp>
          <p:nvSpPr>
            <p:cNvPr id="12" name="object 10">
              <a:extLst>
                <a:ext uri="{FF2B5EF4-FFF2-40B4-BE49-F238E27FC236}">
                  <a16:creationId xmlns:a16="http://schemas.microsoft.com/office/drawing/2014/main" id="{2F9B2529-5408-50C8-8B7F-2DB585A4EAA2}"/>
                </a:ext>
              </a:extLst>
            </p:cNvPr>
            <p:cNvSpPr/>
            <p:nvPr/>
          </p:nvSpPr>
          <p:spPr>
            <a:xfrm>
              <a:off x="7900225" y="5073205"/>
              <a:ext cx="840104" cy="838581"/>
            </a:xfrm>
            <a:prstGeom prst="rect">
              <a:avLst/>
            </a:prstGeom>
            <a:blipFill>
              <a:blip r:embed="rId4" cstate="print"/>
              <a:stretch>
                <a:fillRect/>
              </a:stretch>
            </a:blipFill>
          </p:spPr>
          <p:txBody>
            <a:bodyPr wrap="square" lIns="0" tIns="0" rIns="0" bIns="0" rtlCol="0"/>
            <a:lstStyle/>
            <a:p>
              <a:endParaRPr/>
            </a:p>
          </p:txBody>
        </p:sp>
      </p:grpSp>
      <p:sp>
        <p:nvSpPr>
          <p:cNvPr id="13" name="object 12">
            <a:extLst>
              <a:ext uri="{FF2B5EF4-FFF2-40B4-BE49-F238E27FC236}">
                <a16:creationId xmlns:a16="http://schemas.microsoft.com/office/drawing/2014/main" id="{241CB489-9207-56A0-D732-1529BA4BD4AE}"/>
              </a:ext>
            </a:extLst>
          </p:cNvPr>
          <p:cNvSpPr txBox="1"/>
          <p:nvPr/>
        </p:nvSpPr>
        <p:spPr>
          <a:xfrm>
            <a:off x="5786373" y="6027880"/>
            <a:ext cx="15494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Tahoma"/>
                <a:cs typeface="Tahoma"/>
              </a:rPr>
              <a:t>-</a:t>
            </a:r>
            <a:endParaRPr sz="2800">
              <a:latin typeface="Tahoma"/>
              <a:cs typeface="Tahoma"/>
            </a:endParaRPr>
          </a:p>
        </p:txBody>
      </p:sp>
      <p:sp>
        <p:nvSpPr>
          <p:cNvPr id="14" name="object 13">
            <a:extLst>
              <a:ext uri="{FF2B5EF4-FFF2-40B4-BE49-F238E27FC236}">
                <a16:creationId xmlns:a16="http://schemas.microsoft.com/office/drawing/2014/main" id="{5B0310E6-E4BE-492F-A22F-7F39BE943754}"/>
              </a:ext>
            </a:extLst>
          </p:cNvPr>
          <p:cNvSpPr txBox="1"/>
          <p:nvPr/>
        </p:nvSpPr>
        <p:spPr>
          <a:xfrm>
            <a:off x="7004431" y="6066284"/>
            <a:ext cx="24765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Tahoma"/>
                <a:cs typeface="Tahoma"/>
              </a:rPr>
              <a:t>+</a:t>
            </a:r>
            <a:endParaRPr sz="2400">
              <a:latin typeface="Tahoma"/>
              <a:cs typeface="Tahoma"/>
            </a:endParaRPr>
          </a:p>
        </p:txBody>
      </p:sp>
      <p:sp>
        <p:nvSpPr>
          <p:cNvPr id="15" name="object 14">
            <a:extLst>
              <a:ext uri="{FF2B5EF4-FFF2-40B4-BE49-F238E27FC236}">
                <a16:creationId xmlns:a16="http://schemas.microsoft.com/office/drawing/2014/main" id="{6919AA69-CF8A-BE7C-04B6-854BC6FB3283}"/>
              </a:ext>
            </a:extLst>
          </p:cNvPr>
          <p:cNvSpPr txBox="1"/>
          <p:nvPr/>
        </p:nvSpPr>
        <p:spPr>
          <a:xfrm>
            <a:off x="8248650" y="6069028"/>
            <a:ext cx="24765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ahoma"/>
                <a:cs typeface="Tahoma"/>
              </a:rPr>
              <a:t>+</a:t>
            </a:r>
            <a:endParaRPr sz="2400">
              <a:latin typeface="Tahoma"/>
              <a:cs typeface="Tahoma"/>
            </a:endParaRPr>
          </a:p>
        </p:txBody>
      </p:sp>
      <p:sp>
        <p:nvSpPr>
          <p:cNvPr id="18" name="TextBox 17">
            <a:extLst>
              <a:ext uri="{FF2B5EF4-FFF2-40B4-BE49-F238E27FC236}">
                <a16:creationId xmlns:a16="http://schemas.microsoft.com/office/drawing/2014/main" id="{3101EE5F-DE62-DEB3-239D-434207D77781}"/>
              </a:ext>
            </a:extLst>
          </p:cNvPr>
          <p:cNvSpPr txBox="1"/>
          <p:nvPr/>
        </p:nvSpPr>
        <p:spPr>
          <a:xfrm>
            <a:off x="5404272" y="4268801"/>
            <a:ext cx="3666701" cy="461665"/>
          </a:xfrm>
          <a:prstGeom prst="rect">
            <a:avLst/>
          </a:prstGeom>
          <a:noFill/>
        </p:spPr>
        <p:txBody>
          <a:bodyPr wrap="square" rtlCol="0">
            <a:spAutoFit/>
          </a:bodyPr>
          <a:lstStyle/>
          <a:p>
            <a:pPr algn="l"/>
            <a:r>
              <a:rPr lang="cs-CZ" dirty="0">
                <a:latin typeface="+mn-lt"/>
              </a:rPr>
              <a:t>anti-A	   anti-B    anti-AB</a:t>
            </a:r>
          </a:p>
        </p:txBody>
      </p:sp>
    </p:spTree>
    <p:extLst>
      <p:ext uri="{BB962C8B-B14F-4D97-AF65-F5344CB8AC3E}">
        <p14:creationId xmlns:p14="http://schemas.microsoft.com/office/powerpoint/2010/main" val="3919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5F3D7D-BB73-5B77-D290-2B60D53114DB}"/>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0D3895C2-F563-C939-E116-869013EA0206}"/>
              </a:ext>
            </a:extLst>
          </p:cNvPr>
          <p:cNvSpPr>
            <a:spLocks noGrp="1"/>
          </p:cNvSpPr>
          <p:nvPr>
            <p:ph type="title"/>
          </p:nvPr>
        </p:nvSpPr>
        <p:spPr/>
        <p:txBody>
          <a:bodyPr/>
          <a:lstStyle/>
          <a:p>
            <a:r>
              <a:rPr lang="cs-CZ" dirty="0" err="1"/>
              <a:t>Red</a:t>
            </a:r>
            <a:r>
              <a:rPr lang="cs-CZ" dirty="0"/>
              <a:t> </a:t>
            </a:r>
            <a:r>
              <a:rPr lang="cs-CZ" dirty="0" err="1"/>
              <a:t>Blood</a:t>
            </a:r>
            <a:r>
              <a:rPr lang="cs-CZ" dirty="0"/>
              <a:t> Cell (RBC) – erytrocyte</a:t>
            </a:r>
          </a:p>
        </p:txBody>
      </p:sp>
      <p:sp>
        <p:nvSpPr>
          <p:cNvPr id="5" name="Content Placeholder 4">
            <a:extLst>
              <a:ext uri="{FF2B5EF4-FFF2-40B4-BE49-F238E27FC236}">
                <a16:creationId xmlns:a16="http://schemas.microsoft.com/office/drawing/2014/main" id="{65247B23-E67A-D00B-DF97-DA07993C2EEF}"/>
              </a:ext>
            </a:extLst>
          </p:cNvPr>
          <p:cNvSpPr>
            <a:spLocks noGrp="1"/>
          </p:cNvSpPr>
          <p:nvPr>
            <p:ph idx="1"/>
          </p:nvPr>
        </p:nvSpPr>
        <p:spPr>
          <a:xfrm>
            <a:off x="720000" y="1489629"/>
            <a:ext cx="10753200" cy="4139998"/>
          </a:xfrm>
        </p:spPr>
        <p:txBody>
          <a:bodyPr/>
          <a:lstStyle/>
          <a:p>
            <a:r>
              <a:rPr lang="en-US" dirty="0" err="1"/>
              <a:t>Anucleated</a:t>
            </a:r>
            <a:r>
              <a:rPr lang="en-US" dirty="0"/>
              <a:t> cell, the most abundant blood cell</a:t>
            </a:r>
          </a:p>
          <a:p>
            <a:r>
              <a:rPr lang="en-US" b="1" dirty="0"/>
              <a:t>Shape</a:t>
            </a:r>
            <a:r>
              <a:rPr lang="en-US" dirty="0"/>
              <a:t>:</a:t>
            </a:r>
          </a:p>
          <a:p>
            <a:pPr lvl="1"/>
            <a:r>
              <a:rPr lang="cs-CZ" dirty="0"/>
              <a:t>b</a:t>
            </a:r>
            <a:r>
              <a:rPr lang="en-US" dirty="0" err="1"/>
              <a:t>iconcave</a:t>
            </a:r>
            <a:r>
              <a:rPr lang="en-US" dirty="0"/>
              <a:t> disc – surface increased by 30%</a:t>
            </a:r>
          </a:p>
          <a:p>
            <a:pPr lvl="1"/>
            <a:r>
              <a:rPr lang="cs-CZ" dirty="0"/>
              <a:t>t</a:t>
            </a:r>
            <a:r>
              <a:rPr lang="en-US" dirty="0"/>
              <a:t>he shape is ensured by a protein named </a:t>
            </a:r>
            <a:r>
              <a:rPr lang="en-US" dirty="0" err="1"/>
              <a:t>spectrin</a:t>
            </a:r>
            <a:endParaRPr lang="en-US" dirty="0"/>
          </a:p>
          <a:p>
            <a:pPr lvl="1"/>
            <a:r>
              <a:rPr lang="cs-CZ" dirty="0"/>
              <a:t>t</a:t>
            </a:r>
            <a:r>
              <a:rPr lang="en-US" dirty="0"/>
              <a:t>he ability to deform inside the capillaries is necessary</a:t>
            </a:r>
          </a:p>
          <a:p>
            <a:r>
              <a:rPr lang="en-US" b="1" dirty="0"/>
              <a:t>Functions</a:t>
            </a:r>
            <a:r>
              <a:rPr lang="en-US" dirty="0"/>
              <a:t>:</a:t>
            </a:r>
          </a:p>
          <a:p>
            <a:pPr lvl="1"/>
            <a:r>
              <a:rPr lang="en-US" dirty="0"/>
              <a:t>Transport of oxygen to tissues (bonded mainly to </a:t>
            </a:r>
            <a:r>
              <a:rPr lang="en-US" dirty="0" err="1"/>
              <a:t>haemoglobin</a:t>
            </a:r>
            <a:r>
              <a:rPr lang="en-US" dirty="0"/>
              <a:t>)</a:t>
            </a:r>
          </a:p>
          <a:p>
            <a:pPr lvl="1"/>
            <a:r>
              <a:rPr lang="en-US" dirty="0"/>
              <a:t>Role in acid-base balance and CO2 transport</a:t>
            </a:r>
          </a:p>
          <a:p>
            <a:r>
              <a:rPr lang="en-US" b="1" dirty="0"/>
              <a:t>Size</a:t>
            </a:r>
            <a:r>
              <a:rPr lang="en-US" dirty="0"/>
              <a:t>:</a:t>
            </a:r>
          </a:p>
          <a:p>
            <a:pPr lvl="1"/>
            <a:r>
              <a:rPr lang="en-US" dirty="0"/>
              <a:t>Normocyte: 7.5 µm</a:t>
            </a:r>
          </a:p>
          <a:p>
            <a:pPr lvl="1"/>
            <a:r>
              <a:rPr lang="en-US" dirty="0"/>
              <a:t>Microcyte: ≤ 7 µm</a:t>
            </a:r>
          </a:p>
          <a:p>
            <a:pPr lvl="1"/>
            <a:r>
              <a:rPr lang="en-US" dirty="0"/>
              <a:t>Macrocyte: ≥ 9 µm</a:t>
            </a:r>
          </a:p>
          <a:p>
            <a:pPr lvl="1"/>
            <a:r>
              <a:rPr lang="en-US" dirty="0" err="1"/>
              <a:t>Megalocyte</a:t>
            </a:r>
            <a:r>
              <a:rPr lang="en-US" dirty="0"/>
              <a:t>: ≥ 20 µm</a:t>
            </a:r>
          </a:p>
          <a:p>
            <a:pPr lvl="1"/>
            <a:r>
              <a:rPr lang="en-US" dirty="0"/>
              <a:t>The width is around 2.5 µm peripherally and 1 µm centrally</a:t>
            </a:r>
          </a:p>
        </p:txBody>
      </p:sp>
      <p:sp>
        <p:nvSpPr>
          <p:cNvPr id="6" name="object 6">
            <a:extLst>
              <a:ext uri="{FF2B5EF4-FFF2-40B4-BE49-F238E27FC236}">
                <a16:creationId xmlns:a16="http://schemas.microsoft.com/office/drawing/2014/main" id="{BBF6F0A1-9AAC-DF5B-9272-FF8BC7C7339B}"/>
              </a:ext>
            </a:extLst>
          </p:cNvPr>
          <p:cNvSpPr/>
          <p:nvPr/>
        </p:nvSpPr>
        <p:spPr>
          <a:xfrm>
            <a:off x="9249156" y="286511"/>
            <a:ext cx="2407920" cy="1528571"/>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9C028FC2-7357-7F84-4F77-7B3452AAAABF}"/>
              </a:ext>
            </a:extLst>
          </p:cNvPr>
          <p:cNvSpPr/>
          <p:nvPr/>
        </p:nvSpPr>
        <p:spPr>
          <a:xfrm>
            <a:off x="8778240" y="2039111"/>
            <a:ext cx="2919983" cy="1943100"/>
          </a:xfrm>
          <a:prstGeom prst="rect">
            <a:avLst/>
          </a:prstGeom>
          <a:blipFill>
            <a:blip r:embed="rId3"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2CE34223-E9ED-C456-6C8E-53E31020650E}"/>
              </a:ext>
            </a:extLst>
          </p:cNvPr>
          <p:cNvSpPr/>
          <p:nvPr/>
        </p:nvSpPr>
        <p:spPr>
          <a:xfrm>
            <a:off x="4125467" y="4796871"/>
            <a:ext cx="2499359" cy="1143000"/>
          </a:xfrm>
          <a:prstGeom prst="rect">
            <a:avLst/>
          </a:prstGeom>
          <a:blipFill>
            <a:blip r:embed="rId4"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58D39F05-320A-4A32-03BC-F3D3E321B075}"/>
              </a:ext>
            </a:extLst>
          </p:cNvPr>
          <p:cNvSpPr/>
          <p:nvPr/>
        </p:nvSpPr>
        <p:spPr>
          <a:xfrm>
            <a:off x="7321295" y="4735040"/>
            <a:ext cx="4376928" cy="1118616"/>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72044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F1FE4-5C71-D444-DACB-2E8F4B7FC4EA}"/>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Title 3">
            <a:extLst>
              <a:ext uri="{FF2B5EF4-FFF2-40B4-BE49-F238E27FC236}">
                <a16:creationId xmlns:a16="http://schemas.microsoft.com/office/drawing/2014/main" id="{AB96D25E-612D-0BAD-F165-3DE711ACCCBE}"/>
              </a:ext>
            </a:extLst>
          </p:cNvPr>
          <p:cNvSpPr>
            <a:spLocks noGrp="1"/>
          </p:cNvSpPr>
          <p:nvPr>
            <p:ph type="title"/>
          </p:nvPr>
        </p:nvSpPr>
        <p:spPr/>
        <p:txBody>
          <a:bodyPr/>
          <a:lstStyle/>
          <a:p>
            <a:r>
              <a:rPr lang="cs-CZ" dirty="0"/>
              <a:t>Fill </a:t>
            </a:r>
            <a:r>
              <a:rPr lang="cs-CZ" dirty="0" err="1"/>
              <a:t>correct</a:t>
            </a:r>
            <a:r>
              <a:rPr lang="cs-CZ" dirty="0"/>
              <a:t> </a:t>
            </a:r>
            <a:r>
              <a:rPr lang="cs-CZ" dirty="0" err="1"/>
              <a:t>blood</a:t>
            </a:r>
            <a:r>
              <a:rPr lang="cs-CZ" dirty="0"/>
              <a:t> </a:t>
            </a:r>
            <a:r>
              <a:rPr lang="cs-CZ" dirty="0" err="1"/>
              <a:t>groups</a:t>
            </a:r>
            <a:r>
              <a:rPr lang="cs-CZ" dirty="0"/>
              <a:t> to </a:t>
            </a:r>
            <a:r>
              <a:rPr lang="cs-CZ" dirty="0" err="1"/>
              <a:t>results</a:t>
            </a:r>
            <a:endParaRPr lang="cs-CZ" dirty="0"/>
          </a:p>
        </p:txBody>
      </p:sp>
      <p:grpSp>
        <p:nvGrpSpPr>
          <p:cNvPr id="6" name="object 3">
            <a:extLst>
              <a:ext uri="{FF2B5EF4-FFF2-40B4-BE49-F238E27FC236}">
                <a16:creationId xmlns:a16="http://schemas.microsoft.com/office/drawing/2014/main" id="{694A41ED-5846-F62D-67CC-F5A44BA555C1}"/>
              </a:ext>
            </a:extLst>
          </p:cNvPr>
          <p:cNvGrpSpPr/>
          <p:nvPr/>
        </p:nvGrpSpPr>
        <p:grpSpPr>
          <a:xfrm>
            <a:off x="1185417" y="1766061"/>
            <a:ext cx="3947795" cy="1233805"/>
            <a:chOff x="1185417" y="1766061"/>
            <a:chExt cx="3947795" cy="1233805"/>
          </a:xfrm>
        </p:grpSpPr>
        <p:sp>
          <p:nvSpPr>
            <p:cNvPr id="7" name="object 4">
              <a:extLst>
                <a:ext uri="{FF2B5EF4-FFF2-40B4-BE49-F238E27FC236}">
                  <a16:creationId xmlns:a16="http://schemas.microsoft.com/office/drawing/2014/main" id="{E119FE76-3892-0C14-D4B9-E4D7B7D4E95A}"/>
                </a:ext>
              </a:extLst>
            </p:cNvPr>
            <p:cNvSpPr/>
            <p:nvPr/>
          </p:nvSpPr>
          <p:spPr>
            <a:xfrm>
              <a:off x="1191767" y="1772411"/>
              <a:ext cx="3935095" cy="1221105"/>
            </a:xfrm>
            <a:custGeom>
              <a:avLst/>
              <a:gdLst/>
              <a:ahLst/>
              <a:cxnLst/>
              <a:rect l="l" t="t" r="r" b="b"/>
              <a:pathLst>
                <a:path w="3935095" h="1221105">
                  <a:moveTo>
                    <a:pt x="3934967" y="0"/>
                  </a:moveTo>
                  <a:lnTo>
                    <a:pt x="0" y="0"/>
                  </a:lnTo>
                  <a:lnTo>
                    <a:pt x="0" y="1220724"/>
                  </a:lnTo>
                  <a:lnTo>
                    <a:pt x="3934967" y="1220724"/>
                  </a:lnTo>
                  <a:lnTo>
                    <a:pt x="3934967" y="0"/>
                  </a:lnTo>
                  <a:close/>
                </a:path>
              </a:pathLst>
            </a:custGeom>
            <a:solidFill>
              <a:srgbClr val="CDCDFF"/>
            </a:solidFill>
          </p:spPr>
          <p:txBody>
            <a:bodyPr wrap="square" lIns="0" tIns="0" rIns="0" bIns="0" rtlCol="0"/>
            <a:lstStyle/>
            <a:p>
              <a:endParaRPr/>
            </a:p>
          </p:txBody>
        </p:sp>
        <p:sp>
          <p:nvSpPr>
            <p:cNvPr id="8" name="object 5">
              <a:extLst>
                <a:ext uri="{FF2B5EF4-FFF2-40B4-BE49-F238E27FC236}">
                  <a16:creationId xmlns:a16="http://schemas.microsoft.com/office/drawing/2014/main" id="{D5B04871-4EDD-07DE-C235-0921DCAEFA6C}"/>
                </a:ext>
              </a:extLst>
            </p:cNvPr>
            <p:cNvSpPr/>
            <p:nvPr/>
          </p:nvSpPr>
          <p:spPr>
            <a:xfrm>
              <a:off x="1191767" y="1772411"/>
              <a:ext cx="3935095" cy="1221105"/>
            </a:xfrm>
            <a:custGeom>
              <a:avLst/>
              <a:gdLst/>
              <a:ahLst/>
              <a:cxnLst/>
              <a:rect l="l" t="t" r="r" b="b"/>
              <a:pathLst>
                <a:path w="3935095" h="1221105">
                  <a:moveTo>
                    <a:pt x="0" y="1220724"/>
                  </a:moveTo>
                  <a:lnTo>
                    <a:pt x="3934967" y="1220724"/>
                  </a:lnTo>
                  <a:lnTo>
                    <a:pt x="3934967" y="0"/>
                  </a:lnTo>
                  <a:lnTo>
                    <a:pt x="0" y="0"/>
                  </a:lnTo>
                  <a:lnTo>
                    <a:pt x="0" y="1220724"/>
                  </a:lnTo>
                  <a:close/>
                </a:path>
              </a:pathLst>
            </a:custGeom>
            <a:ln w="12700">
              <a:solidFill>
                <a:srgbClr val="0000DC"/>
              </a:solidFill>
            </a:ln>
          </p:spPr>
          <p:txBody>
            <a:bodyPr wrap="square" lIns="0" tIns="0" rIns="0" bIns="0" rtlCol="0"/>
            <a:lstStyle/>
            <a:p>
              <a:endParaRPr/>
            </a:p>
          </p:txBody>
        </p:sp>
        <p:sp>
          <p:nvSpPr>
            <p:cNvPr id="9" name="object 6">
              <a:extLst>
                <a:ext uri="{FF2B5EF4-FFF2-40B4-BE49-F238E27FC236}">
                  <a16:creationId xmlns:a16="http://schemas.microsoft.com/office/drawing/2014/main" id="{CCB62BC9-F2AE-9308-E5FA-0891A2B2687A}"/>
                </a:ext>
              </a:extLst>
            </p:cNvPr>
            <p:cNvSpPr/>
            <p:nvPr/>
          </p:nvSpPr>
          <p:spPr>
            <a:xfrm>
              <a:off x="1511807" y="1979675"/>
              <a:ext cx="829055" cy="827532"/>
            </a:xfrm>
            <a:prstGeom prst="rect">
              <a:avLst/>
            </a:prstGeom>
            <a:blipFill>
              <a:blip r:embed="rId2"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1AAD394A-907A-19D7-68C3-5F12B0D82BDB}"/>
                </a:ext>
              </a:extLst>
            </p:cNvPr>
            <p:cNvSpPr/>
            <p:nvPr/>
          </p:nvSpPr>
          <p:spPr>
            <a:xfrm>
              <a:off x="1511807" y="1979675"/>
              <a:ext cx="829310" cy="828040"/>
            </a:xfrm>
            <a:custGeom>
              <a:avLst/>
              <a:gdLst/>
              <a:ahLst/>
              <a:cxnLst/>
              <a:rect l="l" t="t" r="r" b="b"/>
              <a:pathLst>
                <a:path w="829310" h="828039">
                  <a:moveTo>
                    <a:pt x="0" y="413765"/>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8"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5"/>
                  </a:lnTo>
                  <a:lnTo>
                    <a:pt x="826267" y="462011"/>
                  </a:lnTo>
                  <a:lnTo>
                    <a:pt x="818110" y="508625"/>
                  </a:lnTo>
                  <a:lnTo>
                    <a:pt x="804894" y="553294"/>
                  </a:lnTo>
                  <a:lnTo>
                    <a:pt x="786930" y="595710"/>
                  </a:lnTo>
                  <a:lnTo>
                    <a:pt x="764529" y="635561"/>
                  </a:lnTo>
                  <a:lnTo>
                    <a:pt x="738002" y="672537"/>
                  </a:lnTo>
                  <a:lnTo>
                    <a:pt x="707659" y="706326"/>
                  </a:lnTo>
                  <a:lnTo>
                    <a:pt x="673812" y="736618"/>
                  </a:lnTo>
                  <a:lnTo>
                    <a:pt x="636770" y="763102"/>
                  </a:lnTo>
                  <a:lnTo>
                    <a:pt x="596845" y="785468"/>
                  </a:lnTo>
                  <a:lnTo>
                    <a:pt x="554348" y="803405"/>
                  </a:lnTo>
                  <a:lnTo>
                    <a:pt x="509589" y="816601"/>
                  </a:lnTo>
                  <a:lnTo>
                    <a:pt x="462878" y="824747"/>
                  </a:lnTo>
                  <a:lnTo>
                    <a:pt x="414528" y="827532"/>
                  </a:lnTo>
                  <a:lnTo>
                    <a:pt x="366177" y="824747"/>
                  </a:lnTo>
                  <a:lnTo>
                    <a:pt x="319466" y="816601"/>
                  </a:lnTo>
                  <a:lnTo>
                    <a:pt x="274707" y="803405"/>
                  </a:lnTo>
                  <a:lnTo>
                    <a:pt x="232210" y="785468"/>
                  </a:lnTo>
                  <a:lnTo>
                    <a:pt x="192285" y="763102"/>
                  </a:lnTo>
                  <a:lnTo>
                    <a:pt x="155243" y="736618"/>
                  </a:lnTo>
                  <a:lnTo>
                    <a:pt x="121396" y="706326"/>
                  </a:lnTo>
                  <a:lnTo>
                    <a:pt x="91053" y="672537"/>
                  </a:lnTo>
                  <a:lnTo>
                    <a:pt x="64526" y="635561"/>
                  </a:lnTo>
                  <a:lnTo>
                    <a:pt x="42125" y="595710"/>
                  </a:lnTo>
                  <a:lnTo>
                    <a:pt x="24161" y="553294"/>
                  </a:lnTo>
                  <a:lnTo>
                    <a:pt x="10945" y="508625"/>
                  </a:lnTo>
                  <a:lnTo>
                    <a:pt x="2788" y="462011"/>
                  </a:lnTo>
                  <a:lnTo>
                    <a:pt x="0" y="413765"/>
                  </a:lnTo>
                  <a:close/>
                </a:path>
              </a:pathLst>
            </a:custGeom>
            <a:ln w="9525">
              <a:solidFill>
                <a:srgbClr val="000000"/>
              </a:solidFill>
            </a:ln>
          </p:spPr>
          <p:txBody>
            <a:bodyPr wrap="square" lIns="0" tIns="0" rIns="0" bIns="0" rtlCol="0"/>
            <a:lstStyle/>
            <a:p>
              <a:endParaRPr/>
            </a:p>
          </p:txBody>
        </p:sp>
        <p:sp>
          <p:nvSpPr>
            <p:cNvPr id="11" name="object 8">
              <a:extLst>
                <a:ext uri="{FF2B5EF4-FFF2-40B4-BE49-F238E27FC236}">
                  <a16:creationId xmlns:a16="http://schemas.microsoft.com/office/drawing/2014/main" id="{A78F36A8-CB9F-D6D3-76D7-E3DF6CE3267C}"/>
                </a:ext>
              </a:extLst>
            </p:cNvPr>
            <p:cNvSpPr/>
            <p:nvPr/>
          </p:nvSpPr>
          <p:spPr>
            <a:xfrm>
              <a:off x="2732341" y="1974913"/>
              <a:ext cx="838581" cy="837057"/>
            </a:xfrm>
            <a:prstGeom prst="rect">
              <a:avLst/>
            </a:prstGeom>
            <a:blipFill>
              <a:blip r:embed="rId3"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91C9E1DD-BA69-CBB7-DE50-626C55A328CC}"/>
                </a:ext>
              </a:extLst>
            </p:cNvPr>
            <p:cNvSpPr/>
            <p:nvPr/>
          </p:nvSpPr>
          <p:spPr>
            <a:xfrm>
              <a:off x="3957637" y="1974913"/>
              <a:ext cx="838580" cy="837057"/>
            </a:xfrm>
            <a:prstGeom prst="rect">
              <a:avLst/>
            </a:prstGeom>
            <a:blipFill>
              <a:blip r:embed="rId4" cstate="print"/>
              <a:stretch>
                <a:fillRect/>
              </a:stretch>
            </a:blipFill>
          </p:spPr>
          <p:txBody>
            <a:bodyPr wrap="square" lIns="0" tIns="0" rIns="0" bIns="0" rtlCol="0"/>
            <a:lstStyle/>
            <a:p>
              <a:endParaRPr/>
            </a:p>
          </p:txBody>
        </p:sp>
      </p:grpSp>
      <p:sp>
        <p:nvSpPr>
          <p:cNvPr id="13" name="object 10">
            <a:extLst>
              <a:ext uri="{FF2B5EF4-FFF2-40B4-BE49-F238E27FC236}">
                <a16:creationId xmlns:a16="http://schemas.microsoft.com/office/drawing/2014/main" id="{8EE601DE-B86B-B0A0-4DB1-DFE34D507ED4}"/>
              </a:ext>
            </a:extLst>
          </p:cNvPr>
          <p:cNvSpPr txBox="1"/>
          <p:nvPr/>
        </p:nvSpPr>
        <p:spPr>
          <a:xfrm>
            <a:off x="1481074" y="1429003"/>
            <a:ext cx="3334385" cy="330835"/>
          </a:xfrm>
          <a:prstGeom prst="rect">
            <a:avLst/>
          </a:prstGeom>
        </p:spPr>
        <p:txBody>
          <a:bodyPr vert="horz" wrap="square" lIns="0" tIns="13335" rIns="0" bIns="0" rtlCol="0">
            <a:spAutoFit/>
          </a:bodyPr>
          <a:lstStyle/>
          <a:p>
            <a:pPr marL="12700">
              <a:lnSpc>
                <a:spcPct val="100000"/>
              </a:lnSpc>
              <a:spcBef>
                <a:spcPts val="105"/>
              </a:spcBef>
              <a:tabLst>
                <a:tab pos="1284605" algn="l"/>
                <a:tab pos="2512695" algn="l"/>
              </a:tabLst>
            </a:pPr>
            <a:r>
              <a:rPr sz="2000" spc="-10" dirty="0">
                <a:latin typeface="Tahoma"/>
                <a:cs typeface="Tahoma"/>
              </a:rPr>
              <a:t>anti-A	</a:t>
            </a:r>
            <a:r>
              <a:rPr sz="3000" baseline="2777" dirty="0">
                <a:latin typeface="Tahoma"/>
                <a:cs typeface="Tahoma"/>
              </a:rPr>
              <a:t>anti-B	</a:t>
            </a:r>
            <a:r>
              <a:rPr sz="2000" spc="-10" dirty="0">
                <a:latin typeface="Tahoma"/>
                <a:cs typeface="Tahoma"/>
              </a:rPr>
              <a:t>anti-AB</a:t>
            </a:r>
            <a:endParaRPr sz="2000">
              <a:latin typeface="Tahoma"/>
              <a:cs typeface="Tahoma"/>
            </a:endParaRPr>
          </a:p>
        </p:txBody>
      </p:sp>
      <p:sp>
        <p:nvSpPr>
          <p:cNvPr id="14" name="object 11">
            <a:extLst>
              <a:ext uri="{FF2B5EF4-FFF2-40B4-BE49-F238E27FC236}">
                <a16:creationId xmlns:a16="http://schemas.microsoft.com/office/drawing/2014/main" id="{4237523B-7B2C-FBD0-B03F-EA742E425513}"/>
              </a:ext>
            </a:extLst>
          </p:cNvPr>
          <p:cNvSpPr txBox="1"/>
          <p:nvPr/>
        </p:nvSpPr>
        <p:spPr>
          <a:xfrm>
            <a:off x="675538" y="2139187"/>
            <a:ext cx="2197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ahoma"/>
                <a:cs typeface="Tahoma"/>
              </a:rPr>
              <a:t>1</a:t>
            </a:r>
            <a:endParaRPr sz="2800">
              <a:latin typeface="Tahoma"/>
              <a:cs typeface="Tahoma"/>
            </a:endParaRPr>
          </a:p>
        </p:txBody>
      </p:sp>
      <p:grpSp>
        <p:nvGrpSpPr>
          <p:cNvPr id="15" name="object 12">
            <a:extLst>
              <a:ext uri="{FF2B5EF4-FFF2-40B4-BE49-F238E27FC236}">
                <a16:creationId xmlns:a16="http://schemas.microsoft.com/office/drawing/2014/main" id="{9D8135DD-BC47-C53B-3777-445C29EC0580}"/>
              </a:ext>
            </a:extLst>
          </p:cNvPr>
          <p:cNvGrpSpPr/>
          <p:nvPr/>
        </p:nvGrpSpPr>
        <p:grpSpPr>
          <a:xfrm>
            <a:off x="1174750" y="3378453"/>
            <a:ext cx="3946525" cy="1235075"/>
            <a:chOff x="1174750" y="3378453"/>
            <a:chExt cx="3946525" cy="1235075"/>
          </a:xfrm>
        </p:grpSpPr>
        <p:sp>
          <p:nvSpPr>
            <p:cNvPr id="16" name="object 13">
              <a:extLst>
                <a:ext uri="{FF2B5EF4-FFF2-40B4-BE49-F238E27FC236}">
                  <a16:creationId xmlns:a16="http://schemas.microsoft.com/office/drawing/2014/main" id="{6CAF9C72-1E6A-E0C4-D4ED-14AB3E336477}"/>
                </a:ext>
              </a:extLst>
            </p:cNvPr>
            <p:cNvSpPr/>
            <p:nvPr/>
          </p:nvSpPr>
          <p:spPr>
            <a:xfrm>
              <a:off x="1181100" y="3384803"/>
              <a:ext cx="3933825" cy="1222375"/>
            </a:xfrm>
            <a:custGeom>
              <a:avLst/>
              <a:gdLst/>
              <a:ahLst/>
              <a:cxnLst/>
              <a:rect l="l" t="t" r="r" b="b"/>
              <a:pathLst>
                <a:path w="3933825" h="1222375">
                  <a:moveTo>
                    <a:pt x="3933444" y="0"/>
                  </a:moveTo>
                  <a:lnTo>
                    <a:pt x="0" y="0"/>
                  </a:lnTo>
                  <a:lnTo>
                    <a:pt x="0" y="1222248"/>
                  </a:lnTo>
                  <a:lnTo>
                    <a:pt x="3933444" y="1222248"/>
                  </a:lnTo>
                  <a:lnTo>
                    <a:pt x="3933444" y="0"/>
                  </a:lnTo>
                  <a:close/>
                </a:path>
              </a:pathLst>
            </a:custGeom>
            <a:solidFill>
              <a:srgbClr val="CDCDFF"/>
            </a:solidFill>
          </p:spPr>
          <p:txBody>
            <a:bodyPr wrap="square" lIns="0" tIns="0" rIns="0" bIns="0" rtlCol="0"/>
            <a:lstStyle/>
            <a:p>
              <a:endParaRPr/>
            </a:p>
          </p:txBody>
        </p:sp>
        <p:sp>
          <p:nvSpPr>
            <p:cNvPr id="17" name="object 14">
              <a:extLst>
                <a:ext uri="{FF2B5EF4-FFF2-40B4-BE49-F238E27FC236}">
                  <a16:creationId xmlns:a16="http://schemas.microsoft.com/office/drawing/2014/main" id="{AE0B663D-2CAF-FE13-C9EC-D119E220EA07}"/>
                </a:ext>
              </a:extLst>
            </p:cNvPr>
            <p:cNvSpPr/>
            <p:nvPr/>
          </p:nvSpPr>
          <p:spPr>
            <a:xfrm>
              <a:off x="1181100" y="3384803"/>
              <a:ext cx="3933825" cy="1222375"/>
            </a:xfrm>
            <a:custGeom>
              <a:avLst/>
              <a:gdLst/>
              <a:ahLst/>
              <a:cxnLst/>
              <a:rect l="l" t="t" r="r" b="b"/>
              <a:pathLst>
                <a:path w="3933825" h="1222375">
                  <a:moveTo>
                    <a:pt x="0" y="1222248"/>
                  </a:moveTo>
                  <a:lnTo>
                    <a:pt x="3933444" y="1222248"/>
                  </a:lnTo>
                  <a:lnTo>
                    <a:pt x="3933444" y="0"/>
                  </a:lnTo>
                  <a:lnTo>
                    <a:pt x="0" y="0"/>
                  </a:lnTo>
                  <a:lnTo>
                    <a:pt x="0" y="1222248"/>
                  </a:lnTo>
                  <a:close/>
                </a:path>
              </a:pathLst>
            </a:custGeom>
            <a:ln w="12700">
              <a:solidFill>
                <a:srgbClr val="0000DC"/>
              </a:solidFill>
            </a:ln>
          </p:spPr>
          <p:txBody>
            <a:bodyPr wrap="square" lIns="0" tIns="0" rIns="0" bIns="0" rtlCol="0"/>
            <a:lstStyle/>
            <a:p>
              <a:endParaRPr/>
            </a:p>
          </p:txBody>
        </p:sp>
        <p:sp>
          <p:nvSpPr>
            <p:cNvPr id="18" name="object 15">
              <a:extLst>
                <a:ext uri="{FF2B5EF4-FFF2-40B4-BE49-F238E27FC236}">
                  <a16:creationId xmlns:a16="http://schemas.microsoft.com/office/drawing/2014/main" id="{A0B9252E-8C5E-B4A6-2740-4395C2AF8C46}"/>
                </a:ext>
              </a:extLst>
            </p:cNvPr>
            <p:cNvSpPr/>
            <p:nvPr/>
          </p:nvSpPr>
          <p:spPr>
            <a:xfrm>
              <a:off x="2743200" y="3592067"/>
              <a:ext cx="830579" cy="827532"/>
            </a:xfrm>
            <a:prstGeom prst="rect">
              <a:avLst/>
            </a:prstGeom>
            <a:blipFill>
              <a:blip r:embed="rId5" cstate="print"/>
              <a:stretch>
                <a:fillRect/>
              </a:stretch>
            </a:blipFill>
          </p:spPr>
          <p:txBody>
            <a:bodyPr wrap="square" lIns="0" tIns="0" rIns="0" bIns="0" rtlCol="0"/>
            <a:lstStyle/>
            <a:p>
              <a:endParaRPr/>
            </a:p>
          </p:txBody>
        </p:sp>
        <p:sp>
          <p:nvSpPr>
            <p:cNvPr id="19" name="object 16">
              <a:extLst>
                <a:ext uri="{FF2B5EF4-FFF2-40B4-BE49-F238E27FC236}">
                  <a16:creationId xmlns:a16="http://schemas.microsoft.com/office/drawing/2014/main" id="{F0B1D510-6488-6D74-5203-6CC26CCE5DA6}"/>
                </a:ext>
              </a:extLst>
            </p:cNvPr>
            <p:cNvSpPr/>
            <p:nvPr/>
          </p:nvSpPr>
          <p:spPr>
            <a:xfrm>
              <a:off x="2743200" y="3592067"/>
              <a:ext cx="830580" cy="828040"/>
            </a:xfrm>
            <a:custGeom>
              <a:avLst/>
              <a:gdLst/>
              <a:ahLst/>
              <a:cxnLst/>
              <a:rect l="l" t="t" r="r" b="b"/>
              <a:pathLst>
                <a:path w="830579" h="828039">
                  <a:moveTo>
                    <a:pt x="0" y="413766"/>
                  </a:moveTo>
                  <a:lnTo>
                    <a:pt x="2793" y="365520"/>
                  </a:lnTo>
                  <a:lnTo>
                    <a:pt x="10967" y="318906"/>
                  </a:lnTo>
                  <a:lnTo>
                    <a:pt x="24210" y="274237"/>
                  </a:lnTo>
                  <a:lnTo>
                    <a:pt x="42209" y="231821"/>
                  </a:lnTo>
                  <a:lnTo>
                    <a:pt x="64654" y="191970"/>
                  </a:lnTo>
                  <a:lnTo>
                    <a:pt x="91233" y="154994"/>
                  </a:lnTo>
                  <a:lnTo>
                    <a:pt x="121634" y="121205"/>
                  </a:lnTo>
                  <a:lnTo>
                    <a:pt x="155545" y="90913"/>
                  </a:lnTo>
                  <a:lnTo>
                    <a:pt x="192656" y="64429"/>
                  </a:lnTo>
                  <a:lnTo>
                    <a:pt x="232654" y="42063"/>
                  </a:lnTo>
                  <a:lnTo>
                    <a:pt x="275228" y="24126"/>
                  </a:lnTo>
                  <a:lnTo>
                    <a:pt x="320066" y="10930"/>
                  </a:lnTo>
                  <a:lnTo>
                    <a:pt x="366857" y="2784"/>
                  </a:lnTo>
                  <a:lnTo>
                    <a:pt x="415289" y="0"/>
                  </a:lnTo>
                  <a:lnTo>
                    <a:pt x="463722" y="2784"/>
                  </a:lnTo>
                  <a:lnTo>
                    <a:pt x="510513" y="10930"/>
                  </a:lnTo>
                  <a:lnTo>
                    <a:pt x="555351" y="24126"/>
                  </a:lnTo>
                  <a:lnTo>
                    <a:pt x="597925" y="42063"/>
                  </a:lnTo>
                  <a:lnTo>
                    <a:pt x="637923" y="64429"/>
                  </a:lnTo>
                  <a:lnTo>
                    <a:pt x="675034" y="90913"/>
                  </a:lnTo>
                  <a:lnTo>
                    <a:pt x="708945" y="121205"/>
                  </a:lnTo>
                  <a:lnTo>
                    <a:pt x="739346" y="154994"/>
                  </a:lnTo>
                  <a:lnTo>
                    <a:pt x="765925" y="191970"/>
                  </a:lnTo>
                  <a:lnTo>
                    <a:pt x="788370" y="231821"/>
                  </a:lnTo>
                  <a:lnTo>
                    <a:pt x="806369" y="274237"/>
                  </a:lnTo>
                  <a:lnTo>
                    <a:pt x="819612" y="318906"/>
                  </a:lnTo>
                  <a:lnTo>
                    <a:pt x="827786" y="365520"/>
                  </a:lnTo>
                  <a:lnTo>
                    <a:pt x="830579" y="413766"/>
                  </a:lnTo>
                  <a:lnTo>
                    <a:pt x="827786" y="462011"/>
                  </a:lnTo>
                  <a:lnTo>
                    <a:pt x="819612" y="508625"/>
                  </a:lnTo>
                  <a:lnTo>
                    <a:pt x="806369" y="553294"/>
                  </a:lnTo>
                  <a:lnTo>
                    <a:pt x="788370" y="595710"/>
                  </a:lnTo>
                  <a:lnTo>
                    <a:pt x="765925" y="635561"/>
                  </a:lnTo>
                  <a:lnTo>
                    <a:pt x="739346" y="672537"/>
                  </a:lnTo>
                  <a:lnTo>
                    <a:pt x="708945" y="706326"/>
                  </a:lnTo>
                  <a:lnTo>
                    <a:pt x="675034" y="736618"/>
                  </a:lnTo>
                  <a:lnTo>
                    <a:pt x="637923" y="763102"/>
                  </a:lnTo>
                  <a:lnTo>
                    <a:pt x="597925" y="785468"/>
                  </a:lnTo>
                  <a:lnTo>
                    <a:pt x="555351" y="803405"/>
                  </a:lnTo>
                  <a:lnTo>
                    <a:pt x="510513" y="816601"/>
                  </a:lnTo>
                  <a:lnTo>
                    <a:pt x="463722" y="824747"/>
                  </a:lnTo>
                  <a:lnTo>
                    <a:pt x="415289" y="827532"/>
                  </a:lnTo>
                  <a:lnTo>
                    <a:pt x="366857" y="824747"/>
                  </a:lnTo>
                  <a:lnTo>
                    <a:pt x="320066" y="816601"/>
                  </a:lnTo>
                  <a:lnTo>
                    <a:pt x="275228" y="803405"/>
                  </a:lnTo>
                  <a:lnTo>
                    <a:pt x="232654" y="785468"/>
                  </a:lnTo>
                  <a:lnTo>
                    <a:pt x="192656" y="763102"/>
                  </a:lnTo>
                  <a:lnTo>
                    <a:pt x="155545" y="736618"/>
                  </a:lnTo>
                  <a:lnTo>
                    <a:pt x="121634" y="706326"/>
                  </a:lnTo>
                  <a:lnTo>
                    <a:pt x="91233" y="672537"/>
                  </a:lnTo>
                  <a:lnTo>
                    <a:pt x="64654" y="635561"/>
                  </a:lnTo>
                  <a:lnTo>
                    <a:pt x="42209" y="595710"/>
                  </a:lnTo>
                  <a:lnTo>
                    <a:pt x="24210" y="553294"/>
                  </a:lnTo>
                  <a:lnTo>
                    <a:pt x="10967" y="508625"/>
                  </a:lnTo>
                  <a:lnTo>
                    <a:pt x="2793" y="462011"/>
                  </a:lnTo>
                  <a:lnTo>
                    <a:pt x="0" y="413766"/>
                  </a:lnTo>
                  <a:close/>
                </a:path>
              </a:pathLst>
            </a:custGeom>
            <a:ln w="9525">
              <a:solidFill>
                <a:srgbClr val="000000"/>
              </a:solidFill>
            </a:ln>
          </p:spPr>
          <p:txBody>
            <a:bodyPr wrap="square" lIns="0" tIns="0" rIns="0" bIns="0" rtlCol="0"/>
            <a:lstStyle/>
            <a:p>
              <a:endParaRPr/>
            </a:p>
          </p:txBody>
        </p:sp>
        <p:sp>
          <p:nvSpPr>
            <p:cNvPr id="20" name="object 17">
              <a:extLst>
                <a:ext uri="{FF2B5EF4-FFF2-40B4-BE49-F238E27FC236}">
                  <a16:creationId xmlns:a16="http://schemas.microsoft.com/office/drawing/2014/main" id="{CD9948F1-9ABD-D18B-ACCD-F4303A7246F8}"/>
                </a:ext>
              </a:extLst>
            </p:cNvPr>
            <p:cNvSpPr/>
            <p:nvPr/>
          </p:nvSpPr>
          <p:spPr>
            <a:xfrm>
              <a:off x="1507045" y="3601021"/>
              <a:ext cx="838580" cy="837057"/>
            </a:xfrm>
            <a:prstGeom prst="rect">
              <a:avLst/>
            </a:prstGeom>
            <a:blipFill>
              <a:blip r:embed="rId6" cstate="print"/>
              <a:stretch>
                <a:fillRect/>
              </a:stretch>
            </a:blipFill>
          </p:spPr>
          <p:txBody>
            <a:bodyPr wrap="square" lIns="0" tIns="0" rIns="0" bIns="0" rtlCol="0"/>
            <a:lstStyle/>
            <a:p>
              <a:endParaRPr/>
            </a:p>
          </p:txBody>
        </p:sp>
        <p:sp>
          <p:nvSpPr>
            <p:cNvPr id="21" name="object 18">
              <a:extLst>
                <a:ext uri="{FF2B5EF4-FFF2-40B4-BE49-F238E27FC236}">
                  <a16:creationId xmlns:a16="http://schemas.microsoft.com/office/drawing/2014/main" id="{0897B976-FC6E-C3E0-3E2A-3AD7A8FF9FF7}"/>
                </a:ext>
              </a:extLst>
            </p:cNvPr>
            <p:cNvSpPr/>
            <p:nvPr/>
          </p:nvSpPr>
          <p:spPr>
            <a:xfrm>
              <a:off x="3945445" y="3587305"/>
              <a:ext cx="838580" cy="838581"/>
            </a:xfrm>
            <a:prstGeom prst="rect">
              <a:avLst/>
            </a:prstGeom>
            <a:blipFill>
              <a:blip r:embed="rId7" cstate="print"/>
              <a:stretch>
                <a:fillRect/>
              </a:stretch>
            </a:blipFill>
          </p:spPr>
          <p:txBody>
            <a:bodyPr wrap="square" lIns="0" tIns="0" rIns="0" bIns="0" rtlCol="0"/>
            <a:lstStyle/>
            <a:p>
              <a:endParaRPr/>
            </a:p>
          </p:txBody>
        </p:sp>
      </p:grpSp>
      <p:sp>
        <p:nvSpPr>
          <p:cNvPr id="22" name="object 19">
            <a:extLst>
              <a:ext uri="{FF2B5EF4-FFF2-40B4-BE49-F238E27FC236}">
                <a16:creationId xmlns:a16="http://schemas.microsoft.com/office/drawing/2014/main" id="{7E76D583-1A74-7678-1D28-3525A0E76BD8}"/>
              </a:ext>
            </a:extLst>
          </p:cNvPr>
          <p:cNvSpPr txBox="1"/>
          <p:nvPr/>
        </p:nvSpPr>
        <p:spPr>
          <a:xfrm>
            <a:off x="1469897" y="3067050"/>
            <a:ext cx="68453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a:t>
            </a:r>
            <a:r>
              <a:rPr sz="2000" spc="-45" dirty="0">
                <a:latin typeface="Tahoma"/>
                <a:cs typeface="Tahoma"/>
              </a:rPr>
              <a:t>-</a:t>
            </a:r>
            <a:r>
              <a:rPr sz="2000" dirty="0">
                <a:latin typeface="Tahoma"/>
                <a:cs typeface="Tahoma"/>
              </a:rPr>
              <a:t>A</a:t>
            </a:r>
            <a:endParaRPr sz="2000">
              <a:latin typeface="Tahoma"/>
              <a:cs typeface="Tahoma"/>
            </a:endParaRPr>
          </a:p>
        </p:txBody>
      </p:sp>
      <p:sp>
        <p:nvSpPr>
          <p:cNvPr id="23" name="object 20">
            <a:extLst>
              <a:ext uri="{FF2B5EF4-FFF2-40B4-BE49-F238E27FC236}">
                <a16:creationId xmlns:a16="http://schemas.microsoft.com/office/drawing/2014/main" id="{F125AC4A-98F4-E6F5-2D37-7ED2E865F1C6}"/>
              </a:ext>
            </a:extLst>
          </p:cNvPr>
          <p:cNvSpPr txBox="1"/>
          <p:nvPr/>
        </p:nvSpPr>
        <p:spPr>
          <a:xfrm>
            <a:off x="2741422" y="3055747"/>
            <a:ext cx="68834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a:t>
            </a:r>
            <a:r>
              <a:rPr sz="2000" spc="5" dirty="0">
                <a:latin typeface="Tahoma"/>
                <a:cs typeface="Tahoma"/>
              </a:rPr>
              <a:t>-</a:t>
            </a:r>
            <a:r>
              <a:rPr sz="2000" dirty="0">
                <a:latin typeface="Tahoma"/>
                <a:cs typeface="Tahoma"/>
              </a:rPr>
              <a:t>B</a:t>
            </a:r>
            <a:endParaRPr sz="2000">
              <a:latin typeface="Tahoma"/>
              <a:cs typeface="Tahoma"/>
            </a:endParaRPr>
          </a:p>
        </p:txBody>
      </p:sp>
      <p:sp>
        <p:nvSpPr>
          <p:cNvPr id="24" name="object 21">
            <a:extLst>
              <a:ext uri="{FF2B5EF4-FFF2-40B4-BE49-F238E27FC236}">
                <a16:creationId xmlns:a16="http://schemas.microsoft.com/office/drawing/2014/main" id="{DDC7128F-AECE-5EA0-D325-19A7B9733F13}"/>
              </a:ext>
            </a:extLst>
          </p:cNvPr>
          <p:cNvSpPr txBox="1"/>
          <p:nvPr/>
        </p:nvSpPr>
        <p:spPr>
          <a:xfrm>
            <a:off x="3970146" y="3069463"/>
            <a:ext cx="833755"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ahoma"/>
                <a:cs typeface="Tahoma"/>
              </a:rPr>
              <a:t>anti-AB</a:t>
            </a:r>
            <a:endParaRPr sz="2000">
              <a:latin typeface="Tahoma"/>
              <a:cs typeface="Tahoma"/>
            </a:endParaRPr>
          </a:p>
        </p:txBody>
      </p:sp>
      <p:sp>
        <p:nvSpPr>
          <p:cNvPr id="25" name="object 22">
            <a:extLst>
              <a:ext uri="{FF2B5EF4-FFF2-40B4-BE49-F238E27FC236}">
                <a16:creationId xmlns:a16="http://schemas.microsoft.com/office/drawing/2014/main" id="{3261842F-7842-2E8D-7B34-1791E53E3BB2}"/>
              </a:ext>
            </a:extLst>
          </p:cNvPr>
          <p:cNvSpPr txBox="1"/>
          <p:nvPr/>
        </p:nvSpPr>
        <p:spPr>
          <a:xfrm>
            <a:off x="664260" y="3752215"/>
            <a:ext cx="2197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ahoma"/>
                <a:cs typeface="Tahoma"/>
              </a:rPr>
              <a:t>2</a:t>
            </a:r>
            <a:endParaRPr sz="2800">
              <a:latin typeface="Tahoma"/>
              <a:cs typeface="Tahoma"/>
            </a:endParaRPr>
          </a:p>
        </p:txBody>
      </p:sp>
      <p:grpSp>
        <p:nvGrpSpPr>
          <p:cNvPr id="26" name="object 23">
            <a:extLst>
              <a:ext uri="{FF2B5EF4-FFF2-40B4-BE49-F238E27FC236}">
                <a16:creationId xmlns:a16="http://schemas.microsoft.com/office/drawing/2014/main" id="{754CDA74-B743-2096-0A39-5CDD3018E87F}"/>
              </a:ext>
            </a:extLst>
          </p:cNvPr>
          <p:cNvGrpSpPr/>
          <p:nvPr/>
        </p:nvGrpSpPr>
        <p:grpSpPr>
          <a:xfrm>
            <a:off x="6264909" y="1767585"/>
            <a:ext cx="3947795" cy="1235075"/>
            <a:chOff x="6264909" y="1767585"/>
            <a:chExt cx="3947795" cy="1235075"/>
          </a:xfrm>
        </p:grpSpPr>
        <p:sp>
          <p:nvSpPr>
            <p:cNvPr id="27" name="object 24">
              <a:extLst>
                <a:ext uri="{FF2B5EF4-FFF2-40B4-BE49-F238E27FC236}">
                  <a16:creationId xmlns:a16="http://schemas.microsoft.com/office/drawing/2014/main" id="{4F75730C-AC4E-78C6-633D-4DADC7F2BE37}"/>
                </a:ext>
              </a:extLst>
            </p:cNvPr>
            <p:cNvSpPr/>
            <p:nvPr/>
          </p:nvSpPr>
          <p:spPr>
            <a:xfrm>
              <a:off x="6271259" y="1773935"/>
              <a:ext cx="3935095" cy="1222375"/>
            </a:xfrm>
            <a:custGeom>
              <a:avLst/>
              <a:gdLst/>
              <a:ahLst/>
              <a:cxnLst/>
              <a:rect l="l" t="t" r="r" b="b"/>
              <a:pathLst>
                <a:path w="3935095" h="1222375">
                  <a:moveTo>
                    <a:pt x="3934967" y="0"/>
                  </a:moveTo>
                  <a:lnTo>
                    <a:pt x="0" y="0"/>
                  </a:lnTo>
                  <a:lnTo>
                    <a:pt x="0" y="1222248"/>
                  </a:lnTo>
                  <a:lnTo>
                    <a:pt x="3934967" y="1222248"/>
                  </a:lnTo>
                  <a:lnTo>
                    <a:pt x="3934967" y="0"/>
                  </a:lnTo>
                  <a:close/>
                </a:path>
              </a:pathLst>
            </a:custGeom>
            <a:solidFill>
              <a:srgbClr val="CDCDFF"/>
            </a:solidFill>
          </p:spPr>
          <p:txBody>
            <a:bodyPr wrap="square" lIns="0" tIns="0" rIns="0" bIns="0" rtlCol="0"/>
            <a:lstStyle/>
            <a:p>
              <a:endParaRPr/>
            </a:p>
          </p:txBody>
        </p:sp>
        <p:sp>
          <p:nvSpPr>
            <p:cNvPr id="28" name="object 25">
              <a:extLst>
                <a:ext uri="{FF2B5EF4-FFF2-40B4-BE49-F238E27FC236}">
                  <a16:creationId xmlns:a16="http://schemas.microsoft.com/office/drawing/2014/main" id="{C0CD7071-8972-049E-437F-B4155871B02B}"/>
                </a:ext>
              </a:extLst>
            </p:cNvPr>
            <p:cNvSpPr/>
            <p:nvPr/>
          </p:nvSpPr>
          <p:spPr>
            <a:xfrm>
              <a:off x="6271259" y="1773935"/>
              <a:ext cx="3935095" cy="1222375"/>
            </a:xfrm>
            <a:custGeom>
              <a:avLst/>
              <a:gdLst/>
              <a:ahLst/>
              <a:cxnLst/>
              <a:rect l="l" t="t" r="r" b="b"/>
              <a:pathLst>
                <a:path w="3935095" h="1222375">
                  <a:moveTo>
                    <a:pt x="0" y="1222248"/>
                  </a:moveTo>
                  <a:lnTo>
                    <a:pt x="3934967" y="1222248"/>
                  </a:lnTo>
                  <a:lnTo>
                    <a:pt x="3934967" y="0"/>
                  </a:lnTo>
                  <a:lnTo>
                    <a:pt x="0" y="0"/>
                  </a:lnTo>
                  <a:lnTo>
                    <a:pt x="0" y="1222248"/>
                  </a:lnTo>
                  <a:close/>
                </a:path>
              </a:pathLst>
            </a:custGeom>
            <a:ln w="12700">
              <a:solidFill>
                <a:srgbClr val="0000DC"/>
              </a:solidFill>
            </a:ln>
          </p:spPr>
          <p:txBody>
            <a:bodyPr wrap="square" lIns="0" tIns="0" rIns="0" bIns="0" rtlCol="0"/>
            <a:lstStyle/>
            <a:p>
              <a:endParaRPr/>
            </a:p>
          </p:txBody>
        </p:sp>
        <p:sp>
          <p:nvSpPr>
            <p:cNvPr id="29" name="object 26">
              <a:extLst>
                <a:ext uri="{FF2B5EF4-FFF2-40B4-BE49-F238E27FC236}">
                  <a16:creationId xmlns:a16="http://schemas.microsoft.com/office/drawing/2014/main" id="{A8CB401A-EF42-55B0-820E-C1BB4DD9CA95}"/>
                </a:ext>
              </a:extLst>
            </p:cNvPr>
            <p:cNvSpPr/>
            <p:nvPr/>
          </p:nvSpPr>
          <p:spPr>
            <a:xfrm>
              <a:off x="7811833" y="1977961"/>
              <a:ext cx="838580" cy="837056"/>
            </a:xfrm>
            <a:prstGeom prst="rect">
              <a:avLst/>
            </a:prstGeom>
            <a:blipFill>
              <a:blip r:embed="rId8" cstate="print"/>
              <a:stretch>
                <a:fillRect/>
              </a:stretch>
            </a:blipFill>
          </p:spPr>
          <p:txBody>
            <a:bodyPr wrap="square" lIns="0" tIns="0" rIns="0" bIns="0" rtlCol="0"/>
            <a:lstStyle/>
            <a:p>
              <a:endParaRPr/>
            </a:p>
          </p:txBody>
        </p:sp>
        <p:sp>
          <p:nvSpPr>
            <p:cNvPr id="30" name="object 27">
              <a:extLst>
                <a:ext uri="{FF2B5EF4-FFF2-40B4-BE49-F238E27FC236}">
                  <a16:creationId xmlns:a16="http://schemas.microsoft.com/office/drawing/2014/main" id="{76D232EB-CDE3-ACBB-21F2-EE06054E8B21}"/>
                </a:ext>
              </a:extLst>
            </p:cNvPr>
            <p:cNvSpPr/>
            <p:nvPr/>
          </p:nvSpPr>
          <p:spPr>
            <a:xfrm>
              <a:off x="9037129" y="1977961"/>
              <a:ext cx="838580" cy="837056"/>
            </a:xfrm>
            <a:prstGeom prst="rect">
              <a:avLst/>
            </a:prstGeom>
            <a:blipFill>
              <a:blip r:embed="rId9" cstate="print"/>
              <a:stretch>
                <a:fillRect/>
              </a:stretch>
            </a:blipFill>
          </p:spPr>
          <p:txBody>
            <a:bodyPr wrap="square" lIns="0" tIns="0" rIns="0" bIns="0" rtlCol="0"/>
            <a:lstStyle/>
            <a:p>
              <a:endParaRPr/>
            </a:p>
          </p:txBody>
        </p:sp>
      </p:grpSp>
      <p:sp>
        <p:nvSpPr>
          <p:cNvPr id="31" name="object 28">
            <a:extLst>
              <a:ext uri="{FF2B5EF4-FFF2-40B4-BE49-F238E27FC236}">
                <a16:creationId xmlns:a16="http://schemas.microsoft.com/office/drawing/2014/main" id="{6054B022-AA2F-9D04-0797-BB2EED5D0093}"/>
              </a:ext>
            </a:extLst>
          </p:cNvPr>
          <p:cNvSpPr txBox="1"/>
          <p:nvPr/>
        </p:nvSpPr>
        <p:spPr>
          <a:xfrm>
            <a:off x="6561201" y="1458595"/>
            <a:ext cx="3334385" cy="330835"/>
          </a:xfrm>
          <a:prstGeom prst="rect">
            <a:avLst/>
          </a:prstGeom>
        </p:spPr>
        <p:txBody>
          <a:bodyPr vert="horz" wrap="square" lIns="0" tIns="13335" rIns="0" bIns="0" rtlCol="0">
            <a:spAutoFit/>
          </a:bodyPr>
          <a:lstStyle/>
          <a:p>
            <a:pPr marL="12700">
              <a:lnSpc>
                <a:spcPct val="100000"/>
              </a:lnSpc>
              <a:spcBef>
                <a:spcPts val="105"/>
              </a:spcBef>
              <a:tabLst>
                <a:tab pos="1283970" algn="l"/>
                <a:tab pos="2512695" algn="l"/>
              </a:tabLst>
            </a:pPr>
            <a:r>
              <a:rPr sz="2000" spc="-10" dirty="0">
                <a:latin typeface="Tahoma"/>
                <a:cs typeface="Tahoma"/>
              </a:rPr>
              <a:t>anti-A	</a:t>
            </a:r>
            <a:r>
              <a:rPr sz="3000" baseline="2777" dirty="0">
                <a:latin typeface="Tahoma"/>
                <a:cs typeface="Tahoma"/>
              </a:rPr>
              <a:t>anti-B	</a:t>
            </a:r>
            <a:r>
              <a:rPr sz="2000" spc="-10" dirty="0">
                <a:latin typeface="Tahoma"/>
                <a:cs typeface="Tahoma"/>
              </a:rPr>
              <a:t>anti-AB</a:t>
            </a:r>
            <a:endParaRPr sz="2000">
              <a:latin typeface="Tahoma"/>
              <a:cs typeface="Tahoma"/>
            </a:endParaRPr>
          </a:p>
        </p:txBody>
      </p:sp>
      <p:sp>
        <p:nvSpPr>
          <p:cNvPr id="32" name="object 29">
            <a:extLst>
              <a:ext uri="{FF2B5EF4-FFF2-40B4-BE49-F238E27FC236}">
                <a16:creationId xmlns:a16="http://schemas.microsoft.com/office/drawing/2014/main" id="{9203ADE5-8B36-AE34-E430-0E69071DF230}"/>
              </a:ext>
            </a:extLst>
          </p:cNvPr>
          <p:cNvSpPr txBox="1"/>
          <p:nvPr/>
        </p:nvSpPr>
        <p:spPr>
          <a:xfrm>
            <a:off x="5755640" y="2141042"/>
            <a:ext cx="2197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ahoma"/>
                <a:cs typeface="Tahoma"/>
              </a:rPr>
              <a:t>3</a:t>
            </a:r>
            <a:endParaRPr sz="2800">
              <a:latin typeface="Tahoma"/>
              <a:cs typeface="Tahoma"/>
            </a:endParaRPr>
          </a:p>
        </p:txBody>
      </p:sp>
      <p:sp>
        <p:nvSpPr>
          <p:cNvPr id="33" name="object 30">
            <a:extLst>
              <a:ext uri="{FF2B5EF4-FFF2-40B4-BE49-F238E27FC236}">
                <a16:creationId xmlns:a16="http://schemas.microsoft.com/office/drawing/2014/main" id="{5114CA55-7A44-12C0-81FB-4A916F3E2F7C}"/>
              </a:ext>
            </a:extLst>
          </p:cNvPr>
          <p:cNvSpPr/>
          <p:nvPr/>
        </p:nvSpPr>
        <p:spPr>
          <a:xfrm>
            <a:off x="6568249" y="1977961"/>
            <a:ext cx="840105" cy="837056"/>
          </a:xfrm>
          <a:prstGeom prst="rect">
            <a:avLst/>
          </a:prstGeom>
          <a:blipFill>
            <a:blip r:embed="rId10" cstate="print"/>
            <a:stretch>
              <a:fillRect/>
            </a:stretch>
          </a:blipFill>
        </p:spPr>
        <p:txBody>
          <a:bodyPr wrap="square" lIns="0" tIns="0" rIns="0" bIns="0" rtlCol="0"/>
          <a:lstStyle/>
          <a:p>
            <a:endParaRPr/>
          </a:p>
        </p:txBody>
      </p:sp>
      <p:grpSp>
        <p:nvGrpSpPr>
          <p:cNvPr id="34" name="object 31">
            <a:extLst>
              <a:ext uri="{FF2B5EF4-FFF2-40B4-BE49-F238E27FC236}">
                <a16:creationId xmlns:a16="http://schemas.microsoft.com/office/drawing/2014/main" id="{EAB7C47D-9C2B-7D7B-D1CB-299E7F05E346}"/>
              </a:ext>
            </a:extLst>
          </p:cNvPr>
          <p:cNvGrpSpPr/>
          <p:nvPr/>
        </p:nvGrpSpPr>
        <p:grpSpPr>
          <a:xfrm>
            <a:off x="6254241" y="3379978"/>
            <a:ext cx="3946525" cy="1235075"/>
            <a:chOff x="6254241" y="3379978"/>
            <a:chExt cx="3946525" cy="1235075"/>
          </a:xfrm>
        </p:grpSpPr>
        <p:sp>
          <p:nvSpPr>
            <p:cNvPr id="35" name="object 32">
              <a:extLst>
                <a:ext uri="{FF2B5EF4-FFF2-40B4-BE49-F238E27FC236}">
                  <a16:creationId xmlns:a16="http://schemas.microsoft.com/office/drawing/2014/main" id="{54872A6B-2080-FAF9-823C-6D28F2F15529}"/>
                </a:ext>
              </a:extLst>
            </p:cNvPr>
            <p:cNvSpPr/>
            <p:nvPr/>
          </p:nvSpPr>
          <p:spPr>
            <a:xfrm>
              <a:off x="6260591" y="3386328"/>
              <a:ext cx="3933825" cy="1222375"/>
            </a:xfrm>
            <a:custGeom>
              <a:avLst/>
              <a:gdLst/>
              <a:ahLst/>
              <a:cxnLst/>
              <a:rect l="l" t="t" r="r" b="b"/>
              <a:pathLst>
                <a:path w="3933825" h="1222375">
                  <a:moveTo>
                    <a:pt x="3933444" y="0"/>
                  </a:moveTo>
                  <a:lnTo>
                    <a:pt x="0" y="0"/>
                  </a:lnTo>
                  <a:lnTo>
                    <a:pt x="0" y="1222248"/>
                  </a:lnTo>
                  <a:lnTo>
                    <a:pt x="3933444" y="1222248"/>
                  </a:lnTo>
                  <a:lnTo>
                    <a:pt x="3933444" y="0"/>
                  </a:lnTo>
                  <a:close/>
                </a:path>
              </a:pathLst>
            </a:custGeom>
            <a:solidFill>
              <a:srgbClr val="CDCDFF"/>
            </a:solidFill>
          </p:spPr>
          <p:txBody>
            <a:bodyPr wrap="square" lIns="0" tIns="0" rIns="0" bIns="0" rtlCol="0"/>
            <a:lstStyle/>
            <a:p>
              <a:endParaRPr/>
            </a:p>
          </p:txBody>
        </p:sp>
        <p:sp>
          <p:nvSpPr>
            <p:cNvPr id="36" name="object 33">
              <a:extLst>
                <a:ext uri="{FF2B5EF4-FFF2-40B4-BE49-F238E27FC236}">
                  <a16:creationId xmlns:a16="http://schemas.microsoft.com/office/drawing/2014/main" id="{1B41B292-9551-E53A-E26D-C0161F43EF98}"/>
                </a:ext>
              </a:extLst>
            </p:cNvPr>
            <p:cNvSpPr/>
            <p:nvPr/>
          </p:nvSpPr>
          <p:spPr>
            <a:xfrm>
              <a:off x="6260591" y="3386328"/>
              <a:ext cx="3933825" cy="1222375"/>
            </a:xfrm>
            <a:custGeom>
              <a:avLst/>
              <a:gdLst/>
              <a:ahLst/>
              <a:cxnLst/>
              <a:rect l="l" t="t" r="r" b="b"/>
              <a:pathLst>
                <a:path w="3933825" h="1222375">
                  <a:moveTo>
                    <a:pt x="0" y="1222248"/>
                  </a:moveTo>
                  <a:lnTo>
                    <a:pt x="3933444" y="1222248"/>
                  </a:lnTo>
                  <a:lnTo>
                    <a:pt x="3933444" y="0"/>
                  </a:lnTo>
                  <a:lnTo>
                    <a:pt x="0" y="0"/>
                  </a:lnTo>
                  <a:lnTo>
                    <a:pt x="0" y="1222248"/>
                  </a:lnTo>
                  <a:close/>
                </a:path>
              </a:pathLst>
            </a:custGeom>
            <a:ln w="12700">
              <a:solidFill>
                <a:srgbClr val="0000DC"/>
              </a:solidFill>
            </a:ln>
          </p:spPr>
          <p:txBody>
            <a:bodyPr wrap="square" lIns="0" tIns="0" rIns="0" bIns="0" rtlCol="0"/>
            <a:lstStyle/>
            <a:p>
              <a:endParaRPr/>
            </a:p>
          </p:txBody>
        </p:sp>
        <p:sp>
          <p:nvSpPr>
            <p:cNvPr id="37" name="object 34">
              <a:extLst>
                <a:ext uri="{FF2B5EF4-FFF2-40B4-BE49-F238E27FC236}">
                  <a16:creationId xmlns:a16="http://schemas.microsoft.com/office/drawing/2014/main" id="{BBA29911-699E-2C0F-AC82-47FF019C2FE4}"/>
                </a:ext>
              </a:extLst>
            </p:cNvPr>
            <p:cNvSpPr/>
            <p:nvPr/>
          </p:nvSpPr>
          <p:spPr>
            <a:xfrm>
              <a:off x="6579107" y="3595116"/>
              <a:ext cx="829056" cy="827532"/>
            </a:xfrm>
            <a:prstGeom prst="rect">
              <a:avLst/>
            </a:prstGeom>
            <a:blipFill>
              <a:blip r:embed="rId11" cstate="print"/>
              <a:stretch>
                <a:fillRect/>
              </a:stretch>
            </a:blipFill>
          </p:spPr>
          <p:txBody>
            <a:bodyPr wrap="square" lIns="0" tIns="0" rIns="0" bIns="0" rtlCol="0"/>
            <a:lstStyle/>
            <a:p>
              <a:endParaRPr/>
            </a:p>
          </p:txBody>
        </p:sp>
        <p:sp>
          <p:nvSpPr>
            <p:cNvPr id="38" name="object 35">
              <a:extLst>
                <a:ext uri="{FF2B5EF4-FFF2-40B4-BE49-F238E27FC236}">
                  <a16:creationId xmlns:a16="http://schemas.microsoft.com/office/drawing/2014/main" id="{4DE2B95A-F352-36AA-2C90-32F964D60E9A}"/>
                </a:ext>
              </a:extLst>
            </p:cNvPr>
            <p:cNvSpPr/>
            <p:nvPr/>
          </p:nvSpPr>
          <p:spPr>
            <a:xfrm>
              <a:off x="6579107" y="3595116"/>
              <a:ext cx="829310" cy="828040"/>
            </a:xfrm>
            <a:custGeom>
              <a:avLst/>
              <a:gdLst/>
              <a:ahLst/>
              <a:cxnLst/>
              <a:rect l="l" t="t" r="r" b="b"/>
              <a:pathLst>
                <a:path w="829309" h="828039">
                  <a:moveTo>
                    <a:pt x="0" y="413766"/>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6" y="413766"/>
                  </a:lnTo>
                  <a:lnTo>
                    <a:pt x="826267" y="462011"/>
                  </a:lnTo>
                  <a:lnTo>
                    <a:pt x="818110" y="508625"/>
                  </a:lnTo>
                  <a:lnTo>
                    <a:pt x="804894" y="553294"/>
                  </a:lnTo>
                  <a:lnTo>
                    <a:pt x="786930" y="595710"/>
                  </a:lnTo>
                  <a:lnTo>
                    <a:pt x="764529" y="635561"/>
                  </a:lnTo>
                  <a:lnTo>
                    <a:pt x="738002" y="672537"/>
                  </a:lnTo>
                  <a:lnTo>
                    <a:pt x="707659" y="706326"/>
                  </a:lnTo>
                  <a:lnTo>
                    <a:pt x="673812" y="736618"/>
                  </a:lnTo>
                  <a:lnTo>
                    <a:pt x="636770" y="763102"/>
                  </a:lnTo>
                  <a:lnTo>
                    <a:pt x="596845" y="785468"/>
                  </a:lnTo>
                  <a:lnTo>
                    <a:pt x="554348" y="803405"/>
                  </a:lnTo>
                  <a:lnTo>
                    <a:pt x="509589" y="816601"/>
                  </a:lnTo>
                  <a:lnTo>
                    <a:pt x="462878" y="824747"/>
                  </a:lnTo>
                  <a:lnTo>
                    <a:pt x="414527" y="827532"/>
                  </a:lnTo>
                  <a:lnTo>
                    <a:pt x="366177" y="824747"/>
                  </a:lnTo>
                  <a:lnTo>
                    <a:pt x="319466" y="816601"/>
                  </a:lnTo>
                  <a:lnTo>
                    <a:pt x="274707" y="803405"/>
                  </a:lnTo>
                  <a:lnTo>
                    <a:pt x="232210" y="785468"/>
                  </a:lnTo>
                  <a:lnTo>
                    <a:pt x="192285" y="763102"/>
                  </a:lnTo>
                  <a:lnTo>
                    <a:pt x="155243" y="736618"/>
                  </a:lnTo>
                  <a:lnTo>
                    <a:pt x="121396" y="706326"/>
                  </a:lnTo>
                  <a:lnTo>
                    <a:pt x="91053" y="672537"/>
                  </a:lnTo>
                  <a:lnTo>
                    <a:pt x="64526" y="635561"/>
                  </a:lnTo>
                  <a:lnTo>
                    <a:pt x="42125" y="595710"/>
                  </a:lnTo>
                  <a:lnTo>
                    <a:pt x="24161" y="553294"/>
                  </a:lnTo>
                  <a:lnTo>
                    <a:pt x="10945" y="508625"/>
                  </a:lnTo>
                  <a:lnTo>
                    <a:pt x="2788" y="462011"/>
                  </a:lnTo>
                  <a:lnTo>
                    <a:pt x="0" y="413766"/>
                  </a:lnTo>
                  <a:close/>
                </a:path>
              </a:pathLst>
            </a:custGeom>
            <a:ln w="9525">
              <a:solidFill>
                <a:srgbClr val="000000"/>
              </a:solidFill>
            </a:ln>
          </p:spPr>
          <p:txBody>
            <a:bodyPr wrap="square" lIns="0" tIns="0" rIns="0" bIns="0" rtlCol="0"/>
            <a:lstStyle/>
            <a:p>
              <a:endParaRPr/>
            </a:p>
          </p:txBody>
        </p:sp>
      </p:grpSp>
      <p:sp>
        <p:nvSpPr>
          <p:cNvPr id="39" name="object 36">
            <a:extLst>
              <a:ext uri="{FF2B5EF4-FFF2-40B4-BE49-F238E27FC236}">
                <a16:creationId xmlns:a16="http://schemas.microsoft.com/office/drawing/2014/main" id="{451B4EDB-CA58-8254-8EC8-5D2745EB0A70}"/>
              </a:ext>
            </a:extLst>
          </p:cNvPr>
          <p:cNvSpPr txBox="1"/>
          <p:nvPr/>
        </p:nvSpPr>
        <p:spPr>
          <a:xfrm>
            <a:off x="6549897" y="3069463"/>
            <a:ext cx="68453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a:t>
            </a:r>
            <a:r>
              <a:rPr sz="2000" spc="-45" dirty="0">
                <a:latin typeface="Tahoma"/>
                <a:cs typeface="Tahoma"/>
              </a:rPr>
              <a:t>-</a:t>
            </a:r>
            <a:r>
              <a:rPr sz="2000" dirty="0">
                <a:latin typeface="Tahoma"/>
                <a:cs typeface="Tahoma"/>
              </a:rPr>
              <a:t>A</a:t>
            </a:r>
            <a:endParaRPr sz="2000">
              <a:latin typeface="Tahoma"/>
              <a:cs typeface="Tahoma"/>
            </a:endParaRPr>
          </a:p>
        </p:txBody>
      </p:sp>
      <p:sp>
        <p:nvSpPr>
          <p:cNvPr id="40" name="object 37">
            <a:extLst>
              <a:ext uri="{FF2B5EF4-FFF2-40B4-BE49-F238E27FC236}">
                <a16:creationId xmlns:a16="http://schemas.microsoft.com/office/drawing/2014/main" id="{D00D55C3-A332-2714-C6B8-BA8B772A186A}"/>
              </a:ext>
            </a:extLst>
          </p:cNvPr>
          <p:cNvSpPr txBox="1"/>
          <p:nvPr/>
        </p:nvSpPr>
        <p:spPr>
          <a:xfrm>
            <a:off x="7821548" y="3057601"/>
            <a:ext cx="68770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a:t>
            </a:r>
            <a:r>
              <a:rPr sz="2000" spc="-5" dirty="0">
                <a:latin typeface="Tahoma"/>
                <a:cs typeface="Tahoma"/>
              </a:rPr>
              <a:t>i</a:t>
            </a:r>
            <a:r>
              <a:rPr sz="2000" dirty="0">
                <a:latin typeface="Tahoma"/>
                <a:cs typeface="Tahoma"/>
              </a:rPr>
              <a:t>-B</a:t>
            </a:r>
            <a:endParaRPr sz="2000">
              <a:latin typeface="Tahoma"/>
              <a:cs typeface="Tahoma"/>
            </a:endParaRPr>
          </a:p>
        </p:txBody>
      </p:sp>
      <p:sp>
        <p:nvSpPr>
          <p:cNvPr id="41" name="object 38">
            <a:extLst>
              <a:ext uri="{FF2B5EF4-FFF2-40B4-BE49-F238E27FC236}">
                <a16:creationId xmlns:a16="http://schemas.microsoft.com/office/drawing/2014/main" id="{B15F9586-F075-AB5C-CC36-187B3B3C7362}"/>
              </a:ext>
            </a:extLst>
          </p:cNvPr>
          <p:cNvSpPr txBox="1"/>
          <p:nvPr/>
        </p:nvSpPr>
        <p:spPr>
          <a:xfrm>
            <a:off x="9049893" y="3071622"/>
            <a:ext cx="83439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ahoma"/>
                <a:cs typeface="Tahoma"/>
              </a:rPr>
              <a:t>anti-AB</a:t>
            </a:r>
            <a:endParaRPr sz="2000">
              <a:latin typeface="Tahoma"/>
              <a:cs typeface="Tahoma"/>
            </a:endParaRPr>
          </a:p>
        </p:txBody>
      </p:sp>
      <p:sp>
        <p:nvSpPr>
          <p:cNvPr id="42" name="object 39">
            <a:extLst>
              <a:ext uri="{FF2B5EF4-FFF2-40B4-BE49-F238E27FC236}">
                <a16:creationId xmlns:a16="http://schemas.microsoft.com/office/drawing/2014/main" id="{D8407CF9-65E4-D3A4-F329-5A1D464DAF8A}"/>
              </a:ext>
            </a:extLst>
          </p:cNvPr>
          <p:cNvSpPr txBox="1"/>
          <p:nvPr/>
        </p:nvSpPr>
        <p:spPr>
          <a:xfrm>
            <a:off x="5744083" y="3754628"/>
            <a:ext cx="2197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ahoma"/>
                <a:cs typeface="Tahoma"/>
              </a:rPr>
              <a:t>4</a:t>
            </a:r>
            <a:endParaRPr sz="2800">
              <a:latin typeface="Tahoma"/>
              <a:cs typeface="Tahoma"/>
            </a:endParaRPr>
          </a:p>
        </p:txBody>
      </p:sp>
      <p:grpSp>
        <p:nvGrpSpPr>
          <p:cNvPr id="43" name="object 40">
            <a:extLst>
              <a:ext uri="{FF2B5EF4-FFF2-40B4-BE49-F238E27FC236}">
                <a16:creationId xmlns:a16="http://schemas.microsoft.com/office/drawing/2014/main" id="{B35126E5-BFE1-AE03-43E0-4F2ABCF69416}"/>
              </a:ext>
            </a:extLst>
          </p:cNvPr>
          <p:cNvGrpSpPr/>
          <p:nvPr/>
        </p:nvGrpSpPr>
        <p:grpSpPr>
          <a:xfrm>
            <a:off x="7737157" y="3591877"/>
            <a:ext cx="2137410" cy="854075"/>
            <a:chOff x="7737157" y="3591877"/>
            <a:chExt cx="2137410" cy="854075"/>
          </a:xfrm>
        </p:grpSpPr>
        <p:sp>
          <p:nvSpPr>
            <p:cNvPr id="44" name="object 41">
              <a:extLst>
                <a:ext uri="{FF2B5EF4-FFF2-40B4-BE49-F238E27FC236}">
                  <a16:creationId xmlns:a16="http://schemas.microsoft.com/office/drawing/2014/main" id="{B5E37E51-BEF3-A958-ED73-3C02197292DD}"/>
                </a:ext>
              </a:extLst>
            </p:cNvPr>
            <p:cNvSpPr/>
            <p:nvPr/>
          </p:nvSpPr>
          <p:spPr>
            <a:xfrm>
              <a:off x="7741919" y="3596640"/>
              <a:ext cx="829055" cy="829056"/>
            </a:xfrm>
            <a:prstGeom prst="rect">
              <a:avLst/>
            </a:prstGeom>
            <a:blipFill>
              <a:blip r:embed="rId12" cstate="print"/>
              <a:stretch>
                <a:fillRect/>
              </a:stretch>
            </a:blipFill>
          </p:spPr>
          <p:txBody>
            <a:bodyPr wrap="square" lIns="0" tIns="0" rIns="0" bIns="0" rtlCol="0"/>
            <a:lstStyle/>
            <a:p>
              <a:endParaRPr/>
            </a:p>
          </p:txBody>
        </p:sp>
        <p:sp>
          <p:nvSpPr>
            <p:cNvPr id="45" name="object 42">
              <a:extLst>
                <a:ext uri="{FF2B5EF4-FFF2-40B4-BE49-F238E27FC236}">
                  <a16:creationId xmlns:a16="http://schemas.microsoft.com/office/drawing/2014/main" id="{1BB2D1F7-51A7-56AC-6FFF-A6A2301DC529}"/>
                </a:ext>
              </a:extLst>
            </p:cNvPr>
            <p:cNvSpPr/>
            <p:nvPr/>
          </p:nvSpPr>
          <p:spPr>
            <a:xfrm>
              <a:off x="7741919" y="3596640"/>
              <a:ext cx="829310" cy="829310"/>
            </a:xfrm>
            <a:custGeom>
              <a:avLst/>
              <a:gdLst/>
              <a:ahLst/>
              <a:cxnLst/>
              <a:rect l="l" t="t" r="r" b="b"/>
              <a:pathLst>
                <a:path w="829309" h="829310">
                  <a:moveTo>
                    <a:pt x="0" y="414528"/>
                  </a:moveTo>
                  <a:lnTo>
                    <a:pt x="2788" y="366177"/>
                  </a:lnTo>
                  <a:lnTo>
                    <a:pt x="10945" y="319466"/>
                  </a:lnTo>
                  <a:lnTo>
                    <a:pt x="24161" y="274707"/>
                  </a:lnTo>
                  <a:lnTo>
                    <a:pt x="42125" y="232210"/>
                  </a:lnTo>
                  <a:lnTo>
                    <a:pt x="64526" y="192285"/>
                  </a:lnTo>
                  <a:lnTo>
                    <a:pt x="91053" y="155243"/>
                  </a:lnTo>
                  <a:lnTo>
                    <a:pt x="121396" y="121396"/>
                  </a:lnTo>
                  <a:lnTo>
                    <a:pt x="155243" y="91053"/>
                  </a:lnTo>
                  <a:lnTo>
                    <a:pt x="192285" y="64526"/>
                  </a:lnTo>
                  <a:lnTo>
                    <a:pt x="232210" y="42125"/>
                  </a:lnTo>
                  <a:lnTo>
                    <a:pt x="274707" y="24161"/>
                  </a:lnTo>
                  <a:lnTo>
                    <a:pt x="319466" y="10945"/>
                  </a:lnTo>
                  <a:lnTo>
                    <a:pt x="366177" y="2788"/>
                  </a:lnTo>
                  <a:lnTo>
                    <a:pt x="414527" y="0"/>
                  </a:lnTo>
                  <a:lnTo>
                    <a:pt x="462878" y="2788"/>
                  </a:lnTo>
                  <a:lnTo>
                    <a:pt x="509589" y="10945"/>
                  </a:lnTo>
                  <a:lnTo>
                    <a:pt x="554348" y="24161"/>
                  </a:lnTo>
                  <a:lnTo>
                    <a:pt x="596845" y="42125"/>
                  </a:lnTo>
                  <a:lnTo>
                    <a:pt x="636770" y="64526"/>
                  </a:lnTo>
                  <a:lnTo>
                    <a:pt x="673812" y="91053"/>
                  </a:lnTo>
                  <a:lnTo>
                    <a:pt x="707659" y="121396"/>
                  </a:lnTo>
                  <a:lnTo>
                    <a:pt x="738002" y="155243"/>
                  </a:lnTo>
                  <a:lnTo>
                    <a:pt x="764529" y="192285"/>
                  </a:lnTo>
                  <a:lnTo>
                    <a:pt x="786930" y="232210"/>
                  </a:lnTo>
                  <a:lnTo>
                    <a:pt x="804894" y="274707"/>
                  </a:lnTo>
                  <a:lnTo>
                    <a:pt x="818110" y="319466"/>
                  </a:lnTo>
                  <a:lnTo>
                    <a:pt x="826267" y="366177"/>
                  </a:lnTo>
                  <a:lnTo>
                    <a:pt x="829055" y="414528"/>
                  </a:lnTo>
                  <a:lnTo>
                    <a:pt x="826267" y="462878"/>
                  </a:lnTo>
                  <a:lnTo>
                    <a:pt x="818110" y="509589"/>
                  </a:lnTo>
                  <a:lnTo>
                    <a:pt x="804894" y="554348"/>
                  </a:lnTo>
                  <a:lnTo>
                    <a:pt x="786930" y="596845"/>
                  </a:lnTo>
                  <a:lnTo>
                    <a:pt x="764529" y="636770"/>
                  </a:lnTo>
                  <a:lnTo>
                    <a:pt x="738002" y="673812"/>
                  </a:lnTo>
                  <a:lnTo>
                    <a:pt x="707659" y="707659"/>
                  </a:lnTo>
                  <a:lnTo>
                    <a:pt x="673812" y="738002"/>
                  </a:lnTo>
                  <a:lnTo>
                    <a:pt x="636770" y="764529"/>
                  </a:lnTo>
                  <a:lnTo>
                    <a:pt x="596845" y="786930"/>
                  </a:lnTo>
                  <a:lnTo>
                    <a:pt x="554348" y="804894"/>
                  </a:lnTo>
                  <a:lnTo>
                    <a:pt x="509589" y="818110"/>
                  </a:lnTo>
                  <a:lnTo>
                    <a:pt x="462878" y="826267"/>
                  </a:lnTo>
                  <a:lnTo>
                    <a:pt x="414527" y="829056"/>
                  </a:lnTo>
                  <a:lnTo>
                    <a:pt x="366177" y="826267"/>
                  </a:lnTo>
                  <a:lnTo>
                    <a:pt x="319466" y="818110"/>
                  </a:lnTo>
                  <a:lnTo>
                    <a:pt x="274707" y="804894"/>
                  </a:lnTo>
                  <a:lnTo>
                    <a:pt x="232210" y="786930"/>
                  </a:lnTo>
                  <a:lnTo>
                    <a:pt x="192285" y="764529"/>
                  </a:lnTo>
                  <a:lnTo>
                    <a:pt x="155243" y="738002"/>
                  </a:lnTo>
                  <a:lnTo>
                    <a:pt x="121396" y="707659"/>
                  </a:lnTo>
                  <a:lnTo>
                    <a:pt x="91053" y="673812"/>
                  </a:lnTo>
                  <a:lnTo>
                    <a:pt x="64526" y="636770"/>
                  </a:lnTo>
                  <a:lnTo>
                    <a:pt x="42125" y="596845"/>
                  </a:lnTo>
                  <a:lnTo>
                    <a:pt x="24161" y="554348"/>
                  </a:lnTo>
                  <a:lnTo>
                    <a:pt x="10945" y="509589"/>
                  </a:lnTo>
                  <a:lnTo>
                    <a:pt x="2788" y="462878"/>
                  </a:lnTo>
                  <a:lnTo>
                    <a:pt x="0" y="414528"/>
                  </a:lnTo>
                  <a:close/>
                </a:path>
              </a:pathLst>
            </a:custGeom>
            <a:ln w="9525">
              <a:solidFill>
                <a:srgbClr val="000000"/>
              </a:solidFill>
            </a:ln>
          </p:spPr>
          <p:txBody>
            <a:bodyPr wrap="square" lIns="0" tIns="0" rIns="0" bIns="0" rtlCol="0"/>
            <a:lstStyle/>
            <a:p>
              <a:endParaRPr/>
            </a:p>
          </p:txBody>
        </p:sp>
        <p:sp>
          <p:nvSpPr>
            <p:cNvPr id="46" name="object 43">
              <a:extLst>
                <a:ext uri="{FF2B5EF4-FFF2-40B4-BE49-F238E27FC236}">
                  <a16:creationId xmlns:a16="http://schemas.microsoft.com/office/drawing/2014/main" id="{EAF2CBEB-7A27-C718-7C7F-E43ECC80BE81}"/>
                </a:ext>
              </a:extLst>
            </p:cNvPr>
            <p:cNvSpPr/>
            <p:nvPr/>
          </p:nvSpPr>
          <p:spPr>
            <a:xfrm>
              <a:off x="9040367" y="3613404"/>
              <a:ext cx="829055" cy="827532"/>
            </a:xfrm>
            <a:prstGeom prst="rect">
              <a:avLst/>
            </a:prstGeom>
            <a:blipFill>
              <a:blip r:embed="rId13" cstate="print"/>
              <a:stretch>
                <a:fillRect/>
              </a:stretch>
            </a:blipFill>
          </p:spPr>
          <p:txBody>
            <a:bodyPr wrap="square" lIns="0" tIns="0" rIns="0" bIns="0" rtlCol="0"/>
            <a:lstStyle/>
            <a:p>
              <a:endParaRPr/>
            </a:p>
          </p:txBody>
        </p:sp>
        <p:sp>
          <p:nvSpPr>
            <p:cNvPr id="47" name="object 44">
              <a:extLst>
                <a:ext uri="{FF2B5EF4-FFF2-40B4-BE49-F238E27FC236}">
                  <a16:creationId xmlns:a16="http://schemas.microsoft.com/office/drawing/2014/main" id="{360E7553-7CB6-8AE1-7595-C8574948C836}"/>
                </a:ext>
              </a:extLst>
            </p:cNvPr>
            <p:cNvSpPr/>
            <p:nvPr/>
          </p:nvSpPr>
          <p:spPr>
            <a:xfrm>
              <a:off x="9040367" y="3613404"/>
              <a:ext cx="829310" cy="828040"/>
            </a:xfrm>
            <a:custGeom>
              <a:avLst/>
              <a:gdLst/>
              <a:ahLst/>
              <a:cxnLst/>
              <a:rect l="l" t="t" r="r" b="b"/>
              <a:pathLst>
                <a:path w="829309" h="828039">
                  <a:moveTo>
                    <a:pt x="0" y="413766"/>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6"/>
                  </a:lnTo>
                  <a:lnTo>
                    <a:pt x="826267" y="462011"/>
                  </a:lnTo>
                  <a:lnTo>
                    <a:pt x="818110" y="508625"/>
                  </a:lnTo>
                  <a:lnTo>
                    <a:pt x="804894" y="553294"/>
                  </a:lnTo>
                  <a:lnTo>
                    <a:pt x="786930" y="595710"/>
                  </a:lnTo>
                  <a:lnTo>
                    <a:pt x="764529" y="635561"/>
                  </a:lnTo>
                  <a:lnTo>
                    <a:pt x="738002" y="672537"/>
                  </a:lnTo>
                  <a:lnTo>
                    <a:pt x="707659" y="706326"/>
                  </a:lnTo>
                  <a:lnTo>
                    <a:pt x="673812" y="736618"/>
                  </a:lnTo>
                  <a:lnTo>
                    <a:pt x="636770" y="763102"/>
                  </a:lnTo>
                  <a:lnTo>
                    <a:pt x="596845" y="785468"/>
                  </a:lnTo>
                  <a:lnTo>
                    <a:pt x="554348" y="803405"/>
                  </a:lnTo>
                  <a:lnTo>
                    <a:pt x="509589" y="816601"/>
                  </a:lnTo>
                  <a:lnTo>
                    <a:pt x="462878" y="824747"/>
                  </a:lnTo>
                  <a:lnTo>
                    <a:pt x="414527" y="827532"/>
                  </a:lnTo>
                  <a:lnTo>
                    <a:pt x="366177" y="824747"/>
                  </a:lnTo>
                  <a:lnTo>
                    <a:pt x="319466" y="816601"/>
                  </a:lnTo>
                  <a:lnTo>
                    <a:pt x="274707" y="803405"/>
                  </a:lnTo>
                  <a:lnTo>
                    <a:pt x="232210" y="785468"/>
                  </a:lnTo>
                  <a:lnTo>
                    <a:pt x="192285" y="763102"/>
                  </a:lnTo>
                  <a:lnTo>
                    <a:pt x="155243" y="736618"/>
                  </a:lnTo>
                  <a:lnTo>
                    <a:pt x="121396" y="706326"/>
                  </a:lnTo>
                  <a:lnTo>
                    <a:pt x="91053" y="672537"/>
                  </a:lnTo>
                  <a:lnTo>
                    <a:pt x="64526" y="635561"/>
                  </a:lnTo>
                  <a:lnTo>
                    <a:pt x="42125" y="595710"/>
                  </a:lnTo>
                  <a:lnTo>
                    <a:pt x="24161" y="553294"/>
                  </a:lnTo>
                  <a:lnTo>
                    <a:pt x="10945" y="508625"/>
                  </a:lnTo>
                  <a:lnTo>
                    <a:pt x="2788" y="462011"/>
                  </a:lnTo>
                  <a:lnTo>
                    <a:pt x="0" y="413766"/>
                  </a:lnTo>
                  <a:close/>
                </a:path>
              </a:pathLst>
            </a:custGeom>
            <a:ln w="9525">
              <a:solidFill>
                <a:srgbClr val="000000"/>
              </a:solidFill>
            </a:ln>
          </p:spPr>
          <p:txBody>
            <a:bodyPr wrap="square" lIns="0" tIns="0" rIns="0" bIns="0" rtlCol="0"/>
            <a:lstStyle/>
            <a:p>
              <a:endParaRPr/>
            </a:p>
          </p:txBody>
        </p:sp>
      </p:grpSp>
      <p:grpSp>
        <p:nvGrpSpPr>
          <p:cNvPr id="48" name="object 45">
            <a:extLst>
              <a:ext uri="{FF2B5EF4-FFF2-40B4-BE49-F238E27FC236}">
                <a16:creationId xmlns:a16="http://schemas.microsoft.com/office/drawing/2014/main" id="{961A5CA4-3065-9A0A-677D-84CDEDAED3E8}"/>
              </a:ext>
            </a:extLst>
          </p:cNvPr>
          <p:cNvGrpSpPr/>
          <p:nvPr/>
        </p:nvGrpSpPr>
        <p:grpSpPr>
          <a:xfrm>
            <a:off x="3773170" y="4952746"/>
            <a:ext cx="3946525" cy="1233805"/>
            <a:chOff x="3773170" y="4952746"/>
            <a:chExt cx="3946525" cy="1233805"/>
          </a:xfrm>
        </p:grpSpPr>
        <p:sp>
          <p:nvSpPr>
            <p:cNvPr id="49" name="object 46">
              <a:extLst>
                <a:ext uri="{FF2B5EF4-FFF2-40B4-BE49-F238E27FC236}">
                  <a16:creationId xmlns:a16="http://schemas.microsoft.com/office/drawing/2014/main" id="{DA992FA9-0238-64EB-04CC-7D87F03F3281}"/>
                </a:ext>
              </a:extLst>
            </p:cNvPr>
            <p:cNvSpPr/>
            <p:nvPr/>
          </p:nvSpPr>
          <p:spPr>
            <a:xfrm>
              <a:off x="3779520" y="4959096"/>
              <a:ext cx="3933825" cy="1221105"/>
            </a:xfrm>
            <a:custGeom>
              <a:avLst/>
              <a:gdLst/>
              <a:ahLst/>
              <a:cxnLst/>
              <a:rect l="l" t="t" r="r" b="b"/>
              <a:pathLst>
                <a:path w="3933825" h="1221104">
                  <a:moveTo>
                    <a:pt x="3933444" y="0"/>
                  </a:moveTo>
                  <a:lnTo>
                    <a:pt x="0" y="0"/>
                  </a:lnTo>
                  <a:lnTo>
                    <a:pt x="0" y="1220723"/>
                  </a:lnTo>
                  <a:lnTo>
                    <a:pt x="3933444" y="1220723"/>
                  </a:lnTo>
                  <a:lnTo>
                    <a:pt x="3933444" y="0"/>
                  </a:lnTo>
                  <a:close/>
                </a:path>
              </a:pathLst>
            </a:custGeom>
            <a:solidFill>
              <a:srgbClr val="CDCDFF"/>
            </a:solidFill>
          </p:spPr>
          <p:txBody>
            <a:bodyPr wrap="square" lIns="0" tIns="0" rIns="0" bIns="0" rtlCol="0"/>
            <a:lstStyle/>
            <a:p>
              <a:endParaRPr/>
            </a:p>
          </p:txBody>
        </p:sp>
        <p:sp>
          <p:nvSpPr>
            <p:cNvPr id="50" name="object 47">
              <a:extLst>
                <a:ext uri="{FF2B5EF4-FFF2-40B4-BE49-F238E27FC236}">
                  <a16:creationId xmlns:a16="http://schemas.microsoft.com/office/drawing/2014/main" id="{1968452E-A987-9604-D22B-16841E540F44}"/>
                </a:ext>
              </a:extLst>
            </p:cNvPr>
            <p:cNvSpPr/>
            <p:nvPr/>
          </p:nvSpPr>
          <p:spPr>
            <a:xfrm>
              <a:off x="3779520" y="4959096"/>
              <a:ext cx="3933825" cy="1221105"/>
            </a:xfrm>
            <a:custGeom>
              <a:avLst/>
              <a:gdLst/>
              <a:ahLst/>
              <a:cxnLst/>
              <a:rect l="l" t="t" r="r" b="b"/>
              <a:pathLst>
                <a:path w="3933825" h="1221104">
                  <a:moveTo>
                    <a:pt x="0" y="1220723"/>
                  </a:moveTo>
                  <a:lnTo>
                    <a:pt x="3933444" y="1220723"/>
                  </a:lnTo>
                  <a:lnTo>
                    <a:pt x="3933444" y="0"/>
                  </a:lnTo>
                  <a:lnTo>
                    <a:pt x="0" y="0"/>
                  </a:lnTo>
                  <a:lnTo>
                    <a:pt x="0" y="1220723"/>
                  </a:lnTo>
                  <a:close/>
                </a:path>
              </a:pathLst>
            </a:custGeom>
            <a:ln w="12700">
              <a:solidFill>
                <a:srgbClr val="0000DC"/>
              </a:solidFill>
            </a:ln>
          </p:spPr>
          <p:txBody>
            <a:bodyPr wrap="square" lIns="0" tIns="0" rIns="0" bIns="0" rtlCol="0"/>
            <a:lstStyle/>
            <a:p>
              <a:endParaRPr/>
            </a:p>
          </p:txBody>
        </p:sp>
        <p:sp>
          <p:nvSpPr>
            <p:cNvPr id="51" name="object 48">
              <a:extLst>
                <a:ext uri="{FF2B5EF4-FFF2-40B4-BE49-F238E27FC236}">
                  <a16:creationId xmlns:a16="http://schemas.microsoft.com/office/drawing/2014/main" id="{211B5DCF-D0B0-1DE5-FCAF-9919B213D186}"/>
                </a:ext>
              </a:extLst>
            </p:cNvPr>
            <p:cNvSpPr/>
            <p:nvPr/>
          </p:nvSpPr>
          <p:spPr>
            <a:xfrm>
              <a:off x="4098036" y="5166360"/>
              <a:ext cx="829055" cy="827531"/>
            </a:xfrm>
            <a:prstGeom prst="rect">
              <a:avLst/>
            </a:prstGeom>
            <a:blipFill>
              <a:blip r:embed="rId14" cstate="print"/>
              <a:stretch>
                <a:fillRect/>
              </a:stretch>
            </a:blipFill>
          </p:spPr>
          <p:txBody>
            <a:bodyPr wrap="square" lIns="0" tIns="0" rIns="0" bIns="0" rtlCol="0"/>
            <a:lstStyle/>
            <a:p>
              <a:endParaRPr/>
            </a:p>
          </p:txBody>
        </p:sp>
        <p:sp>
          <p:nvSpPr>
            <p:cNvPr id="52" name="object 49">
              <a:extLst>
                <a:ext uri="{FF2B5EF4-FFF2-40B4-BE49-F238E27FC236}">
                  <a16:creationId xmlns:a16="http://schemas.microsoft.com/office/drawing/2014/main" id="{06998A73-8186-BDB2-786D-98A3B0848571}"/>
                </a:ext>
              </a:extLst>
            </p:cNvPr>
            <p:cNvSpPr/>
            <p:nvPr/>
          </p:nvSpPr>
          <p:spPr>
            <a:xfrm>
              <a:off x="4098036" y="5166360"/>
              <a:ext cx="829310" cy="828040"/>
            </a:xfrm>
            <a:custGeom>
              <a:avLst/>
              <a:gdLst/>
              <a:ahLst/>
              <a:cxnLst/>
              <a:rect l="l" t="t" r="r" b="b"/>
              <a:pathLst>
                <a:path w="829310" h="828039">
                  <a:moveTo>
                    <a:pt x="0" y="413765"/>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5"/>
                  </a:lnTo>
                  <a:lnTo>
                    <a:pt x="826267" y="462018"/>
                  </a:lnTo>
                  <a:lnTo>
                    <a:pt x="818110" y="508636"/>
                  </a:lnTo>
                  <a:lnTo>
                    <a:pt x="804894" y="553310"/>
                  </a:lnTo>
                  <a:lnTo>
                    <a:pt x="786930" y="595727"/>
                  </a:lnTo>
                  <a:lnTo>
                    <a:pt x="764529" y="635578"/>
                  </a:lnTo>
                  <a:lnTo>
                    <a:pt x="738002" y="672553"/>
                  </a:lnTo>
                  <a:lnTo>
                    <a:pt x="707659" y="706340"/>
                  </a:lnTo>
                  <a:lnTo>
                    <a:pt x="673812" y="736630"/>
                  </a:lnTo>
                  <a:lnTo>
                    <a:pt x="636770" y="763112"/>
                  </a:lnTo>
                  <a:lnTo>
                    <a:pt x="596845" y="785475"/>
                  </a:lnTo>
                  <a:lnTo>
                    <a:pt x="554348" y="803409"/>
                  </a:lnTo>
                  <a:lnTo>
                    <a:pt x="509589" y="816603"/>
                  </a:lnTo>
                  <a:lnTo>
                    <a:pt x="462878" y="824748"/>
                  </a:lnTo>
                  <a:lnTo>
                    <a:pt x="414527" y="827531"/>
                  </a:lnTo>
                  <a:lnTo>
                    <a:pt x="366177" y="824748"/>
                  </a:lnTo>
                  <a:lnTo>
                    <a:pt x="319466" y="816603"/>
                  </a:lnTo>
                  <a:lnTo>
                    <a:pt x="274707" y="803409"/>
                  </a:lnTo>
                  <a:lnTo>
                    <a:pt x="232210" y="785475"/>
                  </a:lnTo>
                  <a:lnTo>
                    <a:pt x="192285" y="763112"/>
                  </a:lnTo>
                  <a:lnTo>
                    <a:pt x="155243" y="736630"/>
                  </a:lnTo>
                  <a:lnTo>
                    <a:pt x="121396" y="706340"/>
                  </a:lnTo>
                  <a:lnTo>
                    <a:pt x="91053" y="672553"/>
                  </a:lnTo>
                  <a:lnTo>
                    <a:pt x="64526" y="635578"/>
                  </a:lnTo>
                  <a:lnTo>
                    <a:pt x="42125" y="595727"/>
                  </a:lnTo>
                  <a:lnTo>
                    <a:pt x="24161" y="553310"/>
                  </a:lnTo>
                  <a:lnTo>
                    <a:pt x="10945" y="508636"/>
                  </a:lnTo>
                  <a:lnTo>
                    <a:pt x="2788" y="462018"/>
                  </a:lnTo>
                  <a:lnTo>
                    <a:pt x="0" y="413765"/>
                  </a:lnTo>
                  <a:close/>
                </a:path>
              </a:pathLst>
            </a:custGeom>
            <a:ln w="9525">
              <a:solidFill>
                <a:srgbClr val="000000"/>
              </a:solidFill>
            </a:ln>
          </p:spPr>
          <p:txBody>
            <a:bodyPr wrap="square" lIns="0" tIns="0" rIns="0" bIns="0" rtlCol="0"/>
            <a:lstStyle/>
            <a:p>
              <a:endParaRPr/>
            </a:p>
          </p:txBody>
        </p:sp>
        <p:sp>
          <p:nvSpPr>
            <p:cNvPr id="53" name="object 50">
              <a:extLst>
                <a:ext uri="{FF2B5EF4-FFF2-40B4-BE49-F238E27FC236}">
                  <a16:creationId xmlns:a16="http://schemas.microsoft.com/office/drawing/2014/main" id="{B7EDD60A-B4ED-A443-9D0B-AEB161FB9144}"/>
                </a:ext>
              </a:extLst>
            </p:cNvPr>
            <p:cNvSpPr/>
            <p:nvPr/>
          </p:nvSpPr>
          <p:spPr>
            <a:xfrm>
              <a:off x="5318569" y="5161597"/>
              <a:ext cx="838580" cy="837056"/>
            </a:xfrm>
            <a:prstGeom prst="rect">
              <a:avLst/>
            </a:prstGeom>
            <a:blipFill>
              <a:blip r:embed="rId15" cstate="print"/>
              <a:stretch>
                <a:fillRect/>
              </a:stretch>
            </a:blipFill>
          </p:spPr>
          <p:txBody>
            <a:bodyPr wrap="square" lIns="0" tIns="0" rIns="0" bIns="0" rtlCol="0"/>
            <a:lstStyle/>
            <a:p>
              <a:endParaRPr/>
            </a:p>
          </p:txBody>
        </p:sp>
      </p:grpSp>
      <p:sp>
        <p:nvSpPr>
          <p:cNvPr id="54" name="object 51">
            <a:extLst>
              <a:ext uri="{FF2B5EF4-FFF2-40B4-BE49-F238E27FC236}">
                <a16:creationId xmlns:a16="http://schemas.microsoft.com/office/drawing/2014/main" id="{0FA71D62-0C96-2FFD-B76A-2A91040327EC}"/>
              </a:ext>
            </a:extLst>
          </p:cNvPr>
          <p:cNvSpPr txBox="1"/>
          <p:nvPr/>
        </p:nvSpPr>
        <p:spPr>
          <a:xfrm>
            <a:off x="4067936" y="4641596"/>
            <a:ext cx="68453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ahoma"/>
                <a:cs typeface="Tahoma"/>
              </a:rPr>
              <a:t>anti</a:t>
            </a:r>
            <a:r>
              <a:rPr sz="2000" spc="-45" dirty="0">
                <a:latin typeface="Tahoma"/>
                <a:cs typeface="Tahoma"/>
              </a:rPr>
              <a:t>-</a:t>
            </a:r>
            <a:r>
              <a:rPr sz="2000" dirty="0">
                <a:latin typeface="Tahoma"/>
                <a:cs typeface="Tahoma"/>
              </a:rPr>
              <a:t>A</a:t>
            </a:r>
            <a:endParaRPr sz="2000">
              <a:latin typeface="Tahoma"/>
              <a:cs typeface="Tahoma"/>
            </a:endParaRPr>
          </a:p>
        </p:txBody>
      </p:sp>
      <p:sp>
        <p:nvSpPr>
          <p:cNvPr id="55" name="object 52">
            <a:extLst>
              <a:ext uri="{FF2B5EF4-FFF2-40B4-BE49-F238E27FC236}">
                <a16:creationId xmlns:a16="http://schemas.microsoft.com/office/drawing/2014/main" id="{6378A0D0-8B03-2E51-A65A-2206249E9EAB}"/>
              </a:ext>
            </a:extLst>
          </p:cNvPr>
          <p:cNvSpPr txBox="1"/>
          <p:nvPr/>
        </p:nvSpPr>
        <p:spPr>
          <a:xfrm>
            <a:off x="5339588" y="4629734"/>
            <a:ext cx="68770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a:t>
            </a:r>
            <a:r>
              <a:rPr sz="2000" spc="-5" dirty="0">
                <a:latin typeface="Tahoma"/>
                <a:cs typeface="Tahoma"/>
              </a:rPr>
              <a:t>i</a:t>
            </a:r>
            <a:r>
              <a:rPr sz="2000" dirty="0">
                <a:latin typeface="Tahoma"/>
                <a:cs typeface="Tahoma"/>
              </a:rPr>
              <a:t>-B</a:t>
            </a:r>
            <a:endParaRPr sz="2000">
              <a:latin typeface="Tahoma"/>
              <a:cs typeface="Tahoma"/>
            </a:endParaRPr>
          </a:p>
        </p:txBody>
      </p:sp>
      <p:sp>
        <p:nvSpPr>
          <p:cNvPr id="56" name="object 53">
            <a:extLst>
              <a:ext uri="{FF2B5EF4-FFF2-40B4-BE49-F238E27FC236}">
                <a16:creationId xmlns:a16="http://schemas.microsoft.com/office/drawing/2014/main" id="{E19B6AB2-8FD5-A40C-C1CF-6D0EDC3806E8}"/>
              </a:ext>
            </a:extLst>
          </p:cNvPr>
          <p:cNvSpPr txBox="1"/>
          <p:nvPr/>
        </p:nvSpPr>
        <p:spPr>
          <a:xfrm>
            <a:off x="6567931" y="4643754"/>
            <a:ext cx="834390"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ahoma"/>
                <a:cs typeface="Tahoma"/>
              </a:rPr>
              <a:t>anti-AB</a:t>
            </a:r>
            <a:endParaRPr sz="2000">
              <a:latin typeface="Tahoma"/>
              <a:cs typeface="Tahoma"/>
            </a:endParaRPr>
          </a:p>
        </p:txBody>
      </p:sp>
      <p:sp>
        <p:nvSpPr>
          <p:cNvPr id="57" name="object 54">
            <a:extLst>
              <a:ext uri="{FF2B5EF4-FFF2-40B4-BE49-F238E27FC236}">
                <a16:creationId xmlns:a16="http://schemas.microsoft.com/office/drawing/2014/main" id="{1C76516F-A24C-55F6-3021-64C799EB0EB4}"/>
              </a:ext>
            </a:extLst>
          </p:cNvPr>
          <p:cNvSpPr txBox="1"/>
          <p:nvPr/>
        </p:nvSpPr>
        <p:spPr>
          <a:xfrm>
            <a:off x="3262121" y="5326786"/>
            <a:ext cx="2197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ahoma"/>
                <a:cs typeface="Tahoma"/>
              </a:rPr>
              <a:t>5</a:t>
            </a:r>
            <a:endParaRPr sz="2800">
              <a:latin typeface="Tahoma"/>
              <a:cs typeface="Tahoma"/>
            </a:endParaRPr>
          </a:p>
        </p:txBody>
      </p:sp>
      <p:grpSp>
        <p:nvGrpSpPr>
          <p:cNvPr id="58" name="object 55">
            <a:extLst>
              <a:ext uri="{FF2B5EF4-FFF2-40B4-BE49-F238E27FC236}">
                <a16:creationId xmlns:a16="http://schemas.microsoft.com/office/drawing/2014/main" id="{6857CC9B-0D0C-8BC6-80CF-01F47F348E01}"/>
              </a:ext>
            </a:extLst>
          </p:cNvPr>
          <p:cNvGrpSpPr/>
          <p:nvPr/>
        </p:nvGrpSpPr>
        <p:grpSpPr>
          <a:xfrm>
            <a:off x="6551485" y="5178361"/>
            <a:ext cx="838835" cy="837565"/>
            <a:chOff x="6551485" y="5178361"/>
            <a:chExt cx="838835" cy="837565"/>
          </a:xfrm>
        </p:grpSpPr>
        <p:sp>
          <p:nvSpPr>
            <p:cNvPr id="59" name="object 56">
              <a:extLst>
                <a:ext uri="{FF2B5EF4-FFF2-40B4-BE49-F238E27FC236}">
                  <a16:creationId xmlns:a16="http://schemas.microsoft.com/office/drawing/2014/main" id="{2FCB3DDE-D9CD-9AA5-FB47-BCFF47430A92}"/>
                </a:ext>
              </a:extLst>
            </p:cNvPr>
            <p:cNvSpPr/>
            <p:nvPr/>
          </p:nvSpPr>
          <p:spPr>
            <a:xfrm>
              <a:off x="6556247" y="5183123"/>
              <a:ext cx="829055" cy="827532"/>
            </a:xfrm>
            <a:prstGeom prst="rect">
              <a:avLst/>
            </a:prstGeom>
            <a:blipFill>
              <a:blip r:embed="rId16" cstate="print"/>
              <a:stretch>
                <a:fillRect/>
              </a:stretch>
            </a:blipFill>
          </p:spPr>
          <p:txBody>
            <a:bodyPr wrap="square" lIns="0" tIns="0" rIns="0" bIns="0" rtlCol="0"/>
            <a:lstStyle/>
            <a:p>
              <a:endParaRPr/>
            </a:p>
          </p:txBody>
        </p:sp>
        <p:sp>
          <p:nvSpPr>
            <p:cNvPr id="60" name="object 57">
              <a:extLst>
                <a:ext uri="{FF2B5EF4-FFF2-40B4-BE49-F238E27FC236}">
                  <a16:creationId xmlns:a16="http://schemas.microsoft.com/office/drawing/2014/main" id="{0B3D0C06-62E8-8A37-A39D-48462A8A3848}"/>
                </a:ext>
              </a:extLst>
            </p:cNvPr>
            <p:cNvSpPr/>
            <p:nvPr/>
          </p:nvSpPr>
          <p:spPr>
            <a:xfrm>
              <a:off x="6556247" y="5183123"/>
              <a:ext cx="829310" cy="828040"/>
            </a:xfrm>
            <a:custGeom>
              <a:avLst/>
              <a:gdLst/>
              <a:ahLst/>
              <a:cxnLst/>
              <a:rect l="l" t="t" r="r" b="b"/>
              <a:pathLst>
                <a:path w="829309" h="828039">
                  <a:moveTo>
                    <a:pt x="0" y="413766"/>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6"/>
                  </a:lnTo>
                  <a:lnTo>
                    <a:pt x="826267" y="462018"/>
                  </a:lnTo>
                  <a:lnTo>
                    <a:pt x="818110" y="508636"/>
                  </a:lnTo>
                  <a:lnTo>
                    <a:pt x="804894" y="553310"/>
                  </a:lnTo>
                  <a:lnTo>
                    <a:pt x="786930" y="595727"/>
                  </a:lnTo>
                  <a:lnTo>
                    <a:pt x="764529" y="635578"/>
                  </a:lnTo>
                  <a:lnTo>
                    <a:pt x="738002" y="672553"/>
                  </a:lnTo>
                  <a:lnTo>
                    <a:pt x="707659" y="706340"/>
                  </a:lnTo>
                  <a:lnTo>
                    <a:pt x="673812" y="736630"/>
                  </a:lnTo>
                  <a:lnTo>
                    <a:pt x="636770" y="763112"/>
                  </a:lnTo>
                  <a:lnTo>
                    <a:pt x="596845" y="785475"/>
                  </a:lnTo>
                  <a:lnTo>
                    <a:pt x="554348" y="803409"/>
                  </a:lnTo>
                  <a:lnTo>
                    <a:pt x="509589" y="816603"/>
                  </a:lnTo>
                  <a:lnTo>
                    <a:pt x="462878" y="824748"/>
                  </a:lnTo>
                  <a:lnTo>
                    <a:pt x="414527" y="827532"/>
                  </a:lnTo>
                  <a:lnTo>
                    <a:pt x="366177" y="824748"/>
                  </a:lnTo>
                  <a:lnTo>
                    <a:pt x="319466" y="816603"/>
                  </a:lnTo>
                  <a:lnTo>
                    <a:pt x="274707" y="803409"/>
                  </a:lnTo>
                  <a:lnTo>
                    <a:pt x="232210" y="785475"/>
                  </a:lnTo>
                  <a:lnTo>
                    <a:pt x="192285" y="763112"/>
                  </a:lnTo>
                  <a:lnTo>
                    <a:pt x="155243" y="736630"/>
                  </a:lnTo>
                  <a:lnTo>
                    <a:pt x="121396" y="706340"/>
                  </a:lnTo>
                  <a:lnTo>
                    <a:pt x="91053" y="672553"/>
                  </a:lnTo>
                  <a:lnTo>
                    <a:pt x="64526" y="635578"/>
                  </a:lnTo>
                  <a:lnTo>
                    <a:pt x="42125" y="595727"/>
                  </a:lnTo>
                  <a:lnTo>
                    <a:pt x="24161" y="553310"/>
                  </a:lnTo>
                  <a:lnTo>
                    <a:pt x="10945" y="508636"/>
                  </a:lnTo>
                  <a:lnTo>
                    <a:pt x="2788" y="462018"/>
                  </a:lnTo>
                  <a:lnTo>
                    <a:pt x="0" y="413766"/>
                  </a:lnTo>
                  <a:close/>
                </a:path>
              </a:pathLst>
            </a:custGeom>
            <a:ln w="9525">
              <a:solidFill>
                <a:srgbClr val="000000"/>
              </a:solidFill>
            </a:ln>
          </p:spPr>
          <p:txBody>
            <a:bodyPr wrap="square" lIns="0" tIns="0" rIns="0" bIns="0" rtlCol="0"/>
            <a:lstStyle/>
            <a:p>
              <a:endParaRPr/>
            </a:p>
          </p:txBody>
        </p:sp>
      </p:grpSp>
      <p:sp>
        <p:nvSpPr>
          <p:cNvPr id="64" name="Footer Placeholder 1">
            <a:extLst>
              <a:ext uri="{FF2B5EF4-FFF2-40B4-BE49-F238E27FC236}">
                <a16:creationId xmlns:a16="http://schemas.microsoft.com/office/drawing/2014/main" id="{46957281-B018-B29A-0BA7-CEBB81A946F6}"/>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681677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B32E8F-3FBF-AFFD-C233-07810E281508}"/>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Title 3">
            <a:extLst>
              <a:ext uri="{FF2B5EF4-FFF2-40B4-BE49-F238E27FC236}">
                <a16:creationId xmlns:a16="http://schemas.microsoft.com/office/drawing/2014/main" id="{FD01BE6E-CB8F-6883-C069-D609744BA8D7}"/>
              </a:ext>
            </a:extLst>
          </p:cNvPr>
          <p:cNvSpPr>
            <a:spLocks noGrp="1"/>
          </p:cNvSpPr>
          <p:nvPr>
            <p:ph type="title"/>
          </p:nvPr>
        </p:nvSpPr>
        <p:spPr/>
        <p:txBody>
          <a:bodyPr/>
          <a:lstStyle/>
          <a:p>
            <a:r>
              <a:rPr lang="cs-CZ" dirty="0" err="1"/>
              <a:t>Correct</a:t>
            </a:r>
            <a:r>
              <a:rPr lang="cs-CZ" dirty="0"/>
              <a:t> </a:t>
            </a:r>
            <a:r>
              <a:rPr lang="cs-CZ" dirty="0" err="1"/>
              <a:t>results</a:t>
            </a:r>
            <a:endParaRPr lang="cs-CZ" dirty="0"/>
          </a:p>
        </p:txBody>
      </p:sp>
      <p:grpSp>
        <p:nvGrpSpPr>
          <p:cNvPr id="6" name="object 3">
            <a:extLst>
              <a:ext uri="{FF2B5EF4-FFF2-40B4-BE49-F238E27FC236}">
                <a16:creationId xmlns:a16="http://schemas.microsoft.com/office/drawing/2014/main" id="{237880BC-D6E6-7880-471D-1BE481F1C16E}"/>
              </a:ext>
            </a:extLst>
          </p:cNvPr>
          <p:cNvGrpSpPr/>
          <p:nvPr/>
        </p:nvGrpSpPr>
        <p:grpSpPr>
          <a:xfrm>
            <a:off x="1185417" y="1766061"/>
            <a:ext cx="3947795" cy="1233805"/>
            <a:chOff x="1185417" y="1766061"/>
            <a:chExt cx="3947795" cy="1233805"/>
          </a:xfrm>
        </p:grpSpPr>
        <p:sp>
          <p:nvSpPr>
            <p:cNvPr id="7" name="object 4">
              <a:extLst>
                <a:ext uri="{FF2B5EF4-FFF2-40B4-BE49-F238E27FC236}">
                  <a16:creationId xmlns:a16="http://schemas.microsoft.com/office/drawing/2014/main" id="{992BE0B7-20AD-6C2E-CCB2-9EF66A452DAC}"/>
                </a:ext>
              </a:extLst>
            </p:cNvPr>
            <p:cNvSpPr/>
            <p:nvPr/>
          </p:nvSpPr>
          <p:spPr>
            <a:xfrm>
              <a:off x="1191767" y="1772411"/>
              <a:ext cx="3935095" cy="1221105"/>
            </a:xfrm>
            <a:custGeom>
              <a:avLst/>
              <a:gdLst/>
              <a:ahLst/>
              <a:cxnLst/>
              <a:rect l="l" t="t" r="r" b="b"/>
              <a:pathLst>
                <a:path w="3935095" h="1221105">
                  <a:moveTo>
                    <a:pt x="3934967" y="0"/>
                  </a:moveTo>
                  <a:lnTo>
                    <a:pt x="0" y="0"/>
                  </a:lnTo>
                  <a:lnTo>
                    <a:pt x="0" y="1220724"/>
                  </a:lnTo>
                  <a:lnTo>
                    <a:pt x="3934967" y="1220724"/>
                  </a:lnTo>
                  <a:lnTo>
                    <a:pt x="3934967" y="0"/>
                  </a:lnTo>
                  <a:close/>
                </a:path>
              </a:pathLst>
            </a:custGeom>
            <a:solidFill>
              <a:srgbClr val="CDCDFF"/>
            </a:solidFill>
          </p:spPr>
          <p:txBody>
            <a:bodyPr wrap="square" lIns="0" tIns="0" rIns="0" bIns="0" rtlCol="0"/>
            <a:lstStyle/>
            <a:p>
              <a:endParaRPr/>
            </a:p>
          </p:txBody>
        </p:sp>
        <p:sp>
          <p:nvSpPr>
            <p:cNvPr id="8" name="object 5">
              <a:extLst>
                <a:ext uri="{FF2B5EF4-FFF2-40B4-BE49-F238E27FC236}">
                  <a16:creationId xmlns:a16="http://schemas.microsoft.com/office/drawing/2014/main" id="{8B8EF450-F1B0-F94C-C3A8-C3ACAC157588}"/>
                </a:ext>
              </a:extLst>
            </p:cNvPr>
            <p:cNvSpPr/>
            <p:nvPr/>
          </p:nvSpPr>
          <p:spPr>
            <a:xfrm>
              <a:off x="1191767" y="1772411"/>
              <a:ext cx="3935095" cy="1221105"/>
            </a:xfrm>
            <a:custGeom>
              <a:avLst/>
              <a:gdLst/>
              <a:ahLst/>
              <a:cxnLst/>
              <a:rect l="l" t="t" r="r" b="b"/>
              <a:pathLst>
                <a:path w="3935095" h="1221105">
                  <a:moveTo>
                    <a:pt x="0" y="1220724"/>
                  </a:moveTo>
                  <a:lnTo>
                    <a:pt x="3934967" y="1220724"/>
                  </a:lnTo>
                  <a:lnTo>
                    <a:pt x="3934967" y="0"/>
                  </a:lnTo>
                  <a:lnTo>
                    <a:pt x="0" y="0"/>
                  </a:lnTo>
                  <a:lnTo>
                    <a:pt x="0" y="1220724"/>
                  </a:lnTo>
                  <a:close/>
                </a:path>
              </a:pathLst>
            </a:custGeom>
            <a:ln w="12700">
              <a:solidFill>
                <a:srgbClr val="0000DC"/>
              </a:solidFill>
            </a:ln>
          </p:spPr>
          <p:txBody>
            <a:bodyPr wrap="square" lIns="0" tIns="0" rIns="0" bIns="0" rtlCol="0"/>
            <a:lstStyle/>
            <a:p>
              <a:endParaRPr/>
            </a:p>
          </p:txBody>
        </p:sp>
        <p:sp>
          <p:nvSpPr>
            <p:cNvPr id="9" name="object 6">
              <a:extLst>
                <a:ext uri="{FF2B5EF4-FFF2-40B4-BE49-F238E27FC236}">
                  <a16:creationId xmlns:a16="http://schemas.microsoft.com/office/drawing/2014/main" id="{2405E48F-5A54-A1BD-57C7-D8278200177A}"/>
                </a:ext>
              </a:extLst>
            </p:cNvPr>
            <p:cNvSpPr/>
            <p:nvPr/>
          </p:nvSpPr>
          <p:spPr>
            <a:xfrm>
              <a:off x="1511807" y="1979675"/>
              <a:ext cx="829055" cy="827532"/>
            </a:xfrm>
            <a:prstGeom prst="rect">
              <a:avLst/>
            </a:prstGeom>
            <a:blipFill>
              <a:blip r:embed="rId2"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FD878E94-3068-7E8F-D7FE-71575C016A66}"/>
                </a:ext>
              </a:extLst>
            </p:cNvPr>
            <p:cNvSpPr/>
            <p:nvPr/>
          </p:nvSpPr>
          <p:spPr>
            <a:xfrm>
              <a:off x="1511807" y="1979675"/>
              <a:ext cx="829310" cy="828040"/>
            </a:xfrm>
            <a:custGeom>
              <a:avLst/>
              <a:gdLst/>
              <a:ahLst/>
              <a:cxnLst/>
              <a:rect l="l" t="t" r="r" b="b"/>
              <a:pathLst>
                <a:path w="829310" h="828039">
                  <a:moveTo>
                    <a:pt x="0" y="413765"/>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8"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5"/>
                  </a:lnTo>
                  <a:lnTo>
                    <a:pt x="826267" y="462011"/>
                  </a:lnTo>
                  <a:lnTo>
                    <a:pt x="818110" y="508625"/>
                  </a:lnTo>
                  <a:lnTo>
                    <a:pt x="804894" y="553294"/>
                  </a:lnTo>
                  <a:lnTo>
                    <a:pt x="786930" y="595710"/>
                  </a:lnTo>
                  <a:lnTo>
                    <a:pt x="764529" y="635561"/>
                  </a:lnTo>
                  <a:lnTo>
                    <a:pt x="738002" y="672537"/>
                  </a:lnTo>
                  <a:lnTo>
                    <a:pt x="707659" y="706326"/>
                  </a:lnTo>
                  <a:lnTo>
                    <a:pt x="673812" y="736618"/>
                  </a:lnTo>
                  <a:lnTo>
                    <a:pt x="636770" y="763102"/>
                  </a:lnTo>
                  <a:lnTo>
                    <a:pt x="596845" y="785468"/>
                  </a:lnTo>
                  <a:lnTo>
                    <a:pt x="554348" y="803405"/>
                  </a:lnTo>
                  <a:lnTo>
                    <a:pt x="509589" y="816601"/>
                  </a:lnTo>
                  <a:lnTo>
                    <a:pt x="462878" y="824747"/>
                  </a:lnTo>
                  <a:lnTo>
                    <a:pt x="414528" y="827532"/>
                  </a:lnTo>
                  <a:lnTo>
                    <a:pt x="366177" y="824747"/>
                  </a:lnTo>
                  <a:lnTo>
                    <a:pt x="319466" y="816601"/>
                  </a:lnTo>
                  <a:lnTo>
                    <a:pt x="274707" y="803405"/>
                  </a:lnTo>
                  <a:lnTo>
                    <a:pt x="232210" y="785468"/>
                  </a:lnTo>
                  <a:lnTo>
                    <a:pt x="192285" y="763102"/>
                  </a:lnTo>
                  <a:lnTo>
                    <a:pt x="155243" y="736618"/>
                  </a:lnTo>
                  <a:lnTo>
                    <a:pt x="121396" y="706326"/>
                  </a:lnTo>
                  <a:lnTo>
                    <a:pt x="91053" y="672537"/>
                  </a:lnTo>
                  <a:lnTo>
                    <a:pt x="64526" y="635561"/>
                  </a:lnTo>
                  <a:lnTo>
                    <a:pt x="42125" y="595710"/>
                  </a:lnTo>
                  <a:lnTo>
                    <a:pt x="24161" y="553294"/>
                  </a:lnTo>
                  <a:lnTo>
                    <a:pt x="10945" y="508625"/>
                  </a:lnTo>
                  <a:lnTo>
                    <a:pt x="2788" y="462011"/>
                  </a:lnTo>
                  <a:lnTo>
                    <a:pt x="0" y="413765"/>
                  </a:lnTo>
                  <a:close/>
                </a:path>
              </a:pathLst>
            </a:custGeom>
            <a:ln w="9525">
              <a:solidFill>
                <a:srgbClr val="000000"/>
              </a:solidFill>
            </a:ln>
          </p:spPr>
          <p:txBody>
            <a:bodyPr wrap="square" lIns="0" tIns="0" rIns="0" bIns="0" rtlCol="0"/>
            <a:lstStyle/>
            <a:p>
              <a:endParaRPr/>
            </a:p>
          </p:txBody>
        </p:sp>
        <p:sp>
          <p:nvSpPr>
            <p:cNvPr id="11" name="object 8">
              <a:extLst>
                <a:ext uri="{FF2B5EF4-FFF2-40B4-BE49-F238E27FC236}">
                  <a16:creationId xmlns:a16="http://schemas.microsoft.com/office/drawing/2014/main" id="{E7C11B50-4902-2918-481C-5CA9CD68CDAF}"/>
                </a:ext>
              </a:extLst>
            </p:cNvPr>
            <p:cNvSpPr/>
            <p:nvPr/>
          </p:nvSpPr>
          <p:spPr>
            <a:xfrm>
              <a:off x="2732341" y="1974913"/>
              <a:ext cx="838581" cy="837057"/>
            </a:xfrm>
            <a:prstGeom prst="rect">
              <a:avLst/>
            </a:prstGeom>
            <a:blipFill>
              <a:blip r:embed="rId3"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509824AB-2D98-6948-F4DF-449305927D43}"/>
                </a:ext>
              </a:extLst>
            </p:cNvPr>
            <p:cNvSpPr/>
            <p:nvPr/>
          </p:nvSpPr>
          <p:spPr>
            <a:xfrm>
              <a:off x="3957637" y="1974913"/>
              <a:ext cx="838580" cy="837057"/>
            </a:xfrm>
            <a:prstGeom prst="rect">
              <a:avLst/>
            </a:prstGeom>
            <a:blipFill>
              <a:blip r:embed="rId4" cstate="print"/>
              <a:stretch>
                <a:fillRect/>
              </a:stretch>
            </a:blipFill>
          </p:spPr>
          <p:txBody>
            <a:bodyPr wrap="square" lIns="0" tIns="0" rIns="0" bIns="0" rtlCol="0"/>
            <a:lstStyle/>
            <a:p>
              <a:endParaRPr/>
            </a:p>
          </p:txBody>
        </p:sp>
      </p:grpSp>
      <p:sp>
        <p:nvSpPr>
          <p:cNvPr id="13" name="object 10">
            <a:extLst>
              <a:ext uri="{FF2B5EF4-FFF2-40B4-BE49-F238E27FC236}">
                <a16:creationId xmlns:a16="http://schemas.microsoft.com/office/drawing/2014/main" id="{7023277D-34F4-F40D-1E7C-38E39E88D10B}"/>
              </a:ext>
            </a:extLst>
          </p:cNvPr>
          <p:cNvSpPr txBox="1"/>
          <p:nvPr/>
        </p:nvSpPr>
        <p:spPr>
          <a:xfrm>
            <a:off x="1481074" y="1429003"/>
            <a:ext cx="3334385" cy="330835"/>
          </a:xfrm>
          <a:prstGeom prst="rect">
            <a:avLst/>
          </a:prstGeom>
        </p:spPr>
        <p:txBody>
          <a:bodyPr vert="horz" wrap="square" lIns="0" tIns="13335" rIns="0" bIns="0" rtlCol="0">
            <a:spAutoFit/>
          </a:bodyPr>
          <a:lstStyle/>
          <a:p>
            <a:pPr marL="12700">
              <a:lnSpc>
                <a:spcPct val="100000"/>
              </a:lnSpc>
              <a:spcBef>
                <a:spcPts val="105"/>
              </a:spcBef>
              <a:tabLst>
                <a:tab pos="1284605" algn="l"/>
                <a:tab pos="2512695" algn="l"/>
              </a:tabLst>
            </a:pPr>
            <a:r>
              <a:rPr sz="2000" dirty="0">
                <a:latin typeface="Tahoma"/>
                <a:cs typeface="Tahoma"/>
              </a:rPr>
              <a:t>anti-A	</a:t>
            </a:r>
            <a:r>
              <a:rPr sz="3000" baseline="2777" dirty="0">
                <a:latin typeface="Tahoma"/>
                <a:cs typeface="Tahoma"/>
              </a:rPr>
              <a:t>anti-B	</a:t>
            </a:r>
            <a:r>
              <a:rPr sz="2000" spc="-10" dirty="0">
                <a:latin typeface="Tahoma"/>
                <a:cs typeface="Tahoma"/>
              </a:rPr>
              <a:t>anti-AB</a:t>
            </a:r>
            <a:endParaRPr sz="2000">
              <a:latin typeface="Tahoma"/>
              <a:cs typeface="Tahoma"/>
            </a:endParaRPr>
          </a:p>
        </p:txBody>
      </p:sp>
      <p:sp>
        <p:nvSpPr>
          <p:cNvPr id="14" name="object 11">
            <a:extLst>
              <a:ext uri="{FF2B5EF4-FFF2-40B4-BE49-F238E27FC236}">
                <a16:creationId xmlns:a16="http://schemas.microsoft.com/office/drawing/2014/main" id="{8FC6AFD0-A456-009B-E871-938163E5BE73}"/>
              </a:ext>
            </a:extLst>
          </p:cNvPr>
          <p:cNvSpPr txBox="1"/>
          <p:nvPr/>
        </p:nvSpPr>
        <p:spPr>
          <a:xfrm>
            <a:off x="675538" y="2139187"/>
            <a:ext cx="23495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Tahoma"/>
                <a:cs typeface="Tahoma"/>
              </a:rPr>
              <a:t>B</a:t>
            </a:r>
            <a:endParaRPr sz="2800">
              <a:latin typeface="Tahoma"/>
              <a:cs typeface="Tahoma"/>
            </a:endParaRPr>
          </a:p>
        </p:txBody>
      </p:sp>
      <p:grpSp>
        <p:nvGrpSpPr>
          <p:cNvPr id="15" name="object 12">
            <a:extLst>
              <a:ext uri="{FF2B5EF4-FFF2-40B4-BE49-F238E27FC236}">
                <a16:creationId xmlns:a16="http://schemas.microsoft.com/office/drawing/2014/main" id="{05C35F4A-D4A0-52A9-7C1D-4B91F3F212F6}"/>
              </a:ext>
            </a:extLst>
          </p:cNvPr>
          <p:cNvGrpSpPr/>
          <p:nvPr/>
        </p:nvGrpSpPr>
        <p:grpSpPr>
          <a:xfrm>
            <a:off x="1174750" y="3378453"/>
            <a:ext cx="3946525" cy="1235075"/>
            <a:chOff x="1174750" y="3378453"/>
            <a:chExt cx="3946525" cy="1235075"/>
          </a:xfrm>
        </p:grpSpPr>
        <p:sp>
          <p:nvSpPr>
            <p:cNvPr id="16" name="object 13">
              <a:extLst>
                <a:ext uri="{FF2B5EF4-FFF2-40B4-BE49-F238E27FC236}">
                  <a16:creationId xmlns:a16="http://schemas.microsoft.com/office/drawing/2014/main" id="{298D47FE-6DCA-0130-FC21-08DE1EB7C4C2}"/>
                </a:ext>
              </a:extLst>
            </p:cNvPr>
            <p:cNvSpPr/>
            <p:nvPr/>
          </p:nvSpPr>
          <p:spPr>
            <a:xfrm>
              <a:off x="1181100" y="3384803"/>
              <a:ext cx="3933825" cy="1222375"/>
            </a:xfrm>
            <a:custGeom>
              <a:avLst/>
              <a:gdLst/>
              <a:ahLst/>
              <a:cxnLst/>
              <a:rect l="l" t="t" r="r" b="b"/>
              <a:pathLst>
                <a:path w="3933825" h="1222375">
                  <a:moveTo>
                    <a:pt x="3933444" y="0"/>
                  </a:moveTo>
                  <a:lnTo>
                    <a:pt x="0" y="0"/>
                  </a:lnTo>
                  <a:lnTo>
                    <a:pt x="0" y="1222248"/>
                  </a:lnTo>
                  <a:lnTo>
                    <a:pt x="3933444" y="1222248"/>
                  </a:lnTo>
                  <a:lnTo>
                    <a:pt x="3933444" y="0"/>
                  </a:lnTo>
                  <a:close/>
                </a:path>
              </a:pathLst>
            </a:custGeom>
            <a:solidFill>
              <a:srgbClr val="CDCDFF"/>
            </a:solidFill>
          </p:spPr>
          <p:txBody>
            <a:bodyPr wrap="square" lIns="0" tIns="0" rIns="0" bIns="0" rtlCol="0"/>
            <a:lstStyle/>
            <a:p>
              <a:endParaRPr/>
            </a:p>
          </p:txBody>
        </p:sp>
        <p:sp>
          <p:nvSpPr>
            <p:cNvPr id="17" name="object 14">
              <a:extLst>
                <a:ext uri="{FF2B5EF4-FFF2-40B4-BE49-F238E27FC236}">
                  <a16:creationId xmlns:a16="http://schemas.microsoft.com/office/drawing/2014/main" id="{19F055F4-ABAD-75C2-37E8-47CB635D7D6D}"/>
                </a:ext>
              </a:extLst>
            </p:cNvPr>
            <p:cNvSpPr/>
            <p:nvPr/>
          </p:nvSpPr>
          <p:spPr>
            <a:xfrm>
              <a:off x="1181100" y="3384803"/>
              <a:ext cx="3933825" cy="1222375"/>
            </a:xfrm>
            <a:custGeom>
              <a:avLst/>
              <a:gdLst/>
              <a:ahLst/>
              <a:cxnLst/>
              <a:rect l="l" t="t" r="r" b="b"/>
              <a:pathLst>
                <a:path w="3933825" h="1222375">
                  <a:moveTo>
                    <a:pt x="0" y="1222248"/>
                  </a:moveTo>
                  <a:lnTo>
                    <a:pt x="3933444" y="1222248"/>
                  </a:lnTo>
                  <a:lnTo>
                    <a:pt x="3933444" y="0"/>
                  </a:lnTo>
                  <a:lnTo>
                    <a:pt x="0" y="0"/>
                  </a:lnTo>
                  <a:lnTo>
                    <a:pt x="0" y="1222248"/>
                  </a:lnTo>
                  <a:close/>
                </a:path>
              </a:pathLst>
            </a:custGeom>
            <a:ln w="12700">
              <a:solidFill>
                <a:srgbClr val="0000DC"/>
              </a:solidFill>
            </a:ln>
          </p:spPr>
          <p:txBody>
            <a:bodyPr wrap="square" lIns="0" tIns="0" rIns="0" bIns="0" rtlCol="0"/>
            <a:lstStyle/>
            <a:p>
              <a:endParaRPr/>
            </a:p>
          </p:txBody>
        </p:sp>
        <p:sp>
          <p:nvSpPr>
            <p:cNvPr id="18" name="object 15">
              <a:extLst>
                <a:ext uri="{FF2B5EF4-FFF2-40B4-BE49-F238E27FC236}">
                  <a16:creationId xmlns:a16="http://schemas.microsoft.com/office/drawing/2014/main" id="{DF958979-86C8-07BE-8574-264D253CC285}"/>
                </a:ext>
              </a:extLst>
            </p:cNvPr>
            <p:cNvSpPr/>
            <p:nvPr/>
          </p:nvSpPr>
          <p:spPr>
            <a:xfrm>
              <a:off x="2743200" y="3592067"/>
              <a:ext cx="830579" cy="827532"/>
            </a:xfrm>
            <a:prstGeom prst="rect">
              <a:avLst/>
            </a:prstGeom>
            <a:blipFill>
              <a:blip r:embed="rId5" cstate="print"/>
              <a:stretch>
                <a:fillRect/>
              </a:stretch>
            </a:blipFill>
          </p:spPr>
          <p:txBody>
            <a:bodyPr wrap="square" lIns="0" tIns="0" rIns="0" bIns="0" rtlCol="0"/>
            <a:lstStyle/>
            <a:p>
              <a:endParaRPr/>
            </a:p>
          </p:txBody>
        </p:sp>
        <p:sp>
          <p:nvSpPr>
            <p:cNvPr id="19" name="object 16">
              <a:extLst>
                <a:ext uri="{FF2B5EF4-FFF2-40B4-BE49-F238E27FC236}">
                  <a16:creationId xmlns:a16="http://schemas.microsoft.com/office/drawing/2014/main" id="{410C3153-34BB-1A93-42AF-9F8AF847BE7A}"/>
                </a:ext>
              </a:extLst>
            </p:cNvPr>
            <p:cNvSpPr/>
            <p:nvPr/>
          </p:nvSpPr>
          <p:spPr>
            <a:xfrm>
              <a:off x="2743200" y="3592067"/>
              <a:ext cx="830580" cy="828040"/>
            </a:xfrm>
            <a:custGeom>
              <a:avLst/>
              <a:gdLst/>
              <a:ahLst/>
              <a:cxnLst/>
              <a:rect l="l" t="t" r="r" b="b"/>
              <a:pathLst>
                <a:path w="830579" h="828039">
                  <a:moveTo>
                    <a:pt x="0" y="413766"/>
                  </a:moveTo>
                  <a:lnTo>
                    <a:pt x="2793" y="365520"/>
                  </a:lnTo>
                  <a:lnTo>
                    <a:pt x="10967" y="318906"/>
                  </a:lnTo>
                  <a:lnTo>
                    <a:pt x="24210" y="274237"/>
                  </a:lnTo>
                  <a:lnTo>
                    <a:pt x="42209" y="231821"/>
                  </a:lnTo>
                  <a:lnTo>
                    <a:pt x="64654" y="191970"/>
                  </a:lnTo>
                  <a:lnTo>
                    <a:pt x="91233" y="154994"/>
                  </a:lnTo>
                  <a:lnTo>
                    <a:pt x="121634" y="121205"/>
                  </a:lnTo>
                  <a:lnTo>
                    <a:pt x="155545" y="90913"/>
                  </a:lnTo>
                  <a:lnTo>
                    <a:pt x="192656" y="64429"/>
                  </a:lnTo>
                  <a:lnTo>
                    <a:pt x="232654" y="42063"/>
                  </a:lnTo>
                  <a:lnTo>
                    <a:pt x="275228" y="24126"/>
                  </a:lnTo>
                  <a:lnTo>
                    <a:pt x="320066" y="10930"/>
                  </a:lnTo>
                  <a:lnTo>
                    <a:pt x="366857" y="2784"/>
                  </a:lnTo>
                  <a:lnTo>
                    <a:pt x="415289" y="0"/>
                  </a:lnTo>
                  <a:lnTo>
                    <a:pt x="463722" y="2784"/>
                  </a:lnTo>
                  <a:lnTo>
                    <a:pt x="510513" y="10930"/>
                  </a:lnTo>
                  <a:lnTo>
                    <a:pt x="555351" y="24126"/>
                  </a:lnTo>
                  <a:lnTo>
                    <a:pt x="597925" y="42063"/>
                  </a:lnTo>
                  <a:lnTo>
                    <a:pt x="637923" y="64429"/>
                  </a:lnTo>
                  <a:lnTo>
                    <a:pt x="675034" y="90913"/>
                  </a:lnTo>
                  <a:lnTo>
                    <a:pt x="708945" y="121205"/>
                  </a:lnTo>
                  <a:lnTo>
                    <a:pt x="739346" y="154994"/>
                  </a:lnTo>
                  <a:lnTo>
                    <a:pt x="765925" y="191970"/>
                  </a:lnTo>
                  <a:lnTo>
                    <a:pt x="788370" y="231821"/>
                  </a:lnTo>
                  <a:lnTo>
                    <a:pt x="806369" y="274237"/>
                  </a:lnTo>
                  <a:lnTo>
                    <a:pt x="819612" y="318906"/>
                  </a:lnTo>
                  <a:lnTo>
                    <a:pt x="827786" y="365520"/>
                  </a:lnTo>
                  <a:lnTo>
                    <a:pt x="830579" y="413766"/>
                  </a:lnTo>
                  <a:lnTo>
                    <a:pt x="827786" y="462011"/>
                  </a:lnTo>
                  <a:lnTo>
                    <a:pt x="819612" y="508625"/>
                  </a:lnTo>
                  <a:lnTo>
                    <a:pt x="806369" y="553294"/>
                  </a:lnTo>
                  <a:lnTo>
                    <a:pt x="788370" y="595710"/>
                  </a:lnTo>
                  <a:lnTo>
                    <a:pt x="765925" y="635561"/>
                  </a:lnTo>
                  <a:lnTo>
                    <a:pt x="739346" y="672537"/>
                  </a:lnTo>
                  <a:lnTo>
                    <a:pt x="708945" y="706326"/>
                  </a:lnTo>
                  <a:lnTo>
                    <a:pt x="675034" y="736618"/>
                  </a:lnTo>
                  <a:lnTo>
                    <a:pt x="637923" y="763102"/>
                  </a:lnTo>
                  <a:lnTo>
                    <a:pt x="597925" y="785468"/>
                  </a:lnTo>
                  <a:lnTo>
                    <a:pt x="555351" y="803405"/>
                  </a:lnTo>
                  <a:lnTo>
                    <a:pt x="510513" y="816601"/>
                  </a:lnTo>
                  <a:lnTo>
                    <a:pt x="463722" y="824747"/>
                  </a:lnTo>
                  <a:lnTo>
                    <a:pt x="415289" y="827532"/>
                  </a:lnTo>
                  <a:lnTo>
                    <a:pt x="366857" y="824747"/>
                  </a:lnTo>
                  <a:lnTo>
                    <a:pt x="320066" y="816601"/>
                  </a:lnTo>
                  <a:lnTo>
                    <a:pt x="275228" y="803405"/>
                  </a:lnTo>
                  <a:lnTo>
                    <a:pt x="232654" y="785468"/>
                  </a:lnTo>
                  <a:lnTo>
                    <a:pt x="192656" y="763102"/>
                  </a:lnTo>
                  <a:lnTo>
                    <a:pt x="155545" y="736618"/>
                  </a:lnTo>
                  <a:lnTo>
                    <a:pt x="121634" y="706326"/>
                  </a:lnTo>
                  <a:lnTo>
                    <a:pt x="91233" y="672537"/>
                  </a:lnTo>
                  <a:lnTo>
                    <a:pt x="64654" y="635561"/>
                  </a:lnTo>
                  <a:lnTo>
                    <a:pt x="42209" y="595710"/>
                  </a:lnTo>
                  <a:lnTo>
                    <a:pt x="24210" y="553294"/>
                  </a:lnTo>
                  <a:lnTo>
                    <a:pt x="10967" y="508625"/>
                  </a:lnTo>
                  <a:lnTo>
                    <a:pt x="2793" y="462011"/>
                  </a:lnTo>
                  <a:lnTo>
                    <a:pt x="0" y="413766"/>
                  </a:lnTo>
                  <a:close/>
                </a:path>
              </a:pathLst>
            </a:custGeom>
            <a:ln w="9525">
              <a:solidFill>
                <a:srgbClr val="000000"/>
              </a:solidFill>
            </a:ln>
          </p:spPr>
          <p:txBody>
            <a:bodyPr wrap="square" lIns="0" tIns="0" rIns="0" bIns="0" rtlCol="0"/>
            <a:lstStyle/>
            <a:p>
              <a:endParaRPr/>
            </a:p>
          </p:txBody>
        </p:sp>
        <p:sp>
          <p:nvSpPr>
            <p:cNvPr id="20" name="object 17">
              <a:extLst>
                <a:ext uri="{FF2B5EF4-FFF2-40B4-BE49-F238E27FC236}">
                  <a16:creationId xmlns:a16="http://schemas.microsoft.com/office/drawing/2014/main" id="{2CE159D9-CD76-DB88-7961-87D573A05B44}"/>
                </a:ext>
              </a:extLst>
            </p:cNvPr>
            <p:cNvSpPr/>
            <p:nvPr/>
          </p:nvSpPr>
          <p:spPr>
            <a:xfrm>
              <a:off x="1507045" y="3601021"/>
              <a:ext cx="838580" cy="837057"/>
            </a:xfrm>
            <a:prstGeom prst="rect">
              <a:avLst/>
            </a:prstGeom>
            <a:blipFill>
              <a:blip r:embed="rId6" cstate="print"/>
              <a:stretch>
                <a:fillRect/>
              </a:stretch>
            </a:blipFill>
          </p:spPr>
          <p:txBody>
            <a:bodyPr wrap="square" lIns="0" tIns="0" rIns="0" bIns="0" rtlCol="0"/>
            <a:lstStyle/>
            <a:p>
              <a:endParaRPr/>
            </a:p>
          </p:txBody>
        </p:sp>
        <p:sp>
          <p:nvSpPr>
            <p:cNvPr id="21" name="object 18">
              <a:extLst>
                <a:ext uri="{FF2B5EF4-FFF2-40B4-BE49-F238E27FC236}">
                  <a16:creationId xmlns:a16="http://schemas.microsoft.com/office/drawing/2014/main" id="{BBA1AEAF-E789-1307-B8D3-2B38C0BC531D}"/>
                </a:ext>
              </a:extLst>
            </p:cNvPr>
            <p:cNvSpPr/>
            <p:nvPr/>
          </p:nvSpPr>
          <p:spPr>
            <a:xfrm>
              <a:off x="3945445" y="3587305"/>
              <a:ext cx="838580" cy="838581"/>
            </a:xfrm>
            <a:prstGeom prst="rect">
              <a:avLst/>
            </a:prstGeom>
            <a:blipFill>
              <a:blip r:embed="rId7" cstate="print"/>
              <a:stretch>
                <a:fillRect/>
              </a:stretch>
            </a:blipFill>
          </p:spPr>
          <p:txBody>
            <a:bodyPr wrap="square" lIns="0" tIns="0" rIns="0" bIns="0" rtlCol="0"/>
            <a:lstStyle/>
            <a:p>
              <a:endParaRPr/>
            </a:p>
          </p:txBody>
        </p:sp>
      </p:grpSp>
      <p:sp>
        <p:nvSpPr>
          <p:cNvPr id="22" name="object 19">
            <a:extLst>
              <a:ext uri="{FF2B5EF4-FFF2-40B4-BE49-F238E27FC236}">
                <a16:creationId xmlns:a16="http://schemas.microsoft.com/office/drawing/2014/main" id="{814F066B-4D98-FAC9-E6C0-DF5A8EF3403C}"/>
              </a:ext>
            </a:extLst>
          </p:cNvPr>
          <p:cNvSpPr txBox="1"/>
          <p:nvPr/>
        </p:nvSpPr>
        <p:spPr>
          <a:xfrm>
            <a:off x="1469897" y="3067050"/>
            <a:ext cx="68453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a:t>
            </a:r>
            <a:r>
              <a:rPr sz="2000" spc="-45" dirty="0">
                <a:latin typeface="Tahoma"/>
                <a:cs typeface="Tahoma"/>
              </a:rPr>
              <a:t>-</a:t>
            </a:r>
            <a:r>
              <a:rPr sz="2000" dirty="0">
                <a:latin typeface="Tahoma"/>
                <a:cs typeface="Tahoma"/>
              </a:rPr>
              <a:t>A</a:t>
            </a:r>
            <a:endParaRPr sz="2000">
              <a:latin typeface="Tahoma"/>
              <a:cs typeface="Tahoma"/>
            </a:endParaRPr>
          </a:p>
        </p:txBody>
      </p:sp>
      <p:sp>
        <p:nvSpPr>
          <p:cNvPr id="23" name="object 20">
            <a:extLst>
              <a:ext uri="{FF2B5EF4-FFF2-40B4-BE49-F238E27FC236}">
                <a16:creationId xmlns:a16="http://schemas.microsoft.com/office/drawing/2014/main" id="{FB459ADF-5CF6-2AB6-87BD-F73FFB76EDFF}"/>
              </a:ext>
            </a:extLst>
          </p:cNvPr>
          <p:cNvSpPr txBox="1"/>
          <p:nvPr/>
        </p:nvSpPr>
        <p:spPr>
          <a:xfrm>
            <a:off x="2741422" y="3055747"/>
            <a:ext cx="68834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a:t>
            </a:r>
            <a:r>
              <a:rPr sz="2000" spc="5" dirty="0">
                <a:latin typeface="Tahoma"/>
                <a:cs typeface="Tahoma"/>
              </a:rPr>
              <a:t>-</a:t>
            </a:r>
            <a:r>
              <a:rPr sz="2000" dirty="0">
                <a:latin typeface="Tahoma"/>
                <a:cs typeface="Tahoma"/>
              </a:rPr>
              <a:t>B</a:t>
            </a:r>
            <a:endParaRPr sz="2000">
              <a:latin typeface="Tahoma"/>
              <a:cs typeface="Tahoma"/>
            </a:endParaRPr>
          </a:p>
        </p:txBody>
      </p:sp>
      <p:sp>
        <p:nvSpPr>
          <p:cNvPr id="24" name="object 21">
            <a:extLst>
              <a:ext uri="{FF2B5EF4-FFF2-40B4-BE49-F238E27FC236}">
                <a16:creationId xmlns:a16="http://schemas.microsoft.com/office/drawing/2014/main" id="{C5BB51D5-9F0B-8F1F-02E4-6CDCA8D8D049}"/>
              </a:ext>
            </a:extLst>
          </p:cNvPr>
          <p:cNvSpPr txBox="1"/>
          <p:nvPr/>
        </p:nvSpPr>
        <p:spPr>
          <a:xfrm>
            <a:off x="3970146" y="3069463"/>
            <a:ext cx="833755"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ahoma"/>
                <a:cs typeface="Tahoma"/>
              </a:rPr>
              <a:t>anti-AB</a:t>
            </a:r>
            <a:endParaRPr sz="2000">
              <a:latin typeface="Tahoma"/>
              <a:cs typeface="Tahoma"/>
            </a:endParaRPr>
          </a:p>
        </p:txBody>
      </p:sp>
      <p:sp>
        <p:nvSpPr>
          <p:cNvPr id="25" name="object 22">
            <a:extLst>
              <a:ext uri="{FF2B5EF4-FFF2-40B4-BE49-F238E27FC236}">
                <a16:creationId xmlns:a16="http://schemas.microsoft.com/office/drawing/2014/main" id="{70DDD0CB-CA8E-2168-94CF-25915EC7F92E}"/>
              </a:ext>
            </a:extLst>
          </p:cNvPr>
          <p:cNvSpPr txBox="1"/>
          <p:nvPr/>
        </p:nvSpPr>
        <p:spPr>
          <a:xfrm>
            <a:off x="664260" y="3752215"/>
            <a:ext cx="23876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Tahoma"/>
                <a:cs typeface="Tahoma"/>
              </a:rPr>
              <a:t>A</a:t>
            </a:r>
            <a:endParaRPr sz="2800">
              <a:latin typeface="Tahoma"/>
              <a:cs typeface="Tahoma"/>
            </a:endParaRPr>
          </a:p>
        </p:txBody>
      </p:sp>
      <p:grpSp>
        <p:nvGrpSpPr>
          <p:cNvPr id="26" name="object 23">
            <a:extLst>
              <a:ext uri="{FF2B5EF4-FFF2-40B4-BE49-F238E27FC236}">
                <a16:creationId xmlns:a16="http://schemas.microsoft.com/office/drawing/2014/main" id="{27E47405-880B-A719-874D-E2EBDD7005F7}"/>
              </a:ext>
            </a:extLst>
          </p:cNvPr>
          <p:cNvGrpSpPr/>
          <p:nvPr/>
        </p:nvGrpSpPr>
        <p:grpSpPr>
          <a:xfrm>
            <a:off x="6264909" y="1767585"/>
            <a:ext cx="3947795" cy="1235075"/>
            <a:chOff x="6264909" y="1767585"/>
            <a:chExt cx="3947795" cy="1235075"/>
          </a:xfrm>
        </p:grpSpPr>
        <p:sp>
          <p:nvSpPr>
            <p:cNvPr id="27" name="object 24">
              <a:extLst>
                <a:ext uri="{FF2B5EF4-FFF2-40B4-BE49-F238E27FC236}">
                  <a16:creationId xmlns:a16="http://schemas.microsoft.com/office/drawing/2014/main" id="{A2341FBD-A298-35C8-79F1-800D95062DD6}"/>
                </a:ext>
              </a:extLst>
            </p:cNvPr>
            <p:cNvSpPr/>
            <p:nvPr/>
          </p:nvSpPr>
          <p:spPr>
            <a:xfrm>
              <a:off x="6271259" y="1773935"/>
              <a:ext cx="3935095" cy="1222375"/>
            </a:xfrm>
            <a:custGeom>
              <a:avLst/>
              <a:gdLst/>
              <a:ahLst/>
              <a:cxnLst/>
              <a:rect l="l" t="t" r="r" b="b"/>
              <a:pathLst>
                <a:path w="3935095" h="1222375">
                  <a:moveTo>
                    <a:pt x="3934967" y="0"/>
                  </a:moveTo>
                  <a:lnTo>
                    <a:pt x="0" y="0"/>
                  </a:lnTo>
                  <a:lnTo>
                    <a:pt x="0" y="1222248"/>
                  </a:lnTo>
                  <a:lnTo>
                    <a:pt x="3934967" y="1222248"/>
                  </a:lnTo>
                  <a:lnTo>
                    <a:pt x="3934967" y="0"/>
                  </a:lnTo>
                  <a:close/>
                </a:path>
              </a:pathLst>
            </a:custGeom>
            <a:solidFill>
              <a:srgbClr val="CDCDFF"/>
            </a:solidFill>
          </p:spPr>
          <p:txBody>
            <a:bodyPr wrap="square" lIns="0" tIns="0" rIns="0" bIns="0" rtlCol="0"/>
            <a:lstStyle/>
            <a:p>
              <a:endParaRPr/>
            </a:p>
          </p:txBody>
        </p:sp>
        <p:sp>
          <p:nvSpPr>
            <p:cNvPr id="28" name="object 25">
              <a:extLst>
                <a:ext uri="{FF2B5EF4-FFF2-40B4-BE49-F238E27FC236}">
                  <a16:creationId xmlns:a16="http://schemas.microsoft.com/office/drawing/2014/main" id="{D0CD4770-EA02-B7C3-3AAE-493731DE8A5A}"/>
                </a:ext>
              </a:extLst>
            </p:cNvPr>
            <p:cNvSpPr/>
            <p:nvPr/>
          </p:nvSpPr>
          <p:spPr>
            <a:xfrm>
              <a:off x="6271259" y="1773935"/>
              <a:ext cx="3935095" cy="1222375"/>
            </a:xfrm>
            <a:custGeom>
              <a:avLst/>
              <a:gdLst/>
              <a:ahLst/>
              <a:cxnLst/>
              <a:rect l="l" t="t" r="r" b="b"/>
              <a:pathLst>
                <a:path w="3935095" h="1222375">
                  <a:moveTo>
                    <a:pt x="0" y="1222248"/>
                  </a:moveTo>
                  <a:lnTo>
                    <a:pt x="3934967" y="1222248"/>
                  </a:lnTo>
                  <a:lnTo>
                    <a:pt x="3934967" y="0"/>
                  </a:lnTo>
                  <a:lnTo>
                    <a:pt x="0" y="0"/>
                  </a:lnTo>
                  <a:lnTo>
                    <a:pt x="0" y="1222248"/>
                  </a:lnTo>
                  <a:close/>
                </a:path>
              </a:pathLst>
            </a:custGeom>
            <a:ln w="12700">
              <a:solidFill>
                <a:srgbClr val="0000DC"/>
              </a:solidFill>
            </a:ln>
          </p:spPr>
          <p:txBody>
            <a:bodyPr wrap="square" lIns="0" tIns="0" rIns="0" bIns="0" rtlCol="0"/>
            <a:lstStyle/>
            <a:p>
              <a:endParaRPr/>
            </a:p>
          </p:txBody>
        </p:sp>
        <p:sp>
          <p:nvSpPr>
            <p:cNvPr id="29" name="object 26">
              <a:extLst>
                <a:ext uri="{FF2B5EF4-FFF2-40B4-BE49-F238E27FC236}">
                  <a16:creationId xmlns:a16="http://schemas.microsoft.com/office/drawing/2014/main" id="{0A0084DC-27E6-93FB-97BC-0234F92F7405}"/>
                </a:ext>
              </a:extLst>
            </p:cNvPr>
            <p:cNvSpPr/>
            <p:nvPr/>
          </p:nvSpPr>
          <p:spPr>
            <a:xfrm>
              <a:off x="7811833" y="1977961"/>
              <a:ext cx="838580" cy="837056"/>
            </a:xfrm>
            <a:prstGeom prst="rect">
              <a:avLst/>
            </a:prstGeom>
            <a:blipFill>
              <a:blip r:embed="rId8" cstate="print"/>
              <a:stretch>
                <a:fillRect/>
              </a:stretch>
            </a:blipFill>
          </p:spPr>
          <p:txBody>
            <a:bodyPr wrap="square" lIns="0" tIns="0" rIns="0" bIns="0" rtlCol="0"/>
            <a:lstStyle/>
            <a:p>
              <a:endParaRPr/>
            </a:p>
          </p:txBody>
        </p:sp>
        <p:sp>
          <p:nvSpPr>
            <p:cNvPr id="30" name="object 27">
              <a:extLst>
                <a:ext uri="{FF2B5EF4-FFF2-40B4-BE49-F238E27FC236}">
                  <a16:creationId xmlns:a16="http://schemas.microsoft.com/office/drawing/2014/main" id="{AA2DAF68-C1E9-1669-3AA6-3D58A126C723}"/>
                </a:ext>
              </a:extLst>
            </p:cNvPr>
            <p:cNvSpPr/>
            <p:nvPr/>
          </p:nvSpPr>
          <p:spPr>
            <a:xfrm>
              <a:off x="9037129" y="1977961"/>
              <a:ext cx="838580" cy="837056"/>
            </a:xfrm>
            <a:prstGeom prst="rect">
              <a:avLst/>
            </a:prstGeom>
            <a:blipFill>
              <a:blip r:embed="rId9" cstate="print"/>
              <a:stretch>
                <a:fillRect/>
              </a:stretch>
            </a:blipFill>
          </p:spPr>
          <p:txBody>
            <a:bodyPr wrap="square" lIns="0" tIns="0" rIns="0" bIns="0" rtlCol="0"/>
            <a:lstStyle/>
            <a:p>
              <a:endParaRPr/>
            </a:p>
          </p:txBody>
        </p:sp>
      </p:grpSp>
      <p:sp>
        <p:nvSpPr>
          <p:cNvPr id="31" name="object 28">
            <a:extLst>
              <a:ext uri="{FF2B5EF4-FFF2-40B4-BE49-F238E27FC236}">
                <a16:creationId xmlns:a16="http://schemas.microsoft.com/office/drawing/2014/main" id="{EFA84DB6-43C1-7AAA-05FD-681322E593B0}"/>
              </a:ext>
            </a:extLst>
          </p:cNvPr>
          <p:cNvSpPr txBox="1"/>
          <p:nvPr/>
        </p:nvSpPr>
        <p:spPr>
          <a:xfrm>
            <a:off x="6561201" y="1456182"/>
            <a:ext cx="69024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anti-A</a:t>
            </a:r>
            <a:endParaRPr sz="2000">
              <a:latin typeface="Tahoma"/>
              <a:cs typeface="Tahoma"/>
            </a:endParaRPr>
          </a:p>
        </p:txBody>
      </p:sp>
      <p:sp>
        <p:nvSpPr>
          <p:cNvPr id="32" name="object 29">
            <a:extLst>
              <a:ext uri="{FF2B5EF4-FFF2-40B4-BE49-F238E27FC236}">
                <a16:creationId xmlns:a16="http://schemas.microsoft.com/office/drawing/2014/main" id="{5254F2CF-7338-D96D-64D6-6B820FC9727C}"/>
              </a:ext>
            </a:extLst>
          </p:cNvPr>
          <p:cNvSpPr txBox="1"/>
          <p:nvPr/>
        </p:nvSpPr>
        <p:spPr>
          <a:xfrm>
            <a:off x="7832852" y="1444878"/>
            <a:ext cx="68834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anti-B</a:t>
            </a:r>
            <a:endParaRPr sz="2000">
              <a:latin typeface="Tahoma"/>
              <a:cs typeface="Tahoma"/>
            </a:endParaRPr>
          </a:p>
        </p:txBody>
      </p:sp>
      <p:sp>
        <p:nvSpPr>
          <p:cNvPr id="33" name="object 30">
            <a:extLst>
              <a:ext uri="{FF2B5EF4-FFF2-40B4-BE49-F238E27FC236}">
                <a16:creationId xmlns:a16="http://schemas.microsoft.com/office/drawing/2014/main" id="{77817D23-19DF-77B7-2EAC-1A000D8042D1}"/>
              </a:ext>
            </a:extLst>
          </p:cNvPr>
          <p:cNvSpPr txBox="1"/>
          <p:nvPr/>
        </p:nvSpPr>
        <p:spPr>
          <a:xfrm>
            <a:off x="9061450" y="1458595"/>
            <a:ext cx="833755"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ahoma"/>
                <a:cs typeface="Tahoma"/>
              </a:rPr>
              <a:t>anti-AB</a:t>
            </a:r>
            <a:endParaRPr sz="2000">
              <a:latin typeface="Tahoma"/>
              <a:cs typeface="Tahoma"/>
            </a:endParaRPr>
          </a:p>
        </p:txBody>
      </p:sp>
      <p:sp>
        <p:nvSpPr>
          <p:cNvPr id="34" name="object 31">
            <a:extLst>
              <a:ext uri="{FF2B5EF4-FFF2-40B4-BE49-F238E27FC236}">
                <a16:creationId xmlns:a16="http://schemas.microsoft.com/office/drawing/2014/main" id="{B4EE0EE9-6C8B-E46F-2865-7A8519C84FEB}"/>
              </a:ext>
            </a:extLst>
          </p:cNvPr>
          <p:cNvSpPr txBox="1"/>
          <p:nvPr/>
        </p:nvSpPr>
        <p:spPr>
          <a:xfrm>
            <a:off x="5755640" y="2141042"/>
            <a:ext cx="44894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Tahoma"/>
                <a:cs typeface="Tahoma"/>
              </a:rPr>
              <a:t>AB</a:t>
            </a:r>
            <a:endParaRPr sz="2800">
              <a:latin typeface="Tahoma"/>
              <a:cs typeface="Tahoma"/>
            </a:endParaRPr>
          </a:p>
        </p:txBody>
      </p:sp>
      <p:sp>
        <p:nvSpPr>
          <p:cNvPr id="35" name="object 32">
            <a:extLst>
              <a:ext uri="{FF2B5EF4-FFF2-40B4-BE49-F238E27FC236}">
                <a16:creationId xmlns:a16="http://schemas.microsoft.com/office/drawing/2014/main" id="{97B219FF-CDA0-0EBC-9A3E-7039FCA82A9F}"/>
              </a:ext>
            </a:extLst>
          </p:cNvPr>
          <p:cNvSpPr/>
          <p:nvPr/>
        </p:nvSpPr>
        <p:spPr>
          <a:xfrm>
            <a:off x="6568249" y="1977961"/>
            <a:ext cx="840105" cy="837056"/>
          </a:xfrm>
          <a:prstGeom prst="rect">
            <a:avLst/>
          </a:prstGeom>
          <a:blipFill>
            <a:blip r:embed="rId10" cstate="print"/>
            <a:stretch>
              <a:fillRect/>
            </a:stretch>
          </a:blipFill>
        </p:spPr>
        <p:txBody>
          <a:bodyPr wrap="square" lIns="0" tIns="0" rIns="0" bIns="0" rtlCol="0"/>
          <a:lstStyle/>
          <a:p>
            <a:endParaRPr/>
          </a:p>
        </p:txBody>
      </p:sp>
      <p:grpSp>
        <p:nvGrpSpPr>
          <p:cNvPr id="36" name="object 33">
            <a:extLst>
              <a:ext uri="{FF2B5EF4-FFF2-40B4-BE49-F238E27FC236}">
                <a16:creationId xmlns:a16="http://schemas.microsoft.com/office/drawing/2014/main" id="{4B2896EF-844F-D63C-7773-6C8578255BB4}"/>
              </a:ext>
            </a:extLst>
          </p:cNvPr>
          <p:cNvGrpSpPr/>
          <p:nvPr/>
        </p:nvGrpSpPr>
        <p:grpSpPr>
          <a:xfrm>
            <a:off x="6254241" y="3379978"/>
            <a:ext cx="3946525" cy="1235075"/>
            <a:chOff x="6254241" y="3379978"/>
            <a:chExt cx="3946525" cy="1235075"/>
          </a:xfrm>
        </p:grpSpPr>
        <p:sp>
          <p:nvSpPr>
            <p:cNvPr id="37" name="object 34">
              <a:extLst>
                <a:ext uri="{FF2B5EF4-FFF2-40B4-BE49-F238E27FC236}">
                  <a16:creationId xmlns:a16="http://schemas.microsoft.com/office/drawing/2014/main" id="{0AFCA555-1BC6-E69D-5A9F-493FDFDC8771}"/>
                </a:ext>
              </a:extLst>
            </p:cNvPr>
            <p:cNvSpPr/>
            <p:nvPr/>
          </p:nvSpPr>
          <p:spPr>
            <a:xfrm>
              <a:off x="6260591" y="3386328"/>
              <a:ext cx="3933825" cy="1222375"/>
            </a:xfrm>
            <a:custGeom>
              <a:avLst/>
              <a:gdLst/>
              <a:ahLst/>
              <a:cxnLst/>
              <a:rect l="l" t="t" r="r" b="b"/>
              <a:pathLst>
                <a:path w="3933825" h="1222375">
                  <a:moveTo>
                    <a:pt x="3933444" y="0"/>
                  </a:moveTo>
                  <a:lnTo>
                    <a:pt x="0" y="0"/>
                  </a:lnTo>
                  <a:lnTo>
                    <a:pt x="0" y="1222248"/>
                  </a:lnTo>
                  <a:lnTo>
                    <a:pt x="3933444" y="1222248"/>
                  </a:lnTo>
                  <a:lnTo>
                    <a:pt x="3933444" y="0"/>
                  </a:lnTo>
                  <a:close/>
                </a:path>
              </a:pathLst>
            </a:custGeom>
            <a:solidFill>
              <a:srgbClr val="CDCDFF"/>
            </a:solidFill>
          </p:spPr>
          <p:txBody>
            <a:bodyPr wrap="square" lIns="0" tIns="0" rIns="0" bIns="0" rtlCol="0"/>
            <a:lstStyle/>
            <a:p>
              <a:endParaRPr/>
            </a:p>
          </p:txBody>
        </p:sp>
        <p:sp>
          <p:nvSpPr>
            <p:cNvPr id="38" name="object 35">
              <a:extLst>
                <a:ext uri="{FF2B5EF4-FFF2-40B4-BE49-F238E27FC236}">
                  <a16:creationId xmlns:a16="http://schemas.microsoft.com/office/drawing/2014/main" id="{23604621-F45D-9951-1E78-3AD582C2E300}"/>
                </a:ext>
              </a:extLst>
            </p:cNvPr>
            <p:cNvSpPr/>
            <p:nvPr/>
          </p:nvSpPr>
          <p:spPr>
            <a:xfrm>
              <a:off x="6260591" y="3386328"/>
              <a:ext cx="3933825" cy="1222375"/>
            </a:xfrm>
            <a:custGeom>
              <a:avLst/>
              <a:gdLst/>
              <a:ahLst/>
              <a:cxnLst/>
              <a:rect l="l" t="t" r="r" b="b"/>
              <a:pathLst>
                <a:path w="3933825" h="1222375">
                  <a:moveTo>
                    <a:pt x="0" y="1222248"/>
                  </a:moveTo>
                  <a:lnTo>
                    <a:pt x="3933444" y="1222248"/>
                  </a:lnTo>
                  <a:lnTo>
                    <a:pt x="3933444" y="0"/>
                  </a:lnTo>
                  <a:lnTo>
                    <a:pt x="0" y="0"/>
                  </a:lnTo>
                  <a:lnTo>
                    <a:pt x="0" y="1222248"/>
                  </a:lnTo>
                  <a:close/>
                </a:path>
              </a:pathLst>
            </a:custGeom>
            <a:ln w="12700">
              <a:solidFill>
                <a:srgbClr val="0000DC"/>
              </a:solidFill>
            </a:ln>
          </p:spPr>
          <p:txBody>
            <a:bodyPr wrap="square" lIns="0" tIns="0" rIns="0" bIns="0" rtlCol="0"/>
            <a:lstStyle/>
            <a:p>
              <a:endParaRPr/>
            </a:p>
          </p:txBody>
        </p:sp>
        <p:sp>
          <p:nvSpPr>
            <p:cNvPr id="39" name="object 36">
              <a:extLst>
                <a:ext uri="{FF2B5EF4-FFF2-40B4-BE49-F238E27FC236}">
                  <a16:creationId xmlns:a16="http://schemas.microsoft.com/office/drawing/2014/main" id="{5F4CC8E0-674F-7383-F05C-CB44D9C95CF7}"/>
                </a:ext>
              </a:extLst>
            </p:cNvPr>
            <p:cNvSpPr/>
            <p:nvPr/>
          </p:nvSpPr>
          <p:spPr>
            <a:xfrm>
              <a:off x="6579107" y="3595116"/>
              <a:ext cx="829056" cy="827532"/>
            </a:xfrm>
            <a:prstGeom prst="rect">
              <a:avLst/>
            </a:prstGeom>
            <a:blipFill>
              <a:blip r:embed="rId11" cstate="print"/>
              <a:stretch>
                <a:fillRect/>
              </a:stretch>
            </a:blipFill>
          </p:spPr>
          <p:txBody>
            <a:bodyPr wrap="square" lIns="0" tIns="0" rIns="0" bIns="0" rtlCol="0"/>
            <a:lstStyle/>
            <a:p>
              <a:endParaRPr/>
            </a:p>
          </p:txBody>
        </p:sp>
        <p:sp>
          <p:nvSpPr>
            <p:cNvPr id="40" name="object 37">
              <a:extLst>
                <a:ext uri="{FF2B5EF4-FFF2-40B4-BE49-F238E27FC236}">
                  <a16:creationId xmlns:a16="http://schemas.microsoft.com/office/drawing/2014/main" id="{1A121FA0-FE65-0490-F36E-6F2CB4D6F327}"/>
                </a:ext>
              </a:extLst>
            </p:cNvPr>
            <p:cNvSpPr/>
            <p:nvPr/>
          </p:nvSpPr>
          <p:spPr>
            <a:xfrm>
              <a:off x="6579107" y="3595116"/>
              <a:ext cx="829310" cy="828040"/>
            </a:xfrm>
            <a:custGeom>
              <a:avLst/>
              <a:gdLst/>
              <a:ahLst/>
              <a:cxnLst/>
              <a:rect l="l" t="t" r="r" b="b"/>
              <a:pathLst>
                <a:path w="829309" h="828039">
                  <a:moveTo>
                    <a:pt x="0" y="413766"/>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6" y="413766"/>
                  </a:lnTo>
                  <a:lnTo>
                    <a:pt x="826267" y="462011"/>
                  </a:lnTo>
                  <a:lnTo>
                    <a:pt x="818110" y="508625"/>
                  </a:lnTo>
                  <a:lnTo>
                    <a:pt x="804894" y="553294"/>
                  </a:lnTo>
                  <a:lnTo>
                    <a:pt x="786930" y="595710"/>
                  </a:lnTo>
                  <a:lnTo>
                    <a:pt x="764529" y="635561"/>
                  </a:lnTo>
                  <a:lnTo>
                    <a:pt x="738002" y="672537"/>
                  </a:lnTo>
                  <a:lnTo>
                    <a:pt x="707659" y="706326"/>
                  </a:lnTo>
                  <a:lnTo>
                    <a:pt x="673812" y="736618"/>
                  </a:lnTo>
                  <a:lnTo>
                    <a:pt x="636770" y="763102"/>
                  </a:lnTo>
                  <a:lnTo>
                    <a:pt x="596845" y="785468"/>
                  </a:lnTo>
                  <a:lnTo>
                    <a:pt x="554348" y="803405"/>
                  </a:lnTo>
                  <a:lnTo>
                    <a:pt x="509589" y="816601"/>
                  </a:lnTo>
                  <a:lnTo>
                    <a:pt x="462878" y="824747"/>
                  </a:lnTo>
                  <a:lnTo>
                    <a:pt x="414527" y="827532"/>
                  </a:lnTo>
                  <a:lnTo>
                    <a:pt x="366177" y="824747"/>
                  </a:lnTo>
                  <a:lnTo>
                    <a:pt x="319466" y="816601"/>
                  </a:lnTo>
                  <a:lnTo>
                    <a:pt x="274707" y="803405"/>
                  </a:lnTo>
                  <a:lnTo>
                    <a:pt x="232210" y="785468"/>
                  </a:lnTo>
                  <a:lnTo>
                    <a:pt x="192285" y="763102"/>
                  </a:lnTo>
                  <a:lnTo>
                    <a:pt x="155243" y="736618"/>
                  </a:lnTo>
                  <a:lnTo>
                    <a:pt x="121396" y="706326"/>
                  </a:lnTo>
                  <a:lnTo>
                    <a:pt x="91053" y="672537"/>
                  </a:lnTo>
                  <a:lnTo>
                    <a:pt x="64526" y="635561"/>
                  </a:lnTo>
                  <a:lnTo>
                    <a:pt x="42125" y="595710"/>
                  </a:lnTo>
                  <a:lnTo>
                    <a:pt x="24161" y="553294"/>
                  </a:lnTo>
                  <a:lnTo>
                    <a:pt x="10945" y="508625"/>
                  </a:lnTo>
                  <a:lnTo>
                    <a:pt x="2788" y="462011"/>
                  </a:lnTo>
                  <a:lnTo>
                    <a:pt x="0" y="413766"/>
                  </a:lnTo>
                  <a:close/>
                </a:path>
              </a:pathLst>
            </a:custGeom>
            <a:ln w="9525">
              <a:solidFill>
                <a:srgbClr val="000000"/>
              </a:solidFill>
            </a:ln>
          </p:spPr>
          <p:txBody>
            <a:bodyPr wrap="square" lIns="0" tIns="0" rIns="0" bIns="0" rtlCol="0"/>
            <a:lstStyle/>
            <a:p>
              <a:endParaRPr/>
            </a:p>
          </p:txBody>
        </p:sp>
      </p:grpSp>
      <p:sp>
        <p:nvSpPr>
          <p:cNvPr id="41" name="object 38">
            <a:extLst>
              <a:ext uri="{FF2B5EF4-FFF2-40B4-BE49-F238E27FC236}">
                <a16:creationId xmlns:a16="http://schemas.microsoft.com/office/drawing/2014/main" id="{9E2C24BA-74FD-C7D7-6016-CE51C86D2D1A}"/>
              </a:ext>
            </a:extLst>
          </p:cNvPr>
          <p:cNvSpPr txBox="1"/>
          <p:nvPr/>
        </p:nvSpPr>
        <p:spPr>
          <a:xfrm>
            <a:off x="6549897" y="3069463"/>
            <a:ext cx="68453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anti</a:t>
            </a:r>
            <a:r>
              <a:rPr sz="2000" spc="-45" dirty="0">
                <a:latin typeface="Tahoma"/>
                <a:cs typeface="Tahoma"/>
              </a:rPr>
              <a:t>-</a:t>
            </a:r>
            <a:r>
              <a:rPr sz="2000" dirty="0">
                <a:latin typeface="Tahoma"/>
                <a:cs typeface="Tahoma"/>
              </a:rPr>
              <a:t>A</a:t>
            </a:r>
            <a:endParaRPr sz="2000">
              <a:latin typeface="Tahoma"/>
              <a:cs typeface="Tahoma"/>
            </a:endParaRPr>
          </a:p>
        </p:txBody>
      </p:sp>
      <p:sp>
        <p:nvSpPr>
          <p:cNvPr id="42" name="object 39">
            <a:extLst>
              <a:ext uri="{FF2B5EF4-FFF2-40B4-BE49-F238E27FC236}">
                <a16:creationId xmlns:a16="http://schemas.microsoft.com/office/drawing/2014/main" id="{A44824C8-8AA1-0763-F0B0-48FC180E0D29}"/>
              </a:ext>
            </a:extLst>
          </p:cNvPr>
          <p:cNvSpPr txBox="1"/>
          <p:nvPr/>
        </p:nvSpPr>
        <p:spPr>
          <a:xfrm>
            <a:off x="7821548" y="3057601"/>
            <a:ext cx="68770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a:t>
            </a:r>
            <a:r>
              <a:rPr sz="2000" spc="-5" dirty="0">
                <a:latin typeface="Tahoma"/>
                <a:cs typeface="Tahoma"/>
              </a:rPr>
              <a:t>i</a:t>
            </a:r>
            <a:r>
              <a:rPr sz="2000" dirty="0">
                <a:latin typeface="Tahoma"/>
                <a:cs typeface="Tahoma"/>
              </a:rPr>
              <a:t>-B</a:t>
            </a:r>
            <a:endParaRPr sz="2000">
              <a:latin typeface="Tahoma"/>
              <a:cs typeface="Tahoma"/>
            </a:endParaRPr>
          </a:p>
        </p:txBody>
      </p:sp>
      <p:sp>
        <p:nvSpPr>
          <p:cNvPr id="43" name="object 40">
            <a:extLst>
              <a:ext uri="{FF2B5EF4-FFF2-40B4-BE49-F238E27FC236}">
                <a16:creationId xmlns:a16="http://schemas.microsoft.com/office/drawing/2014/main" id="{191F82B5-E2CE-624F-7159-C9839AA8D35F}"/>
              </a:ext>
            </a:extLst>
          </p:cNvPr>
          <p:cNvSpPr txBox="1"/>
          <p:nvPr/>
        </p:nvSpPr>
        <p:spPr>
          <a:xfrm>
            <a:off x="9049893" y="3071622"/>
            <a:ext cx="83439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ahoma"/>
                <a:cs typeface="Tahoma"/>
              </a:rPr>
              <a:t>anti-AB</a:t>
            </a:r>
            <a:endParaRPr sz="2000">
              <a:latin typeface="Tahoma"/>
              <a:cs typeface="Tahoma"/>
            </a:endParaRPr>
          </a:p>
        </p:txBody>
      </p:sp>
      <p:sp>
        <p:nvSpPr>
          <p:cNvPr id="44" name="object 41">
            <a:extLst>
              <a:ext uri="{FF2B5EF4-FFF2-40B4-BE49-F238E27FC236}">
                <a16:creationId xmlns:a16="http://schemas.microsoft.com/office/drawing/2014/main" id="{05F6FF56-DAB0-7C5B-7BF4-90FE76CF6059}"/>
              </a:ext>
            </a:extLst>
          </p:cNvPr>
          <p:cNvSpPr txBox="1"/>
          <p:nvPr/>
        </p:nvSpPr>
        <p:spPr>
          <a:xfrm>
            <a:off x="5744083" y="3754628"/>
            <a:ext cx="2197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Tahoma"/>
                <a:cs typeface="Tahoma"/>
              </a:rPr>
              <a:t>0</a:t>
            </a:r>
            <a:endParaRPr sz="2800">
              <a:latin typeface="Tahoma"/>
              <a:cs typeface="Tahoma"/>
            </a:endParaRPr>
          </a:p>
        </p:txBody>
      </p:sp>
      <p:grpSp>
        <p:nvGrpSpPr>
          <p:cNvPr id="45" name="object 42">
            <a:extLst>
              <a:ext uri="{FF2B5EF4-FFF2-40B4-BE49-F238E27FC236}">
                <a16:creationId xmlns:a16="http://schemas.microsoft.com/office/drawing/2014/main" id="{B8909FAD-4E61-9754-822C-68FD1EAD1C60}"/>
              </a:ext>
            </a:extLst>
          </p:cNvPr>
          <p:cNvGrpSpPr/>
          <p:nvPr/>
        </p:nvGrpSpPr>
        <p:grpSpPr>
          <a:xfrm>
            <a:off x="7737157" y="3591877"/>
            <a:ext cx="2137410" cy="854075"/>
            <a:chOff x="7737157" y="3591877"/>
            <a:chExt cx="2137410" cy="854075"/>
          </a:xfrm>
        </p:grpSpPr>
        <p:sp>
          <p:nvSpPr>
            <p:cNvPr id="46" name="object 43">
              <a:extLst>
                <a:ext uri="{FF2B5EF4-FFF2-40B4-BE49-F238E27FC236}">
                  <a16:creationId xmlns:a16="http://schemas.microsoft.com/office/drawing/2014/main" id="{703C4C08-CF2A-3757-7C3A-7375E129E343}"/>
                </a:ext>
              </a:extLst>
            </p:cNvPr>
            <p:cNvSpPr/>
            <p:nvPr/>
          </p:nvSpPr>
          <p:spPr>
            <a:xfrm>
              <a:off x="7741919" y="3596640"/>
              <a:ext cx="829055" cy="829056"/>
            </a:xfrm>
            <a:prstGeom prst="rect">
              <a:avLst/>
            </a:prstGeom>
            <a:blipFill>
              <a:blip r:embed="rId12" cstate="print"/>
              <a:stretch>
                <a:fillRect/>
              </a:stretch>
            </a:blipFill>
          </p:spPr>
          <p:txBody>
            <a:bodyPr wrap="square" lIns="0" tIns="0" rIns="0" bIns="0" rtlCol="0"/>
            <a:lstStyle/>
            <a:p>
              <a:endParaRPr/>
            </a:p>
          </p:txBody>
        </p:sp>
        <p:sp>
          <p:nvSpPr>
            <p:cNvPr id="47" name="object 44">
              <a:extLst>
                <a:ext uri="{FF2B5EF4-FFF2-40B4-BE49-F238E27FC236}">
                  <a16:creationId xmlns:a16="http://schemas.microsoft.com/office/drawing/2014/main" id="{7986506B-ED0F-069F-697F-29DC8D1BF60D}"/>
                </a:ext>
              </a:extLst>
            </p:cNvPr>
            <p:cNvSpPr/>
            <p:nvPr/>
          </p:nvSpPr>
          <p:spPr>
            <a:xfrm>
              <a:off x="7741919" y="3596640"/>
              <a:ext cx="829310" cy="829310"/>
            </a:xfrm>
            <a:custGeom>
              <a:avLst/>
              <a:gdLst/>
              <a:ahLst/>
              <a:cxnLst/>
              <a:rect l="l" t="t" r="r" b="b"/>
              <a:pathLst>
                <a:path w="829309" h="829310">
                  <a:moveTo>
                    <a:pt x="0" y="414528"/>
                  </a:moveTo>
                  <a:lnTo>
                    <a:pt x="2788" y="366177"/>
                  </a:lnTo>
                  <a:lnTo>
                    <a:pt x="10945" y="319466"/>
                  </a:lnTo>
                  <a:lnTo>
                    <a:pt x="24161" y="274707"/>
                  </a:lnTo>
                  <a:lnTo>
                    <a:pt x="42125" y="232210"/>
                  </a:lnTo>
                  <a:lnTo>
                    <a:pt x="64526" y="192285"/>
                  </a:lnTo>
                  <a:lnTo>
                    <a:pt x="91053" y="155243"/>
                  </a:lnTo>
                  <a:lnTo>
                    <a:pt x="121396" y="121396"/>
                  </a:lnTo>
                  <a:lnTo>
                    <a:pt x="155243" y="91053"/>
                  </a:lnTo>
                  <a:lnTo>
                    <a:pt x="192285" y="64526"/>
                  </a:lnTo>
                  <a:lnTo>
                    <a:pt x="232210" y="42125"/>
                  </a:lnTo>
                  <a:lnTo>
                    <a:pt x="274707" y="24161"/>
                  </a:lnTo>
                  <a:lnTo>
                    <a:pt x="319466" y="10945"/>
                  </a:lnTo>
                  <a:lnTo>
                    <a:pt x="366177" y="2788"/>
                  </a:lnTo>
                  <a:lnTo>
                    <a:pt x="414527" y="0"/>
                  </a:lnTo>
                  <a:lnTo>
                    <a:pt x="462878" y="2788"/>
                  </a:lnTo>
                  <a:lnTo>
                    <a:pt x="509589" y="10945"/>
                  </a:lnTo>
                  <a:lnTo>
                    <a:pt x="554348" y="24161"/>
                  </a:lnTo>
                  <a:lnTo>
                    <a:pt x="596845" y="42125"/>
                  </a:lnTo>
                  <a:lnTo>
                    <a:pt x="636770" y="64526"/>
                  </a:lnTo>
                  <a:lnTo>
                    <a:pt x="673812" y="91053"/>
                  </a:lnTo>
                  <a:lnTo>
                    <a:pt x="707659" y="121396"/>
                  </a:lnTo>
                  <a:lnTo>
                    <a:pt x="738002" y="155243"/>
                  </a:lnTo>
                  <a:lnTo>
                    <a:pt x="764529" y="192285"/>
                  </a:lnTo>
                  <a:lnTo>
                    <a:pt x="786930" y="232210"/>
                  </a:lnTo>
                  <a:lnTo>
                    <a:pt x="804894" y="274707"/>
                  </a:lnTo>
                  <a:lnTo>
                    <a:pt x="818110" y="319466"/>
                  </a:lnTo>
                  <a:lnTo>
                    <a:pt x="826267" y="366177"/>
                  </a:lnTo>
                  <a:lnTo>
                    <a:pt x="829055" y="414528"/>
                  </a:lnTo>
                  <a:lnTo>
                    <a:pt x="826267" y="462878"/>
                  </a:lnTo>
                  <a:lnTo>
                    <a:pt x="818110" y="509589"/>
                  </a:lnTo>
                  <a:lnTo>
                    <a:pt x="804894" y="554348"/>
                  </a:lnTo>
                  <a:lnTo>
                    <a:pt x="786930" y="596845"/>
                  </a:lnTo>
                  <a:lnTo>
                    <a:pt x="764529" y="636770"/>
                  </a:lnTo>
                  <a:lnTo>
                    <a:pt x="738002" y="673812"/>
                  </a:lnTo>
                  <a:lnTo>
                    <a:pt x="707659" y="707659"/>
                  </a:lnTo>
                  <a:lnTo>
                    <a:pt x="673812" y="738002"/>
                  </a:lnTo>
                  <a:lnTo>
                    <a:pt x="636770" y="764529"/>
                  </a:lnTo>
                  <a:lnTo>
                    <a:pt x="596845" y="786930"/>
                  </a:lnTo>
                  <a:lnTo>
                    <a:pt x="554348" y="804894"/>
                  </a:lnTo>
                  <a:lnTo>
                    <a:pt x="509589" y="818110"/>
                  </a:lnTo>
                  <a:lnTo>
                    <a:pt x="462878" y="826267"/>
                  </a:lnTo>
                  <a:lnTo>
                    <a:pt x="414527" y="829056"/>
                  </a:lnTo>
                  <a:lnTo>
                    <a:pt x="366177" y="826267"/>
                  </a:lnTo>
                  <a:lnTo>
                    <a:pt x="319466" y="818110"/>
                  </a:lnTo>
                  <a:lnTo>
                    <a:pt x="274707" y="804894"/>
                  </a:lnTo>
                  <a:lnTo>
                    <a:pt x="232210" y="786930"/>
                  </a:lnTo>
                  <a:lnTo>
                    <a:pt x="192285" y="764529"/>
                  </a:lnTo>
                  <a:lnTo>
                    <a:pt x="155243" y="738002"/>
                  </a:lnTo>
                  <a:lnTo>
                    <a:pt x="121396" y="707659"/>
                  </a:lnTo>
                  <a:lnTo>
                    <a:pt x="91053" y="673812"/>
                  </a:lnTo>
                  <a:lnTo>
                    <a:pt x="64526" y="636770"/>
                  </a:lnTo>
                  <a:lnTo>
                    <a:pt x="42125" y="596845"/>
                  </a:lnTo>
                  <a:lnTo>
                    <a:pt x="24161" y="554348"/>
                  </a:lnTo>
                  <a:lnTo>
                    <a:pt x="10945" y="509589"/>
                  </a:lnTo>
                  <a:lnTo>
                    <a:pt x="2788" y="462878"/>
                  </a:lnTo>
                  <a:lnTo>
                    <a:pt x="0" y="414528"/>
                  </a:lnTo>
                  <a:close/>
                </a:path>
              </a:pathLst>
            </a:custGeom>
            <a:ln w="9525">
              <a:solidFill>
                <a:srgbClr val="000000"/>
              </a:solidFill>
            </a:ln>
          </p:spPr>
          <p:txBody>
            <a:bodyPr wrap="square" lIns="0" tIns="0" rIns="0" bIns="0" rtlCol="0"/>
            <a:lstStyle/>
            <a:p>
              <a:endParaRPr/>
            </a:p>
          </p:txBody>
        </p:sp>
        <p:sp>
          <p:nvSpPr>
            <p:cNvPr id="48" name="object 45">
              <a:extLst>
                <a:ext uri="{FF2B5EF4-FFF2-40B4-BE49-F238E27FC236}">
                  <a16:creationId xmlns:a16="http://schemas.microsoft.com/office/drawing/2014/main" id="{76176D5E-8EE5-7B4D-AFE3-715309161B9C}"/>
                </a:ext>
              </a:extLst>
            </p:cNvPr>
            <p:cNvSpPr/>
            <p:nvPr/>
          </p:nvSpPr>
          <p:spPr>
            <a:xfrm>
              <a:off x="9040367" y="3613404"/>
              <a:ext cx="829055" cy="827532"/>
            </a:xfrm>
            <a:prstGeom prst="rect">
              <a:avLst/>
            </a:prstGeom>
            <a:blipFill>
              <a:blip r:embed="rId13" cstate="print"/>
              <a:stretch>
                <a:fillRect/>
              </a:stretch>
            </a:blipFill>
          </p:spPr>
          <p:txBody>
            <a:bodyPr wrap="square" lIns="0" tIns="0" rIns="0" bIns="0" rtlCol="0"/>
            <a:lstStyle/>
            <a:p>
              <a:endParaRPr/>
            </a:p>
          </p:txBody>
        </p:sp>
        <p:sp>
          <p:nvSpPr>
            <p:cNvPr id="49" name="object 46">
              <a:extLst>
                <a:ext uri="{FF2B5EF4-FFF2-40B4-BE49-F238E27FC236}">
                  <a16:creationId xmlns:a16="http://schemas.microsoft.com/office/drawing/2014/main" id="{E31609C6-320B-84F9-E0B5-A4DD83417E27}"/>
                </a:ext>
              </a:extLst>
            </p:cNvPr>
            <p:cNvSpPr/>
            <p:nvPr/>
          </p:nvSpPr>
          <p:spPr>
            <a:xfrm>
              <a:off x="9040367" y="3613404"/>
              <a:ext cx="829310" cy="828040"/>
            </a:xfrm>
            <a:custGeom>
              <a:avLst/>
              <a:gdLst/>
              <a:ahLst/>
              <a:cxnLst/>
              <a:rect l="l" t="t" r="r" b="b"/>
              <a:pathLst>
                <a:path w="829309" h="828039">
                  <a:moveTo>
                    <a:pt x="0" y="413766"/>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6"/>
                  </a:lnTo>
                  <a:lnTo>
                    <a:pt x="826267" y="462011"/>
                  </a:lnTo>
                  <a:lnTo>
                    <a:pt x="818110" y="508625"/>
                  </a:lnTo>
                  <a:lnTo>
                    <a:pt x="804894" y="553294"/>
                  </a:lnTo>
                  <a:lnTo>
                    <a:pt x="786930" y="595710"/>
                  </a:lnTo>
                  <a:lnTo>
                    <a:pt x="764529" y="635561"/>
                  </a:lnTo>
                  <a:lnTo>
                    <a:pt x="738002" y="672537"/>
                  </a:lnTo>
                  <a:lnTo>
                    <a:pt x="707659" y="706326"/>
                  </a:lnTo>
                  <a:lnTo>
                    <a:pt x="673812" y="736618"/>
                  </a:lnTo>
                  <a:lnTo>
                    <a:pt x="636770" y="763102"/>
                  </a:lnTo>
                  <a:lnTo>
                    <a:pt x="596845" y="785468"/>
                  </a:lnTo>
                  <a:lnTo>
                    <a:pt x="554348" y="803405"/>
                  </a:lnTo>
                  <a:lnTo>
                    <a:pt x="509589" y="816601"/>
                  </a:lnTo>
                  <a:lnTo>
                    <a:pt x="462878" y="824747"/>
                  </a:lnTo>
                  <a:lnTo>
                    <a:pt x="414527" y="827532"/>
                  </a:lnTo>
                  <a:lnTo>
                    <a:pt x="366177" y="824747"/>
                  </a:lnTo>
                  <a:lnTo>
                    <a:pt x="319466" y="816601"/>
                  </a:lnTo>
                  <a:lnTo>
                    <a:pt x="274707" y="803405"/>
                  </a:lnTo>
                  <a:lnTo>
                    <a:pt x="232210" y="785468"/>
                  </a:lnTo>
                  <a:lnTo>
                    <a:pt x="192285" y="763102"/>
                  </a:lnTo>
                  <a:lnTo>
                    <a:pt x="155243" y="736618"/>
                  </a:lnTo>
                  <a:lnTo>
                    <a:pt x="121396" y="706326"/>
                  </a:lnTo>
                  <a:lnTo>
                    <a:pt x="91053" y="672537"/>
                  </a:lnTo>
                  <a:lnTo>
                    <a:pt x="64526" y="635561"/>
                  </a:lnTo>
                  <a:lnTo>
                    <a:pt x="42125" y="595710"/>
                  </a:lnTo>
                  <a:lnTo>
                    <a:pt x="24161" y="553294"/>
                  </a:lnTo>
                  <a:lnTo>
                    <a:pt x="10945" y="508625"/>
                  </a:lnTo>
                  <a:lnTo>
                    <a:pt x="2788" y="462011"/>
                  </a:lnTo>
                  <a:lnTo>
                    <a:pt x="0" y="413766"/>
                  </a:lnTo>
                  <a:close/>
                </a:path>
              </a:pathLst>
            </a:custGeom>
            <a:ln w="9525">
              <a:solidFill>
                <a:srgbClr val="000000"/>
              </a:solidFill>
            </a:ln>
          </p:spPr>
          <p:txBody>
            <a:bodyPr wrap="square" lIns="0" tIns="0" rIns="0" bIns="0" rtlCol="0"/>
            <a:lstStyle/>
            <a:p>
              <a:endParaRPr/>
            </a:p>
          </p:txBody>
        </p:sp>
      </p:grpSp>
      <p:grpSp>
        <p:nvGrpSpPr>
          <p:cNvPr id="50" name="object 47">
            <a:extLst>
              <a:ext uri="{FF2B5EF4-FFF2-40B4-BE49-F238E27FC236}">
                <a16:creationId xmlns:a16="http://schemas.microsoft.com/office/drawing/2014/main" id="{8F57DB41-89AB-E4F0-9C46-0BFE2AAA945D}"/>
              </a:ext>
            </a:extLst>
          </p:cNvPr>
          <p:cNvGrpSpPr/>
          <p:nvPr/>
        </p:nvGrpSpPr>
        <p:grpSpPr>
          <a:xfrm>
            <a:off x="3773170" y="4952746"/>
            <a:ext cx="3946525" cy="1233805"/>
            <a:chOff x="3773170" y="4952746"/>
            <a:chExt cx="3946525" cy="1233805"/>
          </a:xfrm>
        </p:grpSpPr>
        <p:sp>
          <p:nvSpPr>
            <p:cNvPr id="51" name="object 48">
              <a:extLst>
                <a:ext uri="{FF2B5EF4-FFF2-40B4-BE49-F238E27FC236}">
                  <a16:creationId xmlns:a16="http://schemas.microsoft.com/office/drawing/2014/main" id="{C448A479-C9EB-2684-EE14-99604A927BCB}"/>
                </a:ext>
              </a:extLst>
            </p:cNvPr>
            <p:cNvSpPr/>
            <p:nvPr/>
          </p:nvSpPr>
          <p:spPr>
            <a:xfrm>
              <a:off x="3779520" y="4959096"/>
              <a:ext cx="3933825" cy="1221105"/>
            </a:xfrm>
            <a:custGeom>
              <a:avLst/>
              <a:gdLst/>
              <a:ahLst/>
              <a:cxnLst/>
              <a:rect l="l" t="t" r="r" b="b"/>
              <a:pathLst>
                <a:path w="3933825" h="1221104">
                  <a:moveTo>
                    <a:pt x="3933444" y="0"/>
                  </a:moveTo>
                  <a:lnTo>
                    <a:pt x="0" y="0"/>
                  </a:lnTo>
                  <a:lnTo>
                    <a:pt x="0" y="1220723"/>
                  </a:lnTo>
                  <a:lnTo>
                    <a:pt x="3933444" y="1220723"/>
                  </a:lnTo>
                  <a:lnTo>
                    <a:pt x="3933444" y="0"/>
                  </a:lnTo>
                  <a:close/>
                </a:path>
              </a:pathLst>
            </a:custGeom>
            <a:solidFill>
              <a:srgbClr val="CDCDFF"/>
            </a:solidFill>
          </p:spPr>
          <p:txBody>
            <a:bodyPr wrap="square" lIns="0" tIns="0" rIns="0" bIns="0" rtlCol="0"/>
            <a:lstStyle/>
            <a:p>
              <a:endParaRPr/>
            </a:p>
          </p:txBody>
        </p:sp>
        <p:sp>
          <p:nvSpPr>
            <p:cNvPr id="52" name="object 49">
              <a:extLst>
                <a:ext uri="{FF2B5EF4-FFF2-40B4-BE49-F238E27FC236}">
                  <a16:creationId xmlns:a16="http://schemas.microsoft.com/office/drawing/2014/main" id="{2D20E7F2-BFA5-5B95-C80E-5BF7B0A7F499}"/>
                </a:ext>
              </a:extLst>
            </p:cNvPr>
            <p:cNvSpPr/>
            <p:nvPr/>
          </p:nvSpPr>
          <p:spPr>
            <a:xfrm>
              <a:off x="3779520" y="4959096"/>
              <a:ext cx="3933825" cy="1221105"/>
            </a:xfrm>
            <a:custGeom>
              <a:avLst/>
              <a:gdLst/>
              <a:ahLst/>
              <a:cxnLst/>
              <a:rect l="l" t="t" r="r" b="b"/>
              <a:pathLst>
                <a:path w="3933825" h="1221104">
                  <a:moveTo>
                    <a:pt x="0" y="1220723"/>
                  </a:moveTo>
                  <a:lnTo>
                    <a:pt x="3933444" y="1220723"/>
                  </a:lnTo>
                  <a:lnTo>
                    <a:pt x="3933444" y="0"/>
                  </a:lnTo>
                  <a:lnTo>
                    <a:pt x="0" y="0"/>
                  </a:lnTo>
                  <a:lnTo>
                    <a:pt x="0" y="1220723"/>
                  </a:lnTo>
                  <a:close/>
                </a:path>
              </a:pathLst>
            </a:custGeom>
            <a:ln w="12700">
              <a:solidFill>
                <a:srgbClr val="0000DC"/>
              </a:solidFill>
            </a:ln>
          </p:spPr>
          <p:txBody>
            <a:bodyPr wrap="square" lIns="0" tIns="0" rIns="0" bIns="0" rtlCol="0"/>
            <a:lstStyle/>
            <a:p>
              <a:endParaRPr/>
            </a:p>
          </p:txBody>
        </p:sp>
        <p:sp>
          <p:nvSpPr>
            <p:cNvPr id="53" name="object 50">
              <a:extLst>
                <a:ext uri="{FF2B5EF4-FFF2-40B4-BE49-F238E27FC236}">
                  <a16:creationId xmlns:a16="http://schemas.microsoft.com/office/drawing/2014/main" id="{F035F901-5E9B-7408-3BF1-4B86223F122F}"/>
                </a:ext>
              </a:extLst>
            </p:cNvPr>
            <p:cNvSpPr/>
            <p:nvPr/>
          </p:nvSpPr>
          <p:spPr>
            <a:xfrm>
              <a:off x="4098036" y="5166360"/>
              <a:ext cx="829055" cy="827531"/>
            </a:xfrm>
            <a:prstGeom prst="rect">
              <a:avLst/>
            </a:prstGeom>
            <a:blipFill>
              <a:blip r:embed="rId14" cstate="print"/>
              <a:stretch>
                <a:fillRect/>
              </a:stretch>
            </a:blipFill>
          </p:spPr>
          <p:txBody>
            <a:bodyPr wrap="square" lIns="0" tIns="0" rIns="0" bIns="0" rtlCol="0"/>
            <a:lstStyle/>
            <a:p>
              <a:endParaRPr/>
            </a:p>
          </p:txBody>
        </p:sp>
        <p:sp>
          <p:nvSpPr>
            <p:cNvPr id="54" name="object 51">
              <a:extLst>
                <a:ext uri="{FF2B5EF4-FFF2-40B4-BE49-F238E27FC236}">
                  <a16:creationId xmlns:a16="http://schemas.microsoft.com/office/drawing/2014/main" id="{66B08163-FC09-61E8-552B-10EECF45A7D1}"/>
                </a:ext>
              </a:extLst>
            </p:cNvPr>
            <p:cNvSpPr/>
            <p:nvPr/>
          </p:nvSpPr>
          <p:spPr>
            <a:xfrm>
              <a:off x="4098036" y="5166360"/>
              <a:ext cx="829310" cy="828040"/>
            </a:xfrm>
            <a:custGeom>
              <a:avLst/>
              <a:gdLst/>
              <a:ahLst/>
              <a:cxnLst/>
              <a:rect l="l" t="t" r="r" b="b"/>
              <a:pathLst>
                <a:path w="829310" h="828039">
                  <a:moveTo>
                    <a:pt x="0" y="413765"/>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5"/>
                  </a:lnTo>
                  <a:lnTo>
                    <a:pt x="826267" y="462018"/>
                  </a:lnTo>
                  <a:lnTo>
                    <a:pt x="818110" y="508636"/>
                  </a:lnTo>
                  <a:lnTo>
                    <a:pt x="804894" y="553310"/>
                  </a:lnTo>
                  <a:lnTo>
                    <a:pt x="786930" y="595727"/>
                  </a:lnTo>
                  <a:lnTo>
                    <a:pt x="764529" y="635578"/>
                  </a:lnTo>
                  <a:lnTo>
                    <a:pt x="738002" y="672553"/>
                  </a:lnTo>
                  <a:lnTo>
                    <a:pt x="707659" y="706340"/>
                  </a:lnTo>
                  <a:lnTo>
                    <a:pt x="673812" y="736630"/>
                  </a:lnTo>
                  <a:lnTo>
                    <a:pt x="636770" y="763112"/>
                  </a:lnTo>
                  <a:lnTo>
                    <a:pt x="596845" y="785475"/>
                  </a:lnTo>
                  <a:lnTo>
                    <a:pt x="554348" y="803409"/>
                  </a:lnTo>
                  <a:lnTo>
                    <a:pt x="509589" y="816603"/>
                  </a:lnTo>
                  <a:lnTo>
                    <a:pt x="462878" y="824748"/>
                  </a:lnTo>
                  <a:lnTo>
                    <a:pt x="414527" y="827531"/>
                  </a:lnTo>
                  <a:lnTo>
                    <a:pt x="366177" y="824748"/>
                  </a:lnTo>
                  <a:lnTo>
                    <a:pt x="319466" y="816603"/>
                  </a:lnTo>
                  <a:lnTo>
                    <a:pt x="274707" y="803409"/>
                  </a:lnTo>
                  <a:lnTo>
                    <a:pt x="232210" y="785475"/>
                  </a:lnTo>
                  <a:lnTo>
                    <a:pt x="192285" y="763112"/>
                  </a:lnTo>
                  <a:lnTo>
                    <a:pt x="155243" y="736630"/>
                  </a:lnTo>
                  <a:lnTo>
                    <a:pt x="121396" y="706340"/>
                  </a:lnTo>
                  <a:lnTo>
                    <a:pt x="91053" y="672553"/>
                  </a:lnTo>
                  <a:lnTo>
                    <a:pt x="64526" y="635578"/>
                  </a:lnTo>
                  <a:lnTo>
                    <a:pt x="42125" y="595727"/>
                  </a:lnTo>
                  <a:lnTo>
                    <a:pt x="24161" y="553310"/>
                  </a:lnTo>
                  <a:lnTo>
                    <a:pt x="10945" y="508636"/>
                  </a:lnTo>
                  <a:lnTo>
                    <a:pt x="2788" y="462018"/>
                  </a:lnTo>
                  <a:lnTo>
                    <a:pt x="0" y="413765"/>
                  </a:lnTo>
                  <a:close/>
                </a:path>
              </a:pathLst>
            </a:custGeom>
            <a:ln w="9525">
              <a:solidFill>
                <a:srgbClr val="000000"/>
              </a:solidFill>
            </a:ln>
          </p:spPr>
          <p:txBody>
            <a:bodyPr wrap="square" lIns="0" tIns="0" rIns="0" bIns="0" rtlCol="0"/>
            <a:lstStyle/>
            <a:p>
              <a:endParaRPr/>
            </a:p>
          </p:txBody>
        </p:sp>
        <p:sp>
          <p:nvSpPr>
            <p:cNvPr id="55" name="object 52">
              <a:extLst>
                <a:ext uri="{FF2B5EF4-FFF2-40B4-BE49-F238E27FC236}">
                  <a16:creationId xmlns:a16="http://schemas.microsoft.com/office/drawing/2014/main" id="{AE440B0C-FFAD-5563-E42C-AEF0161307B2}"/>
                </a:ext>
              </a:extLst>
            </p:cNvPr>
            <p:cNvSpPr/>
            <p:nvPr/>
          </p:nvSpPr>
          <p:spPr>
            <a:xfrm>
              <a:off x="5318569" y="5161597"/>
              <a:ext cx="838580" cy="837056"/>
            </a:xfrm>
            <a:prstGeom prst="rect">
              <a:avLst/>
            </a:prstGeom>
            <a:blipFill>
              <a:blip r:embed="rId15" cstate="print"/>
              <a:stretch>
                <a:fillRect/>
              </a:stretch>
            </a:blipFill>
          </p:spPr>
          <p:txBody>
            <a:bodyPr wrap="square" lIns="0" tIns="0" rIns="0" bIns="0" rtlCol="0"/>
            <a:lstStyle/>
            <a:p>
              <a:endParaRPr/>
            </a:p>
          </p:txBody>
        </p:sp>
      </p:grpSp>
      <p:sp>
        <p:nvSpPr>
          <p:cNvPr id="56" name="object 53">
            <a:extLst>
              <a:ext uri="{FF2B5EF4-FFF2-40B4-BE49-F238E27FC236}">
                <a16:creationId xmlns:a16="http://schemas.microsoft.com/office/drawing/2014/main" id="{81F2DDED-11B4-C66F-D4A8-72AD0F5D778A}"/>
              </a:ext>
            </a:extLst>
          </p:cNvPr>
          <p:cNvSpPr txBox="1"/>
          <p:nvPr/>
        </p:nvSpPr>
        <p:spPr>
          <a:xfrm>
            <a:off x="4067936" y="4641596"/>
            <a:ext cx="69024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ahoma"/>
                <a:cs typeface="Tahoma"/>
              </a:rPr>
              <a:t>anti-A</a:t>
            </a:r>
            <a:endParaRPr sz="2000">
              <a:latin typeface="Tahoma"/>
              <a:cs typeface="Tahoma"/>
            </a:endParaRPr>
          </a:p>
        </p:txBody>
      </p:sp>
      <p:sp>
        <p:nvSpPr>
          <p:cNvPr id="57" name="object 54">
            <a:extLst>
              <a:ext uri="{FF2B5EF4-FFF2-40B4-BE49-F238E27FC236}">
                <a16:creationId xmlns:a16="http://schemas.microsoft.com/office/drawing/2014/main" id="{7B7EB31C-2F9A-08E0-B819-FB4A3D02C9D0}"/>
              </a:ext>
            </a:extLst>
          </p:cNvPr>
          <p:cNvSpPr txBox="1"/>
          <p:nvPr/>
        </p:nvSpPr>
        <p:spPr>
          <a:xfrm>
            <a:off x="5339588" y="4629734"/>
            <a:ext cx="68770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ahoma"/>
                <a:cs typeface="Tahoma"/>
              </a:rPr>
              <a:t>ant</a:t>
            </a:r>
            <a:r>
              <a:rPr sz="2000" spc="-5" dirty="0">
                <a:latin typeface="Tahoma"/>
                <a:cs typeface="Tahoma"/>
              </a:rPr>
              <a:t>i</a:t>
            </a:r>
            <a:r>
              <a:rPr sz="2000" dirty="0">
                <a:latin typeface="Tahoma"/>
                <a:cs typeface="Tahoma"/>
              </a:rPr>
              <a:t>-B</a:t>
            </a:r>
            <a:endParaRPr sz="2000">
              <a:latin typeface="Tahoma"/>
              <a:cs typeface="Tahoma"/>
            </a:endParaRPr>
          </a:p>
        </p:txBody>
      </p:sp>
      <p:sp>
        <p:nvSpPr>
          <p:cNvPr id="58" name="object 55">
            <a:extLst>
              <a:ext uri="{FF2B5EF4-FFF2-40B4-BE49-F238E27FC236}">
                <a16:creationId xmlns:a16="http://schemas.microsoft.com/office/drawing/2014/main" id="{FD04CA2F-E043-62D7-720B-8D4F7585AF53}"/>
              </a:ext>
            </a:extLst>
          </p:cNvPr>
          <p:cNvSpPr txBox="1"/>
          <p:nvPr/>
        </p:nvSpPr>
        <p:spPr>
          <a:xfrm>
            <a:off x="6567931" y="4643754"/>
            <a:ext cx="834390"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ahoma"/>
                <a:cs typeface="Tahoma"/>
              </a:rPr>
              <a:t>anti-AB</a:t>
            </a:r>
            <a:endParaRPr sz="2000">
              <a:latin typeface="Tahoma"/>
              <a:cs typeface="Tahoma"/>
            </a:endParaRPr>
          </a:p>
        </p:txBody>
      </p:sp>
      <p:sp>
        <p:nvSpPr>
          <p:cNvPr id="59" name="object 56">
            <a:extLst>
              <a:ext uri="{FF2B5EF4-FFF2-40B4-BE49-F238E27FC236}">
                <a16:creationId xmlns:a16="http://schemas.microsoft.com/office/drawing/2014/main" id="{EECA3731-7C83-AF0D-13E4-10FBF230D5BC}"/>
              </a:ext>
            </a:extLst>
          </p:cNvPr>
          <p:cNvSpPr txBox="1"/>
          <p:nvPr/>
        </p:nvSpPr>
        <p:spPr>
          <a:xfrm>
            <a:off x="1611883" y="5351779"/>
            <a:ext cx="1839595" cy="452120"/>
          </a:xfrm>
          <a:prstGeom prst="rect">
            <a:avLst/>
          </a:prstGeom>
        </p:spPr>
        <p:txBody>
          <a:bodyPr vert="horz" wrap="square" lIns="0" tIns="12065" rIns="0" bIns="0" rtlCol="0">
            <a:spAutoFit/>
          </a:bodyPr>
          <a:lstStyle/>
          <a:p>
            <a:pPr marL="12700">
              <a:lnSpc>
                <a:spcPct val="100000"/>
              </a:lnSpc>
              <a:spcBef>
                <a:spcPts val="95"/>
              </a:spcBef>
            </a:pPr>
            <a:r>
              <a:rPr lang="cs-CZ" sz="2800" spc="-5" dirty="0" err="1">
                <a:solidFill>
                  <a:srgbClr val="FF0000"/>
                </a:solidFill>
                <a:latin typeface="Tahoma"/>
                <a:cs typeface="Tahoma"/>
              </a:rPr>
              <a:t>wrong</a:t>
            </a:r>
            <a:r>
              <a:rPr sz="2800" spc="-60" dirty="0">
                <a:solidFill>
                  <a:srgbClr val="FF0000"/>
                </a:solidFill>
                <a:latin typeface="Tahoma"/>
                <a:cs typeface="Tahoma"/>
              </a:rPr>
              <a:t> </a:t>
            </a:r>
            <a:r>
              <a:rPr sz="2800" spc="-15" dirty="0">
                <a:solidFill>
                  <a:srgbClr val="FF0000"/>
                </a:solidFill>
                <a:latin typeface="Tahoma"/>
                <a:cs typeface="Tahoma"/>
              </a:rPr>
              <a:t>s</a:t>
            </a:r>
            <a:r>
              <a:rPr lang="cs-CZ" sz="2800" spc="-15" dirty="0">
                <a:solidFill>
                  <a:srgbClr val="FF0000"/>
                </a:solidFill>
                <a:latin typeface="Tahoma"/>
                <a:cs typeface="Tahoma"/>
              </a:rPr>
              <a:t>e</a:t>
            </a:r>
            <a:r>
              <a:rPr sz="2800" spc="-15" dirty="0" err="1">
                <a:solidFill>
                  <a:srgbClr val="FF0000"/>
                </a:solidFill>
                <a:latin typeface="Tahoma"/>
                <a:cs typeface="Tahoma"/>
              </a:rPr>
              <a:t>ra</a:t>
            </a:r>
            <a:endParaRPr sz="2800" dirty="0">
              <a:latin typeface="Tahoma"/>
              <a:cs typeface="Tahoma"/>
            </a:endParaRPr>
          </a:p>
        </p:txBody>
      </p:sp>
      <p:grpSp>
        <p:nvGrpSpPr>
          <p:cNvPr id="60" name="object 57">
            <a:extLst>
              <a:ext uri="{FF2B5EF4-FFF2-40B4-BE49-F238E27FC236}">
                <a16:creationId xmlns:a16="http://schemas.microsoft.com/office/drawing/2014/main" id="{88EAC317-85D1-30F0-7B4D-8628686B20D4}"/>
              </a:ext>
            </a:extLst>
          </p:cNvPr>
          <p:cNvGrpSpPr/>
          <p:nvPr/>
        </p:nvGrpSpPr>
        <p:grpSpPr>
          <a:xfrm>
            <a:off x="6551485" y="5178361"/>
            <a:ext cx="838835" cy="837565"/>
            <a:chOff x="6551485" y="5178361"/>
            <a:chExt cx="838835" cy="837565"/>
          </a:xfrm>
        </p:grpSpPr>
        <p:sp>
          <p:nvSpPr>
            <p:cNvPr id="61" name="object 58">
              <a:extLst>
                <a:ext uri="{FF2B5EF4-FFF2-40B4-BE49-F238E27FC236}">
                  <a16:creationId xmlns:a16="http://schemas.microsoft.com/office/drawing/2014/main" id="{BDE22A8E-CB76-D13B-26E6-13550E2F0512}"/>
                </a:ext>
              </a:extLst>
            </p:cNvPr>
            <p:cNvSpPr/>
            <p:nvPr/>
          </p:nvSpPr>
          <p:spPr>
            <a:xfrm>
              <a:off x="6556247" y="5183123"/>
              <a:ext cx="829055" cy="827532"/>
            </a:xfrm>
            <a:prstGeom prst="rect">
              <a:avLst/>
            </a:prstGeom>
            <a:blipFill>
              <a:blip r:embed="rId16" cstate="print"/>
              <a:stretch>
                <a:fillRect/>
              </a:stretch>
            </a:blipFill>
          </p:spPr>
          <p:txBody>
            <a:bodyPr wrap="square" lIns="0" tIns="0" rIns="0" bIns="0" rtlCol="0"/>
            <a:lstStyle/>
            <a:p>
              <a:endParaRPr/>
            </a:p>
          </p:txBody>
        </p:sp>
        <p:sp>
          <p:nvSpPr>
            <p:cNvPr id="62" name="object 59">
              <a:extLst>
                <a:ext uri="{FF2B5EF4-FFF2-40B4-BE49-F238E27FC236}">
                  <a16:creationId xmlns:a16="http://schemas.microsoft.com/office/drawing/2014/main" id="{9727C9AA-C437-737A-7046-2F7C4620B688}"/>
                </a:ext>
              </a:extLst>
            </p:cNvPr>
            <p:cNvSpPr/>
            <p:nvPr/>
          </p:nvSpPr>
          <p:spPr>
            <a:xfrm>
              <a:off x="6556247" y="5183123"/>
              <a:ext cx="829310" cy="828040"/>
            </a:xfrm>
            <a:custGeom>
              <a:avLst/>
              <a:gdLst/>
              <a:ahLst/>
              <a:cxnLst/>
              <a:rect l="l" t="t" r="r" b="b"/>
              <a:pathLst>
                <a:path w="829309" h="828039">
                  <a:moveTo>
                    <a:pt x="0" y="413766"/>
                  </a:moveTo>
                  <a:lnTo>
                    <a:pt x="2788" y="365520"/>
                  </a:lnTo>
                  <a:lnTo>
                    <a:pt x="10945" y="318906"/>
                  </a:lnTo>
                  <a:lnTo>
                    <a:pt x="24161" y="274237"/>
                  </a:lnTo>
                  <a:lnTo>
                    <a:pt x="42125" y="231821"/>
                  </a:lnTo>
                  <a:lnTo>
                    <a:pt x="64526" y="191970"/>
                  </a:lnTo>
                  <a:lnTo>
                    <a:pt x="91053" y="154994"/>
                  </a:lnTo>
                  <a:lnTo>
                    <a:pt x="121396" y="121205"/>
                  </a:lnTo>
                  <a:lnTo>
                    <a:pt x="155243" y="90913"/>
                  </a:lnTo>
                  <a:lnTo>
                    <a:pt x="192285" y="64429"/>
                  </a:lnTo>
                  <a:lnTo>
                    <a:pt x="232210" y="42063"/>
                  </a:lnTo>
                  <a:lnTo>
                    <a:pt x="274707" y="24126"/>
                  </a:lnTo>
                  <a:lnTo>
                    <a:pt x="319466" y="10930"/>
                  </a:lnTo>
                  <a:lnTo>
                    <a:pt x="366177" y="2784"/>
                  </a:lnTo>
                  <a:lnTo>
                    <a:pt x="414527" y="0"/>
                  </a:ln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5" y="413766"/>
                  </a:lnTo>
                  <a:lnTo>
                    <a:pt x="826267" y="462018"/>
                  </a:lnTo>
                  <a:lnTo>
                    <a:pt x="818110" y="508636"/>
                  </a:lnTo>
                  <a:lnTo>
                    <a:pt x="804894" y="553310"/>
                  </a:lnTo>
                  <a:lnTo>
                    <a:pt x="786930" y="595727"/>
                  </a:lnTo>
                  <a:lnTo>
                    <a:pt x="764529" y="635578"/>
                  </a:lnTo>
                  <a:lnTo>
                    <a:pt x="738002" y="672553"/>
                  </a:lnTo>
                  <a:lnTo>
                    <a:pt x="707659" y="706340"/>
                  </a:lnTo>
                  <a:lnTo>
                    <a:pt x="673812" y="736630"/>
                  </a:lnTo>
                  <a:lnTo>
                    <a:pt x="636770" y="763112"/>
                  </a:lnTo>
                  <a:lnTo>
                    <a:pt x="596845" y="785475"/>
                  </a:lnTo>
                  <a:lnTo>
                    <a:pt x="554348" y="803409"/>
                  </a:lnTo>
                  <a:lnTo>
                    <a:pt x="509589" y="816603"/>
                  </a:lnTo>
                  <a:lnTo>
                    <a:pt x="462878" y="824748"/>
                  </a:lnTo>
                  <a:lnTo>
                    <a:pt x="414527" y="827532"/>
                  </a:lnTo>
                  <a:lnTo>
                    <a:pt x="366177" y="824748"/>
                  </a:lnTo>
                  <a:lnTo>
                    <a:pt x="319466" y="816603"/>
                  </a:lnTo>
                  <a:lnTo>
                    <a:pt x="274707" y="803409"/>
                  </a:lnTo>
                  <a:lnTo>
                    <a:pt x="232210" y="785475"/>
                  </a:lnTo>
                  <a:lnTo>
                    <a:pt x="192285" y="763112"/>
                  </a:lnTo>
                  <a:lnTo>
                    <a:pt x="155243" y="736630"/>
                  </a:lnTo>
                  <a:lnTo>
                    <a:pt x="121396" y="706340"/>
                  </a:lnTo>
                  <a:lnTo>
                    <a:pt x="91053" y="672553"/>
                  </a:lnTo>
                  <a:lnTo>
                    <a:pt x="64526" y="635578"/>
                  </a:lnTo>
                  <a:lnTo>
                    <a:pt x="42125" y="595727"/>
                  </a:lnTo>
                  <a:lnTo>
                    <a:pt x="24161" y="553310"/>
                  </a:lnTo>
                  <a:lnTo>
                    <a:pt x="10945" y="508636"/>
                  </a:lnTo>
                  <a:lnTo>
                    <a:pt x="2788" y="462018"/>
                  </a:lnTo>
                  <a:lnTo>
                    <a:pt x="0" y="413766"/>
                  </a:lnTo>
                  <a:close/>
                </a:path>
              </a:pathLst>
            </a:custGeom>
            <a:ln w="9525">
              <a:solidFill>
                <a:srgbClr val="000000"/>
              </a:solidFill>
            </a:ln>
          </p:spPr>
          <p:txBody>
            <a:bodyPr wrap="square" lIns="0" tIns="0" rIns="0" bIns="0" rtlCol="0"/>
            <a:lstStyle/>
            <a:p>
              <a:endParaRPr/>
            </a:p>
          </p:txBody>
        </p:sp>
      </p:grpSp>
      <p:sp>
        <p:nvSpPr>
          <p:cNvPr id="64" name="Footer Placeholder 1">
            <a:extLst>
              <a:ext uri="{FF2B5EF4-FFF2-40B4-BE49-F238E27FC236}">
                <a16:creationId xmlns:a16="http://schemas.microsoft.com/office/drawing/2014/main" id="{B161E68E-A458-6D50-1DDC-EF0DCACB993B}"/>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173639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2655D7-84CB-0F58-5E32-15F228B3B498}"/>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32372042-D2ED-85D0-3B62-154DC74F8F9C}"/>
              </a:ext>
            </a:extLst>
          </p:cNvPr>
          <p:cNvSpPr>
            <a:spLocks noGrp="1"/>
          </p:cNvSpPr>
          <p:nvPr>
            <p:ph type="title"/>
          </p:nvPr>
        </p:nvSpPr>
        <p:spPr/>
        <p:txBody>
          <a:bodyPr/>
          <a:lstStyle/>
          <a:p>
            <a:r>
              <a:rPr lang="cs-CZ" dirty="0" err="1"/>
              <a:t>Reticulocyte</a:t>
            </a:r>
            <a:endParaRPr lang="cs-CZ" dirty="0"/>
          </a:p>
        </p:txBody>
      </p:sp>
      <p:sp>
        <p:nvSpPr>
          <p:cNvPr id="5" name="Content Placeholder 4">
            <a:extLst>
              <a:ext uri="{FF2B5EF4-FFF2-40B4-BE49-F238E27FC236}">
                <a16:creationId xmlns:a16="http://schemas.microsoft.com/office/drawing/2014/main" id="{B7279184-B4BE-EF4A-5A4F-305794186D5E}"/>
              </a:ext>
            </a:extLst>
          </p:cNvPr>
          <p:cNvSpPr>
            <a:spLocks noGrp="1"/>
          </p:cNvSpPr>
          <p:nvPr>
            <p:ph idx="1"/>
          </p:nvPr>
        </p:nvSpPr>
        <p:spPr/>
        <p:txBody>
          <a:bodyPr/>
          <a:lstStyle/>
          <a:p>
            <a:r>
              <a:rPr lang="cs-CZ" dirty="0" err="1"/>
              <a:t>Immature</a:t>
            </a:r>
            <a:r>
              <a:rPr lang="cs-CZ" dirty="0"/>
              <a:t> RBC</a:t>
            </a:r>
          </a:p>
          <a:p>
            <a:r>
              <a:rPr lang="cs-CZ" dirty="0"/>
              <a:t>In </a:t>
            </a:r>
            <a:r>
              <a:rPr lang="cs-CZ" dirty="0" err="1"/>
              <a:t>peripheral</a:t>
            </a:r>
            <a:r>
              <a:rPr lang="cs-CZ" dirty="0"/>
              <a:t> </a:t>
            </a:r>
            <a:r>
              <a:rPr lang="cs-CZ" dirty="0" err="1"/>
              <a:t>blood</a:t>
            </a:r>
            <a:r>
              <a:rPr lang="cs-CZ" dirty="0"/>
              <a:t>: 1% ± 0.5% </a:t>
            </a:r>
            <a:r>
              <a:rPr lang="cs-CZ" dirty="0" err="1"/>
              <a:t>of</a:t>
            </a:r>
            <a:r>
              <a:rPr lang="cs-CZ" dirty="0"/>
              <a:t> RBC</a:t>
            </a:r>
          </a:p>
          <a:p>
            <a:pPr lvl="1"/>
            <a:r>
              <a:rPr lang="cs-CZ" dirty="0" err="1"/>
              <a:t>reticulocytosis</a:t>
            </a:r>
            <a:r>
              <a:rPr lang="cs-CZ" dirty="0"/>
              <a:t>: </a:t>
            </a:r>
            <a:r>
              <a:rPr lang="cs-CZ" dirty="0" err="1"/>
              <a:t>increased</a:t>
            </a:r>
            <a:r>
              <a:rPr lang="cs-CZ" dirty="0"/>
              <a:t> ratio </a:t>
            </a:r>
            <a:r>
              <a:rPr lang="cs-CZ" dirty="0" err="1"/>
              <a:t>of</a:t>
            </a:r>
            <a:r>
              <a:rPr lang="cs-CZ" dirty="0"/>
              <a:t> </a:t>
            </a:r>
            <a:r>
              <a:rPr lang="cs-CZ" dirty="0" err="1"/>
              <a:t>reticulocytes</a:t>
            </a:r>
            <a:r>
              <a:rPr lang="cs-CZ" dirty="0"/>
              <a:t> in </a:t>
            </a:r>
            <a:r>
              <a:rPr lang="cs-CZ" dirty="0" err="1"/>
              <a:t>peripheral</a:t>
            </a:r>
            <a:r>
              <a:rPr lang="cs-CZ" dirty="0"/>
              <a:t> </a:t>
            </a:r>
            <a:r>
              <a:rPr lang="cs-CZ" dirty="0" err="1"/>
              <a:t>blood</a:t>
            </a:r>
            <a:r>
              <a:rPr lang="cs-CZ" dirty="0"/>
              <a:t>, </a:t>
            </a:r>
            <a:r>
              <a:rPr lang="cs-CZ" dirty="0" err="1"/>
              <a:t>occurring</a:t>
            </a:r>
            <a:r>
              <a:rPr lang="cs-CZ" dirty="0"/>
              <a:t> </a:t>
            </a:r>
            <a:r>
              <a:rPr lang="cs-CZ" dirty="0" err="1"/>
              <a:t>mainly</a:t>
            </a:r>
            <a:r>
              <a:rPr lang="cs-CZ" dirty="0"/>
              <a:t> </a:t>
            </a:r>
            <a:r>
              <a:rPr lang="cs-CZ" dirty="0" err="1"/>
              <a:t>after</a:t>
            </a:r>
            <a:r>
              <a:rPr lang="cs-CZ" dirty="0"/>
              <a:t> </a:t>
            </a:r>
            <a:r>
              <a:rPr lang="cs-CZ" dirty="0" err="1"/>
              <a:t>blood</a:t>
            </a:r>
            <a:r>
              <a:rPr lang="cs-CZ" dirty="0"/>
              <a:t> </a:t>
            </a:r>
            <a:r>
              <a:rPr lang="cs-CZ" dirty="0" err="1"/>
              <a:t>loss</a:t>
            </a:r>
            <a:r>
              <a:rPr lang="cs-CZ" dirty="0"/>
              <a:t> </a:t>
            </a:r>
            <a:r>
              <a:rPr lang="cs-CZ" dirty="0" err="1"/>
              <a:t>or</a:t>
            </a:r>
            <a:r>
              <a:rPr lang="cs-CZ" dirty="0"/>
              <a:t> </a:t>
            </a:r>
            <a:r>
              <a:rPr lang="cs-CZ" dirty="0" err="1"/>
              <a:t>blood</a:t>
            </a:r>
            <a:r>
              <a:rPr lang="cs-CZ" dirty="0"/>
              <a:t> </a:t>
            </a:r>
            <a:r>
              <a:rPr lang="cs-CZ" dirty="0" err="1"/>
              <a:t>donation</a:t>
            </a:r>
            <a:endParaRPr lang="cs-CZ" dirty="0"/>
          </a:p>
          <a:p>
            <a:r>
              <a:rPr lang="cs-CZ" dirty="0"/>
              <a:t>No </a:t>
            </a:r>
            <a:r>
              <a:rPr lang="cs-CZ" dirty="0" err="1"/>
              <a:t>nucleus</a:t>
            </a:r>
            <a:r>
              <a:rPr lang="cs-CZ" dirty="0"/>
              <a:t>, but </a:t>
            </a:r>
            <a:r>
              <a:rPr lang="cs-CZ" dirty="0" err="1"/>
              <a:t>residues</a:t>
            </a:r>
            <a:r>
              <a:rPr lang="cs-CZ" dirty="0"/>
              <a:t> </a:t>
            </a:r>
            <a:r>
              <a:rPr lang="cs-CZ" dirty="0" err="1"/>
              <a:t>of</a:t>
            </a:r>
            <a:r>
              <a:rPr lang="cs-CZ" dirty="0"/>
              <a:t> </a:t>
            </a:r>
            <a:r>
              <a:rPr lang="cs-CZ" dirty="0" err="1"/>
              <a:t>membrane</a:t>
            </a:r>
            <a:r>
              <a:rPr lang="cs-CZ" dirty="0"/>
              <a:t> </a:t>
            </a:r>
            <a:r>
              <a:rPr lang="cs-CZ" dirty="0" err="1"/>
              <a:t>organelles</a:t>
            </a:r>
            <a:r>
              <a:rPr lang="cs-CZ" dirty="0"/>
              <a:t> in </a:t>
            </a:r>
            <a:r>
              <a:rPr lang="cs-CZ" dirty="0" err="1"/>
              <a:t>the</a:t>
            </a:r>
            <a:r>
              <a:rPr lang="cs-CZ" dirty="0"/>
              <a:t> </a:t>
            </a:r>
            <a:r>
              <a:rPr lang="cs-CZ" dirty="0" err="1"/>
              <a:t>cytoplasm</a:t>
            </a:r>
            <a:r>
              <a:rPr lang="cs-CZ" dirty="0"/>
              <a:t> (</a:t>
            </a:r>
            <a:r>
              <a:rPr lang="cs-CZ" dirty="0" err="1"/>
              <a:t>substantia</a:t>
            </a:r>
            <a:r>
              <a:rPr lang="cs-CZ" dirty="0"/>
              <a:t> granulo-</a:t>
            </a:r>
            <a:r>
              <a:rPr lang="cs-CZ" dirty="0" err="1"/>
              <a:t>filamentosa</a:t>
            </a:r>
            <a:r>
              <a:rPr lang="cs-CZ" dirty="0"/>
              <a:t>)</a:t>
            </a:r>
          </a:p>
          <a:p>
            <a:r>
              <a:rPr lang="cs-CZ" dirty="0" err="1"/>
              <a:t>Within</a:t>
            </a:r>
            <a:r>
              <a:rPr lang="cs-CZ" dirty="0"/>
              <a:t> 48 </a:t>
            </a:r>
            <a:r>
              <a:rPr lang="cs-CZ" dirty="0" err="1"/>
              <a:t>hrs</a:t>
            </a:r>
            <a:r>
              <a:rPr lang="cs-CZ" dirty="0"/>
              <a:t>. </a:t>
            </a:r>
            <a:r>
              <a:rPr lang="cs-CZ" dirty="0" err="1"/>
              <a:t>maturation</a:t>
            </a:r>
            <a:r>
              <a:rPr lang="cs-CZ" dirty="0"/>
              <a:t> to RBC</a:t>
            </a:r>
          </a:p>
          <a:p>
            <a:endParaRPr lang="cs-CZ" dirty="0"/>
          </a:p>
          <a:p>
            <a:endParaRPr lang="cs-CZ" dirty="0"/>
          </a:p>
        </p:txBody>
      </p:sp>
      <p:sp>
        <p:nvSpPr>
          <p:cNvPr id="6" name="object 4">
            <a:extLst>
              <a:ext uri="{FF2B5EF4-FFF2-40B4-BE49-F238E27FC236}">
                <a16:creationId xmlns:a16="http://schemas.microsoft.com/office/drawing/2014/main" id="{7FA52ABB-D2E3-11C8-8F8B-8F32F9255957}"/>
              </a:ext>
            </a:extLst>
          </p:cNvPr>
          <p:cNvSpPr/>
          <p:nvPr/>
        </p:nvSpPr>
        <p:spPr>
          <a:xfrm>
            <a:off x="2721703" y="4770523"/>
            <a:ext cx="2330597" cy="1074904"/>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2D5FB4BF-DE1C-A2DB-0A52-B004014B305B}"/>
              </a:ext>
            </a:extLst>
          </p:cNvPr>
          <p:cNvSpPr/>
          <p:nvPr/>
        </p:nvSpPr>
        <p:spPr>
          <a:xfrm>
            <a:off x="7146321" y="4742288"/>
            <a:ext cx="2323976" cy="1089712"/>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A6965624-3D1B-E865-8105-C759EADA790E}"/>
              </a:ext>
            </a:extLst>
          </p:cNvPr>
          <p:cNvSpPr txBox="1"/>
          <p:nvPr/>
        </p:nvSpPr>
        <p:spPr>
          <a:xfrm>
            <a:off x="3221755" y="5937799"/>
            <a:ext cx="1330491" cy="320601"/>
          </a:xfrm>
          <a:prstGeom prst="rect">
            <a:avLst/>
          </a:prstGeom>
        </p:spPr>
        <p:txBody>
          <a:bodyPr vert="horz" wrap="square" lIns="0" tIns="12700" rIns="0" bIns="0" rtlCol="0">
            <a:spAutoFit/>
          </a:bodyPr>
          <a:lstStyle/>
          <a:p>
            <a:pPr marL="12700">
              <a:lnSpc>
                <a:spcPct val="100000"/>
              </a:lnSpc>
              <a:spcBef>
                <a:spcPts val="100"/>
              </a:spcBef>
            </a:pPr>
            <a:r>
              <a:rPr sz="2000" spc="-5" dirty="0" err="1">
                <a:latin typeface="Tahoma"/>
                <a:cs typeface="Tahoma"/>
              </a:rPr>
              <a:t>retikulocy</a:t>
            </a:r>
            <a:r>
              <a:rPr lang="cs-CZ" sz="2000" spc="-5" dirty="0" err="1">
                <a:latin typeface="Tahoma"/>
                <a:cs typeface="Tahoma"/>
              </a:rPr>
              <a:t>te</a:t>
            </a:r>
            <a:endParaRPr sz="2000" dirty="0">
              <a:latin typeface="Tahoma"/>
              <a:cs typeface="Tahoma"/>
            </a:endParaRPr>
          </a:p>
        </p:txBody>
      </p:sp>
      <p:sp>
        <p:nvSpPr>
          <p:cNvPr id="9" name="object 7">
            <a:extLst>
              <a:ext uri="{FF2B5EF4-FFF2-40B4-BE49-F238E27FC236}">
                <a16:creationId xmlns:a16="http://schemas.microsoft.com/office/drawing/2014/main" id="{DF70D9FB-7493-C3FD-A131-7330310B2D6C}"/>
              </a:ext>
            </a:extLst>
          </p:cNvPr>
          <p:cNvSpPr txBox="1"/>
          <p:nvPr/>
        </p:nvSpPr>
        <p:spPr>
          <a:xfrm>
            <a:off x="7639756" y="5937799"/>
            <a:ext cx="1619250" cy="320601"/>
          </a:xfrm>
          <a:prstGeom prst="rect">
            <a:avLst/>
          </a:prstGeom>
        </p:spPr>
        <p:txBody>
          <a:bodyPr vert="horz" wrap="square" lIns="0" tIns="12700" rIns="0" bIns="0" rtlCol="0">
            <a:spAutoFit/>
          </a:bodyPr>
          <a:lstStyle/>
          <a:p>
            <a:pPr marL="12700">
              <a:lnSpc>
                <a:spcPct val="100000"/>
              </a:lnSpc>
              <a:spcBef>
                <a:spcPts val="100"/>
              </a:spcBef>
            </a:pPr>
            <a:r>
              <a:rPr lang="cs-CZ" sz="2000" spc="-10" dirty="0" err="1">
                <a:latin typeface="Tahoma"/>
                <a:cs typeface="Tahoma"/>
              </a:rPr>
              <a:t>mature</a:t>
            </a:r>
            <a:r>
              <a:rPr lang="cs-CZ" sz="2000" spc="-10" dirty="0">
                <a:latin typeface="Tahoma"/>
                <a:cs typeface="Tahoma"/>
              </a:rPr>
              <a:t> RBC</a:t>
            </a:r>
            <a:endParaRPr sz="2000" dirty="0">
              <a:latin typeface="Tahoma"/>
              <a:cs typeface="Tahoma"/>
            </a:endParaRPr>
          </a:p>
        </p:txBody>
      </p:sp>
    </p:spTree>
    <p:extLst>
      <p:ext uri="{BB962C8B-B14F-4D97-AF65-F5344CB8AC3E}">
        <p14:creationId xmlns:p14="http://schemas.microsoft.com/office/powerpoint/2010/main" val="242229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483C5A-1CD7-1F38-095A-8A19BB2BC472}"/>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6B0709BE-1722-6AD5-DA7C-40EB44FC05F8}"/>
              </a:ext>
            </a:extLst>
          </p:cNvPr>
          <p:cNvSpPr>
            <a:spLocks noGrp="1"/>
          </p:cNvSpPr>
          <p:nvPr>
            <p:ph type="title"/>
          </p:nvPr>
        </p:nvSpPr>
        <p:spPr/>
        <p:txBody>
          <a:bodyPr/>
          <a:lstStyle/>
          <a:p>
            <a:r>
              <a:rPr lang="cs-CZ" dirty="0" err="1"/>
              <a:t>Poikylocytosis</a:t>
            </a:r>
            <a:r>
              <a:rPr lang="cs-CZ" dirty="0"/>
              <a:t>: </a:t>
            </a:r>
            <a:r>
              <a:rPr lang="cs-CZ" dirty="0" err="1"/>
              <a:t>irregular</a:t>
            </a:r>
            <a:r>
              <a:rPr lang="cs-CZ" dirty="0"/>
              <a:t> </a:t>
            </a:r>
            <a:r>
              <a:rPr lang="cs-CZ" dirty="0" err="1"/>
              <a:t>shape</a:t>
            </a:r>
            <a:r>
              <a:rPr lang="cs-CZ" dirty="0"/>
              <a:t> </a:t>
            </a:r>
            <a:r>
              <a:rPr lang="cs-CZ" dirty="0" err="1"/>
              <a:t>of</a:t>
            </a:r>
            <a:r>
              <a:rPr lang="cs-CZ" dirty="0"/>
              <a:t> </a:t>
            </a:r>
            <a:r>
              <a:rPr lang="cs-CZ" dirty="0" err="1"/>
              <a:t>RBCs</a:t>
            </a:r>
            <a:endParaRPr lang="cs-CZ" dirty="0"/>
          </a:p>
        </p:txBody>
      </p:sp>
      <p:sp>
        <p:nvSpPr>
          <p:cNvPr id="5" name="Content Placeholder 4">
            <a:extLst>
              <a:ext uri="{FF2B5EF4-FFF2-40B4-BE49-F238E27FC236}">
                <a16:creationId xmlns:a16="http://schemas.microsoft.com/office/drawing/2014/main" id="{6EBA116C-DF1C-AB7C-BF0E-CE2CBFC63ECC}"/>
              </a:ext>
            </a:extLst>
          </p:cNvPr>
          <p:cNvSpPr>
            <a:spLocks noGrp="1"/>
          </p:cNvSpPr>
          <p:nvPr>
            <p:ph idx="1"/>
          </p:nvPr>
        </p:nvSpPr>
        <p:spPr>
          <a:xfrm>
            <a:off x="720000" y="1359001"/>
            <a:ext cx="10753200" cy="4139998"/>
          </a:xfrm>
        </p:spPr>
        <p:txBody>
          <a:bodyPr/>
          <a:lstStyle/>
          <a:p>
            <a:r>
              <a:rPr lang="cs-CZ" dirty="0" err="1"/>
              <a:t>Usually</a:t>
            </a:r>
            <a:r>
              <a:rPr lang="cs-CZ" dirty="0"/>
              <a:t> in </a:t>
            </a:r>
            <a:r>
              <a:rPr lang="cs-CZ" dirty="0" err="1"/>
              <a:t>anaemia</a:t>
            </a:r>
            <a:endParaRPr lang="cs-CZ" dirty="0"/>
          </a:p>
        </p:txBody>
      </p:sp>
      <p:sp>
        <p:nvSpPr>
          <p:cNvPr id="6" name="object 10">
            <a:extLst>
              <a:ext uri="{FF2B5EF4-FFF2-40B4-BE49-F238E27FC236}">
                <a16:creationId xmlns:a16="http://schemas.microsoft.com/office/drawing/2014/main" id="{E5E8FE32-A708-FCA6-B4C2-58BA0A4D0EA7}"/>
              </a:ext>
            </a:extLst>
          </p:cNvPr>
          <p:cNvSpPr/>
          <p:nvPr/>
        </p:nvSpPr>
        <p:spPr>
          <a:xfrm>
            <a:off x="2987039" y="2100516"/>
            <a:ext cx="6434327" cy="42534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745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42BA61-4E89-BCE8-E1B5-68C9B9F45C94}"/>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C8165AA5-7372-3FF7-BCEA-8D6D65AB0F1F}"/>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A6AC6816-1F7C-F4EB-7073-778B36E46D9E}"/>
              </a:ext>
            </a:extLst>
          </p:cNvPr>
          <p:cNvSpPr>
            <a:spLocks noGrp="1"/>
          </p:cNvSpPr>
          <p:nvPr>
            <p:ph type="title"/>
          </p:nvPr>
        </p:nvSpPr>
        <p:spPr/>
        <p:txBody>
          <a:bodyPr/>
          <a:lstStyle/>
          <a:p>
            <a:r>
              <a:rPr lang="cs-CZ" dirty="0"/>
              <a:t>RBC </a:t>
            </a:r>
            <a:r>
              <a:rPr lang="cs-CZ" dirty="0" err="1"/>
              <a:t>count</a:t>
            </a:r>
            <a:endParaRPr lang="cs-CZ" dirty="0"/>
          </a:p>
        </p:txBody>
      </p:sp>
      <p:sp>
        <p:nvSpPr>
          <p:cNvPr id="5" name="Content Placeholder 4">
            <a:extLst>
              <a:ext uri="{FF2B5EF4-FFF2-40B4-BE49-F238E27FC236}">
                <a16:creationId xmlns:a16="http://schemas.microsoft.com/office/drawing/2014/main" id="{62C3C8DA-963E-09D7-DB01-C01318B388CA}"/>
              </a:ext>
            </a:extLst>
          </p:cNvPr>
          <p:cNvSpPr>
            <a:spLocks noGrp="1"/>
          </p:cNvSpPr>
          <p:nvPr>
            <p:ph idx="1"/>
          </p:nvPr>
        </p:nvSpPr>
        <p:spPr/>
        <p:txBody>
          <a:bodyPr/>
          <a:lstStyle/>
          <a:p>
            <a:r>
              <a:rPr lang="cs-CZ" dirty="0" err="1"/>
              <a:t>Number</a:t>
            </a:r>
            <a:r>
              <a:rPr lang="cs-CZ" dirty="0"/>
              <a:t> </a:t>
            </a:r>
            <a:r>
              <a:rPr lang="cs-CZ" dirty="0" err="1"/>
              <a:t>of</a:t>
            </a:r>
            <a:r>
              <a:rPr lang="cs-CZ" dirty="0"/>
              <a:t> RBC (</a:t>
            </a:r>
            <a:r>
              <a:rPr lang="cs-CZ" dirty="0" err="1"/>
              <a:t>red</a:t>
            </a:r>
            <a:r>
              <a:rPr lang="cs-CZ" dirty="0"/>
              <a:t> </a:t>
            </a:r>
            <a:r>
              <a:rPr lang="cs-CZ" dirty="0" err="1"/>
              <a:t>blood</a:t>
            </a:r>
            <a:r>
              <a:rPr lang="cs-CZ" dirty="0"/>
              <a:t> </a:t>
            </a:r>
            <a:r>
              <a:rPr lang="cs-CZ" dirty="0" err="1"/>
              <a:t>count</a:t>
            </a:r>
            <a:r>
              <a:rPr lang="cs-CZ" dirty="0"/>
              <a:t>)</a:t>
            </a:r>
          </a:p>
          <a:p>
            <a:pPr lvl="1"/>
            <a:r>
              <a:rPr lang="cs-CZ" dirty="0" err="1"/>
              <a:t>Men</a:t>
            </a:r>
            <a:r>
              <a:rPr lang="cs-CZ" dirty="0"/>
              <a:t>: 4.3-5.3 * </a:t>
            </a:r>
            <a:r>
              <a:rPr lang="cs-CZ" sz="2000" spc="10" dirty="0">
                <a:latin typeface="Arial"/>
                <a:cs typeface="Arial"/>
              </a:rPr>
              <a:t>10</a:t>
            </a:r>
            <a:r>
              <a:rPr lang="cs-CZ" sz="1950" spc="15" baseline="25641" dirty="0">
                <a:latin typeface="Arial"/>
                <a:cs typeface="Arial"/>
              </a:rPr>
              <a:t>12 </a:t>
            </a:r>
            <a:r>
              <a:rPr lang="cs-CZ" sz="2000" dirty="0">
                <a:latin typeface="Arial"/>
                <a:cs typeface="Arial"/>
              </a:rPr>
              <a:t>/</a:t>
            </a:r>
            <a:r>
              <a:rPr lang="cs-CZ" sz="2000" spc="-120" dirty="0">
                <a:latin typeface="Arial"/>
                <a:cs typeface="Arial"/>
              </a:rPr>
              <a:t> </a:t>
            </a:r>
            <a:r>
              <a:rPr lang="cs-CZ" sz="2000" dirty="0">
                <a:latin typeface="Arial"/>
                <a:cs typeface="Arial"/>
              </a:rPr>
              <a:t>l</a:t>
            </a:r>
            <a:endParaRPr lang="cs-CZ" dirty="0"/>
          </a:p>
          <a:p>
            <a:pPr lvl="1"/>
            <a:r>
              <a:rPr lang="cs-CZ" dirty="0" err="1"/>
              <a:t>Women</a:t>
            </a:r>
            <a:r>
              <a:rPr lang="cs-CZ" dirty="0"/>
              <a:t>: 3.8-4.8 * </a:t>
            </a:r>
            <a:r>
              <a:rPr lang="cs-CZ" sz="2000" spc="10" dirty="0">
                <a:latin typeface="Arial"/>
                <a:cs typeface="Arial"/>
              </a:rPr>
              <a:t>10</a:t>
            </a:r>
            <a:r>
              <a:rPr lang="cs-CZ" sz="1950" spc="15" baseline="25641" dirty="0">
                <a:latin typeface="Arial"/>
                <a:cs typeface="Arial"/>
              </a:rPr>
              <a:t>12 </a:t>
            </a:r>
            <a:r>
              <a:rPr lang="cs-CZ" sz="2000" dirty="0">
                <a:latin typeface="Arial"/>
                <a:cs typeface="Arial"/>
              </a:rPr>
              <a:t>/</a:t>
            </a:r>
            <a:r>
              <a:rPr lang="cs-CZ" sz="2000" spc="-120" dirty="0">
                <a:latin typeface="Arial"/>
                <a:cs typeface="Arial"/>
              </a:rPr>
              <a:t> </a:t>
            </a:r>
            <a:r>
              <a:rPr lang="cs-CZ" sz="2000" dirty="0">
                <a:latin typeface="Arial"/>
                <a:cs typeface="Arial"/>
              </a:rPr>
              <a:t>l </a:t>
            </a:r>
            <a:endParaRPr lang="cs-CZ" dirty="0"/>
          </a:p>
          <a:p>
            <a:pPr lvl="1"/>
            <a:r>
              <a:rPr lang="cs-CZ" dirty="0" err="1"/>
              <a:t>Newborns</a:t>
            </a:r>
            <a:r>
              <a:rPr lang="cs-CZ" dirty="0"/>
              <a:t>: 4.4-7.0 * </a:t>
            </a:r>
            <a:r>
              <a:rPr lang="cs-CZ" sz="2000" spc="10" dirty="0">
                <a:latin typeface="Arial"/>
                <a:cs typeface="Arial"/>
              </a:rPr>
              <a:t>10</a:t>
            </a:r>
            <a:r>
              <a:rPr lang="cs-CZ" sz="1950" spc="15" baseline="25641" dirty="0">
                <a:latin typeface="Arial"/>
                <a:cs typeface="Arial"/>
              </a:rPr>
              <a:t>12 </a:t>
            </a:r>
            <a:r>
              <a:rPr lang="cs-CZ" sz="2000" dirty="0">
                <a:latin typeface="Arial"/>
                <a:cs typeface="Arial"/>
              </a:rPr>
              <a:t>/</a:t>
            </a:r>
            <a:r>
              <a:rPr lang="cs-CZ" sz="2000" spc="-120" dirty="0">
                <a:latin typeface="Arial"/>
                <a:cs typeface="Arial"/>
              </a:rPr>
              <a:t> </a:t>
            </a:r>
            <a:r>
              <a:rPr lang="cs-CZ" sz="2000" dirty="0">
                <a:latin typeface="Arial"/>
                <a:cs typeface="Arial"/>
              </a:rPr>
              <a:t>l</a:t>
            </a:r>
            <a:endParaRPr lang="cs-CZ" dirty="0"/>
          </a:p>
          <a:p>
            <a:r>
              <a:rPr lang="cs-CZ" dirty="0" err="1"/>
              <a:t>Intersexual</a:t>
            </a:r>
            <a:r>
              <a:rPr lang="cs-CZ" dirty="0"/>
              <a:t> </a:t>
            </a:r>
            <a:r>
              <a:rPr lang="cs-CZ" dirty="0" err="1"/>
              <a:t>differences</a:t>
            </a:r>
            <a:r>
              <a:rPr lang="cs-CZ" dirty="0"/>
              <a:t>:</a:t>
            </a:r>
          </a:p>
          <a:p>
            <a:pPr lvl="1"/>
            <a:r>
              <a:rPr lang="cs-CZ" dirty="0" err="1"/>
              <a:t>Men</a:t>
            </a:r>
            <a:r>
              <a:rPr lang="cs-CZ" dirty="0"/>
              <a:t>: testosterone (male sex hormone) </a:t>
            </a:r>
            <a:r>
              <a:rPr lang="cs-CZ" dirty="0" err="1"/>
              <a:t>stimulates</a:t>
            </a:r>
            <a:r>
              <a:rPr lang="cs-CZ" dirty="0"/>
              <a:t> </a:t>
            </a:r>
            <a:r>
              <a:rPr lang="cs-CZ" dirty="0" err="1"/>
              <a:t>releasing</a:t>
            </a:r>
            <a:r>
              <a:rPr lang="cs-CZ" dirty="0"/>
              <a:t> </a:t>
            </a:r>
            <a:r>
              <a:rPr lang="cs-CZ" dirty="0" err="1"/>
              <a:t>of</a:t>
            </a:r>
            <a:r>
              <a:rPr lang="cs-CZ" dirty="0"/>
              <a:t> </a:t>
            </a:r>
            <a:r>
              <a:rPr lang="cs-CZ" dirty="0" err="1"/>
              <a:t>erythropoietin</a:t>
            </a:r>
            <a:endParaRPr lang="cs-CZ" dirty="0"/>
          </a:p>
          <a:p>
            <a:pPr lvl="1"/>
            <a:r>
              <a:rPr lang="cs-CZ" dirty="0" err="1"/>
              <a:t>Women</a:t>
            </a:r>
            <a:r>
              <a:rPr lang="cs-CZ" dirty="0"/>
              <a:t> in </a:t>
            </a:r>
            <a:r>
              <a:rPr lang="cs-CZ" dirty="0" err="1"/>
              <a:t>fertile</a:t>
            </a:r>
            <a:r>
              <a:rPr lang="cs-CZ" dirty="0"/>
              <a:t> period: </a:t>
            </a:r>
            <a:r>
              <a:rPr lang="cs-CZ" dirty="0" err="1"/>
              <a:t>relative</a:t>
            </a:r>
            <a:r>
              <a:rPr lang="cs-CZ" dirty="0"/>
              <a:t> </a:t>
            </a:r>
            <a:r>
              <a:rPr lang="cs-CZ" dirty="0" err="1"/>
              <a:t>erythrocytopaenia</a:t>
            </a:r>
            <a:r>
              <a:rPr lang="cs-CZ" dirty="0"/>
              <a:t> </a:t>
            </a:r>
            <a:r>
              <a:rPr lang="cs-CZ" dirty="0" err="1"/>
              <a:t>due</a:t>
            </a:r>
            <a:r>
              <a:rPr lang="cs-CZ" dirty="0"/>
              <a:t> to </a:t>
            </a:r>
            <a:r>
              <a:rPr lang="cs-CZ" dirty="0" err="1"/>
              <a:t>menstruation</a:t>
            </a:r>
            <a:r>
              <a:rPr lang="cs-CZ" dirty="0"/>
              <a:t> (and </a:t>
            </a:r>
            <a:r>
              <a:rPr lang="cs-CZ" dirty="0" err="1"/>
              <a:t>lower</a:t>
            </a:r>
            <a:r>
              <a:rPr lang="cs-CZ" dirty="0"/>
              <a:t> </a:t>
            </a:r>
            <a:r>
              <a:rPr lang="cs-CZ" dirty="0" err="1"/>
              <a:t>levels</a:t>
            </a:r>
            <a:r>
              <a:rPr lang="cs-CZ" dirty="0"/>
              <a:t> </a:t>
            </a:r>
            <a:r>
              <a:rPr lang="cs-CZ" dirty="0" err="1"/>
              <a:t>of</a:t>
            </a:r>
            <a:r>
              <a:rPr lang="cs-CZ" dirty="0"/>
              <a:t> testosterone)</a:t>
            </a:r>
          </a:p>
          <a:p>
            <a:r>
              <a:rPr lang="cs-CZ" dirty="0" err="1"/>
              <a:t>Alterations</a:t>
            </a:r>
            <a:r>
              <a:rPr lang="cs-CZ" dirty="0"/>
              <a:t> </a:t>
            </a:r>
            <a:r>
              <a:rPr lang="cs-CZ" dirty="0" err="1"/>
              <a:t>of</a:t>
            </a:r>
            <a:r>
              <a:rPr lang="cs-CZ" dirty="0"/>
              <a:t> RBC </a:t>
            </a:r>
            <a:r>
              <a:rPr lang="cs-CZ" dirty="0" err="1"/>
              <a:t>count</a:t>
            </a:r>
            <a:endParaRPr lang="cs-CZ" dirty="0"/>
          </a:p>
          <a:p>
            <a:pPr lvl="1"/>
            <a:r>
              <a:rPr lang="cs-CZ" dirty="0" err="1"/>
              <a:t>Polyglobulia</a:t>
            </a:r>
            <a:r>
              <a:rPr lang="cs-CZ" dirty="0"/>
              <a:t> – </a:t>
            </a:r>
            <a:r>
              <a:rPr lang="cs-CZ" dirty="0" err="1"/>
              <a:t>increased</a:t>
            </a:r>
            <a:r>
              <a:rPr lang="cs-CZ" dirty="0"/>
              <a:t> </a:t>
            </a:r>
            <a:r>
              <a:rPr lang="cs-CZ" dirty="0" err="1"/>
              <a:t>number</a:t>
            </a:r>
            <a:r>
              <a:rPr lang="cs-CZ" dirty="0"/>
              <a:t> </a:t>
            </a:r>
            <a:r>
              <a:rPr lang="cs-CZ" dirty="0" err="1"/>
              <a:t>of</a:t>
            </a:r>
            <a:r>
              <a:rPr lang="cs-CZ" dirty="0"/>
              <a:t> </a:t>
            </a:r>
            <a:r>
              <a:rPr lang="cs-CZ" dirty="0" err="1"/>
              <a:t>RBCs</a:t>
            </a:r>
            <a:r>
              <a:rPr lang="cs-CZ" dirty="0"/>
              <a:t>, </a:t>
            </a:r>
            <a:r>
              <a:rPr lang="cs-CZ" dirty="0" err="1"/>
              <a:t>increased</a:t>
            </a:r>
            <a:r>
              <a:rPr lang="cs-CZ" dirty="0"/>
              <a:t> </a:t>
            </a:r>
            <a:r>
              <a:rPr lang="cs-CZ" dirty="0" err="1"/>
              <a:t>blood</a:t>
            </a:r>
            <a:r>
              <a:rPr lang="cs-CZ" dirty="0"/>
              <a:t> </a:t>
            </a:r>
            <a:r>
              <a:rPr lang="cs-CZ" dirty="0" err="1"/>
              <a:t>viscosity</a:t>
            </a:r>
            <a:endParaRPr lang="cs-CZ" dirty="0"/>
          </a:p>
          <a:p>
            <a:pPr lvl="2"/>
            <a:r>
              <a:rPr lang="cs-CZ" dirty="0" err="1"/>
              <a:t>polycythemia</a:t>
            </a:r>
            <a:r>
              <a:rPr lang="cs-CZ" dirty="0"/>
              <a:t> vera, </a:t>
            </a:r>
            <a:r>
              <a:rPr lang="cs-CZ" dirty="0" err="1"/>
              <a:t>dehydration</a:t>
            </a:r>
            <a:r>
              <a:rPr lang="cs-CZ" dirty="0"/>
              <a:t>, </a:t>
            </a:r>
            <a:r>
              <a:rPr lang="cs-CZ" dirty="0" err="1"/>
              <a:t>adaptation</a:t>
            </a:r>
            <a:r>
              <a:rPr lang="cs-CZ" dirty="0"/>
              <a:t> to </a:t>
            </a:r>
            <a:r>
              <a:rPr lang="cs-CZ" dirty="0" err="1"/>
              <a:t>high</a:t>
            </a:r>
            <a:r>
              <a:rPr lang="cs-CZ" dirty="0"/>
              <a:t> </a:t>
            </a:r>
            <a:r>
              <a:rPr lang="cs-CZ" dirty="0" err="1"/>
              <a:t>altitude</a:t>
            </a:r>
            <a:endParaRPr lang="cs-CZ" dirty="0"/>
          </a:p>
          <a:p>
            <a:pPr lvl="1"/>
            <a:r>
              <a:rPr lang="cs-CZ" dirty="0" err="1"/>
              <a:t>Erythrocytopaenia</a:t>
            </a:r>
            <a:r>
              <a:rPr lang="cs-CZ" dirty="0"/>
              <a:t> – </a:t>
            </a:r>
            <a:r>
              <a:rPr lang="cs-CZ" dirty="0" err="1"/>
              <a:t>decreased</a:t>
            </a:r>
            <a:r>
              <a:rPr lang="cs-CZ" dirty="0"/>
              <a:t> </a:t>
            </a:r>
            <a:r>
              <a:rPr lang="cs-CZ" dirty="0" err="1"/>
              <a:t>number</a:t>
            </a:r>
            <a:r>
              <a:rPr lang="cs-CZ" dirty="0"/>
              <a:t> </a:t>
            </a:r>
            <a:r>
              <a:rPr lang="cs-CZ" dirty="0" err="1"/>
              <a:t>of</a:t>
            </a:r>
            <a:r>
              <a:rPr lang="cs-CZ" dirty="0"/>
              <a:t> </a:t>
            </a:r>
            <a:r>
              <a:rPr lang="cs-CZ" dirty="0" err="1"/>
              <a:t>RBCs</a:t>
            </a:r>
            <a:r>
              <a:rPr lang="cs-CZ" dirty="0"/>
              <a:t>, </a:t>
            </a:r>
            <a:r>
              <a:rPr lang="cs-CZ" dirty="0" err="1"/>
              <a:t>decreased</a:t>
            </a:r>
            <a:r>
              <a:rPr lang="cs-CZ" dirty="0"/>
              <a:t> </a:t>
            </a:r>
            <a:r>
              <a:rPr lang="cs-CZ" dirty="0" err="1"/>
              <a:t>blood</a:t>
            </a:r>
            <a:r>
              <a:rPr lang="cs-CZ" dirty="0"/>
              <a:t> </a:t>
            </a:r>
            <a:r>
              <a:rPr lang="cs-CZ" dirty="0" err="1"/>
              <a:t>viscosity</a:t>
            </a:r>
            <a:endParaRPr lang="cs-CZ" dirty="0"/>
          </a:p>
          <a:p>
            <a:endParaRPr lang="cs-CZ" dirty="0"/>
          </a:p>
        </p:txBody>
      </p:sp>
    </p:spTree>
    <p:extLst>
      <p:ext uri="{BB962C8B-B14F-4D97-AF65-F5344CB8AC3E}">
        <p14:creationId xmlns:p14="http://schemas.microsoft.com/office/powerpoint/2010/main" val="147886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F18566-38AF-E606-DBEE-0874D9D9C502}"/>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3CC4A651-176D-F3FA-55EC-2D1BA57AD40C}"/>
              </a:ext>
            </a:extLst>
          </p:cNvPr>
          <p:cNvSpPr>
            <a:spLocks noGrp="1"/>
          </p:cNvSpPr>
          <p:nvPr>
            <p:ph type="title"/>
          </p:nvPr>
        </p:nvSpPr>
        <p:spPr/>
        <p:txBody>
          <a:bodyPr/>
          <a:lstStyle/>
          <a:p>
            <a:r>
              <a:rPr lang="cs-CZ" dirty="0" err="1"/>
              <a:t>Estimation</a:t>
            </a:r>
            <a:r>
              <a:rPr lang="cs-CZ" dirty="0"/>
              <a:t> </a:t>
            </a:r>
            <a:r>
              <a:rPr lang="cs-CZ" dirty="0" err="1"/>
              <a:t>of</a:t>
            </a:r>
            <a:r>
              <a:rPr lang="cs-CZ" dirty="0"/>
              <a:t> RBC </a:t>
            </a:r>
            <a:r>
              <a:rPr lang="cs-CZ" dirty="0" err="1"/>
              <a:t>count</a:t>
            </a:r>
            <a:endParaRPr lang="cs-CZ" dirty="0"/>
          </a:p>
        </p:txBody>
      </p:sp>
      <p:sp>
        <p:nvSpPr>
          <p:cNvPr id="5" name="Content Placeholder 4">
            <a:extLst>
              <a:ext uri="{FF2B5EF4-FFF2-40B4-BE49-F238E27FC236}">
                <a16:creationId xmlns:a16="http://schemas.microsoft.com/office/drawing/2014/main" id="{53781FAA-EEBD-A285-FBF3-BE32C2C2A544}"/>
              </a:ext>
            </a:extLst>
          </p:cNvPr>
          <p:cNvSpPr>
            <a:spLocks noGrp="1"/>
          </p:cNvSpPr>
          <p:nvPr>
            <p:ph idx="1"/>
          </p:nvPr>
        </p:nvSpPr>
        <p:spPr>
          <a:xfrm>
            <a:off x="720000" y="1488802"/>
            <a:ext cx="10753200" cy="4139998"/>
          </a:xfrm>
        </p:spPr>
        <p:txBody>
          <a:bodyPr/>
          <a:lstStyle/>
          <a:p>
            <a:r>
              <a:rPr lang="en-US" dirty="0"/>
              <a:t>Automatic methods</a:t>
            </a:r>
          </a:p>
          <a:p>
            <a:pPr lvl="1"/>
            <a:r>
              <a:rPr lang="en-US" dirty="0"/>
              <a:t>Electrical impedance – RBC count is determined based on the increase in electric resistance and the decrease in electric current while passing through the capillary from the storage container to the smaller container. RBC has a lower conductivity than diluent. It allows us to find out the size of the RBC, small = higher current, large = lower current.</a:t>
            </a:r>
          </a:p>
          <a:p>
            <a:pPr lvl="1"/>
            <a:r>
              <a:rPr lang="en-US" dirty="0"/>
              <a:t>Photo-optical – when passing through the capillary, a light beam falls on the RBC and the RBC causes the dispersion of light which we capture.</a:t>
            </a:r>
          </a:p>
          <a:p>
            <a:r>
              <a:rPr lang="en-US" dirty="0"/>
              <a:t>Classical method: </a:t>
            </a:r>
          </a:p>
          <a:p>
            <a:pPr lvl="1"/>
            <a:r>
              <a:rPr lang="en-US" dirty="0" err="1"/>
              <a:t>Bürker</a:t>
            </a:r>
            <a:r>
              <a:rPr lang="cs-CZ" dirty="0"/>
              <a:t>‘</a:t>
            </a:r>
            <a:r>
              <a:rPr lang="en-US" dirty="0"/>
              <a:t>s chamber + </a:t>
            </a:r>
            <a:r>
              <a:rPr lang="en-US" dirty="0" err="1"/>
              <a:t>Hayem</a:t>
            </a:r>
            <a:r>
              <a:rPr lang="cs-CZ" dirty="0"/>
              <a:t>‘</a:t>
            </a:r>
            <a:r>
              <a:rPr lang="en-US" dirty="0"/>
              <a:t>s solution for dissolution</a:t>
            </a:r>
            <a:endParaRPr lang="cs-CZ" dirty="0"/>
          </a:p>
          <a:p>
            <a:pPr lvl="1"/>
            <a:r>
              <a:rPr lang="en-US" dirty="0"/>
              <a:t>4950 µl of </a:t>
            </a:r>
            <a:r>
              <a:rPr lang="en-US" dirty="0" err="1"/>
              <a:t>Hayem‘s</a:t>
            </a:r>
            <a:r>
              <a:rPr lang="en-US" dirty="0"/>
              <a:t> solution and 25 µl of blood – dilution *198, or</a:t>
            </a:r>
          </a:p>
          <a:p>
            <a:pPr lvl="1"/>
            <a:r>
              <a:rPr lang="en-US" dirty="0"/>
              <a:t>4975 µl of </a:t>
            </a:r>
            <a:r>
              <a:rPr lang="en-US" dirty="0" err="1"/>
              <a:t>Hayem‘s</a:t>
            </a:r>
            <a:r>
              <a:rPr lang="en-US" dirty="0"/>
              <a:t> solution and 25 µl of blood – dilution *199</a:t>
            </a:r>
          </a:p>
          <a:p>
            <a:endParaRPr lang="cs-CZ" dirty="0"/>
          </a:p>
        </p:txBody>
      </p:sp>
      <p:sp>
        <p:nvSpPr>
          <p:cNvPr id="7" name="object 4">
            <a:extLst>
              <a:ext uri="{FF2B5EF4-FFF2-40B4-BE49-F238E27FC236}">
                <a16:creationId xmlns:a16="http://schemas.microsoft.com/office/drawing/2014/main" id="{9C8F5267-E859-2AE3-9278-B6E8E523E45C}"/>
              </a:ext>
            </a:extLst>
          </p:cNvPr>
          <p:cNvSpPr/>
          <p:nvPr/>
        </p:nvSpPr>
        <p:spPr>
          <a:xfrm>
            <a:off x="1442625" y="5545975"/>
            <a:ext cx="2541606" cy="800099"/>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0FCC7FD5-6E5C-D0BC-B754-444845E32BB7}"/>
              </a:ext>
            </a:extLst>
          </p:cNvPr>
          <p:cNvSpPr/>
          <p:nvPr/>
        </p:nvSpPr>
        <p:spPr>
          <a:xfrm>
            <a:off x="5194957" y="5279622"/>
            <a:ext cx="2347555" cy="1332807"/>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5036349B-1779-79BA-CD53-818407E6B5EB}"/>
              </a:ext>
            </a:extLst>
          </p:cNvPr>
          <p:cNvSpPr/>
          <p:nvPr/>
        </p:nvSpPr>
        <p:spPr>
          <a:xfrm>
            <a:off x="8998857" y="4804229"/>
            <a:ext cx="2835656" cy="18490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703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FCE175-A3C9-8673-D0A5-5006F330695B}"/>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1A0C8B14-B09B-EDDE-E484-F165C0DFEE7C}"/>
              </a:ext>
            </a:extLst>
          </p:cNvPr>
          <p:cNvSpPr>
            <a:spLocks noGrp="1"/>
          </p:cNvSpPr>
          <p:nvPr>
            <p:ph type="title"/>
          </p:nvPr>
        </p:nvSpPr>
        <p:spPr/>
        <p:txBody>
          <a:bodyPr/>
          <a:lstStyle/>
          <a:p>
            <a:r>
              <a:rPr lang="cs-CZ" dirty="0" err="1"/>
              <a:t>Haematocrit</a:t>
            </a:r>
            <a:endParaRPr lang="cs-CZ" dirty="0"/>
          </a:p>
        </p:txBody>
      </p:sp>
      <p:sp>
        <p:nvSpPr>
          <p:cNvPr id="5" name="Content Placeholder 4">
            <a:extLst>
              <a:ext uri="{FF2B5EF4-FFF2-40B4-BE49-F238E27FC236}">
                <a16:creationId xmlns:a16="http://schemas.microsoft.com/office/drawing/2014/main" id="{B88CFEF0-7B3D-47B0-4B65-F1D7EEA69BB3}"/>
              </a:ext>
            </a:extLst>
          </p:cNvPr>
          <p:cNvSpPr>
            <a:spLocks noGrp="1"/>
          </p:cNvSpPr>
          <p:nvPr>
            <p:ph idx="1"/>
          </p:nvPr>
        </p:nvSpPr>
        <p:spPr/>
        <p:txBody>
          <a:bodyPr/>
          <a:lstStyle/>
          <a:p>
            <a:r>
              <a:rPr lang="en-US" dirty="0"/>
              <a:t>The volume percentage of red blood cells in a blood sample (erythrocyte volume fraction)</a:t>
            </a:r>
          </a:p>
          <a:p>
            <a:r>
              <a:rPr lang="en-US" dirty="0"/>
              <a:t>Estimation after centrifugation of </a:t>
            </a:r>
            <a:r>
              <a:rPr lang="en-US" b="1" dirty="0"/>
              <a:t>anti-coagulated </a:t>
            </a:r>
            <a:r>
              <a:rPr lang="en-US" dirty="0"/>
              <a:t>blood*</a:t>
            </a:r>
          </a:p>
          <a:p>
            <a:pPr lvl="1"/>
            <a:r>
              <a:rPr lang="en-US" dirty="0"/>
              <a:t>Plasma</a:t>
            </a:r>
          </a:p>
          <a:p>
            <a:pPr lvl="1"/>
            <a:r>
              <a:rPr lang="en-US" dirty="0"/>
              <a:t>Buffy coat – white non-transparent layer above RBCs consisting of leukocytes and thrombocytes making up 1% of the whole volume</a:t>
            </a:r>
          </a:p>
          <a:p>
            <a:pPr lvl="1"/>
            <a:r>
              <a:rPr lang="en-US" dirty="0"/>
              <a:t>RBC</a:t>
            </a:r>
          </a:p>
          <a:p>
            <a:r>
              <a:rPr lang="en-US" dirty="0" err="1"/>
              <a:t>Hct</a:t>
            </a:r>
            <a:r>
              <a:rPr lang="en-US" dirty="0"/>
              <a:t> (hematocrit)</a:t>
            </a:r>
          </a:p>
          <a:p>
            <a:pPr lvl="1"/>
            <a:r>
              <a:rPr lang="en-US" dirty="0"/>
              <a:t>Men: 42-52%</a:t>
            </a:r>
          </a:p>
          <a:p>
            <a:pPr lvl="1"/>
            <a:r>
              <a:rPr lang="en-US" dirty="0"/>
              <a:t>Women: 37-47%</a:t>
            </a:r>
          </a:p>
          <a:p>
            <a:pPr lvl="1"/>
            <a:endParaRPr lang="cs-CZ" dirty="0"/>
          </a:p>
          <a:p>
            <a:pPr lvl="1"/>
            <a:r>
              <a:rPr lang="en-US" dirty="0"/>
              <a:t>•centrifugation of coagulated blood results in blood serum (which differs from plasma by the absence of coagulation factors)</a:t>
            </a:r>
          </a:p>
        </p:txBody>
      </p:sp>
    </p:spTree>
    <p:extLst>
      <p:ext uri="{BB962C8B-B14F-4D97-AF65-F5344CB8AC3E}">
        <p14:creationId xmlns:p14="http://schemas.microsoft.com/office/powerpoint/2010/main" val="146679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575736-9575-AAC8-0E33-E2316E3B2A00}"/>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9A97F916-73F2-49D6-C519-89A374F07B00}"/>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D092B665-F03F-417A-D246-4A7C581FDF7D}"/>
              </a:ext>
            </a:extLst>
          </p:cNvPr>
          <p:cNvSpPr>
            <a:spLocks noGrp="1"/>
          </p:cNvSpPr>
          <p:nvPr>
            <p:ph type="title"/>
          </p:nvPr>
        </p:nvSpPr>
        <p:spPr/>
        <p:txBody>
          <a:bodyPr/>
          <a:lstStyle/>
          <a:p>
            <a:r>
              <a:rPr lang="cs-CZ" dirty="0" err="1"/>
              <a:t>Hematocrit</a:t>
            </a:r>
            <a:endParaRPr lang="cs-CZ" dirty="0"/>
          </a:p>
        </p:txBody>
      </p:sp>
      <p:grpSp>
        <p:nvGrpSpPr>
          <p:cNvPr id="6" name="object 8">
            <a:extLst>
              <a:ext uri="{FF2B5EF4-FFF2-40B4-BE49-F238E27FC236}">
                <a16:creationId xmlns:a16="http://schemas.microsoft.com/office/drawing/2014/main" id="{ADB87BB8-9C32-FFA7-D809-4F3C890FCAC3}"/>
              </a:ext>
            </a:extLst>
          </p:cNvPr>
          <p:cNvGrpSpPr/>
          <p:nvPr/>
        </p:nvGrpSpPr>
        <p:grpSpPr>
          <a:xfrm>
            <a:off x="4917838" y="2510268"/>
            <a:ext cx="619125" cy="2875915"/>
            <a:chOff x="9126981" y="2557272"/>
            <a:chExt cx="619125" cy="2875915"/>
          </a:xfrm>
        </p:grpSpPr>
        <p:sp>
          <p:nvSpPr>
            <p:cNvPr id="7" name="object 9">
              <a:extLst>
                <a:ext uri="{FF2B5EF4-FFF2-40B4-BE49-F238E27FC236}">
                  <a16:creationId xmlns:a16="http://schemas.microsoft.com/office/drawing/2014/main" id="{81705F1A-E439-AF83-AD8D-153F00D2D42F}"/>
                </a:ext>
              </a:extLst>
            </p:cNvPr>
            <p:cNvSpPr/>
            <p:nvPr/>
          </p:nvSpPr>
          <p:spPr>
            <a:xfrm>
              <a:off x="9395459" y="2694432"/>
              <a:ext cx="325120" cy="1417320"/>
            </a:xfrm>
            <a:custGeom>
              <a:avLst/>
              <a:gdLst/>
              <a:ahLst/>
              <a:cxnLst/>
              <a:rect l="l" t="t" r="r" b="b"/>
              <a:pathLst>
                <a:path w="325120" h="1417320">
                  <a:moveTo>
                    <a:pt x="324611" y="0"/>
                  </a:moveTo>
                  <a:lnTo>
                    <a:pt x="0" y="0"/>
                  </a:lnTo>
                  <a:lnTo>
                    <a:pt x="0" y="1417320"/>
                  </a:lnTo>
                  <a:lnTo>
                    <a:pt x="324611" y="1417320"/>
                  </a:lnTo>
                  <a:lnTo>
                    <a:pt x="324611" y="0"/>
                  </a:lnTo>
                  <a:close/>
                </a:path>
              </a:pathLst>
            </a:custGeom>
            <a:solidFill>
              <a:srgbClr val="FFFF00"/>
            </a:solidFill>
          </p:spPr>
          <p:txBody>
            <a:bodyPr wrap="square" lIns="0" tIns="0" rIns="0" bIns="0" rtlCol="0"/>
            <a:lstStyle/>
            <a:p>
              <a:endParaRPr/>
            </a:p>
          </p:txBody>
        </p:sp>
        <p:sp>
          <p:nvSpPr>
            <p:cNvPr id="8" name="object 10">
              <a:extLst>
                <a:ext uri="{FF2B5EF4-FFF2-40B4-BE49-F238E27FC236}">
                  <a16:creationId xmlns:a16="http://schemas.microsoft.com/office/drawing/2014/main" id="{BF7981AB-2393-780D-8B92-5B883F58AFE4}"/>
                </a:ext>
              </a:extLst>
            </p:cNvPr>
            <p:cNvSpPr/>
            <p:nvPr/>
          </p:nvSpPr>
          <p:spPr>
            <a:xfrm>
              <a:off x="9392412" y="4174235"/>
              <a:ext cx="330835" cy="1226820"/>
            </a:xfrm>
            <a:custGeom>
              <a:avLst/>
              <a:gdLst/>
              <a:ahLst/>
              <a:cxnLst/>
              <a:rect l="l" t="t" r="r" b="b"/>
              <a:pathLst>
                <a:path w="330834" h="1226820">
                  <a:moveTo>
                    <a:pt x="330644" y="1034237"/>
                  </a:moveTo>
                  <a:lnTo>
                    <a:pt x="329501" y="1015479"/>
                  </a:lnTo>
                  <a:lnTo>
                    <a:pt x="327672" y="998220"/>
                  </a:lnTo>
                  <a:lnTo>
                    <a:pt x="326009" y="986282"/>
                  </a:lnTo>
                  <a:lnTo>
                    <a:pt x="324231" y="975487"/>
                  </a:lnTo>
                  <a:lnTo>
                    <a:pt x="319532" y="986282"/>
                  </a:lnTo>
                  <a:lnTo>
                    <a:pt x="294513" y="986790"/>
                  </a:lnTo>
                  <a:lnTo>
                    <a:pt x="294513" y="0"/>
                  </a:lnTo>
                  <a:lnTo>
                    <a:pt x="28575" y="0"/>
                  </a:lnTo>
                  <a:lnTo>
                    <a:pt x="28575" y="992073"/>
                  </a:lnTo>
                  <a:lnTo>
                    <a:pt x="0" y="992632"/>
                  </a:lnTo>
                  <a:lnTo>
                    <a:pt x="723" y="1034821"/>
                  </a:lnTo>
                  <a:lnTo>
                    <a:pt x="7429" y="1086866"/>
                  </a:lnTo>
                  <a:lnTo>
                    <a:pt x="32918" y="1143787"/>
                  </a:lnTo>
                  <a:lnTo>
                    <a:pt x="56781" y="1183424"/>
                  </a:lnTo>
                  <a:lnTo>
                    <a:pt x="86677" y="1209205"/>
                  </a:lnTo>
                  <a:lnTo>
                    <a:pt x="139446" y="1224534"/>
                  </a:lnTo>
                  <a:lnTo>
                    <a:pt x="167982" y="1226693"/>
                  </a:lnTo>
                  <a:lnTo>
                    <a:pt x="181406" y="1225257"/>
                  </a:lnTo>
                  <a:lnTo>
                    <a:pt x="224917" y="1211922"/>
                  </a:lnTo>
                  <a:lnTo>
                    <a:pt x="265417" y="1187894"/>
                  </a:lnTo>
                  <a:lnTo>
                    <a:pt x="295910" y="1155827"/>
                  </a:lnTo>
                  <a:lnTo>
                    <a:pt x="311238" y="1112037"/>
                  </a:lnTo>
                  <a:lnTo>
                    <a:pt x="315214" y="1097915"/>
                  </a:lnTo>
                  <a:lnTo>
                    <a:pt x="319735" y="1085748"/>
                  </a:lnTo>
                  <a:lnTo>
                    <a:pt x="324243" y="1074674"/>
                  </a:lnTo>
                  <a:lnTo>
                    <a:pt x="328015" y="1063421"/>
                  </a:lnTo>
                  <a:lnTo>
                    <a:pt x="330327" y="1050671"/>
                  </a:lnTo>
                  <a:lnTo>
                    <a:pt x="330644" y="1034237"/>
                  </a:lnTo>
                  <a:close/>
                </a:path>
              </a:pathLst>
            </a:custGeom>
            <a:solidFill>
              <a:srgbClr val="C00000"/>
            </a:solidFill>
          </p:spPr>
          <p:txBody>
            <a:bodyPr wrap="square" lIns="0" tIns="0" rIns="0" bIns="0" rtlCol="0"/>
            <a:lstStyle/>
            <a:p>
              <a:endParaRPr/>
            </a:p>
          </p:txBody>
        </p:sp>
        <p:sp>
          <p:nvSpPr>
            <p:cNvPr id="9" name="object 11">
              <a:extLst>
                <a:ext uri="{FF2B5EF4-FFF2-40B4-BE49-F238E27FC236}">
                  <a16:creationId xmlns:a16="http://schemas.microsoft.com/office/drawing/2014/main" id="{FCF987A5-080D-4BF4-CD9D-0CE85115147C}"/>
                </a:ext>
              </a:extLst>
            </p:cNvPr>
            <p:cNvSpPr/>
            <p:nvPr/>
          </p:nvSpPr>
          <p:spPr>
            <a:xfrm>
              <a:off x="9395459" y="4091939"/>
              <a:ext cx="324611" cy="123443"/>
            </a:xfrm>
            <a:prstGeom prst="rect">
              <a:avLst/>
            </a:prstGeom>
            <a:blipFill>
              <a:blip r:embed="rId2" cstate="print"/>
              <a:stretch>
                <a:fillRect/>
              </a:stretch>
            </a:blipFill>
          </p:spPr>
          <p:txBody>
            <a:bodyPr wrap="square" lIns="0" tIns="0" rIns="0" bIns="0" rtlCol="0"/>
            <a:lstStyle/>
            <a:p>
              <a:endParaRPr/>
            </a:p>
          </p:txBody>
        </p:sp>
        <p:sp>
          <p:nvSpPr>
            <p:cNvPr id="10" name="object 12">
              <a:extLst>
                <a:ext uri="{FF2B5EF4-FFF2-40B4-BE49-F238E27FC236}">
                  <a16:creationId xmlns:a16="http://schemas.microsoft.com/office/drawing/2014/main" id="{65EC7AD4-2D89-6E31-2F7E-B3BF5683B80E}"/>
                </a:ext>
              </a:extLst>
            </p:cNvPr>
            <p:cNvSpPr/>
            <p:nvPr/>
          </p:nvSpPr>
          <p:spPr>
            <a:xfrm>
              <a:off x="9392411" y="2557272"/>
              <a:ext cx="323215" cy="2681605"/>
            </a:xfrm>
            <a:custGeom>
              <a:avLst/>
              <a:gdLst/>
              <a:ahLst/>
              <a:cxnLst/>
              <a:rect l="l" t="t" r="r" b="b"/>
              <a:pathLst>
                <a:path w="323215" h="2681604">
                  <a:moveTo>
                    <a:pt x="0" y="0"/>
                  </a:moveTo>
                  <a:lnTo>
                    <a:pt x="0" y="2681224"/>
                  </a:lnTo>
                </a:path>
                <a:path w="323215" h="2681604">
                  <a:moveTo>
                    <a:pt x="323088" y="0"/>
                  </a:moveTo>
                  <a:lnTo>
                    <a:pt x="323088" y="2681224"/>
                  </a:lnTo>
                </a:path>
              </a:pathLst>
            </a:custGeom>
            <a:ln w="57150">
              <a:solidFill>
                <a:srgbClr val="000000"/>
              </a:solidFill>
            </a:ln>
          </p:spPr>
          <p:txBody>
            <a:bodyPr wrap="square" lIns="0" tIns="0" rIns="0" bIns="0" rtlCol="0"/>
            <a:lstStyle/>
            <a:p>
              <a:endParaRPr/>
            </a:p>
          </p:txBody>
        </p:sp>
        <p:sp>
          <p:nvSpPr>
            <p:cNvPr id="11" name="object 13">
              <a:extLst>
                <a:ext uri="{FF2B5EF4-FFF2-40B4-BE49-F238E27FC236}">
                  <a16:creationId xmlns:a16="http://schemas.microsoft.com/office/drawing/2014/main" id="{0247D727-9B2C-23D5-8DDA-0457F285E10E}"/>
                </a:ext>
              </a:extLst>
            </p:cNvPr>
            <p:cNvSpPr/>
            <p:nvPr/>
          </p:nvSpPr>
          <p:spPr>
            <a:xfrm>
              <a:off x="9394189" y="5218938"/>
              <a:ext cx="323215" cy="185420"/>
            </a:xfrm>
            <a:custGeom>
              <a:avLst/>
              <a:gdLst/>
              <a:ahLst/>
              <a:cxnLst/>
              <a:rect l="l" t="t" r="r" b="b"/>
              <a:pathLst>
                <a:path w="323215" h="185420">
                  <a:moveTo>
                    <a:pt x="322833" y="0"/>
                  </a:moveTo>
                  <a:lnTo>
                    <a:pt x="317059" y="49214"/>
                  </a:lnTo>
                  <a:lnTo>
                    <a:pt x="300764" y="93443"/>
                  </a:lnTo>
                  <a:lnTo>
                    <a:pt x="275494" y="130921"/>
                  </a:lnTo>
                  <a:lnTo>
                    <a:pt x="242795" y="159878"/>
                  </a:lnTo>
                  <a:lnTo>
                    <a:pt x="204212" y="178549"/>
                  </a:lnTo>
                  <a:lnTo>
                    <a:pt x="161289" y="185165"/>
                  </a:lnTo>
                  <a:lnTo>
                    <a:pt x="119797" y="179000"/>
                  </a:lnTo>
                  <a:lnTo>
                    <a:pt x="82248" y="161534"/>
                  </a:lnTo>
                  <a:lnTo>
                    <a:pt x="50069" y="134318"/>
                  </a:lnTo>
                  <a:lnTo>
                    <a:pt x="24685" y="98900"/>
                  </a:lnTo>
                  <a:lnTo>
                    <a:pt x="7520" y="56828"/>
                  </a:lnTo>
                  <a:lnTo>
                    <a:pt x="0" y="9651"/>
                  </a:lnTo>
                </a:path>
              </a:pathLst>
            </a:custGeom>
            <a:ln w="57150">
              <a:solidFill>
                <a:srgbClr val="000000"/>
              </a:solidFill>
            </a:ln>
          </p:spPr>
          <p:txBody>
            <a:bodyPr wrap="square" lIns="0" tIns="0" rIns="0" bIns="0" rtlCol="0"/>
            <a:lstStyle/>
            <a:p>
              <a:endParaRPr/>
            </a:p>
          </p:txBody>
        </p:sp>
        <p:sp>
          <p:nvSpPr>
            <p:cNvPr id="12" name="object 14">
              <a:extLst>
                <a:ext uri="{FF2B5EF4-FFF2-40B4-BE49-F238E27FC236}">
                  <a16:creationId xmlns:a16="http://schemas.microsoft.com/office/drawing/2014/main" id="{24EDC750-05B2-F540-3916-3824B5D24E29}"/>
                </a:ext>
              </a:extLst>
            </p:cNvPr>
            <p:cNvSpPr/>
            <p:nvPr/>
          </p:nvSpPr>
          <p:spPr>
            <a:xfrm>
              <a:off x="9133331" y="2705100"/>
              <a:ext cx="219710" cy="2699385"/>
            </a:xfrm>
            <a:custGeom>
              <a:avLst/>
              <a:gdLst/>
              <a:ahLst/>
              <a:cxnLst/>
              <a:rect l="l" t="t" r="r" b="b"/>
              <a:pathLst>
                <a:path w="219709" h="2699385">
                  <a:moveTo>
                    <a:pt x="219456" y="1397508"/>
                  </a:moveTo>
                  <a:lnTo>
                    <a:pt x="154661" y="1364398"/>
                  </a:lnTo>
                  <a:lnTo>
                    <a:pt x="130905" y="1327254"/>
                  </a:lnTo>
                  <a:lnTo>
                    <a:pt x="115324" y="1280155"/>
                  </a:lnTo>
                  <a:lnTo>
                    <a:pt x="109727" y="1225931"/>
                  </a:lnTo>
                  <a:lnTo>
                    <a:pt x="109727" y="870330"/>
                  </a:lnTo>
                  <a:lnTo>
                    <a:pt x="104131" y="816106"/>
                  </a:lnTo>
                  <a:lnTo>
                    <a:pt x="88550" y="769007"/>
                  </a:lnTo>
                  <a:lnTo>
                    <a:pt x="64794" y="731863"/>
                  </a:lnTo>
                  <a:lnTo>
                    <a:pt x="34674" y="707502"/>
                  </a:lnTo>
                  <a:lnTo>
                    <a:pt x="0" y="698753"/>
                  </a:lnTo>
                  <a:lnTo>
                    <a:pt x="34674" y="690005"/>
                  </a:lnTo>
                  <a:lnTo>
                    <a:pt x="64794" y="665644"/>
                  </a:lnTo>
                  <a:lnTo>
                    <a:pt x="88550" y="628500"/>
                  </a:lnTo>
                  <a:lnTo>
                    <a:pt x="104131" y="581401"/>
                  </a:lnTo>
                  <a:lnTo>
                    <a:pt x="109727" y="527176"/>
                  </a:lnTo>
                  <a:lnTo>
                    <a:pt x="109727" y="171576"/>
                  </a:lnTo>
                  <a:lnTo>
                    <a:pt x="115324" y="117352"/>
                  </a:lnTo>
                  <a:lnTo>
                    <a:pt x="130905" y="70253"/>
                  </a:lnTo>
                  <a:lnTo>
                    <a:pt x="154661" y="33109"/>
                  </a:lnTo>
                  <a:lnTo>
                    <a:pt x="184781" y="8748"/>
                  </a:lnTo>
                  <a:lnTo>
                    <a:pt x="219456" y="0"/>
                  </a:lnTo>
                </a:path>
                <a:path w="219709" h="2699385">
                  <a:moveTo>
                    <a:pt x="219456" y="2699004"/>
                  </a:moveTo>
                  <a:lnTo>
                    <a:pt x="154661" y="2665894"/>
                  </a:lnTo>
                  <a:lnTo>
                    <a:pt x="130905" y="2628750"/>
                  </a:lnTo>
                  <a:lnTo>
                    <a:pt x="115324" y="2581651"/>
                  </a:lnTo>
                  <a:lnTo>
                    <a:pt x="109727" y="2527427"/>
                  </a:lnTo>
                  <a:lnTo>
                    <a:pt x="109727" y="2273173"/>
                  </a:lnTo>
                  <a:lnTo>
                    <a:pt x="104131" y="2218948"/>
                  </a:lnTo>
                  <a:lnTo>
                    <a:pt x="88550" y="2171849"/>
                  </a:lnTo>
                  <a:lnTo>
                    <a:pt x="64794" y="2134705"/>
                  </a:lnTo>
                  <a:lnTo>
                    <a:pt x="34674" y="2110344"/>
                  </a:lnTo>
                  <a:lnTo>
                    <a:pt x="0" y="2101596"/>
                  </a:lnTo>
                  <a:lnTo>
                    <a:pt x="34674" y="2092847"/>
                  </a:lnTo>
                  <a:lnTo>
                    <a:pt x="64794" y="2068486"/>
                  </a:lnTo>
                  <a:lnTo>
                    <a:pt x="88550" y="2031342"/>
                  </a:lnTo>
                  <a:lnTo>
                    <a:pt x="104131" y="1984243"/>
                  </a:lnTo>
                  <a:lnTo>
                    <a:pt x="109727" y="1930019"/>
                  </a:lnTo>
                  <a:lnTo>
                    <a:pt x="109727" y="1675764"/>
                  </a:lnTo>
                  <a:lnTo>
                    <a:pt x="115324" y="1621540"/>
                  </a:lnTo>
                  <a:lnTo>
                    <a:pt x="130905" y="1574441"/>
                  </a:lnTo>
                  <a:lnTo>
                    <a:pt x="154661" y="1537297"/>
                  </a:lnTo>
                  <a:lnTo>
                    <a:pt x="184781" y="1512936"/>
                  </a:lnTo>
                  <a:lnTo>
                    <a:pt x="219456" y="1504188"/>
                  </a:lnTo>
                </a:path>
              </a:pathLst>
            </a:custGeom>
            <a:ln w="12700">
              <a:solidFill>
                <a:srgbClr val="000000"/>
              </a:solidFill>
            </a:ln>
          </p:spPr>
          <p:txBody>
            <a:bodyPr wrap="square" lIns="0" tIns="0" rIns="0" bIns="0" rtlCol="0"/>
            <a:lstStyle/>
            <a:p>
              <a:endParaRPr/>
            </a:p>
          </p:txBody>
        </p:sp>
        <p:sp>
          <p:nvSpPr>
            <p:cNvPr id="13" name="object 15">
              <a:extLst>
                <a:ext uri="{FF2B5EF4-FFF2-40B4-BE49-F238E27FC236}">
                  <a16:creationId xmlns:a16="http://schemas.microsoft.com/office/drawing/2014/main" id="{678A68DE-5A28-EF1D-9E99-3CBDB8E6E890}"/>
                </a:ext>
              </a:extLst>
            </p:cNvPr>
            <p:cNvSpPr/>
            <p:nvPr/>
          </p:nvSpPr>
          <p:spPr>
            <a:xfrm>
              <a:off x="9126981" y="4108450"/>
              <a:ext cx="227418" cy="88900"/>
            </a:xfrm>
            <a:prstGeom prst="rect">
              <a:avLst/>
            </a:prstGeom>
            <a:blipFill>
              <a:blip r:embed="rId3" cstate="print"/>
              <a:stretch>
                <a:fillRect/>
              </a:stretch>
            </a:blipFill>
          </p:spPr>
          <p:txBody>
            <a:bodyPr wrap="square" lIns="0" tIns="0" rIns="0" bIns="0" rtlCol="0"/>
            <a:lstStyle/>
            <a:p>
              <a:endParaRPr/>
            </a:p>
          </p:txBody>
        </p:sp>
      </p:grpSp>
      <p:grpSp>
        <p:nvGrpSpPr>
          <p:cNvPr id="14" name="object 16">
            <a:extLst>
              <a:ext uri="{FF2B5EF4-FFF2-40B4-BE49-F238E27FC236}">
                <a16:creationId xmlns:a16="http://schemas.microsoft.com/office/drawing/2014/main" id="{3CB92261-9551-011C-2D75-138F806FFC96}"/>
              </a:ext>
            </a:extLst>
          </p:cNvPr>
          <p:cNvGrpSpPr/>
          <p:nvPr/>
        </p:nvGrpSpPr>
        <p:grpSpPr>
          <a:xfrm>
            <a:off x="6038613" y="2510268"/>
            <a:ext cx="383540" cy="2875915"/>
            <a:chOff x="10247756" y="2557272"/>
            <a:chExt cx="383540" cy="2875915"/>
          </a:xfrm>
        </p:grpSpPr>
        <p:sp>
          <p:nvSpPr>
            <p:cNvPr id="15" name="object 17">
              <a:extLst>
                <a:ext uri="{FF2B5EF4-FFF2-40B4-BE49-F238E27FC236}">
                  <a16:creationId xmlns:a16="http://schemas.microsoft.com/office/drawing/2014/main" id="{F3CFF96C-9BD7-FFF8-57AF-CB19771AC300}"/>
                </a:ext>
              </a:extLst>
            </p:cNvPr>
            <p:cNvSpPr/>
            <p:nvPr/>
          </p:nvSpPr>
          <p:spPr>
            <a:xfrm>
              <a:off x="10280903" y="2685288"/>
              <a:ext cx="323215" cy="1839595"/>
            </a:xfrm>
            <a:custGeom>
              <a:avLst/>
              <a:gdLst/>
              <a:ahLst/>
              <a:cxnLst/>
              <a:rect l="l" t="t" r="r" b="b"/>
              <a:pathLst>
                <a:path w="323215" h="1839595">
                  <a:moveTo>
                    <a:pt x="323088" y="0"/>
                  </a:moveTo>
                  <a:lnTo>
                    <a:pt x="0" y="0"/>
                  </a:lnTo>
                  <a:lnTo>
                    <a:pt x="0" y="1839468"/>
                  </a:lnTo>
                  <a:lnTo>
                    <a:pt x="323088" y="1839468"/>
                  </a:lnTo>
                  <a:lnTo>
                    <a:pt x="323088" y="0"/>
                  </a:lnTo>
                  <a:close/>
                </a:path>
              </a:pathLst>
            </a:custGeom>
            <a:solidFill>
              <a:srgbClr val="FFFF00"/>
            </a:solidFill>
          </p:spPr>
          <p:txBody>
            <a:bodyPr wrap="square" lIns="0" tIns="0" rIns="0" bIns="0" rtlCol="0"/>
            <a:lstStyle/>
            <a:p>
              <a:endParaRPr/>
            </a:p>
          </p:txBody>
        </p:sp>
        <p:sp>
          <p:nvSpPr>
            <p:cNvPr id="16" name="object 18">
              <a:extLst>
                <a:ext uri="{FF2B5EF4-FFF2-40B4-BE49-F238E27FC236}">
                  <a16:creationId xmlns:a16="http://schemas.microsoft.com/office/drawing/2014/main" id="{5F04EDA2-4F53-341E-8DAD-BA3FE7E75006}"/>
                </a:ext>
              </a:extLst>
            </p:cNvPr>
            <p:cNvSpPr/>
            <p:nvPr/>
          </p:nvSpPr>
          <p:spPr>
            <a:xfrm>
              <a:off x="10276332" y="4587239"/>
              <a:ext cx="332740" cy="814069"/>
            </a:xfrm>
            <a:custGeom>
              <a:avLst/>
              <a:gdLst/>
              <a:ahLst/>
              <a:cxnLst/>
              <a:rect l="l" t="t" r="r" b="b"/>
              <a:pathLst>
                <a:path w="332740" h="814070">
                  <a:moveTo>
                    <a:pt x="332168" y="621233"/>
                  </a:moveTo>
                  <a:lnTo>
                    <a:pt x="331025" y="602475"/>
                  </a:lnTo>
                  <a:lnTo>
                    <a:pt x="329196" y="585216"/>
                  </a:lnTo>
                  <a:lnTo>
                    <a:pt x="327533" y="573278"/>
                  </a:lnTo>
                  <a:lnTo>
                    <a:pt x="325755" y="562483"/>
                  </a:lnTo>
                  <a:lnTo>
                    <a:pt x="321056" y="573278"/>
                  </a:lnTo>
                  <a:lnTo>
                    <a:pt x="296037" y="573773"/>
                  </a:lnTo>
                  <a:lnTo>
                    <a:pt x="296037" y="0"/>
                  </a:lnTo>
                  <a:lnTo>
                    <a:pt x="28575" y="0"/>
                  </a:lnTo>
                  <a:lnTo>
                    <a:pt x="28575" y="579069"/>
                  </a:lnTo>
                  <a:lnTo>
                    <a:pt x="0" y="579628"/>
                  </a:lnTo>
                  <a:lnTo>
                    <a:pt x="723" y="621817"/>
                  </a:lnTo>
                  <a:lnTo>
                    <a:pt x="7442" y="673862"/>
                  </a:lnTo>
                  <a:lnTo>
                    <a:pt x="33070" y="730783"/>
                  </a:lnTo>
                  <a:lnTo>
                    <a:pt x="57073" y="770420"/>
                  </a:lnTo>
                  <a:lnTo>
                    <a:pt x="87160" y="796201"/>
                  </a:lnTo>
                  <a:lnTo>
                    <a:pt x="140081" y="811530"/>
                  </a:lnTo>
                  <a:lnTo>
                    <a:pt x="168744" y="813689"/>
                  </a:lnTo>
                  <a:lnTo>
                    <a:pt x="182219" y="812253"/>
                  </a:lnTo>
                  <a:lnTo>
                    <a:pt x="225971" y="798918"/>
                  </a:lnTo>
                  <a:lnTo>
                    <a:pt x="266636" y="774890"/>
                  </a:lnTo>
                  <a:lnTo>
                    <a:pt x="297307" y="742823"/>
                  </a:lnTo>
                  <a:lnTo>
                    <a:pt x="312750" y="699033"/>
                  </a:lnTo>
                  <a:lnTo>
                    <a:pt x="316738" y="684911"/>
                  </a:lnTo>
                  <a:lnTo>
                    <a:pt x="321233" y="672744"/>
                  </a:lnTo>
                  <a:lnTo>
                    <a:pt x="325716" y="661670"/>
                  </a:lnTo>
                  <a:lnTo>
                    <a:pt x="329488" y="650417"/>
                  </a:lnTo>
                  <a:lnTo>
                    <a:pt x="331851" y="637667"/>
                  </a:lnTo>
                  <a:lnTo>
                    <a:pt x="332168" y="621233"/>
                  </a:lnTo>
                  <a:close/>
                </a:path>
              </a:pathLst>
            </a:custGeom>
            <a:solidFill>
              <a:srgbClr val="C00000"/>
            </a:solidFill>
          </p:spPr>
          <p:txBody>
            <a:bodyPr wrap="square" lIns="0" tIns="0" rIns="0" bIns="0" rtlCol="0"/>
            <a:lstStyle/>
            <a:p>
              <a:endParaRPr/>
            </a:p>
          </p:txBody>
        </p:sp>
        <p:sp>
          <p:nvSpPr>
            <p:cNvPr id="17" name="object 19">
              <a:extLst>
                <a:ext uri="{FF2B5EF4-FFF2-40B4-BE49-F238E27FC236}">
                  <a16:creationId xmlns:a16="http://schemas.microsoft.com/office/drawing/2014/main" id="{C1D853C4-C758-C876-7E65-D3A06429FDB1}"/>
                </a:ext>
              </a:extLst>
            </p:cNvPr>
            <p:cNvSpPr/>
            <p:nvPr/>
          </p:nvSpPr>
          <p:spPr>
            <a:xfrm>
              <a:off x="10279379" y="4494276"/>
              <a:ext cx="323088" cy="123443"/>
            </a:xfrm>
            <a:prstGeom prst="rect">
              <a:avLst/>
            </a:prstGeom>
            <a:blipFill>
              <a:blip r:embed="rId4" cstate="print"/>
              <a:stretch>
                <a:fillRect/>
              </a:stretch>
            </a:blipFill>
          </p:spPr>
          <p:txBody>
            <a:bodyPr wrap="square" lIns="0" tIns="0" rIns="0" bIns="0" rtlCol="0"/>
            <a:lstStyle/>
            <a:p>
              <a:endParaRPr/>
            </a:p>
          </p:txBody>
        </p:sp>
        <p:sp>
          <p:nvSpPr>
            <p:cNvPr id="18" name="object 20">
              <a:extLst>
                <a:ext uri="{FF2B5EF4-FFF2-40B4-BE49-F238E27FC236}">
                  <a16:creationId xmlns:a16="http://schemas.microsoft.com/office/drawing/2014/main" id="{41C48D59-F73D-5B16-99DE-344DD248F8AB}"/>
                </a:ext>
              </a:extLst>
            </p:cNvPr>
            <p:cNvSpPr/>
            <p:nvPr/>
          </p:nvSpPr>
          <p:spPr>
            <a:xfrm>
              <a:off x="10276331" y="2557272"/>
              <a:ext cx="0" cy="2681605"/>
            </a:xfrm>
            <a:custGeom>
              <a:avLst/>
              <a:gdLst/>
              <a:ahLst/>
              <a:cxnLst/>
              <a:rect l="l" t="t" r="r" b="b"/>
              <a:pathLst>
                <a:path h="2681604">
                  <a:moveTo>
                    <a:pt x="0" y="0"/>
                  </a:moveTo>
                  <a:lnTo>
                    <a:pt x="0" y="2681224"/>
                  </a:lnTo>
                </a:path>
              </a:pathLst>
            </a:custGeom>
            <a:ln w="57150">
              <a:solidFill>
                <a:srgbClr val="000000"/>
              </a:solidFill>
            </a:ln>
          </p:spPr>
          <p:txBody>
            <a:bodyPr wrap="square" lIns="0" tIns="0" rIns="0" bIns="0" rtlCol="0"/>
            <a:lstStyle/>
            <a:p>
              <a:endParaRPr/>
            </a:p>
          </p:txBody>
        </p:sp>
        <p:sp>
          <p:nvSpPr>
            <p:cNvPr id="19" name="object 21">
              <a:extLst>
                <a:ext uri="{FF2B5EF4-FFF2-40B4-BE49-F238E27FC236}">
                  <a16:creationId xmlns:a16="http://schemas.microsoft.com/office/drawing/2014/main" id="{FDA4124D-3C82-BDF2-CF10-DDB3B24673FC}"/>
                </a:ext>
              </a:extLst>
            </p:cNvPr>
            <p:cNvSpPr/>
            <p:nvPr/>
          </p:nvSpPr>
          <p:spPr>
            <a:xfrm>
              <a:off x="10279633" y="5218938"/>
              <a:ext cx="323215" cy="185420"/>
            </a:xfrm>
            <a:custGeom>
              <a:avLst/>
              <a:gdLst/>
              <a:ahLst/>
              <a:cxnLst/>
              <a:rect l="l" t="t" r="r" b="b"/>
              <a:pathLst>
                <a:path w="323215" h="185420">
                  <a:moveTo>
                    <a:pt x="322834" y="0"/>
                  </a:moveTo>
                  <a:lnTo>
                    <a:pt x="317067" y="49214"/>
                  </a:lnTo>
                  <a:lnTo>
                    <a:pt x="300792" y="93443"/>
                  </a:lnTo>
                  <a:lnTo>
                    <a:pt x="275542" y="130921"/>
                  </a:lnTo>
                  <a:lnTo>
                    <a:pt x="242852" y="159878"/>
                  </a:lnTo>
                  <a:lnTo>
                    <a:pt x="204256" y="178549"/>
                  </a:lnTo>
                  <a:lnTo>
                    <a:pt x="161290" y="185165"/>
                  </a:lnTo>
                  <a:lnTo>
                    <a:pt x="119797" y="179000"/>
                  </a:lnTo>
                  <a:lnTo>
                    <a:pt x="82248" y="161534"/>
                  </a:lnTo>
                  <a:lnTo>
                    <a:pt x="50069" y="134318"/>
                  </a:lnTo>
                  <a:lnTo>
                    <a:pt x="24685" y="98900"/>
                  </a:lnTo>
                  <a:lnTo>
                    <a:pt x="7520" y="56828"/>
                  </a:lnTo>
                  <a:lnTo>
                    <a:pt x="0" y="9651"/>
                  </a:lnTo>
                </a:path>
              </a:pathLst>
            </a:custGeom>
            <a:ln w="57150">
              <a:solidFill>
                <a:srgbClr val="000000"/>
              </a:solidFill>
            </a:ln>
          </p:spPr>
          <p:txBody>
            <a:bodyPr wrap="square" lIns="0" tIns="0" rIns="0" bIns="0" rtlCol="0"/>
            <a:lstStyle/>
            <a:p>
              <a:endParaRPr/>
            </a:p>
          </p:txBody>
        </p:sp>
        <p:sp>
          <p:nvSpPr>
            <p:cNvPr id="20" name="object 22">
              <a:extLst>
                <a:ext uri="{FF2B5EF4-FFF2-40B4-BE49-F238E27FC236}">
                  <a16:creationId xmlns:a16="http://schemas.microsoft.com/office/drawing/2014/main" id="{FB42599F-4BBE-8492-9217-BEDA1A492132}"/>
                </a:ext>
              </a:extLst>
            </p:cNvPr>
            <p:cNvSpPr/>
            <p:nvPr/>
          </p:nvSpPr>
          <p:spPr>
            <a:xfrm>
              <a:off x="10600943" y="2557272"/>
              <a:ext cx="0" cy="2681605"/>
            </a:xfrm>
            <a:custGeom>
              <a:avLst/>
              <a:gdLst/>
              <a:ahLst/>
              <a:cxnLst/>
              <a:rect l="l" t="t" r="r" b="b"/>
              <a:pathLst>
                <a:path h="2681604">
                  <a:moveTo>
                    <a:pt x="0" y="0"/>
                  </a:moveTo>
                  <a:lnTo>
                    <a:pt x="0" y="2681224"/>
                  </a:lnTo>
                </a:path>
              </a:pathLst>
            </a:custGeom>
            <a:ln w="57150">
              <a:solidFill>
                <a:srgbClr val="000000"/>
              </a:solidFill>
            </a:ln>
          </p:spPr>
          <p:txBody>
            <a:bodyPr wrap="square" lIns="0" tIns="0" rIns="0" bIns="0" rtlCol="0"/>
            <a:lstStyle/>
            <a:p>
              <a:endParaRPr/>
            </a:p>
          </p:txBody>
        </p:sp>
      </p:grpSp>
      <p:grpSp>
        <p:nvGrpSpPr>
          <p:cNvPr id="21" name="object 23">
            <a:extLst>
              <a:ext uri="{FF2B5EF4-FFF2-40B4-BE49-F238E27FC236}">
                <a16:creationId xmlns:a16="http://schemas.microsoft.com/office/drawing/2014/main" id="{2AA21997-883D-CA21-7456-7C2051D0F361}"/>
              </a:ext>
            </a:extLst>
          </p:cNvPr>
          <p:cNvGrpSpPr/>
          <p:nvPr/>
        </p:nvGrpSpPr>
        <p:grpSpPr>
          <a:xfrm>
            <a:off x="6924058" y="2510268"/>
            <a:ext cx="382270" cy="2875915"/>
            <a:chOff x="11133201" y="2557272"/>
            <a:chExt cx="382270" cy="2875915"/>
          </a:xfrm>
        </p:grpSpPr>
        <p:sp>
          <p:nvSpPr>
            <p:cNvPr id="22" name="object 24">
              <a:extLst>
                <a:ext uri="{FF2B5EF4-FFF2-40B4-BE49-F238E27FC236}">
                  <a16:creationId xmlns:a16="http://schemas.microsoft.com/office/drawing/2014/main" id="{E3C09CCD-78CF-8304-81A3-043828FBF237}"/>
                </a:ext>
              </a:extLst>
            </p:cNvPr>
            <p:cNvSpPr/>
            <p:nvPr/>
          </p:nvSpPr>
          <p:spPr>
            <a:xfrm>
              <a:off x="11166348" y="2685288"/>
              <a:ext cx="323215" cy="990600"/>
            </a:xfrm>
            <a:custGeom>
              <a:avLst/>
              <a:gdLst/>
              <a:ahLst/>
              <a:cxnLst/>
              <a:rect l="l" t="t" r="r" b="b"/>
              <a:pathLst>
                <a:path w="323215" h="990600">
                  <a:moveTo>
                    <a:pt x="323088" y="0"/>
                  </a:moveTo>
                  <a:lnTo>
                    <a:pt x="0" y="0"/>
                  </a:lnTo>
                  <a:lnTo>
                    <a:pt x="0" y="990600"/>
                  </a:lnTo>
                  <a:lnTo>
                    <a:pt x="323088" y="990600"/>
                  </a:lnTo>
                  <a:lnTo>
                    <a:pt x="323088" y="0"/>
                  </a:lnTo>
                  <a:close/>
                </a:path>
              </a:pathLst>
            </a:custGeom>
            <a:solidFill>
              <a:srgbClr val="FFFF00"/>
            </a:solidFill>
          </p:spPr>
          <p:txBody>
            <a:bodyPr wrap="square" lIns="0" tIns="0" rIns="0" bIns="0" rtlCol="0"/>
            <a:lstStyle/>
            <a:p>
              <a:endParaRPr/>
            </a:p>
          </p:txBody>
        </p:sp>
        <p:sp>
          <p:nvSpPr>
            <p:cNvPr id="23" name="object 25">
              <a:extLst>
                <a:ext uri="{FF2B5EF4-FFF2-40B4-BE49-F238E27FC236}">
                  <a16:creationId xmlns:a16="http://schemas.microsoft.com/office/drawing/2014/main" id="{5524E441-BCA5-C2C4-0067-9F6DA95E9F28}"/>
                </a:ext>
              </a:extLst>
            </p:cNvPr>
            <p:cNvSpPr/>
            <p:nvPr/>
          </p:nvSpPr>
          <p:spPr>
            <a:xfrm>
              <a:off x="11161776" y="3691127"/>
              <a:ext cx="330835" cy="1710055"/>
            </a:xfrm>
            <a:custGeom>
              <a:avLst/>
              <a:gdLst/>
              <a:ahLst/>
              <a:cxnLst/>
              <a:rect l="l" t="t" r="r" b="b"/>
              <a:pathLst>
                <a:path w="330834" h="1710054">
                  <a:moveTo>
                    <a:pt x="330644" y="1517345"/>
                  </a:moveTo>
                  <a:lnTo>
                    <a:pt x="329501" y="1498587"/>
                  </a:lnTo>
                  <a:lnTo>
                    <a:pt x="327672" y="1481328"/>
                  </a:lnTo>
                  <a:lnTo>
                    <a:pt x="326009" y="1469390"/>
                  </a:lnTo>
                  <a:lnTo>
                    <a:pt x="324231" y="1458595"/>
                  </a:lnTo>
                  <a:lnTo>
                    <a:pt x="319532" y="1469390"/>
                  </a:lnTo>
                  <a:lnTo>
                    <a:pt x="296037" y="1469859"/>
                  </a:lnTo>
                  <a:lnTo>
                    <a:pt x="296037" y="0"/>
                  </a:lnTo>
                  <a:lnTo>
                    <a:pt x="28575" y="0"/>
                  </a:lnTo>
                  <a:lnTo>
                    <a:pt x="28575" y="1475181"/>
                  </a:lnTo>
                  <a:lnTo>
                    <a:pt x="0" y="1475740"/>
                  </a:lnTo>
                  <a:lnTo>
                    <a:pt x="723" y="1517929"/>
                  </a:lnTo>
                  <a:lnTo>
                    <a:pt x="7429" y="1569974"/>
                  </a:lnTo>
                  <a:lnTo>
                    <a:pt x="32918" y="1626895"/>
                  </a:lnTo>
                  <a:lnTo>
                    <a:pt x="56781" y="1666532"/>
                  </a:lnTo>
                  <a:lnTo>
                    <a:pt x="86677" y="1692313"/>
                  </a:lnTo>
                  <a:lnTo>
                    <a:pt x="139446" y="1707642"/>
                  </a:lnTo>
                  <a:lnTo>
                    <a:pt x="167982" y="1709801"/>
                  </a:lnTo>
                  <a:lnTo>
                    <a:pt x="181406" y="1708365"/>
                  </a:lnTo>
                  <a:lnTo>
                    <a:pt x="224917" y="1695030"/>
                  </a:lnTo>
                  <a:lnTo>
                    <a:pt x="265417" y="1671002"/>
                  </a:lnTo>
                  <a:lnTo>
                    <a:pt x="295910" y="1638935"/>
                  </a:lnTo>
                  <a:lnTo>
                    <a:pt x="311238" y="1595145"/>
                  </a:lnTo>
                  <a:lnTo>
                    <a:pt x="315214" y="1581023"/>
                  </a:lnTo>
                  <a:lnTo>
                    <a:pt x="319735" y="1568856"/>
                  </a:lnTo>
                  <a:lnTo>
                    <a:pt x="324243" y="1557782"/>
                  </a:lnTo>
                  <a:lnTo>
                    <a:pt x="328015" y="1546529"/>
                  </a:lnTo>
                  <a:lnTo>
                    <a:pt x="330327" y="1533779"/>
                  </a:lnTo>
                  <a:lnTo>
                    <a:pt x="330644" y="1517345"/>
                  </a:lnTo>
                  <a:close/>
                </a:path>
              </a:pathLst>
            </a:custGeom>
            <a:solidFill>
              <a:srgbClr val="C00000"/>
            </a:solidFill>
          </p:spPr>
          <p:txBody>
            <a:bodyPr wrap="square" lIns="0" tIns="0" rIns="0" bIns="0" rtlCol="0"/>
            <a:lstStyle/>
            <a:p>
              <a:endParaRPr/>
            </a:p>
          </p:txBody>
        </p:sp>
        <p:sp>
          <p:nvSpPr>
            <p:cNvPr id="24" name="object 26">
              <a:extLst>
                <a:ext uri="{FF2B5EF4-FFF2-40B4-BE49-F238E27FC236}">
                  <a16:creationId xmlns:a16="http://schemas.microsoft.com/office/drawing/2014/main" id="{E9D0FBE8-285F-2139-2B8A-199478BCE700}"/>
                </a:ext>
              </a:extLst>
            </p:cNvPr>
            <p:cNvSpPr/>
            <p:nvPr/>
          </p:nvSpPr>
          <p:spPr>
            <a:xfrm>
              <a:off x="11164824" y="3631691"/>
              <a:ext cx="323088" cy="123443"/>
            </a:xfrm>
            <a:prstGeom prst="rect">
              <a:avLst/>
            </a:prstGeom>
            <a:blipFill>
              <a:blip r:embed="rId5" cstate="print"/>
              <a:stretch>
                <a:fillRect/>
              </a:stretch>
            </a:blipFill>
          </p:spPr>
          <p:txBody>
            <a:bodyPr wrap="square" lIns="0" tIns="0" rIns="0" bIns="0" rtlCol="0"/>
            <a:lstStyle/>
            <a:p>
              <a:endParaRPr/>
            </a:p>
          </p:txBody>
        </p:sp>
        <p:sp>
          <p:nvSpPr>
            <p:cNvPr id="25" name="object 27">
              <a:extLst>
                <a:ext uri="{FF2B5EF4-FFF2-40B4-BE49-F238E27FC236}">
                  <a16:creationId xmlns:a16="http://schemas.microsoft.com/office/drawing/2014/main" id="{8F7E5A40-AF99-8925-2CB1-F17175E6BAE6}"/>
                </a:ext>
              </a:extLst>
            </p:cNvPr>
            <p:cNvSpPr/>
            <p:nvPr/>
          </p:nvSpPr>
          <p:spPr>
            <a:xfrm>
              <a:off x="11486388" y="2557272"/>
              <a:ext cx="0" cy="2681605"/>
            </a:xfrm>
            <a:custGeom>
              <a:avLst/>
              <a:gdLst/>
              <a:ahLst/>
              <a:cxnLst/>
              <a:rect l="l" t="t" r="r" b="b"/>
              <a:pathLst>
                <a:path h="2681604">
                  <a:moveTo>
                    <a:pt x="0" y="0"/>
                  </a:moveTo>
                  <a:lnTo>
                    <a:pt x="0" y="2681224"/>
                  </a:lnTo>
                </a:path>
              </a:pathLst>
            </a:custGeom>
            <a:ln w="57150">
              <a:solidFill>
                <a:srgbClr val="000000"/>
              </a:solidFill>
            </a:ln>
          </p:spPr>
          <p:txBody>
            <a:bodyPr wrap="square" lIns="0" tIns="0" rIns="0" bIns="0" rtlCol="0"/>
            <a:lstStyle/>
            <a:p>
              <a:endParaRPr/>
            </a:p>
          </p:txBody>
        </p:sp>
        <p:sp>
          <p:nvSpPr>
            <p:cNvPr id="26" name="object 28">
              <a:extLst>
                <a:ext uri="{FF2B5EF4-FFF2-40B4-BE49-F238E27FC236}">
                  <a16:creationId xmlns:a16="http://schemas.microsoft.com/office/drawing/2014/main" id="{9A8673BB-C32E-61C8-F945-F34409E0B8C7}"/>
                </a:ext>
              </a:extLst>
            </p:cNvPr>
            <p:cNvSpPr/>
            <p:nvPr/>
          </p:nvSpPr>
          <p:spPr>
            <a:xfrm>
              <a:off x="11163554" y="5218938"/>
              <a:ext cx="323215" cy="185420"/>
            </a:xfrm>
            <a:custGeom>
              <a:avLst/>
              <a:gdLst/>
              <a:ahLst/>
              <a:cxnLst/>
              <a:rect l="l" t="t" r="r" b="b"/>
              <a:pathLst>
                <a:path w="323215" h="185420">
                  <a:moveTo>
                    <a:pt x="322834" y="0"/>
                  </a:moveTo>
                  <a:lnTo>
                    <a:pt x="317067" y="49214"/>
                  </a:lnTo>
                  <a:lnTo>
                    <a:pt x="300792" y="93443"/>
                  </a:lnTo>
                  <a:lnTo>
                    <a:pt x="275542" y="130921"/>
                  </a:lnTo>
                  <a:lnTo>
                    <a:pt x="242852" y="159878"/>
                  </a:lnTo>
                  <a:lnTo>
                    <a:pt x="204256" y="178549"/>
                  </a:lnTo>
                  <a:lnTo>
                    <a:pt x="161290" y="185165"/>
                  </a:lnTo>
                  <a:lnTo>
                    <a:pt x="119797" y="179000"/>
                  </a:lnTo>
                  <a:lnTo>
                    <a:pt x="82248" y="161534"/>
                  </a:lnTo>
                  <a:lnTo>
                    <a:pt x="50069" y="134318"/>
                  </a:lnTo>
                  <a:lnTo>
                    <a:pt x="24685" y="98900"/>
                  </a:lnTo>
                  <a:lnTo>
                    <a:pt x="7520" y="56828"/>
                  </a:lnTo>
                  <a:lnTo>
                    <a:pt x="0" y="9651"/>
                  </a:lnTo>
                </a:path>
              </a:pathLst>
            </a:custGeom>
            <a:ln w="57150">
              <a:solidFill>
                <a:srgbClr val="000000"/>
              </a:solidFill>
            </a:ln>
          </p:spPr>
          <p:txBody>
            <a:bodyPr wrap="square" lIns="0" tIns="0" rIns="0" bIns="0" rtlCol="0"/>
            <a:lstStyle/>
            <a:p>
              <a:endParaRPr/>
            </a:p>
          </p:txBody>
        </p:sp>
        <p:sp>
          <p:nvSpPr>
            <p:cNvPr id="27" name="object 29">
              <a:extLst>
                <a:ext uri="{FF2B5EF4-FFF2-40B4-BE49-F238E27FC236}">
                  <a16:creationId xmlns:a16="http://schemas.microsoft.com/office/drawing/2014/main" id="{56BE6BA7-61EB-936E-EB17-E886EDB151DF}"/>
                </a:ext>
              </a:extLst>
            </p:cNvPr>
            <p:cNvSpPr/>
            <p:nvPr/>
          </p:nvSpPr>
          <p:spPr>
            <a:xfrm>
              <a:off x="11161776" y="2557272"/>
              <a:ext cx="0" cy="2681605"/>
            </a:xfrm>
            <a:custGeom>
              <a:avLst/>
              <a:gdLst/>
              <a:ahLst/>
              <a:cxnLst/>
              <a:rect l="l" t="t" r="r" b="b"/>
              <a:pathLst>
                <a:path h="2681604">
                  <a:moveTo>
                    <a:pt x="0" y="0"/>
                  </a:moveTo>
                  <a:lnTo>
                    <a:pt x="0" y="2681224"/>
                  </a:lnTo>
                </a:path>
              </a:pathLst>
            </a:custGeom>
            <a:ln w="57150">
              <a:solidFill>
                <a:srgbClr val="000000"/>
              </a:solidFill>
            </a:ln>
          </p:spPr>
          <p:txBody>
            <a:bodyPr wrap="square" lIns="0" tIns="0" rIns="0" bIns="0" rtlCol="0"/>
            <a:lstStyle/>
            <a:p>
              <a:endParaRPr/>
            </a:p>
          </p:txBody>
        </p:sp>
      </p:grpSp>
      <p:sp>
        <p:nvSpPr>
          <p:cNvPr id="28" name="object 30">
            <a:extLst>
              <a:ext uri="{FF2B5EF4-FFF2-40B4-BE49-F238E27FC236}">
                <a16:creationId xmlns:a16="http://schemas.microsoft.com/office/drawing/2014/main" id="{0A07E29F-5DB7-4C90-EDDA-31816EEC6E2E}"/>
              </a:ext>
            </a:extLst>
          </p:cNvPr>
          <p:cNvSpPr txBox="1"/>
          <p:nvPr/>
        </p:nvSpPr>
        <p:spPr>
          <a:xfrm>
            <a:off x="3505725" y="3221468"/>
            <a:ext cx="1363980" cy="258404"/>
          </a:xfrm>
          <a:prstGeom prst="rect">
            <a:avLst/>
          </a:prstGeom>
        </p:spPr>
        <p:txBody>
          <a:bodyPr vert="horz" wrap="square" lIns="0" tIns="12065" rIns="0" bIns="0" rtlCol="0">
            <a:spAutoFit/>
          </a:bodyPr>
          <a:lstStyle/>
          <a:p>
            <a:pPr marL="12700">
              <a:lnSpc>
                <a:spcPct val="100000"/>
              </a:lnSpc>
              <a:spcBef>
                <a:spcPts val="95"/>
              </a:spcBef>
            </a:pPr>
            <a:r>
              <a:rPr sz="1600" spc="-5" dirty="0" err="1">
                <a:latin typeface="Tahoma"/>
                <a:cs typeface="Tahoma"/>
              </a:rPr>
              <a:t>pla</a:t>
            </a:r>
            <a:r>
              <a:rPr lang="cs-CZ" sz="1600" spc="-5" dirty="0">
                <a:latin typeface="Tahoma"/>
                <a:cs typeface="Tahoma"/>
              </a:rPr>
              <a:t>s</a:t>
            </a:r>
            <a:r>
              <a:rPr sz="1600" spc="-5" dirty="0">
                <a:latin typeface="Tahoma"/>
                <a:cs typeface="Tahoma"/>
              </a:rPr>
              <a:t>ma (55%)</a:t>
            </a:r>
            <a:endParaRPr sz="1600" dirty="0">
              <a:latin typeface="Tahoma"/>
              <a:cs typeface="Tahoma"/>
            </a:endParaRPr>
          </a:p>
        </p:txBody>
      </p:sp>
      <p:sp>
        <p:nvSpPr>
          <p:cNvPr id="29" name="object 31">
            <a:extLst>
              <a:ext uri="{FF2B5EF4-FFF2-40B4-BE49-F238E27FC236}">
                <a16:creationId xmlns:a16="http://schemas.microsoft.com/office/drawing/2014/main" id="{CF89AB97-3C1E-2B16-A1BC-D6A9133AE0FB}"/>
              </a:ext>
            </a:extLst>
          </p:cNvPr>
          <p:cNvSpPr txBox="1"/>
          <p:nvPr/>
        </p:nvSpPr>
        <p:spPr>
          <a:xfrm>
            <a:off x="2885185" y="3845766"/>
            <a:ext cx="1967375" cy="504625"/>
          </a:xfrm>
          <a:prstGeom prst="rect">
            <a:avLst/>
          </a:prstGeom>
        </p:spPr>
        <p:txBody>
          <a:bodyPr vert="horz" wrap="square" lIns="0" tIns="12065" rIns="0" bIns="0" rtlCol="0">
            <a:spAutoFit/>
          </a:bodyPr>
          <a:lstStyle/>
          <a:p>
            <a:pPr marL="12700" algn="r">
              <a:lnSpc>
                <a:spcPct val="100000"/>
              </a:lnSpc>
              <a:spcBef>
                <a:spcPts val="95"/>
              </a:spcBef>
            </a:pPr>
            <a:r>
              <a:rPr sz="1600" spc="-10" dirty="0" err="1">
                <a:latin typeface="Tahoma"/>
                <a:cs typeface="Tahoma"/>
              </a:rPr>
              <a:t>leukocyt</a:t>
            </a:r>
            <a:r>
              <a:rPr lang="cs-CZ" sz="1600" spc="-10" dirty="0">
                <a:latin typeface="Tahoma"/>
                <a:cs typeface="Tahoma"/>
              </a:rPr>
              <a:t>es</a:t>
            </a:r>
            <a:r>
              <a:rPr sz="1600" spc="-10" dirty="0">
                <a:latin typeface="Tahoma"/>
                <a:cs typeface="Tahoma"/>
              </a:rPr>
              <a:t> </a:t>
            </a:r>
            <a:r>
              <a:rPr sz="1600" spc="-5" dirty="0">
                <a:latin typeface="Tahoma"/>
                <a:cs typeface="Tahoma"/>
              </a:rPr>
              <a:t>and </a:t>
            </a:r>
            <a:r>
              <a:rPr lang="cs-CZ" sz="1600" spc="-10" dirty="0" err="1">
                <a:latin typeface="Tahoma"/>
                <a:cs typeface="Tahoma"/>
              </a:rPr>
              <a:t>thrombocytes</a:t>
            </a:r>
            <a:r>
              <a:rPr sz="1600" spc="25" dirty="0">
                <a:latin typeface="Tahoma"/>
                <a:cs typeface="Tahoma"/>
              </a:rPr>
              <a:t> </a:t>
            </a:r>
            <a:r>
              <a:rPr sz="1600" spc="-5" dirty="0">
                <a:latin typeface="Tahoma"/>
                <a:cs typeface="Tahoma"/>
              </a:rPr>
              <a:t>(1%)</a:t>
            </a:r>
            <a:endParaRPr sz="1600" dirty="0">
              <a:latin typeface="Tahoma"/>
              <a:cs typeface="Tahoma"/>
            </a:endParaRPr>
          </a:p>
        </p:txBody>
      </p:sp>
      <p:sp>
        <p:nvSpPr>
          <p:cNvPr id="30" name="object 32">
            <a:extLst>
              <a:ext uri="{FF2B5EF4-FFF2-40B4-BE49-F238E27FC236}">
                <a16:creationId xmlns:a16="http://schemas.microsoft.com/office/drawing/2014/main" id="{A3E6B890-57BB-39BA-E725-CE5F7416AC6A}"/>
              </a:ext>
            </a:extLst>
          </p:cNvPr>
          <p:cNvSpPr txBox="1"/>
          <p:nvPr/>
        </p:nvSpPr>
        <p:spPr>
          <a:xfrm>
            <a:off x="3113675" y="4610721"/>
            <a:ext cx="1738885" cy="258404"/>
          </a:xfrm>
          <a:prstGeom prst="rect">
            <a:avLst/>
          </a:prstGeom>
        </p:spPr>
        <p:txBody>
          <a:bodyPr vert="horz" wrap="square" lIns="0" tIns="12065" rIns="0" bIns="0" rtlCol="0">
            <a:spAutoFit/>
          </a:bodyPr>
          <a:lstStyle/>
          <a:p>
            <a:pPr marL="12700">
              <a:lnSpc>
                <a:spcPct val="100000"/>
              </a:lnSpc>
              <a:spcBef>
                <a:spcPts val="95"/>
              </a:spcBef>
            </a:pPr>
            <a:r>
              <a:rPr sz="1600" spc="-10" dirty="0" err="1">
                <a:latin typeface="Tahoma"/>
                <a:cs typeface="Tahoma"/>
              </a:rPr>
              <a:t>eryt</a:t>
            </a:r>
            <a:r>
              <a:rPr lang="cs-CZ" sz="1600" spc="-10" dirty="0">
                <a:latin typeface="Tahoma"/>
                <a:cs typeface="Tahoma"/>
              </a:rPr>
              <a:t>h</a:t>
            </a:r>
            <a:r>
              <a:rPr sz="1600" spc="-10" dirty="0" err="1">
                <a:latin typeface="Tahoma"/>
                <a:cs typeface="Tahoma"/>
              </a:rPr>
              <a:t>rocyt</a:t>
            </a:r>
            <a:r>
              <a:rPr lang="cs-CZ" sz="1600" spc="-10" dirty="0">
                <a:latin typeface="Tahoma"/>
                <a:cs typeface="Tahoma"/>
              </a:rPr>
              <a:t>es</a:t>
            </a:r>
            <a:r>
              <a:rPr sz="1600" spc="-15" dirty="0">
                <a:latin typeface="Tahoma"/>
                <a:cs typeface="Tahoma"/>
              </a:rPr>
              <a:t> </a:t>
            </a:r>
            <a:r>
              <a:rPr sz="1600" spc="-5" dirty="0">
                <a:latin typeface="Tahoma"/>
                <a:cs typeface="Tahoma"/>
              </a:rPr>
              <a:t>(44%)</a:t>
            </a:r>
            <a:endParaRPr sz="1600" dirty="0">
              <a:latin typeface="Tahoma"/>
              <a:cs typeface="Tahoma"/>
            </a:endParaRPr>
          </a:p>
        </p:txBody>
      </p:sp>
      <p:sp>
        <p:nvSpPr>
          <p:cNvPr id="31" name="object 33">
            <a:extLst>
              <a:ext uri="{FF2B5EF4-FFF2-40B4-BE49-F238E27FC236}">
                <a16:creationId xmlns:a16="http://schemas.microsoft.com/office/drawing/2014/main" id="{108E70FB-2CEF-8845-FCFD-6B84F913122B}"/>
              </a:ext>
            </a:extLst>
          </p:cNvPr>
          <p:cNvSpPr txBox="1"/>
          <p:nvPr/>
        </p:nvSpPr>
        <p:spPr>
          <a:xfrm>
            <a:off x="4805113" y="1963169"/>
            <a:ext cx="3045441" cy="448200"/>
          </a:xfrm>
          <a:prstGeom prst="rect">
            <a:avLst/>
          </a:prstGeom>
        </p:spPr>
        <p:txBody>
          <a:bodyPr vert="horz" wrap="square" lIns="0" tIns="12065" rIns="0" bIns="0" rtlCol="0">
            <a:spAutoFit/>
          </a:bodyPr>
          <a:lstStyle/>
          <a:p>
            <a:pPr marL="38100">
              <a:lnSpc>
                <a:spcPts val="1655"/>
              </a:lnSpc>
              <a:spcBef>
                <a:spcPts val="95"/>
              </a:spcBef>
            </a:pPr>
            <a:r>
              <a:rPr lang="cs-CZ" sz="1600" spc="-10" dirty="0">
                <a:latin typeface="Tahoma"/>
                <a:cs typeface="Tahoma"/>
              </a:rPr>
              <a:t>  </a:t>
            </a:r>
            <a:r>
              <a:rPr lang="cs-CZ" sz="1600" spc="-10" dirty="0" err="1">
                <a:latin typeface="Tahoma"/>
                <a:cs typeface="Tahoma"/>
              </a:rPr>
              <a:t>Normal</a:t>
            </a:r>
            <a:r>
              <a:rPr sz="1600" spc="10" dirty="0">
                <a:latin typeface="Tahoma"/>
                <a:cs typeface="Tahoma"/>
              </a:rPr>
              <a:t> </a:t>
            </a:r>
            <a:r>
              <a:rPr lang="cs-CZ" sz="1600" spc="10" dirty="0">
                <a:latin typeface="Tahoma"/>
                <a:cs typeface="Tahoma"/>
              </a:rPr>
              <a:t>   </a:t>
            </a:r>
            <a:r>
              <a:rPr sz="2400" spc="-7" baseline="1736" dirty="0">
                <a:latin typeface="Tahoma"/>
                <a:cs typeface="Tahoma"/>
              </a:rPr>
              <a:t>An</a:t>
            </a:r>
            <a:r>
              <a:rPr lang="cs-CZ" sz="2400" spc="-7" baseline="1736" dirty="0">
                <a:latin typeface="Tahoma"/>
                <a:cs typeface="Tahoma"/>
              </a:rPr>
              <a:t>a</a:t>
            </a:r>
            <a:r>
              <a:rPr sz="2400" spc="-7" baseline="1736" dirty="0">
                <a:latin typeface="Tahoma"/>
                <a:cs typeface="Tahoma"/>
              </a:rPr>
              <a:t>emic</a:t>
            </a:r>
            <a:endParaRPr lang="cs-CZ" sz="2400" baseline="1736" dirty="0">
              <a:latin typeface="Tahoma"/>
              <a:cs typeface="Tahoma"/>
            </a:endParaRPr>
          </a:p>
          <a:p>
            <a:pPr marL="248285">
              <a:lnSpc>
                <a:spcPts val="1655"/>
              </a:lnSpc>
              <a:tabLst>
                <a:tab pos="1143000" algn="l"/>
                <a:tab pos="1784985" algn="l"/>
              </a:tabLst>
            </a:pPr>
            <a:r>
              <a:rPr lang="cs-CZ" sz="2400" spc="-7" baseline="-19097" dirty="0" err="1">
                <a:latin typeface="Tahoma"/>
                <a:cs typeface="Tahoma"/>
              </a:rPr>
              <a:t>blood</a:t>
            </a:r>
            <a:r>
              <a:rPr lang="cs-CZ" sz="2400" spc="-7" baseline="-19097" dirty="0">
                <a:latin typeface="Tahoma"/>
                <a:cs typeface="Tahoma"/>
              </a:rPr>
              <a:t>       </a:t>
            </a:r>
            <a:r>
              <a:rPr lang="cs-CZ" sz="2400" spc="-15" baseline="-17361" dirty="0" err="1">
                <a:latin typeface="Tahoma"/>
                <a:cs typeface="Tahoma"/>
              </a:rPr>
              <a:t>blood</a:t>
            </a:r>
            <a:r>
              <a:rPr lang="cs-CZ" sz="2400" spc="-15" baseline="-17361" dirty="0">
                <a:latin typeface="Tahoma"/>
                <a:cs typeface="Tahoma"/>
              </a:rPr>
              <a:t>	 </a:t>
            </a:r>
            <a:r>
              <a:rPr lang="cs-CZ" sz="1600" spc="-15" dirty="0" err="1">
                <a:latin typeface="Tahoma"/>
                <a:cs typeface="Tahoma"/>
              </a:rPr>
              <a:t>Polycythemia</a:t>
            </a:r>
            <a:endParaRPr lang="cs-CZ" sz="1600" dirty="0">
              <a:latin typeface="Tahoma"/>
              <a:cs typeface="Tahoma"/>
            </a:endParaRPr>
          </a:p>
        </p:txBody>
      </p:sp>
    </p:spTree>
    <p:extLst>
      <p:ext uri="{BB962C8B-B14F-4D97-AF65-F5344CB8AC3E}">
        <p14:creationId xmlns:p14="http://schemas.microsoft.com/office/powerpoint/2010/main" val="4010802993"/>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muni-med-prezentace-16-9-en-v10</Template>
  <TotalTime>1911</TotalTime>
  <Words>2677</Words>
  <Application>Microsoft Office PowerPoint</Application>
  <PresentationFormat>Širokoúhlá obrazovka</PresentationFormat>
  <Paragraphs>362</Paragraphs>
  <Slides>31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Calibri</vt:lpstr>
      <vt:lpstr>Tahoma</vt:lpstr>
      <vt:lpstr>Times New Roman</vt:lpstr>
      <vt:lpstr>Wingdings</vt:lpstr>
      <vt:lpstr>Presentation_MU_EN</vt:lpstr>
      <vt:lpstr>I. Red blood cell count. Estimation of haemoglobin concentration. Calculated parameters of red blood cells  II. Estimation of blood group by slide method</vt:lpstr>
      <vt:lpstr>Red Blood Cell Count</vt:lpstr>
      <vt:lpstr>Red Blood Cell (RBC) – erytrocyte</vt:lpstr>
      <vt:lpstr>Reticulocyte</vt:lpstr>
      <vt:lpstr>Poikylocytosis: irregular shape of RBCs</vt:lpstr>
      <vt:lpstr>RBC count</vt:lpstr>
      <vt:lpstr>Estimation of RBC count</vt:lpstr>
      <vt:lpstr>Haematocrit</vt:lpstr>
      <vt:lpstr>Hematocrit</vt:lpstr>
      <vt:lpstr>Hemoglobin</vt:lpstr>
      <vt:lpstr>Hemoglobin – derivates</vt:lpstr>
      <vt:lpstr>Oxy and deoxyhemoglobin</vt:lpstr>
      <vt:lpstr>Hemoglobin derivates – methemoglobin</vt:lpstr>
      <vt:lpstr>Hemoglobin derivates – methemoglobin</vt:lpstr>
      <vt:lpstr>Calculated parameters of RBCs</vt:lpstr>
      <vt:lpstr>Anisocytosis: varying size of RBCs Mild anisocytosis is physiological</vt:lpstr>
      <vt:lpstr>Calculated parameters of RBCs</vt:lpstr>
      <vt:lpstr>Anemia</vt:lpstr>
      <vt:lpstr>Sideropenic anemia</vt:lpstr>
      <vt:lpstr>Megaloblastic anemia</vt:lpstr>
      <vt:lpstr>Megaloblastic anemia</vt:lpstr>
      <vt:lpstr>Blood groups (types)</vt:lpstr>
      <vt:lpstr>Antigens and antibodies in blood groups</vt:lpstr>
      <vt:lpstr>Antigens and antibodies in blood types</vt:lpstr>
      <vt:lpstr>AB0 system</vt:lpstr>
      <vt:lpstr>AB0 system</vt:lpstr>
      <vt:lpstr>Rh factor</vt:lpstr>
      <vt:lpstr>Rh factor</vt:lpstr>
      <vt:lpstr>Estimation of blood groups by slide method</vt:lpstr>
      <vt:lpstr>Fill correct blood groups to results</vt:lpstr>
      <vt:lpstr>Correct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Red blood cell count. Estimation of haemoglobin concentration. Calculated parameters of red blood cells  II. Estimation of blood group by slide method</dc:title>
  <dc:creator>Eva Opatřilová</dc:creator>
  <cp:lastModifiedBy>Zuzana Nováková</cp:lastModifiedBy>
  <cp:revision>30</cp:revision>
  <cp:lastPrinted>1601-01-01T00:00:00Z</cp:lastPrinted>
  <dcterms:created xsi:type="dcterms:W3CDTF">2022-09-20T10:39:21Z</dcterms:created>
  <dcterms:modified xsi:type="dcterms:W3CDTF">2022-09-22T14:09:38Z</dcterms:modified>
</cp:coreProperties>
</file>