
<file path=[Content_Types].xml><?xml version="1.0" encoding="utf-8"?>
<Types xmlns="http://schemas.openxmlformats.org/package/2006/content-types">
  <Default Extension="emf" ContentType="image/x-emf"/>
  <Default Extension="jpeg" ContentType="image/jpeg"/>
  <Default Extension="jpg" ContentType="image/jp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5"/>
  </p:notesMasterIdLst>
  <p:handoutMasterIdLst>
    <p:handoutMasterId r:id="rId16"/>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17"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5768" autoAdjust="0"/>
  </p:normalViewPr>
  <p:slideViewPr>
    <p:cSldViewPr snapToGrid="0">
      <p:cViewPr varScale="1">
        <p:scale>
          <a:sx n="78" d="100"/>
          <a:sy n="78" d="100"/>
        </p:scale>
        <p:origin x="126" y="246"/>
      </p:cViewPr>
      <p:guideLst>
        <p:guide orient="horz" pos="1117"/>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en-GB" noProof="0" dirty="0"/>
              <a:t>Click here to insert title</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8" name="Podnadpis 2"/>
          <p:cNvSpPr>
            <a:spLocks noGrp="1"/>
          </p:cNvSpPr>
          <p:nvPr>
            <p:ph type="subTitle" idx="1" hasCustomPrompt="1"/>
          </p:nvPr>
        </p:nvSpPr>
        <p:spPr>
          <a:xfrm>
            <a:off x="398502" y="4116402"/>
            <a:ext cx="11361600" cy="698497"/>
          </a:xfrm>
        </p:spPr>
        <p:txBody>
          <a:bodyPr anchor="t"/>
          <a:lst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subtitle</a:t>
            </a:r>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images,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en-GB" noProof="0"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en-GB" noProof="0"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en-GB" noProof="0" dirty="0"/>
              <a:t>Click here to insert text</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en-GB" noProof="0" dirty="0"/>
              <a:t>Click here to insert title</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en-GB" noProof="0" dirty="0"/>
              <a:t>Click on the icon to insert image</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en-GB" noProof="0" dirty="0"/>
              <a:t>Define footer – presentation title / department</a:t>
            </a:r>
          </a:p>
        </p:txBody>
      </p:sp>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F0192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 inverse">
    <p:bg>
      <p:bgPr>
        <a:solidFill>
          <a:srgbClr val="F01928"/>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en-GB" noProof="0" dirty="0"/>
              <a:t>Click here to insert title</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en-GB" noProof="0" dirty="0"/>
              <a:t>Click on the icon to insert image</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en-GB" noProof="0" dirty="0"/>
              <a:t>Define footer – presentation title / department</a:t>
            </a:r>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F01928"/>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en-GB" noProof="0" dirty="0"/>
              <a:t>Click here to insert image</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60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MED slide">
    <p:bg>
      <p:bgPr>
        <a:solidFill>
          <a:srgbClr val="F01928"/>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657242" y="2298933"/>
            <a:ext cx="8712448"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sub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en-GB" noProof="0" dirty="0"/>
              <a:t>Click here to insert heading</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subheading, text and imag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en-GB" noProof="0" dirty="0"/>
              <a:t>Click here to insert heading</a:t>
            </a:r>
            <a:endParaRPr lang="cs-CZ" dirty="0"/>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en-GB" noProof="0" dirty="0"/>
              <a:t>Click on the icon to insert image</a:t>
            </a:r>
          </a:p>
        </p:txBody>
      </p:sp>
      <p:pic>
        <p:nvPicPr>
          <p:cNvPr id="10" name="Obrázek 9">
            <a:extLst>
              <a:ext uri="{FF2B5EF4-FFF2-40B4-BE49-F238E27FC236}">
                <a16:creationId xmlns:a16="http://schemas.microsoft.com/office/drawing/2014/main" id="{A2E7788A-7319-4B13-B5BD-0D72FA9D7AD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en-GB" noProof="0"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en-GB" noProof="0"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ly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en-GB" noProof="0" dirty="0"/>
              <a:t>Define footer – presentation title / department</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en-GB" altLang="cs-CZ" noProof="0" smtClean="0"/>
              <a:pPr/>
              <a:t>‹#›</a:t>
            </a:fld>
            <a:endParaRPr lang="en-GB" altLang="cs-CZ" noProof="0"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jekt pre číslo snímky 2">
            <a:extLst>
              <a:ext uri="{FF2B5EF4-FFF2-40B4-BE49-F238E27FC236}">
                <a16:creationId xmlns:a16="http://schemas.microsoft.com/office/drawing/2014/main" id="{3CDB8457-0BA6-D54B-A726-511C9A367AE0}"/>
              </a:ext>
            </a:extLst>
          </p:cNvPr>
          <p:cNvSpPr>
            <a:spLocks noGrp="1"/>
          </p:cNvSpPr>
          <p:nvPr>
            <p:ph type="sldNum" sz="quarter" idx="11"/>
          </p:nvPr>
        </p:nvSpPr>
        <p:spPr/>
        <p:txBody>
          <a:bodyPr/>
          <a:lstStyle/>
          <a:p>
            <a:fld id="{0DE708CC-0C3F-4567-9698-B54C0F35BD31}" type="slidenum">
              <a:rPr lang="en-GB" altLang="cs-CZ" noProof="0" smtClean="0"/>
              <a:pPr/>
              <a:t>1</a:t>
            </a:fld>
            <a:endParaRPr lang="en-GB" altLang="cs-CZ" noProof="0" dirty="0"/>
          </a:p>
        </p:txBody>
      </p:sp>
      <p:sp>
        <p:nvSpPr>
          <p:cNvPr id="4" name="Nadpis 3">
            <a:extLst>
              <a:ext uri="{FF2B5EF4-FFF2-40B4-BE49-F238E27FC236}">
                <a16:creationId xmlns:a16="http://schemas.microsoft.com/office/drawing/2014/main" id="{123A9B39-6D5B-1149-AF4B-4E9BE322023F}"/>
              </a:ext>
            </a:extLst>
          </p:cNvPr>
          <p:cNvSpPr>
            <a:spLocks noGrp="1"/>
          </p:cNvSpPr>
          <p:nvPr>
            <p:ph type="title"/>
          </p:nvPr>
        </p:nvSpPr>
        <p:spPr>
          <a:xfrm>
            <a:off x="398502" y="1889253"/>
            <a:ext cx="11361600" cy="2628959"/>
          </a:xfrm>
        </p:spPr>
        <p:txBody>
          <a:bodyPr/>
          <a:lstStyle/>
          <a:p>
            <a:r>
              <a:rPr lang="en-US" dirty="0"/>
              <a:t>XXXI. </a:t>
            </a:r>
            <a:r>
              <a:rPr lang="cs-CZ" dirty="0"/>
              <a:t>Skin </a:t>
            </a:r>
            <a:r>
              <a:rPr lang="cs-CZ" dirty="0" err="1"/>
              <a:t>sensation</a:t>
            </a:r>
            <a:r>
              <a:rPr lang="cs-CZ" dirty="0"/>
              <a:t> and </a:t>
            </a:r>
            <a:r>
              <a:rPr lang="cs-CZ" dirty="0" err="1"/>
              <a:t>general</a:t>
            </a:r>
            <a:r>
              <a:rPr lang="cs-CZ" dirty="0"/>
              <a:t> 				     </a:t>
            </a:r>
            <a:r>
              <a:rPr lang="cs-CZ" dirty="0" err="1"/>
              <a:t>physiology</a:t>
            </a:r>
            <a:r>
              <a:rPr lang="cs-CZ" dirty="0"/>
              <a:t> </a:t>
            </a:r>
            <a:r>
              <a:rPr lang="cs-CZ" dirty="0" err="1"/>
              <a:t>of</a:t>
            </a:r>
            <a:r>
              <a:rPr lang="cs-CZ" dirty="0"/>
              <a:t> </a:t>
            </a:r>
            <a:r>
              <a:rPr lang="cs-CZ" dirty="0" err="1"/>
              <a:t>the</a:t>
            </a:r>
            <a:r>
              <a:rPr lang="cs-CZ" dirty="0"/>
              <a:t> skin</a:t>
            </a:r>
            <a:br>
              <a:rPr lang="cs-CZ" dirty="0"/>
            </a:br>
            <a:br>
              <a:rPr lang="cs-CZ" dirty="0"/>
            </a:br>
            <a:r>
              <a:rPr lang="cs-CZ" dirty="0"/>
              <a:t>XXXII. </a:t>
            </a:r>
            <a:r>
              <a:rPr lang="cs-CZ" dirty="0" err="1"/>
              <a:t>Cutaneous</a:t>
            </a:r>
            <a:r>
              <a:rPr lang="cs-CZ" dirty="0"/>
              <a:t> sensory </a:t>
            </a:r>
            <a:r>
              <a:rPr lang="cs-CZ" dirty="0" err="1"/>
              <a:t>organs</a:t>
            </a:r>
            <a:br>
              <a:rPr lang="cs-CZ" dirty="0"/>
            </a:br>
            <a:endParaRPr lang="en-GB" dirty="0"/>
          </a:p>
        </p:txBody>
      </p:sp>
      <p:sp>
        <p:nvSpPr>
          <p:cNvPr id="5" name="Podnadpis 4">
            <a:extLst>
              <a:ext uri="{FF2B5EF4-FFF2-40B4-BE49-F238E27FC236}">
                <a16:creationId xmlns:a16="http://schemas.microsoft.com/office/drawing/2014/main" id="{57CF0B4A-6B2F-5E47-805C-7758C9BCEB00}"/>
              </a:ext>
            </a:extLst>
          </p:cNvPr>
          <p:cNvSpPr>
            <a:spLocks noGrp="1"/>
          </p:cNvSpPr>
          <p:nvPr>
            <p:ph type="subTitle" idx="1"/>
          </p:nvPr>
        </p:nvSpPr>
        <p:spPr>
          <a:xfrm>
            <a:off x="398502" y="4738694"/>
            <a:ext cx="11361600" cy="698497"/>
          </a:xfrm>
        </p:spPr>
        <p:txBody>
          <a:bodyPr/>
          <a:lstStyle/>
          <a:p>
            <a:r>
              <a:rPr lang="cs-CZ" dirty="0" err="1"/>
              <a:t>Physiology</a:t>
            </a:r>
            <a:r>
              <a:rPr lang="cs-CZ" dirty="0"/>
              <a:t> - </a:t>
            </a:r>
            <a:r>
              <a:rPr lang="cs-CZ" dirty="0" err="1"/>
              <a:t>practice</a:t>
            </a:r>
            <a:endParaRPr lang="en-GB" dirty="0"/>
          </a:p>
        </p:txBody>
      </p:sp>
      <p:sp>
        <p:nvSpPr>
          <p:cNvPr id="7" name="object 4">
            <a:extLst>
              <a:ext uri="{FF2B5EF4-FFF2-40B4-BE49-F238E27FC236}">
                <a16:creationId xmlns:a16="http://schemas.microsoft.com/office/drawing/2014/main" id="{43FD3285-36F8-6D13-5274-92D307166EF5}"/>
              </a:ext>
            </a:extLst>
          </p:cNvPr>
          <p:cNvSpPr txBox="1"/>
          <p:nvPr/>
        </p:nvSpPr>
        <p:spPr>
          <a:xfrm>
            <a:off x="6128405" y="6480000"/>
            <a:ext cx="5649595" cy="227626"/>
          </a:xfrm>
          <a:prstGeom prst="rect">
            <a:avLst/>
          </a:prstGeom>
        </p:spPr>
        <p:txBody>
          <a:bodyPr vert="horz" wrap="square" lIns="0" tIns="12065" rIns="0" bIns="0" rtlCol="0">
            <a:spAutoFit/>
          </a:bodyPr>
          <a:lstStyle/>
          <a:p>
            <a:pPr marL="12700">
              <a:lnSpc>
                <a:spcPct val="100000"/>
              </a:lnSpc>
              <a:spcBef>
                <a:spcPts val="95"/>
              </a:spcBef>
            </a:pPr>
            <a:r>
              <a:rPr sz="1400" dirty="0">
                <a:solidFill>
                  <a:srgbClr val="888888"/>
                </a:solidFill>
                <a:latin typeface="+mj-lt"/>
                <a:cs typeface="Calibri"/>
              </a:rPr>
              <a:t>Dep.</a:t>
            </a:r>
            <a:r>
              <a:rPr sz="1400" spc="-40" dirty="0">
                <a:solidFill>
                  <a:srgbClr val="888888"/>
                </a:solidFill>
                <a:latin typeface="+mj-lt"/>
                <a:cs typeface="Calibri"/>
              </a:rPr>
              <a:t> </a:t>
            </a:r>
            <a:r>
              <a:rPr sz="1400" dirty="0">
                <a:solidFill>
                  <a:srgbClr val="888888"/>
                </a:solidFill>
                <a:latin typeface="+mj-lt"/>
                <a:cs typeface="Calibri"/>
              </a:rPr>
              <a:t>of</a:t>
            </a:r>
            <a:r>
              <a:rPr sz="1400" spc="-25" dirty="0">
                <a:solidFill>
                  <a:srgbClr val="888888"/>
                </a:solidFill>
                <a:latin typeface="+mj-lt"/>
                <a:cs typeface="Calibri"/>
              </a:rPr>
              <a:t> </a:t>
            </a:r>
            <a:r>
              <a:rPr sz="1400" spc="-20" dirty="0">
                <a:solidFill>
                  <a:srgbClr val="888888"/>
                </a:solidFill>
                <a:latin typeface="+mj-lt"/>
                <a:cs typeface="Calibri"/>
              </a:rPr>
              <a:t>Physiology,</a:t>
            </a:r>
            <a:r>
              <a:rPr sz="1400" spc="-60" dirty="0">
                <a:solidFill>
                  <a:srgbClr val="888888"/>
                </a:solidFill>
                <a:latin typeface="+mj-lt"/>
                <a:cs typeface="Calibri"/>
              </a:rPr>
              <a:t> </a:t>
            </a:r>
            <a:r>
              <a:rPr sz="1400" dirty="0">
                <a:solidFill>
                  <a:srgbClr val="888888"/>
                </a:solidFill>
                <a:latin typeface="+mj-lt"/>
                <a:cs typeface="Calibri"/>
              </a:rPr>
              <a:t>Fac.</a:t>
            </a:r>
            <a:r>
              <a:rPr sz="1400" spc="-30" dirty="0">
                <a:solidFill>
                  <a:srgbClr val="888888"/>
                </a:solidFill>
                <a:latin typeface="+mj-lt"/>
                <a:cs typeface="Calibri"/>
              </a:rPr>
              <a:t> </a:t>
            </a:r>
            <a:r>
              <a:rPr sz="1400" dirty="0">
                <a:solidFill>
                  <a:srgbClr val="888888"/>
                </a:solidFill>
                <a:latin typeface="+mj-lt"/>
                <a:cs typeface="Calibri"/>
              </a:rPr>
              <a:t>of</a:t>
            </a:r>
            <a:r>
              <a:rPr sz="1400" spc="-40" dirty="0">
                <a:solidFill>
                  <a:srgbClr val="888888"/>
                </a:solidFill>
                <a:latin typeface="+mj-lt"/>
                <a:cs typeface="Calibri"/>
              </a:rPr>
              <a:t> </a:t>
            </a:r>
            <a:r>
              <a:rPr sz="1400" dirty="0">
                <a:solidFill>
                  <a:srgbClr val="888888"/>
                </a:solidFill>
                <a:latin typeface="+mj-lt"/>
                <a:cs typeface="Calibri"/>
              </a:rPr>
              <a:t>Medicine,</a:t>
            </a:r>
            <a:r>
              <a:rPr sz="1400" spc="-40" dirty="0">
                <a:solidFill>
                  <a:srgbClr val="888888"/>
                </a:solidFill>
                <a:latin typeface="+mj-lt"/>
                <a:cs typeface="Calibri"/>
              </a:rPr>
              <a:t> </a:t>
            </a:r>
            <a:r>
              <a:rPr sz="1400" dirty="0">
                <a:solidFill>
                  <a:srgbClr val="888888"/>
                </a:solidFill>
                <a:latin typeface="+mj-lt"/>
                <a:cs typeface="Calibri"/>
              </a:rPr>
              <a:t>MU,</a:t>
            </a:r>
            <a:r>
              <a:rPr sz="1400" spc="-40" dirty="0">
                <a:solidFill>
                  <a:srgbClr val="888888"/>
                </a:solidFill>
                <a:latin typeface="+mj-lt"/>
                <a:cs typeface="Calibri"/>
              </a:rPr>
              <a:t> </a:t>
            </a:r>
            <a:r>
              <a:rPr sz="1400" dirty="0">
                <a:solidFill>
                  <a:srgbClr val="888888"/>
                </a:solidFill>
                <a:latin typeface="+mj-lt"/>
                <a:cs typeface="Calibri"/>
              </a:rPr>
              <a:t>2016</a:t>
            </a:r>
            <a:r>
              <a:rPr sz="1400" spc="-15" dirty="0">
                <a:solidFill>
                  <a:srgbClr val="888888"/>
                </a:solidFill>
                <a:latin typeface="+mj-lt"/>
                <a:cs typeface="Calibri"/>
              </a:rPr>
              <a:t> </a:t>
            </a:r>
            <a:r>
              <a:rPr sz="1400" dirty="0">
                <a:solidFill>
                  <a:srgbClr val="888888"/>
                </a:solidFill>
                <a:latin typeface="+mj-lt"/>
                <a:cs typeface="Calibri"/>
              </a:rPr>
              <a:t>©</a:t>
            </a:r>
            <a:r>
              <a:rPr sz="1400" spc="-45" dirty="0">
                <a:solidFill>
                  <a:srgbClr val="888888"/>
                </a:solidFill>
                <a:latin typeface="+mj-lt"/>
                <a:cs typeface="Calibri"/>
              </a:rPr>
              <a:t> </a:t>
            </a:r>
            <a:r>
              <a:rPr sz="1400" dirty="0">
                <a:solidFill>
                  <a:srgbClr val="888888"/>
                </a:solidFill>
                <a:latin typeface="+mj-lt"/>
                <a:cs typeface="Calibri"/>
              </a:rPr>
              <a:t>Ksenia</a:t>
            </a:r>
            <a:r>
              <a:rPr sz="1400" spc="-40" dirty="0">
                <a:solidFill>
                  <a:srgbClr val="888888"/>
                </a:solidFill>
                <a:latin typeface="+mj-lt"/>
                <a:cs typeface="Calibri"/>
              </a:rPr>
              <a:t> </a:t>
            </a:r>
            <a:r>
              <a:rPr sz="1400" spc="-10" dirty="0">
                <a:solidFill>
                  <a:srgbClr val="888888"/>
                </a:solidFill>
                <a:latin typeface="+mj-lt"/>
                <a:cs typeface="Calibri"/>
              </a:rPr>
              <a:t>Budinskaya</a:t>
            </a:r>
            <a:endParaRPr sz="1400" dirty="0">
              <a:latin typeface="+mj-lt"/>
              <a:cs typeface="Calibri"/>
            </a:endParaRPr>
          </a:p>
        </p:txBody>
      </p:sp>
    </p:spTree>
    <p:extLst>
      <p:ext uri="{BB962C8B-B14F-4D97-AF65-F5344CB8AC3E}">
        <p14:creationId xmlns:p14="http://schemas.microsoft.com/office/powerpoint/2010/main" val="3039613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080BFF8-4F09-73F7-AF83-C6A1025C22E7}"/>
              </a:ext>
            </a:extLst>
          </p:cNvPr>
          <p:cNvSpPr>
            <a:spLocks noGrp="1"/>
          </p:cNvSpPr>
          <p:nvPr>
            <p:ph type="sldNum" sz="quarter" idx="11"/>
          </p:nvPr>
        </p:nvSpPr>
        <p:spPr/>
        <p:txBody>
          <a:bodyPr/>
          <a:lstStyle/>
          <a:p>
            <a:fld id="{0970407D-EE58-4A0B-824B-1D3AE42DD9CF}" type="slidenum">
              <a:rPr lang="en-GB" altLang="cs-CZ" noProof="0" smtClean="0"/>
              <a:pPr/>
              <a:t>10</a:t>
            </a:fld>
            <a:endParaRPr lang="en-GB" altLang="cs-CZ" noProof="0" dirty="0"/>
          </a:p>
        </p:txBody>
      </p:sp>
      <p:sp>
        <p:nvSpPr>
          <p:cNvPr id="4" name="Title 3">
            <a:extLst>
              <a:ext uri="{FF2B5EF4-FFF2-40B4-BE49-F238E27FC236}">
                <a16:creationId xmlns:a16="http://schemas.microsoft.com/office/drawing/2014/main" id="{1B797B80-F8D0-85C6-2CBC-C09F0890D230}"/>
              </a:ext>
            </a:extLst>
          </p:cNvPr>
          <p:cNvSpPr>
            <a:spLocks noGrp="1"/>
          </p:cNvSpPr>
          <p:nvPr>
            <p:ph type="title"/>
          </p:nvPr>
        </p:nvSpPr>
        <p:spPr/>
        <p:txBody>
          <a:bodyPr/>
          <a:lstStyle/>
          <a:p>
            <a:r>
              <a:rPr lang="cs-CZ" spc="-25" dirty="0" err="1"/>
              <a:t>Tactile</a:t>
            </a:r>
            <a:r>
              <a:rPr lang="cs-CZ" spc="-90" dirty="0"/>
              <a:t> </a:t>
            </a:r>
            <a:r>
              <a:rPr lang="cs-CZ" dirty="0"/>
              <a:t>and</a:t>
            </a:r>
            <a:r>
              <a:rPr lang="cs-CZ" spc="-60" dirty="0"/>
              <a:t> </a:t>
            </a:r>
            <a:r>
              <a:rPr lang="cs-CZ" dirty="0" err="1"/>
              <a:t>pain</a:t>
            </a:r>
            <a:r>
              <a:rPr lang="cs-CZ" spc="-60" dirty="0"/>
              <a:t> </a:t>
            </a:r>
            <a:r>
              <a:rPr lang="cs-CZ" spc="-10" dirty="0" err="1"/>
              <a:t>spots</a:t>
            </a:r>
            <a:endParaRPr lang="cs-CZ" dirty="0"/>
          </a:p>
        </p:txBody>
      </p:sp>
      <p:sp>
        <p:nvSpPr>
          <p:cNvPr id="5" name="Content Placeholder 4">
            <a:extLst>
              <a:ext uri="{FF2B5EF4-FFF2-40B4-BE49-F238E27FC236}">
                <a16:creationId xmlns:a16="http://schemas.microsoft.com/office/drawing/2014/main" id="{E754DE86-6830-237D-9692-E7BD71B7E988}"/>
              </a:ext>
            </a:extLst>
          </p:cNvPr>
          <p:cNvSpPr>
            <a:spLocks noGrp="1"/>
          </p:cNvSpPr>
          <p:nvPr>
            <p:ph idx="1"/>
          </p:nvPr>
        </p:nvSpPr>
        <p:spPr>
          <a:xfrm>
            <a:off x="2714170" y="1692001"/>
            <a:ext cx="8759029" cy="4679769"/>
          </a:xfrm>
        </p:spPr>
        <p:txBody>
          <a:bodyPr/>
          <a:lstStyle/>
          <a:p>
            <a:pPr>
              <a:lnSpc>
                <a:spcPct val="100000"/>
              </a:lnSpc>
            </a:pPr>
            <a:r>
              <a:rPr lang="en-US" sz="1800" b="1" dirty="0"/>
              <a:t>Meissner's corpuscle</a:t>
            </a:r>
            <a:r>
              <a:rPr lang="cs-CZ" sz="1800" b="1" dirty="0"/>
              <a:t>: </a:t>
            </a:r>
            <a:r>
              <a:rPr lang="cs-CZ" sz="1800" dirty="0"/>
              <a:t>i</a:t>
            </a:r>
            <a:r>
              <a:rPr lang="en-US" sz="1800" dirty="0"/>
              <a:t>t is a highly adaptive mechanoreceptor, especially for touch on the fingers and lips. It is made by an encapsulated nerve ending of one myelinated nerve </a:t>
            </a:r>
            <a:r>
              <a:rPr lang="en-US" sz="1800" dirty="0" err="1"/>
              <a:t>fibre</a:t>
            </a:r>
            <a:r>
              <a:rPr lang="en-US" sz="1800" dirty="0"/>
              <a:t>. The receptor is triggered by the deformation of its capsule and following stimulation of the nerve </a:t>
            </a:r>
            <a:r>
              <a:rPr lang="en-US" sz="1800" dirty="0" err="1"/>
              <a:t>fibre</a:t>
            </a:r>
            <a:r>
              <a:rPr lang="en-US" sz="1800" dirty="0"/>
              <a:t>. It is a special pressure-sensitive sensory end organ involved in the recognition of light and superficial vibrations. It plays an important part in a sense of touch, particularly in fast and light contact or in contact with a mobile surface.</a:t>
            </a:r>
            <a:endParaRPr lang="cs-CZ" sz="1800" dirty="0"/>
          </a:p>
          <a:p>
            <a:pPr>
              <a:lnSpc>
                <a:spcPct val="100000"/>
              </a:lnSpc>
            </a:pPr>
            <a:endParaRPr lang="cs-CZ" sz="1800" dirty="0"/>
          </a:p>
          <a:p>
            <a:pPr>
              <a:lnSpc>
                <a:spcPct val="100000"/>
              </a:lnSpc>
            </a:pPr>
            <a:endParaRPr lang="cs-CZ" sz="1800" dirty="0"/>
          </a:p>
          <a:p>
            <a:pPr>
              <a:lnSpc>
                <a:spcPct val="100000"/>
              </a:lnSpc>
            </a:pPr>
            <a:r>
              <a:rPr lang="en-US" sz="1800" b="1" dirty="0"/>
              <a:t>Lamellar  corpuscles,  or  Pacinian  corpuscles</a:t>
            </a:r>
            <a:r>
              <a:rPr lang="cs-CZ" sz="1800" b="1" dirty="0"/>
              <a:t>:</a:t>
            </a:r>
            <a:r>
              <a:rPr lang="en-US" sz="1800" dirty="0"/>
              <a:t> </a:t>
            </a:r>
            <a:r>
              <a:rPr lang="cs-CZ" sz="1800" dirty="0"/>
              <a:t>t</a:t>
            </a:r>
            <a:r>
              <a:rPr lang="en-US" sz="1800" dirty="0"/>
              <a:t>he lamellar corpuscle is approximately oval-cylindrical-shaped and 1-2 mm in length. The lamellae are very thin, flat, epithelial cells inside the capsule and modified Schwann cells inside the inner core of the corpuscle. They are characterized by the ability to almost immediate adaptation, so they can be stimulated by only a very rapidly changing mechanical stimulus (e.g. compression). Their main importance lies in the registration of higher frequency vibrations. </a:t>
            </a:r>
            <a:endParaRPr lang="cs-CZ" sz="1800" dirty="0"/>
          </a:p>
        </p:txBody>
      </p:sp>
      <p:pic>
        <p:nvPicPr>
          <p:cNvPr id="8" name="object 5">
            <a:extLst>
              <a:ext uri="{FF2B5EF4-FFF2-40B4-BE49-F238E27FC236}">
                <a16:creationId xmlns:a16="http://schemas.microsoft.com/office/drawing/2014/main" id="{AB48B347-A336-6D60-0338-C85F64F4D7B7}"/>
              </a:ext>
            </a:extLst>
          </p:cNvPr>
          <p:cNvPicPr/>
          <p:nvPr/>
        </p:nvPicPr>
        <p:blipFill>
          <a:blip r:embed="rId2" cstate="print"/>
          <a:stretch>
            <a:fillRect/>
          </a:stretch>
        </p:blipFill>
        <p:spPr>
          <a:xfrm>
            <a:off x="950183" y="1456290"/>
            <a:ext cx="1479804" cy="2375916"/>
          </a:xfrm>
          <a:prstGeom prst="rect">
            <a:avLst/>
          </a:prstGeom>
        </p:spPr>
      </p:pic>
      <p:pic>
        <p:nvPicPr>
          <p:cNvPr id="10" name="object 4">
            <a:extLst>
              <a:ext uri="{FF2B5EF4-FFF2-40B4-BE49-F238E27FC236}">
                <a16:creationId xmlns:a16="http://schemas.microsoft.com/office/drawing/2014/main" id="{DB7DD40F-D729-EDE8-DB2E-0290A547C13D}"/>
              </a:ext>
            </a:extLst>
          </p:cNvPr>
          <p:cNvPicPr/>
          <p:nvPr/>
        </p:nvPicPr>
        <p:blipFill>
          <a:blip r:embed="rId3" cstate="print"/>
          <a:stretch>
            <a:fillRect/>
          </a:stretch>
        </p:blipFill>
        <p:spPr>
          <a:xfrm>
            <a:off x="950183" y="4116920"/>
            <a:ext cx="1478280" cy="2375916"/>
          </a:xfrm>
          <a:prstGeom prst="rect">
            <a:avLst/>
          </a:prstGeom>
        </p:spPr>
      </p:pic>
    </p:spTree>
    <p:extLst>
      <p:ext uri="{BB962C8B-B14F-4D97-AF65-F5344CB8AC3E}">
        <p14:creationId xmlns:p14="http://schemas.microsoft.com/office/powerpoint/2010/main" val="8852451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2518140-C401-9A34-AE81-52F3FD55ABDA}"/>
              </a:ext>
            </a:extLst>
          </p:cNvPr>
          <p:cNvSpPr>
            <a:spLocks noGrp="1"/>
          </p:cNvSpPr>
          <p:nvPr>
            <p:ph type="sldNum" sz="quarter" idx="11"/>
          </p:nvPr>
        </p:nvSpPr>
        <p:spPr/>
        <p:txBody>
          <a:bodyPr/>
          <a:lstStyle/>
          <a:p>
            <a:fld id="{0970407D-EE58-4A0B-824B-1D3AE42DD9CF}" type="slidenum">
              <a:rPr lang="en-GB" altLang="cs-CZ" noProof="0" smtClean="0"/>
              <a:pPr/>
              <a:t>11</a:t>
            </a:fld>
            <a:endParaRPr lang="en-GB" altLang="cs-CZ" noProof="0" dirty="0"/>
          </a:p>
        </p:txBody>
      </p:sp>
      <p:sp>
        <p:nvSpPr>
          <p:cNvPr id="4" name="Title 3">
            <a:extLst>
              <a:ext uri="{FF2B5EF4-FFF2-40B4-BE49-F238E27FC236}">
                <a16:creationId xmlns:a16="http://schemas.microsoft.com/office/drawing/2014/main" id="{B10DCF00-F38F-C7B4-06E8-6CD8561BCE52}"/>
              </a:ext>
            </a:extLst>
          </p:cNvPr>
          <p:cNvSpPr>
            <a:spLocks noGrp="1"/>
          </p:cNvSpPr>
          <p:nvPr>
            <p:ph type="title"/>
          </p:nvPr>
        </p:nvSpPr>
        <p:spPr/>
        <p:txBody>
          <a:bodyPr/>
          <a:lstStyle/>
          <a:p>
            <a:r>
              <a:rPr lang="cs-CZ" dirty="0" err="1"/>
              <a:t>Tactile</a:t>
            </a:r>
            <a:r>
              <a:rPr lang="cs-CZ" dirty="0"/>
              <a:t> and </a:t>
            </a:r>
            <a:r>
              <a:rPr lang="cs-CZ" dirty="0" err="1"/>
              <a:t>pain</a:t>
            </a:r>
            <a:r>
              <a:rPr lang="cs-CZ" dirty="0"/>
              <a:t> </a:t>
            </a:r>
            <a:r>
              <a:rPr lang="cs-CZ" dirty="0" err="1"/>
              <a:t>spots</a:t>
            </a:r>
            <a:endParaRPr lang="cs-CZ" dirty="0"/>
          </a:p>
        </p:txBody>
      </p:sp>
      <p:sp>
        <p:nvSpPr>
          <p:cNvPr id="5" name="Content Placeholder 4">
            <a:extLst>
              <a:ext uri="{FF2B5EF4-FFF2-40B4-BE49-F238E27FC236}">
                <a16:creationId xmlns:a16="http://schemas.microsoft.com/office/drawing/2014/main" id="{244F87CC-627C-F6B3-69B0-EED19267E1B4}"/>
              </a:ext>
            </a:extLst>
          </p:cNvPr>
          <p:cNvSpPr>
            <a:spLocks noGrp="1"/>
          </p:cNvSpPr>
          <p:nvPr>
            <p:ph idx="1"/>
          </p:nvPr>
        </p:nvSpPr>
        <p:spPr/>
        <p:txBody>
          <a:bodyPr/>
          <a:lstStyle/>
          <a:p>
            <a:pPr>
              <a:lnSpc>
                <a:spcPct val="100000"/>
              </a:lnSpc>
            </a:pPr>
            <a:r>
              <a:rPr lang="en-US" sz="2400" b="1" dirty="0"/>
              <a:t>Merkel cells </a:t>
            </a:r>
            <a:r>
              <a:rPr lang="en-US" sz="2400" dirty="0"/>
              <a:t>are epidermal cells located on the whole surface of the skin. In hairless regions of skin, they are nearby to Meissner‘s corpuscles but they differ in a level of sensitivity to stimuli, Merkel cells are less sensitive than Meissner‘s corpuscles. At first, they generate a strong signal but it gradually weakens till reaching a stable level of signal. Their main function is to register continuing contact with a surface. </a:t>
            </a:r>
          </a:p>
          <a:p>
            <a:pPr>
              <a:lnSpc>
                <a:spcPct val="100000"/>
              </a:lnSpc>
            </a:pPr>
            <a:r>
              <a:rPr lang="en-US" sz="2400" b="1" dirty="0"/>
              <a:t>Pain</a:t>
            </a:r>
            <a:r>
              <a:rPr lang="en-US" sz="2400" dirty="0"/>
              <a:t> is a physiological perception serving as a protective mechanism, its task is to prevent</a:t>
            </a:r>
            <a:r>
              <a:rPr lang="cs-CZ" sz="2400" dirty="0"/>
              <a:t> </a:t>
            </a:r>
            <a:r>
              <a:rPr lang="en-US" sz="2400" dirty="0"/>
              <a:t>further tissue damage.</a:t>
            </a:r>
            <a:r>
              <a:rPr lang="cs-CZ" sz="2400" dirty="0"/>
              <a:t> </a:t>
            </a:r>
            <a:r>
              <a:rPr lang="en-US" sz="2400" dirty="0"/>
              <a:t>There are two types of pain:</a:t>
            </a:r>
          </a:p>
          <a:p>
            <a:pPr lvl="1"/>
            <a:r>
              <a:rPr lang="en-US" i="1" dirty="0"/>
              <a:t>Fast pain </a:t>
            </a:r>
            <a:r>
              <a:rPr lang="en-US" dirty="0"/>
              <a:t>develops for tenths of a second. It is also known as a sharp pain. This term</a:t>
            </a:r>
            <a:r>
              <a:rPr lang="cs-CZ" dirty="0"/>
              <a:t> </a:t>
            </a:r>
            <a:r>
              <a:rPr lang="en-US" dirty="0"/>
              <a:t>most often arises during a mechanical skin injury like stings or cuts. It originates only in superficial tissues.</a:t>
            </a:r>
          </a:p>
          <a:p>
            <a:pPr lvl="1"/>
            <a:r>
              <a:rPr lang="en-US" i="1" dirty="0"/>
              <a:t>Slow pain </a:t>
            </a:r>
            <a:r>
              <a:rPr lang="en-US" dirty="0"/>
              <a:t>starts after a few seconds of causing a painful stimulus. The intensity of pain slowly develops and increases. The cause can be in deep or superficial tissues.</a:t>
            </a:r>
          </a:p>
          <a:p>
            <a:endParaRPr lang="cs-CZ" dirty="0"/>
          </a:p>
        </p:txBody>
      </p:sp>
    </p:spTree>
    <p:extLst>
      <p:ext uri="{BB962C8B-B14F-4D97-AF65-F5344CB8AC3E}">
        <p14:creationId xmlns:p14="http://schemas.microsoft.com/office/powerpoint/2010/main" val="36577358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AE453B6-3B2D-B3BF-3368-53F43CD22BB0}"/>
              </a:ext>
            </a:extLst>
          </p:cNvPr>
          <p:cNvSpPr>
            <a:spLocks noGrp="1"/>
          </p:cNvSpPr>
          <p:nvPr>
            <p:ph type="sldNum" sz="quarter" idx="11"/>
          </p:nvPr>
        </p:nvSpPr>
        <p:spPr/>
        <p:txBody>
          <a:bodyPr/>
          <a:lstStyle/>
          <a:p>
            <a:fld id="{0970407D-EE58-4A0B-824B-1D3AE42DD9CF}" type="slidenum">
              <a:rPr lang="en-GB" altLang="cs-CZ" noProof="0" smtClean="0"/>
              <a:pPr/>
              <a:t>12</a:t>
            </a:fld>
            <a:endParaRPr lang="en-GB" altLang="cs-CZ" noProof="0" dirty="0"/>
          </a:p>
        </p:txBody>
      </p:sp>
      <p:sp>
        <p:nvSpPr>
          <p:cNvPr id="4" name="Title 3">
            <a:extLst>
              <a:ext uri="{FF2B5EF4-FFF2-40B4-BE49-F238E27FC236}">
                <a16:creationId xmlns:a16="http://schemas.microsoft.com/office/drawing/2014/main" id="{FD829142-5590-F364-466E-053BA8ADE2B1}"/>
              </a:ext>
            </a:extLst>
          </p:cNvPr>
          <p:cNvSpPr>
            <a:spLocks noGrp="1"/>
          </p:cNvSpPr>
          <p:nvPr>
            <p:ph type="title"/>
          </p:nvPr>
        </p:nvSpPr>
        <p:spPr/>
        <p:txBody>
          <a:bodyPr/>
          <a:lstStyle/>
          <a:p>
            <a:r>
              <a:rPr lang="cs-CZ" dirty="0" err="1"/>
              <a:t>Tactile</a:t>
            </a:r>
            <a:r>
              <a:rPr lang="cs-CZ" dirty="0"/>
              <a:t> and </a:t>
            </a:r>
            <a:r>
              <a:rPr lang="cs-CZ" dirty="0" err="1"/>
              <a:t>pain</a:t>
            </a:r>
            <a:r>
              <a:rPr lang="cs-CZ" dirty="0"/>
              <a:t> </a:t>
            </a:r>
            <a:r>
              <a:rPr lang="cs-CZ" dirty="0" err="1"/>
              <a:t>spots</a:t>
            </a:r>
            <a:endParaRPr lang="cs-CZ" dirty="0"/>
          </a:p>
        </p:txBody>
      </p:sp>
      <p:sp>
        <p:nvSpPr>
          <p:cNvPr id="5" name="Content Placeholder 4">
            <a:extLst>
              <a:ext uri="{FF2B5EF4-FFF2-40B4-BE49-F238E27FC236}">
                <a16:creationId xmlns:a16="http://schemas.microsoft.com/office/drawing/2014/main" id="{30181D6E-3401-FA89-52BF-56DE74C5B448}"/>
              </a:ext>
            </a:extLst>
          </p:cNvPr>
          <p:cNvSpPr>
            <a:spLocks noGrp="1"/>
          </p:cNvSpPr>
          <p:nvPr>
            <p:ph idx="1"/>
          </p:nvPr>
        </p:nvSpPr>
        <p:spPr>
          <a:xfrm>
            <a:off x="720000" y="1692002"/>
            <a:ext cx="9498057" cy="4139998"/>
          </a:xfrm>
        </p:spPr>
        <p:txBody>
          <a:bodyPr/>
          <a:lstStyle/>
          <a:p>
            <a:r>
              <a:rPr lang="en-US" b="1" dirty="0"/>
              <a:t>Pain receptors or nociceptors </a:t>
            </a:r>
            <a:r>
              <a:rPr lang="en-US" dirty="0"/>
              <a:t>are free nerve endings stratified throughout the body - in the skin, in the periosteum, in the walls of large arteries, in joints etc. Nociceptors react to stimuli, which can be divided into three types: mechanical, chemical and thermal. All three types can induce slow pain, but only mechanical and thermal types cause fast pain.</a:t>
            </a:r>
          </a:p>
          <a:p>
            <a:pPr lvl="1"/>
            <a:r>
              <a:rPr lang="en-US" dirty="0"/>
              <a:t>Unlike any other receptors, they are non-adaptive which ensures that the pain is registered at all times. On the other hand that leads to lower quality of life in patients with chronic pain. Sensitivity of nociceptors under certain conditions increases and as well as the sensation of pain. This sensitivity increase is called hyperalgesia.</a:t>
            </a:r>
          </a:p>
          <a:p>
            <a:endParaRPr lang="cs-CZ" dirty="0"/>
          </a:p>
        </p:txBody>
      </p:sp>
      <p:pic>
        <p:nvPicPr>
          <p:cNvPr id="7" name="object 3">
            <a:extLst>
              <a:ext uri="{FF2B5EF4-FFF2-40B4-BE49-F238E27FC236}">
                <a16:creationId xmlns:a16="http://schemas.microsoft.com/office/drawing/2014/main" id="{0EC47C60-13EC-B28A-7B27-ABB5A2BA277F}"/>
              </a:ext>
            </a:extLst>
          </p:cNvPr>
          <p:cNvPicPr/>
          <p:nvPr/>
        </p:nvPicPr>
        <p:blipFill>
          <a:blip r:embed="rId2" cstate="print"/>
          <a:stretch>
            <a:fillRect/>
          </a:stretch>
        </p:blipFill>
        <p:spPr>
          <a:xfrm>
            <a:off x="10122369" y="1887220"/>
            <a:ext cx="1313688" cy="2342387"/>
          </a:xfrm>
          <a:prstGeom prst="rect">
            <a:avLst/>
          </a:prstGeom>
        </p:spPr>
      </p:pic>
    </p:spTree>
    <p:extLst>
      <p:ext uri="{BB962C8B-B14F-4D97-AF65-F5344CB8AC3E}">
        <p14:creationId xmlns:p14="http://schemas.microsoft.com/office/powerpoint/2010/main" val="17882818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9B79B41A-973A-3DAB-EEDD-9B2FCF9A7379}"/>
              </a:ext>
            </a:extLst>
          </p:cNvPr>
          <p:cNvSpPr>
            <a:spLocks noGrp="1"/>
          </p:cNvSpPr>
          <p:nvPr>
            <p:ph type="sldNum" sz="quarter" idx="11"/>
          </p:nvPr>
        </p:nvSpPr>
        <p:spPr/>
        <p:txBody>
          <a:bodyPr/>
          <a:lstStyle/>
          <a:p>
            <a:fld id="{0970407D-EE58-4A0B-824B-1D3AE42DD9CF}" type="slidenum">
              <a:rPr lang="en-GB" altLang="cs-CZ" noProof="0" smtClean="0"/>
              <a:pPr/>
              <a:t>13</a:t>
            </a:fld>
            <a:endParaRPr lang="en-GB" altLang="cs-CZ" noProof="0" dirty="0"/>
          </a:p>
        </p:txBody>
      </p:sp>
      <p:sp>
        <p:nvSpPr>
          <p:cNvPr id="4" name="Title 3">
            <a:extLst>
              <a:ext uri="{FF2B5EF4-FFF2-40B4-BE49-F238E27FC236}">
                <a16:creationId xmlns:a16="http://schemas.microsoft.com/office/drawing/2014/main" id="{09A12C5D-BEB1-29EC-43FC-8B52BEFC49BB}"/>
              </a:ext>
            </a:extLst>
          </p:cNvPr>
          <p:cNvSpPr>
            <a:spLocks noGrp="1"/>
          </p:cNvSpPr>
          <p:nvPr>
            <p:ph type="title"/>
          </p:nvPr>
        </p:nvSpPr>
        <p:spPr/>
        <p:txBody>
          <a:bodyPr/>
          <a:lstStyle/>
          <a:p>
            <a:r>
              <a:rPr lang="cs-CZ" dirty="0" err="1"/>
              <a:t>Simultaneous</a:t>
            </a:r>
            <a:r>
              <a:rPr lang="cs-CZ" dirty="0"/>
              <a:t> </a:t>
            </a:r>
            <a:r>
              <a:rPr lang="cs-CZ" dirty="0" err="1"/>
              <a:t>spatial</a:t>
            </a:r>
            <a:r>
              <a:rPr lang="cs-CZ" dirty="0"/>
              <a:t> </a:t>
            </a:r>
            <a:r>
              <a:rPr lang="cs-CZ" dirty="0" err="1"/>
              <a:t>discrimination</a:t>
            </a:r>
            <a:endParaRPr lang="cs-CZ" dirty="0"/>
          </a:p>
        </p:txBody>
      </p:sp>
      <p:sp>
        <p:nvSpPr>
          <p:cNvPr id="5" name="Content Placeholder 4">
            <a:extLst>
              <a:ext uri="{FF2B5EF4-FFF2-40B4-BE49-F238E27FC236}">
                <a16:creationId xmlns:a16="http://schemas.microsoft.com/office/drawing/2014/main" id="{35A3EF98-E997-A8E8-EA4B-790647A9A336}"/>
              </a:ext>
            </a:extLst>
          </p:cNvPr>
          <p:cNvSpPr>
            <a:spLocks noGrp="1"/>
          </p:cNvSpPr>
          <p:nvPr>
            <p:ph idx="1"/>
          </p:nvPr>
        </p:nvSpPr>
        <p:spPr/>
        <p:txBody>
          <a:bodyPr/>
          <a:lstStyle/>
          <a:p>
            <a:pPr>
              <a:lnSpc>
                <a:spcPct val="100000"/>
              </a:lnSpc>
            </a:pPr>
            <a:r>
              <a:rPr lang="en-US" sz="2100" b="1" dirty="0"/>
              <a:t>Sensitivity to a particular initiative is not the same everywhere on the body</a:t>
            </a:r>
            <a:r>
              <a:rPr lang="en-US" sz="2100" dirty="0"/>
              <a:t>. Reception areas may overlap and in these parts the sensitivity is higher. Also, the receptor density in different parts of the body is different. The tongue and fingertips on the hand have more touch receptors than the skin on the back (two pointed objects with 1 mm distance between each other are distinguished as two in the tongue, on the back this distance had to be around 50 mm to distinguish them). The number of receptors for each sensation is not the same.</a:t>
            </a:r>
          </a:p>
          <a:p>
            <a:pPr>
              <a:lnSpc>
                <a:spcPct val="100000"/>
              </a:lnSpc>
            </a:pPr>
            <a:r>
              <a:rPr lang="en-US" sz="2100" b="1" dirty="0"/>
              <a:t>Determining spatial threshold</a:t>
            </a:r>
            <a:r>
              <a:rPr lang="en-US" sz="2100" dirty="0"/>
              <a:t>:</a:t>
            </a:r>
          </a:p>
          <a:p>
            <a:pPr lvl="1"/>
            <a:r>
              <a:rPr lang="en-US" sz="1800" dirty="0"/>
              <a:t>simultaneous spatial threshold (the </a:t>
            </a:r>
            <a:r>
              <a:rPr lang="en-US" sz="1800" dirty="0" err="1"/>
              <a:t>esteziometr</a:t>
            </a:r>
            <a:r>
              <a:rPr lang="en-US" sz="1800" dirty="0"/>
              <a:t> is attached simultaneously)</a:t>
            </a:r>
          </a:p>
          <a:p>
            <a:pPr lvl="1"/>
            <a:r>
              <a:rPr lang="en-US" sz="1800" dirty="0"/>
              <a:t>successively threshold (the </a:t>
            </a:r>
            <a:r>
              <a:rPr lang="en-US" sz="1800" dirty="0" err="1"/>
              <a:t>esteziometr</a:t>
            </a:r>
            <a:r>
              <a:rPr lang="en-US" sz="1800" dirty="0"/>
              <a:t> is attached successively)</a:t>
            </a:r>
          </a:p>
          <a:p>
            <a:pPr>
              <a:lnSpc>
                <a:spcPct val="100000"/>
              </a:lnSpc>
            </a:pPr>
            <a:r>
              <a:rPr lang="en-US" sz="2100" b="1" dirty="0"/>
              <a:t>Assessment</a:t>
            </a:r>
            <a:r>
              <a:rPr lang="en-US" sz="2100" dirty="0"/>
              <a:t>: The patient is asked to report whether one or two points were felt. The smallest distance between two points that still results in the perception of two distinct stimuli is recorded as the patient's two-point threshold. Performance on the two extremities can be compared for discrepancies. This threshold varies throughout the body.</a:t>
            </a:r>
          </a:p>
          <a:p>
            <a:endParaRPr lang="cs-CZ" dirty="0"/>
          </a:p>
        </p:txBody>
      </p:sp>
    </p:spTree>
    <p:extLst>
      <p:ext uri="{BB962C8B-B14F-4D97-AF65-F5344CB8AC3E}">
        <p14:creationId xmlns:p14="http://schemas.microsoft.com/office/powerpoint/2010/main" val="2994310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0E0711B-4DA0-83CF-B5B8-735C1791B7CF}"/>
              </a:ext>
            </a:extLst>
          </p:cNvPr>
          <p:cNvSpPr>
            <a:spLocks noGrp="1"/>
          </p:cNvSpPr>
          <p:nvPr>
            <p:ph type="sldNum" sz="quarter" idx="11"/>
          </p:nvPr>
        </p:nvSpPr>
        <p:spPr/>
        <p:txBody>
          <a:bodyPr/>
          <a:lstStyle/>
          <a:p>
            <a:fld id="{0970407D-EE58-4A0B-824B-1D3AE42DD9CF}" type="slidenum">
              <a:rPr lang="en-GB" altLang="cs-CZ" noProof="0" smtClean="0"/>
              <a:pPr/>
              <a:t>2</a:t>
            </a:fld>
            <a:endParaRPr lang="en-GB" altLang="cs-CZ" noProof="0" dirty="0"/>
          </a:p>
        </p:txBody>
      </p:sp>
      <p:sp>
        <p:nvSpPr>
          <p:cNvPr id="4" name="Title 3">
            <a:extLst>
              <a:ext uri="{FF2B5EF4-FFF2-40B4-BE49-F238E27FC236}">
                <a16:creationId xmlns:a16="http://schemas.microsoft.com/office/drawing/2014/main" id="{1E9C7512-CA22-395F-9123-F700CCB12CC7}"/>
              </a:ext>
            </a:extLst>
          </p:cNvPr>
          <p:cNvSpPr>
            <a:spLocks noGrp="1"/>
          </p:cNvSpPr>
          <p:nvPr>
            <p:ph type="title"/>
          </p:nvPr>
        </p:nvSpPr>
        <p:spPr/>
        <p:txBody>
          <a:bodyPr/>
          <a:lstStyle/>
          <a:p>
            <a:r>
              <a:rPr lang="en-US" dirty="0"/>
              <a:t>Skin performs the following functions</a:t>
            </a:r>
            <a:endParaRPr lang="cs-CZ" dirty="0"/>
          </a:p>
        </p:txBody>
      </p:sp>
      <p:sp>
        <p:nvSpPr>
          <p:cNvPr id="5" name="Content Placeholder 4">
            <a:extLst>
              <a:ext uri="{FF2B5EF4-FFF2-40B4-BE49-F238E27FC236}">
                <a16:creationId xmlns:a16="http://schemas.microsoft.com/office/drawing/2014/main" id="{55CCD12F-287F-6E49-20A4-990E273EC805}"/>
              </a:ext>
            </a:extLst>
          </p:cNvPr>
          <p:cNvSpPr>
            <a:spLocks noGrp="1"/>
          </p:cNvSpPr>
          <p:nvPr>
            <p:ph idx="1"/>
          </p:nvPr>
        </p:nvSpPr>
        <p:spPr>
          <a:xfrm>
            <a:off x="720000" y="1604917"/>
            <a:ext cx="10753200" cy="4139998"/>
          </a:xfrm>
        </p:spPr>
        <p:txBody>
          <a:bodyPr/>
          <a:lstStyle/>
          <a:p>
            <a:r>
              <a:rPr lang="en-US" b="1" dirty="0"/>
              <a:t>protection</a:t>
            </a:r>
            <a:r>
              <a:rPr lang="en-US" dirty="0"/>
              <a:t>: </a:t>
            </a:r>
            <a:endParaRPr lang="cs-CZ" dirty="0"/>
          </a:p>
          <a:p>
            <a:pPr lvl="1"/>
            <a:r>
              <a:rPr lang="en-US" dirty="0"/>
              <a:t>physical: mechanical protection (elasticity and strength of </a:t>
            </a:r>
            <a:r>
              <a:rPr lang="en-US" dirty="0" err="1"/>
              <a:t>fibres</a:t>
            </a:r>
            <a:r>
              <a:rPr lang="en-US" dirty="0"/>
              <a:t>,</a:t>
            </a:r>
            <a:r>
              <a:rPr lang="cs-CZ" dirty="0"/>
              <a:t> </a:t>
            </a:r>
            <a:r>
              <a:rPr lang="en-US" dirty="0"/>
              <a:t>subcutaneous fat); protection against UV radiation (melanin) </a:t>
            </a:r>
            <a:endParaRPr lang="cs-CZ" dirty="0"/>
          </a:p>
          <a:p>
            <a:pPr lvl="1"/>
            <a:r>
              <a:rPr lang="en-US" dirty="0"/>
              <a:t>biological: keratinization and flaking epithelium, secretion of the</a:t>
            </a:r>
            <a:r>
              <a:rPr lang="cs-CZ" dirty="0"/>
              <a:t> </a:t>
            </a:r>
            <a:r>
              <a:rPr lang="en-US" dirty="0"/>
              <a:t>sebaceous and sweat glands</a:t>
            </a:r>
          </a:p>
          <a:p>
            <a:pPr lvl="1"/>
            <a:r>
              <a:rPr lang="en-US" dirty="0"/>
              <a:t>chemical: pH</a:t>
            </a:r>
          </a:p>
          <a:p>
            <a:r>
              <a:rPr lang="en-US" b="1" dirty="0"/>
              <a:t>sensation</a:t>
            </a:r>
            <a:r>
              <a:rPr lang="en-US" dirty="0"/>
              <a:t>: warm, cold, pressure or pain</a:t>
            </a:r>
          </a:p>
          <a:p>
            <a:r>
              <a:rPr lang="en-US" b="1" dirty="0"/>
              <a:t>thermoregulation</a:t>
            </a:r>
            <a:r>
              <a:rPr lang="en-US" dirty="0"/>
              <a:t>: skin helps to maintain a constant body temperature through the skin</a:t>
            </a:r>
            <a:r>
              <a:rPr lang="cs-CZ" dirty="0"/>
              <a:t> </a:t>
            </a:r>
            <a:r>
              <a:rPr lang="en-US" dirty="0"/>
              <a:t>blood vessels and sweat glands</a:t>
            </a:r>
          </a:p>
          <a:p>
            <a:r>
              <a:rPr lang="en-US" b="1" dirty="0"/>
              <a:t>secretion</a:t>
            </a:r>
            <a:r>
              <a:rPr lang="en-US" dirty="0"/>
              <a:t>: </a:t>
            </a:r>
            <a:endParaRPr lang="cs-CZ" dirty="0"/>
          </a:p>
          <a:p>
            <a:pPr lvl="1"/>
            <a:r>
              <a:rPr lang="en-US" dirty="0"/>
              <a:t>sebaceous glands (exocrine – secretion of sebum which is antibacterial and lubricates the skin)</a:t>
            </a:r>
            <a:r>
              <a:rPr lang="cs-CZ" dirty="0"/>
              <a:t> </a:t>
            </a:r>
          </a:p>
          <a:p>
            <a:pPr lvl="1"/>
            <a:r>
              <a:rPr lang="en-US" dirty="0"/>
              <a:t>sweat glands</a:t>
            </a:r>
          </a:p>
        </p:txBody>
      </p:sp>
    </p:spTree>
    <p:extLst>
      <p:ext uri="{BB962C8B-B14F-4D97-AF65-F5344CB8AC3E}">
        <p14:creationId xmlns:p14="http://schemas.microsoft.com/office/powerpoint/2010/main" val="1674430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0E0711B-4DA0-83CF-B5B8-735C1791B7CF}"/>
              </a:ext>
            </a:extLst>
          </p:cNvPr>
          <p:cNvSpPr>
            <a:spLocks noGrp="1"/>
          </p:cNvSpPr>
          <p:nvPr>
            <p:ph type="sldNum" sz="quarter" idx="11"/>
          </p:nvPr>
        </p:nvSpPr>
        <p:spPr/>
        <p:txBody>
          <a:bodyPr/>
          <a:lstStyle/>
          <a:p>
            <a:fld id="{0970407D-EE58-4A0B-824B-1D3AE42DD9CF}" type="slidenum">
              <a:rPr lang="en-GB" altLang="cs-CZ" noProof="0" smtClean="0"/>
              <a:pPr/>
              <a:t>3</a:t>
            </a:fld>
            <a:endParaRPr lang="en-GB" altLang="cs-CZ" noProof="0" dirty="0"/>
          </a:p>
        </p:txBody>
      </p:sp>
      <p:sp>
        <p:nvSpPr>
          <p:cNvPr id="4" name="Title 3">
            <a:extLst>
              <a:ext uri="{FF2B5EF4-FFF2-40B4-BE49-F238E27FC236}">
                <a16:creationId xmlns:a16="http://schemas.microsoft.com/office/drawing/2014/main" id="{1E9C7512-CA22-395F-9123-F700CCB12CC7}"/>
              </a:ext>
            </a:extLst>
          </p:cNvPr>
          <p:cNvSpPr>
            <a:spLocks noGrp="1"/>
          </p:cNvSpPr>
          <p:nvPr>
            <p:ph type="title"/>
          </p:nvPr>
        </p:nvSpPr>
        <p:spPr/>
        <p:txBody>
          <a:bodyPr/>
          <a:lstStyle/>
          <a:p>
            <a:r>
              <a:rPr lang="en-US" dirty="0"/>
              <a:t>Skin performs the following functions</a:t>
            </a:r>
            <a:endParaRPr lang="cs-CZ" dirty="0"/>
          </a:p>
        </p:txBody>
      </p:sp>
      <p:sp>
        <p:nvSpPr>
          <p:cNvPr id="5" name="Content Placeholder 4">
            <a:extLst>
              <a:ext uri="{FF2B5EF4-FFF2-40B4-BE49-F238E27FC236}">
                <a16:creationId xmlns:a16="http://schemas.microsoft.com/office/drawing/2014/main" id="{55CCD12F-287F-6E49-20A4-990E273EC805}"/>
              </a:ext>
            </a:extLst>
          </p:cNvPr>
          <p:cNvSpPr>
            <a:spLocks noGrp="1"/>
          </p:cNvSpPr>
          <p:nvPr>
            <p:ph idx="1"/>
          </p:nvPr>
        </p:nvSpPr>
        <p:spPr>
          <a:xfrm>
            <a:off x="720000" y="1604917"/>
            <a:ext cx="10753200" cy="4139998"/>
          </a:xfrm>
        </p:spPr>
        <p:txBody>
          <a:bodyPr/>
          <a:lstStyle/>
          <a:p>
            <a:r>
              <a:rPr lang="en-US" b="1" dirty="0"/>
              <a:t>resorption</a:t>
            </a:r>
            <a:r>
              <a:rPr lang="en-US" dirty="0"/>
              <a:t>: compound dissolved in fat or fat solvents (e.g. different drugs in the form of</a:t>
            </a:r>
            <a:r>
              <a:rPr lang="cs-CZ" dirty="0"/>
              <a:t> </a:t>
            </a:r>
            <a:r>
              <a:rPr lang="en-US" dirty="0"/>
              <a:t>ointments)</a:t>
            </a:r>
          </a:p>
          <a:p>
            <a:r>
              <a:rPr lang="en-US" b="1" dirty="0"/>
              <a:t>immunity</a:t>
            </a:r>
            <a:r>
              <a:rPr lang="en-US" dirty="0"/>
              <a:t>: </a:t>
            </a:r>
            <a:endParaRPr lang="cs-CZ" dirty="0"/>
          </a:p>
          <a:p>
            <a:pPr lvl="1"/>
            <a:r>
              <a:rPr lang="en-US" dirty="0"/>
              <a:t>nonspecific barrier (biological, chemical, physical)</a:t>
            </a:r>
          </a:p>
          <a:p>
            <a:pPr lvl="1"/>
            <a:r>
              <a:rPr lang="en-US" dirty="0"/>
              <a:t>specific barriers (cellular components, skin-associated lymphoid tissue, humoral)</a:t>
            </a:r>
          </a:p>
          <a:p>
            <a:r>
              <a:rPr lang="en-US" b="1" dirty="0"/>
              <a:t>storage</a:t>
            </a:r>
            <a:r>
              <a:rPr lang="en-US" dirty="0"/>
              <a:t>: blood, fat, vitamins</a:t>
            </a:r>
          </a:p>
        </p:txBody>
      </p:sp>
    </p:spTree>
    <p:extLst>
      <p:ext uri="{BB962C8B-B14F-4D97-AF65-F5344CB8AC3E}">
        <p14:creationId xmlns:p14="http://schemas.microsoft.com/office/powerpoint/2010/main" val="3605280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7E59BD6-3263-5D04-61AF-D2F5CA16C3E3}"/>
              </a:ext>
            </a:extLst>
          </p:cNvPr>
          <p:cNvSpPr>
            <a:spLocks noGrp="1"/>
          </p:cNvSpPr>
          <p:nvPr>
            <p:ph type="sldNum" sz="quarter" idx="11"/>
          </p:nvPr>
        </p:nvSpPr>
        <p:spPr/>
        <p:txBody>
          <a:bodyPr/>
          <a:lstStyle/>
          <a:p>
            <a:fld id="{0970407D-EE58-4A0B-824B-1D3AE42DD9CF}" type="slidenum">
              <a:rPr lang="en-GB" altLang="cs-CZ" noProof="0" smtClean="0"/>
              <a:pPr/>
              <a:t>4</a:t>
            </a:fld>
            <a:endParaRPr lang="en-GB" altLang="cs-CZ" noProof="0" dirty="0"/>
          </a:p>
        </p:txBody>
      </p:sp>
      <p:sp>
        <p:nvSpPr>
          <p:cNvPr id="4" name="Title 3">
            <a:extLst>
              <a:ext uri="{FF2B5EF4-FFF2-40B4-BE49-F238E27FC236}">
                <a16:creationId xmlns:a16="http://schemas.microsoft.com/office/drawing/2014/main" id="{70ED4017-5E1E-F41E-7A6E-531DD4D94732}"/>
              </a:ext>
            </a:extLst>
          </p:cNvPr>
          <p:cNvSpPr>
            <a:spLocks noGrp="1"/>
          </p:cNvSpPr>
          <p:nvPr>
            <p:ph type="title"/>
          </p:nvPr>
        </p:nvSpPr>
        <p:spPr/>
        <p:txBody>
          <a:bodyPr/>
          <a:lstStyle/>
          <a:p>
            <a:r>
              <a:rPr lang="en-US" dirty="0"/>
              <a:t>Test of acidity of the skin</a:t>
            </a:r>
            <a:endParaRPr lang="cs-CZ" dirty="0"/>
          </a:p>
        </p:txBody>
      </p:sp>
      <p:sp>
        <p:nvSpPr>
          <p:cNvPr id="5" name="Content Placeholder 4">
            <a:extLst>
              <a:ext uri="{FF2B5EF4-FFF2-40B4-BE49-F238E27FC236}">
                <a16:creationId xmlns:a16="http://schemas.microsoft.com/office/drawing/2014/main" id="{3620B3FA-4F2E-5106-F564-C9874FA7DBAE}"/>
              </a:ext>
            </a:extLst>
          </p:cNvPr>
          <p:cNvSpPr>
            <a:spLocks noGrp="1"/>
          </p:cNvSpPr>
          <p:nvPr>
            <p:ph idx="1"/>
          </p:nvPr>
        </p:nvSpPr>
        <p:spPr/>
        <p:txBody>
          <a:bodyPr/>
          <a:lstStyle/>
          <a:p>
            <a:r>
              <a:rPr lang="en-US" dirty="0"/>
              <a:t>There is a hydrolipid layer on the surface of the skin. It consists of products of sebaceous glands, sweat glands and the cells of the skin stratum corneum. Intact skin sheath protects the skin from excessive dehydration, negative effects of external factors and proliferating germs. Dermal sheath reacts usually weakly acidic, which prevents the propagation of germs. The acid value is expressed with 4,5-5,5 </a:t>
            </a:r>
            <a:r>
              <a:rPr lang="en-US" dirty="0" err="1"/>
              <a:t>pH.</a:t>
            </a:r>
            <a:endParaRPr lang="en-US" dirty="0"/>
          </a:p>
          <a:p>
            <a:r>
              <a:rPr lang="en-US" dirty="0"/>
              <a:t>Test of acidity of the skin:</a:t>
            </a:r>
          </a:p>
          <a:p>
            <a:pPr lvl="1"/>
            <a:r>
              <a:rPr lang="en-US" dirty="0"/>
              <a:t>it is the examination of the skin resistance to alkaline substances</a:t>
            </a:r>
          </a:p>
          <a:p>
            <a:pPr lvl="1"/>
            <a:r>
              <a:rPr lang="en-US" dirty="0"/>
              <a:t>monitored for how long the skin will be irritated</a:t>
            </a:r>
          </a:p>
          <a:p>
            <a:pPr lvl="1"/>
            <a:r>
              <a:rPr lang="en-US" dirty="0"/>
              <a:t>the longer the time of irritation is, the better the resistance of the skin</a:t>
            </a:r>
          </a:p>
        </p:txBody>
      </p:sp>
    </p:spTree>
    <p:extLst>
      <p:ext uri="{BB962C8B-B14F-4D97-AF65-F5344CB8AC3E}">
        <p14:creationId xmlns:p14="http://schemas.microsoft.com/office/powerpoint/2010/main" val="60051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8426809E-1B55-AA13-3A8D-9E4FAFA124CE}"/>
              </a:ext>
            </a:extLst>
          </p:cNvPr>
          <p:cNvSpPr>
            <a:spLocks noGrp="1"/>
          </p:cNvSpPr>
          <p:nvPr>
            <p:ph type="sldNum" sz="quarter" idx="11"/>
          </p:nvPr>
        </p:nvSpPr>
        <p:spPr/>
        <p:txBody>
          <a:bodyPr/>
          <a:lstStyle/>
          <a:p>
            <a:fld id="{0970407D-EE58-4A0B-824B-1D3AE42DD9CF}" type="slidenum">
              <a:rPr lang="en-GB" altLang="cs-CZ" noProof="0" smtClean="0"/>
              <a:pPr/>
              <a:t>5</a:t>
            </a:fld>
            <a:endParaRPr lang="en-GB" altLang="cs-CZ" noProof="0" dirty="0"/>
          </a:p>
        </p:txBody>
      </p:sp>
      <p:sp>
        <p:nvSpPr>
          <p:cNvPr id="4" name="Title 3">
            <a:extLst>
              <a:ext uri="{FF2B5EF4-FFF2-40B4-BE49-F238E27FC236}">
                <a16:creationId xmlns:a16="http://schemas.microsoft.com/office/drawing/2014/main" id="{3985C4A7-1097-F1B7-DBE4-818F1E8E7F74}"/>
              </a:ext>
            </a:extLst>
          </p:cNvPr>
          <p:cNvSpPr>
            <a:spLocks noGrp="1"/>
          </p:cNvSpPr>
          <p:nvPr>
            <p:ph type="title"/>
          </p:nvPr>
        </p:nvSpPr>
        <p:spPr>
          <a:xfrm>
            <a:off x="719400" y="458743"/>
            <a:ext cx="10753200" cy="451576"/>
          </a:xfrm>
        </p:spPr>
        <p:txBody>
          <a:bodyPr/>
          <a:lstStyle/>
          <a:p>
            <a:r>
              <a:rPr lang="cs-CZ" dirty="0"/>
              <a:t>Test </a:t>
            </a:r>
            <a:r>
              <a:rPr lang="cs-CZ" dirty="0" err="1"/>
              <a:t>of</a:t>
            </a:r>
            <a:r>
              <a:rPr lang="cs-CZ" dirty="0"/>
              <a:t> </a:t>
            </a:r>
            <a:r>
              <a:rPr lang="cs-CZ" dirty="0" err="1"/>
              <a:t>dermografism</a:t>
            </a:r>
            <a:endParaRPr lang="cs-CZ" dirty="0"/>
          </a:p>
        </p:txBody>
      </p:sp>
      <p:sp>
        <p:nvSpPr>
          <p:cNvPr id="5" name="Content Placeholder 4">
            <a:extLst>
              <a:ext uri="{FF2B5EF4-FFF2-40B4-BE49-F238E27FC236}">
                <a16:creationId xmlns:a16="http://schemas.microsoft.com/office/drawing/2014/main" id="{D70A1909-216B-F632-706E-3C9AD3F73B27}"/>
              </a:ext>
            </a:extLst>
          </p:cNvPr>
          <p:cNvSpPr>
            <a:spLocks noGrp="1"/>
          </p:cNvSpPr>
          <p:nvPr>
            <p:ph idx="1"/>
          </p:nvPr>
        </p:nvSpPr>
        <p:spPr>
          <a:xfrm>
            <a:off x="719400" y="1359001"/>
            <a:ext cx="10753200" cy="4139998"/>
          </a:xfrm>
        </p:spPr>
        <p:txBody>
          <a:bodyPr/>
          <a:lstStyle/>
          <a:p>
            <a:r>
              <a:rPr lang="en-US" dirty="0"/>
              <a:t>Dermographism is a vascular reaction of the skin occurring in response to mechanical stimuli.</a:t>
            </a:r>
            <a:r>
              <a:rPr lang="cs-CZ" dirty="0"/>
              <a:t> </a:t>
            </a:r>
            <a:r>
              <a:rPr lang="en-US" dirty="0"/>
              <a:t>There is:</a:t>
            </a:r>
          </a:p>
          <a:p>
            <a:pPr lvl="1"/>
            <a:r>
              <a:rPr lang="en-US" dirty="0"/>
              <a:t>Red (</a:t>
            </a:r>
            <a:r>
              <a:rPr lang="en-US" i="1" dirty="0" err="1"/>
              <a:t>dermographismus</a:t>
            </a:r>
            <a:r>
              <a:rPr lang="en-US" i="1" dirty="0"/>
              <a:t> </a:t>
            </a:r>
            <a:r>
              <a:rPr lang="en-US" i="1" dirty="0" err="1"/>
              <a:t>ruber</a:t>
            </a:r>
            <a:r>
              <a:rPr lang="en-US" dirty="0"/>
              <a:t>) or dilatator dermographism is a normal skin reaction to the irritation. Amplified red dermographism is a manifestation of increased parasympathetic activity.</a:t>
            </a:r>
          </a:p>
          <a:p>
            <a:pPr lvl="1"/>
            <a:r>
              <a:rPr lang="en-US" dirty="0"/>
              <a:t>White (</a:t>
            </a:r>
            <a:r>
              <a:rPr lang="en-US" i="1" dirty="0" err="1"/>
              <a:t>dermographismus</a:t>
            </a:r>
            <a:r>
              <a:rPr lang="en-US" i="1" dirty="0"/>
              <a:t> albus</a:t>
            </a:r>
            <a:r>
              <a:rPr lang="en-US" dirty="0"/>
              <a:t>) or constrictor dermographism is an abnormal skin reaction to the irritation. Amplified white dermographism is a manifestation of increased sympathetic activity.</a:t>
            </a:r>
          </a:p>
          <a:p>
            <a:pPr lvl="1"/>
            <a:r>
              <a:rPr lang="en-US" dirty="0"/>
              <a:t>Raised dermographism (</a:t>
            </a:r>
            <a:r>
              <a:rPr lang="en-US" i="1" dirty="0" err="1"/>
              <a:t>dermographismus</a:t>
            </a:r>
            <a:r>
              <a:rPr lang="en-US" i="1" dirty="0"/>
              <a:t> </a:t>
            </a:r>
            <a:r>
              <a:rPr lang="en-US" i="1" dirty="0" err="1"/>
              <a:t>oedematosus</a:t>
            </a:r>
            <a:r>
              <a:rPr lang="en-US" dirty="0"/>
              <a:t>) regularly occurs in a contact urticaria. Due to the reactivity of the skin blood vessels, it is also called transudative. At the point of skin compression, a slight rise also appears.</a:t>
            </a:r>
          </a:p>
          <a:p>
            <a:endParaRPr lang="cs-CZ" dirty="0"/>
          </a:p>
        </p:txBody>
      </p:sp>
      <p:pic>
        <p:nvPicPr>
          <p:cNvPr id="7" name="object 4">
            <a:extLst>
              <a:ext uri="{FF2B5EF4-FFF2-40B4-BE49-F238E27FC236}">
                <a16:creationId xmlns:a16="http://schemas.microsoft.com/office/drawing/2014/main" id="{22F55997-9CCB-4726-05C7-7EFD4A558D14}"/>
              </a:ext>
            </a:extLst>
          </p:cNvPr>
          <p:cNvPicPr/>
          <p:nvPr/>
        </p:nvPicPr>
        <p:blipFill>
          <a:blip r:embed="rId2" cstate="print"/>
          <a:stretch>
            <a:fillRect/>
          </a:stretch>
        </p:blipFill>
        <p:spPr>
          <a:xfrm>
            <a:off x="2191875" y="5263877"/>
            <a:ext cx="2010156" cy="1144524"/>
          </a:xfrm>
          <a:prstGeom prst="rect">
            <a:avLst/>
          </a:prstGeom>
        </p:spPr>
      </p:pic>
      <p:pic>
        <p:nvPicPr>
          <p:cNvPr id="9" name="object 5">
            <a:extLst>
              <a:ext uri="{FF2B5EF4-FFF2-40B4-BE49-F238E27FC236}">
                <a16:creationId xmlns:a16="http://schemas.microsoft.com/office/drawing/2014/main" id="{E0D07F22-1AF8-95C1-6850-06F2802340C5}"/>
              </a:ext>
            </a:extLst>
          </p:cNvPr>
          <p:cNvPicPr/>
          <p:nvPr/>
        </p:nvPicPr>
        <p:blipFill>
          <a:blip r:embed="rId3" cstate="print"/>
          <a:stretch>
            <a:fillRect/>
          </a:stretch>
        </p:blipFill>
        <p:spPr>
          <a:xfrm>
            <a:off x="7292702" y="5263877"/>
            <a:ext cx="2028443" cy="1135380"/>
          </a:xfrm>
          <a:prstGeom prst="rect">
            <a:avLst/>
          </a:prstGeom>
        </p:spPr>
      </p:pic>
      <p:sp>
        <p:nvSpPr>
          <p:cNvPr id="11" name="object 6">
            <a:extLst>
              <a:ext uri="{FF2B5EF4-FFF2-40B4-BE49-F238E27FC236}">
                <a16:creationId xmlns:a16="http://schemas.microsoft.com/office/drawing/2014/main" id="{F4B353F2-F500-1CEA-C09E-7CCB84B2E2F3}"/>
              </a:ext>
            </a:extLst>
          </p:cNvPr>
          <p:cNvSpPr txBox="1"/>
          <p:nvPr/>
        </p:nvSpPr>
        <p:spPr>
          <a:xfrm>
            <a:off x="2270919" y="6458186"/>
            <a:ext cx="1931112" cy="182101"/>
          </a:xfrm>
          <a:prstGeom prst="rect">
            <a:avLst/>
          </a:prstGeom>
        </p:spPr>
        <p:txBody>
          <a:bodyPr vert="horz" wrap="square" lIns="0" tIns="12700" rIns="0" bIns="0" rtlCol="0">
            <a:spAutoFit/>
          </a:bodyPr>
          <a:lstStyle/>
          <a:p>
            <a:pPr marL="12700">
              <a:lnSpc>
                <a:spcPct val="100000"/>
              </a:lnSpc>
              <a:spcBef>
                <a:spcPts val="100"/>
              </a:spcBef>
            </a:pPr>
            <a:r>
              <a:rPr sz="1100" dirty="0">
                <a:latin typeface="+mj-lt"/>
                <a:cs typeface="Times New Roman"/>
              </a:rPr>
              <a:t>dermographismus</a:t>
            </a:r>
            <a:r>
              <a:rPr sz="1100" spc="-15" dirty="0">
                <a:latin typeface="+mj-lt"/>
                <a:cs typeface="Times New Roman"/>
              </a:rPr>
              <a:t> </a:t>
            </a:r>
            <a:r>
              <a:rPr sz="1100" spc="-20" dirty="0">
                <a:latin typeface="+mj-lt"/>
                <a:cs typeface="Times New Roman"/>
              </a:rPr>
              <a:t>ruber</a:t>
            </a:r>
            <a:endParaRPr sz="1100" dirty="0">
              <a:latin typeface="+mj-lt"/>
              <a:cs typeface="Times New Roman"/>
            </a:endParaRPr>
          </a:p>
        </p:txBody>
      </p:sp>
      <p:sp>
        <p:nvSpPr>
          <p:cNvPr id="13" name="object 7">
            <a:extLst>
              <a:ext uri="{FF2B5EF4-FFF2-40B4-BE49-F238E27FC236}">
                <a16:creationId xmlns:a16="http://schemas.microsoft.com/office/drawing/2014/main" id="{569085BF-3D74-AC2F-EF13-C485D8D2DACC}"/>
              </a:ext>
            </a:extLst>
          </p:cNvPr>
          <p:cNvSpPr txBox="1"/>
          <p:nvPr/>
        </p:nvSpPr>
        <p:spPr>
          <a:xfrm>
            <a:off x="7534510" y="6458186"/>
            <a:ext cx="1609490" cy="182101"/>
          </a:xfrm>
          <a:prstGeom prst="rect">
            <a:avLst/>
          </a:prstGeom>
        </p:spPr>
        <p:txBody>
          <a:bodyPr vert="horz" wrap="square" lIns="0" tIns="12700" rIns="0" bIns="0" rtlCol="0">
            <a:spAutoFit/>
          </a:bodyPr>
          <a:lstStyle/>
          <a:p>
            <a:pPr marL="12700">
              <a:lnSpc>
                <a:spcPct val="100000"/>
              </a:lnSpc>
              <a:spcBef>
                <a:spcPts val="100"/>
              </a:spcBef>
            </a:pPr>
            <a:r>
              <a:rPr sz="1100" dirty="0">
                <a:latin typeface="+mj-lt"/>
                <a:cs typeface="Times New Roman"/>
              </a:rPr>
              <a:t>dermographismus</a:t>
            </a:r>
            <a:r>
              <a:rPr sz="1100" spc="-10" dirty="0">
                <a:latin typeface="+mj-lt"/>
                <a:cs typeface="Times New Roman"/>
              </a:rPr>
              <a:t> albus</a:t>
            </a:r>
            <a:endParaRPr sz="1100">
              <a:latin typeface="+mj-lt"/>
              <a:cs typeface="Times New Roman"/>
            </a:endParaRPr>
          </a:p>
        </p:txBody>
      </p:sp>
      <p:pic>
        <p:nvPicPr>
          <p:cNvPr id="15" name="object 8">
            <a:extLst>
              <a:ext uri="{FF2B5EF4-FFF2-40B4-BE49-F238E27FC236}">
                <a16:creationId xmlns:a16="http://schemas.microsoft.com/office/drawing/2014/main" id="{643E22AD-D5DF-F900-9E55-76F2BDB07FC8}"/>
              </a:ext>
            </a:extLst>
          </p:cNvPr>
          <p:cNvPicPr/>
          <p:nvPr/>
        </p:nvPicPr>
        <p:blipFill>
          <a:blip r:embed="rId4" cstate="print"/>
          <a:stretch>
            <a:fillRect/>
          </a:stretch>
        </p:blipFill>
        <p:spPr>
          <a:xfrm>
            <a:off x="4784198" y="5263877"/>
            <a:ext cx="2010155" cy="1135380"/>
          </a:xfrm>
          <a:prstGeom prst="rect">
            <a:avLst/>
          </a:prstGeom>
        </p:spPr>
      </p:pic>
      <p:sp>
        <p:nvSpPr>
          <p:cNvPr id="17" name="object 9">
            <a:extLst>
              <a:ext uri="{FF2B5EF4-FFF2-40B4-BE49-F238E27FC236}">
                <a16:creationId xmlns:a16="http://schemas.microsoft.com/office/drawing/2014/main" id="{CB0287B3-86E3-D181-B21B-F115D471E2E9}"/>
              </a:ext>
            </a:extLst>
          </p:cNvPr>
          <p:cNvSpPr txBox="1"/>
          <p:nvPr/>
        </p:nvSpPr>
        <p:spPr>
          <a:xfrm>
            <a:off x="4791564" y="6458186"/>
            <a:ext cx="2010155" cy="182101"/>
          </a:xfrm>
          <a:prstGeom prst="rect">
            <a:avLst/>
          </a:prstGeom>
        </p:spPr>
        <p:txBody>
          <a:bodyPr vert="horz" wrap="square" lIns="0" tIns="12700" rIns="0" bIns="0" rtlCol="0">
            <a:spAutoFit/>
          </a:bodyPr>
          <a:lstStyle/>
          <a:p>
            <a:pPr marL="12700">
              <a:lnSpc>
                <a:spcPct val="100000"/>
              </a:lnSpc>
              <a:spcBef>
                <a:spcPts val="100"/>
              </a:spcBef>
            </a:pPr>
            <a:r>
              <a:rPr sz="1100" dirty="0">
                <a:latin typeface="+mj-lt"/>
                <a:cs typeface="Times New Roman"/>
              </a:rPr>
              <a:t>dermographismus</a:t>
            </a:r>
            <a:r>
              <a:rPr sz="1100" spc="-15" dirty="0">
                <a:latin typeface="+mj-lt"/>
                <a:cs typeface="Times New Roman"/>
              </a:rPr>
              <a:t> </a:t>
            </a:r>
            <a:r>
              <a:rPr sz="1100" spc="-10" dirty="0">
                <a:latin typeface="+mj-lt"/>
                <a:cs typeface="Times New Roman"/>
              </a:rPr>
              <a:t>oedematosus</a:t>
            </a:r>
            <a:endParaRPr sz="1100" dirty="0">
              <a:latin typeface="+mj-lt"/>
              <a:cs typeface="Times New Roman"/>
            </a:endParaRPr>
          </a:p>
        </p:txBody>
      </p:sp>
    </p:spTree>
    <p:extLst>
      <p:ext uri="{BB962C8B-B14F-4D97-AF65-F5344CB8AC3E}">
        <p14:creationId xmlns:p14="http://schemas.microsoft.com/office/powerpoint/2010/main" val="35276935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571809F-8A83-1A82-DDC6-B8798F35B0DC}"/>
              </a:ext>
            </a:extLst>
          </p:cNvPr>
          <p:cNvSpPr>
            <a:spLocks noGrp="1"/>
          </p:cNvSpPr>
          <p:nvPr>
            <p:ph type="sldNum" sz="quarter" idx="11"/>
          </p:nvPr>
        </p:nvSpPr>
        <p:spPr/>
        <p:txBody>
          <a:bodyPr/>
          <a:lstStyle/>
          <a:p>
            <a:fld id="{0970407D-EE58-4A0B-824B-1D3AE42DD9CF}" type="slidenum">
              <a:rPr lang="en-GB" altLang="cs-CZ" noProof="0" smtClean="0"/>
              <a:pPr/>
              <a:t>6</a:t>
            </a:fld>
            <a:endParaRPr lang="en-GB" altLang="cs-CZ" noProof="0" dirty="0"/>
          </a:p>
        </p:txBody>
      </p:sp>
      <p:sp>
        <p:nvSpPr>
          <p:cNvPr id="4" name="Title 3">
            <a:extLst>
              <a:ext uri="{FF2B5EF4-FFF2-40B4-BE49-F238E27FC236}">
                <a16:creationId xmlns:a16="http://schemas.microsoft.com/office/drawing/2014/main" id="{982E0DD2-A5AD-D752-EE8C-73698DD6D8B7}"/>
              </a:ext>
            </a:extLst>
          </p:cNvPr>
          <p:cNvSpPr>
            <a:spLocks noGrp="1"/>
          </p:cNvSpPr>
          <p:nvPr>
            <p:ph type="title"/>
          </p:nvPr>
        </p:nvSpPr>
        <p:spPr/>
        <p:txBody>
          <a:bodyPr/>
          <a:lstStyle/>
          <a:p>
            <a:r>
              <a:rPr lang="cs-CZ" dirty="0"/>
              <a:t>Test </a:t>
            </a:r>
            <a:r>
              <a:rPr lang="cs-CZ" dirty="0" err="1"/>
              <a:t>of</a:t>
            </a:r>
            <a:r>
              <a:rPr lang="cs-CZ" dirty="0"/>
              <a:t> Minor</a:t>
            </a:r>
          </a:p>
        </p:txBody>
      </p:sp>
      <p:sp>
        <p:nvSpPr>
          <p:cNvPr id="5" name="Content Placeholder 4">
            <a:extLst>
              <a:ext uri="{FF2B5EF4-FFF2-40B4-BE49-F238E27FC236}">
                <a16:creationId xmlns:a16="http://schemas.microsoft.com/office/drawing/2014/main" id="{3C0D5016-43F2-00EC-DEB5-9855D38CD2F9}"/>
              </a:ext>
            </a:extLst>
          </p:cNvPr>
          <p:cNvSpPr>
            <a:spLocks noGrp="1"/>
          </p:cNvSpPr>
          <p:nvPr>
            <p:ph idx="1"/>
          </p:nvPr>
        </p:nvSpPr>
        <p:spPr/>
        <p:txBody>
          <a:bodyPr/>
          <a:lstStyle/>
          <a:p>
            <a:r>
              <a:rPr lang="cs-CZ" b="1" dirty="0" err="1"/>
              <a:t>Sweat</a:t>
            </a:r>
            <a:r>
              <a:rPr lang="cs-CZ" b="1" dirty="0"/>
              <a:t> </a:t>
            </a:r>
            <a:r>
              <a:rPr lang="cs-CZ" b="1" dirty="0" err="1"/>
              <a:t>glands</a:t>
            </a:r>
            <a:endParaRPr lang="cs-CZ" b="1" dirty="0"/>
          </a:p>
          <a:p>
            <a:pPr lvl="1"/>
            <a:r>
              <a:rPr lang="en-US" dirty="0"/>
              <a:t>Sweat glands are used to regulate temperature and remove waste by sweat containing mainly water (98.5-99.0%), NaCl (0.6%) and various organic substances (urea, fatty acids or amino acids) onto the skin surface. The amount of produced sweat differs according to the temperature of the environment and the level of body activity between 0.5 to 10.0 L in 24 hours. </a:t>
            </a:r>
          </a:p>
          <a:p>
            <a:pPr lvl="1"/>
            <a:r>
              <a:rPr lang="en-US" dirty="0"/>
              <a:t>The number of active sweat glands varies greatly among different people, though comparisons between different areas (the palm has around 370 sweat glands per cm2; the back of the hand has 200 per cm2; the forehead has 175 per cm2; the breast, abdomen, and forearm have 155 per cm2; and the back and legs have 60–80 per cm2).</a:t>
            </a:r>
          </a:p>
          <a:p>
            <a:r>
              <a:rPr lang="en-US" dirty="0"/>
              <a:t>The test of reactivity of sweat glands</a:t>
            </a:r>
          </a:p>
          <a:p>
            <a:pPr marL="324000" lvl="1" indent="0">
              <a:buNone/>
            </a:pPr>
            <a:endParaRPr lang="cs-CZ" dirty="0"/>
          </a:p>
        </p:txBody>
      </p:sp>
    </p:spTree>
    <p:extLst>
      <p:ext uri="{BB962C8B-B14F-4D97-AF65-F5344CB8AC3E}">
        <p14:creationId xmlns:p14="http://schemas.microsoft.com/office/powerpoint/2010/main" val="1971488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571809F-8A83-1A82-DDC6-B8798F35B0DC}"/>
              </a:ext>
            </a:extLst>
          </p:cNvPr>
          <p:cNvSpPr>
            <a:spLocks noGrp="1"/>
          </p:cNvSpPr>
          <p:nvPr>
            <p:ph type="sldNum" sz="quarter" idx="11"/>
          </p:nvPr>
        </p:nvSpPr>
        <p:spPr/>
        <p:txBody>
          <a:bodyPr/>
          <a:lstStyle/>
          <a:p>
            <a:fld id="{0970407D-EE58-4A0B-824B-1D3AE42DD9CF}" type="slidenum">
              <a:rPr lang="en-GB" altLang="cs-CZ" noProof="0" smtClean="0"/>
              <a:pPr/>
              <a:t>7</a:t>
            </a:fld>
            <a:endParaRPr lang="en-GB" altLang="cs-CZ" noProof="0" dirty="0"/>
          </a:p>
        </p:txBody>
      </p:sp>
      <p:sp>
        <p:nvSpPr>
          <p:cNvPr id="4" name="Title 3">
            <a:extLst>
              <a:ext uri="{FF2B5EF4-FFF2-40B4-BE49-F238E27FC236}">
                <a16:creationId xmlns:a16="http://schemas.microsoft.com/office/drawing/2014/main" id="{982E0DD2-A5AD-D752-EE8C-73698DD6D8B7}"/>
              </a:ext>
            </a:extLst>
          </p:cNvPr>
          <p:cNvSpPr>
            <a:spLocks noGrp="1"/>
          </p:cNvSpPr>
          <p:nvPr>
            <p:ph type="title"/>
          </p:nvPr>
        </p:nvSpPr>
        <p:spPr/>
        <p:txBody>
          <a:bodyPr/>
          <a:lstStyle/>
          <a:p>
            <a:r>
              <a:rPr lang="cs-CZ" dirty="0"/>
              <a:t>Test </a:t>
            </a:r>
            <a:r>
              <a:rPr lang="cs-CZ" dirty="0" err="1"/>
              <a:t>of</a:t>
            </a:r>
            <a:r>
              <a:rPr lang="cs-CZ" dirty="0"/>
              <a:t> Minor</a:t>
            </a:r>
          </a:p>
        </p:txBody>
      </p:sp>
      <p:sp>
        <p:nvSpPr>
          <p:cNvPr id="5" name="Content Placeholder 4">
            <a:extLst>
              <a:ext uri="{FF2B5EF4-FFF2-40B4-BE49-F238E27FC236}">
                <a16:creationId xmlns:a16="http://schemas.microsoft.com/office/drawing/2014/main" id="{3C0D5016-43F2-00EC-DEB5-9855D38CD2F9}"/>
              </a:ext>
            </a:extLst>
          </p:cNvPr>
          <p:cNvSpPr>
            <a:spLocks noGrp="1"/>
          </p:cNvSpPr>
          <p:nvPr>
            <p:ph idx="1"/>
          </p:nvPr>
        </p:nvSpPr>
        <p:spPr>
          <a:xfrm>
            <a:off x="720000" y="1692002"/>
            <a:ext cx="10753200" cy="5303884"/>
          </a:xfrm>
        </p:spPr>
        <p:txBody>
          <a:bodyPr/>
          <a:lstStyle/>
          <a:p>
            <a:r>
              <a:rPr lang="en-US" b="1" dirty="0"/>
              <a:t>The test of reactivity of sweat glands</a:t>
            </a:r>
            <a:endParaRPr lang="cs-CZ" b="1" dirty="0"/>
          </a:p>
          <a:p>
            <a:pPr marL="72000" indent="0">
              <a:buNone/>
            </a:pPr>
            <a:endParaRPr lang="cs-CZ" sz="1600" dirty="0"/>
          </a:p>
          <a:p>
            <a:pPr marL="72000" indent="0">
              <a:buNone/>
            </a:pPr>
            <a:endParaRPr lang="cs-CZ" sz="1600" dirty="0"/>
          </a:p>
          <a:p>
            <a:pPr marL="72000" indent="0">
              <a:buNone/>
            </a:pPr>
            <a:endParaRPr lang="cs-CZ" sz="1600" dirty="0"/>
          </a:p>
          <a:p>
            <a:pPr marL="72000" indent="0">
              <a:buNone/>
            </a:pPr>
            <a:endParaRPr lang="cs-CZ" sz="1600" dirty="0"/>
          </a:p>
          <a:p>
            <a:pPr marL="72000" indent="0">
              <a:buNone/>
            </a:pPr>
            <a:endParaRPr lang="cs-CZ" sz="1600" dirty="0"/>
          </a:p>
          <a:p>
            <a:pPr marL="72000" indent="0">
              <a:buNone/>
            </a:pPr>
            <a:endParaRPr lang="cs-CZ" sz="1600" dirty="0"/>
          </a:p>
          <a:p>
            <a:pPr marL="72000" indent="0">
              <a:buNone/>
            </a:pPr>
            <a:endParaRPr lang="cs-CZ" sz="1600" dirty="0"/>
          </a:p>
          <a:p>
            <a:pPr marL="72000" indent="0">
              <a:buNone/>
            </a:pPr>
            <a:endParaRPr lang="cs-CZ" sz="1600" dirty="0"/>
          </a:p>
          <a:p>
            <a:pPr marL="72000" indent="0">
              <a:buNone/>
            </a:pPr>
            <a:endParaRPr lang="cs-CZ" sz="1600" dirty="0"/>
          </a:p>
          <a:p>
            <a:pPr marL="72000" indent="0">
              <a:buNone/>
            </a:pPr>
            <a:r>
              <a:rPr lang="cs-CZ" sz="1600" dirty="0"/>
              <a:t>* </a:t>
            </a:r>
            <a:r>
              <a:rPr lang="cs-CZ" sz="1600" dirty="0" err="1"/>
              <a:t>removal</a:t>
            </a:r>
            <a:r>
              <a:rPr lang="cs-CZ" sz="1600" dirty="0"/>
              <a:t> </a:t>
            </a:r>
            <a:r>
              <a:rPr lang="cs-CZ" sz="1600" dirty="0" err="1"/>
              <a:t>of</a:t>
            </a:r>
            <a:r>
              <a:rPr lang="cs-CZ" sz="1600" dirty="0"/>
              <a:t> </a:t>
            </a:r>
            <a:r>
              <a:rPr lang="cs-CZ" sz="1600" dirty="0" err="1"/>
              <a:t>excessive</a:t>
            </a:r>
            <a:r>
              <a:rPr lang="cs-CZ" sz="1600" dirty="0"/>
              <a:t> </a:t>
            </a:r>
            <a:r>
              <a:rPr lang="cs-CZ" sz="1600" dirty="0" err="1"/>
              <a:t>sweating</a:t>
            </a:r>
            <a:r>
              <a:rPr lang="cs-CZ" sz="1600" dirty="0"/>
              <a:t> </a:t>
            </a:r>
            <a:r>
              <a:rPr lang="cs-CZ" sz="1600" dirty="0" err="1"/>
              <a:t>witg</a:t>
            </a:r>
            <a:r>
              <a:rPr lang="cs-CZ" sz="1600" dirty="0"/>
              <a:t> botulotoxin </a:t>
            </a:r>
            <a:r>
              <a:rPr lang="cs-CZ" sz="1600" dirty="0" err="1"/>
              <a:t>or</a:t>
            </a:r>
            <a:r>
              <a:rPr lang="cs-CZ" sz="1600" dirty="0"/>
              <a:t> laser</a:t>
            </a:r>
            <a:endParaRPr lang="en-US" sz="1600" dirty="0"/>
          </a:p>
          <a:p>
            <a:pPr marL="324000" lvl="1" indent="0">
              <a:buNone/>
            </a:pPr>
            <a:endParaRPr lang="cs-CZ" dirty="0"/>
          </a:p>
        </p:txBody>
      </p:sp>
      <p:pic>
        <p:nvPicPr>
          <p:cNvPr id="6" name="object 3">
            <a:extLst>
              <a:ext uri="{FF2B5EF4-FFF2-40B4-BE49-F238E27FC236}">
                <a16:creationId xmlns:a16="http://schemas.microsoft.com/office/drawing/2014/main" id="{80FE24D9-A72B-92C2-B43B-F6AA7F6EA559}"/>
              </a:ext>
            </a:extLst>
          </p:cNvPr>
          <p:cNvPicPr/>
          <p:nvPr/>
        </p:nvPicPr>
        <p:blipFill>
          <a:blip r:embed="rId2" cstate="print"/>
          <a:stretch>
            <a:fillRect/>
          </a:stretch>
        </p:blipFill>
        <p:spPr>
          <a:xfrm>
            <a:off x="3197497" y="2277562"/>
            <a:ext cx="6213828" cy="3434587"/>
          </a:xfrm>
          <a:prstGeom prst="rect">
            <a:avLst/>
          </a:prstGeom>
        </p:spPr>
      </p:pic>
      <p:sp>
        <p:nvSpPr>
          <p:cNvPr id="8" name="object 4">
            <a:extLst>
              <a:ext uri="{FF2B5EF4-FFF2-40B4-BE49-F238E27FC236}">
                <a16:creationId xmlns:a16="http://schemas.microsoft.com/office/drawing/2014/main" id="{2F09BA7B-E12C-B9D6-7696-1E9C88B72F74}"/>
              </a:ext>
            </a:extLst>
          </p:cNvPr>
          <p:cNvSpPr txBox="1"/>
          <p:nvPr/>
        </p:nvSpPr>
        <p:spPr>
          <a:xfrm>
            <a:off x="2409371" y="5832903"/>
            <a:ext cx="3690724" cy="259045"/>
          </a:xfrm>
          <a:prstGeom prst="rect">
            <a:avLst/>
          </a:prstGeom>
        </p:spPr>
        <p:txBody>
          <a:bodyPr vert="horz" wrap="square" lIns="0" tIns="12700" rIns="0" bIns="0" rtlCol="0">
            <a:spAutoFit/>
          </a:bodyPr>
          <a:lstStyle/>
          <a:p>
            <a:pPr marL="47625" marR="5080" indent="-35560">
              <a:lnSpc>
                <a:spcPct val="100000"/>
              </a:lnSpc>
              <a:spcBef>
                <a:spcPts val="100"/>
              </a:spcBef>
            </a:pPr>
            <a:r>
              <a:rPr sz="1600" dirty="0">
                <a:latin typeface="+mj-lt"/>
                <a:cs typeface="Times New Roman"/>
              </a:rPr>
              <a:t>Before</a:t>
            </a:r>
            <a:r>
              <a:rPr sz="1600" spc="-25" dirty="0">
                <a:latin typeface="+mj-lt"/>
                <a:cs typeface="Times New Roman"/>
              </a:rPr>
              <a:t> </a:t>
            </a:r>
            <a:r>
              <a:rPr sz="1600" dirty="0">
                <a:latin typeface="+mj-lt"/>
                <a:cs typeface="Times New Roman"/>
              </a:rPr>
              <a:t>a</a:t>
            </a:r>
            <a:r>
              <a:rPr sz="1600" spc="-10" dirty="0">
                <a:latin typeface="+mj-lt"/>
                <a:cs typeface="Times New Roman"/>
              </a:rPr>
              <a:t> procedure: </a:t>
            </a:r>
            <a:r>
              <a:rPr sz="1600" dirty="0">
                <a:latin typeface="+mj-lt"/>
                <a:cs typeface="Times New Roman"/>
              </a:rPr>
              <a:t>active</a:t>
            </a:r>
            <a:r>
              <a:rPr sz="1600" spc="-35" dirty="0">
                <a:latin typeface="+mj-lt"/>
                <a:cs typeface="Times New Roman"/>
              </a:rPr>
              <a:t> </a:t>
            </a:r>
            <a:r>
              <a:rPr sz="1600" dirty="0">
                <a:latin typeface="+mj-lt"/>
                <a:cs typeface="Times New Roman"/>
              </a:rPr>
              <a:t>sweat</a:t>
            </a:r>
            <a:r>
              <a:rPr sz="1600" spc="-25" dirty="0">
                <a:latin typeface="+mj-lt"/>
                <a:cs typeface="Times New Roman"/>
              </a:rPr>
              <a:t> </a:t>
            </a:r>
            <a:r>
              <a:rPr sz="1600" spc="-10" dirty="0">
                <a:latin typeface="+mj-lt"/>
                <a:cs typeface="Times New Roman"/>
              </a:rPr>
              <a:t>glands</a:t>
            </a:r>
            <a:endParaRPr sz="1600" dirty="0">
              <a:latin typeface="+mj-lt"/>
              <a:cs typeface="Times New Roman"/>
            </a:endParaRPr>
          </a:p>
        </p:txBody>
      </p:sp>
      <p:sp>
        <p:nvSpPr>
          <p:cNvPr id="10" name="object 5">
            <a:extLst>
              <a:ext uri="{FF2B5EF4-FFF2-40B4-BE49-F238E27FC236}">
                <a16:creationId xmlns:a16="http://schemas.microsoft.com/office/drawing/2014/main" id="{E6E95EB3-0E73-EBF1-6265-99A13A319055}"/>
              </a:ext>
            </a:extLst>
          </p:cNvPr>
          <p:cNvSpPr txBox="1"/>
          <p:nvPr/>
        </p:nvSpPr>
        <p:spPr>
          <a:xfrm>
            <a:off x="6415314" y="5849961"/>
            <a:ext cx="3933371" cy="259045"/>
          </a:xfrm>
          <a:prstGeom prst="rect">
            <a:avLst/>
          </a:prstGeom>
        </p:spPr>
        <p:txBody>
          <a:bodyPr vert="horz" wrap="square" lIns="0" tIns="12700" rIns="0" bIns="0" rtlCol="0">
            <a:spAutoFit/>
          </a:bodyPr>
          <a:lstStyle/>
          <a:p>
            <a:pPr marL="12700" marR="5080">
              <a:lnSpc>
                <a:spcPct val="100000"/>
              </a:lnSpc>
              <a:spcBef>
                <a:spcPts val="100"/>
              </a:spcBef>
            </a:pPr>
            <a:r>
              <a:rPr sz="1600" dirty="0">
                <a:latin typeface="+mj-lt"/>
                <a:cs typeface="Times New Roman"/>
              </a:rPr>
              <a:t>After</a:t>
            </a:r>
            <a:r>
              <a:rPr sz="1600" spc="-20" dirty="0">
                <a:latin typeface="+mj-lt"/>
                <a:cs typeface="Times New Roman"/>
              </a:rPr>
              <a:t> </a:t>
            </a:r>
            <a:r>
              <a:rPr sz="1600" dirty="0">
                <a:latin typeface="+mj-lt"/>
                <a:cs typeface="Times New Roman"/>
              </a:rPr>
              <a:t>a</a:t>
            </a:r>
            <a:r>
              <a:rPr sz="1600" spc="-15" dirty="0">
                <a:latin typeface="+mj-lt"/>
                <a:cs typeface="Times New Roman"/>
              </a:rPr>
              <a:t> </a:t>
            </a:r>
            <a:r>
              <a:rPr sz="1600" spc="-10" dirty="0">
                <a:latin typeface="+mj-lt"/>
                <a:cs typeface="Times New Roman"/>
              </a:rPr>
              <a:t>procedure: </a:t>
            </a:r>
            <a:r>
              <a:rPr sz="1600" dirty="0">
                <a:latin typeface="+mj-lt"/>
                <a:cs typeface="Times New Roman"/>
              </a:rPr>
              <a:t>inactive</a:t>
            </a:r>
            <a:r>
              <a:rPr sz="1600" spc="-45" dirty="0">
                <a:latin typeface="+mj-lt"/>
                <a:cs typeface="Times New Roman"/>
              </a:rPr>
              <a:t> </a:t>
            </a:r>
            <a:r>
              <a:rPr sz="1600" dirty="0">
                <a:latin typeface="+mj-lt"/>
                <a:cs typeface="Times New Roman"/>
              </a:rPr>
              <a:t>sweat</a:t>
            </a:r>
            <a:r>
              <a:rPr sz="1600" spc="-15" dirty="0">
                <a:latin typeface="+mj-lt"/>
                <a:cs typeface="Times New Roman"/>
              </a:rPr>
              <a:t> </a:t>
            </a:r>
            <a:r>
              <a:rPr sz="1600" spc="-10" dirty="0">
                <a:latin typeface="+mj-lt"/>
                <a:cs typeface="Times New Roman"/>
              </a:rPr>
              <a:t>glands*</a:t>
            </a:r>
            <a:endParaRPr sz="1600" dirty="0">
              <a:latin typeface="+mj-lt"/>
              <a:cs typeface="Times New Roman"/>
            </a:endParaRPr>
          </a:p>
        </p:txBody>
      </p:sp>
    </p:spTree>
    <p:extLst>
      <p:ext uri="{BB962C8B-B14F-4D97-AF65-F5344CB8AC3E}">
        <p14:creationId xmlns:p14="http://schemas.microsoft.com/office/powerpoint/2010/main" val="521411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66DF5DB-BB15-445F-4008-18F887587598}"/>
              </a:ext>
            </a:extLst>
          </p:cNvPr>
          <p:cNvSpPr>
            <a:spLocks noGrp="1"/>
          </p:cNvSpPr>
          <p:nvPr>
            <p:ph type="sldNum" sz="quarter" idx="11"/>
          </p:nvPr>
        </p:nvSpPr>
        <p:spPr/>
        <p:txBody>
          <a:bodyPr/>
          <a:lstStyle/>
          <a:p>
            <a:fld id="{0970407D-EE58-4A0B-824B-1D3AE42DD9CF}" type="slidenum">
              <a:rPr lang="en-GB" altLang="cs-CZ" noProof="0" smtClean="0"/>
              <a:pPr/>
              <a:t>8</a:t>
            </a:fld>
            <a:endParaRPr lang="en-GB" altLang="cs-CZ" noProof="0" dirty="0"/>
          </a:p>
        </p:txBody>
      </p:sp>
      <p:sp>
        <p:nvSpPr>
          <p:cNvPr id="4" name="Title 3">
            <a:extLst>
              <a:ext uri="{FF2B5EF4-FFF2-40B4-BE49-F238E27FC236}">
                <a16:creationId xmlns:a16="http://schemas.microsoft.com/office/drawing/2014/main" id="{62BB9006-BF1A-07A5-D614-488E7CAECD37}"/>
              </a:ext>
            </a:extLst>
          </p:cNvPr>
          <p:cNvSpPr>
            <a:spLocks noGrp="1"/>
          </p:cNvSpPr>
          <p:nvPr>
            <p:ph type="title"/>
          </p:nvPr>
        </p:nvSpPr>
        <p:spPr/>
        <p:txBody>
          <a:bodyPr/>
          <a:lstStyle/>
          <a:p>
            <a:r>
              <a:rPr lang="en-US" dirty="0"/>
              <a:t>Warm and cold spots</a:t>
            </a:r>
            <a:r>
              <a:rPr lang="en-US" sz="2000" dirty="0"/>
              <a:t> (peripheral thermoreceptors)</a:t>
            </a:r>
            <a:endParaRPr lang="cs-CZ" sz="2000" dirty="0"/>
          </a:p>
        </p:txBody>
      </p:sp>
      <p:sp>
        <p:nvSpPr>
          <p:cNvPr id="5" name="Content Placeholder 4">
            <a:extLst>
              <a:ext uri="{FF2B5EF4-FFF2-40B4-BE49-F238E27FC236}">
                <a16:creationId xmlns:a16="http://schemas.microsoft.com/office/drawing/2014/main" id="{9DB80AA3-0EFD-B4B6-A96B-FB45C5DFDAD0}"/>
              </a:ext>
            </a:extLst>
          </p:cNvPr>
          <p:cNvSpPr>
            <a:spLocks noGrp="1"/>
          </p:cNvSpPr>
          <p:nvPr>
            <p:ph idx="1"/>
          </p:nvPr>
        </p:nvSpPr>
        <p:spPr>
          <a:xfrm>
            <a:off x="720000" y="1510948"/>
            <a:ext cx="10753200" cy="4139998"/>
          </a:xfrm>
        </p:spPr>
        <p:txBody>
          <a:bodyPr/>
          <a:lstStyle/>
          <a:p>
            <a:r>
              <a:rPr lang="en-US" sz="2000" dirty="0"/>
              <a:t>Capsulated nerve endings of sensory neurons in the skin (Krause corpuscles and Ruffini bodies)</a:t>
            </a:r>
          </a:p>
          <a:p>
            <a:r>
              <a:rPr lang="en-US" sz="2000" dirty="0"/>
              <a:t>Temperature sensing is based on the expression </a:t>
            </a:r>
            <a:r>
              <a:rPr lang="en-US" sz="2000" b="1" dirty="0"/>
              <a:t>of cationic channels from TRP family </a:t>
            </a:r>
            <a:r>
              <a:rPr lang="en-US" sz="2000" dirty="0"/>
              <a:t> </a:t>
            </a:r>
            <a:r>
              <a:rPr lang="cs-CZ" sz="2000" dirty="0"/>
              <a:t>(</a:t>
            </a:r>
            <a:r>
              <a:rPr lang="en-US" sz="2000" dirty="0"/>
              <a:t>TRP = transient receptor potential); their conductivity is temperature-dependent</a:t>
            </a:r>
          </a:p>
          <a:p>
            <a:r>
              <a:rPr lang="en-US" sz="2000" dirty="0"/>
              <a:t>Thermoreceptors sensing cold (</a:t>
            </a:r>
            <a:r>
              <a:rPr lang="en-US" sz="2000" b="1" dirty="0"/>
              <a:t>cold spots</a:t>
            </a:r>
            <a:r>
              <a:rPr lang="en-US" sz="2000" dirty="0"/>
              <a:t>) express channels TRPA1 and TRPM8 and are sensitive to temperatures between 0°C and 40°C</a:t>
            </a:r>
          </a:p>
          <a:p>
            <a:r>
              <a:rPr lang="en-US" sz="2000" dirty="0"/>
              <a:t>Thermoreceptors sensing warm (</a:t>
            </a:r>
            <a:r>
              <a:rPr lang="en-US" sz="2000" b="1" dirty="0"/>
              <a:t>warm spots</a:t>
            </a:r>
            <a:r>
              <a:rPr lang="en-US" sz="2000" dirty="0"/>
              <a:t>) express channels TRPV1-V4 and are sensitive to temperatures between 30°C and 50°C</a:t>
            </a:r>
          </a:p>
          <a:p>
            <a:r>
              <a:rPr lang="en-US" sz="2000" dirty="0"/>
              <a:t>Skin thermoreceptors are </a:t>
            </a:r>
            <a:r>
              <a:rPr lang="en-US" sz="2000" b="1" dirty="0"/>
              <a:t>distributed unevenly</a:t>
            </a:r>
            <a:r>
              <a:rPr lang="en-US" sz="2000" dirty="0"/>
              <a:t>: more thermoreceptors on the skin of the face, lips and fingertips; less on the skin of the trunk and proximal parts of limbs</a:t>
            </a:r>
          </a:p>
          <a:p>
            <a:r>
              <a:rPr lang="en-US" sz="2000" dirty="0"/>
              <a:t>Cold spots are more numerous than warm spots (mean ratio approx. 4:1)</a:t>
            </a:r>
          </a:p>
          <a:p>
            <a:endParaRPr lang="cs-CZ" sz="2000" dirty="0"/>
          </a:p>
        </p:txBody>
      </p:sp>
    </p:spTree>
    <p:extLst>
      <p:ext uri="{BB962C8B-B14F-4D97-AF65-F5344CB8AC3E}">
        <p14:creationId xmlns:p14="http://schemas.microsoft.com/office/powerpoint/2010/main" val="17427056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0069495-489C-4233-EF87-162D308EBA27}"/>
              </a:ext>
            </a:extLst>
          </p:cNvPr>
          <p:cNvSpPr>
            <a:spLocks noGrp="1"/>
          </p:cNvSpPr>
          <p:nvPr>
            <p:ph type="sldNum" sz="quarter" idx="11"/>
          </p:nvPr>
        </p:nvSpPr>
        <p:spPr/>
        <p:txBody>
          <a:bodyPr/>
          <a:lstStyle/>
          <a:p>
            <a:fld id="{0970407D-EE58-4A0B-824B-1D3AE42DD9CF}" type="slidenum">
              <a:rPr lang="en-GB" altLang="cs-CZ" noProof="0" smtClean="0"/>
              <a:pPr/>
              <a:t>9</a:t>
            </a:fld>
            <a:endParaRPr lang="en-GB" altLang="cs-CZ" noProof="0" dirty="0"/>
          </a:p>
        </p:txBody>
      </p:sp>
      <p:sp>
        <p:nvSpPr>
          <p:cNvPr id="4" name="Title 3">
            <a:extLst>
              <a:ext uri="{FF2B5EF4-FFF2-40B4-BE49-F238E27FC236}">
                <a16:creationId xmlns:a16="http://schemas.microsoft.com/office/drawing/2014/main" id="{B1835C4E-F950-5917-A8EE-2D68EC4989D5}"/>
              </a:ext>
            </a:extLst>
          </p:cNvPr>
          <p:cNvSpPr>
            <a:spLocks noGrp="1"/>
          </p:cNvSpPr>
          <p:nvPr>
            <p:ph type="title"/>
          </p:nvPr>
        </p:nvSpPr>
        <p:spPr/>
        <p:txBody>
          <a:bodyPr/>
          <a:lstStyle/>
          <a:p>
            <a:r>
              <a:rPr lang="en-US" dirty="0"/>
              <a:t>Warm and cold spots</a:t>
            </a:r>
            <a:r>
              <a:rPr lang="en-US" sz="2000" dirty="0"/>
              <a:t> </a:t>
            </a:r>
            <a:r>
              <a:rPr lang="cs-CZ" sz="2000" dirty="0"/>
              <a:t>(</a:t>
            </a:r>
            <a:r>
              <a:rPr lang="en-US" sz="2000" dirty="0"/>
              <a:t>perception of temperature</a:t>
            </a:r>
            <a:r>
              <a:rPr lang="cs-CZ" sz="2000" dirty="0"/>
              <a:t>)</a:t>
            </a:r>
          </a:p>
        </p:txBody>
      </p:sp>
      <p:sp>
        <p:nvSpPr>
          <p:cNvPr id="5" name="Content Placeholder 4">
            <a:extLst>
              <a:ext uri="{FF2B5EF4-FFF2-40B4-BE49-F238E27FC236}">
                <a16:creationId xmlns:a16="http://schemas.microsoft.com/office/drawing/2014/main" id="{5BF236AD-29F4-6AF5-264E-5A24128FBB2D}"/>
              </a:ext>
            </a:extLst>
          </p:cNvPr>
          <p:cNvSpPr>
            <a:spLocks noGrp="1"/>
          </p:cNvSpPr>
          <p:nvPr>
            <p:ph idx="1"/>
          </p:nvPr>
        </p:nvSpPr>
        <p:spPr>
          <a:xfrm>
            <a:off x="720000" y="1692002"/>
            <a:ext cx="10753200" cy="2168798"/>
          </a:xfrm>
        </p:spPr>
        <p:txBody>
          <a:bodyPr/>
          <a:lstStyle/>
          <a:p>
            <a:pPr>
              <a:lnSpc>
                <a:spcPct val="100000"/>
              </a:lnSpc>
            </a:pPr>
            <a:r>
              <a:rPr lang="en-US" sz="2400" dirty="0"/>
              <a:t>Based on the location, peripheral (skin) thermoreceptors </a:t>
            </a:r>
            <a:r>
              <a:rPr lang="en-US" sz="2400" b="1" dirty="0"/>
              <a:t>respond to changes in ambient temperature</a:t>
            </a:r>
          </a:p>
          <a:p>
            <a:pPr>
              <a:lnSpc>
                <a:spcPct val="100000"/>
              </a:lnSpc>
            </a:pPr>
            <a:r>
              <a:rPr lang="en-US" sz="2400" dirty="0"/>
              <a:t>Both warm and cold thermoreceptors can respond by phasic (dynamic) and/or tonic (static) response</a:t>
            </a:r>
          </a:p>
          <a:p>
            <a:pPr>
              <a:lnSpc>
                <a:spcPct val="100000"/>
              </a:lnSpc>
            </a:pPr>
            <a:r>
              <a:rPr lang="en-US" sz="2400" dirty="0"/>
              <a:t>A signal is transmitted (1) via thalamus to the </a:t>
            </a:r>
            <a:r>
              <a:rPr lang="en-US" sz="2400" b="1" dirty="0"/>
              <a:t>somatosensory cortex </a:t>
            </a:r>
            <a:r>
              <a:rPr lang="en-US" sz="2400" dirty="0"/>
              <a:t>and (2) via pons to </a:t>
            </a:r>
            <a:r>
              <a:rPr lang="en-US" sz="2400" b="1" dirty="0"/>
              <a:t>hypothalamus</a:t>
            </a:r>
            <a:r>
              <a:rPr lang="en-US" sz="2400" dirty="0"/>
              <a:t> (thermoregulation)</a:t>
            </a:r>
          </a:p>
          <a:p>
            <a:pPr>
              <a:lnSpc>
                <a:spcPct val="100000"/>
              </a:lnSpc>
            </a:pPr>
            <a:r>
              <a:rPr lang="en-US" sz="2400" dirty="0"/>
              <a:t>Extreme temperatures are sensed as pain (via nociceptors</a:t>
            </a:r>
            <a:r>
              <a:rPr lang="cs-CZ" sz="2400" dirty="0"/>
              <a:t>)</a:t>
            </a:r>
            <a:endParaRPr lang="en-US" sz="2400" dirty="0"/>
          </a:p>
          <a:p>
            <a:endParaRPr lang="cs-CZ" dirty="0"/>
          </a:p>
        </p:txBody>
      </p:sp>
      <p:grpSp>
        <p:nvGrpSpPr>
          <p:cNvPr id="6" name="Skupina 83">
            <a:extLst>
              <a:ext uri="{FF2B5EF4-FFF2-40B4-BE49-F238E27FC236}">
                <a16:creationId xmlns:a16="http://schemas.microsoft.com/office/drawing/2014/main" id="{6D1CFB94-3D6C-EE00-E5F9-F4969A3FC098}"/>
              </a:ext>
            </a:extLst>
          </p:cNvPr>
          <p:cNvGrpSpPr/>
          <p:nvPr/>
        </p:nvGrpSpPr>
        <p:grpSpPr>
          <a:xfrm>
            <a:off x="3028043" y="4381226"/>
            <a:ext cx="5172675" cy="2281375"/>
            <a:chOff x="6733710" y="4454525"/>
            <a:chExt cx="5172675" cy="2281375"/>
          </a:xfrm>
        </p:grpSpPr>
        <p:grpSp>
          <p:nvGrpSpPr>
            <p:cNvPr id="7" name="Skupina 78">
              <a:extLst>
                <a:ext uri="{FF2B5EF4-FFF2-40B4-BE49-F238E27FC236}">
                  <a16:creationId xmlns:a16="http://schemas.microsoft.com/office/drawing/2014/main" id="{7B6CFF7F-908A-5755-935F-E31BB7CB7599}"/>
                </a:ext>
              </a:extLst>
            </p:cNvPr>
            <p:cNvGrpSpPr/>
            <p:nvPr/>
          </p:nvGrpSpPr>
          <p:grpSpPr>
            <a:xfrm>
              <a:off x="6733710" y="4454525"/>
              <a:ext cx="5172675" cy="2281375"/>
              <a:chOff x="6574319" y="4454525"/>
              <a:chExt cx="5172675" cy="2281375"/>
            </a:xfrm>
          </p:grpSpPr>
          <p:grpSp>
            <p:nvGrpSpPr>
              <p:cNvPr id="12" name="Skupina 39">
                <a:extLst>
                  <a:ext uri="{FF2B5EF4-FFF2-40B4-BE49-F238E27FC236}">
                    <a16:creationId xmlns:a16="http://schemas.microsoft.com/office/drawing/2014/main" id="{9C90E2D9-7F29-A0C5-EF19-EAFC1F7802E2}"/>
                  </a:ext>
                </a:extLst>
              </p:cNvPr>
              <p:cNvGrpSpPr/>
              <p:nvPr/>
            </p:nvGrpSpPr>
            <p:grpSpPr>
              <a:xfrm>
                <a:off x="7326244" y="4454525"/>
                <a:ext cx="4420750" cy="2281375"/>
                <a:chOff x="7040494" y="4627752"/>
                <a:chExt cx="4420750" cy="2281375"/>
              </a:xfrm>
            </p:grpSpPr>
            <p:grpSp>
              <p:nvGrpSpPr>
                <p:cNvPr id="28" name="Skupina 38">
                  <a:extLst>
                    <a:ext uri="{FF2B5EF4-FFF2-40B4-BE49-F238E27FC236}">
                      <a16:creationId xmlns:a16="http://schemas.microsoft.com/office/drawing/2014/main" id="{0550254F-EE52-9C1A-A7DB-59DE64298CC5}"/>
                    </a:ext>
                  </a:extLst>
                </p:cNvPr>
                <p:cNvGrpSpPr/>
                <p:nvPr/>
              </p:nvGrpSpPr>
              <p:grpSpPr>
                <a:xfrm>
                  <a:off x="7040494" y="4627752"/>
                  <a:ext cx="4420750" cy="2057409"/>
                  <a:chOff x="7256394" y="4723002"/>
                  <a:chExt cx="4420750" cy="2057409"/>
                </a:xfrm>
              </p:grpSpPr>
              <p:cxnSp>
                <p:nvCxnSpPr>
                  <p:cNvPr id="30" name="Přímá spojnice 7">
                    <a:extLst>
                      <a:ext uri="{FF2B5EF4-FFF2-40B4-BE49-F238E27FC236}">
                        <a16:creationId xmlns:a16="http://schemas.microsoft.com/office/drawing/2014/main" id="{51532691-D7BE-82F1-B11F-BF91151BB726}"/>
                      </a:ext>
                    </a:extLst>
                  </p:cNvPr>
                  <p:cNvCxnSpPr/>
                  <p:nvPr/>
                </p:nvCxnSpPr>
                <p:spPr>
                  <a:xfrm>
                    <a:off x="7357144" y="6467912"/>
                    <a:ext cx="4320000" cy="0"/>
                  </a:xfrm>
                  <a:prstGeom prst="line">
                    <a:avLst/>
                  </a:prstGeom>
                  <a:ln>
                    <a:headEnd type="none" w="med" len="med"/>
                    <a:tailEnd type="triangle" w="med" len="med"/>
                  </a:ln>
                </p:spPr>
                <p:style>
                  <a:lnRef idx="1">
                    <a:schemeClr val="dk1"/>
                  </a:lnRef>
                  <a:fillRef idx="0">
                    <a:schemeClr val="dk1"/>
                  </a:fillRef>
                  <a:effectRef idx="0">
                    <a:schemeClr val="dk1"/>
                  </a:effectRef>
                  <a:fontRef idx="minor">
                    <a:schemeClr val="tx1"/>
                  </a:fontRef>
                </p:style>
              </p:cxnSp>
              <p:cxnSp>
                <p:nvCxnSpPr>
                  <p:cNvPr id="31" name="Přímá spojnice 9">
                    <a:extLst>
                      <a:ext uri="{FF2B5EF4-FFF2-40B4-BE49-F238E27FC236}">
                        <a16:creationId xmlns:a16="http://schemas.microsoft.com/office/drawing/2014/main" id="{98B61353-213F-3406-379B-DD47E873E107}"/>
                      </a:ext>
                    </a:extLst>
                  </p:cNvPr>
                  <p:cNvCxnSpPr/>
                  <p:nvPr/>
                </p:nvCxnSpPr>
                <p:spPr>
                  <a:xfrm flipV="1">
                    <a:off x="7357144" y="4723002"/>
                    <a:ext cx="0" cy="1744910"/>
                  </a:xfrm>
                  <a:prstGeom prst="line">
                    <a:avLst/>
                  </a:prstGeom>
                  <a:ln>
                    <a:headEnd type="none" w="med" len="med"/>
                    <a:tailEnd type="triangle" w="med" len="med"/>
                  </a:ln>
                </p:spPr>
                <p:style>
                  <a:lnRef idx="1">
                    <a:schemeClr val="dk1"/>
                  </a:lnRef>
                  <a:fillRef idx="0">
                    <a:schemeClr val="dk1"/>
                  </a:fillRef>
                  <a:effectRef idx="0">
                    <a:schemeClr val="dk1"/>
                  </a:effectRef>
                  <a:fontRef idx="minor">
                    <a:schemeClr val="tx1"/>
                  </a:fontRef>
                </p:style>
              </p:cxnSp>
              <p:cxnSp>
                <p:nvCxnSpPr>
                  <p:cNvPr id="32" name="Přímá spojnice 12">
                    <a:extLst>
                      <a:ext uri="{FF2B5EF4-FFF2-40B4-BE49-F238E27FC236}">
                        <a16:creationId xmlns:a16="http://schemas.microsoft.com/office/drawing/2014/main" id="{81032DE0-BAE4-72EC-19BE-5B49985417C8}"/>
                      </a:ext>
                    </a:extLst>
                  </p:cNvPr>
                  <p:cNvCxnSpPr>
                    <a:cxnSpLocks/>
                  </p:cNvCxnSpPr>
                  <p:nvPr/>
                </p:nvCxnSpPr>
                <p:spPr>
                  <a:xfrm>
                    <a:off x="7717872" y="6467912"/>
                    <a:ext cx="0" cy="71001"/>
                  </a:xfrm>
                  <a:prstGeom prst="line">
                    <a:avLst/>
                  </a:prstGeom>
                </p:spPr>
                <p:style>
                  <a:lnRef idx="1">
                    <a:schemeClr val="dk1"/>
                  </a:lnRef>
                  <a:fillRef idx="0">
                    <a:schemeClr val="dk1"/>
                  </a:fillRef>
                  <a:effectRef idx="0">
                    <a:schemeClr val="dk1"/>
                  </a:effectRef>
                  <a:fontRef idx="minor">
                    <a:schemeClr val="tx1"/>
                  </a:fontRef>
                </p:style>
              </p:cxnSp>
              <p:cxnSp>
                <p:nvCxnSpPr>
                  <p:cNvPr id="33" name="Přímá spojnice 14">
                    <a:extLst>
                      <a:ext uri="{FF2B5EF4-FFF2-40B4-BE49-F238E27FC236}">
                        <a16:creationId xmlns:a16="http://schemas.microsoft.com/office/drawing/2014/main" id="{FB896A7D-575D-672F-6DBC-33970CD1A043}"/>
                      </a:ext>
                    </a:extLst>
                  </p:cNvPr>
                  <p:cNvCxnSpPr>
                    <a:cxnSpLocks/>
                  </p:cNvCxnSpPr>
                  <p:nvPr/>
                </p:nvCxnSpPr>
                <p:spPr>
                  <a:xfrm>
                    <a:off x="8077872" y="6467912"/>
                    <a:ext cx="0" cy="71001"/>
                  </a:xfrm>
                  <a:prstGeom prst="line">
                    <a:avLst/>
                  </a:prstGeom>
                </p:spPr>
                <p:style>
                  <a:lnRef idx="1">
                    <a:schemeClr val="dk1"/>
                  </a:lnRef>
                  <a:fillRef idx="0">
                    <a:schemeClr val="dk1"/>
                  </a:fillRef>
                  <a:effectRef idx="0">
                    <a:schemeClr val="dk1"/>
                  </a:effectRef>
                  <a:fontRef idx="minor">
                    <a:schemeClr val="tx1"/>
                  </a:fontRef>
                </p:style>
              </p:cxnSp>
              <p:cxnSp>
                <p:nvCxnSpPr>
                  <p:cNvPr id="34" name="Přímá spojnice 15">
                    <a:extLst>
                      <a:ext uri="{FF2B5EF4-FFF2-40B4-BE49-F238E27FC236}">
                        <a16:creationId xmlns:a16="http://schemas.microsoft.com/office/drawing/2014/main" id="{1939B259-3528-2735-38F6-EF55428A4C30}"/>
                      </a:ext>
                    </a:extLst>
                  </p:cNvPr>
                  <p:cNvCxnSpPr>
                    <a:cxnSpLocks/>
                  </p:cNvCxnSpPr>
                  <p:nvPr/>
                </p:nvCxnSpPr>
                <p:spPr>
                  <a:xfrm>
                    <a:off x="8437872" y="6467912"/>
                    <a:ext cx="0" cy="71001"/>
                  </a:xfrm>
                  <a:prstGeom prst="line">
                    <a:avLst/>
                  </a:prstGeom>
                </p:spPr>
                <p:style>
                  <a:lnRef idx="1">
                    <a:schemeClr val="dk1"/>
                  </a:lnRef>
                  <a:fillRef idx="0">
                    <a:schemeClr val="dk1"/>
                  </a:fillRef>
                  <a:effectRef idx="0">
                    <a:schemeClr val="dk1"/>
                  </a:effectRef>
                  <a:fontRef idx="minor">
                    <a:schemeClr val="tx1"/>
                  </a:fontRef>
                </p:style>
              </p:cxnSp>
              <p:cxnSp>
                <p:nvCxnSpPr>
                  <p:cNvPr id="35" name="Přímá spojnice 16">
                    <a:extLst>
                      <a:ext uri="{FF2B5EF4-FFF2-40B4-BE49-F238E27FC236}">
                        <a16:creationId xmlns:a16="http://schemas.microsoft.com/office/drawing/2014/main" id="{92A4E52C-F2B6-E73D-8FFE-36EEE16486E6}"/>
                      </a:ext>
                    </a:extLst>
                  </p:cNvPr>
                  <p:cNvCxnSpPr>
                    <a:cxnSpLocks/>
                  </p:cNvCxnSpPr>
                  <p:nvPr/>
                </p:nvCxnSpPr>
                <p:spPr>
                  <a:xfrm>
                    <a:off x="8798975" y="6467912"/>
                    <a:ext cx="0" cy="71001"/>
                  </a:xfrm>
                  <a:prstGeom prst="line">
                    <a:avLst/>
                  </a:prstGeom>
                </p:spPr>
                <p:style>
                  <a:lnRef idx="1">
                    <a:schemeClr val="dk1"/>
                  </a:lnRef>
                  <a:fillRef idx="0">
                    <a:schemeClr val="dk1"/>
                  </a:fillRef>
                  <a:effectRef idx="0">
                    <a:schemeClr val="dk1"/>
                  </a:effectRef>
                  <a:fontRef idx="minor">
                    <a:schemeClr val="tx1"/>
                  </a:fontRef>
                </p:style>
              </p:cxnSp>
              <p:cxnSp>
                <p:nvCxnSpPr>
                  <p:cNvPr id="36" name="Přímá spojnice 17">
                    <a:extLst>
                      <a:ext uri="{FF2B5EF4-FFF2-40B4-BE49-F238E27FC236}">
                        <a16:creationId xmlns:a16="http://schemas.microsoft.com/office/drawing/2014/main" id="{04C94E07-FF57-51DD-3175-0C16405B51BF}"/>
                      </a:ext>
                    </a:extLst>
                  </p:cNvPr>
                  <p:cNvCxnSpPr>
                    <a:cxnSpLocks/>
                  </p:cNvCxnSpPr>
                  <p:nvPr/>
                </p:nvCxnSpPr>
                <p:spPr>
                  <a:xfrm>
                    <a:off x="9157872" y="6467912"/>
                    <a:ext cx="0" cy="71001"/>
                  </a:xfrm>
                  <a:prstGeom prst="line">
                    <a:avLst/>
                  </a:prstGeom>
                </p:spPr>
                <p:style>
                  <a:lnRef idx="1">
                    <a:schemeClr val="dk1"/>
                  </a:lnRef>
                  <a:fillRef idx="0">
                    <a:schemeClr val="dk1"/>
                  </a:fillRef>
                  <a:effectRef idx="0">
                    <a:schemeClr val="dk1"/>
                  </a:effectRef>
                  <a:fontRef idx="minor">
                    <a:schemeClr val="tx1"/>
                  </a:fontRef>
                </p:style>
              </p:cxnSp>
              <p:cxnSp>
                <p:nvCxnSpPr>
                  <p:cNvPr id="37" name="Přímá spojnice 18">
                    <a:extLst>
                      <a:ext uri="{FF2B5EF4-FFF2-40B4-BE49-F238E27FC236}">
                        <a16:creationId xmlns:a16="http://schemas.microsoft.com/office/drawing/2014/main" id="{8C2268C6-116C-A113-495E-25FF5B552A85}"/>
                      </a:ext>
                    </a:extLst>
                  </p:cNvPr>
                  <p:cNvCxnSpPr>
                    <a:cxnSpLocks/>
                  </p:cNvCxnSpPr>
                  <p:nvPr/>
                </p:nvCxnSpPr>
                <p:spPr>
                  <a:xfrm>
                    <a:off x="9516728" y="6467912"/>
                    <a:ext cx="0" cy="71001"/>
                  </a:xfrm>
                  <a:prstGeom prst="line">
                    <a:avLst/>
                  </a:prstGeom>
                </p:spPr>
                <p:style>
                  <a:lnRef idx="1">
                    <a:schemeClr val="dk1"/>
                  </a:lnRef>
                  <a:fillRef idx="0">
                    <a:schemeClr val="dk1"/>
                  </a:fillRef>
                  <a:effectRef idx="0">
                    <a:schemeClr val="dk1"/>
                  </a:effectRef>
                  <a:fontRef idx="minor">
                    <a:schemeClr val="tx1"/>
                  </a:fontRef>
                </p:style>
              </p:cxnSp>
              <p:cxnSp>
                <p:nvCxnSpPr>
                  <p:cNvPr id="38" name="Přímá spojnice 19">
                    <a:extLst>
                      <a:ext uri="{FF2B5EF4-FFF2-40B4-BE49-F238E27FC236}">
                        <a16:creationId xmlns:a16="http://schemas.microsoft.com/office/drawing/2014/main" id="{5FCFC944-0FE5-8C62-9426-276729C9FEB2}"/>
                      </a:ext>
                    </a:extLst>
                  </p:cNvPr>
                  <p:cNvCxnSpPr>
                    <a:cxnSpLocks/>
                  </p:cNvCxnSpPr>
                  <p:nvPr/>
                </p:nvCxnSpPr>
                <p:spPr>
                  <a:xfrm>
                    <a:off x="9876728" y="6467912"/>
                    <a:ext cx="0" cy="71001"/>
                  </a:xfrm>
                  <a:prstGeom prst="line">
                    <a:avLst/>
                  </a:prstGeom>
                </p:spPr>
                <p:style>
                  <a:lnRef idx="1">
                    <a:schemeClr val="dk1"/>
                  </a:lnRef>
                  <a:fillRef idx="0">
                    <a:schemeClr val="dk1"/>
                  </a:fillRef>
                  <a:effectRef idx="0">
                    <a:schemeClr val="dk1"/>
                  </a:effectRef>
                  <a:fontRef idx="minor">
                    <a:schemeClr val="tx1"/>
                  </a:fontRef>
                </p:style>
              </p:cxnSp>
              <p:cxnSp>
                <p:nvCxnSpPr>
                  <p:cNvPr id="39" name="Přímá spojnice 20">
                    <a:extLst>
                      <a:ext uri="{FF2B5EF4-FFF2-40B4-BE49-F238E27FC236}">
                        <a16:creationId xmlns:a16="http://schemas.microsoft.com/office/drawing/2014/main" id="{3FCBE29B-E106-879F-02D2-D969BD4F202A}"/>
                      </a:ext>
                    </a:extLst>
                  </p:cNvPr>
                  <p:cNvCxnSpPr>
                    <a:cxnSpLocks/>
                  </p:cNvCxnSpPr>
                  <p:nvPr/>
                </p:nvCxnSpPr>
                <p:spPr>
                  <a:xfrm>
                    <a:off x="10235584" y="6467912"/>
                    <a:ext cx="0" cy="71001"/>
                  </a:xfrm>
                  <a:prstGeom prst="line">
                    <a:avLst/>
                  </a:prstGeom>
                </p:spPr>
                <p:style>
                  <a:lnRef idx="1">
                    <a:schemeClr val="dk1"/>
                  </a:lnRef>
                  <a:fillRef idx="0">
                    <a:schemeClr val="dk1"/>
                  </a:fillRef>
                  <a:effectRef idx="0">
                    <a:schemeClr val="dk1"/>
                  </a:effectRef>
                  <a:fontRef idx="minor">
                    <a:schemeClr val="tx1"/>
                  </a:fontRef>
                </p:style>
              </p:cxnSp>
              <p:cxnSp>
                <p:nvCxnSpPr>
                  <p:cNvPr id="40" name="Přímá spojnice 21">
                    <a:extLst>
                      <a:ext uri="{FF2B5EF4-FFF2-40B4-BE49-F238E27FC236}">
                        <a16:creationId xmlns:a16="http://schemas.microsoft.com/office/drawing/2014/main" id="{B3E94A9B-0006-8D2A-E53E-A7D8A83FD869}"/>
                      </a:ext>
                    </a:extLst>
                  </p:cNvPr>
                  <p:cNvCxnSpPr>
                    <a:cxnSpLocks/>
                  </p:cNvCxnSpPr>
                  <p:nvPr/>
                </p:nvCxnSpPr>
                <p:spPr>
                  <a:xfrm>
                    <a:off x="10594440" y="6467912"/>
                    <a:ext cx="0" cy="71001"/>
                  </a:xfrm>
                  <a:prstGeom prst="line">
                    <a:avLst/>
                  </a:prstGeom>
                </p:spPr>
                <p:style>
                  <a:lnRef idx="1">
                    <a:schemeClr val="dk1"/>
                  </a:lnRef>
                  <a:fillRef idx="0">
                    <a:schemeClr val="dk1"/>
                  </a:fillRef>
                  <a:effectRef idx="0">
                    <a:schemeClr val="dk1"/>
                  </a:effectRef>
                  <a:fontRef idx="minor">
                    <a:schemeClr val="tx1"/>
                  </a:fontRef>
                </p:style>
              </p:cxnSp>
              <p:cxnSp>
                <p:nvCxnSpPr>
                  <p:cNvPr id="41" name="Přímá spojnice 22">
                    <a:extLst>
                      <a:ext uri="{FF2B5EF4-FFF2-40B4-BE49-F238E27FC236}">
                        <a16:creationId xmlns:a16="http://schemas.microsoft.com/office/drawing/2014/main" id="{F5FEB0F1-8916-A333-8A03-36C1F422C553}"/>
                      </a:ext>
                    </a:extLst>
                  </p:cNvPr>
                  <p:cNvCxnSpPr>
                    <a:cxnSpLocks/>
                  </p:cNvCxnSpPr>
                  <p:nvPr/>
                </p:nvCxnSpPr>
                <p:spPr>
                  <a:xfrm>
                    <a:off x="10954440" y="6467912"/>
                    <a:ext cx="0" cy="71001"/>
                  </a:xfrm>
                  <a:prstGeom prst="line">
                    <a:avLst/>
                  </a:prstGeom>
                </p:spPr>
                <p:style>
                  <a:lnRef idx="1">
                    <a:schemeClr val="dk1"/>
                  </a:lnRef>
                  <a:fillRef idx="0">
                    <a:schemeClr val="dk1"/>
                  </a:fillRef>
                  <a:effectRef idx="0">
                    <a:schemeClr val="dk1"/>
                  </a:effectRef>
                  <a:fontRef idx="minor">
                    <a:schemeClr val="tx1"/>
                  </a:fontRef>
                </p:style>
              </p:cxnSp>
              <p:cxnSp>
                <p:nvCxnSpPr>
                  <p:cNvPr id="42" name="Přímá spojnice 23">
                    <a:extLst>
                      <a:ext uri="{FF2B5EF4-FFF2-40B4-BE49-F238E27FC236}">
                        <a16:creationId xmlns:a16="http://schemas.microsoft.com/office/drawing/2014/main" id="{221805C9-B2D4-D0FF-A7A6-859DCBD95BFB}"/>
                      </a:ext>
                    </a:extLst>
                  </p:cNvPr>
                  <p:cNvCxnSpPr>
                    <a:cxnSpLocks/>
                  </p:cNvCxnSpPr>
                  <p:nvPr/>
                </p:nvCxnSpPr>
                <p:spPr>
                  <a:xfrm>
                    <a:off x="11313296" y="6467912"/>
                    <a:ext cx="0" cy="71001"/>
                  </a:xfrm>
                  <a:prstGeom prst="line">
                    <a:avLst/>
                  </a:prstGeom>
                </p:spPr>
                <p:style>
                  <a:lnRef idx="1">
                    <a:schemeClr val="dk1"/>
                  </a:lnRef>
                  <a:fillRef idx="0">
                    <a:schemeClr val="dk1"/>
                  </a:fillRef>
                  <a:effectRef idx="0">
                    <a:schemeClr val="dk1"/>
                  </a:effectRef>
                  <a:fontRef idx="minor">
                    <a:schemeClr val="tx1"/>
                  </a:fontRef>
                </p:style>
              </p:cxnSp>
              <p:cxnSp>
                <p:nvCxnSpPr>
                  <p:cNvPr id="43" name="Přímá spojnice 24">
                    <a:extLst>
                      <a:ext uri="{FF2B5EF4-FFF2-40B4-BE49-F238E27FC236}">
                        <a16:creationId xmlns:a16="http://schemas.microsoft.com/office/drawing/2014/main" id="{BB8D2AB0-E2D2-5631-7F68-BE0657252C97}"/>
                      </a:ext>
                    </a:extLst>
                  </p:cNvPr>
                  <p:cNvCxnSpPr>
                    <a:cxnSpLocks/>
                  </p:cNvCxnSpPr>
                  <p:nvPr/>
                </p:nvCxnSpPr>
                <p:spPr>
                  <a:xfrm>
                    <a:off x="7357144" y="6467912"/>
                    <a:ext cx="0" cy="71001"/>
                  </a:xfrm>
                  <a:prstGeom prst="line">
                    <a:avLst/>
                  </a:prstGeom>
                </p:spPr>
                <p:style>
                  <a:lnRef idx="1">
                    <a:schemeClr val="dk1"/>
                  </a:lnRef>
                  <a:fillRef idx="0">
                    <a:schemeClr val="dk1"/>
                  </a:fillRef>
                  <a:effectRef idx="0">
                    <a:schemeClr val="dk1"/>
                  </a:effectRef>
                  <a:fontRef idx="minor">
                    <a:schemeClr val="tx1"/>
                  </a:fontRef>
                </p:style>
              </p:cxnSp>
              <p:sp>
                <p:nvSpPr>
                  <p:cNvPr id="44" name="TextovéPole 25">
                    <a:extLst>
                      <a:ext uri="{FF2B5EF4-FFF2-40B4-BE49-F238E27FC236}">
                        <a16:creationId xmlns:a16="http://schemas.microsoft.com/office/drawing/2014/main" id="{E89DAB6A-ACC2-A0FA-2C02-FA251367A98A}"/>
                      </a:ext>
                    </a:extLst>
                  </p:cNvPr>
                  <p:cNvSpPr txBox="1"/>
                  <p:nvPr/>
                </p:nvSpPr>
                <p:spPr>
                  <a:xfrm>
                    <a:off x="7256394" y="6503412"/>
                    <a:ext cx="195261" cy="276999"/>
                  </a:xfrm>
                  <a:prstGeom prst="rect">
                    <a:avLst/>
                  </a:prstGeom>
                  <a:no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a:t>0</a:t>
                    </a:r>
                  </a:p>
                </p:txBody>
              </p:sp>
              <p:sp>
                <p:nvSpPr>
                  <p:cNvPr id="45" name="TextovéPole 26">
                    <a:extLst>
                      <a:ext uri="{FF2B5EF4-FFF2-40B4-BE49-F238E27FC236}">
                        <a16:creationId xmlns:a16="http://schemas.microsoft.com/office/drawing/2014/main" id="{251F7A8C-3264-7BF3-7F9F-ED2FF3836A68}"/>
                      </a:ext>
                    </a:extLst>
                  </p:cNvPr>
                  <p:cNvSpPr txBox="1"/>
                  <p:nvPr/>
                </p:nvSpPr>
                <p:spPr>
                  <a:xfrm>
                    <a:off x="7902887" y="6503411"/>
                    <a:ext cx="357668" cy="276999"/>
                  </a:xfrm>
                  <a:prstGeom prst="rect">
                    <a:avLst/>
                  </a:prstGeom>
                  <a:no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a:t>10</a:t>
                    </a:r>
                  </a:p>
                </p:txBody>
              </p:sp>
              <p:sp>
                <p:nvSpPr>
                  <p:cNvPr id="46" name="TextovéPole 27">
                    <a:extLst>
                      <a:ext uri="{FF2B5EF4-FFF2-40B4-BE49-F238E27FC236}">
                        <a16:creationId xmlns:a16="http://schemas.microsoft.com/office/drawing/2014/main" id="{6C25FC38-EC36-5F2B-F31E-C78CA5AF184B}"/>
                      </a:ext>
                    </a:extLst>
                  </p:cNvPr>
                  <p:cNvSpPr txBox="1"/>
                  <p:nvPr/>
                </p:nvSpPr>
                <p:spPr>
                  <a:xfrm>
                    <a:off x="7622988" y="6503411"/>
                    <a:ext cx="195261" cy="276999"/>
                  </a:xfrm>
                  <a:prstGeom prst="rect">
                    <a:avLst/>
                  </a:prstGeom>
                  <a:no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a:t>5</a:t>
                    </a:r>
                  </a:p>
                </p:txBody>
              </p:sp>
              <p:sp>
                <p:nvSpPr>
                  <p:cNvPr id="47" name="TextovéPole 28">
                    <a:extLst>
                      <a:ext uri="{FF2B5EF4-FFF2-40B4-BE49-F238E27FC236}">
                        <a16:creationId xmlns:a16="http://schemas.microsoft.com/office/drawing/2014/main" id="{9FEB5A78-CC3A-5E78-F74E-9FE7EEDF58F5}"/>
                      </a:ext>
                    </a:extLst>
                  </p:cNvPr>
                  <p:cNvSpPr txBox="1"/>
                  <p:nvPr/>
                </p:nvSpPr>
                <p:spPr>
                  <a:xfrm>
                    <a:off x="8269261" y="6503411"/>
                    <a:ext cx="357668" cy="276999"/>
                  </a:xfrm>
                  <a:prstGeom prst="rect">
                    <a:avLst/>
                  </a:prstGeom>
                  <a:no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a:t>15</a:t>
                    </a:r>
                  </a:p>
                </p:txBody>
              </p:sp>
              <p:sp>
                <p:nvSpPr>
                  <p:cNvPr id="48" name="TextovéPole 29">
                    <a:extLst>
                      <a:ext uri="{FF2B5EF4-FFF2-40B4-BE49-F238E27FC236}">
                        <a16:creationId xmlns:a16="http://schemas.microsoft.com/office/drawing/2014/main" id="{C9F32933-849B-2B14-52F6-457463C65D23}"/>
                      </a:ext>
                    </a:extLst>
                  </p:cNvPr>
                  <p:cNvSpPr txBox="1"/>
                  <p:nvPr/>
                </p:nvSpPr>
                <p:spPr>
                  <a:xfrm>
                    <a:off x="8622267" y="6503411"/>
                    <a:ext cx="357668" cy="276999"/>
                  </a:xfrm>
                  <a:prstGeom prst="rect">
                    <a:avLst/>
                  </a:prstGeom>
                  <a:no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a:t>20</a:t>
                    </a:r>
                  </a:p>
                </p:txBody>
              </p:sp>
              <p:sp>
                <p:nvSpPr>
                  <p:cNvPr id="49" name="TextovéPole 30">
                    <a:extLst>
                      <a:ext uri="{FF2B5EF4-FFF2-40B4-BE49-F238E27FC236}">
                        <a16:creationId xmlns:a16="http://schemas.microsoft.com/office/drawing/2014/main" id="{C3A8186D-459A-3209-61D3-528BEE13735E}"/>
                      </a:ext>
                    </a:extLst>
                  </p:cNvPr>
                  <p:cNvSpPr txBox="1"/>
                  <p:nvPr/>
                </p:nvSpPr>
                <p:spPr>
                  <a:xfrm>
                    <a:off x="8989450" y="6503411"/>
                    <a:ext cx="357668" cy="276999"/>
                  </a:xfrm>
                  <a:prstGeom prst="rect">
                    <a:avLst/>
                  </a:prstGeom>
                  <a:no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a:t>25</a:t>
                    </a:r>
                  </a:p>
                </p:txBody>
              </p:sp>
              <p:sp>
                <p:nvSpPr>
                  <p:cNvPr id="50" name="TextovéPole 31">
                    <a:extLst>
                      <a:ext uri="{FF2B5EF4-FFF2-40B4-BE49-F238E27FC236}">
                        <a16:creationId xmlns:a16="http://schemas.microsoft.com/office/drawing/2014/main" id="{E92359F5-7718-A74A-3B67-0BA9B33D166E}"/>
                      </a:ext>
                    </a:extLst>
                  </p:cNvPr>
                  <p:cNvSpPr txBox="1"/>
                  <p:nvPr/>
                </p:nvSpPr>
                <p:spPr>
                  <a:xfrm>
                    <a:off x="9339934" y="6503411"/>
                    <a:ext cx="357668" cy="276999"/>
                  </a:xfrm>
                  <a:prstGeom prst="rect">
                    <a:avLst/>
                  </a:prstGeom>
                  <a:no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a:t>30</a:t>
                    </a:r>
                  </a:p>
                </p:txBody>
              </p:sp>
              <p:sp>
                <p:nvSpPr>
                  <p:cNvPr id="51" name="TextovéPole 32">
                    <a:extLst>
                      <a:ext uri="{FF2B5EF4-FFF2-40B4-BE49-F238E27FC236}">
                        <a16:creationId xmlns:a16="http://schemas.microsoft.com/office/drawing/2014/main" id="{F72D04C4-2705-7BF4-38CE-75240A241E91}"/>
                      </a:ext>
                    </a:extLst>
                  </p:cNvPr>
                  <p:cNvSpPr txBox="1"/>
                  <p:nvPr/>
                </p:nvSpPr>
                <p:spPr>
                  <a:xfrm>
                    <a:off x="9707117" y="6503411"/>
                    <a:ext cx="357668" cy="276999"/>
                  </a:xfrm>
                  <a:prstGeom prst="rect">
                    <a:avLst/>
                  </a:prstGeom>
                  <a:no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a:t>35</a:t>
                    </a:r>
                  </a:p>
                </p:txBody>
              </p:sp>
              <p:sp>
                <p:nvSpPr>
                  <p:cNvPr id="52" name="TextovéPole 33">
                    <a:extLst>
                      <a:ext uri="{FF2B5EF4-FFF2-40B4-BE49-F238E27FC236}">
                        <a16:creationId xmlns:a16="http://schemas.microsoft.com/office/drawing/2014/main" id="{5D933BBA-24A6-EA13-046C-73B2F4A7E9C0}"/>
                      </a:ext>
                    </a:extLst>
                  </p:cNvPr>
                  <p:cNvSpPr txBox="1"/>
                  <p:nvPr/>
                </p:nvSpPr>
                <p:spPr>
                  <a:xfrm>
                    <a:off x="10059859" y="6503411"/>
                    <a:ext cx="357668" cy="276999"/>
                  </a:xfrm>
                  <a:prstGeom prst="rect">
                    <a:avLst/>
                  </a:prstGeom>
                  <a:no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a:t>40</a:t>
                    </a:r>
                  </a:p>
                </p:txBody>
              </p:sp>
              <p:sp>
                <p:nvSpPr>
                  <p:cNvPr id="53" name="TextovéPole 34">
                    <a:extLst>
                      <a:ext uri="{FF2B5EF4-FFF2-40B4-BE49-F238E27FC236}">
                        <a16:creationId xmlns:a16="http://schemas.microsoft.com/office/drawing/2014/main" id="{69EF44ED-DB07-E249-02FF-7DD32E44783D}"/>
                      </a:ext>
                    </a:extLst>
                  </p:cNvPr>
                  <p:cNvSpPr txBox="1"/>
                  <p:nvPr/>
                </p:nvSpPr>
                <p:spPr>
                  <a:xfrm>
                    <a:off x="10419858" y="6503411"/>
                    <a:ext cx="357668" cy="276999"/>
                  </a:xfrm>
                  <a:prstGeom prst="rect">
                    <a:avLst/>
                  </a:prstGeom>
                  <a:no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a:t>45</a:t>
                    </a:r>
                  </a:p>
                </p:txBody>
              </p:sp>
              <p:sp>
                <p:nvSpPr>
                  <p:cNvPr id="54" name="TextovéPole 35">
                    <a:extLst>
                      <a:ext uri="{FF2B5EF4-FFF2-40B4-BE49-F238E27FC236}">
                        <a16:creationId xmlns:a16="http://schemas.microsoft.com/office/drawing/2014/main" id="{442D7509-2206-11F0-F47F-6EAB68559097}"/>
                      </a:ext>
                    </a:extLst>
                  </p:cNvPr>
                  <p:cNvSpPr txBox="1"/>
                  <p:nvPr/>
                </p:nvSpPr>
                <p:spPr>
                  <a:xfrm>
                    <a:off x="10778713" y="6503411"/>
                    <a:ext cx="357668" cy="276999"/>
                  </a:xfrm>
                  <a:prstGeom prst="rect">
                    <a:avLst/>
                  </a:prstGeom>
                  <a:no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a:t>50</a:t>
                    </a:r>
                  </a:p>
                </p:txBody>
              </p:sp>
              <p:sp>
                <p:nvSpPr>
                  <p:cNvPr id="55" name="TextovéPole 36">
                    <a:extLst>
                      <a:ext uri="{FF2B5EF4-FFF2-40B4-BE49-F238E27FC236}">
                        <a16:creationId xmlns:a16="http://schemas.microsoft.com/office/drawing/2014/main" id="{E863A149-95B0-9F8A-0D1B-569830C9A96C}"/>
                      </a:ext>
                    </a:extLst>
                  </p:cNvPr>
                  <p:cNvSpPr txBox="1"/>
                  <p:nvPr/>
                </p:nvSpPr>
                <p:spPr>
                  <a:xfrm>
                    <a:off x="11138712" y="6503411"/>
                    <a:ext cx="357668" cy="276999"/>
                  </a:xfrm>
                  <a:prstGeom prst="rect">
                    <a:avLst/>
                  </a:prstGeom>
                  <a:no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a:t>55</a:t>
                    </a:r>
                  </a:p>
                </p:txBody>
              </p:sp>
            </p:grpSp>
            <p:sp>
              <p:nvSpPr>
                <p:cNvPr id="29" name="TextovéPole 37">
                  <a:extLst>
                    <a:ext uri="{FF2B5EF4-FFF2-40B4-BE49-F238E27FC236}">
                      <a16:creationId xmlns:a16="http://schemas.microsoft.com/office/drawing/2014/main" id="{A03ABDD1-A05D-4665-0B9F-254308165572}"/>
                    </a:ext>
                  </a:extLst>
                </p:cNvPr>
                <p:cNvSpPr txBox="1"/>
                <p:nvPr/>
              </p:nvSpPr>
              <p:spPr>
                <a:xfrm>
                  <a:off x="9832187" y="6632128"/>
                  <a:ext cx="1568322" cy="276999"/>
                </a:xfrm>
                <a:prstGeom prst="rect">
                  <a:avLst/>
                </a:prstGeom>
                <a:no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a:t>Skin temperature [°C]</a:t>
                  </a:r>
                </a:p>
              </p:txBody>
            </p:sp>
          </p:grpSp>
          <p:sp>
            <p:nvSpPr>
              <p:cNvPr id="13" name="TextovéPole 40">
                <a:extLst>
                  <a:ext uri="{FF2B5EF4-FFF2-40B4-BE49-F238E27FC236}">
                    <a16:creationId xmlns:a16="http://schemas.microsoft.com/office/drawing/2014/main" id="{B09B95E1-887B-8600-5AEB-38DC4B06C1DA}"/>
                  </a:ext>
                </a:extLst>
              </p:cNvPr>
              <p:cNvSpPr txBox="1"/>
              <p:nvPr/>
            </p:nvSpPr>
            <p:spPr>
              <a:xfrm rot="16200000">
                <a:off x="6069044" y="5096147"/>
                <a:ext cx="1472215" cy="461665"/>
              </a:xfrm>
              <a:prstGeom prst="rect">
                <a:avLst/>
              </a:prstGeom>
              <a:no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a:t>Action potential frequnecy [1/s]</a:t>
                </a:r>
              </a:p>
            </p:txBody>
          </p:sp>
          <p:cxnSp>
            <p:nvCxnSpPr>
              <p:cNvPr id="14" name="Přímá spojnice 52">
                <a:extLst>
                  <a:ext uri="{FF2B5EF4-FFF2-40B4-BE49-F238E27FC236}">
                    <a16:creationId xmlns:a16="http://schemas.microsoft.com/office/drawing/2014/main" id="{815B00BE-8376-9F04-F76C-6587E9F8007B}"/>
                  </a:ext>
                </a:extLst>
              </p:cNvPr>
              <p:cNvCxnSpPr/>
              <p:nvPr/>
            </p:nvCxnSpPr>
            <p:spPr>
              <a:xfrm flipH="1">
                <a:off x="7326244" y="5832475"/>
                <a:ext cx="97630" cy="0"/>
              </a:xfrm>
              <a:prstGeom prst="line">
                <a:avLst/>
              </a:prstGeom>
            </p:spPr>
            <p:style>
              <a:lnRef idx="1">
                <a:schemeClr val="dk1"/>
              </a:lnRef>
              <a:fillRef idx="0">
                <a:schemeClr val="dk1"/>
              </a:fillRef>
              <a:effectRef idx="0">
                <a:schemeClr val="dk1"/>
              </a:effectRef>
              <a:fontRef idx="minor">
                <a:schemeClr val="tx1"/>
              </a:fontRef>
            </p:style>
          </p:cxnSp>
          <p:cxnSp>
            <p:nvCxnSpPr>
              <p:cNvPr id="15" name="Přímá spojnice 53">
                <a:extLst>
                  <a:ext uri="{FF2B5EF4-FFF2-40B4-BE49-F238E27FC236}">
                    <a16:creationId xmlns:a16="http://schemas.microsoft.com/office/drawing/2014/main" id="{104FDCEA-1BA7-625F-412D-7F3576D9A8F6}"/>
                  </a:ext>
                </a:extLst>
              </p:cNvPr>
              <p:cNvCxnSpPr>
                <a:cxnSpLocks/>
              </p:cNvCxnSpPr>
              <p:nvPr/>
            </p:nvCxnSpPr>
            <p:spPr>
              <a:xfrm flipH="1">
                <a:off x="7326244" y="6199435"/>
                <a:ext cx="97631" cy="0"/>
              </a:xfrm>
              <a:prstGeom prst="line">
                <a:avLst/>
              </a:prstGeom>
            </p:spPr>
            <p:style>
              <a:lnRef idx="1">
                <a:schemeClr val="dk1"/>
              </a:lnRef>
              <a:fillRef idx="0">
                <a:schemeClr val="dk1"/>
              </a:fillRef>
              <a:effectRef idx="0">
                <a:schemeClr val="dk1"/>
              </a:effectRef>
              <a:fontRef idx="minor">
                <a:schemeClr val="tx1"/>
              </a:fontRef>
            </p:style>
          </p:cxnSp>
          <p:cxnSp>
            <p:nvCxnSpPr>
              <p:cNvPr id="16" name="Přímá spojnice 57">
                <a:extLst>
                  <a:ext uri="{FF2B5EF4-FFF2-40B4-BE49-F238E27FC236}">
                    <a16:creationId xmlns:a16="http://schemas.microsoft.com/office/drawing/2014/main" id="{A6235011-997C-7C55-C730-C3C977FC0370}"/>
                  </a:ext>
                </a:extLst>
              </p:cNvPr>
              <p:cNvCxnSpPr/>
              <p:nvPr/>
            </p:nvCxnSpPr>
            <p:spPr>
              <a:xfrm flipH="1">
                <a:off x="7326244" y="5472475"/>
                <a:ext cx="97630" cy="0"/>
              </a:xfrm>
              <a:prstGeom prst="line">
                <a:avLst/>
              </a:prstGeom>
            </p:spPr>
            <p:style>
              <a:lnRef idx="1">
                <a:schemeClr val="dk1"/>
              </a:lnRef>
              <a:fillRef idx="0">
                <a:schemeClr val="dk1"/>
              </a:fillRef>
              <a:effectRef idx="0">
                <a:schemeClr val="dk1"/>
              </a:effectRef>
              <a:fontRef idx="minor">
                <a:schemeClr val="tx1"/>
              </a:fontRef>
            </p:style>
          </p:cxnSp>
          <p:cxnSp>
            <p:nvCxnSpPr>
              <p:cNvPr id="17" name="Přímá spojnice 59">
                <a:extLst>
                  <a:ext uri="{FF2B5EF4-FFF2-40B4-BE49-F238E27FC236}">
                    <a16:creationId xmlns:a16="http://schemas.microsoft.com/office/drawing/2014/main" id="{4CA832C8-708D-BFB4-F773-FE4D83E40ED2}"/>
                  </a:ext>
                </a:extLst>
              </p:cNvPr>
              <p:cNvCxnSpPr/>
              <p:nvPr/>
            </p:nvCxnSpPr>
            <p:spPr>
              <a:xfrm flipH="1">
                <a:off x="7326244" y="5112474"/>
                <a:ext cx="97630" cy="0"/>
              </a:xfrm>
              <a:prstGeom prst="line">
                <a:avLst/>
              </a:prstGeom>
            </p:spPr>
            <p:style>
              <a:lnRef idx="1">
                <a:schemeClr val="dk1"/>
              </a:lnRef>
              <a:fillRef idx="0">
                <a:schemeClr val="dk1"/>
              </a:fillRef>
              <a:effectRef idx="0">
                <a:schemeClr val="dk1"/>
              </a:effectRef>
              <a:fontRef idx="minor">
                <a:schemeClr val="tx1"/>
              </a:fontRef>
            </p:style>
          </p:cxnSp>
          <p:cxnSp>
            <p:nvCxnSpPr>
              <p:cNvPr id="18" name="Přímá spojnice 60">
                <a:extLst>
                  <a:ext uri="{FF2B5EF4-FFF2-40B4-BE49-F238E27FC236}">
                    <a16:creationId xmlns:a16="http://schemas.microsoft.com/office/drawing/2014/main" id="{DCC1DE00-3761-539D-0342-A61F51733B70}"/>
                  </a:ext>
                </a:extLst>
              </p:cNvPr>
              <p:cNvCxnSpPr/>
              <p:nvPr/>
            </p:nvCxnSpPr>
            <p:spPr>
              <a:xfrm flipH="1">
                <a:off x="7326244" y="4756373"/>
                <a:ext cx="97630" cy="0"/>
              </a:xfrm>
              <a:prstGeom prst="line">
                <a:avLst/>
              </a:prstGeom>
            </p:spPr>
            <p:style>
              <a:lnRef idx="1">
                <a:schemeClr val="dk1"/>
              </a:lnRef>
              <a:fillRef idx="0">
                <a:schemeClr val="dk1"/>
              </a:fillRef>
              <a:effectRef idx="0">
                <a:schemeClr val="dk1"/>
              </a:effectRef>
              <a:fontRef idx="minor">
                <a:schemeClr val="tx1"/>
              </a:fontRef>
            </p:style>
          </p:cxnSp>
          <p:sp>
            <p:nvSpPr>
              <p:cNvPr id="19" name="TextovéPole 61">
                <a:extLst>
                  <a:ext uri="{FF2B5EF4-FFF2-40B4-BE49-F238E27FC236}">
                    <a16:creationId xmlns:a16="http://schemas.microsoft.com/office/drawing/2014/main" id="{73C04017-AA40-34E5-5C83-B1AFA3C0E7AE}"/>
                  </a:ext>
                </a:extLst>
              </p:cNvPr>
              <p:cNvSpPr txBox="1"/>
              <p:nvPr/>
            </p:nvSpPr>
            <p:spPr>
              <a:xfrm rot="16200000">
                <a:off x="7114857" y="6067450"/>
                <a:ext cx="195261" cy="276999"/>
              </a:xfrm>
              <a:prstGeom prst="rect">
                <a:avLst/>
              </a:prstGeom>
              <a:no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a:t>0</a:t>
                </a:r>
              </a:p>
            </p:txBody>
          </p:sp>
          <p:sp>
            <p:nvSpPr>
              <p:cNvPr id="20" name="TextovéPole 62">
                <a:extLst>
                  <a:ext uri="{FF2B5EF4-FFF2-40B4-BE49-F238E27FC236}">
                    <a16:creationId xmlns:a16="http://schemas.microsoft.com/office/drawing/2014/main" id="{592FE2E6-5459-C727-AF2A-A6A20269EE69}"/>
                  </a:ext>
                </a:extLst>
              </p:cNvPr>
              <p:cNvSpPr txBox="1"/>
              <p:nvPr/>
            </p:nvSpPr>
            <p:spPr>
              <a:xfrm rot="16200000">
                <a:off x="7033654" y="5701518"/>
                <a:ext cx="357668" cy="276999"/>
              </a:xfrm>
              <a:prstGeom prst="rect">
                <a:avLst/>
              </a:prstGeom>
              <a:no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a:t>10</a:t>
                </a:r>
              </a:p>
            </p:txBody>
          </p:sp>
          <p:sp>
            <p:nvSpPr>
              <p:cNvPr id="21" name="TextovéPole 63">
                <a:extLst>
                  <a:ext uri="{FF2B5EF4-FFF2-40B4-BE49-F238E27FC236}">
                    <a16:creationId xmlns:a16="http://schemas.microsoft.com/office/drawing/2014/main" id="{0DF1C5AC-AFDD-A980-FD9C-68DF2B0057B4}"/>
                  </a:ext>
                </a:extLst>
              </p:cNvPr>
              <p:cNvSpPr txBox="1"/>
              <p:nvPr/>
            </p:nvSpPr>
            <p:spPr>
              <a:xfrm rot="16200000">
                <a:off x="7033654" y="5343849"/>
                <a:ext cx="357668" cy="276999"/>
              </a:xfrm>
              <a:prstGeom prst="rect">
                <a:avLst/>
              </a:prstGeom>
              <a:no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a:t>20</a:t>
                </a:r>
              </a:p>
            </p:txBody>
          </p:sp>
          <p:sp>
            <p:nvSpPr>
              <p:cNvPr id="22" name="TextovéPole 64">
                <a:extLst>
                  <a:ext uri="{FF2B5EF4-FFF2-40B4-BE49-F238E27FC236}">
                    <a16:creationId xmlns:a16="http://schemas.microsoft.com/office/drawing/2014/main" id="{23C24260-39F4-FF0E-B33A-1A65ED156CB5}"/>
                  </a:ext>
                </a:extLst>
              </p:cNvPr>
              <p:cNvSpPr txBox="1"/>
              <p:nvPr/>
            </p:nvSpPr>
            <p:spPr>
              <a:xfrm rot="16200000">
                <a:off x="7035447" y="4968430"/>
                <a:ext cx="357668" cy="276999"/>
              </a:xfrm>
              <a:prstGeom prst="rect">
                <a:avLst/>
              </a:prstGeom>
              <a:no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a:t>30</a:t>
                </a:r>
              </a:p>
            </p:txBody>
          </p:sp>
          <p:sp>
            <p:nvSpPr>
              <p:cNvPr id="23" name="TextovéPole 65">
                <a:extLst>
                  <a:ext uri="{FF2B5EF4-FFF2-40B4-BE49-F238E27FC236}">
                    <a16:creationId xmlns:a16="http://schemas.microsoft.com/office/drawing/2014/main" id="{F013D7D7-880C-0A92-86DB-E36860E3DCBE}"/>
                  </a:ext>
                </a:extLst>
              </p:cNvPr>
              <p:cNvSpPr txBox="1"/>
              <p:nvPr/>
            </p:nvSpPr>
            <p:spPr>
              <a:xfrm rot="16200000">
                <a:off x="7033654" y="4626180"/>
                <a:ext cx="357668" cy="276999"/>
              </a:xfrm>
              <a:prstGeom prst="rect">
                <a:avLst/>
              </a:prstGeom>
              <a:no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a:t>40</a:t>
                </a:r>
              </a:p>
            </p:txBody>
          </p:sp>
          <p:sp>
            <p:nvSpPr>
              <p:cNvPr id="24" name="Volný tvar: obrazec 66">
                <a:extLst>
                  <a:ext uri="{FF2B5EF4-FFF2-40B4-BE49-F238E27FC236}">
                    <a16:creationId xmlns:a16="http://schemas.microsoft.com/office/drawing/2014/main" id="{CE3F624D-AF28-1613-572C-F9E00ED5DE1B}"/>
                  </a:ext>
                </a:extLst>
              </p:cNvPr>
              <p:cNvSpPr/>
              <p:nvPr/>
            </p:nvSpPr>
            <p:spPr>
              <a:xfrm>
                <a:off x="7429635" y="5832715"/>
                <a:ext cx="2882900" cy="373234"/>
              </a:xfrm>
              <a:custGeom>
                <a:avLst/>
                <a:gdLst>
                  <a:gd name="connsiteX0" fmla="*/ 0 w 2882900"/>
                  <a:gd name="connsiteY0" fmla="*/ 373234 h 373234"/>
                  <a:gd name="connsiteX1" fmla="*/ 746125 w 2882900"/>
                  <a:gd name="connsiteY1" fmla="*/ 271634 h 373234"/>
                  <a:gd name="connsiteX2" fmla="*/ 1241425 w 2882900"/>
                  <a:gd name="connsiteY2" fmla="*/ 157334 h 373234"/>
                  <a:gd name="connsiteX3" fmla="*/ 1651000 w 2882900"/>
                  <a:gd name="connsiteY3" fmla="*/ 33509 h 373234"/>
                  <a:gd name="connsiteX4" fmla="*/ 1955800 w 2882900"/>
                  <a:gd name="connsiteY4" fmla="*/ 8109 h 373234"/>
                  <a:gd name="connsiteX5" fmla="*/ 2466975 w 2882900"/>
                  <a:gd name="connsiteY5" fmla="*/ 154159 h 373234"/>
                  <a:gd name="connsiteX6" fmla="*/ 2882900 w 2882900"/>
                  <a:gd name="connsiteY6" fmla="*/ 370059 h 373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82900" h="373234">
                    <a:moveTo>
                      <a:pt x="0" y="373234"/>
                    </a:moveTo>
                    <a:cubicBezTo>
                      <a:pt x="269610" y="340425"/>
                      <a:pt x="539221" y="307617"/>
                      <a:pt x="746125" y="271634"/>
                    </a:cubicBezTo>
                    <a:cubicBezTo>
                      <a:pt x="953029" y="235651"/>
                      <a:pt x="1090613" y="197021"/>
                      <a:pt x="1241425" y="157334"/>
                    </a:cubicBezTo>
                    <a:cubicBezTo>
                      <a:pt x="1392237" y="117647"/>
                      <a:pt x="1531938" y="58380"/>
                      <a:pt x="1651000" y="33509"/>
                    </a:cubicBezTo>
                    <a:cubicBezTo>
                      <a:pt x="1770063" y="8638"/>
                      <a:pt x="1819804" y="-11999"/>
                      <a:pt x="1955800" y="8109"/>
                    </a:cubicBezTo>
                    <a:cubicBezTo>
                      <a:pt x="2091796" y="28217"/>
                      <a:pt x="2312458" y="93834"/>
                      <a:pt x="2466975" y="154159"/>
                    </a:cubicBezTo>
                    <a:cubicBezTo>
                      <a:pt x="2621492" y="214484"/>
                      <a:pt x="2752196" y="292271"/>
                      <a:pt x="2882900" y="370059"/>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5" name="Volný tvar: obrazec 74">
                <a:extLst>
                  <a:ext uri="{FF2B5EF4-FFF2-40B4-BE49-F238E27FC236}">
                    <a16:creationId xmlns:a16="http://schemas.microsoft.com/office/drawing/2014/main" id="{24BAA1E1-FE93-94E7-7CB5-9FA06BB6811F}"/>
                  </a:ext>
                </a:extLst>
              </p:cNvPr>
              <p:cNvSpPr/>
              <p:nvPr/>
            </p:nvSpPr>
            <p:spPr>
              <a:xfrm>
                <a:off x="9585325" y="4851399"/>
                <a:ext cx="1438275" cy="1349376"/>
              </a:xfrm>
              <a:custGeom>
                <a:avLst/>
                <a:gdLst>
                  <a:gd name="connsiteX0" fmla="*/ 0 w 1438275"/>
                  <a:gd name="connsiteY0" fmla="*/ 1349376 h 1349376"/>
                  <a:gd name="connsiteX1" fmla="*/ 365125 w 1438275"/>
                  <a:gd name="connsiteY1" fmla="*/ 1263651 h 1349376"/>
                  <a:gd name="connsiteX2" fmla="*/ 755650 w 1438275"/>
                  <a:gd name="connsiteY2" fmla="*/ 933451 h 1349376"/>
                  <a:gd name="connsiteX3" fmla="*/ 1069975 w 1438275"/>
                  <a:gd name="connsiteY3" fmla="*/ 1 h 1349376"/>
                  <a:gd name="connsiteX4" fmla="*/ 1263650 w 1438275"/>
                  <a:gd name="connsiteY4" fmla="*/ 939801 h 1349376"/>
                  <a:gd name="connsiteX5" fmla="*/ 1438275 w 1438275"/>
                  <a:gd name="connsiteY5" fmla="*/ 1346201 h 1349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38275" h="1349376">
                    <a:moveTo>
                      <a:pt x="0" y="1349376"/>
                    </a:moveTo>
                    <a:cubicBezTo>
                      <a:pt x="119591" y="1341174"/>
                      <a:pt x="239183" y="1332972"/>
                      <a:pt x="365125" y="1263651"/>
                    </a:cubicBezTo>
                    <a:cubicBezTo>
                      <a:pt x="491067" y="1194330"/>
                      <a:pt x="638175" y="1144059"/>
                      <a:pt x="755650" y="933451"/>
                    </a:cubicBezTo>
                    <a:cubicBezTo>
                      <a:pt x="873125" y="722843"/>
                      <a:pt x="985308" y="-1057"/>
                      <a:pt x="1069975" y="1"/>
                    </a:cubicBezTo>
                    <a:cubicBezTo>
                      <a:pt x="1154642" y="1059"/>
                      <a:pt x="1202267" y="715434"/>
                      <a:pt x="1263650" y="939801"/>
                    </a:cubicBezTo>
                    <a:cubicBezTo>
                      <a:pt x="1325033" y="1164168"/>
                      <a:pt x="1381654" y="1255184"/>
                      <a:pt x="1438275" y="1346201"/>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6" name="Volný tvar: obrazec 75">
                <a:extLst>
                  <a:ext uri="{FF2B5EF4-FFF2-40B4-BE49-F238E27FC236}">
                    <a16:creationId xmlns:a16="http://schemas.microsoft.com/office/drawing/2014/main" id="{0356BF80-FD35-39FC-E238-3F6D9D15AFAD}"/>
                  </a:ext>
                </a:extLst>
              </p:cNvPr>
              <p:cNvSpPr/>
              <p:nvPr/>
            </p:nvSpPr>
            <p:spPr>
              <a:xfrm>
                <a:off x="7423150" y="5908675"/>
                <a:ext cx="777875" cy="295275"/>
              </a:xfrm>
              <a:custGeom>
                <a:avLst/>
                <a:gdLst>
                  <a:gd name="connsiteX0" fmla="*/ 0 w 777875"/>
                  <a:gd name="connsiteY0" fmla="*/ 0 h 295275"/>
                  <a:gd name="connsiteX1" fmla="*/ 209550 w 777875"/>
                  <a:gd name="connsiteY1" fmla="*/ 187325 h 295275"/>
                  <a:gd name="connsiteX2" fmla="*/ 777875 w 777875"/>
                  <a:gd name="connsiteY2" fmla="*/ 295275 h 295275"/>
                </a:gdLst>
                <a:ahLst/>
                <a:cxnLst>
                  <a:cxn ang="0">
                    <a:pos x="connsiteX0" y="connsiteY0"/>
                  </a:cxn>
                  <a:cxn ang="0">
                    <a:pos x="connsiteX1" y="connsiteY1"/>
                  </a:cxn>
                  <a:cxn ang="0">
                    <a:pos x="connsiteX2" y="connsiteY2"/>
                  </a:cxn>
                </a:cxnLst>
                <a:rect l="l" t="t" r="r" b="b"/>
                <a:pathLst>
                  <a:path w="777875" h="295275">
                    <a:moveTo>
                      <a:pt x="0" y="0"/>
                    </a:moveTo>
                    <a:cubicBezTo>
                      <a:pt x="39952" y="69056"/>
                      <a:pt x="79904" y="138112"/>
                      <a:pt x="209550" y="187325"/>
                    </a:cubicBezTo>
                    <a:cubicBezTo>
                      <a:pt x="339196" y="236538"/>
                      <a:pt x="558535" y="265906"/>
                      <a:pt x="777875" y="295275"/>
                    </a:cubicBezTo>
                  </a:path>
                </a:pathLst>
              </a:custGeom>
              <a:noFill/>
              <a:ln>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7" name="Volný tvar: obrazec 76">
                <a:extLst>
                  <a:ext uri="{FF2B5EF4-FFF2-40B4-BE49-F238E27FC236}">
                    <a16:creationId xmlns:a16="http://schemas.microsoft.com/office/drawing/2014/main" id="{719B6030-B7A6-EE99-AA0C-98D7FB3EA715}"/>
                  </a:ext>
                </a:extLst>
              </p:cNvPr>
              <p:cNvSpPr/>
              <p:nvPr/>
            </p:nvSpPr>
            <p:spPr>
              <a:xfrm>
                <a:off x="10661650" y="4727575"/>
                <a:ext cx="825500" cy="1473200"/>
              </a:xfrm>
              <a:custGeom>
                <a:avLst/>
                <a:gdLst>
                  <a:gd name="connsiteX0" fmla="*/ 0 w 825500"/>
                  <a:gd name="connsiteY0" fmla="*/ 1473200 h 1473200"/>
                  <a:gd name="connsiteX1" fmla="*/ 228600 w 825500"/>
                  <a:gd name="connsiteY1" fmla="*/ 1381125 h 1473200"/>
                  <a:gd name="connsiteX2" fmla="*/ 492125 w 825500"/>
                  <a:gd name="connsiteY2" fmla="*/ 1177925 h 1473200"/>
                  <a:gd name="connsiteX3" fmla="*/ 660400 w 825500"/>
                  <a:gd name="connsiteY3" fmla="*/ 923925 h 1473200"/>
                  <a:gd name="connsiteX4" fmla="*/ 762000 w 825500"/>
                  <a:gd name="connsiteY4" fmla="*/ 469900 h 1473200"/>
                  <a:gd name="connsiteX5" fmla="*/ 825500 w 825500"/>
                  <a:gd name="connsiteY5" fmla="*/ 0 h 147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25500" h="1473200">
                    <a:moveTo>
                      <a:pt x="0" y="1473200"/>
                    </a:moveTo>
                    <a:cubicBezTo>
                      <a:pt x="73289" y="1451768"/>
                      <a:pt x="146579" y="1430337"/>
                      <a:pt x="228600" y="1381125"/>
                    </a:cubicBezTo>
                    <a:cubicBezTo>
                      <a:pt x="310621" y="1331912"/>
                      <a:pt x="420158" y="1254125"/>
                      <a:pt x="492125" y="1177925"/>
                    </a:cubicBezTo>
                    <a:cubicBezTo>
                      <a:pt x="564092" y="1101725"/>
                      <a:pt x="615421" y="1041929"/>
                      <a:pt x="660400" y="923925"/>
                    </a:cubicBezTo>
                    <a:cubicBezTo>
                      <a:pt x="705379" y="805921"/>
                      <a:pt x="734483" y="623887"/>
                      <a:pt x="762000" y="469900"/>
                    </a:cubicBezTo>
                    <a:cubicBezTo>
                      <a:pt x="789517" y="315913"/>
                      <a:pt x="807508" y="157956"/>
                      <a:pt x="825500" y="0"/>
                    </a:cubicBezTo>
                  </a:path>
                </a:pathLst>
              </a:custGeom>
              <a:noFill/>
              <a:ln>
                <a:solidFill>
                  <a:srgbClr val="FF0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sp>
          <p:nvSpPr>
            <p:cNvPr id="8" name="TextovéPole 79">
              <a:extLst>
                <a:ext uri="{FF2B5EF4-FFF2-40B4-BE49-F238E27FC236}">
                  <a16:creationId xmlns:a16="http://schemas.microsoft.com/office/drawing/2014/main" id="{4EF709C6-B28E-EAB1-9911-6EDEEF89866A}"/>
                </a:ext>
              </a:extLst>
            </p:cNvPr>
            <p:cNvSpPr txBox="1"/>
            <p:nvPr/>
          </p:nvSpPr>
          <p:spPr>
            <a:xfrm>
              <a:off x="7558131" y="5761465"/>
              <a:ext cx="453970" cy="276999"/>
            </a:xfrm>
            <a:prstGeom prst="rect">
              <a:avLst/>
            </a:prstGeom>
            <a:noFill/>
          </p:spPr>
          <p:txBody>
            <a:bodyPr wrap="non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a:t>pain</a:t>
              </a:r>
            </a:p>
          </p:txBody>
        </p:sp>
        <p:sp>
          <p:nvSpPr>
            <p:cNvPr id="9" name="TextovéPole 80">
              <a:extLst>
                <a:ext uri="{FF2B5EF4-FFF2-40B4-BE49-F238E27FC236}">
                  <a16:creationId xmlns:a16="http://schemas.microsoft.com/office/drawing/2014/main" id="{448EAF2A-6B8E-FB04-42DC-E3E7CD803731}"/>
                </a:ext>
              </a:extLst>
            </p:cNvPr>
            <p:cNvSpPr txBox="1"/>
            <p:nvPr/>
          </p:nvSpPr>
          <p:spPr>
            <a:xfrm>
              <a:off x="11178179" y="4985701"/>
              <a:ext cx="453970" cy="276999"/>
            </a:xfrm>
            <a:prstGeom prst="rect">
              <a:avLst/>
            </a:prstGeom>
            <a:noFill/>
          </p:spPr>
          <p:txBody>
            <a:bodyPr wrap="non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a:t>pain</a:t>
              </a:r>
            </a:p>
          </p:txBody>
        </p:sp>
        <p:sp>
          <p:nvSpPr>
            <p:cNvPr id="10" name="TextovéPole 81">
              <a:extLst>
                <a:ext uri="{FF2B5EF4-FFF2-40B4-BE49-F238E27FC236}">
                  <a16:creationId xmlns:a16="http://schemas.microsoft.com/office/drawing/2014/main" id="{5FAA6321-C3A0-F2E8-5A32-7CA624A0B7FB}"/>
                </a:ext>
              </a:extLst>
            </p:cNvPr>
            <p:cNvSpPr txBox="1"/>
            <p:nvPr/>
          </p:nvSpPr>
          <p:spPr>
            <a:xfrm>
              <a:off x="8860787" y="5518164"/>
              <a:ext cx="446276" cy="276999"/>
            </a:xfrm>
            <a:prstGeom prst="rect">
              <a:avLst/>
            </a:prstGeom>
            <a:noFill/>
          </p:spPr>
          <p:txBody>
            <a:bodyPr wrap="non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a:t>cold</a:t>
              </a:r>
            </a:p>
          </p:txBody>
        </p:sp>
        <p:sp>
          <p:nvSpPr>
            <p:cNvPr id="11" name="TextovéPole 82">
              <a:extLst>
                <a:ext uri="{FF2B5EF4-FFF2-40B4-BE49-F238E27FC236}">
                  <a16:creationId xmlns:a16="http://schemas.microsoft.com/office/drawing/2014/main" id="{29540EDD-19A9-3FEB-3B0E-D94307115643}"/>
                </a:ext>
              </a:extLst>
            </p:cNvPr>
            <p:cNvSpPr txBox="1"/>
            <p:nvPr/>
          </p:nvSpPr>
          <p:spPr>
            <a:xfrm>
              <a:off x="10119230" y="4985701"/>
              <a:ext cx="543610" cy="276999"/>
            </a:xfrm>
            <a:prstGeom prst="rect">
              <a:avLst/>
            </a:prstGeom>
            <a:noFill/>
          </p:spPr>
          <p:txBody>
            <a:bodyPr wrap="non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a:t>warm</a:t>
              </a:r>
            </a:p>
          </p:txBody>
        </p:sp>
      </p:grpSp>
      <p:sp>
        <p:nvSpPr>
          <p:cNvPr id="57" name="TextovéPole 77">
            <a:extLst>
              <a:ext uri="{FF2B5EF4-FFF2-40B4-BE49-F238E27FC236}">
                <a16:creationId xmlns:a16="http://schemas.microsoft.com/office/drawing/2014/main" id="{A68F907E-7D87-13F1-C961-0F84BE43D7CD}"/>
              </a:ext>
            </a:extLst>
          </p:cNvPr>
          <p:cNvSpPr txBox="1"/>
          <p:nvPr/>
        </p:nvSpPr>
        <p:spPr>
          <a:xfrm>
            <a:off x="8388613" y="5086408"/>
            <a:ext cx="3224601" cy="646331"/>
          </a:xfrm>
          <a:prstGeom prst="rect">
            <a:avLst/>
          </a:prstGeom>
          <a:noFill/>
        </p:spPr>
        <p:txBody>
          <a:bodyPr wrap="non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i="1" dirty="0"/>
              <a:t>Adopted from:</a:t>
            </a:r>
          </a:p>
          <a:p>
            <a:r>
              <a:rPr lang="en-US" sz="1200" i="1" dirty="0"/>
              <a:t>Boron and </a:t>
            </a:r>
            <a:r>
              <a:rPr lang="en-US" sz="1200" i="1" dirty="0" err="1"/>
              <a:t>Boulpaep</a:t>
            </a:r>
            <a:r>
              <a:rPr lang="en-US" sz="1200" i="1" dirty="0"/>
              <a:t>, Medical Physiology</a:t>
            </a:r>
          </a:p>
          <a:p>
            <a:r>
              <a:rPr lang="en-US" sz="1200" i="1" dirty="0"/>
              <a:t>Guyton and Hall, Textbook of Medical Physiology</a:t>
            </a:r>
          </a:p>
        </p:txBody>
      </p:sp>
    </p:spTree>
    <p:extLst>
      <p:ext uri="{BB962C8B-B14F-4D97-AF65-F5344CB8AC3E}">
        <p14:creationId xmlns:p14="http://schemas.microsoft.com/office/powerpoint/2010/main" val="3895215489"/>
      </p:ext>
    </p:extLst>
  </p:cSld>
  <p:clrMapOvr>
    <a:masterClrMapping/>
  </p:clrMapOvr>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med-prezentace-16-9-en-v10.potx" id="{4809AA62-8658-4889-927F-CCFBD8AEEE2D}" vid="{4A362696-E9B4-4D14-B349-4BDD75ADC317}"/>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muni-med-prezentace-16-9-en-v10</Template>
  <TotalTime>103</TotalTime>
  <Words>1595</Words>
  <Application>Microsoft Office PowerPoint</Application>
  <PresentationFormat>Širokoúhlá obrazovka</PresentationFormat>
  <Paragraphs>122</Paragraphs>
  <Slides>13</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13</vt:i4>
      </vt:variant>
    </vt:vector>
  </HeadingPairs>
  <TitlesOfParts>
    <vt:vector size="17" baseType="lpstr">
      <vt:lpstr>Arial</vt:lpstr>
      <vt:lpstr>Tahoma</vt:lpstr>
      <vt:lpstr>Wingdings</vt:lpstr>
      <vt:lpstr>Presentation_MU_EN</vt:lpstr>
      <vt:lpstr>XXXI. Skin sensation and general          physiology of the skin  XXXII. Cutaneous sensory organs </vt:lpstr>
      <vt:lpstr>Skin performs the following functions</vt:lpstr>
      <vt:lpstr>Skin performs the following functions</vt:lpstr>
      <vt:lpstr>Test of acidity of the skin</vt:lpstr>
      <vt:lpstr>Test of dermografism</vt:lpstr>
      <vt:lpstr>Test of Minor</vt:lpstr>
      <vt:lpstr>Test of Minor</vt:lpstr>
      <vt:lpstr>Warm and cold spots (peripheral thermoreceptors)</vt:lpstr>
      <vt:lpstr>Warm and cold spots (perception of temperature)</vt:lpstr>
      <vt:lpstr>Tactile and pain spots</vt:lpstr>
      <vt:lpstr>Tactile and pain spots</vt:lpstr>
      <vt:lpstr>Tactile and pain spots</vt:lpstr>
      <vt:lpstr>Simultaneous spatial discrimination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XXXI. Skin sensation and general physiology of the skin XXXII. Cutaneous sensory organs</dc:title>
  <dc:creator>Eva Opatřilová</dc:creator>
  <cp:lastModifiedBy>Zuzana Nováková</cp:lastModifiedBy>
  <cp:revision>9</cp:revision>
  <cp:lastPrinted>1601-01-01T00:00:00Z</cp:lastPrinted>
  <dcterms:created xsi:type="dcterms:W3CDTF">2022-09-04T19:13:02Z</dcterms:created>
  <dcterms:modified xsi:type="dcterms:W3CDTF">2023-09-12T07:10:18Z</dcterms:modified>
</cp:coreProperties>
</file>