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1" r:id="rId11"/>
    <p:sldId id="29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5768" autoAdjust="0"/>
  </p:normalViewPr>
  <p:slideViewPr>
    <p:cSldViewPr snapToGrid="0">
      <p:cViewPr varScale="1">
        <p:scale>
          <a:sx n="89" d="100"/>
          <a:sy n="89" d="100"/>
        </p:scale>
        <p:origin x="114" y="7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XLIII. Electroencephalography  </a:t>
            </a:r>
            <a:br>
              <a:rPr lang="cs-CZ" dirty="0"/>
            </a:br>
            <a:r>
              <a:rPr lang="en-US" dirty="0"/>
              <a:t>XLIV. Evoked potentials</a:t>
            </a:r>
            <a:br>
              <a:rPr lang="cs-CZ" dirty="0"/>
            </a:br>
            <a:r>
              <a:rPr lang="cs-CZ" dirty="0"/>
              <a:t>XXXIII. </a:t>
            </a:r>
            <a:r>
              <a:rPr lang="cs-CZ" dirty="0" err="1"/>
              <a:t>Estimation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acuity</a:t>
            </a:r>
            <a:br>
              <a:rPr lang="en-US" dirty="0"/>
            </a:b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99124"/>
            <a:ext cx="11361600" cy="698497"/>
          </a:xfrm>
        </p:spPr>
        <p:txBody>
          <a:bodyPr/>
          <a:lstStyle/>
          <a:p>
            <a:r>
              <a:rPr lang="cs-CZ" dirty="0" err="1"/>
              <a:t>Physiology</a:t>
            </a:r>
            <a:r>
              <a:rPr lang="cs-CZ" dirty="0"/>
              <a:t> I – </a:t>
            </a:r>
            <a:r>
              <a:rPr lang="cs-CZ" dirty="0" err="1"/>
              <a:t>practice</a:t>
            </a:r>
            <a:endParaRPr lang="cs-CZ" dirty="0"/>
          </a:p>
          <a:p>
            <a:r>
              <a:rPr lang="cs-CZ" dirty="0" err="1"/>
              <a:t>Autumn</a:t>
            </a:r>
            <a:r>
              <a:rPr lang="cs-CZ" dirty="0"/>
              <a:t>, </a:t>
            </a:r>
            <a:r>
              <a:rPr lang="cs-CZ" dirty="0" err="1"/>
              <a:t>week</a:t>
            </a:r>
            <a:r>
              <a:rPr lang="cs-CZ" dirty="0"/>
              <a:t> 10-12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799D7F-04D4-A750-0222-492BBB205F17}"/>
              </a:ext>
            </a:extLst>
          </p:cNvPr>
          <p:cNvSpPr txBox="1"/>
          <p:nvPr/>
        </p:nvSpPr>
        <p:spPr>
          <a:xfrm>
            <a:off x="9289143" y="6228000"/>
            <a:ext cx="29028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© Kateřina Fialová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A9C3CB-FF09-4062-E0F0-6919E2DB5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en-GB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249673-1CCA-27FA-743F-B77D73C24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acuity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– </a:t>
            </a:r>
            <a:r>
              <a:rPr lang="cs-CZ" dirty="0" err="1"/>
              <a:t>optotypes</a:t>
            </a:r>
            <a:endParaRPr lang="cs-CZ" dirty="0"/>
          </a:p>
        </p:txBody>
      </p:sp>
      <p:pic>
        <p:nvPicPr>
          <p:cNvPr id="6" name="object 3">
            <a:extLst>
              <a:ext uri="{FF2B5EF4-FFF2-40B4-BE49-F238E27FC236}">
                <a16:creationId xmlns:a16="http://schemas.microsoft.com/office/drawing/2014/main" id="{C91A315C-31BF-82DD-E498-B2F6CA06DDC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5807" y="1999219"/>
            <a:ext cx="6088935" cy="46006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29F5BD-C3F9-7715-F476-156FEEBD49A3}"/>
              </a:ext>
            </a:extLst>
          </p:cNvPr>
          <p:cNvSpPr txBox="1"/>
          <p:nvPr/>
        </p:nvSpPr>
        <p:spPr>
          <a:xfrm>
            <a:off x="2946999" y="1404581"/>
            <a:ext cx="189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Snellen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6515E8-2F21-EF17-956A-9FB88AF503F1}"/>
              </a:ext>
            </a:extLst>
          </p:cNvPr>
          <p:cNvSpPr txBox="1"/>
          <p:nvPr/>
        </p:nvSpPr>
        <p:spPr>
          <a:xfrm>
            <a:off x="5150496" y="1404581"/>
            <a:ext cx="189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Landolt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039464-E6EC-944F-79E3-106BCCC966E7}"/>
              </a:ext>
            </a:extLst>
          </p:cNvPr>
          <p:cNvSpPr txBox="1"/>
          <p:nvPr/>
        </p:nvSpPr>
        <p:spPr>
          <a:xfrm>
            <a:off x="7206510" y="1404581"/>
            <a:ext cx="1891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Pflüger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222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AF0690-6765-3629-A98A-F745365527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en-GB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87A464-CD83-1BEF-3BD2-6378F4EAB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acuity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– </a:t>
            </a:r>
            <a:r>
              <a:rPr lang="cs-CZ" dirty="0" err="1"/>
              <a:t>optotypes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7E521C-6D14-50F9-CDFD-AC8FF05AA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06259"/>
            <a:ext cx="5376001" cy="4139998"/>
          </a:xfrm>
        </p:spPr>
        <p:txBody>
          <a:bodyPr/>
          <a:lstStyle/>
          <a:p>
            <a:r>
              <a:rPr lang="en-US" dirty="0"/>
              <a:t>Physiological background: </a:t>
            </a:r>
            <a:endParaRPr lang="cs-CZ" dirty="0"/>
          </a:p>
          <a:p>
            <a:pPr lvl="1"/>
            <a:r>
              <a:rPr lang="en-US" dirty="0"/>
              <a:t>the eye can distinguish 2 points as 2 points when the light rays from these two points fall on the retina at an angle of 1 arc minute</a:t>
            </a:r>
            <a:endParaRPr lang="cs-CZ" dirty="0"/>
          </a:p>
          <a:p>
            <a:endParaRPr lang="cs-CZ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176C7EC2-E29B-A5F4-4F23-3654FD2788D7}"/>
              </a:ext>
            </a:extLst>
          </p:cNvPr>
          <p:cNvSpPr txBox="1">
            <a:spLocks/>
          </p:cNvSpPr>
          <p:nvPr/>
        </p:nvSpPr>
        <p:spPr>
          <a:xfrm>
            <a:off x="719999" y="3314696"/>
            <a:ext cx="10981463" cy="30587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Examination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Each row of optotypes has a number on the side that expresses the distance from which the rays from 2 points (for their differentiation and correct reading of the sign) fall on the retina at an angle of 1 arc minute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most frequently used distance is 5 m</a:t>
            </a:r>
          </a:p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result of the examination: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Visus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we write it as a fraction: the numerator is the distance from which we are examining, the denominator is the number of the line read without error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 the right eye ….V</a:t>
            </a:r>
            <a:r>
              <a:rPr kumimoji="0" lang="en-US" sz="16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5/5 …….. healthy eye, good visual acuity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left eye……</a:t>
            </a: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</a:t>
            </a:r>
            <a:r>
              <a:rPr kumimoji="0" lang="cs-CZ" sz="16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5/10 …. an eye with impaired visual acuity</a:t>
            </a:r>
          </a:p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object 6">
            <a:extLst>
              <a:ext uri="{FF2B5EF4-FFF2-40B4-BE49-F238E27FC236}">
                <a16:creationId xmlns:a16="http://schemas.microsoft.com/office/drawing/2014/main" id="{A780194A-EF29-7818-3935-7F6AB9BFF60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6090" y="1418375"/>
            <a:ext cx="5655946" cy="2284253"/>
          </a:xfrm>
          <a:prstGeom prst="rect">
            <a:avLst/>
          </a:prstGeom>
        </p:spPr>
      </p:pic>
      <p:sp>
        <p:nvSpPr>
          <p:cNvPr id="10" name="object 8">
            <a:extLst>
              <a:ext uri="{FF2B5EF4-FFF2-40B4-BE49-F238E27FC236}">
                <a16:creationId xmlns:a16="http://schemas.microsoft.com/office/drawing/2014/main" id="{B3770189-2FC4-5912-4085-98927B8CA1EE}"/>
              </a:ext>
            </a:extLst>
          </p:cNvPr>
          <p:cNvSpPr txBox="1"/>
          <p:nvPr/>
        </p:nvSpPr>
        <p:spPr>
          <a:xfrm>
            <a:off x="8559241" y="1833872"/>
            <a:ext cx="254901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0" lvl="0" indent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0" i="0" u="none" strike="noStrike" kern="1200" cap="none" spc="-494" normalizeH="0" baseline="-35879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1</a:t>
            </a:r>
            <a:r>
              <a:rPr kumimoji="0" sz="900" b="0" i="0" u="none" strike="noStrike" kern="1200" cap="none" spc="-2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</a:t>
            </a:r>
            <a:r>
              <a:rPr kumimoji="0" sz="3600" b="0" i="0" u="none" strike="noStrike" kern="1200" cap="none" spc="-1702" normalizeH="0" baseline="-35879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´</a:t>
            </a:r>
            <a:r>
              <a:rPr kumimoji="0" sz="9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´</a:t>
            </a:r>
            <a:endParaRPr kumimoji="0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B5BE071F-18BB-CC22-E1E3-03140E456EFC}"/>
              </a:ext>
            </a:extLst>
          </p:cNvPr>
          <p:cNvSpPr txBox="1"/>
          <p:nvPr/>
        </p:nvSpPr>
        <p:spPr>
          <a:xfrm>
            <a:off x="10020949" y="1557023"/>
            <a:ext cx="525701" cy="41549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19" rIns="0" bIns="0" rtlCol="0">
            <a:spAutoFit/>
          </a:bodyPr>
          <a:lstStyle/>
          <a:p>
            <a:pPr marL="93345" marR="0" lvl="0" indent="0" algn="l" defTabSz="914400" rtl="0" eaLnBrk="1" fontAlgn="base" latinLnBrk="0" hangingPunct="1">
              <a:lnSpc>
                <a:spcPct val="100000"/>
              </a:lnSpc>
              <a:spcBef>
                <a:spcPts val="35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5´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6460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A8DBA4-AC37-80E7-2358-AFE274B173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B532C-E017-8291-B766-D758763A8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837BD2-2586-FC88-E4EC-29EF0DC6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Electroencephalography</a:t>
            </a:r>
            <a:r>
              <a:rPr lang="cs-CZ" dirty="0"/>
              <a:t> (EEG)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54B3DE-2705-5000-28F1-1F4B6A9B1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registration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electrical</a:t>
            </a:r>
            <a:r>
              <a:rPr lang="cs-CZ" dirty="0"/>
              <a:t> </a:t>
            </a:r>
            <a:r>
              <a:rPr lang="cs-CZ" dirty="0" err="1"/>
              <a:t>potentials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brain</a:t>
            </a:r>
          </a:p>
          <a:p>
            <a:r>
              <a:rPr lang="cs-CZ" dirty="0"/>
              <a:t>Hans Berger (1929)</a:t>
            </a:r>
          </a:p>
          <a:p>
            <a:endParaRPr lang="cs-CZ" dirty="0"/>
          </a:p>
          <a:p>
            <a:r>
              <a:rPr lang="cs-CZ" dirty="0" err="1"/>
              <a:t>Scalp</a:t>
            </a:r>
            <a:r>
              <a:rPr lang="cs-CZ" dirty="0"/>
              <a:t> EEG</a:t>
            </a:r>
          </a:p>
          <a:p>
            <a:r>
              <a:rPr lang="cs-CZ" dirty="0" err="1"/>
              <a:t>Electrocorticogram</a:t>
            </a:r>
            <a:r>
              <a:rPr lang="cs-CZ" dirty="0"/>
              <a:t> (</a:t>
            </a:r>
            <a:r>
              <a:rPr lang="cs-CZ" dirty="0" err="1"/>
              <a:t>ECoG</a:t>
            </a:r>
            <a:r>
              <a:rPr lang="cs-CZ" dirty="0"/>
              <a:t>)</a:t>
            </a:r>
          </a:p>
          <a:p>
            <a:r>
              <a:rPr lang="cs-CZ" dirty="0" err="1"/>
              <a:t>Stereoelectroencephalogram</a:t>
            </a:r>
            <a:r>
              <a:rPr lang="cs-CZ" dirty="0"/>
              <a:t> (SEEG)</a:t>
            </a:r>
          </a:p>
          <a:p>
            <a:endParaRPr lang="cs-CZ" dirty="0"/>
          </a:p>
          <a:p>
            <a:r>
              <a:rPr lang="cs-CZ" dirty="0" err="1"/>
              <a:t>Macro</a:t>
            </a:r>
            <a:r>
              <a:rPr lang="cs-CZ" dirty="0"/>
              <a:t> EEG</a:t>
            </a:r>
          </a:p>
          <a:p>
            <a:r>
              <a:rPr lang="cs-CZ" dirty="0" err="1"/>
              <a:t>Micro</a:t>
            </a:r>
            <a:r>
              <a:rPr lang="cs-CZ" dirty="0"/>
              <a:t> EEG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10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095AE5-51E6-FFCE-4AC5-18D369B479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C35A09-DB46-2EA4-5486-23A44B564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3AD758-CA87-F0EB-3C01-371EC9A4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Electroencephalography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7CC4AF-C748-7007-D8F9-B01523A5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243886" cy="4139998"/>
          </a:xfrm>
        </p:spPr>
        <p:txBody>
          <a:bodyPr/>
          <a:lstStyle/>
          <a:p>
            <a:r>
              <a:rPr lang="cs-CZ" dirty="0"/>
              <a:t>P</a:t>
            </a:r>
            <a:r>
              <a:rPr lang="en-US" dirty="0" err="1"/>
              <a:t>lacement</a:t>
            </a:r>
            <a:r>
              <a:rPr lang="en-US" dirty="0"/>
              <a:t> of electrodes: system 10-20</a:t>
            </a:r>
          </a:p>
          <a:p>
            <a:endParaRPr lang="cs-CZ" dirty="0"/>
          </a:p>
        </p:txBody>
      </p:sp>
      <p:grpSp>
        <p:nvGrpSpPr>
          <p:cNvPr id="6" name="object 4">
            <a:extLst>
              <a:ext uri="{FF2B5EF4-FFF2-40B4-BE49-F238E27FC236}">
                <a16:creationId xmlns:a16="http://schemas.microsoft.com/office/drawing/2014/main" id="{7DDE94EB-7B39-499B-2344-66297C7BE5AB}"/>
              </a:ext>
            </a:extLst>
          </p:cNvPr>
          <p:cNvGrpSpPr/>
          <p:nvPr/>
        </p:nvGrpSpPr>
        <p:grpSpPr>
          <a:xfrm>
            <a:off x="7082971" y="1171576"/>
            <a:ext cx="4824739" cy="5544793"/>
            <a:chOff x="3259835" y="2616707"/>
            <a:chExt cx="3267710" cy="3755390"/>
          </a:xfrm>
        </p:grpSpPr>
        <p:pic>
          <p:nvPicPr>
            <p:cNvPr id="7" name="object 5">
              <a:extLst>
                <a:ext uri="{FF2B5EF4-FFF2-40B4-BE49-F238E27FC236}">
                  <a16:creationId xmlns:a16="http://schemas.microsoft.com/office/drawing/2014/main" id="{F72AC68A-3610-4CC9-1DF8-CD9DCBE0CDF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19023" y="2675866"/>
              <a:ext cx="3161560" cy="3657600"/>
            </a:xfrm>
            <a:prstGeom prst="rect">
              <a:avLst/>
            </a:prstGeom>
          </p:spPr>
        </p:pic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24B06E24-4AF2-0CB8-59FF-5737E64ED01D}"/>
                </a:ext>
              </a:extLst>
            </p:cNvPr>
            <p:cNvSpPr/>
            <p:nvPr/>
          </p:nvSpPr>
          <p:spPr>
            <a:xfrm>
              <a:off x="3272789" y="2629661"/>
              <a:ext cx="3241675" cy="3729354"/>
            </a:xfrm>
            <a:custGeom>
              <a:avLst/>
              <a:gdLst/>
              <a:ahLst/>
              <a:cxnLst/>
              <a:rect l="l" t="t" r="r" b="b"/>
              <a:pathLst>
                <a:path w="3241675" h="3729354">
                  <a:moveTo>
                    <a:pt x="0" y="3729228"/>
                  </a:moveTo>
                  <a:lnTo>
                    <a:pt x="3241548" y="3729228"/>
                  </a:lnTo>
                  <a:lnTo>
                    <a:pt x="3241548" y="0"/>
                  </a:lnTo>
                  <a:lnTo>
                    <a:pt x="0" y="0"/>
                  </a:lnTo>
                  <a:lnTo>
                    <a:pt x="0" y="372922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1474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A56387-E2D6-DCCA-361D-285DDD6D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27F822-C6F7-C527-E08E-AAD663D8CD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82A1B2-8B26-86D9-3387-1EDEC1FE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Electroencephalography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04C3EA-B595-BE36-8D32-89CBBD1B7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984114" cy="4139998"/>
          </a:xfrm>
        </p:spPr>
        <p:txBody>
          <a:bodyPr/>
          <a:lstStyle/>
          <a:p>
            <a:r>
              <a:rPr lang="en-US" dirty="0"/>
              <a:t>Attachment of electrodes during scalp EEG</a:t>
            </a:r>
          </a:p>
          <a:p>
            <a:endParaRPr lang="cs-CZ" dirty="0"/>
          </a:p>
        </p:txBody>
      </p:sp>
      <p:pic>
        <p:nvPicPr>
          <p:cNvPr id="6" name="object 4">
            <a:extLst>
              <a:ext uri="{FF2B5EF4-FFF2-40B4-BE49-F238E27FC236}">
                <a16:creationId xmlns:a16="http://schemas.microsoft.com/office/drawing/2014/main" id="{B63DAA46-9353-7F95-C91B-BC35E0E1CA7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92686" y="1171576"/>
            <a:ext cx="5167012" cy="5486645"/>
          </a:xfrm>
          <a:prstGeom prst="rect">
            <a:avLst/>
          </a:prstGeom>
        </p:spPr>
      </p:pic>
      <p:sp>
        <p:nvSpPr>
          <p:cNvPr id="7" name="object 5">
            <a:extLst>
              <a:ext uri="{FF2B5EF4-FFF2-40B4-BE49-F238E27FC236}">
                <a16:creationId xmlns:a16="http://schemas.microsoft.com/office/drawing/2014/main" id="{DF79755A-83B5-5DBC-EB08-C443619DAAF7}"/>
              </a:ext>
            </a:extLst>
          </p:cNvPr>
          <p:cNvSpPr txBox="1"/>
          <p:nvPr/>
        </p:nvSpPr>
        <p:spPr>
          <a:xfrm>
            <a:off x="10297903" y="148145"/>
            <a:ext cx="166179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5" dirty="0">
                <a:latin typeface="Calibri"/>
                <a:cs typeface="Calibri"/>
              </a:rPr>
              <a:t>www.dreamstime.com</a:t>
            </a:r>
            <a:endParaRPr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653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2DEEBC-33FD-63B0-4EA4-8D9CC303C7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5822CE-55E4-FC33-56E2-E11EF7E2D0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E57450A-1616-F390-099E-2312F7D7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Electroencephalography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DBC150-C230-36B3-5A2B-BB14B76B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Alpha</a:t>
            </a:r>
            <a:r>
              <a:rPr lang="cs-CZ" dirty="0"/>
              <a:t> rhythm</a:t>
            </a:r>
          </a:p>
          <a:p>
            <a:pPr lvl="1"/>
            <a:r>
              <a:rPr lang="cs-CZ" dirty="0"/>
              <a:t>F</a:t>
            </a:r>
            <a:r>
              <a:rPr lang="en-US" dirty="0" err="1"/>
              <a:t>requency</a:t>
            </a:r>
            <a:r>
              <a:rPr lang="en-US" dirty="0"/>
              <a:t> </a:t>
            </a:r>
            <a:r>
              <a:rPr lang="en-US" b="1" dirty="0"/>
              <a:t>8-13 Hz</a:t>
            </a:r>
            <a:r>
              <a:rPr lang="en-US" dirty="0"/>
              <a:t>, noticeable with eyes closed, in the awake, healthy and mature brain, especially in parietooccipital lobes</a:t>
            </a:r>
            <a:endParaRPr lang="cs-CZ" dirty="0"/>
          </a:p>
          <a:p>
            <a:r>
              <a:rPr lang="cs-CZ" dirty="0"/>
              <a:t>Beta rhythm</a:t>
            </a:r>
          </a:p>
          <a:p>
            <a:pPr lvl="1"/>
            <a:r>
              <a:rPr lang="cs-CZ" dirty="0"/>
              <a:t>F</a:t>
            </a:r>
            <a:r>
              <a:rPr lang="en-US" dirty="0" err="1"/>
              <a:t>requency</a:t>
            </a:r>
            <a:r>
              <a:rPr lang="en-US" dirty="0"/>
              <a:t> </a:t>
            </a:r>
            <a:r>
              <a:rPr lang="en-US" b="1" dirty="0"/>
              <a:t>14-30 Hz</a:t>
            </a:r>
            <a:r>
              <a:rPr lang="en-US" dirty="0"/>
              <a:t>, noticeable with open eyes, sometimes constantly over</a:t>
            </a:r>
            <a:r>
              <a:rPr lang="cs-CZ" dirty="0"/>
              <a:t> </a:t>
            </a:r>
            <a:r>
              <a:rPr lang="en-US" dirty="0"/>
              <a:t>the frontal area.</a:t>
            </a:r>
            <a:r>
              <a:rPr lang="cs-CZ" dirty="0"/>
              <a:t> </a:t>
            </a:r>
            <a:r>
              <a:rPr lang="en-US" dirty="0"/>
              <a:t>The phenomenon of suppression of the alpha rhythm by opening eyes – alpha attenuation reaction (AAR).</a:t>
            </a:r>
            <a:endParaRPr lang="cs-CZ" dirty="0"/>
          </a:p>
          <a:p>
            <a:r>
              <a:rPr lang="cs-CZ" dirty="0" err="1"/>
              <a:t>Theta</a:t>
            </a:r>
            <a:r>
              <a:rPr lang="cs-CZ" dirty="0"/>
              <a:t> rhythm</a:t>
            </a:r>
          </a:p>
          <a:p>
            <a:pPr lvl="1"/>
            <a:r>
              <a:rPr lang="cs-CZ" dirty="0"/>
              <a:t>F</a:t>
            </a:r>
            <a:r>
              <a:rPr lang="en-US" dirty="0" err="1"/>
              <a:t>requency</a:t>
            </a:r>
            <a:r>
              <a:rPr lang="en-US" dirty="0"/>
              <a:t> </a:t>
            </a:r>
            <a:r>
              <a:rPr lang="en-US" b="1" dirty="0"/>
              <a:t>4-7 Hz</a:t>
            </a:r>
            <a:r>
              <a:rPr lang="en-US" dirty="0"/>
              <a:t>, noticeable in children, in healthy adults only during shallow sleep stages</a:t>
            </a:r>
            <a:endParaRPr lang="cs-CZ" dirty="0"/>
          </a:p>
          <a:p>
            <a:r>
              <a:rPr lang="cs-CZ" dirty="0"/>
              <a:t>Delta rhythm</a:t>
            </a:r>
          </a:p>
          <a:p>
            <a:pPr lvl="1"/>
            <a:r>
              <a:rPr lang="cs-CZ" dirty="0"/>
              <a:t>F</a:t>
            </a:r>
            <a:r>
              <a:rPr lang="en-US" dirty="0" err="1"/>
              <a:t>requency</a:t>
            </a:r>
            <a:r>
              <a:rPr lang="en-US" dirty="0"/>
              <a:t> </a:t>
            </a:r>
            <a:r>
              <a:rPr lang="en-US" b="1" dirty="0"/>
              <a:t>1-3 Hz</a:t>
            </a:r>
            <a:r>
              <a:rPr lang="en-US" dirty="0"/>
              <a:t>, in neonates and infants,  in healthy adults only during deep</a:t>
            </a:r>
            <a:r>
              <a:rPr lang="cs-CZ" dirty="0"/>
              <a:t> </a:t>
            </a:r>
            <a:r>
              <a:rPr lang="en-US" dirty="0"/>
              <a:t>non-REM sleep</a:t>
            </a:r>
          </a:p>
        </p:txBody>
      </p:sp>
    </p:spTree>
    <p:extLst>
      <p:ext uri="{BB962C8B-B14F-4D97-AF65-F5344CB8AC3E}">
        <p14:creationId xmlns:p14="http://schemas.microsoft.com/office/powerpoint/2010/main" val="282219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1C9C6-912E-6300-5113-D22761E4A1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31AA54-0F6F-5B68-02AF-BEF026AB6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C45D61-A678-ABE4-EAA0-64A8DCE3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EEG </a:t>
            </a:r>
            <a:r>
              <a:rPr lang="cs-CZ" dirty="0" err="1"/>
              <a:t>waves</a:t>
            </a:r>
            <a:endParaRPr lang="cs-CZ" dirty="0"/>
          </a:p>
        </p:txBody>
      </p:sp>
      <p:pic>
        <p:nvPicPr>
          <p:cNvPr id="6" name="object 4">
            <a:extLst>
              <a:ext uri="{FF2B5EF4-FFF2-40B4-BE49-F238E27FC236}">
                <a16:creationId xmlns:a16="http://schemas.microsoft.com/office/drawing/2014/main" id="{9C29208A-6253-F8E8-6286-CA1B66A7035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1816" y="1427325"/>
            <a:ext cx="6919555" cy="473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0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2F2FD9-E92C-5BCA-147A-7BB60B3B8A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08937B-E1F7-D816-75C4-4E6FD94590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BCE69A-91A5-D686-7637-C9627529C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EEG </a:t>
            </a:r>
            <a:r>
              <a:rPr lang="cs-CZ" dirty="0" err="1"/>
              <a:t>record</a:t>
            </a:r>
            <a:r>
              <a:rPr lang="cs-CZ" dirty="0"/>
              <a:t> - </a:t>
            </a:r>
            <a:r>
              <a:rPr lang="cs-CZ" dirty="0" err="1"/>
              <a:t>example</a:t>
            </a:r>
            <a:br>
              <a:rPr lang="cs-CZ" dirty="0"/>
            </a:br>
            <a:endParaRPr lang="cs-CZ" dirty="0"/>
          </a:p>
        </p:txBody>
      </p:sp>
      <p:grpSp>
        <p:nvGrpSpPr>
          <p:cNvPr id="6" name="object 4">
            <a:extLst>
              <a:ext uri="{FF2B5EF4-FFF2-40B4-BE49-F238E27FC236}">
                <a16:creationId xmlns:a16="http://schemas.microsoft.com/office/drawing/2014/main" id="{D2BBB38C-BA93-AC29-C3DD-E2F8C206CE05}"/>
              </a:ext>
            </a:extLst>
          </p:cNvPr>
          <p:cNvGrpSpPr/>
          <p:nvPr/>
        </p:nvGrpSpPr>
        <p:grpSpPr>
          <a:xfrm>
            <a:off x="2659996" y="1483115"/>
            <a:ext cx="6872007" cy="4596829"/>
            <a:chOff x="1473708" y="2238755"/>
            <a:chExt cx="6196965" cy="4145279"/>
          </a:xfrm>
        </p:grpSpPr>
        <p:pic>
          <p:nvPicPr>
            <p:cNvPr id="7" name="object 5">
              <a:extLst>
                <a:ext uri="{FF2B5EF4-FFF2-40B4-BE49-F238E27FC236}">
                  <a16:creationId xmlns:a16="http://schemas.microsoft.com/office/drawing/2014/main" id="{FB68CEB8-F018-7CB5-9FCB-D5A9601B4B8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9616" y="2264663"/>
              <a:ext cx="6144768" cy="3975572"/>
            </a:xfrm>
            <a:prstGeom prst="rect">
              <a:avLst/>
            </a:prstGeom>
          </p:spPr>
        </p:pic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FE07FDB5-1256-AFCF-0B15-315BD7E8E48E}"/>
                </a:ext>
              </a:extLst>
            </p:cNvPr>
            <p:cNvSpPr/>
            <p:nvPr/>
          </p:nvSpPr>
          <p:spPr>
            <a:xfrm>
              <a:off x="1486662" y="2251709"/>
              <a:ext cx="6170930" cy="4119879"/>
            </a:xfrm>
            <a:custGeom>
              <a:avLst/>
              <a:gdLst/>
              <a:ahLst/>
              <a:cxnLst/>
              <a:rect l="l" t="t" r="r" b="b"/>
              <a:pathLst>
                <a:path w="6170930" h="4119879">
                  <a:moveTo>
                    <a:pt x="0" y="4119372"/>
                  </a:moveTo>
                  <a:lnTo>
                    <a:pt x="6170676" y="4119372"/>
                  </a:lnTo>
                  <a:lnTo>
                    <a:pt x="6170676" y="0"/>
                  </a:lnTo>
                  <a:lnTo>
                    <a:pt x="0" y="0"/>
                  </a:lnTo>
                  <a:lnTo>
                    <a:pt x="0" y="4119372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1792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CD6885-00AD-DD4A-77A1-6880C7531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68699C-5C4A-3822-32B9-9274D0657B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6CB384-5C21-903D-71B6-F30C7AAF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Evoked</a:t>
            </a:r>
            <a:r>
              <a:rPr lang="cs-CZ" dirty="0"/>
              <a:t> </a:t>
            </a:r>
            <a:r>
              <a:rPr lang="cs-CZ" dirty="0" err="1"/>
              <a:t>potentials</a:t>
            </a:r>
            <a:r>
              <a:rPr lang="cs-CZ" dirty="0"/>
              <a:t> (EP)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A296CD-604A-8039-8493-B5A3D4C24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/>
              <a:t>lectrical</a:t>
            </a:r>
            <a:r>
              <a:rPr lang="en-US" dirty="0"/>
              <a:t> manifestation of brain activity triggered by external sensory stimulus</a:t>
            </a:r>
          </a:p>
          <a:p>
            <a:r>
              <a:rPr lang="cs-CZ" dirty="0"/>
              <a:t>E</a:t>
            </a:r>
            <a:r>
              <a:rPr lang="en-US" dirty="0"/>
              <a:t>valuation of the functional state of the nerve pathway</a:t>
            </a:r>
          </a:p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VEP (visual)  </a:t>
            </a:r>
            <a:endParaRPr lang="cs-CZ" dirty="0"/>
          </a:p>
          <a:p>
            <a:pPr lvl="1"/>
            <a:r>
              <a:rPr lang="en-US" dirty="0"/>
              <a:t>AEP (auditory)</a:t>
            </a:r>
          </a:p>
          <a:p>
            <a:pPr lvl="1"/>
            <a:r>
              <a:rPr lang="en-US" dirty="0"/>
              <a:t>SEP (</a:t>
            </a:r>
            <a:r>
              <a:rPr lang="en-US" dirty="0" err="1"/>
              <a:t>somatosensoric</a:t>
            </a:r>
            <a:r>
              <a:rPr lang="en-US" dirty="0"/>
              <a:t>)  </a:t>
            </a:r>
            <a:endParaRPr lang="cs-CZ" dirty="0"/>
          </a:p>
          <a:p>
            <a:pPr lvl="1"/>
            <a:r>
              <a:rPr lang="en-US" dirty="0"/>
              <a:t>MEP (motoric)</a:t>
            </a:r>
          </a:p>
          <a:p>
            <a:pPr lvl="1"/>
            <a:r>
              <a:rPr lang="en-US" dirty="0"/>
              <a:t>SSEP (stable)  </a:t>
            </a:r>
            <a:endParaRPr lang="cs-CZ" dirty="0"/>
          </a:p>
          <a:p>
            <a:pPr lvl="1"/>
            <a:r>
              <a:rPr lang="en-US" dirty="0"/>
              <a:t>ERP (cognitive)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721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98C179-D2B2-716D-5DE6-C5543CC483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Department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Physiology</a:t>
            </a:r>
            <a:r>
              <a:rPr lang="cs-CZ" noProof="0" dirty="0"/>
              <a:t>, </a:t>
            </a:r>
            <a:r>
              <a:rPr lang="cs-CZ" noProof="0" dirty="0" err="1"/>
              <a:t>Faculty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Medicine</a:t>
            </a:r>
            <a:r>
              <a:rPr lang="cs-CZ" noProof="0" dirty="0"/>
              <a:t>, Masaryk University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7DBA9-D35E-77BE-1E30-A788C09FA9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28BE4D-2975-88B9-91FB-F34CF27B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Evoked</a:t>
            </a:r>
            <a:r>
              <a:rPr lang="cs-CZ" dirty="0"/>
              <a:t> </a:t>
            </a:r>
            <a:r>
              <a:rPr lang="cs-CZ" dirty="0" err="1"/>
              <a:t>potentials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48818D-B9F7-0068-5CF6-966C51E23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3416571" cy="4139998"/>
          </a:xfrm>
        </p:spPr>
        <p:txBody>
          <a:bodyPr/>
          <a:lstStyle/>
          <a:p>
            <a:r>
              <a:rPr lang="cs-CZ" dirty="0"/>
              <a:t>W</a:t>
            </a:r>
            <a:r>
              <a:rPr lang="en-US" dirty="0" err="1"/>
              <a:t>ave</a:t>
            </a:r>
            <a:r>
              <a:rPr lang="en-US" dirty="0"/>
              <a:t> p300 (mean latency 300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endParaRPr lang="cs-CZ" dirty="0"/>
          </a:p>
        </p:txBody>
      </p:sp>
      <p:grpSp>
        <p:nvGrpSpPr>
          <p:cNvPr id="6" name="object 4">
            <a:extLst>
              <a:ext uri="{FF2B5EF4-FFF2-40B4-BE49-F238E27FC236}">
                <a16:creationId xmlns:a16="http://schemas.microsoft.com/office/drawing/2014/main" id="{955B13DC-FAE4-A803-CA3A-3E6B4E7564B8}"/>
              </a:ext>
            </a:extLst>
          </p:cNvPr>
          <p:cNvGrpSpPr/>
          <p:nvPr/>
        </p:nvGrpSpPr>
        <p:grpSpPr>
          <a:xfrm>
            <a:off x="6536214" y="193818"/>
            <a:ext cx="5609358" cy="6441147"/>
            <a:chOff x="2487930" y="2201418"/>
            <a:chExt cx="4217035" cy="4316095"/>
          </a:xfrm>
        </p:grpSpPr>
        <p:pic>
          <p:nvPicPr>
            <p:cNvPr id="7" name="object 5">
              <a:extLst>
                <a:ext uri="{FF2B5EF4-FFF2-40B4-BE49-F238E27FC236}">
                  <a16:creationId xmlns:a16="http://schemas.microsoft.com/office/drawing/2014/main" id="{AE4D0FDA-6DE1-C870-51A9-FCD882DE79B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15209" y="2204646"/>
              <a:ext cx="3562350" cy="4290060"/>
            </a:xfrm>
            <a:prstGeom prst="rect">
              <a:avLst/>
            </a:prstGeom>
          </p:spPr>
        </p:pic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294A60D7-DE3D-122D-C223-9352FB3E79DA}"/>
                </a:ext>
              </a:extLst>
            </p:cNvPr>
            <p:cNvSpPr/>
            <p:nvPr/>
          </p:nvSpPr>
          <p:spPr>
            <a:xfrm>
              <a:off x="2487930" y="2201418"/>
              <a:ext cx="4217035" cy="4316095"/>
            </a:xfrm>
            <a:custGeom>
              <a:avLst/>
              <a:gdLst/>
              <a:ahLst/>
              <a:cxnLst/>
              <a:rect l="l" t="t" r="r" b="b"/>
              <a:pathLst>
                <a:path w="4217034" h="4316095">
                  <a:moveTo>
                    <a:pt x="0" y="4315968"/>
                  </a:moveTo>
                  <a:lnTo>
                    <a:pt x="4216908" y="4315968"/>
                  </a:lnTo>
                  <a:lnTo>
                    <a:pt x="4216908" y="0"/>
                  </a:lnTo>
                  <a:lnTo>
                    <a:pt x="0" y="0"/>
                  </a:lnTo>
                  <a:lnTo>
                    <a:pt x="0" y="4315968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528102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318</TotalTime>
  <Words>526</Words>
  <Application>Microsoft Office PowerPoint</Application>
  <PresentationFormat>Širokoúhlá obrazovka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Presentation_MU_EN</vt:lpstr>
      <vt:lpstr>XLIII. Electroencephalography   XLIV. Evoked potentials XXXIII. Estimation of visual acuity </vt:lpstr>
      <vt:lpstr>Electroencephalography (EEG)</vt:lpstr>
      <vt:lpstr>Electroencephalography</vt:lpstr>
      <vt:lpstr>Electroencephalography</vt:lpstr>
      <vt:lpstr>Electroencephalography</vt:lpstr>
      <vt:lpstr>EEG waves</vt:lpstr>
      <vt:lpstr>EEG record - example </vt:lpstr>
      <vt:lpstr>Evoked potentials (EP)</vt:lpstr>
      <vt:lpstr>Evoked potentials</vt:lpstr>
      <vt:lpstr>Visual acuity examination – optotypes</vt:lpstr>
      <vt:lpstr>Visual acuity examination – optotypes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XLIII. Electroencephalography   XLIV. Evoked potentials</dc:title>
  <dc:creator>Eva Opatřilová</dc:creator>
  <cp:lastModifiedBy>Zuzana Nováková</cp:lastModifiedBy>
  <cp:revision>6</cp:revision>
  <cp:lastPrinted>1601-01-01T00:00:00Z</cp:lastPrinted>
  <dcterms:created xsi:type="dcterms:W3CDTF">2022-10-28T08:46:10Z</dcterms:created>
  <dcterms:modified xsi:type="dcterms:W3CDTF">2022-11-08T05:58:03Z</dcterms:modified>
</cp:coreProperties>
</file>