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0" r:id="rId9"/>
    <p:sldId id="261" r:id="rId10"/>
    <p:sldId id="268" r:id="rId11"/>
    <p:sldId id="269" r:id="rId12"/>
    <p:sldId id="270" r:id="rId13"/>
    <p:sldId id="272" r:id="rId14"/>
    <p:sldId id="274" r:id="rId15"/>
    <p:sldId id="273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6" r:id="rId24"/>
    <p:sldId id="285" r:id="rId25"/>
    <p:sldId id="284" r:id="rId26"/>
    <p:sldId id="287" r:id="rId27"/>
    <p:sldId id="288" r:id="rId28"/>
    <p:sldId id="290" r:id="rId29"/>
    <p:sldId id="291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1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40" autoAdjust="0"/>
  </p:normalViewPr>
  <p:slideViewPr>
    <p:cSldViewPr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14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7DB4-7D0E-4C2B-AD10-3C8CC1FC295F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Parenterální výživa (PV)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Poloha centrálního žilního </a:t>
            </a:r>
            <a:r>
              <a:rPr lang="cs-CZ" dirty="0" err="1" smtClean="0"/>
              <a:t>katetru</a:t>
            </a:r>
            <a:r>
              <a:rPr lang="cs-CZ" dirty="0" smtClean="0"/>
              <a:t> na </a:t>
            </a:r>
            <a:r>
              <a:rPr lang="cs-CZ" dirty="0" err="1" smtClean="0"/>
              <a:t>rtg</a:t>
            </a:r>
            <a:r>
              <a:rPr lang="cs-CZ" dirty="0" smtClean="0"/>
              <a:t> hrudníku 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3721" y="1600200"/>
            <a:ext cx="5776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Správná poloha centrálního žilního </a:t>
            </a:r>
            <a:r>
              <a:rPr lang="cs-CZ" dirty="0" err="1" smtClean="0"/>
              <a:t>katetru</a:t>
            </a:r>
            <a:r>
              <a:rPr lang="cs-CZ" dirty="0" smtClean="0"/>
              <a:t> na </a:t>
            </a:r>
            <a:r>
              <a:rPr lang="cs-CZ" dirty="0" err="1" smtClean="0"/>
              <a:t>rtg</a:t>
            </a:r>
            <a:r>
              <a:rPr lang="cs-CZ" dirty="0" smtClean="0"/>
              <a:t> hrudníku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Pospisilovi\Desktop\Inkedrtg hrudníku_L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18232" cy="479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Systém jednotlivých lahví („</a:t>
            </a:r>
            <a:r>
              <a:rPr lang="cs-CZ" dirty="0" err="1" smtClean="0"/>
              <a:t>multibottle</a:t>
            </a:r>
            <a:r>
              <a:rPr lang="cs-CZ" dirty="0" smtClean="0"/>
              <a:t> systém“)</a:t>
            </a:r>
          </a:p>
          <a:p>
            <a:pPr lvl="1"/>
            <a:r>
              <a:rPr lang="cs-CZ" dirty="0" smtClean="0"/>
              <a:t>Výhoda: cena</a:t>
            </a:r>
          </a:p>
          <a:p>
            <a:pPr lvl="1"/>
            <a:r>
              <a:rPr lang="cs-CZ" dirty="0" smtClean="0"/>
              <a:t>Nevýhoda: použití více setů a </a:t>
            </a:r>
            <a:r>
              <a:rPr lang="cs-CZ" dirty="0" err="1" smtClean="0"/>
              <a:t>propojovoacích</a:t>
            </a:r>
            <a:r>
              <a:rPr lang="cs-CZ" dirty="0" smtClean="0"/>
              <a:t> hadiček, požadavek samostatné žilní linky (riziko interakcí složek výživy s jinými podávanými léky), více práce pro sestry + vyšší riziko infekce!</a:t>
            </a:r>
          </a:p>
          <a:p>
            <a:r>
              <a:rPr lang="cs-CZ" dirty="0" smtClean="0"/>
              <a:t>Systém vše v jednom (</a:t>
            </a:r>
            <a:r>
              <a:rPr lang="cs-CZ" dirty="0" err="1" smtClean="0"/>
              <a:t>system</a:t>
            </a:r>
            <a:r>
              <a:rPr lang="cs-CZ" dirty="0" smtClean="0"/>
              <a:t> AIO „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“)</a:t>
            </a:r>
          </a:p>
          <a:p>
            <a:pPr lvl="1"/>
            <a:r>
              <a:rPr lang="cs-CZ" dirty="0" smtClean="0"/>
              <a:t>Nevýhoda: cena</a:t>
            </a:r>
          </a:p>
          <a:p>
            <a:pPr lvl="1"/>
            <a:r>
              <a:rPr lang="cs-CZ" dirty="0" smtClean="0"/>
              <a:t>Výhoda: komerčně či </a:t>
            </a:r>
            <a:r>
              <a:rPr lang="cs-CZ" dirty="0" err="1" smtClean="0"/>
              <a:t>individualní</a:t>
            </a:r>
            <a:r>
              <a:rPr lang="cs-CZ" dirty="0" smtClean="0"/>
              <a:t> vaky připravované lékárnou mají definované složení </a:t>
            </a:r>
            <a:r>
              <a:rPr lang="cs-CZ" dirty="0" err="1" smtClean="0"/>
              <a:t>makronutrientů</a:t>
            </a:r>
            <a:r>
              <a:rPr lang="cs-CZ" dirty="0" smtClean="0"/>
              <a:t>, minerálů, vitamínů a stopových prvků ( zaručena stabilita složek výživy); technicky méně náročné pro personál s </a:t>
            </a:r>
            <a:r>
              <a:rPr lang="cs-CZ" dirty="0" err="1" smtClean="0"/>
              <a:t>napojním</a:t>
            </a:r>
            <a:r>
              <a:rPr lang="cs-CZ" dirty="0" smtClean="0"/>
              <a:t> vaku, menší riziko infekce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Preformované, komerčně připravované parenterální vaky (2-,3- komorové)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Pospisilovi\Desktop\preformované vak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143404" cy="4863396"/>
          </a:xfrm>
          <a:prstGeom prst="rect">
            <a:avLst/>
          </a:prstGeom>
          <a:noFill/>
        </p:spPr>
      </p:pic>
      <p:pic>
        <p:nvPicPr>
          <p:cNvPr id="1027" name="Picture 3" descr="C:\Users\Pospisilovi\Desktop\2 komo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667136" cy="2294447"/>
          </a:xfrm>
          <a:prstGeom prst="rect">
            <a:avLst/>
          </a:prstGeom>
          <a:noFill/>
        </p:spPr>
      </p:pic>
      <p:pic>
        <p:nvPicPr>
          <p:cNvPr id="1028" name="Picture 4" descr="C:\Users\Pospisilovi\Desktop\3 kom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291863" cy="246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Preformované, komerčně připravované parenterální vaky (2-,3- komorové)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Nižší cena</a:t>
            </a:r>
          </a:p>
          <a:p>
            <a:pPr lvl="1"/>
            <a:r>
              <a:rPr lang="cs-CZ" dirty="0" smtClean="0"/>
              <a:t>Dlouhá </a:t>
            </a:r>
            <a:r>
              <a:rPr lang="cs-CZ" dirty="0" err="1" smtClean="0"/>
              <a:t>expirace</a:t>
            </a:r>
            <a:r>
              <a:rPr lang="cs-CZ" dirty="0" smtClean="0"/>
              <a:t> 2 roky (komorový systém)</a:t>
            </a:r>
          </a:p>
          <a:p>
            <a:pPr lvl="1"/>
            <a:r>
              <a:rPr lang="cs-CZ" dirty="0" smtClean="0"/>
              <a:t>Možnost skladovat při pokojové teplotě</a:t>
            </a:r>
          </a:p>
          <a:p>
            <a:pPr lvl="1"/>
            <a:r>
              <a:rPr lang="cs-CZ" dirty="0" smtClean="0"/>
              <a:t>Jednoduché smíchání, bez nutnosti aseptické přípravy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Fixní složení, </a:t>
            </a:r>
            <a:r>
              <a:rPr lang="cs-CZ" dirty="0" err="1" smtClean="0"/>
              <a:t>složení</a:t>
            </a:r>
            <a:r>
              <a:rPr lang="cs-CZ" dirty="0" smtClean="0"/>
              <a:t> nelze </a:t>
            </a:r>
            <a:r>
              <a:rPr lang="cs-CZ" dirty="0" err="1" smtClean="0"/>
              <a:t>úpravovat</a:t>
            </a:r>
            <a:endParaRPr lang="cs-CZ" dirty="0" smtClean="0"/>
          </a:p>
          <a:p>
            <a:pPr lvl="1"/>
            <a:r>
              <a:rPr lang="cs-CZ" dirty="0" smtClean="0"/>
              <a:t>Málo druhů na trhu, chybí </a:t>
            </a:r>
            <a:r>
              <a:rPr lang="cs-CZ" dirty="0" err="1" smtClean="0"/>
              <a:t>specialní</a:t>
            </a:r>
            <a:r>
              <a:rPr lang="cs-CZ" dirty="0" smtClean="0"/>
              <a:t> směsi (pro renální, jaterní selhání..)</a:t>
            </a:r>
          </a:p>
          <a:p>
            <a:pPr lvl="1"/>
            <a:r>
              <a:rPr lang="cs-CZ" dirty="0" smtClean="0"/>
              <a:t>Vysoký podíl tuku ve vacích, nízký podíl bílkovin (zlepšeno s dostupností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nitrogen</a:t>
            </a:r>
            <a:r>
              <a:rPr lang="cs-CZ" dirty="0" smtClean="0"/>
              <a:t> vaků-viz tabulka)</a:t>
            </a:r>
          </a:p>
          <a:p>
            <a:endParaRPr lang="cs-CZ" dirty="0" smtClean="0"/>
          </a:p>
          <a:p>
            <a:r>
              <a:rPr lang="cs-CZ" dirty="0" smtClean="0"/>
              <a:t>2-komorové vaky obsahují aminokyseliny, cukr + minerály</a:t>
            </a:r>
          </a:p>
          <a:p>
            <a:r>
              <a:rPr lang="cs-CZ" dirty="0" smtClean="0"/>
              <a:t>3-komorové vaky obsahují aminokyseliny, cukry, tuky + minerály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Individuálně připravovaný vak </a:t>
            </a:r>
            <a:br>
              <a:rPr lang="cs-CZ" dirty="0" smtClean="0"/>
            </a:br>
            <a:r>
              <a:rPr lang="cs-CZ" dirty="0" smtClean="0"/>
              <a:t>AIO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Pospisilovi\Desktop\a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326536" cy="5214950"/>
          </a:xfrm>
          <a:prstGeom prst="rect">
            <a:avLst/>
          </a:prstGeom>
          <a:noFill/>
        </p:spPr>
      </p:pic>
      <p:pic>
        <p:nvPicPr>
          <p:cNvPr id="2051" name="Picture 3" descr="C:\Users\Pospisilovi\Desktop\AIOds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57824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parenterální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Aminokyseliny</a:t>
            </a:r>
          </a:p>
          <a:p>
            <a:pPr lvl="1"/>
            <a:r>
              <a:rPr lang="cs-CZ" dirty="0" smtClean="0"/>
              <a:t>Standardní roztoky aminokyselin</a:t>
            </a:r>
          </a:p>
          <a:p>
            <a:pPr lvl="1"/>
            <a:r>
              <a:rPr lang="cs-CZ" dirty="0" smtClean="0"/>
              <a:t>Orgánově specifické roztoky aminokyselin</a:t>
            </a:r>
          </a:p>
          <a:p>
            <a:pPr lvl="1"/>
            <a:r>
              <a:rPr lang="cs-CZ" dirty="0" err="1" smtClean="0"/>
              <a:t>Modulaní</a:t>
            </a:r>
            <a:r>
              <a:rPr lang="cs-CZ" dirty="0" smtClean="0"/>
              <a:t> roztoky</a:t>
            </a:r>
          </a:p>
          <a:p>
            <a:pPr lvl="1"/>
            <a:r>
              <a:rPr lang="cs-CZ" dirty="0" smtClean="0"/>
              <a:t>Pediatrické</a:t>
            </a:r>
          </a:p>
          <a:p>
            <a:r>
              <a:rPr lang="cs-CZ" dirty="0" smtClean="0"/>
              <a:t>cukry</a:t>
            </a:r>
          </a:p>
          <a:p>
            <a:r>
              <a:rPr lang="cs-CZ" dirty="0" smtClean="0"/>
              <a:t>Tukové emulze</a:t>
            </a:r>
          </a:p>
          <a:p>
            <a:r>
              <a:rPr lang="cs-CZ" dirty="0" err="1" smtClean="0"/>
              <a:t>Additiva</a:t>
            </a:r>
            <a:endParaRPr lang="cs-CZ" dirty="0" smtClean="0"/>
          </a:p>
          <a:p>
            <a:pPr lvl="1"/>
            <a:r>
              <a:rPr lang="cs-CZ" dirty="0" smtClean="0"/>
              <a:t>Elektrolyty</a:t>
            </a:r>
          </a:p>
          <a:p>
            <a:pPr lvl="1"/>
            <a:r>
              <a:rPr lang="cs-CZ" dirty="0" smtClean="0"/>
              <a:t>Stopové prvky</a:t>
            </a:r>
          </a:p>
          <a:p>
            <a:pPr lvl="1"/>
            <a:r>
              <a:rPr lang="cs-CZ" dirty="0" smtClean="0"/>
              <a:t>Vitamíny</a:t>
            </a:r>
          </a:p>
          <a:p>
            <a:pPr lvl="1"/>
            <a:r>
              <a:rPr lang="cs-CZ" dirty="0" smtClean="0"/>
              <a:t>L-karnitin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Charakteristika:</a:t>
            </a:r>
          </a:p>
          <a:p>
            <a:pPr lvl="1"/>
            <a:r>
              <a:rPr lang="cs-CZ" dirty="0" smtClean="0"/>
              <a:t>L-forma aminokyselin v roztocích</a:t>
            </a:r>
          </a:p>
          <a:p>
            <a:pPr lvl="1"/>
            <a:r>
              <a:rPr lang="cs-CZ" dirty="0" smtClean="0"/>
              <a:t>Max. dávky až 3g/kg/den </a:t>
            </a:r>
          </a:p>
          <a:p>
            <a:pPr lvl="1"/>
            <a:r>
              <a:rPr lang="cs-CZ" dirty="0" smtClean="0"/>
              <a:t>1g AMK = 4,2 </a:t>
            </a:r>
            <a:r>
              <a:rPr lang="cs-CZ" dirty="0" err="1" smtClean="0"/>
              <a:t>kcal</a:t>
            </a:r>
            <a:endParaRPr lang="cs-CZ" dirty="0" smtClean="0"/>
          </a:p>
          <a:p>
            <a:pPr lvl="1"/>
            <a:r>
              <a:rPr lang="cs-CZ" dirty="0" smtClean="0"/>
              <a:t>1g AMK= 0,16 g N(N tvoří 16% hmotnosti bílkovin)</a:t>
            </a:r>
          </a:p>
          <a:p>
            <a:pPr lvl="1"/>
            <a:r>
              <a:rPr lang="cs-CZ" dirty="0" smtClean="0"/>
              <a:t>1gN= 6,25g AMK =25g svalů</a:t>
            </a:r>
          </a:p>
          <a:p>
            <a:pPr lvl="1"/>
            <a:r>
              <a:rPr lang="cs-CZ" dirty="0" smtClean="0"/>
              <a:t>Respirační kvocient (RQ) VCO2/V02) = 0,81</a:t>
            </a:r>
          </a:p>
          <a:p>
            <a:r>
              <a:rPr lang="cs-CZ" dirty="0" smtClean="0"/>
              <a:t>Význam AMK</a:t>
            </a:r>
          </a:p>
          <a:p>
            <a:pPr lvl="1"/>
            <a:r>
              <a:rPr lang="cs-CZ" dirty="0" smtClean="0"/>
              <a:t>Nezbytná složka výživy, slouží k udržení vyrovnané N bilance,  stavební komponenta, zdroj energie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Standardní přípravky:</a:t>
            </a:r>
          </a:p>
          <a:p>
            <a:pPr lvl="1"/>
            <a:r>
              <a:rPr lang="cs-CZ" dirty="0" smtClean="0"/>
              <a:t>Vyvážená směs AMK, zastoupení VLI 20%, </a:t>
            </a:r>
            <a:r>
              <a:rPr lang="cs-CZ" dirty="0" err="1" smtClean="0"/>
              <a:t>esencialní</a:t>
            </a:r>
            <a:r>
              <a:rPr lang="cs-CZ" dirty="0" smtClean="0"/>
              <a:t> AMKS 40%</a:t>
            </a:r>
          </a:p>
          <a:p>
            <a:pPr lvl="1"/>
            <a:r>
              <a:rPr lang="cs-CZ" dirty="0" smtClean="0"/>
              <a:t>Dostupné v roztocích 5%, 10% (možné periferní podání), 15% roztok (pouze do CVK)</a:t>
            </a:r>
          </a:p>
          <a:p>
            <a:pPr lvl="1"/>
            <a:r>
              <a:rPr lang="cs-CZ" dirty="0" smtClean="0"/>
              <a:t>Obsah g AMK v 1L roztoku je 50-150g( 8-24gN)</a:t>
            </a:r>
          </a:p>
          <a:p>
            <a:pPr lvl="1"/>
            <a:r>
              <a:rPr lang="cs-CZ" dirty="0" smtClean="0"/>
              <a:t>Přípravky : </a:t>
            </a:r>
            <a:r>
              <a:rPr lang="cs-CZ" dirty="0" err="1" smtClean="0"/>
              <a:t>Aminoplasmal</a:t>
            </a:r>
            <a:r>
              <a:rPr lang="cs-CZ" dirty="0" smtClean="0"/>
              <a:t> (</a:t>
            </a:r>
            <a:r>
              <a:rPr lang="cs-CZ" dirty="0" err="1" smtClean="0"/>
              <a:t>B.Braun</a:t>
            </a:r>
            <a:r>
              <a:rPr lang="cs-CZ" dirty="0" smtClean="0"/>
              <a:t>), </a:t>
            </a:r>
            <a:r>
              <a:rPr lang="cs-CZ" dirty="0" err="1" smtClean="0"/>
              <a:t>Aminoven</a:t>
            </a:r>
            <a:r>
              <a:rPr lang="cs-CZ" dirty="0" smtClean="0"/>
              <a:t> (</a:t>
            </a:r>
            <a:r>
              <a:rPr lang="cs-CZ" dirty="0" err="1" smtClean="0"/>
              <a:t>Fresenius</a:t>
            </a:r>
            <a:r>
              <a:rPr lang="cs-CZ" dirty="0" smtClean="0"/>
              <a:t>)…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Orgánově specifické roztoky aminokyseliny</a:t>
            </a:r>
          </a:p>
          <a:p>
            <a:pPr lvl="1"/>
            <a:r>
              <a:rPr lang="cs-CZ" dirty="0" smtClean="0"/>
              <a:t>Roztoky přizpůsobené </a:t>
            </a:r>
            <a:r>
              <a:rPr lang="cs-CZ" dirty="0" err="1" smtClean="0"/>
              <a:t>aminogramem</a:t>
            </a:r>
            <a:r>
              <a:rPr lang="cs-CZ" dirty="0" smtClean="0"/>
              <a:t> specifickým klinickým situacím ( katabolismus, </a:t>
            </a:r>
            <a:r>
              <a:rPr lang="cs-CZ" dirty="0" err="1" smtClean="0"/>
              <a:t>polytrauma</a:t>
            </a:r>
            <a:r>
              <a:rPr lang="cs-CZ" dirty="0" smtClean="0"/>
              <a:t>, popáleniny, renální, jaterní selhání…)</a:t>
            </a:r>
          </a:p>
          <a:p>
            <a:pPr lvl="1"/>
            <a:r>
              <a:rPr lang="cs-CZ" dirty="0" smtClean="0"/>
              <a:t>Přípravky:</a:t>
            </a:r>
          </a:p>
          <a:p>
            <a:pPr lvl="2"/>
            <a:r>
              <a:rPr lang="cs-CZ" dirty="0" smtClean="0"/>
              <a:t>Pro jaterní selhání: </a:t>
            </a:r>
            <a:r>
              <a:rPr lang="cs-CZ" dirty="0" err="1" smtClean="0"/>
              <a:t>Aminoplasmal</a:t>
            </a:r>
            <a:r>
              <a:rPr lang="cs-CZ" dirty="0" smtClean="0"/>
              <a:t> </a:t>
            </a:r>
            <a:r>
              <a:rPr lang="cs-CZ" dirty="0" err="1" smtClean="0"/>
              <a:t>Hepa</a:t>
            </a:r>
            <a:r>
              <a:rPr lang="cs-CZ" dirty="0" smtClean="0"/>
              <a:t> 10% (</a:t>
            </a:r>
            <a:r>
              <a:rPr lang="cs-CZ" dirty="0" err="1" smtClean="0"/>
              <a:t>B.Braun</a:t>
            </a:r>
            <a:r>
              <a:rPr lang="cs-CZ" dirty="0" smtClean="0"/>
              <a:t>)</a:t>
            </a:r>
          </a:p>
          <a:p>
            <a:pPr lvl="2">
              <a:buNone/>
            </a:pPr>
            <a:r>
              <a:rPr lang="cs-CZ" dirty="0" smtClean="0"/>
              <a:t>			      </a:t>
            </a:r>
            <a:r>
              <a:rPr lang="cs-CZ" dirty="0" err="1" smtClean="0"/>
              <a:t>Aminosteril</a:t>
            </a:r>
            <a:r>
              <a:rPr lang="cs-CZ" dirty="0" smtClean="0"/>
              <a:t> N </a:t>
            </a:r>
            <a:r>
              <a:rPr lang="cs-CZ" dirty="0" err="1" smtClean="0"/>
              <a:t>Hepa</a:t>
            </a:r>
            <a:r>
              <a:rPr lang="cs-CZ" dirty="0" smtClean="0"/>
              <a:t> 8%( </a:t>
            </a:r>
            <a:r>
              <a:rPr lang="cs-CZ" dirty="0" err="1" smtClean="0"/>
              <a:t>Fresenius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Více </a:t>
            </a:r>
            <a:r>
              <a:rPr lang="cs-CZ" dirty="0" err="1" smtClean="0"/>
              <a:t>esencialních</a:t>
            </a:r>
            <a:r>
              <a:rPr lang="cs-CZ" dirty="0" smtClean="0"/>
              <a:t> AMK-VLI, arginin, </a:t>
            </a:r>
            <a:r>
              <a:rPr lang="cs-CZ" dirty="0" err="1" smtClean="0"/>
              <a:t>ornithin</a:t>
            </a:r>
            <a:r>
              <a:rPr lang="cs-CZ" dirty="0" smtClean="0"/>
              <a:t>, </a:t>
            </a:r>
            <a:r>
              <a:rPr lang="cs-CZ" dirty="0" err="1" smtClean="0"/>
              <a:t>kys.jablečna</a:t>
            </a:r>
            <a:endParaRPr lang="cs-CZ" dirty="0" smtClean="0"/>
          </a:p>
          <a:p>
            <a:pPr lvl="3">
              <a:buNone/>
            </a:pPr>
            <a:r>
              <a:rPr lang="cs-CZ" dirty="0" smtClean="0"/>
              <a:t>     méně </a:t>
            </a:r>
            <a:r>
              <a:rPr lang="cs-CZ" dirty="0" err="1" smtClean="0"/>
              <a:t>tyrosinu</a:t>
            </a:r>
            <a:r>
              <a:rPr lang="cs-CZ" dirty="0" smtClean="0"/>
              <a:t>, AMK obsahující síru, </a:t>
            </a:r>
            <a:r>
              <a:rPr lang="cs-CZ" dirty="0" err="1" smtClean="0"/>
              <a:t>phenylalaninu</a:t>
            </a:r>
            <a:endParaRPr lang="cs-CZ" dirty="0" smtClean="0"/>
          </a:p>
          <a:p>
            <a:pPr lvl="2"/>
            <a:r>
              <a:rPr lang="cs-CZ" dirty="0" smtClean="0"/>
              <a:t>Pro renální selhání: </a:t>
            </a:r>
            <a:r>
              <a:rPr lang="cs-CZ" dirty="0" err="1" smtClean="0"/>
              <a:t>Nephrotect</a:t>
            </a:r>
            <a:r>
              <a:rPr lang="cs-CZ" dirty="0" smtClean="0"/>
              <a:t> 10% (</a:t>
            </a:r>
            <a:r>
              <a:rPr lang="cs-CZ" dirty="0" err="1" smtClean="0"/>
              <a:t>Fresenius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Vyšší podíl VLI, histidin, </a:t>
            </a:r>
            <a:r>
              <a:rPr lang="cs-CZ" dirty="0" err="1" smtClean="0"/>
              <a:t>tyrosin</a:t>
            </a:r>
            <a:r>
              <a:rPr lang="cs-CZ" dirty="0" smtClean="0"/>
              <a:t>, méně glycinu, alaninu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Parenterální </a:t>
            </a:r>
            <a:r>
              <a:rPr lang="cs-CZ" dirty="0" smtClean="0"/>
              <a:t>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Indikace PV</a:t>
            </a:r>
          </a:p>
          <a:p>
            <a:pPr lvl="1"/>
            <a:r>
              <a:rPr lang="cs-CZ" dirty="0" smtClean="0"/>
              <a:t>Situace, kdy příjem stravy </a:t>
            </a:r>
            <a:r>
              <a:rPr lang="cs-CZ" dirty="0" err="1" smtClean="0"/>
              <a:t>p.o</a:t>
            </a:r>
            <a:r>
              <a:rPr lang="cs-CZ" dirty="0" smtClean="0"/>
              <a:t>. či enterální příjem je kontraindikován (tzn. totální PV)</a:t>
            </a:r>
          </a:p>
          <a:p>
            <a:pPr lvl="2"/>
            <a:r>
              <a:rPr lang="cs-CZ" dirty="0" err="1" smtClean="0"/>
              <a:t>Malfunkce</a:t>
            </a:r>
            <a:r>
              <a:rPr lang="cs-CZ" dirty="0" smtClean="0"/>
              <a:t> GIT: ileus, </a:t>
            </a:r>
            <a:r>
              <a:rPr lang="cs-CZ" dirty="0" err="1" smtClean="0"/>
              <a:t>stenoza</a:t>
            </a:r>
            <a:r>
              <a:rPr lang="cs-CZ" dirty="0" smtClean="0"/>
              <a:t>, píštěle, těžký zánět</a:t>
            </a:r>
          </a:p>
          <a:p>
            <a:pPr lvl="2"/>
            <a:r>
              <a:rPr lang="cs-CZ" dirty="0" err="1" smtClean="0"/>
              <a:t>Polytrauma</a:t>
            </a:r>
            <a:r>
              <a:rPr lang="cs-CZ" dirty="0" smtClean="0"/>
              <a:t>, sepse, popáleniny, selhání orgánů (jater, ledvin..) atd.		</a:t>
            </a:r>
          </a:p>
          <a:p>
            <a:pPr lvl="1"/>
            <a:r>
              <a:rPr lang="cs-CZ" dirty="0" smtClean="0"/>
              <a:t>Situace, kdy je zachován per os příjem, či možnost podávání enterální výživy (EV), ale příjem není </a:t>
            </a:r>
            <a:r>
              <a:rPr lang="cs-CZ" dirty="0" err="1" smtClean="0"/>
              <a:t>suficientní</a:t>
            </a:r>
            <a:r>
              <a:rPr lang="cs-CZ" dirty="0" smtClean="0"/>
              <a:t>. (tzn. </a:t>
            </a:r>
            <a:r>
              <a:rPr lang="cs-CZ" dirty="0" err="1"/>
              <a:t>d</a:t>
            </a:r>
            <a:r>
              <a:rPr lang="cs-CZ" dirty="0" err="1" smtClean="0"/>
              <a:t>oplnková</a:t>
            </a:r>
            <a:r>
              <a:rPr lang="cs-CZ" dirty="0" smtClean="0"/>
              <a:t> PV)</a:t>
            </a:r>
          </a:p>
          <a:p>
            <a:pPr lvl="2"/>
            <a:r>
              <a:rPr lang="cs-CZ" dirty="0" err="1" smtClean="0"/>
              <a:t>Maldigesce</a:t>
            </a:r>
            <a:r>
              <a:rPr lang="cs-CZ" dirty="0" smtClean="0"/>
              <a:t>, </a:t>
            </a:r>
            <a:r>
              <a:rPr lang="cs-CZ" dirty="0" err="1" smtClean="0"/>
              <a:t>malabsorbce</a:t>
            </a:r>
            <a:r>
              <a:rPr lang="cs-CZ" dirty="0" smtClean="0"/>
              <a:t>, syndrom krátkého střeva				</a:t>
            </a:r>
            <a:endParaRPr lang="cs-CZ" dirty="0"/>
          </a:p>
          <a:p>
            <a:pPr lvl="2">
              <a:buNone/>
            </a:pPr>
            <a:endParaRPr lang="cs-CZ" dirty="0" smtClean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Roztoky aminokyselin pro použití v pediatrii</a:t>
            </a:r>
          </a:p>
          <a:p>
            <a:pPr lvl="1"/>
            <a:r>
              <a:rPr lang="cs-CZ" dirty="0" err="1" smtClean="0"/>
              <a:t>Aminogram</a:t>
            </a:r>
            <a:r>
              <a:rPr lang="cs-CZ" dirty="0" smtClean="0"/>
              <a:t> přizpůsobený složení mateřskému mléku, pupečníkové krvi</a:t>
            </a:r>
          </a:p>
          <a:p>
            <a:pPr lvl="2"/>
            <a:r>
              <a:rPr lang="cs-CZ" dirty="0" err="1" smtClean="0"/>
              <a:t>Esencialní</a:t>
            </a:r>
            <a:r>
              <a:rPr lang="cs-CZ" dirty="0" smtClean="0"/>
              <a:t> jsou </a:t>
            </a:r>
            <a:r>
              <a:rPr lang="cs-CZ" dirty="0" err="1" smtClean="0"/>
              <a:t>taurin</a:t>
            </a:r>
            <a:r>
              <a:rPr lang="cs-CZ" dirty="0" smtClean="0"/>
              <a:t> a histidin</a:t>
            </a:r>
          </a:p>
          <a:p>
            <a:pPr lvl="1"/>
            <a:r>
              <a:rPr lang="cs-CZ" dirty="0" smtClean="0"/>
              <a:t>Výživa pro novorozence, děti do věku 5let</a:t>
            </a:r>
          </a:p>
          <a:p>
            <a:pPr lvl="1"/>
            <a:r>
              <a:rPr lang="cs-CZ" dirty="0" smtClean="0"/>
              <a:t>Přípravky: </a:t>
            </a:r>
            <a:r>
              <a:rPr lang="cs-CZ" dirty="0" err="1" smtClean="0"/>
              <a:t>Primene</a:t>
            </a:r>
            <a:r>
              <a:rPr lang="cs-CZ" dirty="0" smtClean="0"/>
              <a:t> 10%, </a:t>
            </a:r>
            <a:r>
              <a:rPr lang="cs-CZ" dirty="0" err="1" smtClean="0"/>
              <a:t>Aminovenos</a:t>
            </a:r>
            <a:r>
              <a:rPr lang="cs-CZ" dirty="0" smtClean="0"/>
              <a:t> 6 a 10%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Modulační roztoky:</a:t>
            </a:r>
          </a:p>
          <a:p>
            <a:pPr lvl="1"/>
            <a:r>
              <a:rPr lang="cs-CZ" dirty="0" smtClean="0"/>
              <a:t>Nekompletní směsi používané jako doplněk k jiným roztoků AMK</a:t>
            </a:r>
          </a:p>
          <a:p>
            <a:pPr lvl="1"/>
            <a:r>
              <a:rPr lang="cs-CZ" dirty="0" smtClean="0"/>
              <a:t>Nelze použít ke komplexnímu živení</a:t>
            </a:r>
          </a:p>
          <a:p>
            <a:pPr lvl="1"/>
            <a:r>
              <a:rPr lang="cs-CZ" dirty="0" smtClean="0"/>
              <a:t>Obsahují jednu, či několik málo AMK</a:t>
            </a:r>
          </a:p>
          <a:p>
            <a:pPr lvl="1"/>
            <a:r>
              <a:rPr lang="cs-CZ" dirty="0" smtClean="0"/>
              <a:t>Přípravky:</a:t>
            </a:r>
          </a:p>
          <a:p>
            <a:pPr lvl="2"/>
            <a:r>
              <a:rPr lang="cs-CZ" dirty="0" err="1" smtClean="0"/>
              <a:t>Dipeptiven</a:t>
            </a:r>
            <a:r>
              <a:rPr lang="cs-CZ" dirty="0" smtClean="0"/>
              <a:t> 20% (</a:t>
            </a:r>
            <a:r>
              <a:rPr lang="cs-CZ" dirty="0" err="1" smtClean="0"/>
              <a:t>Fresubin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): </a:t>
            </a:r>
          </a:p>
          <a:p>
            <a:pPr lvl="3"/>
            <a:r>
              <a:rPr lang="cs-CZ" dirty="0" smtClean="0"/>
              <a:t>Roztok </a:t>
            </a:r>
            <a:r>
              <a:rPr lang="cs-CZ" dirty="0" err="1" smtClean="0"/>
              <a:t>alaninglutaminu</a:t>
            </a:r>
            <a:r>
              <a:rPr lang="cs-CZ" dirty="0" smtClean="0"/>
              <a:t> (8 g alanin, 12glutaminu)</a:t>
            </a:r>
          </a:p>
          <a:p>
            <a:pPr lvl="3"/>
            <a:r>
              <a:rPr lang="cs-CZ" dirty="0" smtClean="0"/>
              <a:t>Denní dávka 20g = 100ml roztoku (kryje do 20% celkového množství AMK/den)</a:t>
            </a:r>
          </a:p>
          <a:p>
            <a:pPr lvl="3"/>
            <a:r>
              <a:rPr lang="cs-CZ" dirty="0" smtClean="0"/>
              <a:t>Indikace: popáleniny, střevní zánětlivé onemocnění</a:t>
            </a:r>
          </a:p>
          <a:p>
            <a:pPr lvl="3"/>
            <a:r>
              <a:rPr lang="cs-CZ" dirty="0" smtClean="0"/>
              <a:t>Kontraindikace: renální selhání, šokový stav</a:t>
            </a:r>
          </a:p>
          <a:p>
            <a:pPr lvl="2"/>
            <a:r>
              <a:rPr lang="cs-CZ" dirty="0" err="1" smtClean="0"/>
              <a:t>Nutramin</a:t>
            </a:r>
            <a:r>
              <a:rPr lang="cs-CZ" dirty="0" smtClean="0"/>
              <a:t> VLI 3% (</a:t>
            </a:r>
            <a:r>
              <a:rPr lang="cs-CZ" dirty="0" err="1" smtClean="0"/>
              <a:t>Infusia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Obsahuje valin(10g/l), leucin(12,8g/l) a </a:t>
            </a:r>
            <a:r>
              <a:rPr lang="cs-CZ" dirty="0" err="1" smtClean="0"/>
              <a:t>isoleucin</a:t>
            </a:r>
            <a:r>
              <a:rPr lang="cs-CZ" dirty="0" smtClean="0"/>
              <a:t> (7,2g/l)</a:t>
            </a:r>
          </a:p>
          <a:p>
            <a:pPr lvl="3"/>
            <a:r>
              <a:rPr lang="cs-CZ" dirty="0" smtClean="0"/>
              <a:t>Kryje do 60% celkového množství AMK/den</a:t>
            </a:r>
          </a:p>
          <a:p>
            <a:pPr lvl="3"/>
            <a:r>
              <a:rPr lang="cs-CZ" dirty="0" smtClean="0"/>
              <a:t>Indikace: těžký katabolismus, orgánové selhání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Nejdůležitější </a:t>
            </a:r>
            <a:r>
              <a:rPr lang="cs-CZ" dirty="0" err="1" smtClean="0"/>
              <a:t>glukoza</a:t>
            </a:r>
            <a:endParaRPr lang="cs-CZ" dirty="0" smtClean="0"/>
          </a:p>
          <a:p>
            <a:pPr lvl="1"/>
            <a:r>
              <a:rPr lang="cs-CZ" dirty="0" smtClean="0"/>
              <a:t>1g </a:t>
            </a:r>
            <a:r>
              <a:rPr lang="cs-CZ" dirty="0" err="1" smtClean="0"/>
              <a:t>Glu</a:t>
            </a:r>
            <a:r>
              <a:rPr lang="cs-CZ" dirty="0" smtClean="0"/>
              <a:t> = 4,18 </a:t>
            </a:r>
            <a:r>
              <a:rPr lang="cs-CZ" dirty="0" err="1" smtClean="0"/>
              <a:t>kcal</a:t>
            </a:r>
            <a:endParaRPr lang="cs-CZ" dirty="0" smtClean="0"/>
          </a:p>
          <a:p>
            <a:pPr lvl="1"/>
            <a:r>
              <a:rPr lang="cs-CZ" dirty="0" smtClean="0"/>
              <a:t>Max.dávky až 5g/kg/den</a:t>
            </a:r>
          </a:p>
          <a:p>
            <a:pPr lvl="1"/>
            <a:r>
              <a:rPr lang="cs-CZ" dirty="0" smtClean="0"/>
              <a:t>RQ 1 (VCO2/VO2)</a:t>
            </a:r>
          </a:p>
          <a:p>
            <a:pPr lvl="1"/>
            <a:r>
              <a:rPr lang="cs-CZ" dirty="0" smtClean="0"/>
              <a:t>Roztoky 5%, 10% (možné i do periferie), 20%, 40% roztoky pouze do CVK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500" dirty="0" smtClean="0"/>
              <a:t>Charakteristika:</a:t>
            </a:r>
          </a:p>
          <a:p>
            <a:pPr lvl="1"/>
            <a:r>
              <a:rPr lang="cs-CZ" sz="4500" dirty="0" smtClean="0"/>
              <a:t>obsahují 9 </a:t>
            </a:r>
            <a:r>
              <a:rPr lang="cs-CZ" sz="4500" dirty="0" err="1" smtClean="0"/>
              <a:t>kcal</a:t>
            </a:r>
            <a:r>
              <a:rPr lang="cs-CZ" sz="4500" dirty="0" smtClean="0"/>
              <a:t>/g</a:t>
            </a:r>
          </a:p>
          <a:p>
            <a:pPr lvl="1"/>
            <a:r>
              <a:rPr lang="cs-CZ" sz="4500" dirty="0" err="1" smtClean="0"/>
              <a:t>izoosmolární</a:t>
            </a:r>
            <a:r>
              <a:rPr lang="cs-CZ" sz="4500" dirty="0" smtClean="0"/>
              <a:t> (300-400mosmol/l)</a:t>
            </a:r>
          </a:p>
          <a:p>
            <a:pPr lvl="1"/>
            <a:r>
              <a:rPr lang="cs-CZ" sz="4500" dirty="0" smtClean="0"/>
              <a:t>koncentrace 10%, 20%</a:t>
            </a:r>
          </a:p>
          <a:p>
            <a:pPr lvl="1"/>
            <a:r>
              <a:rPr lang="cs-CZ" sz="4500" dirty="0" smtClean="0"/>
              <a:t>jsou substrátem pro tvorbu tuku v </a:t>
            </a:r>
            <a:r>
              <a:rPr lang="cs-CZ" sz="4500" dirty="0" err="1" smtClean="0"/>
              <a:t>adipocytu</a:t>
            </a:r>
            <a:endParaRPr lang="cs-CZ" sz="4500" dirty="0" smtClean="0"/>
          </a:p>
          <a:p>
            <a:pPr lvl="1"/>
            <a:r>
              <a:rPr lang="cs-CZ" sz="4500" dirty="0" smtClean="0"/>
              <a:t>zdrojem lipofilních vitaminů (A, D, E, K) a esenciálních mastných kyselin (linoleová a </a:t>
            </a:r>
            <a:r>
              <a:rPr lang="cs-CZ" sz="4500" dirty="0" err="1" smtClean="0"/>
              <a:t>alfa</a:t>
            </a:r>
            <a:r>
              <a:rPr lang="cs-CZ" sz="4500" dirty="0" smtClean="0"/>
              <a:t>‑</a:t>
            </a:r>
            <a:r>
              <a:rPr lang="cs-CZ" sz="4500" dirty="0" err="1" smtClean="0"/>
              <a:t>linolenová</a:t>
            </a:r>
            <a:r>
              <a:rPr lang="cs-CZ" sz="4500" dirty="0" smtClean="0"/>
              <a:t>)</a:t>
            </a:r>
          </a:p>
          <a:p>
            <a:pPr lvl="1"/>
            <a:r>
              <a:rPr lang="cs-CZ" sz="4500" dirty="0" smtClean="0"/>
              <a:t>mají signální funkci (sekrece inzulinu v </a:t>
            </a:r>
            <a:r>
              <a:rPr lang="cs-CZ" sz="4500" dirty="0" err="1" smtClean="0"/>
              <a:t>postprandiálním</a:t>
            </a:r>
            <a:r>
              <a:rPr lang="cs-CZ" sz="4500" dirty="0" smtClean="0"/>
              <a:t> stavu) </a:t>
            </a:r>
          </a:p>
          <a:p>
            <a:pPr lvl="1"/>
            <a:r>
              <a:rPr lang="cs-CZ" sz="4500" dirty="0" err="1" smtClean="0"/>
              <a:t>prekursorem</a:t>
            </a:r>
            <a:r>
              <a:rPr lang="cs-CZ" sz="4500" dirty="0" smtClean="0"/>
              <a:t> </a:t>
            </a:r>
            <a:r>
              <a:rPr lang="cs-CZ" sz="4500" dirty="0" err="1" smtClean="0"/>
              <a:t>eikosanoidů</a:t>
            </a:r>
            <a:r>
              <a:rPr lang="cs-CZ" sz="4500" dirty="0" smtClean="0"/>
              <a:t> ( </a:t>
            </a:r>
            <a:r>
              <a:rPr lang="cs-CZ" sz="4500" dirty="0" err="1" smtClean="0"/>
              <a:t>imunomodulace</a:t>
            </a:r>
            <a:r>
              <a:rPr lang="cs-CZ" sz="4500" dirty="0" smtClean="0"/>
              <a:t>)</a:t>
            </a:r>
          </a:p>
          <a:p>
            <a:pPr lvl="2"/>
            <a:r>
              <a:rPr lang="cs-CZ" sz="4500" dirty="0" smtClean="0"/>
              <a:t>ω-3 MK – </a:t>
            </a:r>
            <a:r>
              <a:rPr lang="cs-CZ" sz="4500" dirty="0" err="1" smtClean="0"/>
              <a:t>prekurzor</a:t>
            </a:r>
            <a:r>
              <a:rPr lang="cs-CZ" sz="4500" dirty="0" smtClean="0"/>
              <a:t> pro PGI3, TXA3 – protizánětlivý účinek, ↓agregace trombocytů, ↓TNF, IL1,  ↑fluidity membrán </a:t>
            </a:r>
          </a:p>
          <a:p>
            <a:pPr lvl="2"/>
            <a:r>
              <a:rPr lang="cs-CZ" sz="4500" dirty="0" smtClean="0"/>
              <a:t>ω-6 MK – </a:t>
            </a:r>
            <a:r>
              <a:rPr lang="cs-CZ" sz="4500" dirty="0" err="1" smtClean="0"/>
              <a:t>prekurzor</a:t>
            </a:r>
            <a:r>
              <a:rPr lang="cs-CZ" sz="4500" dirty="0" smtClean="0"/>
              <a:t> pro PGE2, TXA2 – ↑ agregace trombocytů, ↑ propustnost kapilár, imunosuprese</a:t>
            </a:r>
          </a:p>
          <a:p>
            <a:pPr lvl="1"/>
            <a:r>
              <a:rPr lang="cs-CZ" sz="4500" dirty="0" smtClean="0"/>
              <a:t>max. dávky 1,5g/kg/den (běžně dávka parenterálně 0,7- 1,1g/kg/den)</a:t>
            </a:r>
          </a:p>
          <a:p>
            <a:pPr lvl="1"/>
            <a:r>
              <a:rPr lang="cs-CZ" sz="4500" dirty="0" smtClean="0"/>
              <a:t>zdrojem tuku v emulzích je sójový, olivový, rybí nebo kokosový olej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4500" dirty="0" smtClean="0"/>
              <a:t>Dělení MK podle pozice dvojné vazby a délky řetězce</a:t>
            </a:r>
          </a:p>
          <a:p>
            <a:pPr lvl="1"/>
            <a:r>
              <a:rPr lang="cs-CZ" sz="4500" dirty="0" smtClean="0"/>
              <a:t>MK s krátkými řetězci SFA (C1–5)</a:t>
            </a:r>
          </a:p>
          <a:p>
            <a:pPr lvl="2"/>
            <a:r>
              <a:rPr lang="cs-CZ" sz="4500" dirty="0" smtClean="0"/>
              <a:t>vznikají v tlustém střevě fermentací vlákniny a pro parenterální výživu (PN) jsou zatím nevyužitelné</a:t>
            </a:r>
          </a:p>
          <a:p>
            <a:pPr lvl="1"/>
            <a:r>
              <a:rPr lang="cs-CZ" sz="4500" dirty="0" smtClean="0"/>
              <a:t>MK se středně dlouhými řetězci MCT (C6–11) jsou rozpustné ve vodě, jsou zdrojem energie a </a:t>
            </a:r>
            <a:r>
              <a:rPr lang="cs-CZ" sz="4500" dirty="0" err="1" smtClean="0"/>
              <a:t>imunoneutrální</a:t>
            </a:r>
            <a:r>
              <a:rPr lang="cs-CZ" sz="4500" dirty="0" smtClean="0"/>
              <a:t>! </a:t>
            </a:r>
          </a:p>
          <a:p>
            <a:pPr lvl="1"/>
            <a:r>
              <a:rPr lang="cs-CZ" sz="4500" dirty="0" smtClean="0"/>
              <a:t>MK s dlouhými řetězci LCT (C12–22) jsou rovněž zdrojem energie, </a:t>
            </a:r>
            <a:r>
              <a:rPr lang="cs-CZ" sz="4500" dirty="0" err="1" smtClean="0"/>
              <a:t>prekursorem</a:t>
            </a:r>
            <a:r>
              <a:rPr lang="cs-CZ" sz="4500" dirty="0" smtClean="0"/>
              <a:t> membránových struktur a vykazují biologickou aktivitu. </a:t>
            </a:r>
          </a:p>
          <a:p>
            <a:pPr lvl="1"/>
            <a:r>
              <a:rPr lang="cs-CZ" sz="4500" dirty="0" smtClean="0"/>
              <a:t>Podle počtu a pozice dvojných vazeb se MK dělí</a:t>
            </a:r>
          </a:p>
          <a:p>
            <a:pPr lvl="2"/>
            <a:r>
              <a:rPr lang="cs-CZ" sz="4100" dirty="0" smtClean="0"/>
              <a:t> na saturované</a:t>
            </a:r>
          </a:p>
          <a:p>
            <a:pPr lvl="2"/>
            <a:r>
              <a:rPr lang="cs-CZ" sz="4500" dirty="0" err="1" smtClean="0"/>
              <a:t>mononenasycené</a:t>
            </a:r>
            <a:r>
              <a:rPr lang="cs-CZ" sz="4500" dirty="0" smtClean="0"/>
              <a:t> (MUFA)</a:t>
            </a:r>
          </a:p>
          <a:p>
            <a:pPr lvl="2"/>
            <a:r>
              <a:rPr lang="cs-CZ" sz="4500" dirty="0" smtClean="0"/>
              <a:t> polynenasycené MK (PUFA). </a:t>
            </a:r>
          </a:p>
          <a:p>
            <a:pPr lvl="3"/>
            <a:r>
              <a:rPr lang="cs-CZ" sz="4100" dirty="0" smtClean="0"/>
              <a:t>Podle dvojné vazby na n‑3 MK (třetí uhlík), n‑6 MK (šestý uhlík) a n‑9 MK (devátý uhlík).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Typy tukových emulzí:</a:t>
            </a:r>
            <a:endParaRPr lang="cs-CZ" sz="1800" dirty="0" smtClean="0"/>
          </a:p>
          <a:p>
            <a:pPr lvl="1"/>
            <a:r>
              <a:rPr lang="cs-CZ" dirty="0" smtClean="0"/>
              <a:t>Emulze ze sójového oleje </a:t>
            </a:r>
            <a:r>
              <a:rPr lang="cs-CZ" dirty="0" err="1" smtClean="0"/>
              <a:t>Intralipid</a:t>
            </a:r>
            <a:r>
              <a:rPr lang="cs-CZ" dirty="0" smtClean="0"/>
              <a:t> (</a:t>
            </a:r>
            <a:r>
              <a:rPr lang="cs-CZ" dirty="0" err="1" smtClean="0"/>
              <a:t>Fresubin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</a:t>
            </a:r>
            <a:endParaRPr lang="cs-CZ" sz="1600" dirty="0" smtClean="0"/>
          </a:p>
          <a:p>
            <a:pPr lvl="2"/>
            <a:r>
              <a:rPr lang="cs-CZ" dirty="0" smtClean="0"/>
              <a:t>Nejstarší tuková emulze (50 let na trhu)</a:t>
            </a:r>
            <a:endParaRPr lang="cs-CZ" sz="1400" dirty="0" smtClean="0"/>
          </a:p>
          <a:p>
            <a:pPr lvl="2"/>
            <a:r>
              <a:rPr lang="cs-CZ" dirty="0" smtClean="0"/>
              <a:t>Emulze s nejvyšším obsahem PUFA (60%), dále MUFA (23%) a SFA (17%)</a:t>
            </a:r>
            <a:endParaRPr lang="cs-CZ" sz="1400" dirty="0" smtClean="0"/>
          </a:p>
          <a:p>
            <a:pPr lvl="2"/>
            <a:r>
              <a:rPr lang="cs-CZ" dirty="0" smtClean="0"/>
              <a:t>PUFA (poměr n-3:n-6 1:6,7)</a:t>
            </a:r>
            <a:endParaRPr lang="cs-CZ" sz="1400" dirty="0" smtClean="0"/>
          </a:p>
          <a:p>
            <a:pPr lvl="1"/>
            <a:r>
              <a:rPr lang="cs-CZ" dirty="0" smtClean="0"/>
              <a:t>Emulze s nejvyšším obsahem MUFA:</a:t>
            </a:r>
            <a:endParaRPr lang="cs-CZ" sz="1600" dirty="0" smtClean="0"/>
          </a:p>
          <a:p>
            <a:pPr lvl="2"/>
            <a:r>
              <a:rPr lang="cs-CZ" dirty="0" smtClean="0"/>
              <a:t>Směs sójového (20%) a olivového (80%) oleje </a:t>
            </a:r>
            <a:r>
              <a:rPr lang="cs-CZ" dirty="0" err="1" smtClean="0"/>
              <a:t>Clinoleic</a:t>
            </a:r>
            <a:r>
              <a:rPr lang="cs-CZ" dirty="0" smtClean="0"/>
              <a:t> (</a:t>
            </a:r>
            <a:r>
              <a:rPr lang="cs-CZ" dirty="0" err="1" smtClean="0"/>
              <a:t>Baxter</a:t>
            </a:r>
            <a:r>
              <a:rPr lang="cs-CZ" dirty="0" smtClean="0"/>
              <a:t>)</a:t>
            </a:r>
            <a:endParaRPr lang="cs-CZ" sz="1400" dirty="0" smtClean="0"/>
          </a:p>
          <a:p>
            <a:pPr lvl="3"/>
            <a:r>
              <a:rPr lang="cs-CZ" dirty="0" smtClean="0"/>
              <a:t>MUFA 65%, PUFA 20%, SFA 15%</a:t>
            </a:r>
            <a:endParaRPr lang="cs-CZ" sz="1200" dirty="0" smtClean="0"/>
          </a:p>
          <a:p>
            <a:pPr lvl="3"/>
            <a:r>
              <a:rPr lang="cs-CZ" dirty="0" smtClean="0"/>
              <a:t>PUFA (poměr n-3:n-6 1:7)</a:t>
            </a:r>
            <a:endParaRPr lang="cs-CZ" sz="1200" dirty="0" smtClean="0"/>
          </a:p>
          <a:p>
            <a:pPr lvl="2"/>
            <a:r>
              <a:rPr lang="cs-CZ" dirty="0" smtClean="0"/>
              <a:t>Klasická LCT/MCT emulze obsahující 50 : </a:t>
            </a:r>
            <a:r>
              <a:rPr lang="cs-CZ" dirty="0" err="1" smtClean="0"/>
              <a:t>50</a:t>
            </a:r>
            <a:r>
              <a:rPr lang="cs-CZ" dirty="0" smtClean="0"/>
              <a:t> sójového a kokosového oleje (MCT) </a:t>
            </a:r>
            <a:endParaRPr lang="cs-CZ" sz="1400" dirty="0" smtClean="0"/>
          </a:p>
          <a:p>
            <a:pPr lvl="3"/>
            <a:r>
              <a:rPr lang="cs-CZ" dirty="0" smtClean="0"/>
              <a:t>Na jedné molekule glycerolu navázány 3xMCT, na jiné 3xLCT (poměr 1:1)</a:t>
            </a:r>
            <a:endParaRPr lang="cs-CZ" sz="1200" dirty="0" smtClean="0"/>
          </a:p>
          <a:p>
            <a:pPr lvl="3"/>
            <a:r>
              <a:rPr lang="cs-CZ" dirty="0" err="1" smtClean="0"/>
              <a:t>Lipofundin</a:t>
            </a:r>
            <a:r>
              <a:rPr lang="cs-CZ" dirty="0" smtClean="0"/>
              <a:t> MCT (</a:t>
            </a:r>
            <a:r>
              <a:rPr lang="cs-CZ" dirty="0" err="1" smtClean="0"/>
              <a:t>B.Braun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cs-CZ" sz="2100" dirty="0" smtClean="0"/>
              <a:t>Kombinované přípravky emulzí:</a:t>
            </a:r>
          </a:p>
          <a:p>
            <a:pPr lvl="2"/>
            <a:r>
              <a:rPr lang="cs-CZ" sz="2100" dirty="0" smtClean="0"/>
              <a:t>Více druhů olejů s optimalizovaným poměrem složek</a:t>
            </a:r>
          </a:p>
          <a:p>
            <a:pPr lvl="3"/>
            <a:r>
              <a:rPr lang="cs-CZ" sz="2100" dirty="0" err="1" smtClean="0"/>
              <a:t>Lipoplus</a:t>
            </a:r>
            <a:r>
              <a:rPr lang="cs-CZ" sz="2100" dirty="0" smtClean="0"/>
              <a:t> (</a:t>
            </a:r>
            <a:r>
              <a:rPr lang="cs-CZ" sz="2100" dirty="0" err="1" smtClean="0"/>
              <a:t>B.Braun</a:t>
            </a:r>
            <a:r>
              <a:rPr lang="cs-CZ" sz="2100" dirty="0" smtClean="0"/>
              <a:t>)</a:t>
            </a:r>
          </a:p>
          <a:p>
            <a:pPr lvl="4"/>
            <a:r>
              <a:rPr lang="cs-CZ" sz="2100" dirty="0" smtClean="0"/>
              <a:t>LCT 40%, MCT 50% rybí tuk 10%</a:t>
            </a:r>
          </a:p>
          <a:p>
            <a:pPr lvl="4"/>
            <a:r>
              <a:rPr lang="cs-CZ" sz="2100" dirty="0" smtClean="0"/>
              <a:t>PUFA (n-3:n-6 1:3)</a:t>
            </a:r>
          </a:p>
          <a:p>
            <a:pPr lvl="3"/>
            <a:r>
              <a:rPr lang="cs-CZ" sz="2100" dirty="0" err="1" smtClean="0"/>
              <a:t>SMOFlipid</a:t>
            </a:r>
            <a:r>
              <a:rPr lang="cs-CZ" sz="2100" dirty="0" smtClean="0"/>
              <a:t> (</a:t>
            </a:r>
            <a:r>
              <a:rPr lang="cs-CZ" sz="2100" dirty="0" err="1" smtClean="0"/>
              <a:t>Fresubin</a:t>
            </a:r>
            <a:r>
              <a:rPr lang="cs-CZ" sz="2100" dirty="0" smtClean="0"/>
              <a:t> </a:t>
            </a:r>
            <a:r>
              <a:rPr lang="cs-CZ" sz="2100" dirty="0" err="1" smtClean="0"/>
              <a:t>kabi</a:t>
            </a:r>
            <a:r>
              <a:rPr lang="cs-CZ" sz="2100" dirty="0" smtClean="0"/>
              <a:t>)</a:t>
            </a:r>
          </a:p>
          <a:p>
            <a:pPr lvl="4"/>
            <a:r>
              <a:rPr lang="cs-CZ" sz="2100" dirty="0" smtClean="0"/>
              <a:t>směs obsahující 30 % sójového oleje + 30 % MCT + 25 % olivového oleje + 15 % rybího oleje </a:t>
            </a:r>
          </a:p>
          <a:p>
            <a:pPr lvl="4"/>
            <a:r>
              <a:rPr lang="cs-CZ" sz="2100" dirty="0" smtClean="0"/>
              <a:t>PUFA (poměr n-3:n-6 1:2,5)</a:t>
            </a:r>
          </a:p>
          <a:p>
            <a:pPr lvl="1"/>
            <a:r>
              <a:rPr lang="cs-CZ" sz="2100" dirty="0" smtClean="0"/>
              <a:t>Rybí tuk (Omegaven10%-</a:t>
            </a:r>
            <a:r>
              <a:rPr lang="cs-CZ" sz="2100" dirty="0" err="1" smtClean="0"/>
              <a:t>Fresubin</a:t>
            </a:r>
            <a:r>
              <a:rPr lang="cs-CZ" sz="2100" dirty="0" smtClean="0"/>
              <a:t> </a:t>
            </a:r>
            <a:r>
              <a:rPr lang="cs-CZ" sz="2100" dirty="0" err="1" smtClean="0"/>
              <a:t>Kabi</a:t>
            </a:r>
            <a:r>
              <a:rPr lang="cs-CZ" sz="2100" dirty="0" smtClean="0"/>
              <a:t>)</a:t>
            </a:r>
          </a:p>
          <a:p>
            <a:pPr lvl="2"/>
            <a:r>
              <a:rPr lang="cs-CZ" sz="2100" dirty="0" smtClean="0"/>
              <a:t>Nepoužívá se samostatně, ale ve směsi s jinými tukovými emulzemi</a:t>
            </a:r>
          </a:p>
          <a:p>
            <a:pPr lvl="2"/>
            <a:r>
              <a:rPr lang="cs-CZ" sz="2100" dirty="0" smtClean="0"/>
              <a:t>Optimalizace poměru n-3:n-6</a:t>
            </a:r>
          </a:p>
          <a:p>
            <a:pPr lvl="2"/>
            <a:r>
              <a:rPr lang="cs-CZ" sz="2100" dirty="0" smtClean="0"/>
              <a:t>Kryje 10-20% z celkového denního příjmu tuků</a:t>
            </a:r>
          </a:p>
          <a:p>
            <a:pPr lvl="2"/>
            <a:r>
              <a:rPr lang="cs-CZ" sz="2100" dirty="0" smtClean="0"/>
              <a:t>Složení: omega-3 MK: </a:t>
            </a:r>
            <a:r>
              <a:rPr lang="cs-CZ" sz="2100" dirty="0" err="1" smtClean="0"/>
              <a:t>eikosapentaenovou</a:t>
            </a:r>
            <a:r>
              <a:rPr lang="cs-CZ" sz="2100" dirty="0" smtClean="0"/>
              <a:t> 28%(EPA), </a:t>
            </a:r>
            <a:r>
              <a:rPr lang="cs-CZ" sz="2100" dirty="0" err="1" smtClean="0"/>
              <a:t>dokosahexaenová</a:t>
            </a:r>
            <a:r>
              <a:rPr lang="cs-CZ" sz="2100" dirty="0" smtClean="0"/>
              <a:t> 31%(DHA), zástupce omega-6 MK- </a:t>
            </a:r>
            <a:r>
              <a:rPr lang="cs-CZ" sz="2100" dirty="0" err="1" smtClean="0"/>
              <a:t>kys</a:t>
            </a:r>
            <a:r>
              <a:rPr lang="cs-CZ" sz="2100" dirty="0" smtClean="0"/>
              <a:t>. </a:t>
            </a:r>
            <a:r>
              <a:rPr lang="cs-CZ" sz="2100" dirty="0" err="1" smtClean="0"/>
              <a:t>Linolová</a:t>
            </a:r>
            <a:r>
              <a:rPr lang="cs-CZ" sz="2100" dirty="0" smtClean="0"/>
              <a:t> 7% + ostatní </a:t>
            </a:r>
          </a:p>
          <a:p>
            <a:pPr lvl="2"/>
            <a:r>
              <a:rPr lang="cs-CZ" sz="2100" dirty="0" smtClean="0"/>
              <a:t>Kontraindikace: septický šok, krvácivé projevy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Tukové emulze se liší obsahem LCT, MCT, SFA, </a:t>
            </a:r>
            <a:r>
              <a:rPr lang="cs-CZ" sz="2800" dirty="0" err="1" smtClean="0"/>
              <a:t>fytosterolu</a:t>
            </a:r>
            <a:r>
              <a:rPr lang="cs-CZ" sz="2800" dirty="0" smtClean="0"/>
              <a:t> a </a:t>
            </a:r>
            <a:r>
              <a:rPr lang="cs-CZ" sz="2800" dirty="0" err="1" smtClean="0"/>
              <a:t>alfa</a:t>
            </a:r>
            <a:r>
              <a:rPr lang="cs-CZ" sz="2800" dirty="0" smtClean="0"/>
              <a:t>‑tokoferolu, EPA a DHA, ale i různým </a:t>
            </a:r>
            <a:r>
              <a:rPr lang="cs-CZ" sz="2800" dirty="0" err="1" smtClean="0"/>
              <a:t>pleiotropním</a:t>
            </a:r>
            <a:r>
              <a:rPr lang="cs-CZ" sz="2800" dirty="0" smtClean="0"/>
              <a:t> efekte a </a:t>
            </a:r>
            <a:r>
              <a:rPr lang="cs-CZ" sz="2800" dirty="0" err="1" smtClean="0"/>
              <a:t>imunomodulačními</a:t>
            </a:r>
            <a:r>
              <a:rPr lang="cs-CZ" sz="2800" dirty="0" smtClean="0"/>
              <a:t> vlastnostmi.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200" dirty="0" smtClean="0"/>
              <a:t>Komplikace při i.v. podávání tukové emulze:</a:t>
            </a:r>
          </a:p>
          <a:p>
            <a:pPr lvl="1"/>
            <a:r>
              <a:rPr lang="cs-CZ" sz="2200" dirty="0" smtClean="0"/>
              <a:t>Nespavost, bolesti hlavy, pocení, třes</a:t>
            </a:r>
          </a:p>
          <a:p>
            <a:pPr lvl="1"/>
            <a:r>
              <a:rPr lang="cs-CZ" sz="2200" dirty="0" smtClean="0"/>
              <a:t>Alergická reakce</a:t>
            </a:r>
          </a:p>
          <a:p>
            <a:pPr lvl="1"/>
            <a:r>
              <a:rPr lang="cs-CZ" sz="2200" dirty="0" smtClean="0"/>
              <a:t>infekční (častěji u emulzí s obsahem LCT; méně u </a:t>
            </a:r>
            <a:r>
              <a:rPr lang="cs-CZ" sz="2200" dirty="0" err="1" smtClean="0"/>
              <a:t>Clinoleic</a:t>
            </a:r>
            <a:r>
              <a:rPr lang="cs-CZ" sz="2200" dirty="0" smtClean="0"/>
              <a:t>, </a:t>
            </a:r>
            <a:r>
              <a:rPr lang="cs-CZ" sz="2200" dirty="0" err="1" smtClean="0"/>
              <a:t>SMOFlipid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 smtClean="0"/>
              <a:t>PUFA vyšší náchylnost k </a:t>
            </a:r>
            <a:r>
              <a:rPr lang="cs-CZ" sz="2200" dirty="0" err="1" smtClean="0"/>
              <a:t>lipoperoxidaci</a:t>
            </a:r>
            <a:r>
              <a:rPr lang="cs-CZ" sz="2200" dirty="0" smtClean="0"/>
              <a:t> (buněčné </a:t>
            </a:r>
            <a:r>
              <a:rPr lang="cs-CZ" sz="2200" dirty="0" err="1" smtClean="0"/>
              <a:t>poskození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 smtClean="0"/>
              <a:t>jaterní poškození způsobeného parenterální výživou </a:t>
            </a:r>
          </a:p>
          <a:p>
            <a:pPr lvl="2"/>
            <a:r>
              <a:rPr lang="cs-CZ" sz="2200" dirty="0" err="1" smtClean="0"/>
              <a:t>steatofibroza</a:t>
            </a:r>
            <a:r>
              <a:rPr lang="cs-CZ" sz="2200" dirty="0" smtClean="0"/>
              <a:t> z důvodu většího příjmu tuku a deficitu esenciálních MK </a:t>
            </a:r>
          </a:p>
          <a:p>
            <a:pPr lvl="3"/>
            <a:r>
              <a:rPr lang="cs-CZ" sz="2200" dirty="0" smtClean="0"/>
              <a:t>K deficitu </a:t>
            </a:r>
            <a:r>
              <a:rPr lang="cs-CZ" sz="2200" dirty="0" err="1" smtClean="0"/>
              <a:t>esencialních</a:t>
            </a:r>
            <a:r>
              <a:rPr lang="cs-CZ" sz="2200" dirty="0" smtClean="0"/>
              <a:t> MK dochází u dlouhodobého podávání PN (např. domácí parenterální výživa), při nedostatečném příjmu kyseliny linoleové a </a:t>
            </a:r>
            <a:r>
              <a:rPr lang="cs-CZ" sz="2200" dirty="0" err="1" smtClean="0"/>
              <a:t>alfa</a:t>
            </a:r>
            <a:r>
              <a:rPr lang="cs-CZ" sz="2200" dirty="0" smtClean="0"/>
              <a:t>‑</a:t>
            </a:r>
            <a:r>
              <a:rPr lang="cs-CZ" sz="2200" dirty="0" err="1" smtClean="0"/>
              <a:t>linolenové</a:t>
            </a:r>
            <a:r>
              <a:rPr lang="cs-CZ" sz="2200" dirty="0" smtClean="0"/>
              <a:t> a při postižení funkce střeva (syndrom krátkého střeva, IBD, chronická pankreatitida….)</a:t>
            </a:r>
          </a:p>
          <a:p>
            <a:pPr lvl="3"/>
            <a:r>
              <a:rPr lang="cs-CZ" sz="2200" dirty="0" smtClean="0"/>
              <a:t>Poškození jater lze ovlivnit zařazením n-3 MK (</a:t>
            </a:r>
            <a:r>
              <a:rPr lang="cs-CZ" sz="2200" dirty="0" err="1" smtClean="0"/>
              <a:t>Omegaven</a:t>
            </a:r>
            <a:r>
              <a:rPr lang="cs-CZ" sz="2200" dirty="0" smtClean="0"/>
              <a:t>)</a:t>
            </a:r>
          </a:p>
          <a:p>
            <a:pPr lvl="2"/>
            <a:r>
              <a:rPr lang="cs-CZ" sz="2200" dirty="0" err="1" smtClean="0"/>
              <a:t>Cholestatické</a:t>
            </a:r>
            <a:r>
              <a:rPr lang="cs-CZ" sz="2200" dirty="0" smtClean="0"/>
              <a:t> postižení jater vzniká v případě nadměrného přívodu energie, v případě špatného poměru n‑6 : n‑3, nízké koncentrace vitaminu E, nadbytku </a:t>
            </a:r>
            <a:r>
              <a:rPr lang="cs-CZ" sz="2200" dirty="0" err="1" smtClean="0"/>
              <a:t>fytosterolů</a:t>
            </a:r>
            <a:r>
              <a:rPr lang="cs-CZ" sz="2200" dirty="0" smtClean="0"/>
              <a:t> a absence duodenálních stimulů sekrece žluči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Minerály:</a:t>
            </a:r>
          </a:p>
          <a:p>
            <a:pPr lvl="1"/>
            <a:r>
              <a:rPr lang="cs-CZ" dirty="0" smtClean="0"/>
              <a:t>Natrium Na</a:t>
            </a:r>
          </a:p>
          <a:p>
            <a:pPr lvl="2"/>
            <a:r>
              <a:rPr lang="cs-CZ" dirty="0" smtClean="0"/>
              <a:t>Infuze: Balancované roztoky např. </a:t>
            </a:r>
            <a:r>
              <a:rPr lang="cs-CZ" dirty="0" err="1" smtClean="0"/>
              <a:t>Ringerfundin</a:t>
            </a:r>
            <a:r>
              <a:rPr lang="cs-CZ" dirty="0" smtClean="0"/>
              <a:t>, </a:t>
            </a:r>
            <a:r>
              <a:rPr lang="cs-CZ" dirty="0" err="1" smtClean="0"/>
              <a:t>Plasmalyte</a:t>
            </a:r>
            <a:r>
              <a:rPr lang="cs-CZ" dirty="0" smtClean="0"/>
              <a:t>, </a:t>
            </a:r>
            <a:r>
              <a:rPr lang="cs-CZ" dirty="0" err="1" smtClean="0"/>
              <a:t>Ringer</a:t>
            </a:r>
            <a:r>
              <a:rPr lang="cs-CZ" dirty="0" smtClean="0"/>
              <a:t>.. (Na 140mmol/l)</a:t>
            </a:r>
          </a:p>
          <a:p>
            <a:pPr lvl="2"/>
            <a:r>
              <a:rPr lang="cs-CZ" dirty="0" smtClean="0"/>
              <a:t> </a:t>
            </a:r>
            <a:r>
              <a:rPr lang="cs-CZ" dirty="0" err="1" smtClean="0"/>
              <a:t>NaCL</a:t>
            </a:r>
            <a:r>
              <a:rPr lang="cs-CZ" dirty="0" smtClean="0"/>
              <a:t> 10% 1ml roztoku=1,7mmol Na</a:t>
            </a:r>
          </a:p>
          <a:p>
            <a:pPr lvl="1"/>
            <a:r>
              <a:rPr lang="cs-CZ" dirty="0" smtClean="0"/>
              <a:t>Kalium K</a:t>
            </a:r>
          </a:p>
          <a:p>
            <a:pPr lvl="2"/>
            <a:r>
              <a:rPr lang="cs-CZ" dirty="0" smtClean="0"/>
              <a:t>Infuze</a:t>
            </a:r>
          </a:p>
          <a:p>
            <a:pPr lvl="2"/>
            <a:r>
              <a:rPr lang="cs-CZ" dirty="0" smtClean="0"/>
              <a:t>KCL 7,5% 1ml =1mmol K</a:t>
            </a:r>
          </a:p>
          <a:p>
            <a:pPr lvl="1"/>
            <a:r>
              <a:rPr lang="cs-CZ" dirty="0" smtClean="0"/>
              <a:t>Hořčík Mg</a:t>
            </a:r>
          </a:p>
          <a:p>
            <a:pPr lvl="2"/>
            <a:r>
              <a:rPr lang="cs-CZ" dirty="0" smtClean="0"/>
              <a:t>10%MgSO4 (0,4mmol/l)</a:t>
            </a:r>
          </a:p>
          <a:p>
            <a:pPr lvl="2"/>
            <a:r>
              <a:rPr lang="cs-CZ" dirty="0" smtClean="0"/>
              <a:t> 20% MgSO4 (0,8mmol/l)</a:t>
            </a:r>
          </a:p>
          <a:p>
            <a:pPr lvl="1"/>
            <a:r>
              <a:rPr lang="cs-CZ" dirty="0" smtClean="0"/>
              <a:t>Vápník Ca</a:t>
            </a:r>
          </a:p>
          <a:p>
            <a:pPr lvl="2"/>
            <a:r>
              <a:rPr lang="cs-CZ" dirty="0" smtClean="0"/>
              <a:t>Ca </a:t>
            </a:r>
            <a:r>
              <a:rPr lang="cs-CZ" dirty="0" err="1" smtClean="0"/>
              <a:t>gluconicum</a:t>
            </a:r>
            <a:r>
              <a:rPr lang="cs-CZ" dirty="0" smtClean="0"/>
              <a:t>  8,7 % (0,2mmol/l)</a:t>
            </a:r>
          </a:p>
          <a:p>
            <a:pPr lvl="2"/>
            <a:r>
              <a:rPr lang="cs-CZ" dirty="0" smtClean="0"/>
              <a:t>Ca </a:t>
            </a:r>
            <a:r>
              <a:rPr lang="cs-CZ" dirty="0" err="1" smtClean="0"/>
              <a:t>chloratum</a:t>
            </a:r>
            <a:r>
              <a:rPr lang="cs-CZ" dirty="0" smtClean="0"/>
              <a:t> 10% (0,9mmol/l)</a:t>
            </a:r>
          </a:p>
          <a:p>
            <a:pPr lvl="1"/>
            <a:r>
              <a:rPr lang="cs-CZ" dirty="0" smtClean="0"/>
              <a:t>Fosfor P	</a:t>
            </a:r>
          </a:p>
          <a:p>
            <a:pPr lvl="2"/>
            <a:r>
              <a:rPr lang="cs-CZ" dirty="0" smtClean="0"/>
              <a:t>KH2PO413,6% 1ml= 1mmol P i K!</a:t>
            </a:r>
          </a:p>
          <a:p>
            <a:pPr lvl="2"/>
            <a:r>
              <a:rPr lang="cs-CZ" dirty="0" smtClean="0"/>
              <a:t>NaH2PO4 8,7% 1ml= 0,4mmol P, 1mmol Na!</a:t>
            </a:r>
          </a:p>
          <a:p>
            <a:pPr lvl="2"/>
            <a:r>
              <a:rPr lang="cs-CZ" dirty="0" smtClean="0"/>
              <a:t>Organický fosfát – </a:t>
            </a:r>
            <a:r>
              <a:rPr lang="cs-CZ" dirty="0" err="1" smtClean="0"/>
              <a:t>Glukoza</a:t>
            </a:r>
            <a:r>
              <a:rPr lang="cs-CZ" dirty="0" smtClean="0"/>
              <a:t> 1 fosfát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Kontraindikace PV:</a:t>
            </a:r>
          </a:p>
          <a:p>
            <a:pPr lvl="1"/>
            <a:r>
              <a:rPr lang="cs-CZ" dirty="0" smtClean="0"/>
              <a:t>Pokud lze využít k živení funkční zažívací trakt</a:t>
            </a:r>
          </a:p>
          <a:p>
            <a:pPr lvl="1"/>
            <a:r>
              <a:rPr lang="cs-CZ" dirty="0" smtClean="0"/>
              <a:t>Šokový stav s oběhovou nestabilitou</a:t>
            </a:r>
          </a:p>
          <a:p>
            <a:pPr lvl="1"/>
            <a:r>
              <a:rPr lang="cs-CZ" dirty="0" smtClean="0"/>
              <a:t>Terminální stavy (Etický problém; Umělá výživa = léčivo)</a:t>
            </a:r>
          </a:p>
          <a:p>
            <a:pPr lvl="1"/>
            <a:r>
              <a:rPr lang="cs-CZ" dirty="0" smtClean="0"/>
              <a:t>Odmítnutí podání umělé výživy pacientem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Stopové prvky: </a:t>
            </a:r>
          </a:p>
          <a:p>
            <a:pPr lvl="1"/>
            <a:r>
              <a:rPr lang="cs-CZ" dirty="0" smtClean="0"/>
              <a:t> preferovaný </a:t>
            </a:r>
            <a:r>
              <a:rPr lang="cs-CZ" dirty="0" err="1" smtClean="0"/>
              <a:t>Nutryelt</a:t>
            </a:r>
            <a:r>
              <a:rPr lang="cs-CZ" dirty="0" smtClean="0"/>
              <a:t> 1amp =10ml</a:t>
            </a:r>
          </a:p>
          <a:p>
            <a:pPr lvl="1"/>
            <a:r>
              <a:rPr lang="cs-CZ" dirty="0" smtClean="0"/>
              <a:t> dříve užívaný </a:t>
            </a:r>
            <a:r>
              <a:rPr lang="cs-CZ" dirty="0" err="1" smtClean="0"/>
              <a:t>Tracutil</a:t>
            </a:r>
            <a:r>
              <a:rPr lang="cs-CZ" dirty="0" smtClean="0"/>
              <a:t>, </a:t>
            </a:r>
            <a:r>
              <a:rPr lang="cs-CZ" dirty="0" err="1" smtClean="0"/>
              <a:t>Addamel</a:t>
            </a:r>
            <a:r>
              <a:rPr lang="cs-CZ" dirty="0" smtClean="0"/>
              <a:t> </a:t>
            </a:r>
          </a:p>
          <a:p>
            <a:pPr lvl="2"/>
            <a:r>
              <a:rPr lang="cs-CZ" sz="2800" dirty="0" smtClean="0"/>
              <a:t>Obsahují 5-10x vyšší dávka manganu (</a:t>
            </a:r>
            <a:r>
              <a:rPr lang="cs-CZ" sz="2800" dirty="0" err="1" smtClean="0"/>
              <a:t>Mn</a:t>
            </a:r>
            <a:r>
              <a:rPr lang="cs-CZ" sz="2800" dirty="0" smtClean="0"/>
              <a:t>) než v dnes užívaném </a:t>
            </a:r>
            <a:r>
              <a:rPr lang="cs-CZ" sz="2800" dirty="0" err="1" smtClean="0"/>
              <a:t>Nutryeltu</a:t>
            </a:r>
            <a:r>
              <a:rPr lang="cs-CZ" sz="2800" dirty="0" smtClean="0"/>
              <a:t>!</a:t>
            </a:r>
          </a:p>
          <a:p>
            <a:pPr lvl="2"/>
            <a:r>
              <a:rPr lang="cs-CZ" sz="2800" dirty="0" smtClean="0"/>
              <a:t>Manganové šílenství- ukládání </a:t>
            </a:r>
            <a:r>
              <a:rPr lang="cs-CZ" sz="2800" dirty="0" err="1" smtClean="0"/>
              <a:t>Mn</a:t>
            </a:r>
            <a:r>
              <a:rPr lang="cs-CZ" sz="2800" dirty="0" smtClean="0"/>
              <a:t> v bazálních </a:t>
            </a:r>
            <a:r>
              <a:rPr lang="cs-CZ" sz="2800" dirty="0" err="1" smtClean="0"/>
              <a:t>gangliich</a:t>
            </a:r>
            <a:r>
              <a:rPr lang="cs-CZ" sz="2800" dirty="0" smtClean="0"/>
              <a:t> mozku a pacientů s </a:t>
            </a:r>
            <a:r>
              <a:rPr lang="cs-CZ" sz="2800" dirty="0" err="1" smtClean="0"/>
              <a:t>cholestatickým</a:t>
            </a:r>
            <a:r>
              <a:rPr lang="cs-CZ" sz="2800" dirty="0" smtClean="0"/>
              <a:t> onemocněním jater</a:t>
            </a:r>
          </a:p>
          <a:p>
            <a:r>
              <a:rPr lang="cs-CZ" sz="2800" dirty="0" smtClean="0"/>
              <a:t>Vitamíny: </a:t>
            </a:r>
          </a:p>
          <a:p>
            <a:pPr lvl="1"/>
            <a:r>
              <a:rPr lang="cs-CZ" dirty="0" smtClean="0"/>
              <a:t>preferovaný </a:t>
            </a:r>
            <a:r>
              <a:rPr lang="cs-CZ" dirty="0" err="1" smtClean="0"/>
              <a:t>Viant</a:t>
            </a:r>
            <a:r>
              <a:rPr lang="cs-CZ" dirty="0" smtClean="0"/>
              <a:t> 1amp=5ml </a:t>
            </a:r>
          </a:p>
          <a:p>
            <a:pPr lvl="2"/>
            <a:r>
              <a:rPr lang="cs-CZ" dirty="0" smtClean="0"/>
              <a:t>Obsahuje DDD 13 vitamínů včetně vitamínu K</a:t>
            </a:r>
          </a:p>
          <a:p>
            <a:pPr lvl="1"/>
            <a:r>
              <a:rPr lang="cs-CZ" dirty="0" smtClean="0"/>
              <a:t>Dříve užívaný </a:t>
            </a:r>
            <a:r>
              <a:rPr lang="cs-CZ" dirty="0" err="1" smtClean="0"/>
              <a:t>Cernevit</a:t>
            </a:r>
            <a:r>
              <a:rPr lang="cs-CZ" dirty="0" smtClean="0"/>
              <a:t> (neobsahoval vitamín K)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Vitamíny a stopové prvky přidáváme do parenterálního vaku (preformovaný, či AIO)   2-3 hodiny před dokapáním (kvůli stabilitě)</a:t>
            </a:r>
          </a:p>
          <a:p>
            <a:r>
              <a:rPr lang="cs-CZ" dirty="0" smtClean="0"/>
              <a:t>Substituci zahajujeme 5-7. den v případě insuficientního příjmu živin (za hospitalizace)</a:t>
            </a:r>
          </a:p>
          <a:p>
            <a:r>
              <a:rPr lang="cs-CZ" dirty="0" err="1" smtClean="0"/>
              <a:t>Přidaváme</a:t>
            </a:r>
            <a:r>
              <a:rPr lang="cs-CZ" dirty="0" smtClean="0"/>
              <a:t> navíc </a:t>
            </a:r>
            <a:r>
              <a:rPr lang="cs-CZ" dirty="0" err="1" smtClean="0"/>
              <a:t>Thiamin</a:t>
            </a:r>
            <a:r>
              <a:rPr lang="cs-CZ" dirty="0" smtClean="0"/>
              <a:t> 1amp =100mg, Pyridoxin 1 </a:t>
            </a:r>
            <a:r>
              <a:rPr lang="cs-CZ" dirty="0" err="1" smtClean="0"/>
              <a:t>amp</a:t>
            </a:r>
            <a:r>
              <a:rPr lang="cs-CZ" dirty="0" smtClean="0"/>
              <a:t>=50mg, </a:t>
            </a:r>
            <a:r>
              <a:rPr lang="cs-CZ" dirty="0" err="1" smtClean="0"/>
              <a:t>VitC</a:t>
            </a:r>
            <a:r>
              <a:rPr lang="cs-CZ" dirty="0" smtClean="0"/>
              <a:t> 500mg i.v. 2-3x týdně v případě malnutrice, </a:t>
            </a:r>
            <a:r>
              <a:rPr lang="cs-CZ" dirty="0" err="1" smtClean="0"/>
              <a:t>protrahované</a:t>
            </a:r>
            <a:r>
              <a:rPr lang="cs-CZ" dirty="0" smtClean="0"/>
              <a:t> nemoci na JIP…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Parenterální výživa v intenzivní péči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Parenterální výživa v intenzivní péči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spcBef>
                <a:spcPts val="0"/>
              </a:spcBef>
            </a:pPr>
            <a:r>
              <a:rPr lang="cs-CZ" dirty="0" smtClean="0"/>
              <a:t>Zahájení </a:t>
            </a:r>
            <a:r>
              <a:rPr lang="cs-CZ" dirty="0"/>
              <a:t>umělé výživy by měla být zajištěna u </a:t>
            </a:r>
            <a:r>
              <a:rPr lang="cs-CZ" dirty="0" smtClean="0"/>
              <a:t> 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dirty="0" smtClean="0"/>
              <a:t>   pacientů</a:t>
            </a:r>
            <a:r>
              <a:rPr lang="cs-CZ" dirty="0"/>
              <a:t>, kteří zůstávají na JIP déle 48hod</a:t>
            </a:r>
          </a:p>
          <a:p>
            <a:pPr marL="0">
              <a:spcBef>
                <a:spcPts val="0"/>
              </a:spcBef>
              <a:buNone/>
            </a:pPr>
            <a:r>
              <a:rPr lang="cs-CZ" dirty="0" smtClean="0"/>
              <a:t>   </a:t>
            </a:r>
            <a:r>
              <a:rPr lang="cs-CZ" dirty="0"/>
              <a:t>(tito nemocní jsou rizikoví z hlediska rozvoje </a:t>
            </a:r>
            <a:endParaRPr lang="cs-CZ" dirty="0" smtClean="0"/>
          </a:p>
          <a:p>
            <a:pPr marL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malnutrice!) </a:t>
            </a:r>
            <a:endParaRPr lang="cs-CZ" dirty="0"/>
          </a:p>
          <a:p>
            <a:pPr lvl="0"/>
            <a:r>
              <a:rPr lang="cs-CZ" dirty="0" smtClean="0"/>
              <a:t>PV </a:t>
            </a:r>
            <a:r>
              <a:rPr lang="cs-CZ" dirty="0"/>
              <a:t>by neměla být započata, pokud nebyla maximálně  podpořena tolerance </a:t>
            </a:r>
            <a:r>
              <a:rPr lang="cs-CZ" dirty="0" smtClean="0"/>
              <a:t>EV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 Indikace PN v intenzivní péči: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U </a:t>
            </a:r>
            <a:r>
              <a:rPr lang="cs-CZ" dirty="0"/>
              <a:t>pacientů v intenzivní péči, kde je kontraindikace </a:t>
            </a:r>
            <a:r>
              <a:rPr lang="cs-CZ" dirty="0" smtClean="0"/>
              <a:t>per os příjem </a:t>
            </a:r>
            <a:r>
              <a:rPr lang="cs-CZ" dirty="0"/>
              <a:t>i </a:t>
            </a:r>
            <a:r>
              <a:rPr lang="cs-CZ" dirty="0" smtClean="0"/>
              <a:t>enterální výživa, je </a:t>
            </a:r>
            <a:r>
              <a:rPr lang="cs-CZ" dirty="0"/>
              <a:t>indikováno nasazení </a:t>
            </a:r>
            <a:r>
              <a:rPr lang="cs-CZ" dirty="0" smtClean="0"/>
              <a:t>PV </a:t>
            </a:r>
            <a:r>
              <a:rPr lang="cs-CZ" dirty="0"/>
              <a:t>až mezi 3.-7.dnem. (omezuje riziko </a:t>
            </a:r>
            <a:r>
              <a:rPr lang="cs-CZ" dirty="0" err="1" smtClean="0"/>
              <a:t>hyperalimentace</a:t>
            </a:r>
            <a:r>
              <a:rPr lang="cs-CZ" dirty="0" smtClean="0"/>
              <a:t>)</a:t>
            </a:r>
            <a:endParaRPr lang="cs-CZ" dirty="0"/>
          </a:p>
          <a:p>
            <a:pPr marL="0" lvl="0">
              <a:spcBef>
                <a:spcPts val="0"/>
              </a:spcBef>
            </a:pPr>
            <a:r>
              <a:rPr lang="cs-CZ" dirty="0"/>
              <a:t>Indikace časné, progresivní PV je vhodné zvážit </a:t>
            </a:r>
            <a:endParaRPr lang="cs-CZ" dirty="0" smtClean="0"/>
          </a:p>
          <a:p>
            <a:pPr marL="0" lvl="0">
              <a:spcBef>
                <a:spcPts val="0"/>
              </a:spcBef>
              <a:buNone/>
            </a:pPr>
            <a:r>
              <a:rPr lang="cs-CZ" dirty="0" smtClean="0"/>
              <a:t>    u </a:t>
            </a:r>
            <a:r>
              <a:rPr lang="cs-CZ" dirty="0"/>
              <a:t>těžce podvyživených pacientů, kde EV je </a:t>
            </a:r>
            <a:endParaRPr lang="cs-CZ" dirty="0" smtClean="0"/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kontraindikována</a:t>
            </a:r>
            <a:r>
              <a:rPr lang="cs-CZ" dirty="0"/>
              <a:t>. </a:t>
            </a:r>
            <a:endParaRPr lang="cs-CZ" dirty="0" smtClean="0"/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 err="1"/>
              <a:t>Cave</a:t>
            </a:r>
            <a:r>
              <a:rPr lang="cs-CZ" dirty="0"/>
              <a:t>: riziko </a:t>
            </a:r>
            <a:r>
              <a:rPr lang="cs-CZ" dirty="0" smtClean="0"/>
              <a:t>realimentačního syndromu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Potřeby Energie: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odhadem z </a:t>
            </a:r>
            <a:r>
              <a:rPr lang="cs-CZ" i="1" dirty="0" smtClean="0"/>
              <a:t>prediktivní rovnice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20-25kcal/kg BW akutní fáze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25-30 </a:t>
            </a:r>
            <a:r>
              <a:rPr lang="cs-CZ" dirty="0" err="1" smtClean="0"/>
              <a:t>kcal</a:t>
            </a:r>
            <a:r>
              <a:rPr lang="cs-CZ" dirty="0" smtClean="0"/>
              <a:t>/kg BW rekonvalescence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zlatý standard </a:t>
            </a:r>
            <a:r>
              <a:rPr lang="cs-CZ" i="1" dirty="0" smtClean="0"/>
              <a:t>nepřímá kalorimetrie</a:t>
            </a:r>
          </a:p>
          <a:p>
            <a:pPr>
              <a:buNone/>
            </a:pPr>
            <a:r>
              <a:rPr lang="cs-CZ" sz="2400" dirty="0" err="1" smtClean="0"/>
              <a:t>Pozn</a:t>
            </a:r>
            <a:r>
              <a:rPr lang="cs-CZ" sz="2400" dirty="0" smtClean="0"/>
              <a:t>: ABW(</a:t>
            </a:r>
            <a:r>
              <a:rPr lang="cs-CZ" sz="2400" dirty="0" err="1" smtClean="0"/>
              <a:t>aktualní</a:t>
            </a:r>
            <a:r>
              <a:rPr lang="cs-CZ" sz="2400" dirty="0" smtClean="0"/>
              <a:t> váha)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IBW(</a:t>
            </a:r>
            <a:r>
              <a:rPr lang="cs-CZ" sz="2400" dirty="0" err="1" smtClean="0"/>
              <a:t>idealní</a:t>
            </a:r>
            <a:r>
              <a:rPr lang="cs-CZ" sz="2400" dirty="0" smtClean="0"/>
              <a:t> váha výška -100)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Adjustovaná váha (ABW-IBW)x0,33 +IBW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Potřeby bílkovin:</a:t>
            </a:r>
          </a:p>
          <a:p>
            <a:pPr lvl="0">
              <a:buNone/>
            </a:pPr>
            <a:r>
              <a:rPr lang="cs-CZ" dirty="0" smtClean="0"/>
              <a:t>    1,3g /</a:t>
            </a:r>
            <a:r>
              <a:rPr lang="cs-CZ" dirty="0" err="1" smtClean="0"/>
              <a:t>kgBW</a:t>
            </a:r>
            <a:r>
              <a:rPr lang="cs-CZ" dirty="0" smtClean="0"/>
              <a:t>…</a:t>
            </a:r>
            <a:r>
              <a:rPr lang="cs-CZ" dirty="0"/>
              <a:t> </a:t>
            </a:r>
            <a:r>
              <a:rPr lang="cs-CZ" dirty="0" smtClean="0"/>
              <a:t>( existuje teorie </a:t>
            </a:r>
            <a:r>
              <a:rPr lang="cs-CZ" dirty="0"/>
              <a:t>„baby </a:t>
            </a:r>
            <a:r>
              <a:rPr lang="cs-CZ" dirty="0" err="1"/>
              <a:t>stomach</a:t>
            </a:r>
            <a:r>
              <a:rPr lang="cs-CZ" dirty="0"/>
              <a:t>“  exogenní příjem AMK zvyšují hladinu </a:t>
            </a:r>
            <a:r>
              <a:rPr lang="cs-CZ" dirty="0" err="1"/>
              <a:t>glukagonu</a:t>
            </a:r>
            <a:r>
              <a:rPr lang="cs-CZ" dirty="0"/>
              <a:t>- aktivují </a:t>
            </a:r>
            <a:r>
              <a:rPr lang="cs-CZ" dirty="0" err="1"/>
              <a:t>autofagii</a:t>
            </a:r>
            <a:r>
              <a:rPr lang="cs-CZ" dirty="0"/>
              <a:t> svalových bílkovin a prohlubuje vlastní katabolismus) </a:t>
            </a:r>
            <a:r>
              <a:rPr lang="cs-CZ" dirty="0" smtClean="0"/>
              <a:t>…kompromis  </a:t>
            </a:r>
            <a:r>
              <a:rPr lang="cs-CZ" dirty="0"/>
              <a:t>vzhledem k riziku vlivu negativní N bilance s dopadem na imunitní systém, svalovou </a:t>
            </a:r>
            <a:r>
              <a:rPr lang="cs-CZ" dirty="0" smtClean="0"/>
              <a:t>sílu...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Tuky</a:t>
            </a:r>
            <a:r>
              <a:rPr lang="cs-CZ" dirty="0" smtClean="0"/>
              <a:t> </a:t>
            </a:r>
            <a:r>
              <a:rPr lang="cs-CZ" dirty="0"/>
              <a:t>by neměly překročit dávku 1,5g/</a:t>
            </a:r>
            <a:r>
              <a:rPr lang="cs-CZ" dirty="0" err="1"/>
              <a:t>kgBW</a:t>
            </a:r>
            <a:r>
              <a:rPr lang="cs-CZ" dirty="0"/>
              <a:t> (včetně zdrojů mimo výživu- </a:t>
            </a:r>
            <a:r>
              <a:rPr lang="cs-CZ" dirty="0" err="1"/>
              <a:t>propofolem</a:t>
            </a:r>
            <a:r>
              <a:rPr lang="cs-CZ" dirty="0"/>
              <a:t>)</a:t>
            </a:r>
          </a:p>
          <a:p>
            <a:r>
              <a:rPr lang="cs-CZ" dirty="0" smtClean="0"/>
              <a:t>V akutní </a:t>
            </a:r>
            <a:r>
              <a:rPr lang="cs-CZ" dirty="0" err="1" smtClean="0"/>
              <a:t>hypermetabolické</a:t>
            </a:r>
            <a:r>
              <a:rPr lang="cs-CZ" dirty="0" smtClean="0"/>
              <a:t> fázi vhodné tukové emulze bez LCT, tedy </a:t>
            </a:r>
            <a:r>
              <a:rPr lang="cs-CZ" dirty="0" err="1" smtClean="0"/>
              <a:t>Clinoleic</a:t>
            </a:r>
            <a:r>
              <a:rPr lang="cs-CZ" dirty="0" smtClean="0"/>
              <a:t> a </a:t>
            </a:r>
            <a:r>
              <a:rPr lang="cs-CZ" dirty="0" err="1" smtClean="0"/>
              <a:t>SMOFlipid</a:t>
            </a:r>
            <a:r>
              <a:rPr lang="cs-CZ" dirty="0" smtClean="0"/>
              <a:t>. </a:t>
            </a:r>
          </a:p>
          <a:p>
            <a:r>
              <a:rPr lang="cs-CZ" dirty="0" smtClean="0"/>
              <a:t> </a:t>
            </a:r>
            <a:r>
              <a:rPr lang="cs-CZ" dirty="0"/>
              <a:t>Rybí tuk v dávce </a:t>
            </a:r>
            <a:r>
              <a:rPr lang="cs-CZ" dirty="0" smtClean="0"/>
              <a:t>0,1-0,2g/kg. Vysoké </a:t>
            </a:r>
            <a:r>
              <a:rPr lang="cs-CZ" dirty="0"/>
              <a:t>dávky nejsou indikovány ani v EV ani </a:t>
            </a:r>
            <a:r>
              <a:rPr lang="cs-CZ" dirty="0" smtClean="0"/>
              <a:t>PV</a:t>
            </a:r>
          </a:p>
          <a:p>
            <a:r>
              <a:rPr lang="cs-CZ" b="1" dirty="0" smtClean="0"/>
              <a:t>Cukry </a:t>
            </a:r>
            <a:r>
              <a:rPr lang="cs-CZ" dirty="0" smtClean="0"/>
              <a:t>max. 5mg/kg/min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 zajištění dobrého metabolismu substrátů je nutná substituce vitaminy a </a:t>
            </a:r>
            <a:r>
              <a:rPr lang="cs-CZ" dirty="0" err="1" smtClean="0"/>
              <a:t>mikronutrienty</a:t>
            </a:r>
            <a:r>
              <a:rPr lang="cs-CZ" dirty="0" smtClean="0"/>
              <a:t>     </a:t>
            </a:r>
          </a:p>
          <a:p>
            <a:pPr>
              <a:buNone/>
            </a:pPr>
            <a:r>
              <a:rPr lang="cs-CZ" dirty="0" smtClean="0"/>
              <a:t>    ( </a:t>
            </a:r>
            <a:r>
              <a:rPr lang="cs-CZ" dirty="0" err="1"/>
              <a:t>Nutryelt</a:t>
            </a:r>
            <a:r>
              <a:rPr lang="cs-CZ" dirty="0"/>
              <a:t>, </a:t>
            </a:r>
            <a:r>
              <a:rPr lang="cs-CZ" dirty="0" err="1" smtClean="0"/>
              <a:t>Viant</a:t>
            </a:r>
            <a:r>
              <a:rPr lang="cs-CZ" dirty="0" smtClean="0"/>
              <a:t>- zahaj 5-7.den při insuficientní per os, či enterální příjmu spolu s PV)</a:t>
            </a:r>
            <a:endParaRPr lang="cs-CZ" dirty="0"/>
          </a:p>
          <a:p>
            <a:r>
              <a:rPr lang="cs-CZ" b="1" dirty="0"/>
              <a:t>Deficit Vitamínu </a:t>
            </a:r>
            <a:r>
              <a:rPr lang="cs-CZ" b="1" dirty="0" smtClean="0"/>
              <a:t>D </a:t>
            </a:r>
            <a:r>
              <a:rPr lang="cs-CZ" dirty="0" smtClean="0"/>
              <a:t>(</a:t>
            </a:r>
            <a:r>
              <a:rPr lang="cs-CZ" dirty="0" err="1"/>
              <a:t>nizká</a:t>
            </a:r>
            <a:r>
              <a:rPr lang="cs-CZ" dirty="0"/>
              <a:t> hl. </a:t>
            </a:r>
            <a:r>
              <a:rPr lang="cs-CZ" dirty="0" smtClean="0"/>
              <a:t>25-OH </a:t>
            </a:r>
            <a:r>
              <a:rPr lang="cs-CZ" dirty="0"/>
              <a:t>vitamin D&lt;50nmol/l můžeme v akutní fázi substituovat jednorázově parenterálně </a:t>
            </a:r>
            <a:r>
              <a:rPr lang="cs-CZ" dirty="0" err="1"/>
              <a:t>Calciferol</a:t>
            </a:r>
            <a:r>
              <a:rPr lang="cs-CZ" dirty="0"/>
              <a:t> biotika 300000-500000 IU. </a:t>
            </a:r>
          </a:p>
          <a:p>
            <a:r>
              <a:rPr lang="cs-CZ" b="1" dirty="0" err="1" smtClean="0"/>
              <a:t>Glutamin</a:t>
            </a:r>
            <a:r>
              <a:rPr lang="cs-CZ" b="1" dirty="0" smtClean="0"/>
              <a:t>(</a:t>
            </a:r>
            <a:r>
              <a:rPr lang="cs-CZ" b="1" dirty="0" err="1" smtClean="0"/>
              <a:t>Dipeptiven</a:t>
            </a:r>
            <a:r>
              <a:rPr lang="cs-CZ" b="1" dirty="0" smtClean="0"/>
              <a:t>) </a:t>
            </a:r>
            <a:r>
              <a:rPr lang="cs-CZ" dirty="0"/>
              <a:t>není doporučeno </a:t>
            </a:r>
            <a:r>
              <a:rPr lang="cs-CZ" dirty="0" smtClean="0"/>
              <a:t>podávat v akutním stavu. Pouze </a:t>
            </a:r>
            <a:r>
              <a:rPr lang="cs-CZ" dirty="0"/>
              <a:t>u </a:t>
            </a:r>
            <a:r>
              <a:rPr lang="cs-CZ" dirty="0" err="1"/>
              <a:t>polytraumat</a:t>
            </a:r>
            <a:r>
              <a:rPr lang="cs-CZ" dirty="0"/>
              <a:t> a popálenin a to jen enterálně.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Realimentace po stabilizaci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Obecně v časném </a:t>
            </a:r>
            <a:r>
              <a:rPr lang="cs-CZ" dirty="0"/>
              <a:t>akutním stadiu 0-3dny je indikováno &lt;70 % energických potřeb</a:t>
            </a:r>
            <a:r>
              <a:rPr lang="cs-CZ" dirty="0" smtClean="0"/>
              <a:t>.</a:t>
            </a:r>
          </a:p>
          <a:p>
            <a:r>
              <a:rPr lang="cs-CZ" dirty="0" smtClean="0"/>
              <a:t>sledujeme glykemii á 4h první 1-2 dny (při glykemii nad 10mmol/l </a:t>
            </a:r>
            <a:r>
              <a:rPr lang="cs-CZ" dirty="0" err="1" smtClean="0"/>
              <a:t>zahajit</a:t>
            </a:r>
            <a:r>
              <a:rPr lang="cs-CZ" dirty="0" smtClean="0"/>
              <a:t> terapii insulinem)</a:t>
            </a:r>
            <a:endParaRPr lang="cs-CZ" dirty="0"/>
          </a:p>
          <a:p>
            <a:r>
              <a:rPr lang="cs-CZ" dirty="0"/>
              <a:t>Teprve po třech dnech, pokud nejsou známky </a:t>
            </a:r>
            <a:r>
              <a:rPr lang="cs-CZ" dirty="0" smtClean="0"/>
              <a:t>intolerance výživy </a:t>
            </a:r>
            <a:r>
              <a:rPr lang="cs-CZ" dirty="0"/>
              <a:t>(excesivní inzulinová rezistence, dusíkový katabolismus, realimentační projevy) lze bezpečně navýšit na 80-100% potřeb</a:t>
            </a:r>
            <a:r>
              <a:rPr lang="cs-CZ" dirty="0" smtClean="0"/>
              <a:t>.</a:t>
            </a:r>
          </a:p>
          <a:p>
            <a:r>
              <a:rPr lang="cs-CZ" dirty="0" smtClean="0"/>
              <a:t>Zlepšení tolerance fyzické </a:t>
            </a:r>
            <a:r>
              <a:rPr lang="cs-CZ" dirty="0"/>
              <a:t>zátěže, zahájení rehabilitace je dobrým ukazatelem nástupu </a:t>
            </a:r>
            <a:r>
              <a:rPr lang="cs-CZ" dirty="0" smtClean="0"/>
              <a:t>rekonvalescence (anabolické fáze)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Výhody PV:</a:t>
            </a:r>
          </a:p>
          <a:p>
            <a:pPr lvl="1"/>
            <a:r>
              <a:rPr lang="cs-CZ" dirty="0" smtClean="0"/>
              <a:t>Úprava složení výživy dle </a:t>
            </a:r>
            <a:r>
              <a:rPr lang="cs-CZ" dirty="0" err="1" smtClean="0"/>
              <a:t>aktualních</a:t>
            </a:r>
            <a:r>
              <a:rPr lang="cs-CZ" dirty="0" smtClean="0"/>
              <a:t> potřeb</a:t>
            </a:r>
          </a:p>
          <a:p>
            <a:pPr lvl="1"/>
            <a:r>
              <a:rPr lang="cs-CZ" dirty="0" smtClean="0"/>
              <a:t>Snadnější kontrola metabolické, iontové </a:t>
            </a:r>
            <a:r>
              <a:rPr lang="cs-CZ" dirty="0" err="1" smtClean="0"/>
              <a:t>dysbalance</a:t>
            </a:r>
            <a:endParaRPr lang="cs-CZ" dirty="0" smtClean="0"/>
          </a:p>
          <a:p>
            <a:pPr lvl="1"/>
            <a:r>
              <a:rPr lang="cs-CZ" dirty="0" err="1" smtClean="0"/>
              <a:t>Účinější</a:t>
            </a:r>
            <a:r>
              <a:rPr lang="cs-CZ" dirty="0" smtClean="0"/>
              <a:t> způsob živení s dosažením definovaného množství živin</a:t>
            </a:r>
          </a:p>
          <a:p>
            <a:r>
              <a:rPr lang="cs-CZ" dirty="0" smtClean="0"/>
              <a:t>Nevýhody PV:</a:t>
            </a:r>
          </a:p>
          <a:p>
            <a:pPr lvl="1"/>
            <a:r>
              <a:rPr lang="cs-CZ" dirty="0" smtClean="0"/>
              <a:t>Nefyziologický způsob živení </a:t>
            </a:r>
          </a:p>
          <a:p>
            <a:pPr lvl="1"/>
            <a:r>
              <a:rPr lang="cs-CZ" dirty="0" smtClean="0"/>
              <a:t>Cena</a:t>
            </a:r>
          </a:p>
          <a:p>
            <a:pPr lvl="1"/>
            <a:r>
              <a:rPr lang="cs-CZ" dirty="0" smtClean="0"/>
              <a:t>Vyšší riziko nežádoucích účinků (NÚ) spojených s parenterálním živením (viz dále)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Realimentační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při realimentaci v akutním </a:t>
            </a:r>
            <a:r>
              <a:rPr lang="cs-CZ" dirty="0" smtClean="0"/>
              <a:t>stavu</a:t>
            </a:r>
          </a:p>
          <a:p>
            <a:r>
              <a:rPr lang="cs-CZ" dirty="0" smtClean="0"/>
              <a:t>Rizikoví  </a:t>
            </a:r>
            <a:r>
              <a:rPr lang="cs-CZ" dirty="0"/>
              <a:t>jsou jedinci ve špatném vstupním nutričním stavu </a:t>
            </a:r>
          </a:p>
          <a:p>
            <a:r>
              <a:rPr lang="cs-CZ" dirty="0"/>
              <a:t>Příčina deplece minerálů (K, P, Mg) a vitamínů B1</a:t>
            </a:r>
          </a:p>
          <a:p>
            <a:r>
              <a:rPr lang="cs-CZ" dirty="0"/>
              <a:t>Fatální komplikace ohrožující život </a:t>
            </a:r>
            <a:r>
              <a:rPr lang="cs-CZ" dirty="0" smtClean="0"/>
              <a:t>nemocného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Realimentační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Opatření :</a:t>
            </a:r>
          </a:p>
          <a:p>
            <a:pPr lvl="0"/>
            <a:r>
              <a:rPr lang="cs-CZ" dirty="0"/>
              <a:t>Pravidelné sledování a substituce minerálů </a:t>
            </a:r>
          </a:p>
          <a:p>
            <a:pPr lvl="0"/>
            <a:r>
              <a:rPr lang="cs-CZ" dirty="0"/>
              <a:t>7-10 dni substituce 100mg vit </a:t>
            </a:r>
            <a:r>
              <a:rPr lang="cs-CZ" dirty="0" smtClean="0"/>
              <a:t>B1 (</a:t>
            </a:r>
            <a:r>
              <a:rPr lang="cs-CZ" dirty="0" err="1" smtClean="0"/>
              <a:t>thiamin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cs-CZ" dirty="0"/>
              <a:t>Kalorická restrikce v průběhu prvních 48-72h nutriční podpory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Nutriční intervence nekončí opuštěním lůžka JIP, ale mělo by pokračovat i na oddělení, respektive i </a:t>
            </a:r>
            <a:r>
              <a:rPr lang="cs-CZ" dirty="0" err="1" smtClean="0"/>
              <a:t>ambulntní</a:t>
            </a:r>
            <a:r>
              <a:rPr lang="cs-CZ" dirty="0" smtClean="0"/>
              <a:t> cestou.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Nežádoucí účinky PV:</a:t>
            </a:r>
          </a:p>
          <a:p>
            <a:pPr lvl="1"/>
            <a:r>
              <a:rPr lang="cs-CZ" dirty="0" smtClean="0"/>
              <a:t>Infekce</a:t>
            </a:r>
          </a:p>
          <a:p>
            <a:pPr lvl="2"/>
            <a:r>
              <a:rPr lang="cs-CZ" dirty="0" smtClean="0"/>
              <a:t> spojený s hyperglykemii při podávání vyšších dávek </a:t>
            </a:r>
            <a:r>
              <a:rPr lang="cs-CZ" dirty="0" err="1" smtClean="0"/>
              <a:t>Glu</a:t>
            </a:r>
            <a:endParaRPr lang="cs-CZ" dirty="0" smtClean="0"/>
          </a:p>
          <a:p>
            <a:pPr lvl="2"/>
            <a:r>
              <a:rPr lang="cs-CZ" dirty="0" err="1" smtClean="0"/>
              <a:t>Katetrová</a:t>
            </a:r>
            <a:r>
              <a:rPr lang="cs-CZ" dirty="0" smtClean="0"/>
              <a:t> infekce ( </a:t>
            </a:r>
            <a:r>
              <a:rPr lang="cs-CZ" dirty="0" err="1" smtClean="0"/>
              <a:t>infekce</a:t>
            </a:r>
            <a:r>
              <a:rPr lang="cs-CZ" dirty="0" smtClean="0"/>
              <a:t> žilních vstupů)</a:t>
            </a:r>
          </a:p>
          <a:p>
            <a:pPr lvl="2"/>
            <a:r>
              <a:rPr lang="cs-CZ" dirty="0" smtClean="0"/>
              <a:t>Střevní atrofie (přerůstaní </a:t>
            </a:r>
            <a:r>
              <a:rPr lang="cs-CZ" dirty="0" err="1" smtClean="0"/>
              <a:t>bakteríí</a:t>
            </a:r>
            <a:r>
              <a:rPr lang="cs-CZ" dirty="0"/>
              <a:t> </a:t>
            </a:r>
            <a:r>
              <a:rPr lang="cs-CZ" dirty="0" smtClean="0"/>
              <a:t> ve střevě s translokací do </a:t>
            </a:r>
            <a:r>
              <a:rPr lang="cs-CZ" dirty="0" err="1" smtClean="0"/>
              <a:t>cevního</a:t>
            </a:r>
            <a:r>
              <a:rPr lang="cs-CZ" dirty="0" smtClean="0"/>
              <a:t> řečiště- </a:t>
            </a:r>
            <a:r>
              <a:rPr lang="cs-CZ" dirty="0" err="1" smtClean="0"/>
              <a:t>bakteriemie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Poškození jater (</a:t>
            </a:r>
            <a:r>
              <a:rPr lang="cs-CZ" dirty="0" err="1" smtClean="0"/>
              <a:t>hepatopatie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Rizikové faktory- střevní klid, dlouhodobá závislost na PV, podvýživa nebo naopak předávkování </a:t>
            </a:r>
            <a:r>
              <a:rPr lang="cs-CZ" dirty="0" err="1" smtClean="0"/>
              <a:t>Glu</a:t>
            </a:r>
            <a:r>
              <a:rPr lang="cs-CZ" dirty="0" smtClean="0"/>
              <a:t> a tuky, opakované sepse v </a:t>
            </a:r>
            <a:r>
              <a:rPr lang="cs-CZ" dirty="0" err="1" smtClean="0"/>
              <a:t>anamneze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Technické chyby </a:t>
            </a:r>
          </a:p>
          <a:p>
            <a:pPr lvl="2"/>
            <a:r>
              <a:rPr lang="cs-CZ" dirty="0" smtClean="0"/>
              <a:t>Při ordinaci PV, jejího složení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Dělení PV dle způsobu podávání:</a:t>
            </a:r>
          </a:p>
          <a:p>
            <a:pPr lvl="1"/>
            <a:r>
              <a:rPr lang="cs-CZ" dirty="0" smtClean="0"/>
              <a:t>do periferní žíly </a:t>
            </a:r>
          </a:p>
          <a:p>
            <a:pPr lvl="2"/>
            <a:r>
              <a:rPr lang="cs-CZ" dirty="0" smtClean="0"/>
              <a:t>osmolarita do 900mosmo/l</a:t>
            </a:r>
          </a:p>
          <a:p>
            <a:pPr lvl="2"/>
            <a:r>
              <a:rPr lang="cs-CZ" dirty="0"/>
              <a:t>ž</a:t>
            </a:r>
            <a:r>
              <a:rPr lang="cs-CZ" dirty="0" smtClean="0"/>
              <a:t>íly nejčastěji na horních </a:t>
            </a:r>
            <a:r>
              <a:rPr lang="cs-CZ" dirty="0" err="1" smtClean="0"/>
              <a:t>končetínách</a:t>
            </a:r>
            <a:endParaRPr lang="cs-CZ" dirty="0" smtClean="0"/>
          </a:p>
          <a:p>
            <a:pPr lvl="2"/>
            <a:r>
              <a:rPr lang="cs-CZ" dirty="0" err="1" smtClean="0"/>
              <a:t>žílní</a:t>
            </a:r>
            <a:r>
              <a:rPr lang="cs-CZ" dirty="0" smtClean="0"/>
              <a:t> vstup:</a:t>
            </a:r>
          </a:p>
          <a:p>
            <a:pPr lvl="3"/>
            <a:r>
              <a:rPr lang="cs-CZ" dirty="0" smtClean="0"/>
              <a:t>Periferní </a:t>
            </a:r>
            <a:r>
              <a:rPr lang="cs-CZ" dirty="0" err="1" smtClean="0"/>
              <a:t>venozní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r>
              <a:rPr lang="cs-CZ" dirty="0" smtClean="0"/>
              <a:t>- životnost 3dny</a:t>
            </a:r>
          </a:p>
          <a:p>
            <a:pPr lvl="3"/>
            <a:r>
              <a:rPr lang="cs-CZ" dirty="0" smtClean="0"/>
              <a:t>Mini </a:t>
            </a:r>
            <a:r>
              <a:rPr lang="cs-CZ" dirty="0" err="1" smtClean="0"/>
              <a:t>midline</a:t>
            </a:r>
            <a:r>
              <a:rPr lang="cs-CZ" dirty="0" smtClean="0"/>
              <a:t>, </a:t>
            </a:r>
            <a:r>
              <a:rPr lang="cs-CZ" dirty="0" err="1" smtClean="0"/>
              <a:t>midline</a:t>
            </a:r>
            <a:r>
              <a:rPr lang="cs-CZ" dirty="0" smtClean="0"/>
              <a:t>- životnost i 14 dní, možnost i odběry</a:t>
            </a:r>
          </a:p>
          <a:p>
            <a:pPr lvl="3">
              <a:buNone/>
            </a:pPr>
            <a:r>
              <a:rPr lang="cs-CZ" dirty="0"/>
              <a:t> </a:t>
            </a:r>
            <a:r>
              <a:rPr lang="cs-CZ" dirty="0" smtClean="0"/>
              <a:t>     (</a:t>
            </a:r>
            <a:r>
              <a:rPr lang="cs-CZ" dirty="0" err="1" smtClean="0"/>
              <a:t>kater</a:t>
            </a:r>
            <a:r>
              <a:rPr lang="cs-CZ" dirty="0" smtClean="0"/>
              <a:t> zaveden nejčastěji přes v. </a:t>
            </a:r>
            <a:r>
              <a:rPr lang="cs-CZ" dirty="0" err="1" smtClean="0"/>
              <a:t>basilica</a:t>
            </a:r>
            <a:r>
              <a:rPr lang="cs-CZ" dirty="0" smtClean="0"/>
              <a:t>/</a:t>
            </a:r>
            <a:r>
              <a:rPr lang="cs-CZ" dirty="0" err="1" smtClean="0"/>
              <a:t>brachalis</a:t>
            </a:r>
            <a:r>
              <a:rPr lang="cs-CZ" dirty="0" smtClean="0"/>
              <a:t> a konec </a:t>
            </a:r>
            <a:r>
              <a:rPr lang="cs-CZ" dirty="0" err="1" smtClean="0"/>
              <a:t>katetru</a:t>
            </a:r>
            <a:r>
              <a:rPr lang="cs-CZ" dirty="0" smtClean="0"/>
              <a:t> v úrovni v.</a:t>
            </a:r>
            <a:r>
              <a:rPr lang="cs-CZ" dirty="0" err="1" smtClean="0"/>
              <a:t>axilaris</a:t>
            </a:r>
            <a:r>
              <a:rPr lang="cs-CZ" dirty="0" smtClean="0"/>
              <a:t>, </a:t>
            </a:r>
            <a:r>
              <a:rPr lang="cs-CZ" dirty="0" err="1" smtClean="0"/>
              <a:t>subclavia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do centrální žíly </a:t>
            </a:r>
          </a:p>
          <a:p>
            <a:pPr lvl="2"/>
            <a:r>
              <a:rPr lang="cs-CZ" dirty="0" smtClean="0"/>
              <a:t> osmolarita nad 900mosmol/l</a:t>
            </a:r>
          </a:p>
          <a:p>
            <a:pPr lvl="2"/>
            <a:r>
              <a:rPr lang="cs-CZ" dirty="0"/>
              <a:t>ž</a:t>
            </a:r>
            <a:r>
              <a:rPr lang="cs-CZ" dirty="0" smtClean="0"/>
              <a:t>íly : v.</a:t>
            </a:r>
            <a:r>
              <a:rPr lang="cs-CZ" dirty="0" err="1" smtClean="0"/>
              <a:t>subclavia</a:t>
            </a:r>
            <a:r>
              <a:rPr lang="cs-CZ" dirty="0" smtClean="0"/>
              <a:t>, v.</a:t>
            </a:r>
            <a:r>
              <a:rPr lang="cs-CZ" dirty="0" err="1" smtClean="0"/>
              <a:t>jugularis</a:t>
            </a:r>
            <a:r>
              <a:rPr lang="cs-CZ" dirty="0" smtClean="0"/>
              <a:t> interna, v. </a:t>
            </a:r>
            <a:r>
              <a:rPr lang="cs-CZ" dirty="0" err="1" smtClean="0"/>
              <a:t>femoralis</a:t>
            </a:r>
            <a:r>
              <a:rPr lang="cs-CZ" dirty="0" smtClean="0"/>
              <a:t>..</a:t>
            </a:r>
          </a:p>
          <a:p>
            <a:pPr lvl="2"/>
            <a:r>
              <a:rPr lang="cs-CZ" dirty="0" smtClean="0"/>
              <a:t>POZOR: Centrální </a:t>
            </a:r>
            <a:r>
              <a:rPr lang="cs-CZ" dirty="0" err="1" smtClean="0"/>
              <a:t>kater</a:t>
            </a:r>
            <a:r>
              <a:rPr lang="cs-CZ" dirty="0" smtClean="0"/>
              <a:t> ≠ zavedení </a:t>
            </a:r>
            <a:r>
              <a:rPr lang="cs-CZ" dirty="0" err="1" smtClean="0"/>
              <a:t>katetru</a:t>
            </a:r>
            <a:r>
              <a:rPr lang="cs-CZ" dirty="0" smtClean="0"/>
              <a:t> cestou centrální žíly!!!, </a:t>
            </a:r>
          </a:p>
          <a:p>
            <a:pPr lvl="2">
              <a:buNone/>
            </a:pPr>
            <a:r>
              <a:rPr lang="cs-CZ" dirty="0"/>
              <a:t> </a:t>
            </a:r>
            <a:r>
              <a:rPr lang="cs-CZ" dirty="0" smtClean="0"/>
              <a:t>                     Rozhoduje poloha konce </a:t>
            </a:r>
            <a:r>
              <a:rPr lang="cs-CZ" dirty="0" err="1" smtClean="0"/>
              <a:t>katetru</a:t>
            </a:r>
            <a:r>
              <a:rPr lang="cs-CZ" dirty="0" smtClean="0"/>
              <a:t>  optimálně v oblasti </a:t>
            </a:r>
            <a:r>
              <a:rPr lang="cs-CZ" dirty="0" err="1" smtClean="0"/>
              <a:t>kavoatrialního</a:t>
            </a:r>
            <a:r>
              <a:rPr lang="cs-CZ" dirty="0" smtClean="0"/>
              <a:t> ústí</a:t>
            </a:r>
          </a:p>
          <a:p>
            <a:pPr lvl="2">
              <a:buNone/>
            </a:pPr>
            <a:r>
              <a:rPr lang="cs-CZ" dirty="0"/>
              <a:t>	 </a:t>
            </a:r>
            <a:r>
              <a:rPr lang="cs-CZ" dirty="0" smtClean="0"/>
              <a:t>               - což odpovídá  poloze cca 5,5cm pod bifurkací </a:t>
            </a:r>
            <a:r>
              <a:rPr lang="cs-CZ" dirty="0" err="1" smtClean="0"/>
              <a:t>trachei</a:t>
            </a:r>
            <a:r>
              <a:rPr lang="cs-CZ" dirty="0" smtClean="0"/>
              <a:t> na  kontrolním snímku </a:t>
            </a:r>
            <a:r>
              <a:rPr lang="cs-CZ" dirty="0" err="1" smtClean="0"/>
              <a:t>rtg</a:t>
            </a:r>
            <a:r>
              <a:rPr lang="cs-CZ" dirty="0" smtClean="0"/>
              <a:t> hrudníku.</a:t>
            </a:r>
          </a:p>
          <a:p>
            <a:pPr lvl="2">
              <a:buNone/>
            </a:pPr>
            <a:r>
              <a:rPr lang="cs-CZ" dirty="0"/>
              <a:t> </a:t>
            </a:r>
            <a:r>
              <a:rPr lang="cs-CZ" dirty="0" smtClean="0"/>
              <a:t>                     - další možnost kontroly polohy CVK je při jejím zavádění metodou solný můstek .</a:t>
            </a:r>
          </a:p>
          <a:p>
            <a:pPr lvl="2"/>
            <a:r>
              <a:rPr lang="cs-CZ" dirty="0" err="1" smtClean="0"/>
              <a:t>Žílní</a:t>
            </a:r>
            <a:r>
              <a:rPr lang="cs-CZ" dirty="0" smtClean="0"/>
              <a:t> vstup:</a:t>
            </a:r>
          </a:p>
          <a:p>
            <a:pPr lvl="3"/>
            <a:r>
              <a:rPr lang="cs-CZ" dirty="0" smtClean="0"/>
              <a:t>Dočasný vstup:</a:t>
            </a:r>
          </a:p>
          <a:p>
            <a:pPr lvl="4"/>
            <a:r>
              <a:rPr lang="cs-CZ" dirty="0" smtClean="0"/>
              <a:t>Centrální </a:t>
            </a:r>
            <a:r>
              <a:rPr lang="cs-CZ" dirty="0" err="1" smtClean="0"/>
              <a:t>venozní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r>
              <a:rPr lang="cs-CZ" dirty="0" smtClean="0"/>
              <a:t>  (CVK) (k intenzivní péči na JIP)</a:t>
            </a:r>
          </a:p>
          <a:p>
            <a:pPr lvl="3"/>
            <a:r>
              <a:rPr lang="cs-CZ" dirty="0" smtClean="0"/>
              <a:t>Dlouhodobé vstupy: </a:t>
            </a:r>
          </a:p>
          <a:p>
            <a:pPr lvl="4"/>
            <a:r>
              <a:rPr lang="cs-CZ" dirty="0" smtClean="0"/>
              <a:t>PICC- line (periferně zavedený centrální </a:t>
            </a:r>
            <a:r>
              <a:rPr lang="cs-CZ" dirty="0" err="1" smtClean="0"/>
              <a:t>katetr</a:t>
            </a:r>
            <a:r>
              <a:rPr lang="cs-CZ" dirty="0" smtClean="0"/>
              <a:t>) 6-12měs..</a:t>
            </a:r>
          </a:p>
          <a:p>
            <a:pPr lvl="4"/>
            <a:r>
              <a:rPr lang="cs-CZ" dirty="0" err="1" smtClean="0"/>
              <a:t>Tunelizovaný</a:t>
            </a:r>
            <a:r>
              <a:rPr lang="cs-CZ" dirty="0" smtClean="0"/>
              <a:t> </a:t>
            </a:r>
            <a:r>
              <a:rPr lang="cs-CZ" dirty="0" err="1" smtClean="0"/>
              <a:t>Broviak</a:t>
            </a:r>
            <a:r>
              <a:rPr lang="cs-CZ" dirty="0" smtClean="0"/>
              <a:t>, </a:t>
            </a:r>
            <a:r>
              <a:rPr lang="cs-CZ" dirty="0" err="1" smtClean="0"/>
              <a:t>Hickman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r>
              <a:rPr lang="cs-CZ" dirty="0" smtClean="0"/>
              <a:t> (léta)</a:t>
            </a:r>
          </a:p>
          <a:p>
            <a:pPr lvl="4"/>
            <a:r>
              <a:rPr lang="cs-CZ" dirty="0" err="1" smtClean="0"/>
              <a:t>Venozní</a:t>
            </a:r>
            <a:r>
              <a:rPr lang="cs-CZ" dirty="0" smtClean="0"/>
              <a:t> port preferenčně pro onkologickou léčbu, než pro podávání PV</a:t>
            </a:r>
          </a:p>
          <a:p>
            <a:pPr lvl="3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Žilní přístupy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1049"/>
            <a:ext cx="5143536" cy="50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Periferní žilní vstupy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Midline</a:t>
            </a:r>
            <a:endParaRPr lang="cs-CZ" dirty="0" smtClean="0"/>
          </a:p>
          <a:p>
            <a:pPr lvl="1"/>
            <a:r>
              <a:rPr lang="cs-CZ" sz="1800" dirty="0" smtClean="0"/>
              <a:t>Zavedení z v.</a:t>
            </a:r>
            <a:r>
              <a:rPr lang="cs-CZ" sz="1800" dirty="0" err="1" smtClean="0"/>
              <a:t>basilica</a:t>
            </a:r>
            <a:r>
              <a:rPr lang="cs-CZ" sz="1800" dirty="0" smtClean="0"/>
              <a:t>, či v. </a:t>
            </a:r>
            <a:r>
              <a:rPr lang="cs-CZ" sz="1800" dirty="0" err="1" smtClean="0"/>
              <a:t>brachialis</a:t>
            </a:r>
            <a:r>
              <a:rPr lang="cs-CZ" sz="1800" dirty="0" smtClean="0"/>
              <a:t>, konec </a:t>
            </a:r>
            <a:r>
              <a:rPr lang="cs-CZ" sz="1800" dirty="0" err="1" smtClean="0"/>
              <a:t>katetru</a:t>
            </a:r>
            <a:r>
              <a:rPr lang="cs-CZ" sz="1800" dirty="0" smtClean="0"/>
              <a:t> v oblasti v. </a:t>
            </a:r>
            <a:r>
              <a:rPr lang="cs-CZ" sz="1800" dirty="0" err="1" smtClean="0"/>
              <a:t>axilaris</a:t>
            </a:r>
            <a:r>
              <a:rPr lang="cs-CZ" sz="1800" dirty="0" smtClean="0"/>
              <a:t>/</a:t>
            </a:r>
            <a:r>
              <a:rPr lang="cs-CZ" sz="1800" dirty="0" err="1" smtClean="0"/>
              <a:t>subclavia</a:t>
            </a: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Periferní kanyla</a:t>
            </a:r>
          </a:p>
          <a:p>
            <a:pPr lvl="1"/>
            <a:r>
              <a:rPr lang="cs-CZ" sz="1800" dirty="0" smtClean="0"/>
              <a:t>6 velikostí, průtok 0,8 až 20 litrů/hod</a:t>
            </a:r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>
              <a:buNone/>
            </a:pP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2052" name="Picture 4" descr="C:\Users\Pospisilovi\Desktop\da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500570"/>
            <a:ext cx="2928935" cy="1665493"/>
          </a:xfrm>
          <a:prstGeom prst="rect">
            <a:avLst/>
          </a:prstGeom>
          <a:noFill/>
        </p:spPr>
      </p:pic>
      <p:pic>
        <p:nvPicPr>
          <p:cNvPr id="2054" name="Picture 6" descr="C:\Users\Pospisilovi\Desktop\midlin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4286280" cy="1830074"/>
          </a:xfrm>
          <a:prstGeom prst="rect">
            <a:avLst/>
          </a:prstGeom>
          <a:noFill/>
        </p:spPr>
      </p:pic>
      <p:pic>
        <p:nvPicPr>
          <p:cNvPr id="2055" name="Picture 7" descr="C:\Users\Pospisilovi\Desktop\midlin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7430"/>
            <a:ext cx="2214578" cy="1895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žilní vstupy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Centrální žilní </a:t>
            </a:r>
            <a:r>
              <a:rPr lang="cs-CZ" dirty="0" err="1" smtClean="0"/>
              <a:t>katetr</a:t>
            </a: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</a:p>
          <a:p>
            <a:r>
              <a:rPr lang="cs-CZ" dirty="0" smtClean="0"/>
              <a:t>PICC line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Broviak</a:t>
            </a:r>
            <a:r>
              <a:rPr lang="cs-CZ" dirty="0" smtClean="0"/>
              <a:t>, </a:t>
            </a:r>
            <a:r>
              <a:rPr lang="cs-CZ" dirty="0" err="1"/>
              <a:t>H</a:t>
            </a:r>
            <a:r>
              <a:rPr lang="cs-CZ" dirty="0" err="1" smtClean="0"/>
              <a:t>ickman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Venozní</a:t>
            </a:r>
            <a:r>
              <a:rPr lang="cs-CZ" dirty="0" smtClean="0"/>
              <a:t> port</a:t>
            </a:r>
          </a:p>
        </p:txBody>
      </p:sp>
      <p:pic>
        <p:nvPicPr>
          <p:cNvPr id="3074" name="Picture 2" descr="C:\Users\Pospisilovi\Desktop\cv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2214578" cy="1357725"/>
          </a:xfrm>
          <a:prstGeom prst="rect">
            <a:avLst/>
          </a:prstGeom>
          <a:noFill/>
        </p:spPr>
      </p:pic>
      <p:pic>
        <p:nvPicPr>
          <p:cNvPr id="3075" name="Picture 3" descr="C:\Users\Pospisilovi\Desktop\pi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1928826" cy="1857388"/>
          </a:xfrm>
          <a:prstGeom prst="rect">
            <a:avLst/>
          </a:prstGeom>
          <a:noFill/>
        </p:spPr>
      </p:pic>
      <p:pic>
        <p:nvPicPr>
          <p:cNvPr id="3076" name="Picture 4" descr="C:\Users\Pospisilovi\Desktop\tunelizovaná cv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643314"/>
            <a:ext cx="2235210" cy="1690447"/>
          </a:xfrm>
          <a:prstGeom prst="rect">
            <a:avLst/>
          </a:prstGeom>
          <a:noFill/>
        </p:spPr>
      </p:pic>
      <p:pic>
        <p:nvPicPr>
          <p:cNvPr id="3077" name="Picture 5" descr="C:\Users\Pospisilovi\Desktop\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000636"/>
            <a:ext cx="1884342" cy="163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2503</Words>
  <Application>Microsoft Office PowerPoint</Application>
  <PresentationFormat>Předvádění na obrazovce (4:3)</PresentationFormat>
  <Paragraphs>315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Arial</vt:lpstr>
      <vt:lpstr>Calibri</vt:lpstr>
      <vt:lpstr>Motiv sady Office</vt:lpstr>
      <vt:lpstr>Parenterální výživa (PV)</vt:lpstr>
      <vt:lpstr>Parenterální výživa</vt:lpstr>
      <vt:lpstr>Parenterální výživa</vt:lpstr>
      <vt:lpstr>Parenterální výživa</vt:lpstr>
      <vt:lpstr>Parenterální výživa</vt:lpstr>
      <vt:lpstr>Parenterální výživa</vt:lpstr>
      <vt:lpstr>Žilní přístupy</vt:lpstr>
      <vt:lpstr>Periferní žilní vstupy</vt:lpstr>
      <vt:lpstr>Centrální žilní vstupy</vt:lpstr>
      <vt:lpstr>Poloha centrálního žilního katetru na rtg hrudníku </vt:lpstr>
      <vt:lpstr>Správná poloha centrálního žilního katetru na rtg hrudníku</vt:lpstr>
      <vt:lpstr>Systémy aplikace</vt:lpstr>
      <vt:lpstr>Preformované, komerčně připravované parenterální vaky (2-,3- komorové)</vt:lpstr>
      <vt:lpstr>Preformované, komerčně připravované parenterální vaky (2-,3- komorové)</vt:lpstr>
      <vt:lpstr>Individuálně připravovaný vak  AIO</vt:lpstr>
      <vt:lpstr>Složení parenterální výživy</vt:lpstr>
      <vt:lpstr>Roztoky aminokyselin</vt:lpstr>
      <vt:lpstr>Roztoky aminokyselin</vt:lpstr>
      <vt:lpstr>Roztoky aminokyselin</vt:lpstr>
      <vt:lpstr>Roztoky aminokyselin</vt:lpstr>
      <vt:lpstr>Roztoky aminokyselin</vt:lpstr>
      <vt:lpstr>Roztoky sacharidů</vt:lpstr>
      <vt:lpstr>Tukové emulze</vt:lpstr>
      <vt:lpstr>Tukové emulze</vt:lpstr>
      <vt:lpstr>Tukové emulze</vt:lpstr>
      <vt:lpstr>Tukové emulze</vt:lpstr>
      <vt:lpstr>Tukové emulze</vt:lpstr>
      <vt:lpstr>Tukové emulze</vt:lpstr>
      <vt:lpstr>Additiva</vt:lpstr>
      <vt:lpstr>Additiva</vt:lpstr>
      <vt:lpstr>Additiva</vt:lpstr>
      <vt:lpstr>Parenterální výživa v intenzivní péči</vt:lpstr>
      <vt:lpstr>Parenterální výživa v intenzivní péči</vt:lpstr>
      <vt:lpstr> Indikace PN v intenzivní péči:</vt:lpstr>
      <vt:lpstr>Prezentace aplikace PowerPoint</vt:lpstr>
      <vt:lpstr>Prezentace aplikace PowerPoint</vt:lpstr>
      <vt:lpstr>Prezentace aplikace PowerPoint</vt:lpstr>
      <vt:lpstr>Prezentace aplikace PowerPoint</vt:lpstr>
      <vt:lpstr>Realimentace po stabilizaci</vt:lpstr>
      <vt:lpstr>Realimentační syndrom</vt:lpstr>
      <vt:lpstr>Realimentační syndrom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Pospisilovi</dc:creator>
  <cp:lastModifiedBy>Pospíšil David</cp:lastModifiedBy>
  <cp:revision>95</cp:revision>
  <dcterms:created xsi:type="dcterms:W3CDTF">2021-01-12T14:10:57Z</dcterms:created>
  <dcterms:modified xsi:type="dcterms:W3CDTF">2023-03-01T07:58:03Z</dcterms:modified>
</cp:coreProperties>
</file>