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1"/>
  </p:notesMasterIdLst>
  <p:handoutMasterIdLst>
    <p:handoutMasterId r:id="rId72"/>
  </p:handoutMasterIdLst>
  <p:sldIdLst>
    <p:sldId id="256" r:id="rId2"/>
    <p:sldId id="307" r:id="rId3"/>
    <p:sldId id="402" r:id="rId4"/>
    <p:sldId id="436" r:id="rId5"/>
    <p:sldId id="427" r:id="rId6"/>
    <p:sldId id="440" r:id="rId7"/>
    <p:sldId id="461" r:id="rId8"/>
    <p:sldId id="430" r:id="rId9"/>
    <p:sldId id="428" r:id="rId10"/>
    <p:sldId id="462" r:id="rId11"/>
    <p:sldId id="463" r:id="rId12"/>
    <p:sldId id="464" r:id="rId13"/>
    <p:sldId id="309" r:id="rId14"/>
    <p:sldId id="313" r:id="rId15"/>
    <p:sldId id="314" r:id="rId16"/>
    <p:sldId id="315" r:id="rId17"/>
    <p:sldId id="425" r:id="rId18"/>
    <p:sldId id="426" r:id="rId19"/>
    <p:sldId id="329" r:id="rId20"/>
    <p:sldId id="417" r:id="rId21"/>
    <p:sldId id="419" r:id="rId22"/>
    <p:sldId id="432" r:id="rId23"/>
    <p:sldId id="435" r:id="rId24"/>
    <p:sldId id="431" r:id="rId25"/>
    <p:sldId id="416" r:id="rId26"/>
    <p:sldId id="438" r:id="rId27"/>
    <p:sldId id="400" r:id="rId28"/>
    <p:sldId id="343" r:id="rId29"/>
    <p:sldId id="342" r:id="rId30"/>
    <p:sldId id="344" r:id="rId31"/>
    <p:sldId id="345" r:id="rId32"/>
    <p:sldId id="418" r:id="rId33"/>
    <p:sldId id="346" r:id="rId34"/>
    <p:sldId id="347" r:id="rId35"/>
    <p:sldId id="348" r:id="rId36"/>
    <p:sldId id="349" r:id="rId37"/>
    <p:sldId id="351" r:id="rId38"/>
    <p:sldId id="408" r:id="rId39"/>
    <p:sldId id="409" r:id="rId40"/>
    <p:sldId id="410" r:id="rId41"/>
    <p:sldId id="411" r:id="rId42"/>
    <p:sldId id="412" r:id="rId43"/>
    <p:sldId id="413" r:id="rId44"/>
    <p:sldId id="439" r:id="rId45"/>
    <p:sldId id="352" r:id="rId46"/>
    <p:sldId id="424" r:id="rId47"/>
    <p:sldId id="333" r:id="rId48"/>
    <p:sldId id="441" r:id="rId49"/>
    <p:sldId id="334" r:id="rId50"/>
    <p:sldId id="466" r:id="rId51"/>
    <p:sldId id="467" r:id="rId52"/>
    <p:sldId id="469" r:id="rId53"/>
    <p:sldId id="470" r:id="rId54"/>
    <p:sldId id="471" r:id="rId55"/>
    <p:sldId id="472" r:id="rId56"/>
    <p:sldId id="368" r:id="rId57"/>
    <p:sldId id="369" r:id="rId58"/>
    <p:sldId id="372" r:id="rId59"/>
    <p:sldId id="384" r:id="rId60"/>
    <p:sldId id="482" r:id="rId61"/>
    <p:sldId id="473" r:id="rId62"/>
    <p:sldId id="475" r:id="rId63"/>
    <p:sldId id="476" r:id="rId64"/>
    <p:sldId id="478" r:id="rId65"/>
    <p:sldId id="479" r:id="rId66"/>
    <p:sldId id="480" r:id="rId67"/>
    <p:sldId id="481" r:id="rId68"/>
    <p:sldId id="465" r:id="rId69"/>
    <p:sldId id="484" r:id="rId7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00DC"/>
    <a:srgbClr val="9100DC"/>
    <a:srgbClr val="F01928"/>
    <a:srgbClr val="5AC8AF"/>
    <a:srgbClr val="002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12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CBF7DE8F-3EE6-43A0-BF30-1B7F0707B1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877864E-9F01-44EF-B135-9C91AEB3B603}" type="slidenum">
              <a:rPr lang="en-US" altLang="cs-CZ" sz="1200"/>
              <a:pPr/>
              <a:t>2</a:t>
            </a:fld>
            <a:endParaRPr lang="en-US" altLang="cs-CZ" sz="1200"/>
          </a:p>
        </p:txBody>
      </p:sp>
      <p:sp>
        <p:nvSpPr>
          <p:cNvPr id="7171" name="Rectangle 2">
            <a:extLst>
              <a:ext uri="{FF2B5EF4-FFF2-40B4-BE49-F238E27FC236}">
                <a16:creationId xmlns:a16="http://schemas.microsoft.com/office/drawing/2014/main" id="{44E3E26A-4D41-4D2C-806F-9E997BD9D5C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28EC392-571A-4A2F-94EF-D1B5070C6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cs-CZ"/>
              <a:t>Equations for H, OH and H</a:t>
            </a:r>
            <a:r>
              <a:rPr lang="en-GB" altLang="cs-CZ" sz="1800" baseline="-25000"/>
              <a:t>2</a:t>
            </a:r>
            <a:r>
              <a:rPr lang="en-GB" altLang="cs-CZ"/>
              <a:t>O</a:t>
            </a:r>
            <a:r>
              <a:rPr lang="en-GB" altLang="cs-CZ" sz="1800" baseline="-25000"/>
              <a:t>2</a:t>
            </a:r>
            <a:r>
              <a:rPr lang="en-GB" altLang="cs-CZ"/>
              <a:t>formation:</a:t>
            </a:r>
          </a:p>
          <a:p>
            <a:r>
              <a:rPr lang="en-GB" altLang="cs-CZ"/>
              <a:t>    H</a:t>
            </a:r>
            <a:r>
              <a:rPr lang="en-GB" altLang="cs-CZ" sz="1600" baseline="-25000"/>
              <a:t>2</a:t>
            </a:r>
            <a:r>
              <a:rPr lang="en-GB" altLang="cs-CZ"/>
              <a:t>O</a:t>
            </a:r>
            <a:r>
              <a:rPr lang="en-GB" altLang="cs-CZ" sz="1600" baseline="30000"/>
              <a:t>+</a:t>
            </a:r>
            <a:r>
              <a:rPr lang="en-GB" altLang="cs-CZ"/>
              <a:t>                       H</a:t>
            </a:r>
            <a:r>
              <a:rPr lang="en-GB" altLang="cs-CZ" sz="1600" baseline="30000"/>
              <a:t>+</a:t>
            </a:r>
            <a:r>
              <a:rPr lang="en-GB" altLang="cs-CZ"/>
              <a:t>    +     OH</a:t>
            </a:r>
          </a:p>
          <a:p>
            <a:r>
              <a:rPr lang="en-GB" altLang="cs-CZ"/>
              <a:t>    e</a:t>
            </a:r>
            <a:r>
              <a:rPr lang="en-GB" altLang="cs-CZ" sz="1800" baseline="30000"/>
              <a:t>-</a:t>
            </a:r>
            <a:r>
              <a:rPr lang="en-GB" altLang="cs-CZ"/>
              <a:t>  +  H</a:t>
            </a:r>
            <a:r>
              <a:rPr lang="en-GB" altLang="cs-CZ" sz="1000" baseline="-25000"/>
              <a:t>2</a:t>
            </a:r>
            <a:r>
              <a:rPr lang="en-GB" altLang="cs-CZ"/>
              <a:t>O                  H</a:t>
            </a:r>
            <a:r>
              <a:rPr lang="en-GB" altLang="cs-CZ" sz="1000" baseline="-25000"/>
              <a:t>2</a:t>
            </a:r>
            <a:r>
              <a:rPr lang="en-GB" altLang="cs-CZ"/>
              <a:t>O</a:t>
            </a:r>
            <a:r>
              <a:rPr lang="en-GB" altLang="cs-CZ" sz="1800" baseline="30000"/>
              <a:t>-</a:t>
            </a:r>
            <a:r>
              <a:rPr lang="en-GB" altLang="cs-CZ"/>
              <a:t>                  H    +   OH</a:t>
            </a:r>
            <a:r>
              <a:rPr lang="en-GB" altLang="cs-CZ" sz="1800" baseline="30000"/>
              <a:t>-</a:t>
            </a:r>
          </a:p>
          <a:p>
            <a:r>
              <a:rPr lang="en-GB" altLang="cs-CZ" sz="1800" baseline="30000"/>
              <a:t>    </a:t>
            </a:r>
            <a:r>
              <a:rPr lang="en-GB" altLang="cs-CZ"/>
              <a:t>OH    +    OH                    H</a:t>
            </a:r>
            <a:r>
              <a:rPr lang="en-GB" altLang="cs-CZ" sz="1600" baseline="-25000"/>
              <a:t>2</a:t>
            </a:r>
            <a:r>
              <a:rPr lang="en-GB" altLang="cs-CZ"/>
              <a:t>O</a:t>
            </a:r>
            <a:r>
              <a:rPr lang="en-GB" altLang="cs-CZ" sz="1600" baseline="-25000"/>
              <a:t>2</a:t>
            </a:r>
          </a:p>
          <a:p>
            <a:endParaRPr lang="en-US"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CBA7A02D-F3AD-4F94-92DD-9DA6B18E63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19443EB-D6E4-45FD-9940-EB12E4AFF644}" type="slidenum">
              <a:rPr lang="en-US" altLang="cs-CZ" sz="1200"/>
              <a:pPr/>
              <a:t>11</a:t>
            </a:fld>
            <a:endParaRPr lang="en-US" altLang="cs-CZ" sz="1200"/>
          </a:p>
        </p:txBody>
      </p:sp>
      <p:sp>
        <p:nvSpPr>
          <p:cNvPr id="25603" name="Rectangle 2">
            <a:extLst>
              <a:ext uri="{FF2B5EF4-FFF2-40B4-BE49-F238E27FC236}">
                <a16:creationId xmlns:a16="http://schemas.microsoft.com/office/drawing/2014/main" id="{F32460AD-234C-466B-BE9A-6DFCF9A6AEAB}"/>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7D9FF37-FCBE-4060-9058-5C28289BE1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92BF3BD-A085-4943-8A2F-153CC05453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B4BFEAF-923C-40DB-88A3-E44F427BF5F7}" type="slidenum">
              <a:rPr lang="en-US" altLang="cs-CZ" sz="1200"/>
              <a:pPr/>
              <a:t>12</a:t>
            </a:fld>
            <a:endParaRPr lang="en-US" altLang="cs-CZ" sz="1200"/>
          </a:p>
        </p:txBody>
      </p:sp>
      <p:sp>
        <p:nvSpPr>
          <p:cNvPr id="27651" name="Rectangle 2">
            <a:extLst>
              <a:ext uri="{FF2B5EF4-FFF2-40B4-BE49-F238E27FC236}">
                <a16:creationId xmlns:a16="http://schemas.microsoft.com/office/drawing/2014/main" id="{C303B264-3147-4154-A8C1-B75097356B3E}"/>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2CC6293-1C84-4044-AB6D-EEB6D7E5A8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56541BE-A05C-4AB1-87D1-70DABCE92A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5D395CF-D624-4D47-9B5B-4CC89255708C}" type="slidenum">
              <a:rPr lang="en-US" altLang="cs-CZ" sz="1200"/>
              <a:pPr/>
              <a:t>13</a:t>
            </a:fld>
            <a:endParaRPr lang="en-US" altLang="cs-CZ" sz="1200"/>
          </a:p>
        </p:txBody>
      </p:sp>
      <p:sp>
        <p:nvSpPr>
          <p:cNvPr id="29699" name="Rectangle 2">
            <a:extLst>
              <a:ext uri="{FF2B5EF4-FFF2-40B4-BE49-F238E27FC236}">
                <a16:creationId xmlns:a16="http://schemas.microsoft.com/office/drawing/2014/main" id="{239EEBCC-7FA7-4EAB-AAE5-7DDC9A93B9D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4EE0745A-10A7-4DBE-8539-3EE736D653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5D6D858-0EEE-4C80-9168-1CF67383D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A4E3A11-BA53-40AB-8F74-8F429B1DAC6E}" type="slidenum">
              <a:rPr lang="en-US" altLang="cs-CZ" sz="1200"/>
              <a:pPr/>
              <a:t>14</a:t>
            </a:fld>
            <a:endParaRPr lang="en-US" altLang="cs-CZ" sz="1200"/>
          </a:p>
        </p:txBody>
      </p:sp>
      <p:sp>
        <p:nvSpPr>
          <p:cNvPr id="31747" name="Rectangle 2">
            <a:extLst>
              <a:ext uri="{FF2B5EF4-FFF2-40B4-BE49-F238E27FC236}">
                <a16:creationId xmlns:a16="http://schemas.microsoft.com/office/drawing/2014/main" id="{92A6611D-A16C-4B07-837A-780B5AE8E83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4AF787C-F47B-435F-BF4C-889116A13D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E2BBC92-7033-4DA2-A7DB-61789AC2DB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26CCC09-8106-4BEB-9251-A6D14A1A42A9}" type="slidenum">
              <a:rPr lang="en-US" altLang="cs-CZ" sz="1200"/>
              <a:pPr/>
              <a:t>15</a:t>
            </a:fld>
            <a:endParaRPr lang="en-US" altLang="cs-CZ" sz="1200"/>
          </a:p>
        </p:txBody>
      </p:sp>
      <p:sp>
        <p:nvSpPr>
          <p:cNvPr id="33795" name="Rectangle 2">
            <a:extLst>
              <a:ext uri="{FF2B5EF4-FFF2-40B4-BE49-F238E27FC236}">
                <a16:creationId xmlns:a16="http://schemas.microsoft.com/office/drawing/2014/main" id="{8D889CD0-68E4-446F-8498-3433EEBCB27C}"/>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5D38393-E3F7-4B26-86D4-1EA3024BF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BF22A17-6569-4947-A3E2-AE25BEF32F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6328712-C3F1-498B-919F-04BC12CAB007}" type="slidenum">
              <a:rPr lang="en-US" altLang="cs-CZ" sz="1200"/>
              <a:pPr/>
              <a:t>16</a:t>
            </a:fld>
            <a:endParaRPr lang="en-US" altLang="cs-CZ" sz="1200"/>
          </a:p>
        </p:txBody>
      </p:sp>
      <p:sp>
        <p:nvSpPr>
          <p:cNvPr id="35843" name="Rectangle 2">
            <a:extLst>
              <a:ext uri="{FF2B5EF4-FFF2-40B4-BE49-F238E27FC236}">
                <a16:creationId xmlns:a16="http://schemas.microsoft.com/office/drawing/2014/main" id="{742D0EB4-5BED-481C-B584-AD73275A08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6DB147E-F9AA-491E-9D72-5B82D6ED41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C1509AD-40BD-4E55-BA85-8304348FC9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7B0004D-3D0D-4D11-A1A5-6C02B63DE207}" type="slidenum">
              <a:rPr lang="en-US" altLang="cs-CZ" sz="1200"/>
              <a:pPr/>
              <a:t>17</a:t>
            </a:fld>
            <a:endParaRPr lang="en-US" altLang="cs-CZ" sz="1200"/>
          </a:p>
        </p:txBody>
      </p:sp>
      <p:sp>
        <p:nvSpPr>
          <p:cNvPr id="37891" name="Rectangle 2">
            <a:extLst>
              <a:ext uri="{FF2B5EF4-FFF2-40B4-BE49-F238E27FC236}">
                <a16:creationId xmlns:a16="http://schemas.microsoft.com/office/drawing/2014/main" id="{B665EEFA-A31E-4D81-88FA-52AB32AD7D1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35F276C-3FB6-410B-B4A5-391068CAFD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cs-CZ"/>
              <a:t>Conceptus: unborn child from conception to birth</a:t>
            </a:r>
          </a:p>
          <a:p>
            <a:r>
              <a:rPr lang="en-GB" altLang="cs-CZ"/>
              <a:t>embryo: 0 - 8 weeks</a:t>
            </a:r>
          </a:p>
          <a:p>
            <a:r>
              <a:rPr lang="en-GB" altLang="cs-CZ"/>
              <a:t>fetus: 9th week till birth</a:t>
            </a:r>
            <a:endParaRPr lang="en-US"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93FEDE3-5E3C-4E89-BBC1-87E8C38D5F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A78650D-D5FD-422B-9AF0-287AC6831159}" type="slidenum">
              <a:rPr lang="en-US" altLang="cs-CZ" sz="1200"/>
              <a:pPr/>
              <a:t>18</a:t>
            </a:fld>
            <a:endParaRPr lang="en-US" altLang="cs-CZ" sz="1200"/>
          </a:p>
        </p:txBody>
      </p:sp>
      <p:sp>
        <p:nvSpPr>
          <p:cNvPr id="39939" name="Rectangle 2">
            <a:extLst>
              <a:ext uri="{FF2B5EF4-FFF2-40B4-BE49-F238E27FC236}">
                <a16:creationId xmlns:a16="http://schemas.microsoft.com/office/drawing/2014/main" id="{08A93027-4ED8-4A0A-B079-2039DC48C19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10D0452-628F-4942-A8AE-F2B51A87CD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0F60160-3A04-431D-9166-E67727205B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72DE115-52EB-4ED0-B918-9F1CA607F2D8}" type="slidenum">
              <a:rPr lang="en-US" altLang="cs-CZ" sz="1200"/>
              <a:pPr/>
              <a:t>19</a:t>
            </a:fld>
            <a:endParaRPr lang="en-US" altLang="cs-CZ" sz="1200"/>
          </a:p>
        </p:txBody>
      </p:sp>
      <p:sp>
        <p:nvSpPr>
          <p:cNvPr id="41987" name="Rectangle 2">
            <a:extLst>
              <a:ext uri="{FF2B5EF4-FFF2-40B4-BE49-F238E27FC236}">
                <a16:creationId xmlns:a16="http://schemas.microsoft.com/office/drawing/2014/main" id="{C8F903CE-9C08-4F06-946D-AD17A4DDCB20}"/>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3944949-24D4-4200-9F6E-EE2A6B3036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417671F-4675-475D-9949-A80E63D6C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B9B78B3-E23E-499D-B6B9-207DC8249C57}" type="slidenum">
              <a:rPr lang="en-US" altLang="cs-CZ" sz="1200"/>
              <a:pPr/>
              <a:t>20</a:t>
            </a:fld>
            <a:endParaRPr lang="en-US" altLang="cs-CZ" sz="1200"/>
          </a:p>
        </p:txBody>
      </p:sp>
      <p:sp>
        <p:nvSpPr>
          <p:cNvPr id="44035" name="Rectangle 2">
            <a:extLst>
              <a:ext uri="{FF2B5EF4-FFF2-40B4-BE49-F238E27FC236}">
                <a16:creationId xmlns:a16="http://schemas.microsoft.com/office/drawing/2014/main" id="{C29F8B2E-0967-41B1-9627-395685E0BAD0}"/>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E9DDFD1-CC94-4A70-B433-925B69A984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D8042AF-AF91-40E0-BD67-E80A79B31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9AE634F-39BE-49E4-A303-1949A840794E}" type="slidenum">
              <a:rPr lang="en-US" altLang="cs-CZ" sz="1200"/>
              <a:pPr/>
              <a:t>3</a:t>
            </a:fld>
            <a:endParaRPr lang="en-US" altLang="cs-CZ" sz="1200"/>
          </a:p>
        </p:txBody>
      </p:sp>
      <p:sp>
        <p:nvSpPr>
          <p:cNvPr id="9219" name="Rectangle 2">
            <a:extLst>
              <a:ext uri="{FF2B5EF4-FFF2-40B4-BE49-F238E27FC236}">
                <a16:creationId xmlns:a16="http://schemas.microsoft.com/office/drawing/2014/main" id="{28D20CC4-17D1-49BA-83E8-B4BB94F6C112}"/>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75B0828-4AFD-4EF1-BE8E-A31C042269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35CB13C-D74E-4A16-BD41-E5911E3AB3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F1767BA-86E2-451F-A9B7-B908771BB727}" type="slidenum">
              <a:rPr lang="en-US" altLang="cs-CZ" sz="1200"/>
              <a:pPr/>
              <a:t>21</a:t>
            </a:fld>
            <a:endParaRPr lang="en-US" altLang="cs-CZ" sz="1200"/>
          </a:p>
        </p:txBody>
      </p:sp>
      <p:sp>
        <p:nvSpPr>
          <p:cNvPr id="46083" name="Rectangle 2">
            <a:extLst>
              <a:ext uri="{FF2B5EF4-FFF2-40B4-BE49-F238E27FC236}">
                <a16:creationId xmlns:a16="http://schemas.microsoft.com/office/drawing/2014/main" id="{B4ACB20B-B61B-43E2-A6DC-1660F7C74B62}"/>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AE48734-E377-4289-961E-FF023F33A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73ABB82-4F62-4D4C-A51F-41364626B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EE7650B-7347-48D9-ADCA-EC72086C876C}" type="slidenum">
              <a:rPr lang="en-US" altLang="cs-CZ" sz="1200"/>
              <a:pPr/>
              <a:t>22</a:t>
            </a:fld>
            <a:endParaRPr lang="en-US" altLang="cs-CZ" sz="1200"/>
          </a:p>
        </p:txBody>
      </p:sp>
      <p:sp>
        <p:nvSpPr>
          <p:cNvPr id="48131" name="Rectangle 2">
            <a:extLst>
              <a:ext uri="{FF2B5EF4-FFF2-40B4-BE49-F238E27FC236}">
                <a16:creationId xmlns:a16="http://schemas.microsoft.com/office/drawing/2014/main" id="{C804F5D6-1E67-4655-AD90-4C937EF1A8B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26E729DA-6D44-4FD6-91E2-A1472998BE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B469354-D160-49B3-9874-6233BEE721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A71D562-9DD6-4863-9218-5C55B0FC805F}" type="slidenum">
              <a:rPr lang="en-US" altLang="cs-CZ" sz="1200"/>
              <a:pPr/>
              <a:t>23</a:t>
            </a:fld>
            <a:endParaRPr lang="en-US" altLang="cs-CZ" sz="1200"/>
          </a:p>
        </p:txBody>
      </p:sp>
      <p:sp>
        <p:nvSpPr>
          <p:cNvPr id="50179" name="Rectangle 2">
            <a:extLst>
              <a:ext uri="{FF2B5EF4-FFF2-40B4-BE49-F238E27FC236}">
                <a16:creationId xmlns:a16="http://schemas.microsoft.com/office/drawing/2014/main" id="{DF97CCE3-5728-45D8-97DD-7834C1ABB2B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021F3CDE-E81F-4C4C-B239-ED18BAEF4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97281A7-DEBD-4B71-99B8-2BF40FD0B5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093FCE2-A5C8-4DC6-B15D-2603D1FC5F8F}" type="slidenum">
              <a:rPr lang="en-US" altLang="cs-CZ" sz="1200"/>
              <a:pPr/>
              <a:t>24</a:t>
            </a:fld>
            <a:endParaRPr lang="en-US" altLang="cs-CZ" sz="1200"/>
          </a:p>
        </p:txBody>
      </p:sp>
      <p:sp>
        <p:nvSpPr>
          <p:cNvPr id="52227" name="Rectangle 2">
            <a:extLst>
              <a:ext uri="{FF2B5EF4-FFF2-40B4-BE49-F238E27FC236}">
                <a16:creationId xmlns:a16="http://schemas.microsoft.com/office/drawing/2014/main" id="{B7B83EE2-5DFB-4C76-B813-F867D46DB5A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DB19927-B635-4866-A00B-C3B618271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11E7C84-B94A-4DA5-9434-7F2F87562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A52CAB1-70CE-4451-9B3C-E3F49C32A424}" type="slidenum">
              <a:rPr lang="en-US" altLang="cs-CZ" sz="1200"/>
              <a:pPr/>
              <a:t>25</a:t>
            </a:fld>
            <a:endParaRPr lang="en-US" altLang="cs-CZ" sz="1200"/>
          </a:p>
        </p:txBody>
      </p:sp>
      <p:sp>
        <p:nvSpPr>
          <p:cNvPr id="54275" name="Rectangle 2">
            <a:extLst>
              <a:ext uri="{FF2B5EF4-FFF2-40B4-BE49-F238E27FC236}">
                <a16:creationId xmlns:a16="http://schemas.microsoft.com/office/drawing/2014/main" id="{EA953EC1-9847-492B-AD48-72E102AB22FF}"/>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3A85308-DD21-4A01-B946-D5032160C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6CC89BE-54DC-4CE9-82BF-B5BFD4BD37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A876214-CF12-49AD-8F02-DB10F3EC08A3}" type="slidenum">
              <a:rPr lang="en-US" altLang="cs-CZ" sz="1200"/>
              <a:pPr/>
              <a:t>26</a:t>
            </a:fld>
            <a:endParaRPr lang="en-US" altLang="cs-CZ" sz="1200"/>
          </a:p>
        </p:txBody>
      </p:sp>
      <p:sp>
        <p:nvSpPr>
          <p:cNvPr id="56323" name="Rectangle 2">
            <a:extLst>
              <a:ext uri="{FF2B5EF4-FFF2-40B4-BE49-F238E27FC236}">
                <a16:creationId xmlns:a16="http://schemas.microsoft.com/office/drawing/2014/main" id="{0FC21BB6-E489-449B-92FF-774D7A847753}"/>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E306449A-AAFC-44FF-BD96-7237A76692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BF23D11-838A-44EB-A304-7A34D018BD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AB8FE9A-D43A-46A8-A6E0-571EAF682BCC}" type="slidenum">
              <a:rPr lang="en-US" altLang="cs-CZ" sz="1200"/>
              <a:pPr/>
              <a:t>27</a:t>
            </a:fld>
            <a:endParaRPr lang="en-US" altLang="cs-CZ" sz="1200"/>
          </a:p>
        </p:txBody>
      </p:sp>
      <p:sp>
        <p:nvSpPr>
          <p:cNvPr id="58371" name="Rectangle 2">
            <a:extLst>
              <a:ext uri="{FF2B5EF4-FFF2-40B4-BE49-F238E27FC236}">
                <a16:creationId xmlns:a16="http://schemas.microsoft.com/office/drawing/2014/main" id="{29A42E05-F8FF-48D1-A1C2-7E68D904C9E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5D72C00-75D6-4352-997A-758757B98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61BDE2AA-8F3A-4320-90BC-AABFF3C4FF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F2743EE-5BE3-4986-8FDD-391C09D2C5ED}" type="slidenum">
              <a:rPr lang="en-US" altLang="cs-CZ" sz="1200"/>
              <a:pPr/>
              <a:t>28</a:t>
            </a:fld>
            <a:endParaRPr lang="en-US" altLang="cs-CZ" sz="1200"/>
          </a:p>
        </p:txBody>
      </p:sp>
      <p:sp>
        <p:nvSpPr>
          <p:cNvPr id="60419" name="Rectangle 2">
            <a:extLst>
              <a:ext uri="{FF2B5EF4-FFF2-40B4-BE49-F238E27FC236}">
                <a16:creationId xmlns:a16="http://schemas.microsoft.com/office/drawing/2014/main" id="{4FC66CD9-96A7-482C-80FC-0802C3C4E408}"/>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EF64E623-0615-4112-8CD8-4212DA0EEC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18EAF0B-B3A5-469A-A929-2810AC9C47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5C7CFFE-584D-40F9-B4BF-45CF7138D76E}" type="slidenum">
              <a:rPr lang="en-US" altLang="cs-CZ" sz="1200"/>
              <a:pPr/>
              <a:t>29</a:t>
            </a:fld>
            <a:endParaRPr lang="en-US" altLang="cs-CZ" sz="1200"/>
          </a:p>
        </p:txBody>
      </p:sp>
      <p:sp>
        <p:nvSpPr>
          <p:cNvPr id="62467" name="Rectangle 2">
            <a:extLst>
              <a:ext uri="{FF2B5EF4-FFF2-40B4-BE49-F238E27FC236}">
                <a16:creationId xmlns:a16="http://schemas.microsoft.com/office/drawing/2014/main" id="{F3786F2A-4374-40F9-BB76-47ED8A1A0B5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0D5EF4D0-8802-4875-8D31-77ACE9A91F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02B891A8-21D5-4858-B1A2-7255B233F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3722836-0FFD-4947-BBDB-F93AA7061A59}" type="slidenum">
              <a:rPr lang="en-US" altLang="cs-CZ" sz="1200"/>
              <a:pPr/>
              <a:t>30</a:t>
            </a:fld>
            <a:endParaRPr lang="en-US" altLang="cs-CZ" sz="1200"/>
          </a:p>
        </p:txBody>
      </p:sp>
      <p:sp>
        <p:nvSpPr>
          <p:cNvPr id="66563" name="Rectangle 2">
            <a:extLst>
              <a:ext uri="{FF2B5EF4-FFF2-40B4-BE49-F238E27FC236}">
                <a16:creationId xmlns:a16="http://schemas.microsoft.com/office/drawing/2014/main" id="{BA67CAD8-E525-412E-AED0-CC350B20FA5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26009E8D-D122-4E29-818D-3F0526B13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0BD5844-CCEF-407C-9C53-288B004047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FF9E088-0746-4353-BA86-056BB52AC0A4}" type="slidenum">
              <a:rPr lang="en-US" altLang="cs-CZ" sz="1200"/>
              <a:pPr/>
              <a:t>4</a:t>
            </a:fld>
            <a:endParaRPr lang="en-US" altLang="cs-CZ" sz="1200"/>
          </a:p>
        </p:txBody>
      </p:sp>
      <p:sp>
        <p:nvSpPr>
          <p:cNvPr id="11267" name="Rectangle 2">
            <a:extLst>
              <a:ext uri="{FF2B5EF4-FFF2-40B4-BE49-F238E27FC236}">
                <a16:creationId xmlns:a16="http://schemas.microsoft.com/office/drawing/2014/main" id="{548F0425-2298-4B86-95A8-139945DDCE7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68E5E1A-8CFD-47DE-95AA-AF19BE8B38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C693FC4-2CBC-41BB-9618-ECD110F43A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166D8C5-1F8B-460E-A5F5-2ECDB2F74974}" type="slidenum">
              <a:rPr lang="en-US" altLang="cs-CZ" sz="1200"/>
              <a:pPr/>
              <a:t>31</a:t>
            </a:fld>
            <a:endParaRPr lang="en-US" altLang="cs-CZ" sz="1200"/>
          </a:p>
        </p:txBody>
      </p:sp>
      <p:sp>
        <p:nvSpPr>
          <p:cNvPr id="68611" name="Rectangle 2">
            <a:extLst>
              <a:ext uri="{FF2B5EF4-FFF2-40B4-BE49-F238E27FC236}">
                <a16:creationId xmlns:a16="http://schemas.microsoft.com/office/drawing/2014/main" id="{5DC450BA-4CA4-41A1-9879-81931A4FAABE}"/>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B95FB030-424D-47DC-82A6-BA9F808A0E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D6BA070-4083-4970-A99E-CEDFA70211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CAE84F5-0EDC-4179-B4B7-4BD581C375D0}" type="slidenum">
              <a:rPr lang="en-US" altLang="cs-CZ" sz="1200"/>
              <a:pPr/>
              <a:t>32</a:t>
            </a:fld>
            <a:endParaRPr lang="en-US" altLang="cs-CZ" sz="1200"/>
          </a:p>
        </p:txBody>
      </p:sp>
      <p:sp>
        <p:nvSpPr>
          <p:cNvPr id="70659" name="Rectangle 2">
            <a:extLst>
              <a:ext uri="{FF2B5EF4-FFF2-40B4-BE49-F238E27FC236}">
                <a16:creationId xmlns:a16="http://schemas.microsoft.com/office/drawing/2014/main" id="{95C8D922-E134-4D0E-A3B6-7895E4F5D635}"/>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F2DF96F3-58D8-4BD8-852C-2C659AA550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7466FF3-20FB-4011-9100-529C835771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79CFEC-783E-4BCF-A58D-DB3C3E981BE2}" type="slidenum">
              <a:rPr lang="en-US" altLang="cs-CZ" sz="1200"/>
              <a:pPr/>
              <a:t>33</a:t>
            </a:fld>
            <a:endParaRPr lang="en-US" altLang="cs-CZ" sz="1200"/>
          </a:p>
        </p:txBody>
      </p:sp>
      <p:sp>
        <p:nvSpPr>
          <p:cNvPr id="72707" name="Rectangle 2">
            <a:extLst>
              <a:ext uri="{FF2B5EF4-FFF2-40B4-BE49-F238E27FC236}">
                <a16:creationId xmlns:a16="http://schemas.microsoft.com/office/drawing/2014/main" id="{2599C185-82B5-4591-B369-3A0205031265}"/>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9D1A4B74-1BF3-499F-8F66-B1D3EC9C29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FBDBC0A-0E8F-4C0A-85AC-5DCECF539A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4A5602E-4CDA-43CF-9D5B-70EF5F9BCC92}" type="slidenum">
              <a:rPr lang="en-US" altLang="cs-CZ" sz="1200"/>
              <a:pPr/>
              <a:t>34</a:t>
            </a:fld>
            <a:endParaRPr lang="en-US" altLang="cs-CZ" sz="1200"/>
          </a:p>
        </p:txBody>
      </p:sp>
      <p:sp>
        <p:nvSpPr>
          <p:cNvPr id="74755" name="Rectangle 2">
            <a:extLst>
              <a:ext uri="{FF2B5EF4-FFF2-40B4-BE49-F238E27FC236}">
                <a16:creationId xmlns:a16="http://schemas.microsoft.com/office/drawing/2014/main" id="{63663EA5-A483-45FD-9321-F1B7FC56F17F}"/>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D03D9C26-268F-4523-ADCE-839A89DAFC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E414932-80C2-4A0F-9B9C-8CD9366848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DF7701A-4A67-455A-A27F-B199C4331436}" type="slidenum">
              <a:rPr lang="en-US" altLang="cs-CZ" sz="1200"/>
              <a:pPr/>
              <a:t>35</a:t>
            </a:fld>
            <a:endParaRPr lang="en-US" altLang="cs-CZ" sz="1200"/>
          </a:p>
        </p:txBody>
      </p:sp>
      <p:sp>
        <p:nvSpPr>
          <p:cNvPr id="76803" name="Rectangle 2">
            <a:extLst>
              <a:ext uri="{FF2B5EF4-FFF2-40B4-BE49-F238E27FC236}">
                <a16:creationId xmlns:a16="http://schemas.microsoft.com/office/drawing/2014/main" id="{FDFC9A4F-8E38-435C-BA7C-C4DCBE742189}"/>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63F2F2F1-90FB-4364-A061-05A9EFC95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BF89FCE-5EA5-4B00-AC02-D9059931F5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B8C46C0-A6F6-4FB1-9C59-D903DEDEDDBE}" type="slidenum">
              <a:rPr lang="en-US" altLang="cs-CZ" sz="1200"/>
              <a:pPr/>
              <a:t>36</a:t>
            </a:fld>
            <a:endParaRPr lang="en-US" altLang="cs-CZ" sz="1200"/>
          </a:p>
        </p:txBody>
      </p:sp>
      <p:sp>
        <p:nvSpPr>
          <p:cNvPr id="78851" name="Rectangle 2">
            <a:extLst>
              <a:ext uri="{FF2B5EF4-FFF2-40B4-BE49-F238E27FC236}">
                <a16:creationId xmlns:a16="http://schemas.microsoft.com/office/drawing/2014/main" id="{208DE33E-4808-472C-A77C-01FC8EDE75A0}"/>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DE41A713-E52F-4933-9529-8B4B30D960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76FE545-B72F-42F8-95F4-A9B79F4173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539E5AE-6450-47EB-B0EA-AFFCE1D7B1D3}" type="slidenum">
              <a:rPr lang="en-US" altLang="cs-CZ" sz="1200"/>
              <a:pPr/>
              <a:t>37</a:t>
            </a:fld>
            <a:endParaRPr lang="en-US" altLang="cs-CZ" sz="1200"/>
          </a:p>
        </p:txBody>
      </p:sp>
      <p:sp>
        <p:nvSpPr>
          <p:cNvPr id="80899" name="Rectangle 2">
            <a:extLst>
              <a:ext uri="{FF2B5EF4-FFF2-40B4-BE49-F238E27FC236}">
                <a16:creationId xmlns:a16="http://schemas.microsoft.com/office/drawing/2014/main" id="{2054DC03-D8D2-4899-A4F7-9C141567E3B3}"/>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663EE690-9B5A-46DD-8E2A-9826734930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E303A01-5C1F-4459-BCD8-141245FEC8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08F0C39-B4A3-4A46-B735-5A9F5A29252A}" type="slidenum">
              <a:rPr lang="en-US" altLang="cs-CZ" sz="1200"/>
              <a:pPr/>
              <a:t>38</a:t>
            </a:fld>
            <a:endParaRPr lang="en-US" altLang="cs-CZ" sz="1200"/>
          </a:p>
        </p:txBody>
      </p:sp>
      <p:sp>
        <p:nvSpPr>
          <p:cNvPr id="82947" name="Rectangle 2">
            <a:extLst>
              <a:ext uri="{FF2B5EF4-FFF2-40B4-BE49-F238E27FC236}">
                <a16:creationId xmlns:a16="http://schemas.microsoft.com/office/drawing/2014/main" id="{D27FCE4F-4067-4DCD-8E61-976ABDD7B450}"/>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B428AFBE-2CA2-4B60-AEC8-FD5840ACA1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FC483B87-0388-4BB4-B6C0-2B5B1BC734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3E34100-D6CC-4C7B-AEB4-7E0A1EE3608B}" type="slidenum">
              <a:rPr lang="en-US" altLang="cs-CZ" sz="1200"/>
              <a:pPr/>
              <a:t>39</a:t>
            </a:fld>
            <a:endParaRPr lang="en-US" altLang="cs-CZ" sz="1200"/>
          </a:p>
        </p:txBody>
      </p:sp>
      <p:sp>
        <p:nvSpPr>
          <p:cNvPr id="84995" name="Rectangle 2">
            <a:extLst>
              <a:ext uri="{FF2B5EF4-FFF2-40B4-BE49-F238E27FC236}">
                <a16:creationId xmlns:a16="http://schemas.microsoft.com/office/drawing/2014/main" id="{29532464-0FDD-4583-B4F0-FEEE3E33E301}"/>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F996594-9C08-408C-A4B9-7C0D99FC5F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4F1B4749-CC67-46C2-B916-B00E9DC897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DE01819-00CE-4F4C-951E-48B47667863B}" type="slidenum">
              <a:rPr lang="en-US" altLang="cs-CZ" sz="1200"/>
              <a:pPr/>
              <a:t>40</a:t>
            </a:fld>
            <a:endParaRPr lang="en-US" altLang="cs-CZ" sz="1200"/>
          </a:p>
        </p:txBody>
      </p:sp>
      <p:sp>
        <p:nvSpPr>
          <p:cNvPr id="87043" name="Rectangle 2">
            <a:extLst>
              <a:ext uri="{FF2B5EF4-FFF2-40B4-BE49-F238E27FC236}">
                <a16:creationId xmlns:a16="http://schemas.microsoft.com/office/drawing/2014/main" id="{D7D31E06-3F0C-4D0A-9929-99A1E2BCAE56}"/>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04C1775F-CD4D-467B-96FD-FB5CE9651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1419B60-02B9-4E9B-9E41-E37B2194C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28375A3-C00B-44F2-8503-6ABFB36A124B}" type="slidenum">
              <a:rPr lang="en-US" altLang="cs-CZ" sz="1200"/>
              <a:pPr/>
              <a:t>5</a:t>
            </a:fld>
            <a:endParaRPr lang="en-US" altLang="cs-CZ" sz="1200"/>
          </a:p>
        </p:txBody>
      </p:sp>
      <p:sp>
        <p:nvSpPr>
          <p:cNvPr id="13315" name="Rectangle 2">
            <a:extLst>
              <a:ext uri="{FF2B5EF4-FFF2-40B4-BE49-F238E27FC236}">
                <a16:creationId xmlns:a16="http://schemas.microsoft.com/office/drawing/2014/main" id="{8A3F4EA4-1B22-4BFD-9BBC-0A3F52AABB3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8168A9F-074A-4785-A14F-B8EF29CA87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F544F4BA-85BD-4E56-93AD-116562A0EB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8D47B97-F83E-4AF8-A2A3-E1EBDEB53376}" type="slidenum">
              <a:rPr lang="en-US" altLang="cs-CZ" sz="1200"/>
              <a:pPr/>
              <a:t>41</a:t>
            </a:fld>
            <a:endParaRPr lang="en-US" altLang="cs-CZ" sz="1200"/>
          </a:p>
        </p:txBody>
      </p:sp>
      <p:sp>
        <p:nvSpPr>
          <p:cNvPr id="89091" name="Rectangle 2">
            <a:extLst>
              <a:ext uri="{FF2B5EF4-FFF2-40B4-BE49-F238E27FC236}">
                <a16:creationId xmlns:a16="http://schemas.microsoft.com/office/drawing/2014/main" id="{F85C36CB-6B3C-432B-8CA9-2664A6146A2D}"/>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59C48A80-A1C6-4C4D-965A-087458B92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B293EB5-87F1-4339-AF76-B5FD566D67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0042F77-77DA-4ACB-BA44-1F2208383050}" type="slidenum">
              <a:rPr lang="en-US" altLang="cs-CZ" sz="1200"/>
              <a:pPr/>
              <a:t>42</a:t>
            </a:fld>
            <a:endParaRPr lang="en-US" altLang="cs-CZ" sz="1200"/>
          </a:p>
        </p:txBody>
      </p:sp>
      <p:sp>
        <p:nvSpPr>
          <p:cNvPr id="91139" name="Rectangle 2">
            <a:extLst>
              <a:ext uri="{FF2B5EF4-FFF2-40B4-BE49-F238E27FC236}">
                <a16:creationId xmlns:a16="http://schemas.microsoft.com/office/drawing/2014/main" id="{24E0DF39-8292-4530-BBFE-5B1E34FA85F4}"/>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5D0724CE-16ED-42B2-8FCE-988FF9FA61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EC20AAF-B56B-4D91-976F-7DFFB9966E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6498D4B-3A6B-4858-9D55-8169A9E1D5A3}" type="slidenum">
              <a:rPr lang="en-US" altLang="cs-CZ" sz="1200"/>
              <a:pPr/>
              <a:t>43</a:t>
            </a:fld>
            <a:endParaRPr lang="en-US" altLang="cs-CZ" sz="1200"/>
          </a:p>
        </p:txBody>
      </p:sp>
      <p:sp>
        <p:nvSpPr>
          <p:cNvPr id="93187" name="Rectangle 2">
            <a:extLst>
              <a:ext uri="{FF2B5EF4-FFF2-40B4-BE49-F238E27FC236}">
                <a16:creationId xmlns:a16="http://schemas.microsoft.com/office/drawing/2014/main" id="{F0CB9E4C-A9AC-4900-AE04-2CB74BD5076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8DCD626E-02C0-48B1-A4BA-5220792EFE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085B8238-453D-480D-98AC-7E99F49AE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F8D9CDE-CF38-41CC-A93E-FF9A619BA41A}" type="slidenum">
              <a:rPr lang="en-US" altLang="cs-CZ" sz="1200"/>
              <a:pPr/>
              <a:t>44</a:t>
            </a:fld>
            <a:endParaRPr lang="en-US" altLang="cs-CZ" sz="1200"/>
          </a:p>
        </p:txBody>
      </p:sp>
      <p:sp>
        <p:nvSpPr>
          <p:cNvPr id="95235" name="Rectangle 2">
            <a:extLst>
              <a:ext uri="{FF2B5EF4-FFF2-40B4-BE49-F238E27FC236}">
                <a16:creationId xmlns:a16="http://schemas.microsoft.com/office/drawing/2014/main" id="{7BBCAF81-0AE1-4E16-92E5-AE0129ADBC11}"/>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A3DE6FDB-2D33-4E24-9BF1-B98090645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62E5061D-6418-4E52-BC1B-42C78D5663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9B89EC4-4A4D-4788-BF42-6615126A220E}" type="slidenum">
              <a:rPr lang="en-US" altLang="cs-CZ" sz="1200"/>
              <a:pPr/>
              <a:t>45</a:t>
            </a:fld>
            <a:endParaRPr lang="en-US" altLang="cs-CZ" sz="1200"/>
          </a:p>
        </p:txBody>
      </p:sp>
      <p:sp>
        <p:nvSpPr>
          <p:cNvPr id="97283" name="Rectangle 2">
            <a:extLst>
              <a:ext uri="{FF2B5EF4-FFF2-40B4-BE49-F238E27FC236}">
                <a16:creationId xmlns:a16="http://schemas.microsoft.com/office/drawing/2014/main" id="{68F10B1F-DBC6-446E-A468-D5A81C8305A1}"/>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B3AEC9E3-ED5B-4126-B5CD-0ACAA824A0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3F18D04-E6A4-4291-B933-F30B768DB1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A43836D-3B46-4E49-A94A-1214A543AC78}" type="slidenum">
              <a:rPr lang="en-US" altLang="cs-CZ" sz="1200"/>
              <a:pPr/>
              <a:t>46</a:t>
            </a:fld>
            <a:endParaRPr lang="en-US" altLang="cs-CZ" sz="1200"/>
          </a:p>
        </p:txBody>
      </p:sp>
      <p:sp>
        <p:nvSpPr>
          <p:cNvPr id="99331" name="Rectangle 2">
            <a:extLst>
              <a:ext uri="{FF2B5EF4-FFF2-40B4-BE49-F238E27FC236}">
                <a16:creationId xmlns:a16="http://schemas.microsoft.com/office/drawing/2014/main" id="{4968CF6C-10D5-40E2-A7A9-4DF2957FB55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A6A771BB-C959-4498-8673-6AED82C9C5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8BF9EBF0-7A15-44CD-A83E-5B6729E73D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655EF15-8061-405B-9EB0-507B619A32A5}" type="slidenum">
              <a:rPr lang="en-US" altLang="cs-CZ" sz="1200"/>
              <a:pPr/>
              <a:t>47</a:t>
            </a:fld>
            <a:endParaRPr lang="en-US" altLang="cs-CZ" sz="1200"/>
          </a:p>
        </p:txBody>
      </p:sp>
      <p:sp>
        <p:nvSpPr>
          <p:cNvPr id="101379" name="Rectangle 2">
            <a:extLst>
              <a:ext uri="{FF2B5EF4-FFF2-40B4-BE49-F238E27FC236}">
                <a16:creationId xmlns:a16="http://schemas.microsoft.com/office/drawing/2014/main" id="{9D76BB51-BFFA-4F52-A81F-325145498B3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5F25A894-423F-445A-B25F-0BB8DDBC49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1CF61647-9A7D-4100-A930-A7D09D98E4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0E363AB-A6FD-40CA-80E8-4EE57058D36A}" type="slidenum">
              <a:rPr lang="en-US" altLang="cs-CZ" sz="1200"/>
              <a:pPr/>
              <a:t>48</a:t>
            </a:fld>
            <a:endParaRPr lang="en-US" altLang="cs-CZ" sz="1200"/>
          </a:p>
        </p:txBody>
      </p:sp>
      <p:sp>
        <p:nvSpPr>
          <p:cNvPr id="103427" name="Rectangle 2">
            <a:extLst>
              <a:ext uri="{FF2B5EF4-FFF2-40B4-BE49-F238E27FC236}">
                <a16:creationId xmlns:a16="http://schemas.microsoft.com/office/drawing/2014/main" id="{4E6A8818-B0F0-4E86-966B-22355F71D1DC}"/>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AAAB87D0-DE80-42DF-A458-22B1019DCC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C71F65B-FBBB-423D-B2C1-CFB8A85635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2DCB5F6-B402-4D86-BC22-AB4586D2CE4B}" type="slidenum">
              <a:rPr lang="en-US" altLang="cs-CZ" sz="1200"/>
              <a:pPr/>
              <a:t>49</a:t>
            </a:fld>
            <a:endParaRPr lang="en-US" altLang="cs-CZ" sz="1200"/>
          </a:p>
        </p:txBody>
      </p:sp>
      <p:sp>
        <p:nvSpPr>
          <p:cNvPr id="105475" name="Rectangle 2">
            <a:extLst>
              <a:ext uri="{FF2B5EF4-FFF2-40B4-BE49-F238E27FC236}">
                <a16:creationId xmlns:a16="http://schemas.microsoft.com/office/drawing/2014/main" id="{105320CF-E400-4207-B3E5-61045047A80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7CF674CC-B289-47C2-841C-5E61C706DD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F9BFEC08-4D81-4502-A6F6-51531B96E3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1712627-B28B-443F-8F01-3E441B130688}" type="slidenum">
              <a:rPr lang="en-US" altLang="cs-CZ" sz="1200"/>
              <a:pPr/>
              <a:t>50</a:t>
            </a:fld>
            <a:endParaRPr lang="en-US" altLang="cs-CZ" sz="1200"/>
          </a:p>
        </p:txBody>
      </p:sp>
      <p:sp>
        <p:nvSpPr>
          <p:cNvPr id="107523" name="Rectangle 2">
            <a:extLst>
              <a:ext uri="{FF2B5EF4-FFF2-40B4-BE49-F238E27FC236}">
                <a16:creationId xmlns:a16="http://schemas.microsoft.com/office/drawing/2014/main" id="{F50DEC21-7387-4851-B465-26EFD93BECE9}"/>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B0BA651C-E101-4CDA-BB10-1DAE86FC7F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5E06799-B1D7-4AE0-8528-BAB4F7AB3A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510737E-6984-4F9D-92A8-DCA941CC9871}" type="slidenum">
              <a:rPr lang="en-US" altLang="cs-CZ" sz="1200"/>
              <a:pPr/>
              <a:t>6</a:t>
            </a:fld>
            <a:endParaRPr lang="en-US" altLang="cs-CZ" sz="1200"/>
          </a:p>
        </p:txBody>
      </p:sp>
      <p:sp>
        <p:nvSpPr>
          <p:cNvPr id="15363" name="Rectangle 2">
            <a:extLst>
              <a:ext uri="{FF2B5EF4-FFF2-40B4-BE49-F238E27FC236}">
                <a16:creationId xmlns:a16="http://schemas.microsoft.com/office/drawing/2014/main" id="{E97F4CB6-DC81-4B60-954D-61F3958F8D32}"/>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8DAE154-1AAC-475D-99EB-9B7E9FCAA9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043C04F5-82B5-4058-A7E4-95BDADF76D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95DB60C-A745-4F7A-81A0-90B6B22E4BA9}" type="slidenum">
              <a:rPr lang="en-US" altLang="cs-CZ" sz="1200"/>
              <a:pPr/>
              <a:t>51</a:t>
            </a:fld>
            <a:endParaRPr lang="en-US" altLang="cs-CZ" sz="1200"/>
          </a:p>
        </p:txBody>
      </p:sp>
      <p:sp>
        <p:nvSpPr>
          <p:cNvPr id="109571" name="Rectangle 2">
            <a:extLst>
              <a:ext uri="{FF2B5EF4-FFF2-40B4-BE49-F238E27FC236}">
                <a16:creationId xmlns:a16="http://schemas.microsoft.com/office/drawing/2014/main" id="{ED0CBE96-A740-44C3-9667-278B41DD48E6}"/>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5C648FA2-F1A1-4132-B1E5-7BE122BF71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3D7F192D-0268-450D-ABB9-6A070D1A30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CE76311-B3DF-4C66-B8B0-BBA1BC854148}" type="slidenum">
              <a:rPr lang="en-US" altLang="cs-CZ" sz="1200"/>
              <a:pPr/>
              <a:t>52</a:t>
            </a:fld>
            <a:endParaRPr lang="en-US" altLang="cs-CZ" sz="1200"/>
          </a:p>
        </p:txBody>
      </p:sp>
      <p:sp>
        <p:nvSpPr>
          <p:cNvPr id="111619" name="Rectangle 2">
            <a:extLst>
              <a:ext uri="{FF2B5EF4-FFF2-40B4-BE49-F238E27FC236}">
                <a16:creationId xmlns:a16="http://schemas.microsoft.com/office/drawing/2014/main" id="{D1C2F810-C7C4-4627-A640-83305766275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F090E000-6BC4-4119-80C9-9903BCC7B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3E47616-A32B-430E-8F38-B08D12E0DB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499D3C4-83BA-4647-BE79-DBA7FCE4C6E3}" type="slidenum">
              <a:rPr lang="en-US" altLang="cs-CZ" sz="1200"/>
              <a:pPr/>
              <a:t>53</a:t>
            </a:fld>
            <a:endParaRPr lang="en-US" altLang="cs-CZ" sz="1200"/>
          </a:p>
        </p:txBody>
      </p:sp>
      <p:sp>
        <p:nvSpPr>
          <p:cNvPr id="113667" name="Rectangle 2">
            <a:extLst>
              <a:ext uri="{FF2B5EF4-FFF2-40B4-BE49-F238E27FC236}">
                <a16:creationId xmlns:a16="http://schemas.microsoft.com/office/drawing/2014/main" id="{926AEE25-2B7E-42D3-B390-34C12449E72D}"/>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D874D03E-9E1D-4198-A41B-968484C97E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5024DB64-7BC3-4F0A-8C0A-94389C4405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165F5E-E9F3-481E-984C-925A0FEB82F8}" type="slidenum">
              <a:rPr lang="en-US" altLang="cs-CZ" sz="1200"/>
              <a:pPr/>
              <a:t>54</a:t>
            </a:fld>
            <a:endParaRPr lang="en-US" altLang="cs-CZ" sz="1200"/>
          </a:p>
        </p:txBody>
      </p:sp>
      <p:sp>
        <p:nvSpPr>
          <p:cNvPr id="115715" name="Rectangle 2">
            <a:extLst>
              <a:ext uri="{FF2B5EF4-FFF2-40B4-BE49-F238E27FC236}">
                <a16:creationId xmlns:a16="http://schemas.microsoft.com/office/drawing/2014/main" id="{3AC8DBFF-B43A-49D3-B383-40E6211216B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4A6875C2-795F-4A11-8416-3309CC8A3D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F8E1D770-67CB-41A0-996D-CF1DA44A98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152CDFB-A19D-4121-A6A2-F6B884CA0BB1}" type="slidenum">
              <a:rPr lang="en-US" altLang="cs-CZ" sz="1200"/>
              <a:pPr/>
              <a:t>55</a:t>
            </a:fld>
            <a:endParaRPr lang="en-US" altLang="cs-CZ" sz="1200"/>
          </a:p>
        </p:txBody>
      </p:sp>
      <p:sp>
        <p:nvSpPr>
          <p:cNvPr id="117763" name="Rectangle 2">
            <a:extLst>
              <a:ext uri="{FF2B5EF4-FFF2-40B4-BE49-F238E27FC236}">
                <a16:creationId xmlns:a16="http://schemas.microsoft.com/office/drawing/2014/main" id="{CFD24566-C1CE-4C86-9F3C-F13777C25759}"/>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BD1D3EB9-F237-4A37-B43A-C60B38C5E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B1E75307-BEEE-46C3-8269-30AD148E02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5E1B689-E45F-45DF-BB92-8969EE21D1CF}" type="slidenum">
              <a:rPr lang="en-US" altLang="cs-CZ" sz="1200"/>
              <a:pPr/>
              <a:t>56</a:t>
            </a:fld>
            <a:endParaRPr lang="en-US" altLang="cs-CZ" sz="1200"/>
          </a:p>
        </p:txBody>
      </p:sp>
      <p:sp>
        <p:nvSpPr>
          <p:cNvPr id="119811" name="Rectangle 2">
            <a:extLst>
              <a:ext uri="{FF2B5EF4-FFF2-40B4-BE49-F238E27FC236}">
                <a16:creationId xmlns:a16="http://schemas.microsoft.com/office/drawing/2014/main" id="{8158793E-7D76-430C-9591-F6DBAF026265}"/>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89E46C57-2903-4C1D-BDE5-7FAB1A7903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02741492-E4C3-4F9A-996D-09C19E1D35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4EFAFAC-3440-4DE3-BFF5-A5431617F0D2}" type="slidenum">
              <a:rPr lang="en-US" altLang="cs-CZ" sz="1200"/>
              <a:pPr/>
              <a:t>57</a:t>
            </a:fld>
            <a:endParaRPr lang="en-US" altLang="cs-CZ" sz="1200"/>
          </a:p>
        </p:txBody>
      </p:sp>
      <p:sp>
        <p:nvSpPr>
          <p:cNvPr id="121859" name="Rectangle 2">
            <a:extLst>
              <a:ext uri="{FF2B5EF4-FFF2-40B4-BE49-F238E27FC236}">
                <a16:creationId xmlns:a16="http://schemas.microsoft.com/office/drawing/2014/main" id="{FA05A561-AD62-4985-9432-FD96FE061C6E}"/>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E237AECD-F113-4FF1-9134-CE60B9AB26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852E6DA2-50D8-4B8F-BC11-39B2AF3CC5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28AB4A3-911B-45E5-8345-165A6D9D0291}" type="slidenum">
              <a:rPr lang="en-US" altLang="cs-CZ" sz="1200"/>
              <a:pPr/>
              <a:t>58</a:t>
            </a:fld>
            <a:endParaRPr lang="en-US" altLang="cs-CZ" sz="1200"/>
          </a:p>
        </p:txBody>
      </p:sp>
      <p:sp>
        <p:nvSpPr>
          <p:cNvPr id="123907" name="Rectangle 2">
            <a:extLst>
              <a:ext uri="{FF2B5EF4-FFF2-40B4-BE49-F238E27FC236}">
                <a16:creationId xmlns:a16="http://schemas.microsoft.com/office/drawing/2014/main" id="{E9462913-2704-4D68-B2F5-D77128C73BA9}"/>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89DEA1A9-EA77-4870-AACE-2610323488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99132DD1-9C7B-47AC-8237-F89088AC5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8D80D48-47C3-4998-BED3-5B833B5B3C06}" type="slidenum">
              <a:rPr lang="en-US" altLang="cs-CZ" sz="1200"/>
              <a:pPr/>
              <a:t>59</a:t>
            </a:fld>
            <a:endParaRPr lang="en-US" altLang="cs-CZ" sz="1200"/>
          </a:p>
        </p:txBody>
      </p:sp>
      <p:sp>
        <p:nvSpPr>
          <p:cNvPr id="125955" name="Rectangle 2">
            <a:extLst>
              <a:ext uri="{FF2B5EF4-FFF2-40B4-BE49-F238E27FC236}">
                <a16:creationId xmlns:a16="http://schemas.microsoft.com/office/drawing/2014/main" id="{33BCE0EE-5799-47C8-83E2-B05F2D7977C0}"/>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935EA927-3008-4BCD-A39A-156029750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DEB4480-F320-4781-8143-35D70535B4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531E198-4B5F-408C-9F3D-5E631664DF5B}" type="slidenum">
              <a:rPr lang="en-US" altLang="cs-CZ" sz="1200"/>
              <a:pPr/>
              <a:t>60</a:t>
            </a:fld>
            <a:endParaRPr lang="en-US" altLang="cs-CZ" sz="1200"/>
          </a:p>
        </p:txBody>
      </p:sp>
      <p:sp>
        <p:nvSpPr>
          <p:cNvPr id="128003" name="Rectangle 2">
            <a:extLst>
              <a:ext uri="{FF2B5EF4-FFF2-40B4-BE49-F238E27FC236}">
                <a16:creationId xmlns:a16="http://schemas.microsoft.com/office/drawing/2014/main" id="{A1801B3F-BE39-4989-A728-A9EFCB7907D3}"/>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6F198FFF-FC48-44E3-B315-F141351FFA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AB304FC-61E0-4559-9BF0-77F437637B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69EDAC4-4D6F-4AE8-AB42-92BC7C5B27B1}" type="slidenum">
              <a:rPr lang="en-US" altLang="cs-CZ" sz="1200"/>
              <a:pPr/>
              <a:t>7</a:t>
            </a:fld>
            <a:endParaRPr lang="en-US" altLang="cs-CZ" sz="1200"/>
          </a:p>
        </p:txBody>
      </p:sp>
      <p:sp>
        <p:nvSpPr>
          <p:cNvPr id="17411" name="Rectangle 2">
            <a:extLst>
              <a:ext uri="{FF2B5EF4-FFF2-40B4-BE49-F238E27FC236}">
                <a16:creationId xmlns:a16="http://schemas.microsoft.com/office/drawing/2014/main" id="{3F660600-3F12-4519-8860-07FBCBE8DF6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07340EB-A0D5-497C-A480-B3E89D6EC7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86C076E-7465-46F1-8AFC-705BF53DE8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69545BB-4E0A-49F7-97B4-D1DD13E1DDAF}" type="slidenum">
              <a:rPr lang="en-US" altLang="cs-CZ" sz="1200"/>
              <a:pPr/>
              <a:t>61</a:t>
            </a:fld>
            <a:endParaRPr lang="en-US" altLang="cs-CZ" sz="1200"/>
          </a:p>
        </p:txBody>
      </p:sp>
      <p:sp>
        <p:nvSpPr>
          <p:cNvPr id="130051" name="Rectangle 2">
            <a:extLst>
              <a:ext uri="{FF2B5EF4-FFF2-40B4-BE49-F238E27FC236}">
                <a16:creationId xmlns:a16="http://schemas.microsoft.com/office/drawing/2014/main" id="{F015D727-AEA8-474B-AA99-631B3F85A8D7}"/>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692DAABC-9579-484F-82EC-C5843C64C2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t>Beta and X/gamma have same weighting factor (confirm) because in X / gamma it is in fact an electron that delivers the dose during absorption or scatter.</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5127A64C-E458-4C88-BF85-5AEBD1E496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BDE3BA-C8AB-47AB-B045-8DCFD6FCF49D}" type="slidenum">
              <a:rPr lang="en-US" altLang="cs-CZ" sz="1200"/>
              <a:pPr/>
              <a:t>62</a:t>
            </a:fld>
            <a:endParaRPr lang="en-US" altLang="cs-CZ" sz="1200"/>
          </a:p>
        </p:txBody>
      </p:sp>
      <p:sp>
        <p:nvSpPr>
          <p:cNvPr id="132099" name="Rectangle 2">
            <a:extLst>
              <a:ext uri="{FF2B5EF4-FFF2-40B4-BE49-F238E27FC236}">
                <a16:creationId xmlns:a16="http://schemas.microsoft.com/office/drawing/2014/main" id="{88F72D37-406D-4136-AAC8-AFD77FBBB175}"/>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DEB7CF-0715-43CC-9376-6E6EA5C20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4AD8FDC6-0A69-4430-85CF-D206580E2F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9703355-2D2B-4308-B25F-B131B528320E}" type="slidenum">
              <a:rPr lang="en-US" altLang="cs-CZ" sz="1200"/>
              <a:pPr/>
              <a:t>63</a:t>
            </a:fld>
            <a:endParaRPr lang="en-US" altLang="cs-CZ" sz="1200"/>
          </a:p>
        </p:txBody>
      </p:sp>
      <p:sp>
        <p:nvSpPr>
          <p:cNvPr id="134147" name="Rectangle 2">
            <a:extLst>
              <a:ext uri="{FF2B5EF4-FFF2-40B4-BE49-F238E27FC236}">
                <a16:creationId xmlns:a16="http://schemas.microsoft.com/office/drawing/2014/main" id="{0DB97086-9ED1-473D-BA0C-EE375534A0AF}"/>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CE68711A-FB34-4BBE-8182-877011D62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67AD611E-F6D4-4F77-BEC3-A141D4AA5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6AAD5B9-F17A-4182-9A7C-2E469D8168BF}" type="slidenum">
              <a:rPr lang="en-US" altLang="cs-CZ" sz="1200"/>
              <a:pPr/>
              <a:t>64</a:t>
            </a:fld>
            <a:endParaRPr lang="en-US" altLang="cs-CZ" sz="1200"/>
          </a:p>
        </p:txBody>
      </p:sp>
      <p:sp>
        <p:nvSpPr>
          <p:cNvPr id="136195" name="Rectangle 2">
            <a:extLst>
              <a:ext uri="{FF2B5EF4-FFF2-40B4-BE49-F238E27FC236}">
                <a16:creationId xmlns:a16="http://schemas.microsoft.com/office/drawing/2014/main" id="{08C85E9D-C1C0-45B5-A7FD-100C775D4B02}"/>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A8F1AF38-D77E-45CE-8DCB-2D5F1CA837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4E503A4F-D805-4AD8-9D1D-15A6BB1658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AEB55B7-98F2-42D9-8A36-5F18621100A5}" type="slidenum">
              <a:rPr lang="en-US" altLang="cs-CZ" sz="1200"/>
              <a:pPr/>
              <a:t>65</a:t>
            </a:fld>
            <a:endParaRPr lang="en-US" altLang="cs-CZ" sz="1200"/>
          </a:p>
        </p:txBody>
      </p:sp>
      <p:sp>
        <p:nvSpPr>
          <p:cNvPr id="138243" name="Rectangle 2">
            <a:extLst>
              <a:ext uri="{FF2B5EF4-FFF2-40B4-BE49-F238E27FC236}">
                <a16:creationId xmlns:a16="http://schemas.microsoft.com/office/drawing/2014/main" id="{DB998545-4255-4319-9BEA-FD344286D4F5}"/>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BDC473F1-5FD7-45B9-9391-F98610DCB2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7F9D8559-ADD7-45F7-B040-0FF8254057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6516C2E-B38B-4FE9-8132-540C61AFD421}" type="slidenum">
              <a:rPr lang="en-US" altLang="cs-CZ" sz="1200"/>
              <a:pPr/>
              <a:t>66</a:t>
            </a:fld>
            <a:endParaRPr lang="en-US" altLang="cs-CZ" sz="1200"/>
          </a:p>
        </p:txBody>
      </p:sp>
      <p:sp>
        <p:nvSpPr>
          <p:cNvPr id="140291" name="Rectangle 2">
            <a:extLst>
              <a:ext uri="{FF2B5EF4-FFF2-40B4-BE49-F238E27FC236}">
                <a16:creationId xmlns:a16="http://schemas.microsoft.com/office/drawing/2014/main" id="{0CD74998-7230-4583-9CCE-33C61CB2E164}"/>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4FF99D15-6E13-4CF8-A307-7FD785279B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84A10596-02F5-485A-B4F0-BDF3657A97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D21911E-FD00-4273-96A3-E0ABC439367D}" type="slidenum">
              <a:rPr lang="en-US" altLang="cs-CZ" sz="1200"/>
              <a:pPr/>
              <a:t>67</a:t>
            </a:fld>
            <a:endParaRPr lang="en-US" altLang="cs-CZ" sz="1200"/>
          </a:p>
        </p:txBody>
      </p:sp>
      <p:sp>
        <p:nvSpPr>
          <p:cNvPr id="142339" name="Rectangle 2">
            <a:extLst>
              <a:ext uri="{FF2B5EF4-FFF2-40B4-BE49-F238E27FC236}">
                <a16:creationId xmlns:a16="http://schemas.microsoft.com/office/drawing/2014/main" id="{AD9BEDC9-DDAB-4A67-97B8-0034D7C2C3C9}"/>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C8F2A1D3-0D29-4110-A67D-3536CABB17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098B7D60-7E8E-4704-B96C-628730AC3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73DC32D-A9A1-4CFF-8A87-F6707CBAEB63}" type="slidenum">
              <a:rPr lang="en-US" altLang="cs-CZ" sz="1200"/>
              <a:pPr/>
              <a:t>68</a:t>
            </a:fld>
            <a:endParaRPr lang="en-US" altLang="cs-CZ" sz="1200"/>
          </a:p>
        </p:txBody>
      </p:sp>
      <p:sp>
        <p:nvSpPr>
          <p:cNvPr id="144387" name="Rectangle 2">
            <a:extLst>
              <a:ext uri="{FF2B5EF4-FFF2-40B4-BE49-F238E27FC236}">
                <a16:creationId xmlns:a16="http://schemas.microsoft.com/office/drawing/2014/main" id="{3418974F-DDFB-4462-A47C-211B8EF89B36}"/>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977E591-835B-480E-A375-74215483DD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781F9791-2F50-42A4-8165-21DFE0BB6A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44FE0E0-098C-41B3-9F37-A5EB2FB9204A}" type="slidenum">
              <a:rPr lang="en-US" altLang="cs-CZ" sz="1200"/>
              <a:pPr/>
              <a:t>69</a:t>
            </a:fld>
            <a:endParaRPr lang="en-US" altLang="cs-CZ" sz="1200"/>
          </a:p>
        </p:txBody>
      </p:sp>
      <p:sp>
        <p:nvSpPr>
          <p:cNvPr id="146435" name="Rectangle 2">
            <a:extLst>
              <a:ext uri="{FF2B5EF4-FFF2-40B4-BE49-F238E27FC236}">
                <a16:creationId xmlns:a16="http://schemas.microsoft.com/office/drawing/2014/main" id="{C7390AAA-4D38-4530-BCB3-2CE646AFB094}"/>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1C1A79A5-FB9E-4555-AF89-CE38B6D56D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D9FBF4B-BAB8-4F35-9DFD-E2C590671A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12EF8CB-DAC4-489E-A138-D5956BFAB898}" type="slidenum">
              <a:rPr lang="en-US" altLang="cs-CZ" sz="1200"/>
              <a:pPr/>
              <a:t>8</a:t>
            </a:fld>
            <a:endParaRPr lang="en-US" altLang="cs-CZ" sz="1200"/>
          </a:p>
        </p:txBody>
      </p:sp>
      <p:sp>
        <p:nvSpPr>
          <p:cNvPr id="19459" name="Rectangle 2">
            <a:extLst>
              <a:ext uri="{FF2B5EF4-FFF2-40B4-BE49-F238E27FC236}">
                <a16:creationId xmlns:a16="http://schemas.microsoft.com/office/drawing/2014/main" id="{C09ED00B-D94D-41C4-B0E6-32F558CD3D9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BAECEC06-EA43-478A-8D62-E474B5ADC8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79AC9D4-F875-4C96-9ACC-637FFC1102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6457F5A-DE8A-421A-A69B-BFB44AF80FCF}" type="slidenum">
              <a:rPr lang="en-US" altLang="cs-CZ" sz="1200"/>
              <a:pPr/>
              <a:t>9</a:t>
            </a:fld>
            <a:endParaRPr lang="en-US" altLang="cs-CZ" sz="1200"/>
          </a:p>
        </p:txBody>
      </p:sp>
      <p:sp>
        <p:nvSpPr>
          <p:cNvPr id="21507" name="Rectangle 2">
            <a:extLst>
              <a:ext uri="{FF2B5EF4-FFF2-40B4-BE49-F238E27FC236}">
                <a16:creationId xmlns:a16="http://schemas.microsoft.com/office/drawing/2014/main" id="{ABD52316-2E99-42B5-BCFE-7C256FDAD1B6}"/>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0084D54F-F2C6-40F5-BEE2-365992674A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ABCDDB2-DD75-4E8A-AC79-3A7DD0971A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DA67202-418D-48F2-85D6-8436EF23FE7B}" type="slidenum">
              <a:rPr lang="en-US" altLang="cs-CZ" sz="1200"/>
              <a:pPr/>
              <a:t>10</a:t>
            </a:fld>
            <a:endParaRPr lang="en-US" altLang="cs-CZ" sz="1200"/>
          </a:p>
        </p:txBody>
      </p:sp>
      <p:sp>
        <p:nvSpPr>
          <p:cNvPr id="23555" name="Rectangle 2">
            <a:extLst>
              <a:ext uri="{FF2B5EF4-FFF2-40B4-BE49-F238E27FC236}">
                <a16:creationId xmlns:a16="http://schemas.microsoft.com/office/drawing/2014/main" id="{FA5CF2A1-F7C7-43FB-9235-390D83D992B5}"/>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9F21AB3-6553-474C-81EC-57C4A0AE69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9144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29008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144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447800"/>
            <a:ext cx="508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18340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obsah 2"/>
          <p:cNvSpPr>
            <a:spLocks noGrp="1"/>
          </p:cNvSpPr>
          <p:nvPr>
            <p:ph sz="half" idx="1"/>
          </p:nvPr>
        </p:nvSpPr>
        <p:spPr>
          <a:xfrm>
            <a:off x="9144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447800"/>
            <a:ext cx="5080000" cy="22479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848100"/>
            <a:ext cx="5080000" cy="22479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21564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abulku 2"/>
          <p:cNvSpPr>
            <a:spLocks noGrp="1"/>
          </p:cNvSpPr>
          <p:nvPr>
            <p:ph type="tbl" idx="1"/>
          </p:nvPr>
        </p:nvSpPr>
        <p:spPr>
          <a:xfrm>
            <a:off x="914400" y="1447800"/>
            <a:ext cx="10363200" cy="4648200"/>
          </a:xfrm>
        </p:spPr>
        <p:txBody>
          <a:bodyPr/>
          <a:lstStyle/>
          <a:p>
            <a:pPr lvl="0"/>
            <a:endParaRPr lang="cs-CZ" noProof="0"/>
          </a:p>
        </p:txBody>
      </p:sp>
    </p:spTree>
    <p:extLst>
      <p:ext uri="{BB962C8B-B14F-4D97-AF65-F5344CB8AC3E}">
        <p14:creationId xmlns:p14="http://schemas.microsoft.com/office/powerpoint/2010/main" val="2747916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914400" y="304800"/>
            <a:ext cx="10363200" cy="9144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914400" y="1447800"/>
            <a:ext cx="5080000" cy="4648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447800"/>
            <a:ext cx="5080000" cy="22479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848100"/>
            <a:ext cx="5080000" cy="22479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207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4"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wm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29.wmf"/><Relationship Id="rId4" Type="http://schemas.openxmlformats.org/officeDocument/2006/relationships/oleObject" Target="../embeddings/oleObject3.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22.xml"/><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dirty="0"/>
              <a:t>Masaryk University, </a:t>
            </a:r>
            <a:r>
              <a:rPr lang="cs-CZ" dirty="0" err="1"/>
              <a:t>Medical</a:t>
            </a:r>
            <a:r>
              <a:rPr lang="cs-CZ" dirty="0"/>
              <a:t> </a:t>
            </a:r>
            <a:r>
              <a:rPr lang="cs-CZ" dirty="0" err="1"/>
              <a:t>Faculty</a:t>
            </a:r>
            <a:r>
              <a:rPr lang="cs-CZ" dirty="0"/>
              <a:t>, Department </a:t>
            </a:r>
            <a:r>
              <a:rPr lang="cs-CZ" dirty="0" err="1"/>
              <a:t>of</a:t>
            </a:r>
            <a:r>
              <a:rPr lang="cs-CZ" dirty="0"/>
              <a:t> </a:t>
            </a:r>
            <a:r>
              <a:rPr lang="cs-CZ" dirty="0" err="1"/>
              <a:t>Biophysics</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latin typeface="Arial" panose="020B0604020202020204" pitchFamily="34" charset="0"/>
              </a:rPr>
              <a:t>Patient Safety: Protection of the Patient from Ionizing Radiation</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dirty="0">
                <a:latin typeface="Arial" panose="020B0604020202020204" pitchFamily="34" charset="0"/>
              </a:rPr>
              <a:t>Quality Healthcare: </a:t>
            </a:r>
            <a:br>
              <a:rPr lang="en-GB" altLang="cs-CZ" sz="2400" dirty="0">
                <a:latin typeface="Arial" panose="020B0604020202020204" pitchFamily="34" charset="0"/>
              </a:rPr>
            </a:br>
            <a:r>
              <a:rPr lang="en-GB" altLang="cs-CZ" sz="2400" dirty="0">
                <a:latin typeface="Arial" panose="020B0604020202020204" pitchFamily="34" charset="0"/>
              </a:rPr>
              <a:t>Image Quality and Diagnostic Accuracy in X-Ray Imaging (XRI)</a:t>
            </a:r>
            <a:endParaRPr lang="cs-CZ"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8710A88-32F9-42B9-A586-1FCAFF604C9F}"/>
              </a:ext>
            </a:extLst>
          </p:cNvPr>
          <p:cNvSpPr>
            <a:spLocks noGrp="1" noChangeArrowheads="1"/>
          </p:cNvSpPr>
          <p:nvPr>
            <p:ph type="title"/>
          </p:nvPr>
        </p:nvSpPr>
        <p:spPr/>
        <p:txBody>
          <a:bodyPr/>
          <a:lstStyle/>
          <a:p>
            <a:r>
              <a:rPr lang="en-GB" altLang="cs-CZ">
                <a:latin typeface="Arial" panose="020B0604020202020204" pitchFamily="34" charset="0"/>
              </a:rPr>
              <a:t>Effects of Radiation on Cells </a:t>
            </a:r>
          </a:p>
        </p:txBody>
      </p:sp>
      <p:sp>
        <p:nvSpPr>
          <p:cNvPr id="22531" name="Rectangle 3">
            <a:extLst>
              <a:ext uri="{FF2B5EF4-FFF2-40B4-BE49-F238E27FC236}">
                <a16:creationId xmlns:a16="http://schemas.microsoft.com/office/drawing/2014/main" id="{B0F594A4-BE09-4065-8FFF-928FD829A655}"/>
              </a:ext>
            </a:extLst>
          </p:cNvPr>
          <p:cNvSpPr>
            <a:spLocks noGrp="1" noChangeArrowheads="1"/>
          </p:cNvSpPr>
          <p:nvPr>
            <p:ph type="body" idx="1"/>
          </p:nvPr>
        </p:nvSpPr>
        <p:spPr>
          <a:xfrm>
            <a:off x="583365" y="1920055"/>
            <a:ext cx="9262200" cy="4827587"/>
          </a:xfrm>
        </p:spPr>
        <p:txBody>
          <a:bodyPr/>
          <a:lstStyle/>
          <a:p>
            <a:r>
              <a:rPr lang="en-GB" altLang="cs-CZ" sz="2400" dirty="0">
                <a:latin typeface="Arial" panose="020B0604020202020204" pitchFamily="34" charset="0"/>
              </a:rPr>
              <a:t>Radiation bioeffects initiate at the cellular level</a:t>
            </a:r>
            <a:r>
              <a:rPr lang="cs-CZ" altLang="cs-CZ" sz="2400" dirty="0">
                <a:latin typeface="Arial" panose="020B0604020202020204" pitchFamily="34" charset="0"/>
              </a:rPr>
              <a:t>.</a:t>
            </a:r>
            <a:endParaRPr lang="en-GB" altLang="cs-CZ" sz="2400" dirty="0">
              <a:latin typeface="Arial" panose="020B0604020202020204" pitchFamily="34" charset="0"/>
            </a:endParaRPr>
          </a:p>
          <a:p>
            <a:r>
              <a:rPr lang="en-GB" altLang="cs-CZ" sz="2400" dirty="0">
                <a:latin typeface="Arial" panose="020B0604020202020204" pitchFamily="34" charset="0"/>
              </a:rPr>
              <a:t>Cells are most radiosensitive during mitosis (cell division)</a:t>
            </a:r>
            <a:r>
              <a:rPr lang="cs-CZ" altLang="cs-CZ" sz="2400" dirty="0">
                <a:latin typeface="Arial" panose="020B0604020202020204" pitchFamily="34" charset="0"/>
              </a:rPr>
              <a:t>.</a:t>
            </a:r>
            <a:endParaRPr lang="en-GB" altLang="cs-CZ" sz="2400" dirty="0">
              <a:latin typeface="Arial" panose="020B0604020202020204" pitchFamily="34" charset="0"/>
            </a:endParaRPr>
          </a:p>
          <a:p>
            <a:r>
              <a:rPr lang="en-GB" altLang="cs-CZ" sz="2400" dirty="0">
                <a:latin typeface="Arial" panose="020B0604020202020204" pitchFamily="34" charset="0"/>
              </a:rPr>
              <a:t>Effects of radiation on cells:</a:t>
            </a:r>
          </a:p>
          <a:p>
            <a:pPr lvl="1"/>
            <a:r>
              <a:rPr lang="en-GB" altLang="cs-CZ" dirty="0">
                <a:latin typeface="Arial" panose="020B0604020202020204" pitchFamily="34" charset="0"/>
              </a:rPr>
              <a:t>Cell death prior to or after mitosis (not so important except in certain very high dose procedures when so many cells die that the whole tissue suffers e.g., interventional radiology)</a:t>
            </a:r>
            <a:r>
              <a:rPr lang="cs-CZ" altLang="cs-CZ" dirty="0">
                <a:latin typeface="Arial" panose="020B0604020202020204" pitchFamily="34" charset="0"/>
              </a:rPr>
              <a:t>.</a:t>
            </a:r>
            <a:endParaRPr lang="en-GB" altLang="cs-CZ" dirty="0">
              <a:latin typeface="Arial" panose="020B0604020202020204" pitchFamily="34" charset="0"/>
            </a:endParaRPr>
          </a:p>
          <a:p>
            <a:pPr lvl="1"/>
            <a:r>
              <a:rPr lang="en-GB" altLang="cs-CZ" dirty="0">
                <a:latin typeface="Arial" panose="020B0604020202020204" pitchFamily="34" charset="0"/>
              </a:rPr>
              <a:t>Delayed or prolonged mitosis </a:t>
            </a:r>
          </a:p>
          <a:p>
            <a:pPr lvl="1"/>
            <a:r>
              <a:rPr lang="en-GB" altLang="cs-CZ" dirty="0">
                <a:latin typeface="Arial" panose="020B0604020202020204" pitchFamily="34" charset="0"/>
              </a:rPr>
              <a:t>Abnormal mitosis followed by repair</a:t>
            </a:r>
          </a:p>
          <a:p>
            <a:pPr lvl="1"/>
            <a:r>
              <a:rPr lang="en-GB" altLang="cs-CZ" dirty="0">
                <a:latin typeface="Arial" panose="020B0604020202020204" pitchFamily="34" charset="0"/>
              </a:rPr>
              <a:t>Abnormal mitosis followed by replication - </a:t>
            </a:r>
            <a:r>
              <a:rPr lang="en-GB" altLang="cs-CZ" i="1" dirty="0">
                <a:solidFill>
                  <a:srgbClr val="FF0000"/>
                </a:solidFill>
                <a:latin typeface="Arial" panose="020B0604020202020204" pitchFamily="34" charset="0"/>
              </a:rPr>
              <a:t>this is usually the major problem in medical imaging – leads to carcinogenesis, mutagenesis</a:t>
            </a:r>
            <a:r>
              <a:rPr lang="cs-CZ" altLang="cs-CZ" i="1" dirty="0">
                <a:solidFill>
                  <a:srgbClr val="FF0000"/>
                </a:solidFill>
                <a:latin typeface="Arial" panose="020B0604020202020204" pitchFamily="34" charset="0"/>
              </a:rPr>
              <a:t>.</a:t>
            </a:r>
            <a:endParaRPr lang="en-GB" altLang="cs-CZ" i="1"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B28C5E0-DEC6-4ADA-89B0-D5F6D93C29FA}"/>
              </a:ext>
            </a:extLst>
          </p:cNvPr>
          <p:cNvSpPr>
            <a:spLocks noGrp="1" noChangeArrowheads="1"/>
          </p:cNvSpPr>
          <p:nvPr>
            <p:ph type="title"/>
          </p:nvPr>
        </p:nvSpPr>
        <p:spPr/>
        <p:txBody>
          <a:bodyPr/>
          <a:lstStyle/>
          <a:p>
            <a:r>
              <a:rPr lang="en-GB" altLang="cs-CZ">
                <a:latin typeface="Arial" panose="020B0604020202020204" pitchFamily="34" charset="0"/>
              </a:rPr>
              <a:t>Radiosensitivity of Cells</a:t>
            </a:r>
          </a:p>
        </p:txBody>
      </p:sp>
      <p:sp>
        <p:nvSpPr>
          <p:cNvPr id="24579" name="Rectangle 3">
            <a:extLst>
              <a:ext uri="{FF2B5EF4-FFF2-40B4-BE49-F238E27FC236}">
                <a16:creationId xmlns:a16="http://schemas.microsoft.com/office/drawing/2014/main" id="{4A4928D2-8775-4BD0-AA26-FF9E6B89A2FD}"/>
              </a:ext>
            </a:extLst>
          </p:cNvPr>
          <p:cNvSpPr>
            <a:spLocks noGrp="1" noChangeArrowheads="1"/>
          </p:cNvSpPr>
          <p:nvPr>
            <p:ph type="body" idx="1"/>
          </p:nvPr>
        </p:nvSpPr>
        <p:spPr>
          <a:xfrm>
            <a:off x="720000" y="1562703"/>
            <a:ext cx="9477703" cy="4752975"/>
          </a:xfrm>
        </p:spPr>
        <p:txBody>
          <a:bodyPr/>
          <a:lstStyle/>
          <a:p>
            <a:pPr>
              <a:lnSpc>
                <a:spcPct val="90000"/>
              </a:lnSpc>
            </a:pPr>
            <a:r>
              <a:rPr lang="en-GB" altLang="cs-CZ" sz="2400" dirty="0">
                <a:latin typeface="Arial" panose="020B0604020202020204" pitchFamily="34" charset="0"/>
              </a:rPr>
              <a:t>Law of </a:t>
            </a:r>
            <a:r>
              <a:rPr lang="en-GB" altLang="cs-CZ" sz="2400" dirty="0" err="1">
                <a:latin typeface="Arial" panose="020B0604020202020204" pitchFamily="34" charset="0"/>
              </a:rPr>
              <a:t>Bergonie</a:t>
            </a:r>
            <a:r>
              <a:rPr lang="en-GB" altLang="cs-CZ" sz="2400" dirty="0">
                <a:latin typeface="Arial" panose="020B0604020202020204" pitchFamily="34" charset="0"/>
              </a:rPr>
              <a:t> and </a:t>
            </a:r>
            <a:r>
              <a:rPr lang="en-GB" altLang="cs-CZ" sz="2400" dirty="0" err="1">
                <a:latin typeface="Arial" panose="020B0604020202020204" pitchFamily="34" charset="0"/>
              </a:rPr>
              <a:t>Tribondeau</a:t>
            </a:r>
            <a:r>
              <a:rPr lang="en-GB" altLang="cs-CZ" sz="2400" dirty="0">
                <a:latin typeface="Arial" panose="020B0604020202020204" pitchFamily="34" charset="0"/>
              </a:rPr>
              <a:t>: radiosensitivity of cells is proportional to rate of cell division (mitotic frequency) and inversely prop. to the level of cell specialisation (also known as cell ‘differentiation’). </a:t>
            </a:r>
          </a:p>
          <a:p>
            <a:pPr lvl="1">
              <a:lnSpc>
                <a:spcPct val="90000"/>
              </a:lnSpc>
            </a:pPr>
            <a:r>
              <a:rPr lang="en-GB" altLang="cs-CZ" dirty="0">
                <a:latin typeface="Arial" panose="020B0604020202020204" pitchFamily="34" charset="0"/>
              </a:rPr>
              <a:t>High sensitivity: bone marrow, spermatogonia, granulosa cells surrounding the ovum</a:t>
            </a:r>
          </a:p>
          <a:p>
            <a:pPr lvl="1">
              <a:lnSpc>
                <a:spcPct val="90000"/>
              </a:lnSpc>
            </a:pPr>
            <a:r>
              <a:rPr lang="en-GB" altLang="cs-CZ" dirty="0">
                <a:latin typeface="Arial" panose="020B0604020202020204" pitchFamily="34" charset="0"/>
              </a:rPr>
              <a:t>Medium sensitivity: liver, thyroid, connective tissue, vascular endothelium</a:t>
            </a:r>
          </a:p>
          <a:p>
            <a:pPr lvl="1">
              <a:lnSpc>
                <a:spcPct val="90000"/>
              </a:lnSpc>
            </a:pPr>
            <a:r>
              <a:rPr lang="en-GB" altLang="cs-CZ" dirty="0">
                <a:latin typeface="Arial" panose="020B0604020202020204" pitchFamily="34" charset="0"/>
              </a:rPr>
              <a:t>Low sensitivity: nerve cells</a:t>
            </a:r>
          </a:p>
          <a:p>
            <a:pPr>
              <a:lnSpc>
                <a:spcPct val="90000"/>
              </a:lnSpc>
            </a:pPr>
            <a:r>
              <a:rPr lang="en-GB" altLang="cs-CZ" sz="2400" dirty="0">
                <a:latin typeface="Arial" panose="020B0604020202020204" pitchFamily="34" charset="0"/>
              </a:rPr>
              <a:t>The younger the patient the more radiosensitive because of the high rate of cell division and incomplete differentiation, more care required in paediatrics (children 3 times more radiosensitive than adults)</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90000"/>
              </a:lnSpc>
            </a:pPr>
            <a:r>
              <a:rPr lang="en-GB" altLang="cs-CZ" sz="2400" dirty="0">
                <a:latin typeface="Arial" panose="020B0604020202020204" pitchFamily="34" charset="0"/>
              </a:rPr>
              <a:t>The unborn child is the most sensitive</a:t>
            </a:r>
            <a:r>
              <a:rPr lang="cs-CZ" altLang="cs-CZ" sz="2400" dirty="0">
                <a:latin typeface="Arial" panose="020B0604020202020204" pitchFamily="34" charset="0"/>
              </a:rPr>
              <a:t>.</a:t>
            </a:r>
            <a:endParaRPr lang="en-GB" altLang="cs-CZ" sz="24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03D7330-FAE3-4C73-A7E6-A7E60499C1BC}"/>
              </a:ext>
            </a:extLst>
          </p:cNvPr>
          <p:cNvSpPr>
            <a:spLocks noGrp="1" noChangeArrowheads="1"/>
          </p:cNvSpPr>
          <p:nvPr>
            <p:ph type="title"/>
          </p:nvPr>
        </p:nvSpPr>
        <p:spPr>
          <a:xfrm>
            <a:off x="1524001" y="476251"/>
            <a:ext cx="9112468" cy="792163"/>
          </a:xfrm>
        </p:spPr>
        <p:txBody>
          <a:bodyPr/>
          <a:lstStyle/>
          <a:p>
            <a:r>
              <a:rPr lang="en-GB" altLang="cs-CZ" sz="2400" dirty="0">
                <a:latin typeface="Arial" panose="020B0604020202020204" pitchFamily="34" charset="0"/>
              </a:rPr>
              <a:t>Quantifying the relative radiosensitivity for carcinogenesis </a:t>
            </a:r>
            <a:br>
              <a:rPr lang="en-GB" altLang="cs-CZ" sz="2400" dirty="0">
                <a:latin typeface="Arial" panose="020B0604020202020204" pitchFamily="34" charset="0"/>
              </a:rPr>
            </a:br>
            <a:r>
              <a:rPr lang="en-GB" altLang="cs-CZ" sz="2400" dirty="0">
                <a:latin typeface="Arial" panose="020B0604020202020204" pitchFamily="34" charset="0"/>
              </a:rPr>
              <a:t>and mutagenesis of various tissues: Tissue Weighting Factors</a:t>
            </a:r>
            <a:br>
              <a:rPr lang="en-GB" altLang="cs-CZ" sz="2400" dirty="0">
                <a:latin typeface="Arial" panose="020B0604020202020204" pitchFamily="34" charset="0"/>
              </a:rPr>
            </a:br>
            <a:endParaRPr lang="en-GB" altLang="cs-CZ" sz="2400" dirty="0">
              <a:latin typeface="Arial" panose="020B0604020202020204" pitchFamily="34" charset="0"/>
            </a:endParaRPr>
          </a:p>
        </p:txBody>
      </p:sp>
      <p:pic>
        <p:nvPicPr>
          <p:cNvPr id="26627" name="Picture 3">
            <a:extLst>
              <a:ext uri="{FF2B5EF4-FFF2-40B4-BE49-F238E27FC236}">
                <a16:creationId xmlns:a16="http://schemas.microsoft.com/office/drawing/2014/main" id="{6FB047FD-CB4A-4E41-9CAC-60BEDEF77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818" y="1556463"/>
            <a:ext cx="8688388"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a:extLst>
              <a:ext uri="{FF2B5EF4-FFF2-40B4-BE49-F238E27FC236}">
                <a16:creationId xmlns:a16="http://schemas.microsoft.com/office/drawing/2014/main" id="{75940501-62ED-4810-B586-85C8A36E9663}"/>
              </a:ext>
            </a:extLst>
          </p:cNvPr>
          <p:cNvSpPr txBox="1">
            <a:spLocks noChangeArrowheads="1"/>
          </p:cNvSpPr>
          <p:nvPr/>
        </p:nvSpPr>
        <p:spPr bwMode="auto">
          <a:xfrm>
            <a:off x="198601" y="6381749"/>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400" dirty="0">
                <a:solidFill>
                  <a:schemeClr val="tx2"/>
                </a:solidFill>
                <a:latin typeface="Arial" panose="020B0604020202020204" pitchFamily="34" charset="0"/>
              </a:rPr>
              <a:t>(Ref. 96/29/Euratom)</a:t>
            </a:r>
            <a:endParaRPr lang="en-US" altLang="cs-CZ" sz="1400" dirty="0">
              <a:solidFill>
                <a:schemeClr val="tx2"/>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C4965F0-6602-4E82-BE92-35813E6DECE1}"/>
              </a:ext>
            </a:extLst>
          </p:cNvPr>
          <p:cNvSpPr>
            <a:spLocks noGrp="1" noChangeArrowheads="1"/>
          </p:cNvSpPr>
          <p:nvPr>
            <p:ph type="title"/>
          </p:nvPr>
        </p:nvSpPr>
        <p:spPr/>
        <p:txBody>
          <a:bodyPr/>
          <a:lstStyle/>
          <a:p>
            <a:r>
              <a:rPr lang="en-GB" altLang="cs-CZ">
                <a:latin typeface="Arial" panose="020B0604020202020204" pitchFamily="34" charset="0"/>
              </a:rPr>
              <a:t>Some Ionizing Radiation Hazards </a:t>
            </a:r>
          </a:p>
        </p:txBody>
      </p:sp>
      <p:sp>
        <p:nvSpPr>
          <p:cNvPr id="28675" name="Rectangle 3">
            <a:extLst>
              <a:ext uri="{FF2B5EF4-FFF2-40B4-BE49-F238E27FC236}">
                <a16:creationId xmlns:a16="http://schemas.microsoft.com/office/drawing/2014/main" id="{B3EE56E7-EA7C-419C-BD55-BBA1799CAC3A}"/>
              </a:ext>
            </a:extLst>
          </p:cNvPr>
          <p:cNvSpPr>
            <a:spLocks noGrp="1" noChangeArrowheads="1"/>
          </p:cNvSpPr>
          <p:nvPr>
            <p:ph type="body" idx="1"/>
          </p:nvPr>
        </p:nvSpPr>
        <p:spPr>
          <a:xfrm>
            <a:off x="830318" y="2114936"/>
            <a:ext cx="8740885" cy="3276872"/>
          </a:xfrm>
        </p:spPr>
        <p:txBody>
          <a:bodyPr/>
          <a:lstStyle/>
          <a:p>
            <a:r>
              <a:rPr lang="en-GB" altLang="cs-CZ" dirty="0">
                <a:latin typeface="Arial" panose="020B0604020202020204" pitchFamily="34" charset="0"/>
              </a:rPr>
              <a:t>Carcinogenesis</a:t>
            </a:r>
          </a:p>
          <a:p>
            <a:r>
              <a:rPr lang="en-GB" altLang="cs-CZ" dirty="0">
                <a:latin typeface="Arial" panose="020B0604020202020204" pitchFamily="34" charset="0"/>
              </a:rPr>
              <a:t>Mutagenesis (change in a gene in gametes) </a:t>
            </a:r>
          </a:p>
          <a:p>
            <a:r>
              <a:rPr lang="en-GB" altLang="cs-CZ" dirty="0">
                <a:latin typeface="Arial" panose="020B0604020202020204" pitchFamily="34" charset="0"/>
              </a:rPr>
              <a:t>Eye-lens cataracts </a:t>
            </a:r>
          </a:p>
          <a:p>
            <a:r>
              <a:rPr lang="en-GB" altLang="cs-CZ" dirty="0">
                <a:latin typeface="Arial" panose="020B0604020202020204" pitchFamily="34" charset="0"/>
              </a:rPr>
              <a:t>Skin injuries </a:t>
            </a:r>
          </a:p>
          <a:p>
            <a:r>
              <a:rPr lang="en-GB" altLang="cs-CZ" dirty="0">
                <a:latin typeface="Arial" panose="020B0604020202020204" pitchFamily="34" charset="0"/>
              </a:rPr>
              <a:t>Effects on conceptus when irradiated in the uterus (e.g., death, brain damage, childhood cancer)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8E38905-28D3-45C3-BC59-6FE1F70B7B50}"/>
              </a:ext>
            </a:extLst>
          </p:cNvPr>
          <p:cNvSpPr>
            <a:spLocks noGrp="1" noChangeArrowheads="1"/>
          </p:cNvSpPr>
          <p:nvPr>
            <p:ph type="title"/>
          </p:nvPr>
        </p:nvSpPr>
        <p:spPr>
          <a:xfrm>
            <a:off x="2209800" y="304801"/>
            <a:ext cx="7558088" cy="460375"/>
          </a:xfrm>
        </p:spPr>
        <p:txBody>
          <a:bodyPr/>
          <a:lstStyle/>
          <a:p>
            <a:r>
              <a:rPr lang="en-GB" altLang="cs-CZ">
                <a:latin typeface="Arial" panose="020B0604020202020204" pitchFamily="34" charset="0"/>
              </a:rPr>
              <a:t>Radiation Effects: Eyes</a:t>
            </a:r>
          </a:p>
        </p:txBody>
      </p:sp>
      <p:sp>
        <p:nvSpPr>
          <p:cNvPr id="30723" name="Rectangle 3">
            <a:extLst>
              <a:ext uri="{FF2B5EF4-FFF2-40B4-BE49-F238E27FC236}">
                <a16:creationId xmlns:a16="http://schemas.microsoft.com/office/drawing/2014/main" id="{8254D307-2B93-46F4-81A4-92C920EE8F7F}"/>
              </a:ext>
            </a:extLst>
          </p:cNvPr>
          <p:cNvSpPr>
            <a:spLocks noChangeArrowheads="1"/>
          </p:cNvSpPr>
          <p:nvPr/>
        </p:nvSpPr>
        <p:spPr bwMode="auto">
          <a:xfrm>
            <a:off x="1734207" y="981075"/>
            <a:ext cx="789080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Clr>
                <a:srgbClr val="CF0325"/>
              </a:buClr>
            </a:pPr>
            <a:r>
              <a:rPr lang="en-GB" altLang="cs-CZ" sz="2000" dirty="0">
                <a:latin typeface="Arial" panose="020B0604020202020204" pitchFamily="34" charset="0"/>
              </a:rPr>
              <a:t>Eye lens is highly radiosensitive, moreover, it is surrounded by highly radiosensitive cuboid cells.</a:t>
            </a:r>
          </a:p>
          <a:p>
            <a:pPr>
              <a:buClr>
                <a:srgbClr val="CF0325"/>
              </a:buClr>
            </a:pPr>
            <a:r>
              <a:rPr lang="en-US" altLang="cs-CZ" sz="2000" dirty="0">
                <a:latin typeface="Arial" panose="020B0604020202020204" pitchFamily="34" charset="0"/>
              </a:rPr>
              <a:t>lens opacities (cataracts) </a:t>
            </a:r>
          </a:p>
          <a:p>
            <a:pPr>
              <a:buClr>
                <a:srgbClr val="CF0325"/>
              </a:buClr>
            </a:pPr>
            <a:endParaRPr lang="en-US" altLang="cs-CZ" sz="2000" dirty="0">
              <a:latin typeface="Arial" panose="020B0604020202020204" pitchFamily="34" charset="0"/>
            </a:endParaRPr>
          </a:p>
        </p:txBody>
      </p:sp>
      <p:pic>
        <p:nvPicPr>
          <p:cNvPr id="30724" name="Picture 10" descr="eye_less">
            <a:extLst>
              <a:ext uri="{FF2B5EF4-FFF2-40B4-BE49-F238E27FC236}">
                <a16:creationId xmlns:a16="http://schemas.microsoft.com/office/drawing/2014/main" id="{49C46B86-8E71-4951-9588-4D872978E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945" y="2349499"/>
            <a:ext cx="5080493" cy="373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13D6DE2-0A3B-4823-AFB8-50B93F34A854}"/>
              </a:ext>
            </a:extLst>
          </p:cNvPr>
          <p:cNvSpPr>
            <a:spLocks noGrp="1" noChangeArrowheads="1"/>
          </p:cNvSpPr>
          <p:nvPr>
            <p:ph type="title"/>
          </p:nvPr>
        </p:nvSpPr>
        <p:spPr/>
        <p:txBody>
          <a:bodyPr/>
          <a:lstStyle/>
          <a:p>
            <a:r>
              <a:rPr lang="en-GB" altLang="cs-CZ">
                <a:latin typeface="Arial" panose="020B0604020202020204" pitchFamily="34" charset="0"/>
              </a:rPr>
              <a:t>Radiation Effects on Skin</a:t>
            </a:r>
          </a:p>
        </p:txBody>
      </p:sp>
      <p:sp>
        <p:nvSpPr>
          <p:cNvPr id="32771" name="Rectangle 3">
            <a:extLst>
              <a:ext uri="{FF2B5EF4-FFF2-40B4-BE49-F238E27FC236}">
                <a16:creationId xmlns:a16="http://schemas.microsoft.com/office/drawing/2014/main" id="{1ADBD795-2A9F-4466-83A8-93DA79864A8E}"/>
              </a:ext>
            </a:extLst>
          </p:cNvPr>
          <p:cNvSpPr>
            <a:spLocks noGrp="1" noChangeArrowheads="1"/>
          </p:cNvSpPr>
          <p:nvPr>
            <p:ph type="body" idx="1"/>
          </p:nvPr>
        </p:nvSpPr>
        <p:spPr>
          <a:xfrm>
            <a:off x="5519739" y="1484313"/>
            <a:ext cx="4517640" cy="4464050"/>
          </a:xfrm>
          <a:solidFill>
            <a:schemeClr val="accent6">
              <a:lumMod val="20000"/>
              <a:lumOff val="80000"/>
            </a:schemeClr>
          </a:solidFill>
        </p:spPr>
        <p:txBody>
          <a:bodyPr/>
          <a:lstStyle/>
          <a:p>
            <a:pPr>
              <a:lnSpc>
                <a:spcPct val="90000"/>
              </a:lnSpc>
            </a:pPr>
            <a:r>
              <a:rPr lang="en-US" altLang="cs-CZ" sz="2000" b="1" dirty="0">
                <a:latin typeface="Arial" panose="020B0604020202020204" pitchFamily="34" charset="0"/>
              </a:rPr>
              <a:t>Erythema</a:t>
            </a:r>
            <a:r>
              <a:rPr lang="en-US" altLang="cs-CZ" sz="2000" dirty="0">
                <a:latin typeface="Arial" panose="020B0604020202020204" pitchFamily="34" charset="0"/>
              </a:rPr>
              <a:t> (reddening of skin): 1 to 24 hours after irradiation</a:t>
            </a:r>
            <a:endParaRPr lang="cs-CZ" altLang="cs-CZ" sz="2000" dirty="0">
              <a:latin typeface="Arial" panose="020B0604020202020204" pitchFamily="34" charset="0"/>
            </a:endParaRPr>
          </a:p>
          <a:p>
            <a:pPr>
              <a:lnSpc>
                <a:spcPct val="90000"/>
              </a:lnSpc>
            </a:pPr>
            <a:endParaRPr lang="en-US" altLang="cs-CZ" sz="2000" dirty="0">
              <a:latin typeface="Arial" panose="020B0604020202020204" pitchFamily="34" charset="0"/>
            </a:endParaRPr>
          </a:p>
          <a:p>
            <a:pPr>
              <a:lnSpc>
                <a:spcPct val="90000"/>
              </a:lnSpc>
            </a:pPr>
            <a:r>
              <a:rPr lang="en-US" altLang="cs-CZ" sz="2000" b="1" dirty="0">
                <a:latin typeface="Arial" panose="020B0604020202020204" pitchFamily="34" charset="0"/>
              </a:rPr>
              <a:t>Alopecia</a:t>
            </a:r>
            <a:r>
              <a:rPr lang="en-US" altLang="cs-CZ" sz="2000" dirty="0">
                <a:latin typeface="Arial" panose="020B0604020202020204" pitchFamily="34" charset="0"/>
              </a:rPr>
              <a:t> (hair loss): reversible; irreversible at high doses.</a:t>
            </a:r>
            <a:endParaRPr lang="cs-CZ" altLang="cs-CZ" sz="2000" dirty="0">
              <a:latin typeface="Arial" panose="020B0604020202020204" pitchFamily="34" charset="0"/>
            </a:endParaRPr>
          </a:p>
          <a:p>
            <a:pPr>
              <a:lnSpc>
                <a:spcPct val="90000"/>
              </a:lnSpc>
            </a:pPr>
            <a:endParaRPr lang="en-US" altLang="cs-CZ" sz="2000" dirty="0">
              <a:latin typeface="Arial" panose="020B0604020202020204" pitchFamily="34" charset="0"/>
            </a:endParaRPr>
          </a:p>
          <a:p>
            <a:pPr>
              <a:lnSpc>
                <a:spcPct val="90000"/>
              </a:lnSpc>
            </a:pPr>
            <a:r>
              <a:rPr lang="en-US" altLang="cs-CZ" sz="2000" b="1" dirty="0">
                <a:latin typeface="Arial" panose="020B0604020202020204" pitchFamily="34" charset="0"/>
              </a:rPr>
              <a:t>Pigmentation</a:t>
            </a:r>
            <a:r>
              <a:rPr lang="en-US" altLang="cs-CZ" sz="2000" dirty="0">
                <a:latin typeface="Arial" panose="020B0604020202020204" pitchFamily="34" charset="0"/>
              </a:rPr>
              <a:t>: Reversible, appears 8 days after irradiation.</a:t>
            </a:r>
            <a:endParaRPr lang="cs-CZ" altLang="cs-CZ" sz="2000" dirty="0">
              <a:latin typeface="Arial" panose="020B0604020202020204" pitchFamily="34" charset="0"/>
            </a:endParaRPr>
          </a:p>
          <a:p>
            <a:pPr>
              <a:lnSpc>
                <a:spcPct val="90000"/>
              </a:lnSpc>
            </a:pPr>
            <a:endParaRPr lang="en-US" altLang="cs-CZ" sz="2000" dirty="0">
              <a:latin typeface="Arial" panose="020B0604020202020204" pitchFamily="34" charset="0"/>
            </a:endParaRPr>
          </a:p>
          <a:p>
            <a:pPr>
              <a:lnSpc>
                <a:spcPct val="90000"/>
              </a:lnSpc>
            </a:pPr>
            <a:r>
              <a:rPr lang="en-US" altLang="cs-CZ" sz="2000" dirty="0">
                <a:latin typeface="Arial" panose="020B0604020202020204" pitchFamily="34" charset="0"/>
              </a:rPr>
              <a:t>Dry or moist </a:t>
            </a:r>
            <a:r>
              <a:rPr lang="en-US" altLang="cs-CZ" sz="2000" b="1" dirty="0">
                <a:latin typeface="Arial" panose="020B0604020202020204" pitchFamily="34" charset="0"/>
              </a:rPr>
              <a:t>desquamation</a:t>
            </a:r>
            <a:r>
              <a:rPr lang="en-US" altLang="cs-CZ" sz="2000" dirty="0">
                <a:latin typeface="Arial" panose="020B0604020202020204" pitchFamily="34" charset="0"/>
              </a:rPr>
              <a:t> (skin peeling)</a:t>
            </a:r>
            <a:endParaRPr lang="cs-CZ" altLang="cs-CZ" sz="2000" dirty="0">
              <a:latin typeface="Arial" panose="020B0604020202020204" pitchFamily="34" charset="0"/>
            </a:endParaRPr>
          </a:p>
          <a:p>
            <a:pPr>
              <a:lnSpc>
                <a:spcPct val="90000"/>
              </a:lnSpc>
            </a:pPr>
            <a:endParaRPr lang="en-US" altLang="cs-CZ" sz="2000" dirty="0">
              <a:latin typeface="Arial" panose="020B0604020202020204" pitchFamily="34" charset="0"/>
            </a:endParaRPr>
          </a:p>
          <a:p>
            <a:pPr>
              <a:lnSpc>
                <a:spcPct val="90000"/>
              </a:lnSpc>
            </a:pPr>
            <a:r>
              <a:rPr lang="en-US" altLang="cs-CZ" sz="2000" dirty="0">
                <a:latin typeface="Arial" panose="020B0604020202020204" pitchFamily="34" charset="0"/>
              </a:rPr>
              <a:t>Delayed effects: </a:t>
            </a:r>
            <a:r>
              <a:rPr lang="en-US" altLang="cs-CZ" sz="2000" b="1" dirty="0">
                <a:latin typeface="Arial" panose="020B0604020202020204" pitchFamily="34" charset="0"/>
              </a:rPr>
              <a:t>telangiectasia</a:t>
            </a:r>
            <a:r>
              <a:rPr lang="en-US" altLang="cs-CZ" sz="2000" dirty="0">
                <a:latin typeface="Arial" panose="020B0604020202020204" pitchFamily="34" charset="0"/>
              </a:rPr>
              <a:t> (small red veins and arteries showing on skin), </a:t>
            </a:r>
            <a:r>
              <a:rPr lang="en-US" altLang="cs-CZ" sz="2000" b="1" dirty="0">
                <a:latin typeface="Arial" panose="020B0604020202020204" pitchFamily="34" charset="0"/>
              </a:rPr>
              <a:t>fibrosis</a:t>
            </a:r>
            <a:r>
              <a:rPr lang="en-US" altLang="cs-CZ" sz="2000" dirty="0">
                <a:latin typeface="Arial" panose="020B0604020202020204" pitchFamily="34" charset="0"/>
              </a:rPr>
              <a:t> (loss of skin elasticity). </a:t>
            </a:r>
          </a:p>
        </p:txBody>
      </p:sp>
      <p:grpSp>
        <p:nvGrpSpPr>
          <p:cNvPr id="32772" name="Group 4">
            <a:extLst>
              <a:ext uri="{FF2B5EF4-FFF2-40B4-BE49-F238E27FC236}">
                <a16:creationId xmlns:a16="http://schemas.microsoft.com/office/drawing/2014/main" id="{23CB94BF-BC3E-46F3-8375-A504F38CAD1F}"/>
              </a:ext>
            </a:extLst>
          </p:cNvPr>
          <p:cNvGrpSpPr>
            <a:grpSpLocks/>
          </p:cNvGrpSpPr>
          <p:nvPr/>
        </p:nvGrpSpPr>
        <p:grpSpPr bwMode="auto">
          <a:xfrm>
            <a:off x="1102163" y="1425411"/>
            <a:ext cx="3976688" cy="4857750"/>
            <a:chOff x="300" y="1152"/>
            <a:chExt cx="2030" cy="2479"/>
          </a:xfrm>
        </p:grpSpPr>
        <p:grpSp>
          <p:nvGrpSpPr>
            <p:cNvPr id="32775" name="Group 5">
              <a:extLst>
                <a:ext uri="{FF2B5EF4-FFF2-40B4-BE49-F238E27FC236}">
                  <a16:creationId xmlns:a16="http://schemas.microsoft.com/office/drawing/2014/main" id="{A5CC354F-658D-447D-B678-600408EF2443}"/>
                </a:ext>
              </a:extLst>
            </p:cNvPr>
            <p:cNvGrpSpPr>
              <a:grpSpLocks/>
            </p:cNvGrpSpPr>
            <p:nvPr/>
          </p:nvGrpSpPr>
          <p:grpSpPr bwMode="auto">
            <a:xfrm>
              <a:off x="300" y="1392"/>
              <a:ext cx="1782" cy="2239"/>
              <a:chOff x="300" y="1392"/>
              <a:chExt cx="1782" cy="2239"/>
            </a:xfrm>
          </p:grpSpPr>
          <p:grpSp>
            <p:nvGrpSpPr>
              <p:cNvPr id="32779" name="Group 6">
                <a:extLst>
                  <a:ext uri="{FF2B5EF4-FFF2-40B4-BE49-F238E27FC236}">
                    <a16:creationId xmlns:a16="http://schemas.microsoft.com/office/drawing/2014/main" id="{0073A60D-F195-4182-8802-997BB4BD9155}"/>
                  </a:ext>
                </a:extLst>
              </p:cNvPr>
              <p:cNvGrpSpPr>
                <a:grpSpLocks/>
              </p:cNvGrpSpPr>
              <p:nvPr/>
            </p:nvGrpSpPr>
            <p:grpSpPr bwMode="auto">
              <a:xfrm>
                <a:off x="336" y="1392"/>
                <a:ext cx="1746" cy="1536"/>
                <a:chOff x="96" y="1152"/>
                <a:chExt cx="2160" cy="1538"/>
              </a:xfrm>
            </p:grpSpPr>
            <p:pic>
              <p:nvPicPr>
                <p:cNvPr id="32781" name="Picture 7" descr="piel">
                  <a:extLst>
                    <a:ext uri="{FF2B5EF4-FFF2-40B4-BE49-F238E27FC236}">
                      <a16:creationId xmlns:a16="http://schemas.microsoft.com/office/drawing/2014/main" id="{217E5FFE-9C08-481A-8A77-F100DDD57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152"/>
                  <a:ext cx="2064" cy="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2" name="Text Box 8">
                  <a:extLst>
                    <a:ext uri="{FF2B5EF4-FFF2-40B4-BE49-F238E27FC236}">
                      <a16:creationId xmlns:a16="http://schemas.microsoft.com/office/drawing/2014/main" id="{BF833D58-F887-4D05-9084-78A34244A9BF}"/>
                    </a:ext>
                  </a:extLst>
                </p:cNvPr>
                <p:cNvSpPr txBox="1">
                  <a:spLocks noChangeArrowheads="1"/>
                </p:cNvSpPr>
                <p:nvPr/>
              </p:nvSpPr>
              <p:spPr bwMode="auto">
                <a:xfrm>
                  <a:off x="1391" y="2255"/>
                  <a:ext cx="81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DERMIS</a:t>
                  </a:r>
                  <a:endParaRPr lang="es-ES" altLang="cs-CZ" sz="1400">
                    <a:latin typeface="Arial Black" panose="020B0A04020102020204" pitchFamily="34" charset="0"/>
                  </a:endParaRPr>
                </a:p>
              </p:txBody>
            </p:sp>
            <p:sp>
              <p:nvSpPr>
                <p:cNvPr id="32783" name="Rectangle 9">
                  <a:extLst>
                    <a:ext uri="{FF2B5EF4-FFF2-40B4-BE49-F238E27FC236}">
                      <a16:creationId xmlns:a16="http://schemas.microsoft.com/office/drawing/2014/main" id="{AB00ED46-D6A0-4720-9A4F-399FBC042108}"/>
                    </a:ext>
                  </a:extLst>
                </p:cNvPr>
                <p:cNvSpPr>
                  <a:spLocks noChangeArrowheads="1"/>
                </p:cNvSpPr>
                <p:nvPr/>
              </p:nvSpPr>
              <p:spPr bwMode="auto">
                <a:xfrm>
                  <a:off x="1151" y="1680"/>
                  <a:ext cx="11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a:latin typeface="Arial Black" panose="020B0A04020102020204" pitchFamily="34" charset="0"/>
                    </a:rPr>
                    <a:t>EPIDERMIS</a:t>
                  </a:r>
                  <a:endParaRPr lang="es-ES" altLang="cs-CZ" sz="1400">
                    <a:latin typeface="Arial Black" panose="020B0A04020102020204" pitchFamily="34" charset="0"/>
                  </a:endParaRPr>
                </a:p>
              </p:txBody>
            </p:sp>
          </p:grpSp>
          <p:sp>
            <p:nvSpPr>
              <p:cNvPr id="32780" name="Text Box 10">
                <a:extLst>
                  <a:ext uri="{FF2B5EF4-FFF2-40B4-BE49-F238E27FC236}">
                    <a16:creationId xmlns:a16="http://schemas.microsoft.com/office/drawing/2014/main" id="{58F820E6-1E84-4EBA-8E30-3E10CE63EB12}"/>
                  </a:ext>
                </a:extLst>
              </p:cNvPr>
              <p:cNvSpPr txBox="1">
                <a:spLocks noChangeArrowheads="1"/>
              </p:cNvSpPr>
              <p:nvPr/>
            </p:nvSpPr>
            <p:spPr bwMode="auto">
              <a:xfrm>
                <a:off x="300" y="3272"/>
                <a:ext cx="1772"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cs-CZ" sz="2000">
                    <a:latin typeface="Arial" panose="020B0604020202020204" pitchFamily="34" charset="0"/>
                  </a:rPr>
                  <a:t>Basal stratum cells, highly mitotic, (most radiosensitive)</a:t>
                </a:r>
              </a:p>
            </p:txBody>
          </p:sp>
        </p:grpSp>
        <p:sp>
          <p:nvSpPr>
            <p:cNvPr id="32776" name="Text Box 11">
              <a:extLst>
                <a:ext uri="{FF2B5EF4-FFF2-40B4-BE49-F238E27FC236}">
                  <a16:creationId xmlns:a16="http://schemas.microsoft.com/office/drawing/2014/main" id="{D8BEC68C-7715-4632-9837-F299A789BC58}"/>
                </a:ext>
              </a:extLst>
            </p:cNvPr>
            <p:cNvSpPr txBox="1">
              <a:spLocks noChangeArrowheads="1"/>
            </p:cNvSpPr>
            <p:nvPr/>
          </p:nvSpPr>
          <p:spPr bwMode="auto">
            <a:xfrm>
              <a:off x="336" y="1152"/>
              <a:ext cx="199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400" b="1">
                  <a:latin typeface="Arial" panose="020B0604020202020204" pitchFamily="34" charset="0"/>
                </a:rPr>
                <a:t>Histolog</a:t>
              </a:r>
              <a:r>
                <a:rPr lang="cs-CZ" altLang="cs-CZ" sz="1400" b="1">
                  <a:latin typeface="Arial" panose="020B0604020202020204" pitchFamily="34" charset="0"/>
                </a:rPr>
                <a:t>y</a:t>
              </a:r>
              <a:r>
                <a:rPr lang="es-ES_tradnl" altLang="cs-CZ" sz="1400" b="1">
                  <a:latin typeface="Arial" panose="020B0604020202020204" pitchFamily="34" charset="0"/>
                </a:rPr>
                <a:t> of the skin</a:t>
              </a:r>
              <a:endParaRPr lang="es-ES" altLang="cs-CZ" sz="1200">
                <a:latin typeface="Arial" panose="020B0604020202020204" pitchFamily="34" charset="0"/>
              </a:endParaRPr>
            </a:p>
          </p:txBody>
        </p:sp>
        <p:sp>
          <p:nvSpPr>
            <p:cNvPr id="32777" name="Line 12">
              <a:extLst>
                <a:ext uri="{FF2B5EF4-FFF2-40B4-BE49-F238E27FC236}">
                  <a16:creationId xmlns:a16="http://schemas.microsoft.com/office/drawing/2014/main" id="{068ACC33-40B3-4925-9015-85AB17C2AC43}"/>
                </a:ext>
              </a:extLst>
            </p:cNvPr>
            <p:cNvSpPr>
              <a:spLocks noChangeShapeType="1"/>
            </p:cNvSpPr>
            <p:nvPr/>
          </p:nvSpPr>
          <p:spPr bwMode="auto">
            <a:xfrm flipV="1">
              <a:off x="1063" y="2304"/>
              <a:ext cx="266" cy="960"/>
            </a:xfrm>
            <a:prstGeom prst="line">
              <a:avLst/>
            </a:prstGeom>
            <a:noFill/>
            <a:ln w="57150">
              <a:solidFill>
                <a:srgbClr val="333333"/>
              </a:solidFill>
              <a:round/>
              <a:headEnd type="none" w="sm" len="sm"/>
              <a:tailEnd type="arrow" w="sm" len="sm"/>
            </a:ln>
            <a:extLst>
              <a:ext uri="{909E8E84-426E-40DD-AFC4-6F175D3DCCD1}">
                <a14:hiddenFill xmlns:a14="http://schemas.microsoft.com/office/drawing/2010/main">
                  <a:noFill/>
                </a14:hiddenFill>
              </a:ext>
            </a:extLst>
          </p:spPr>
          <p:txBody>
            <a:bodyPr/>
            <a:lstStyle/>
            <a:p>
              <a:endParaRPr lang="cs-CZ"/>
            </a:p>
          </p:txBody>
        </p:sp>
        <p:sp>
          <p:nvSpPr>
            <p:cNvPr id="32778" name="Rectangle 13">
              <a:extLst>
                <a:ext uri="{FF2B5EF4-FFF2-40B4-BE49-F238E27FC236}">
                  <a16:creationId xmlns:a16="http://schemas.microsoft.com/office/drawing/2014/main" id="{AF5F37C4-4174-409D-A3DA-4445F870C539}"/>
                </a:ext>
              </a:extLst>
            </p:cNvPr>
            <p:cNvSpPr>
              <a:spLocks noChangeArrowheads="1"/>
            </p:cNvSpPr>
            <p:nvPr/>
          </p:nvSpPr>
          <p:spPr bwMode="auto">
            <a:xfrm>
              <a:off x="348" y="2920"/>
              <a:ext cx="104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900">
                  <a:latin typeface="Arial" panose="020B0604020202020204" pitchFamily="34" charset="0"/>
                </a:rPr>
                <a:t>From “Atlas de Histologia...”. J. Boya</a:t>
              </a:r>
              <a:endParaRPr lang="es-ES" altLang="cs-CZ" sz="800">
                <a:latin typeface="Arial" panose="020B0604020202020204" pitchFamily="34" charset="0"/>
              </a:endParaRPr>
            </a:p>
          </p:txBody>
        </p:sp>
      </p:grpSp>
      <p:sp>
        <p:nvSpPr>
          <p:cNvPr id="32773" name="Line 14">
            <a:extLst>
              <a:ext uri="{FF2B5EF4-FFF2-40B4-BE49-F238E27FC236}">
                <a16:creationId xmlns:a16="http://schemas.microsoft.com/office/drawing/2014/main" id="{B1539CC6-B83E-4246-85E4-1F12E8F6E00C}"/>
              </a:ext>
            </a:extLst>
          </p:cNvPr>
          <p:cNvSpPr>
            <a:spLocks noChangeShapeType="1"/>
          </p:cNvSpPr>
          <p:nvPr/>
        </p:nvSpPr>
        <p:spPr bwMode="auto">
          <a:xfrm>
            <a:off x="10324389" y="1593035"/>
            <a:ext cx="0" cy="38877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2774" name="Text Box 15">
            <a:extLst>
              <a:ext uri="{FF2B5EF4-FFF2-40B4-BE49-F238E27FC236}">
                <a16:creationId xmlns:a16="http://schemas.microsoft.com/office/drawing/2014/main" id="{01FD893C-71D3-4A81-B826-3DBC76F21A21}"/>
              </a:ext>
            </a:extLst>
          </p:cNvPr>
          <p:cNvSpPr txBox="1">
            <a:spLocks noChangeArrowheads="1"/>
          </p:cNvSpPr>
          <p:nvPr/>
        </p:nvSpPr>
        <p:spPr bwMode="auto">
          <a:xfrm rot="-5400000">
            <a:off x="9328699" y="3230562"/>
            <a:ext cx="2609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000">
                <a:latin typeface="Arial" panose="020B0604020202020204" pitchFamily="34" charset="0"/>
              </a:rPr>
              <a:t>Increasing radiation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kin_bre">
            <a:extLst>
              <a:ext uri="{FF2B5EF4-FFF2-40B4-BE49-F238E27FC236}">
                <a16:creationId xmlns:a16="http://schemas.microsoft.com/office/drawing/2014/main" id="{5B0B6AE0-6D58-4D74-851A-5168E7965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787" y="291881"/>
            <a:ext cx="72104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1B1A8E11-C703-4A73-B83B-9E18F12EC1AF}"/>
              </a:ext>
            </a:extLst>
          </p:cNvPr>
          <p:cNvSpPr txBox="1">
            <a:spLocks noChangeArrowheads="1"/>
          </p:cNvSpPr>
          <p:nvPr/>
        </p:nvSpPr>
        <p:spPr bwMode="auto">
          <a:xfrm>
            <a:off x="1992313" y="4941889"/>
            <a:ext cx="8153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b="1" dirty="0">
                <a:latin typeface="Arial" panose="020B0604020202020204" pitchFamily="34" charset="0"/>
              </a:rPr>
              <a:t>dermatitis</a:t>
            </a:r>
            <a:r>
              <a:rPr lang="en-GB" altLang="cs-CZ" sz="2000" dirty="0">
                <a:latin typeface="Arial" panose="020B0604020202020204" pitchFamily="34" charset="0"/>
              </a:rPr>
              <a:t> = inflammation (pain, heat, redness) of the skin caused by an outside agent</a:t>
            </a:r>
          </a:p>
          <a:p>
            <a:pPr>
              <a:spcBef>
                <a:spcPct val="50000"/>
              </a:spcBef>
              <a:buFontTx/>
              <a:buNone/>
            </a:pPr>
            <a:r>
              <a:rPr lang="en-GB" altLang="cs-CZ" sz="2000" b="1" dirty="0">
                <a:latin typeface="Arial" panose="020B0604020202020204" pitchFamily="34" charset="0"/>
              </a:rPr>
              <a:t>ablation</a:t>
            </a:r>
            <a:r>
              <a:rPr lang="en-GB" altLang="cs-CZ" sz="2000" dirty="0">
                <a:latin typeface="Arial" panose="020B0604020202020204" pitchFamily="34" charset="0"/>
              </a:rPr>
              <a:t> = removal of tissue by cutting, microwave radiation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6866" name="Freeform 2">
            <a:extLst>
              <a:ext uri="{FF2B5EF4-FFF2-40B4-BE49-F238E27FC236}">
                <a16:creationId xmlns:a16="http://schemas.microsoft.com/office/drawing/2014/main" id="{6F398A9D-D27D-40ED-9593-01EF8A21773C}"/>
              </a:ext>
            </a:extLst>
          </p:cNvPr>
          <p:cNvSpPr>
            <a:spLocks/>
          </p:cNvSpPr>
          <p:nvPr/>
        </p:nvSpPr>
        <p:spPr bwMode="auto">
          <a:xfrm>
            <a:off x="3575051" y="3213101"/>
            <a:ext cx="5053013" cy="2265363"/>
          </a:xfrm>
          <a:custGeom>
            <a:avLst/>
            <a:gdLst>
              <a:gd name="T0" fmla="*/ 0 w 3183"/>
              <a:gd name="T1" fmla="*/ 0 h 1427"/>
              <a:gd name="T2" fmla="*/ 673100 w 3183"/>
              <a:gd name="T3" fmla="*/ 155575 h 1427"/>
              <a:gd name="T4" fmla="*/ 1257300 w 3183"/>
              <a:gd name="T5" fmla="*/ 538163 h 1427"/>
              <a:gd name="T6" fmla="*/ 2900363 w 3183"/>
              <a:gd name="T7" fmla="*/ 1960563 h 1427"/>
              <a:gd name="T8" fmla="*/ 5053013 w 3183"/>
              <a:gd name="T9" fmla="*/ 2265363 h 1427"/>
              <a:gd name="T10" fmla="*/ 0 60000 65536"/>
              <a:gd name="T11" fmla="*/ 0 60000 65536"/>
              <a:gd name="T12" fmla="*/ 0 60000 65536"/>
              <a:gd name="T13" fmla="*/ 0 60000 65536"/>
              <a:gd name="T14" fmla="*/ 0 60000 65536"/>
              <a:gd name="T15" fmla="*/ 0 w 3183"/>
              <a:gd name="T16" fmla="*/ 0 h 1427"/>
              <a:gd name="T17" fmla="*/ 3183 w 3183"/>
              <a:gd name="T18" fmla="*/ 1427 h 1427"/>
            </a:gdLst>
            <a:ahLst/>
            <a:cxnLst>
              <a:cxn ang="T10">
                <a:pos x="T0" y="T1"/>
              </a:cxn>
              <a:cxn ang="T11">
                <a:pos x="T2" y="T3"/>
              </a:cxn>
              <a:cxn ang="T12">
                <a:pos x="T4" y="T5"/>
              </a:cxn>
              <a:cxn ang="T13">
                <a:pos x="T6" y="T7"/>
              </a:cxn>
              <a:cxn ang="T14">
                <a:pos x="T8" y="T9"/>
              </a:cxn>
            </a:cxnLst>
            <a:rect l="T15" t="T16" r="T17" b="T18"/>
            <a:pathLst>
              <a:path w="3183" h="1427">
                <a:moveTo>
                  <a:pt x="0" y="0"/>
                </a:moveTo>
                <a:cubicBezTo>
                  <a:pt x="72" y="16"/>
                  <a:pt x="292" y="41"/>
                  <a:pt x="424" y="98"/>
                </a:cubicBezTo>
                <a:cubicBezTo>
                  <a:pt x="556" y="155"/>
                  <a:pt x="558" y="149"/>
                  <a:pt x="792" y="339"/>
                </a:cubicBezTo>
                <a:cubicBezTo>
                  <a:pt x="1026" y="529"/>
                  <a:pt x="1429" y="1054"/>
                  <a:pt x="1827" y="1235"/>
                </a:cubicBezTo>
                <a:cubicBezTo>
                  <a:pt x="2225" y="1416"/>
                  <a:pt x="2900" y="1387"/>
                  <a:pt x="3183" y="1427"/>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6867" name="Rectangle 3">
            <a:extLst>
              <a:ext uri="{FF2B5EF4-FFF2-40B4-BE49-F238E27FC236}">
                <a16:creationId xmlns:a16="http://schemas.microsoft.com/office/drawing/2014/main" id="{08E8DACD-B882-474D-815A-2C80EAEECCD7}"/>
              </a:ext>
            </a:extLst>
          </p:cNvPr>
          <p:cNvSpPr>
            <a:spLocks noGrp="1" noChangeArrowheads="1"/>
          </p:cNvSpPr>
          <p:nvPr>
            <p:ph type="title"/>
          </p:nvPr>
        </p:nvSpPr>
        <p:spPr>
          <a:xfrm>
            <a:off x="1919288" y="304800"/>
            <a:ext cx="8424862" cy="914400"/>
          </a:xfrm>
        </p:spPr>
        <p:txBody>
          <a:bodyPr/>
          <a:lstStyle/>
          <a:p>
            <a:r>
              <a:rPr lang="en-GB" altLang="cs-CZ" sz="3200">
                <a:latin typeface="Arial" panose="020B0604020202020204" pitchFamily="34" charset="0"/>
              </a:rPr>
              <a:t>The Pregnant patient : Effects on Conceptus</a:t>
            </a:r>
          </a:p>
        </p:txBody>
      </p:sp>
      <p:sp>
        <p:nvSpPr>
          <p:cNvPr id="36868" name="Rectangle 4">
            <a:extLst>
              <a:ext uri="{FF2B5EF4-FFF2-40B4-BE49-F238E27FC236}">
                <a16:creationId xmlns:a16="http://schemas.microsoft.com/office/drawing/2014/main" id="{33A3005C-FAED-4DA3-A0C2-7F97F96414CB}"/>
              </a:ext>
            </a:extLst>
          </p:cNvPr>
          <p:cNvSpPr>
            <a:spLocks noChangeArrowheads="1"/>
          </p:cNvSpPr>
          <p:nvPr/>
        </p:nvSpPr>
        <p:spPr bwMode="auto">
          <a:xfrm>
            <a:off x="1435264" y="1487324"/>
            <a:ext cx="899099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90000"/>
              </a:lnSpc>
              <a:buClr>
                <a:srgbClr val="CF0325"/>
              </a:buClr>
              <a:buFont typeface="Monotype Sorts" pitchFamily="2" charset="2"/>
              <a:buNone/>
            </a:pPr>
            <a:r>
              <a:rPr lang="en-US" altLang="cs-CZ" sz="2000" dirty="0">
                <a:latin typeface="Arial" panose="020B0604020202020204" pitchFamily="34" charset="0"/>
              </a:rPr>
              <a:t>	There are 3 kinds of effects: </a:t>
            </a:r>
            <a:r>
              <a:rPr lang="en-US" altLang="cs-CZ" sz="2000" b="1" dirty="0">
                <a:latin typeface="Arial" panose="020B0604020202020204" pitchFamily="34" charset="0"/>
              </a:rPr>
              <a:t>lethality (i.e., death)</a:t>
            </a:r>
            <a:r>
              <a:rPr lang="en-US" altLang="cs-CZ" sz="2000" dirty="0">
                <a:latin typeface="Arial" panose="020B0604020202020204" pitchFamily="34" charset="0"/>
              </a:rPr>
              <a:t>, </a:t>
            </a:r>
            <a:r>
              <a:rPr lang="en-US" altLang="cs-CZ" sz="2000" b="1" dirty="0">
                <a:latin typeface="Arial" panose="020B0604020202020204" pitchFamily="34" charset="0"/>
              </a:rPr>
              <a:t>congenital abnormalities (e.g.</a:t>
            </a:r>
            <a:r>
              <a:rPr lang="cs-CZ" altLang="cs-CZ" sz="2000" b="1" dirty="0">
                <a:latin typeface="Arial" panose="020B0604020202020204" pitchFamily="34" charset="0"/>
              </a:rPr>
              <a:t> brain </a:t>
            </a:r>
            <a:r>
              <a:rPr lang="cs-CZ" altLang="cs-CZ" sz="2000" b="1" dirty="0" err="1">
                <a:latin typeface="Arial" panose="020B0604020202020204" pitchFamily="34" charset="0"/>
              </a:rPr>
              <a:t>damages</a:t>
            </a:r>
            <a:r>
              <a:rPr lang="en-US" altLang="cs-CZ" sz="2000" b="1" dirty="0">
                <a:latin typeface="Arial" panose="020B0604020202020204" pitchFamily="34" charset="0"/>
              </a:rPr>
              <a:t>) </a:t>
            </a:r>
            <a:r>
              <a:rPr lang="en-US" altLang="cs-CZ" sz="2000" dirty="0">
                <a:latin typeface="Arial" panose="020B0604020202020204" pitchFamily="34" charset="0"/>
              </a:rPr>
              <a:t>and </a:t>
            </a:r>
            <a:r>
              <a:rPr lang="en-US" altLang="cs-CZ" sz="2000" b="1" dirty="0">
                <a:latin typeface="Arial" panose="020B0604020202020204" pitchFamily="34" charset="0"/>
              </a:rPr>
              <a:t>delayed effects</a:t>
            </a:r>
            <a:r>
              <a:rPr lang="en-US" altLang="cs-CZ" sz="2000" dirty="0">
                <a:latin typeface="Arial" panose="020B0604020202020204" pitchFamily="34" charset="0"/>
              </a:rPr>
              <a:t> (e.g., childhood cancer and hereditary effects noticed long after birth). </a:t>
            </a:r>
          </a:p>
        </p:txBody>
      </p:sp>
      <p:sp>
        <p:nvSpPr>
          <p:cNvPr id="36869" name="Text Box 5">
            <a:extLst>
              <a:ext uri="{FF2B5EF4-FFF2-40B4-BE49-F238E27FC236}">
                <a16:creationId xmlns:a16="http://schemas.microsoft.com/office/drawing/2014/main" id="{1AA921E1-99E3-4BEC-A149-78B85BB08B84}"/>
              </a:ext>
            </a:extLst>
          </p:cNvPr>
          <p:cNvSpPr txBox="1">
            <a:spLocks noChangeArrowheads="1"/>
          </p:cNvSpPr>
          <p:nvPr/>
        </p:nvSpPr>
        <p:spPr bwMode="auto">
          <a:xfrm>
            <a:off x="8183563" y="5805488"/>
            <a:ext cx="2051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s-ES_tradnl" altLang="cs-CZ" sz="1600">
                <a:latin typeface="Arial" panose="020B0604020202020204" pitchFamily="34" charset="0"/>
              </a:rPr>
              <a:t>Time (months)</a:t>
            </a:r>
            <a:endParaRPr lang="es-ES" altLang="cs-CZ" sz="1600">
              <a:latin typeface="Arial" panose="020B0604020202020204" pitchFamily="34" charset="0"/>
            </a:endParaRPr>
          </a:p>
        </p:txBody>
      </p:sp>
      <p:sp>
        <p:nvSpPr>
          <p:cNvPr id="36870" name="Line 6">
            <a:extLst>
              <a:ext uri="{FF2B5EF4-FFF2-40B4-BE49-F238E27FC236}">
                <a16:creationId xmlns:a16="http://schemas.microsoft.com/office/drawing/2014/main" id="{F4E7EADC-F694-42E5-B13F-290EDCB80B9C}"/>
              </a:ext>
            </a:extLst>
          </p:cNvPr>
          <p:cNvSpPr>
            <a:spLocks noChangeShapeType="1"/>
          </p:cNvSpPr>
          <p:nvPr/>
        </p:nvSpPr>
        <p:spPr bwMode="auto">
          <a:xfrm rot="5400000" flipV="1">
            <a:off x="6551613" y="2439988"/>
            <a:ext cx="38100" cy="6435725"/>
          </a:xfrm>
          <a:prstGeom prst="line">
            <a:avLst/>
          </a:prstGeom>
          <a:noFill/>
          <a:ln w="317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6871" name="Line 7">
            <a:extLst>
              <a:ext uri="{FF2B5EF4-FFF2-40B4-BE49-F238E27FC236}">
                <a16:creationId xmlns:a16="http://schemas.microsoft.com/office/drawing/2014/main" id="{A5CF5821-D27B-48AB-B6F8-5C2B944CAA87}"/>
              </a:ext>
            </a:extLst>
          </p:cNvPr>
          <p:cNvSpPr>
            <a:spLocks noChangeShapeType="1"/>
          </p:cNvSpPr>
          <p:nvPr/>
        </p:nvSpPr>
        <p:spPr bwMode="auto">
          <a:xfrm>
            <a:off x="451326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36872" name="Line 8">
            <a:extLst>
              <a:ext uri="{FF2B5EF4-FFF2-40B4-BE49-F238E27FC236}">
                <a16:creationId xmlns:a16="http://schemas.microsoft.com/office/drawing/2014/main" id="{10BFB73B-9E2E-47AD-B3E9-6FBE13A4A662}"/>
              </a:ext>
            </a:extLst>
          </p:cNvPr>
          <p:cNvSpPr>
            <a:spLocks noChangeShapeType="1"/>
          </p:cNvSpPr>
          <p:nvPr/>
        </p:nvSpPr>
        <p:spPr bwMode="auto">
          <a:xfrm>
            <a:off x="7186613" y="5676900"/>
            <a:ext cx="0" cy="76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cs-CZ"/>
          </a:p>
        </p:txBody>
      </p:sp>
      <p:sp>
        <p:nvSpPr>
          <p:cNvPr id="36873" name="Text Box 9">
            <a:extLst>
              <a:ext uri="{FF2B5EF4-FFF2-40B4-BE49-F238E27FC236}">
                <a16:creationId xmlns:a16="http://schemas.microsoft.com/office/drawing/2014/main" id="{E5207518-234A-41BB-88FB-0317B9620FAC}"/>
              </a:ext>
            </a:extLst>
          </p:cNvPr>
          <p:cNvSpPr txBox="1">
            <a:spLocks noChangeArrowheads="1"/>
          </p:cNvSpPr>
          <p:nvPr/>
        </p:nvSpPr>
        <p:spPr bwMode="auto">
          <a:xfrm>
            <a:off x="3429000" y="2819401"/>
            <a:ext cx="1900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cs-CZ" sz="2000" b="1">
                <a:solidFill>
                  <a:srgbClr val="FF0033"/>
                </a:solidFill>
                <a:latin typeface="Arial" panose="020B0604020202020204" pitchFamily="34" charset="0"/>
              </a:rPr>
              <a:t>Lethality</a:t>
            </a:r>
          </a:p>
        </p:txBody>
      </p:sp>
      <p:sp>
        <p:nvSpPr>
          <p:cNvPr id="36874" name="Freeform 10">
            <a:extLst>
              <a:ext uri="{FF2B5EF4-FFF2-40B4-BE49-F238E27FC236}">
                <a16:creationId xmlns:a16="http://schemas.microsoft.com/office/drawing/2014/main" id="{1070A954-A397-455E-89B5-5003FF3BC313}"/>
              </a:ext>
            </a:extLst>
          </p:cNvPr>
          <p:cNvSpPr>
            <a:spLocks/>
          </p:cNvSpPr>
          <p:nvPr/>
        </p:nvSpPr>
        <p:spPr bwMode="auto">
          <a:xfrm>
            <a:off x="3863976" y="3068639"/>
            <a:ext cx="5992813" cy="2586037"/>
          </a:xfrm>
          <a:custGeom>
            <a:avLst/>
            <a:gdLst>
              <a:gd name="T0" fmla="*/ 0 w 3775"/>
              <a:gd name="T1" fmla="*/ 2414587 h 1629"/>
              <a:gd name="T2" fmla="*/ 1046163 w 3775"/>
              <a:gd name="T3" fmla="*/ 2209800 h 1629"/>
              <a:gd name="T4" fmla="*/ 1373188 w 3775"/>
              <a:gd name="T5" fmla="*/ 304800 h 1629"/>
              <a:gd name="T6" fmla="*/ 3038475 w 3775"/>
              <a:gd name="T7" fmla="*/ 381000 h 1629"/>
              <a:gd name="T8" fmla="*/ 3929063 w 3775"/>
              <a:gd name="T9" fmla="*/ 2235200 h 1629"/>
              <a:gd name="T10" fmla="*/ 4960938 w 3775"/>
              <a:gd name="T11" fmla="*/ 2489200 h 1629"/>
              <a:gd name="T12" fmla="*/ 5992813 w 3775"/>
              <a:gd name="T13" fmla="*/ 2514600 h 1629"/>
              <a:gd name="T14" fmla="*/ 0 60000 65536"/>
              <a:gd name="T15" fmla="*/ 0 60000 65536"/>
              <a:gd name="T16" fmla="*/ 0 60000 65536"/>
              <a:gd name="T17" fmla="*/ 0 60000 65536"/>
              <a:gd name="T18" fmla="*/ 0 60000 65536"/>
              <a:gd name="T19" fmla="*/ 0 60000 65536"/>
              <a:gd name="T20" fmla="*/ 0 60000 65536"/>
              <a:gd name="T21" fmla="*/ 0 w 3775"/>
              <a:gd name="T22" fmla="*/ 0 h 1629"/>
              <a:gd name="T23" fmla="*/ 3775 w 3775"/>
              <a:gd name="T24" fmla="*/ 1629 h 1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5" h="1629">
                <a:moveTo>
                  <a:pt x="0" y="1521"/>
                </a:moveTo>
                <a:cubicBezTo>
                  <a:pt x="111" y="1500"/>
                  <a:pt x="515" y="1614"/>
                  <a:pt x="659" y="1392"/>
                </a:cubicBezTo>
                <a:cubicBezTo>
                  <a:pt x="803" y="1170"/>
                  <a:pt x="656" y="384"/>
                  <a:pt x="865" y="192"/>
                </a:cubicBezTo>
                <a:cubicBezTo>
                  <a:pt x="1075" y="0"/>
                  <a:pt x="1645" y="37"/>
                  <a:pt x="1914" y="240"/>
                </a:cubicBezTo>
                <a:cubicBezTo>
                  <a:pt x="2183" y="443"/>
                  <a:pt x="2273" y="1187"/>
                  <a:pt x="2475" y="1408"/>
                </a:cubicBezTo>
                <a:cubicBezTo>
                  <a:pt x="2677" y="1629"/>
                  <a:pt x="2908" y="1539"/>
                  <a:pt x="3125" y="1568"/>
                </a:cubicBezTo>
                <a:cubicBezTo>
                  <a:pt x="3342" y="1597"/>
                  <a:pt x="3639" y="1581"/>
                  <a:pt x="3775" y="1584"/>
                </a:cubicBezTo>
              </a:path>
            </a:pathLst>
          </a:custGeom>
          <a:noFill/>
          <a:ln w="38100" cap="flat" cmpd="sng">
            <a:solidFill>
              <a:srgbClr val="008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6875" name="Rectangle 11">
            <a:extLst>
              <a:ext uri="{FF2B5EF4-FFF2-40B4-BE49-F238E27FC236}">
                <a16:creationId xmlns:a16="http://schemas.microsoft.com/office/drawing/2014/main" id="{F45A0F48-0931-4E19-86AB-8F3E026B2BDC}"/>
              </a:ext>
            </a:extLst>
          </p:cNvPr>
          <p:cNvSpPr>
            <a:spLocks noChangeArrowheads="1"/>
          </p:cNvSpPr>
          <p:nvPr/>
        </p:nvSpPr>
        <p:spPr bwMode="auto">
          <a:xfrm>
            <a:off x="6248401" y="2895601"/>
            <a:ext cx="1497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cs-CZ" sz="2000" b="1">
                <a:solidFill>
                  <a:srgbClr val="2E8230"/>
                </a:solidFill>
                <a:latin typeface="Arial" panose="020B0604020202020204" pitchFamily="34" charset="0"/>
              </a:rPr>
              <a:t>Congenital</a:t>
            </a:r>
          </a:p>
        </p:txBody>
      </p:sp>
      <p:sp>
        <p:nvSpPr>
          <p:cNvPr id="36876" name="Text Box 12">
            <a:extLst>
              <a:ext uri="{FF2B5EF4-FFF2-40B4-BE49-F238E27FC236}">
                <a16:creationId xmlns:a16="http://schemas.microsoft.com/office/drawing/2014/main" id="{2FC87386-5E69-40DF-AED3-2ECCC7C447A3}"/>
              </a:ext>
            </a:extLst>
          </p:cNvPr>
          <p:cNvSpPr txBox="1">
            <a:spLocks noChangeArrowheads="1"/>
          </p:cNvSpPr>
          <p:nvPr/>
        </p:nvSpPr>
        <p:spPr bwMode="auto">
          <a:xfrm>
            <a:off x="3276600" y="5654676"/>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cs-CZ" sz="1600">
                <a:latin typeface="Arial" panose="020B0604020202020204" pitchFamily="34" charset="0"/>
              </a:rPr>
              <a:t>Pre-implantation </a:t>
            </a:r>
          </a:p>
        </p:txBody>
      </p:sp>
      <p:sp>
        <p:nvSpPr>
          <p:cNvPr id="36877" name="Rectangle 13">
            <a:extLst>
              <a:ext uri="{FF2B5EF4-FFF2-40B4-BE49-F238E27FC236}">
                <a16:creationId xmlns:a16="http://schemas.microsoft.com/office/drawing/2014/main" id="{C96AA56A-CA41-4A8E-A129-A602BE0AD8D4}"/>
              </a:ext>
            </a:extLst>
          </p:cNvPr>
          <p:cNvSpPr>
            <a:spLocks noChangeArrowheads="1"/>
          </p:cNvSpPr>
          <p:nvPr/>
        </p:nvSpPr>
        <p:spPr bwMode="auto">
          <a:xfrm>
            <a:off x="5257800" y="58674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s-ES_tradnl" altLang="cs-CZ" sz="1600">
                <a:latin typeface="Arial" panose="020B0604020202020204" pitchFamily="34" charset="0"/>
              </a:rPr>
              <a:t>Organogenesis</a:t>
            </a:r>
            <a:endParaRPr lang="es-ES" altLang="cs-CZ" sz="1600">
              <a:latin typeface="Arial" panose="020B0604020202020204" pitchFamily="34" charset="0"/>
            </a:endParaRPr>
          </a:p>
        </p:txBody>
      </p:sp>
      <p:sp>
        <p:nvSpPr>
          <p:cNvPr id="36878" name="Text Box 14">
            <a:extLst>
              <a:ext uri="{FF2B5EF4-FFF2-40B4-BE49-F238E27FC236}">
                <a16:creationId xmlns:a16="http://schemas.microsoft.com/office/drawing/2014/main" id="{8EFCE62E-8720-4674-B0D7-B8EC60D7588E}"/>
              </a:ext>
            </a:extLst>
          </p:cNvPr>
          <p:cNvSpPr txBox="1">
            <a:spLocks noChangeArrowheads="1"/>
          </p:cNvSpPr>
          <p:nvPr/>
        </p:nvSpPr>
        <p:spPr bwMode="auto">
          <a:xfrm>
            <a:off x="4479926" y="5638800"/>
            <a:ext cx="396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1</a:t>
            </a:r>
          </a:p>
        </p:txBody>
      </p:sp>
      <p:sp>
        <p:nvSpPr>
          <p:cNvPr id="36879" name="Text Box 15">
            <a:extLst>
              <a:ext uri="{FF2B5EF4-FFF2-40B4-BE49-F238E27FC236}">
                <a16:creationId xmlns:a16="http://schemas.microsoft.com/office/drawing/2014/main" id="{1816F0D3-2E68-4318-A092-DAEFE840CB95}"/>
              </a:ext>
            </a:extLst>
          </p:cNvPr>
          <p:cNvSpPr txBox="1">
            <a:spLocks noChangeArrowheads="1"/>
          </p:cNvSpPr>
          <p:nvPr/>
        </p:nvSpPr>
        <p:spPr bwMode="auto">
          <a:xfrm>
            <a:off x="7086600" y="5638800"/>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3</a:t>
            </a:r>
          </a:p>
        </p:txBody>
      </p:sp>
      <p:sp>
        <p:nvSpPr>
          <p:cNvPr id="36880" name="Line 16">
            <a:extLst>
              <a:ext uri="{FF2B5EF4-FFF2-40B4-BE49-F238E27FC236}">
                <a16:creationId xmlns:a16="http://schemas.microsoft.com/office/drawing/2014/main" id="{307131C2-BEEA-44BB-9CED-6D54AD92EE32}"/>
              </a:ext>
            </a:extLst>
          </p:cNvPr>
          <p:cNvSpPr>
            <a:spLocks noChangeShapeType="1"/>
          </p:cNvSpPr>
          <p:nvPr/>
        </p:nvSpPr>
        <p:spPr bwMode="auto">
          <a:xfrm flipV="1">
            <a:off x="3352800" y="2895600"/>
            <a:ext cx="0" cy="274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6881" name="Line 17">
            <a:extLst>
              <a:ext uri="{FF2B5EF4-FFF2-40B4-BE49-F238E27FC236}">
                <a16:creationId xmlns:a16="http://schemas.microsoft.com/office/drawing/2014/main" id="{35959A67-DBB1-4E35-9F0E-EEB3E23C4881}"/>
              </a:ext>
            </a:extLst>
          </p:cNvPr>
          <p:cNvSpPr>
            <a:spLocks noChangeShapeType="1"/>
          </p:cNvSpPr>
          <p:nvPr/>
        </p:nvSpPr>
        <p:spPr bwMode="auto">
          <a:xfrm>
            <a:off x="5943600" y="5638800"/>
            <a:ext cx="0" cy="152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6882" name="Text Box 18">
            <a:extLst>
              <a:ext uri="{FF2B5EF4-FFF2-40B4-BE49-F238E27FC236}">
                <a16:creationId xmlns:a16="http://schemas.microsoft.com/office/drawing/2014/main" id="{0A713F99-EBB8-441B-8769-2AA6DA9A9084}"/>
              </a:ext>
            </a:extLst>
          </p:cNvPr>
          <p:cNvSpPr txBox="1">
            <a:spLocks noChangeArrowheads="1"/>
          </p:cNvSpPr>
          <p:nvPr/>
        </p:nvSpPr>
        <p:spPr bwMode="auto">
          <a:xfrm>
            <a:off x="8991600" y="3505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1400">
              <a:latin typeface="Arial" panose="020B0604020202020204" pitchFamily="34" charset="0"/>
            </a:endParaRPr>
          </a:p>
        </p:txBody>
      </p:sp>
      <p:sp>
        <p:nvSpPr>
          <p:cNvPr id="36883" name="Text Box 19">
            <a:extLst>
              <a:ext uri="{FF2B5EF4-FFF2-40B4-BE49-F238E27FC236}">
                <a16:creationId xmlns:a16="http://schemas.microsoft.com/office/drawing/2014/main" id="{A06CD0D4-4EC1-4F5B-B6DA-CB851127E5EC}"/>
              </a:ext>
            </a:extLst>
          </p:cNvPr>
          <p:cNvSpPr txBox="1">
            <a:spLocks noChangeArrowheads="1"/>
          </p:cNvSpPr>
          <p:nvPr/>
        </p:nvSpPr>
        <p:spPr bwMode="auto">
          <a:xfrm>
            <a:off x="5943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400">
                <a:latin typeface="Arial" panose="020B0604020202020204" pitchFamily="34" charset="0"/>
              </a:rPr>
              <a:t>2</a:t>
            </a:r>
          </a:p>
        </p:txBody>
      </p:sp>
      <p:sp>
        <p:nvSpPr>
          <p:cNvPr id="36884" name="Text Box 20">
            <a:extLst>
              <a:ext uri="{FF2B5EF4-FFF2-40B4-BE49-F238E27FC236}">
                <a16:creationId xmlns:a16="http://schemas.microsoft.com/office/drawing/2014/main" id="{FCF1AD5B-C891-4C8A-B42E-830B1B3F3115}"/>
              </a:ext>
            </a:extLst>
          </p:cNvPr>
          <p:cNvSpPr txBox="1">
            <a:spLocks noChangeArrowheads="1"/>
          </p:cNvSpPr>
          <p:nvPr/>
        </p:nvSpPr>
        <p:spPr bwMode="auto">
          <a:xfrm>
            <a:off x="2424113" y="2997200"/>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risk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05D80D1-1BB5-4BAD-9ADC-5CB7899D4DC3}"/>
              </a:ext>
            </a:extLst>
          </p:cNvPr>
          <p:cNvSpPr>
            <a:spLocks noGrp="1" noChangeArrowheads="1"/>
          </p:cNvSpPr>
          <p:nvPr>
            <p:ph type="title"/>
          </p:nvPr>
        </p:nvSpPr>
        <p:spPr/>
        <p:txBody>
          <a:bodyPr/>
          <a:lstStyle/>
          <a:p>
            <a:r>
              <a:rPr lang="en-GB" altLang="cs-CZ" sz="3200">
                <a:latin typeface="Arial" panose="020B0604020202020204" pitchFamily="34" charset="0"/>
              </a:rPr>
              <a:t>Protection of the Conceptus</a:t>
            </a:r>
          </a:p>
        </p:txBody>
      </p:sp>
      <p:sp>
        <p:nvSpPr>
          <p:cNvPr id="38915" name="Rectangle 3">
            <a:extLst>
              <a:ext uri="{FF2B5EF4-FFF2-40B4-BE49-F238E27FC236}">
                <a16:creationId xmlns:a16="http://schemas.microsoft.com/office/drawing/2014/main" id="{4AE80786-A63C-4EC4-A30A-9AC0A6AED2B4}"/>
              </a:ext>
            </a:extLst>
          </p:cNvPr>
          <p:cNvSpPr>
            <a:spLocks noGrp="1" noChangeArrowheads="1"/>
          </p:cNvSpPr>
          <p:nvPr>
            <p:ph type="body" idx="1"/>
          </p:nvPr>
        </p:nvSpPr>
        <p:spPr>
          <a:xfrm>
            <a:off x="720000" y="1899378"/>
            <a:ext cx="8906436" cy="3523592"/>
          </a:xfrm>
        </p:spPr>
        <p:txBody>
          <a:bodyPr/>
          <a:lstStyle/>
          <a:p>
            <a:r>
              <a:rPr lang="en-GB" altLang="cs-CZ" sz="2400" dirty="0">
                <a:latin typeface="Arial" panose="020B0604020202020204" pitchFamily="34" charset="0"/>
              </a:rPr>
              <a:t>Women of childbearing age:  protection of a possible conceptus when X-ray imaging the region from the knees to the diaphragm </a:t>
            </a:r>
          </a:p>
          <a:p>
            <a:r>
              <a:rPr lang="en-GB" altLang="cs-CZ" sz="2400" dirty="0">
                <a:latin typeface="Arial" panose="020B0604020202020204" pitchFamily="34" charset="0"/>
              </a:rPr>
              <a:t>Ask pregnancy question, pregnancy test, 10-day rule, 28-day rule</a:t>
            </a:r>
          </a:p>
          <a:p>
            <a:r>
              <a:rPr lang="en-GB" altLang="cs-CZ" sz="2400" dirty="0">
                <a:latin typeface="Arial" panose="020B0604020202020204" pitchFamily="34" charset="0"/>
              </a:rPr>
              <a:t>Except for certain very high dose procedures imaging can be done normally with some added precautions</a:t>
            </a:r>
          </a:p>
          <a:p>
            <a:pPr>
              <a:buFontTx/>
              <a:buNone/>
            </a:pPr>
            <a:endParaRPr lang="en-GB" altLang="cs-CZ" sz="2400" dirty="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1E47390-308D-4B3E-80EB-C1D706A1A0FB}"/>
              </a:ext>
            </a:extLst>
          </p:cNvPr>
          <p:cNvSpPr>
            <a:spLocks noGrp="1" noChangeArrowheads="1"/>
          </p:cNvSpPr>
          <p:nvPr>
            <p:ph type="title"/>
          </p:nvPr>
        </p:nvSpPr>
        <p:spPr/>
        <p:txBody>
          <a:bodyPr/>
          <a:lstStyle/>
          <a:p>
            <a:r>
              <a:rPr lang="en-GB" altLang="cs-CZ">
                <a:latin typeface="Arial" panose="020B0604020202020204" pitchFamily="34" charset="0"/>
              </a:rPr>
              <a:t>Characteristics of Biological Effects</a:t>
            </a:r>
          </a:p>
        </p:txBody>
      </p:sp>
      <p:sp>
        <p:nvSpPr>
          <p:cNvPr id="40963" name="Rectangle 3">
            <a:extLst>
              <a:ext uri="{FF2B5EF4-FFF2-40B4-BE49-F238E27FC236}">
                <a16:creationId xmlns:a16="http://schemas.microsoft.com/office/drawing/2014/main" id="{02E1A677-A39C-422A-A024-77207057087C}"/>
              </a:ext>
            </a:extLst>
          </p:cNvPr>
          <p:cNvSpPr>
            <a:spLocks noGrp="1" noChangeArrowheads="1"/>
          </p:cNvSpPr>
          <p:nvPr>
            <p:ph type="body" idx="1"/>
          </p:nvPr>
        </p:nvSpPr>
        <p:spPr>
          <a:xfrm>
            <a:off x="719999" y="1196976"/>
            <a:ext cx="9611669" cy="5356225"/>
          </a:xfrm>
        </p:spPr>
        <p:txBody>
          <a:bodyPr/>
          <a:lstStyle/>
          <a:p>
            <a:r>
              <a:rPr lang="en-GB" altLang="cs-CZ" sz="2400" b="1" dirty="0">
                <a:latin typeface="Arial" panose="020B0604020202020204" pitchFamily="34" charset="0"/>
              </a:rPr>
              <a:t>Acute</a:t>
            </a:r>
            <a:r>
              <a:rPr lang="en-GB" altLang="cs-CZ" sz="2400" dirty="0">
                <a:latin typeface="Arial" panose="020B0604020202020204" pitchFamily="34" charset="0"/>
              </a:rPr>
              <a:t> (effects occur short-term</a:t>
            </a:r>
            <a:r>
              <a:rPr lang="cs-CZ" altLang="cs-CZ" sz="2400" dirty="0">
                <a:latin typeface="Arial" panose="020B0604020202020204" pitchFamily="34" charset="0"/>
              </a:rPr>
              <a:t>,</a:t>
            </a:r>
            <a:r>
              <a:rPr lang="en-GB" altLang="cs-CZ" sz="2400" dirty="0">
                <a:latin typeface="Arial" panose="020B0604020202020204" pitchFamily="34" charset="0"/>
              </a:rPr>
              <a:t> e.g., skin peeling after interventional radiology) vs. </a:t>
            </a:r>
            <a:r>
              <a:rPr lang="en-GB" altLang="cs-CZ" sz="2400" b="1" dirty="0">
                <a:latin typeface="Arial" panose="020B0604020202020204" pitchFamily="34" charset="0"/>
              </a:rPr>
              <a:t>Late</a:t>
            </a:r>
            <a:r>
              <a:rPr lang="en-GB" altLang="cs-CZ" sz="2400" dirty="0">
                <a:latin typeface="Arial" panose="020B0604020202020204" pitchFamily="34" charset="0"/>
              </a:rPr>
              <a:t> (effects occur long-term</a:t>
            </a:r>
            <a:r>
              <a:rPr lang="cs-CZ" altLang="cs-CZ" sz="2400" dirty="0">
                <a:latin typeface="Arial" panose="020B0604020202020204" pitchFamily="34" charset="0"/>
              </a:rPr>
              <a:t>,</a:t>
            </a:r>
            <a:r>
              <a:rPr lang="en-GB" altLang="cs-CZ" sz="2400" dirty="0">
                <a:latin typeface="Arial" panose="020B0604020202020204" pitchFamily="34" charset="0"/>
              </a:rPr>
              <a:t> e.g., carcinogenesis)</a:t>
            </a:r>
          </a:p>
          <a:p>
            <a:r>
              <a:rPr lang="en-GB" altLang="cs-CZ" sz="2400" b="1" dirty="0">
                <a:latin typeface="Arial" panose="020B0604020202020204" pitchFamily="34" charset="0"/>
              </a:rPr>
              <a:t>Deterministic</a:t>
            </a:r>
            <a:r>
              <a:rPr lang="en-GB" altLang="cs-CZ" sz="2400" dirty="0">
                <a:latin typeface="Arial" panose="020B0604020202020204" pitchFamily="34" charset="0"/>
              </a:rPr>
              <a:t> (existence of a threshold dose, risk zero below threshold</a:t>
            </a:r>
            <a:r>
              <a:rPr lang="cs-CZ" altLang="cs-CZ" sz="2400" dirty="0">
                <a:latin typeface="Arial" panose="020B0604020202020204" pitchFamily="34" charset="0"/>
              </a:rPr>
              <a:t>,</a:t>
            </a:r>
            <a:r>
              <a:rPr lang="en-GB" altLang="cs-CZ" sz="2400" dirty="0">
                <a:latin typeface="Arial" panose="020B0604020202020204" pitchFamily="34" charset="0"/>
              </a:rPr>
              <a:t> e.g., cataracts, skin injuries, brain damage in conceptus) vs. </a:t>
            </a:r>
            <a:r>
              <a:rPr lang="en-GB" altLang="cs-CZ" sz="2400" b="1" dirty="0">
                <a:latin typeface="Arial" panose="020B0604020202020204" pitchFamily="34" charset="0"/>
              </a:rPr>
              <a:t>Stochastic</a:t>
            </a:r>
            <a:r>
              <a:rPr lang="en-GB" altLang="cs-CZ" sz="2400" dirty="0">
                <a:latin typeface="Arial" panose="020B0604020202020204" pitchFamily="34" charset="0"/>
              </a:rPr>
              <a:t> (no threshold, dose and risk proportional, risk never zero</a:t>
            </a:r>
            <a:r>
              <a:rPr lang="cs-CZ" altLang="cs-CZ" sz="2400" dirty="0">
                <a:latin typeface="Arial" panose="020B0604020202020204" pitchFamily="34" charset="0"/>
              </a:rPr>
              <a:t>,</a:t>
            </a:r>
            <a:r>
              <a:rPr lang="en-GB" altLang="cs-CZ" sz="2400" dirty="0">
                <a:latin typeface="Arial" panose="020B0604020202020204" pitchFamily="34" charset="0"/>
              </a:rPr>
              <a:t> e.g., carcinogenesis, mutagenesis) </a:t>
            </a:r>
          </a:p>
        </p:txBody>
      </p:sp>
      <p:grpSp>
        <p:nvGrpSpPr>
          <p:cNvPr id="40964" name="Group 18">
            <a:extLst>
              <a:ext uri="{FF2B5EF4-FFF2-40B4-BE49-F238E27FC236}">
                <a16:creationId xmlns:a16="http://schemas.microsoft.com/office/drawing/2014/main" id="{B7C8B3A4-2877-4E80-B214-867AC79E78A4}"/>
              </a:ext>
            </a:extLst>
          </p:cNvPr>
          <p:cNvGrpSpPr>
            <a:grpSpLocks/>
          </p:cNvGrpSpPr>
          <p:nvPr/>
        </p:nvGrpSpPr>
        <p:grpSpPr bwMode="auto">
          <a:xfrm>
            <a:off x="2495550" y="4365625"/>
            <a:ext cx="7132638" cy="2173288"/>
            <a:chOff x="772" y="2156"/>
            <a:chExt cx="4493" cy="1369"/>
          </a:xfrm>
        </p:grpSpPr>
        <p:sp>
          <p:nvSpPr>
            <p:cNvPr id="40965" name="Line 5">
              <a:extLst>
                <a:ext uri="{FF2B5EF4-FFF2-40B4-BE49-F238E27FC236}">
                  <a16:creationId xmlns:a16="http://schemas.microsoft.com/office/drawing/2014/main" id="{83B06CA8-584A-4625-9DA4-BD7A92591F84}"/>
                </a:ext>
              </a:extLst>
            </p:cNvPr>
            <p:cNvSpPr>
              <a:spLocks noChangeShapeType="1"/>
            </p:cNvSpPr>
            <p:nvPr/>
          </p:nvSpPr>
          <p:spPr bwMode="auto">
            <a:xfrm>
              <a:off x="1137" y="2939"/>
              <a:ext cx="96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0966" name="Text Box 6">
              <a:extLst>
                <a:ext uri="{FF2B5EF4-FFF2-40B4-BE49-F238E27FC236}">
                  <a16:creationId xmlns:a16="http://schemas.microsoft.com/office/drawing/2014/main" id="{E9CDD0A5-EB8E-4B05-B5F9-DF93E8D62416}"/>
                </a:ext>
              </a:extLst>
            </p:cNvPr>
            <p:cNvSpPr txBox="1">
              <a:spLocks noChangeArrowheads="1"/>
            </p:cNvSpPr>
            <p:nvPr/>
          </p:nvSpPr>
          <p:spPr bwMode="auto">
            <a:xfrm>
              <a:off x="1905" y="2939"/>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t>dose of agent</a:t>
              </a:r>
            </a:p>
          </p:txBody>
        </p:sp>
        <p:sp>
          <p:nvSpPr>
            <p:cNvPr id="40967" name="Text Box 7">
              <a:extLst>
                <a:ext uri="{FF2B5EF4-FFF2-40B4-BE49-F238E27FC236}">
                  <a16:creationId xmlns:a16="http://schemas.microsoft.com/office/drawing/2014/main" id="{84442539-BF51-4F0A-A65D-17BF81CF6714}"/>
                </a:ext>
              </a:extLst>
            </p:cNvPr>
            <p:cNvSpPr txBox="1">
              <a:spLocks noChangeArrowheads="1"/>
            </p:cNvSpPr>
            <p:nvPr/>
          </p:nvSpPr>
          <p:spPr bwMode="auto">
            <a:xfrm>
              <a:off x="772" y="2156"/>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t>risk</a:t>
              </a:r>
            </a:p>
          </p:txBody>
        </p:sp>
        <p:sp>
          <p:nvSpPr>
            <p:cNvPr id="40968" name="Text Box 8">
              <a:extLst>
                <a:ext uri="{FF2B5EF4-FFF2-40B4-BE49-F238E27FC236}">
                  <a16:creationId xmlns:a16="http://schemas.microsoft.com/office/drawing/2014/main" id="{F40B93DC-D1EE-4A72-A0AE-DA15FEFEDC74}"/>
                </a:ext>
              </a:extLst>
            </p:cNvPr>
            <p:cNvSpPr txBox="1">
              <a:spLocks noChangeArrowheads="1"/>
            </p:cNvSpPr>
            <p:nvPr/>
          </p:nvSpPr>
          <p:spPr bwMode="auto">
            <a:xfrm>
              <a:off x="1089" y="3275"/>
              <a:ext cx="12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a:t>stochastic effects</a:t>
              </a:r>
            </a:p>
          </p:txBody>
        </p:sp>
        <p:sp>
          <p:nvSpPr>
            <p:cNvPr id="40969" name="Line 9">
              <a:extLst>
                <a:ext uri="{FF2B5EF4-FFF2-40B4-BE49-F238E27FC236}">
                  <a16:creationId xmlns:a16="http://schemas.microsoft.com/office/drawing/2014/main" id="{DF6C28A6-EE4A-4188-BD40-04DE74B90E0C}"/>
                </a:ext>
              </a:extLst>
            </p:cNvPr>
            <p:cNvSpPr>
              <a:spLocks noChangeShapeType="1"/>
            </p:cNvSpPr>
            <p:nvPr/>
          </p:nvSpPr>
          <p:spPr bwMode="auto">
            <a:xfrm flipV="1">
              <a:off x="1137" y="2614"/>
              <a:ext cx="881" cy="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70" name="Line 10">
              <a:extLst>
                <a:ext uri="{FF2B5EF4-FFF2-40B4-BE49-F238E27FC236}">
                  <a16:creationId xmlns:a16="http://schemas.microsoft.com/office/drawing/2014/main" id="{CBEE4E22-FCA4-4E7F-9E18-FE4ECA3E3F06}"/>
                </a:ext>
              </a:extLst>
            </p:cNvPr>
            <p:cNvSpPr>
              <a:spLocks noChangeShapeType="1"/>
            </p:cNvSpPr>
            <p:nvPr/>
          </p:nvSpPr>
          <p:spPr bwMode="auto">
            <a:xfrm flipH="1" flipV="1">
              <a:off x="3334" y="2205"/>
              <a:ext cx="11" cy="7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0971" name="Line 11">
              <a:extLst>
                <a:ext uri="{FF2B5EF4-FFF2-40B4-BE49-F238E27FC236}">
                  <a16:creationId xmlns:a16="http://schemas.microsoft.com/office/drawing/2014/main" id="{13047BE2-7C48-4609-88AE-0020B3A1B845}"/>
                </a:ext>
              </a:extLst>
            </p:cNvPr>
            <p:cNvSpPr>
              <a:spLocks noChangeShapeType="1"/>
            </p:cNvSpPr>
            <p:nvPr/>
          </p:nvSpPr>
          <p:spPr bwMode="auto">
            <a:xfrm>
              <a:off x="3345" y="2987"/>
              <a:ext cx="10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0972" name="Line 12">
              <a:extLst>
                <a:ext uri="{FF2B5EF4-FFF2-40B4-BE49-F238E27FC236}">
                  <a16:creationId xmlns:a16="http://schemas.microsoft.com/office/drawing/2014/main" id="{2D0E8A70-7084-4C2E-BECA-5756A1C7CED1}"/>
                </a:ext>
              </a:extLst>
            </p:cNvPr>
            <p:cNvSpPr>
              <a:spLocks noChangeShapeType="1"/>
            </p:cNvSpPr>
            <p:nvPr/>
          </p:nvSpPr>
          <p:spPr bwMode="auto">
            <a:xfrm flipV="1">
              <a:off x="3729" y="2251"/>
              <a:ext cx="58" cy="7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0973" name="Text Box 13">
              <a:extLst>
                <a:ext uri="{FF2B5EF4-FFF2-40B4-BE49-F238E27FC236}">
                  <a16:creationId xmlns:a16="http://schemas.microsoft.com/office/drawing/2014/main" id="{CA47A532-A961-44A7-89FD-26A26F4725A3}"/>
                </a:ext>
              </a:extLst>
            </p:cNvPr>
            <p:cNvSpPr txBox="1">
              <a:spLocks noChangeArrowheads="1"/>
            </p:cNvSpPr>
            <p:nvPr/>
          </p:nvSpPr>
          <p:spPr bwMode="auto">
            <a:xfrm>
              <a:off x="3441" y="3265"/>
              <a:ext cx="15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a:t>deterministic effects</a:t>
              </a:r>
            </a:p>
          </p:txBody>
        </p:sp>
        <p:sp>
          <p:nvSpPr>
            <p:cNvPr id="40974" name="Text Box 14">
              <a:extLst>
                <a:ext uri="{FF2B5EF4-FFF2-40B4-BE49-F238E27FC236}">
                  <a16:creationId xmlns:a16="http://schemas.microsoft.com/office/drawing/2014/main" id="{48E18470-0337-488F-96A5-D3C9B39D2643}"/>
                </a:ext>
              </a:extLst>
            </p:cNvPr>
            <p:cNvSpPr txBox="1">
              <a:spLocks noChangeArrowheads="1"/>
            </p:cNvSpPr>
            <p:nvPr/>
          </p:nvSpPr>
          <p:spPr bwMode="auto">
            <a:xfrm>
              <a:off x="2902" y="2156"/>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800">
                  <a:latin typeface="Arial" panose="020B0604020202020204" pitchFamily="34" charset="0"/>
                </a:rPr>
                <a:t>risk</a:t>
              </a:r>
            </a:p>
          </p:txBody>
        </p:sp>
        <p:sp>
          <p:nvSpPr>
            <p:cNvPr id="40975" name="Text Box 15">
              <a:extLst>
                <a:ext uri="{FF2B5EF4-FFF2-40B4-BE49-F238E27FC236}">
                  <a16:creationId xmlns:a16="http://schemas.microsoft.com/office/drawing/2014/main" id="{CA6C07DE-CC53-44DC-84C8-D61CAFF42786}"/>
                </a:ext>
              </a:extLst>
            </p:cNvPr>
            <p:cNvSpPr txBox="1">
              <a:spLocks noChangeArrowheads="1"/>
            </p:cNvSpPr>
            <p:nvPr/>
          </p:nvSpPr>
          <p:spPr bwMode="auto">
            <a:xfrm>
              <a:off x="4161" y="2987"/>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t>dose of agent</a:t>
              </a:r>
            </a:p>
          </p:txBody>
        </p:sp>
        <p:sp>
          <p:nvSpPr>
            <p:cNvPr id="40976" name="Line 17">
              <a:extLst>
                <a:ext uri="{FF2B5EF4-FFF2-40B4-BE49-F238E27FC236}">
                  <a16:creationId xmlns:a16="http://schemas.microsoft.com/office/drawing/2014/main" id="{51B5BEF8-7BF9-4657-8758-B5797578BAA9}"/>
                </a:ext>
              </a:extLst>
            </p:cNvPr>
            <p:cNvSpPr>
              <a:spLocks noChangeShapeType="1"/>
            </p:cNvSpPr>
            <p:nvPr/>
          </p:nvSpPr>
          <p:spPr bwMode="auto">
            <a:xfrm flipV="1">
              <a:off x="1156" y="2160"/>
              <a:ext cx="0" cy="77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BC47ACB-93DA-432A-A82E-3B4BA196574D}"/>
              </a:ext>
            </a:extLst>
          </p:cNvPr>
          <p:cNvSpPr>
            <a:spLocks noGrp="1" noChangeArrowheads="1"/>
          </p:cNvSpPr>
          <p:nvPr>
            <p:ph type="title"/>
          </p:nvPr>
        </p:nvSpPr>
        <p:spPr>
          <a:xfrm>
            <a:off x="2209800" y="304800"/>
            <a:ext cx="7772400" cy="603250"/>
          </a:xfrm>
        </p:spPr>
        <p:txBody>
          <a:bodyPr/>
          <a:lstStyle/>
          <a:p>
            <a:r>
              <a:rPr lang="en-GB" altLang="cs-CZ" sz="3200">
                <a:latin typeface="Arial" panose="020B0604020202020204" pitchFamily="34" charset="0"/>
              </a:rPr>
              <a:t>Ionization Radiation and Risk</a:t>
            </a:r>
            <a:endParaRPr lang="en-GB" altLang="cs-CZ" sz="2400">
              <a:latin typeface="Arial" panose="020B0604020202020204" pitchFamily="34" charset="0"/>
            </a:endParaRPr>
          </a:p>
        </p:txBody>
      </p:sp>
      <p:sp>
        <p:nvSpPr>
          <p:cNvPr id="6147" name="Rectangle 3">
            <a:extLst>
              <a:ext uri="{FF2B5EF4-FFF2-40B4-BE49-F238E27FC236}">
                <a16:creationId xmlns:a16="http://schemas.microsoft.com/office/drawing/2014/main" id="{5194E37A-B175-433F-AA03-1919E4FAEE7D}"/>
              </a:ext>
            </a:extLst>
          </p:cNvPr>
          <p:cNvSpPr>
            <a:spLocks noGrp="1" noChangeArrowheads="1"/>
          </p:cNvSpPr>
          <p:nvPr>
            <p:ph type="body" idx="1"/>
          </p:nvPr>
        </p:nvSpPr>
        <p:spPr>
          <a:xfrm>
            <a:off x="564543" y="1196976"/>
            <a:ext cx="9779607" cy="4694941"/>
          </a:xfrm>
        </p:spPr>
        <p:txBody>
          <a:bodyPr/>
          <a:lstStyle/>
          <a:p>
            <a:pPr>
              <a:lnSpc>
                <a:spcPct val="90000"/>
              </a:lnSpc>
            </a:pPr>
            <a:r>
              <a:rPr lang="en-GB" altLang="cs-CZ" sz="2400" dirty="0">
                <a:latin typeface="Arial" panose="020B0604020202020204" pitchFamily="34" charset="0"/>
              </a:rPr>
              <a:t>Ionizing electromagnetic radiation: f &gt; 3·10</a:t>
            </a:r>
            <a:r>
              <a:rPr lang="en-GB" altLang="cs-CZ" sz="2400" baseline="30000" dirty="0">
                <a:latin typeface="Arial" panose="020B0604020202020204" pitchFamily="34" charset="0"/>
              </a:rPr>
              <a:t>15</a:t>
            </a:r>
            <a:r>
              <a:rPr lang="cs-CZ" altLang="cs-CZ" sz="2400" baseline="30000" dirty="0">
                <a:latin typeface="Arial" panose="020B0604020202020204" pitchFamily="34" charset="0"/>
              </a:rPr>
              <a:t> </a:t>
            </a:r>
            <a:r>
              <a:rPr lang="en-GB" altLang="cs-CZ" sz="2400" dirty="0">
                <a:latin typeface="Arial" panose="020B0604020202020204" pitchFamily="34" charset="0"/>
              </a:rPr>
              <a:t>Hz</a:t>
            </a:r>
            <a:r>
              <a:rPr lang="cs-CZ" altLang="cs-CZ" sz="2400" dirty="0">
                <a:latin typeface="Arial" panose="020B0604020202020204" pitchFamily="34" charset="0"/>
              </a:rPr>
              <a:t>,</a:t>
            </a:r>
            <a:r>
              <a:rPr lang="en-GB" altLang="cs-CZ" sz="2400" dirty="0">
                <a:latin typeface="Arial" panose="020B0604020202020204" pitchFamily="34" charset="0"/>
              </a:rPr>
              <a:t> i.e.</a:t>
            </a:r>
            <a:r>
              <a:rPr lang="cs-CZ" altLang="cs-CZ" sz="2400" dirty="0">
                <a:latin typeface="Arial" panose="020B0604020202020204" pitchFamily="34" charset="0"/>
              </a:rPr>
              <a:t>,</a:t>
            </a:r>
            <a:r>
              <a:rPr lang="en-GB" altLang="cs-CZ" sz="2400" dirty="0">
                <a:latin typeface="Arial" panose="020B0604020202020204" pitchFamily="34" charset="0"/>
              </a:rPr>
              <a:t> </a:t>
            </a:r>
            <a:r>
              <a:rPr lang="cs-CZ" altLang="cs-CZ" sz="2400" dirty="0">
                <a:latin typeface="Arial" panose="020B0604020202020204" pitchFamily="34" charset="0"/>
              </a:rPr>
              <a:t>hard </a:t>
            </a:r>
            <a:r>
              <a:rPr lang="en-GB" altLang="cs-CZ" sz="2400" dirty="0">
                <a:latin typeface="Arial" panose="020B0604020202020204" pitchFamily="34" charset="0"/>
              </a:rPr>
              <a:t>UV, X and gamma. At these frequencies</a:t>
            </a:r>
            <a:r>
              <a:rPr lang="cs-CZ" altLang="cs-CZ" sz="2400" dirty="0">
                <a:latin typeface="Arial" panose="020B0604020202020204" pitchFamily="34" charset="0"/>
              </a:rPr>
              <a:t>,</a:t>
            </a:r>
            <a:r>
              <a:rPr lang="en-GB" altLang="cs-CZ" sz="2400" dirty="0">
                <a:latin typeface="Arial" panose="020B0604020202020204" pitchFamily="34" charset="0"/>
              </a:rPr>
              <a:t> photon energies (</a:t>
            </a:r>
            <a:r>
              <a:rPr lang="en-GB" altLang="cs-CZ" sz="2400" i="1" dirty="0">
                <a:latin typeface="Arial" panose="020B0604020202020204" pitchFamily="34" charset="0"/>
              </a:rPr>
              <a:t>E = hf</a:t>
            </a:r>
            <a:r>
              <a:rPr lang="en-GB" altLang="cs-CZ" sz="2400" dirty="0">
                <a:latin typeface="Arial" panose="020B0604020202020204" pitchFamily="34" charset="0"/>
              </a:rPr>
              <a:t>) are high enough to ionise water molecules</a:t>
            </a:r>
          </a:p>
          <a:p>
            <a:pPr>
              <a:lnSpc>
                <a:spcPct val="90000"/>
              </a:lnSpc>
            </a:pPr>
            <a:r>
              <a:rPr lang="en-GB" altLang="cs-CZ" sz="2400" dirty="0">
                <a:latin typeface="Arial" panose="020B0604020202020204" pitchFamily="34" charset="0"/>
              </a:rPr>
              <a:t>Ions lead to the formation of FREE RADICALS (H, OH) and other highly chemically reactive compounds (e.g., H</a:t>
            </a:r>
            <a:r>
              <a:rPr lang="en-GB" altLang="cs-CZ" sz="2400" baseline="-25000" dirty="0">
                <a:latin typeface="Arial" panose="020B0604020202020204" pitchFamily="34" charset="0"/>
              </a:rPr>
              <a:t>2</a:t>
            </a:r>
            <a:r>
              <a:rPr lang="en-GB" altLang="cs-CZ" sz="2400" dirty="0">
                <a:latin typeface="Arial" panose="020B0604020202020204" pitchFamily="34" charset="0"/>
              </a:rPr>
              <a:t>O</a:t>
            </a:r>
            <a:r>
              <a:rPr lang="en-GB" altLang="cs-CZ" sz="2400" baseline="-25000" dirty="0">
                <a:latin typeface="Arial" panose="020B0604020202020204" pitchFamily="34" charset="0"/>
              </a:rPr>
              <a:t>2</a:t>
            </a:r>
            <a:r>
              <a:rPr lang="en-GB" altLang="cs-CZ" sz="2400" dirty="0">
                <a:latin typeface="Arial" panose="020B0604020202020204" pitchFamily="34" charset="0"/>
              </a:rPr>
              <a:t>) which bring about changes in biologically important molecules</a:t>
            </a:r>
            <a:r>
              <a:rPr lang="cs-CZ" altLang="cs-CZ" sz="2400" dirty="0">
                <a:latin typeface="Arial" panose="020B0604020202020204" pitchFamily="34" charset="0"/>
              </a:rPr>
              <a:t>,</a:t>
            </a:r>
            <a:r>
              <a:rPr lang="en-GB" altLang="cs-CZ" sz="2400" dirty="0">
                <a:latin typeface="Arial" panose="020B0604020202020204" pitchFamily="34" charset="0"/>
              </a:rPr>
              <a:t> e.g., DNA</a:t>
            </a:r>
            <a:r>
              <a:rPr lang="cs-CZ" altLang="cs-CZ" sz="2400" dirty="0">
                <a:latin typeface="Arial" panose="020B0604020202020204" pitchFamily="34" charset="0"/>
              </a:rPr>
              <a:t>,</a:t>
            </a:r>
            <a:r>
              <a:rPr lang="en-GB" altLang="cs-CZ" sz="2400" dirty="0">
                <a:latin typeface="Arial" panose="020B0604020202020204" pitchFamily="34" charset="0"/>
              </a:rPr>
              <a:t> leading to undesirable biological effects such as carcinogenesis.</a:t>
            </a:r>
          </a:p>
          <a:p>
            <a:pPr>
              <a:lnSpc>
                <a:spcPct val="90000"/>
              </a:lnSpc>
            </a:pPr>
            <a:r>
              <a:rPr lang="en-US" altLang="cs-CZ" sz="2400" dirty="0">
                <a:latin typeface="Arial" panose="020B0604020202020204" pitchFamily="34" charset="0"/>
              </a:rPr>
              <a:t>Radiation doses lead to </a:t>
            </a:r>
            <a:r>
              <a:rPr lang="en-US" altLang="cs-CZ" sz="2400" i="1" dirty="0">
                <a:latin typeface="Arial" panose="020B0604020202020204" pitchFamily="34" charset="0"/>
              </a:rPr>
              <a:t>real</a:t>
            </a:r>
            <a:r>
              <a:rPr lang="en-US" altLang="cs-CZ" sz="2400" dirty="0">
                <a:latin typeface="Arial" panose="020B0604020202020204" pitchFamily="34" charset="0"/>
              </a:rPr>
              <a:t> risks - patient does not feel anything but the damage has been done, some of the patient’s cells have been changed!!!</a:t>
            </a:r>
            <a:endParaRPr lang="en-GB" altLang="cs-CZ" sz="2400" dirty="0">
              <a:latin typeface="Arial" panose="020B0604020202020204" pitchFamily="34" charset="0"/>
            </a:endParaRPr>
          </a:p>
          <a:p>
            <a:pPr>
              <a:lnSpc>
                <a:spcPct val="90000"/>
              </a:lnSpc>
            </a:pPr>
            <a:r>
              <a:rPr lang="en-GB" altLang="cs-CZ" sz="2400" dirty="0">
                <a:latin typeface="Arial" panose="020B0604020202020204" pitchFamily="34" charset="0"/>
              </a:rPr>
              <a:t>The higher the amount of x-ray energy absorbed by the body</a:t>
            </a:r>
            <a:r>
              <a:rPr lang="cs-CZ" altLang="cs-CZ" sz="2400" dirty="0">
                <a:latin typeface="Arial" panose="020B0604020202020204" pitchFamily="34" charset="0"/>
              </a:rPr>
              <a:t> -</a:t>
            </a:r>
            <a:r>
              <a:rPr lang="en-GB" altLang="cs-CZ" sz="2400" dirty="0">
                <a:latin typeface="Arial" panose="020B0604020202020204" pitchFamily="34" charset="0"/>
              </a:rPr>
              <a:t> we say the higher is the radiation ‘dose’ - more free radicals etc</a:t>
            </a:r>
            <a:r>
              <a:rPr lang="cs-CZ" altLang="cs-CZ" sz="2400" dirty="0">
                <a:latin typeface="Arial" panose="020B0604020202020204" pitchFamily="34" charset="0"/>
              </a:rPr>
              <a:t>.</a:t>
            </a:r>
            <a:r>
              <a:rPr lang="en-GB" altLang="cs-CZ" sz="2400" dirty="0">
                <a:latin typeface="Arial" panose="020B0604020202020204" pitchFamily="34" charset="0"/>
              </a:rPr>
              <a:t> are produced and the higher the risk (probability) of biological effects</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90000"/>
              </a:lnSpc>
            </a:pPr>
            <a:endParaRPr lang="en-GB" altLang="cs-CZ" sz="2400"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EF2E519-5626-4965-B8F1-C01FB0689AAD}"/>
              </a:ext>
            </a:extLst>
          </p:cNvPr>
          <p:cNvSpPr>
            <a:spLocks noGrp="1" noChangeArrowheads="1"/>
          </p:cNvSpPr>
          <p:nvPr>
            <p:ph type="title"/>
          </p:nvPr>
        </p:nvSpPr>
        <p:spPr>
          <a:xfrm>
            <a:off x="2279650" y="2420938"/>
            <a:ext cx="7772400" cy="914400"/>
          </a:xfrm>
        </p:spPr>
        <p:txBody>
          <a:bodyPr/>
          <a:lstStyle/>
          <a:p>
            <a:r>
              <a:rPr lang="en-US" altLang="cs-CZ" sz="3200"/>
              <a:t>Target Anatomy / Pathology and Image Quality Outcomes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19A8B09-E359-409D-8974-5CC3BF18ED13}"/>
              </a:ext>
            </a:extLst>
          </p:cNvPr>
          <p:cNvSpPr>
            <a:spLocks noGrp="1" noChangeArrowheads="1"/>
          </p:cNvSpPr>
          <p:nvPr>
            <p:ph type="title"/>
          </p:nvPr>
        </p:nvSpPr>
        <p:spPr/>
        <p:txBody>
          <a:bodyPr/>
          <a:lstStyle/>
          <a:p>
            <a:r>
              <a:rPr lang="en-US" altLang="cs-CZ">
                <a:latin typeface="Arial" panose="020B0604020202020204" pitchFamily="34" charset="0"/>
              </a:rPr>
              <a:t>Some Terminology</a:t>
            </a:r>
          </a:p>
        </p:txBody>
      </p:sp>
      <p:sp>
        <p:nvSpPr>
          <p:cNvPr id="45059" name="Rectangle 3">
            <a:extLst>
              <a:ext uri="{FF2B5EF4-FFF2-40B4-BE49-F238E27FC236}">
                <a16:creationId xmlns:a16="http://schemas.microsoft.com/office/drawing/2014/main" id="{BCE9573E-3658-43D3-91D1-C418D0BA1849}"/>
              </a:ext>
            </a:extLst>
          </p:cNvPr>
          <p:cNvSpPr>
            <a:spLocks noGrp="1" noChangeArrowheads="1"/>
          </p:cNvSpPr>
          <p:nvPr>
            <p:ph type="body" idx="1"/>
          </p:nvPr>
        </p:nvSpPr>
        <p:spPr/>
        <p:txBody>
          <a:bodyPr/>
          <a:lstStyle/>
          <a:p>
            <a:r>
              <a:rPr lang="en-GB" altLang="cs-CZ" dirty="0">
                <a:latin typeface="Arial" panose="020B0604020202020204" pitchFamily="34" charset="0"/>
              </a:rPr>
              <a:t>Target anatomy / pathology: what is present </a:t>
            </a:r>
            <a:r>
              <a:rPr lang="en-GB" altLang="cs-CZ" i="1" dirty="0">
                <a:latin typeface="Arial" panose="020B0604020202020204" pitchFamily="34" charset="0"/>
              </a:rPr>
              <a:t>inside the patient</a:t>
            </a:r>
            <a:r>
              <a:rPr lang="en-GB" altLang="cs-CZ" dirty="0">
                <a:latin typeface="Arial" panose="020B0604020202020204" pitchFamily="34" charset="0"/>
              </a:rPr>
              <a:t> that I want to visualize in the image?</a:t>
            </a:r>
          </a:p>
          <a:p>
            <a:r>
              <a:rPr lang="en-GB" altLang="cs-CZ" dirty="0">
                <a:latin typeface="Arial" panose="020B0604020202020204" pitchFamily="34" charset="0"/>
              </a:rPr>
              <a:t>Target Image Quality Outcomes: what qualities must </a:t>
            </a:r>
            <a:r>
              <a:rPr lang="en-GB" altLang="cs-CZ" i="1" dirty="0">
                <a:latin typeface="Arial" panose="020B0604020202020204" pitchFamily="34" charset="0"/>
              </a:rPr>
              <a:t>the image have </a:t>
            </a:r>
            <a:r>
              <a:rPr lang="en-GB" altLang="cs-CZ" dirty="0">
                <a:latin typeface="Arial" panose="020B0604020202020204" pitchFamily="34" charset="0"/>
              </a:rPr>
              <a:t>for me to be able to see the target anatomy and pathology clearly enough to make an accurate diagnosis</a:t>
            </a:r>
            <a:r>
              <a:rPr lang="cs-CZ" altLang="cs-CZ" dirty="0">
                <a:latin typeface="Arial" panose="020B0604020202020204" pitchFamily="34" charset="0"/>
              </a:rPr>
              <a:t>?</a:t>
            </a:r>
            <a:endParaRPr lang="en-US" altLang="cs-CZ" dirty="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AAF8F43A-6D43-478C-808A-4557D7103D98}"/>
              </a:ext>
            </a:extLst>
          </p:cNvPr>
          <p:cNvSpPr>
            <a:spLocks noGrp="1" noChangeArrowheads="1"/>
          </p:cNvSpPr>
          <p:nvPr>
            <p:ph type="title"/>
          </p:nvPr>
        </p:nvSpPr>
        <p:spPr/>
        <p:txBody>
          <a:bodyPr/>
          <a:lstStyle/>
          <a:p>
            <a:r>
              <a:rPr lang="en-US" altLang="cs-CZ"/>
              <a:t>X-ray of Child’s Wrist</a:t>
            </a:r>
          </a:p>
        </p:txBody>
      </p:sp>
      <p:pic>
        <p:nvPicPr>
          <p:cNvPr id="47107" name="Picture 13" descr="hand x-ray">
            <a:extLst>
              <a:ext uri="{FF2B5EF4-FFF2-40B4-BE49-F238E27FC236}">
                <a16:creationId xmlns:a16="http://schemas.microsoft.com/office/drawing/2014/main" id="{B1BD04E0-6E28-4057-AED1-E9825C1034C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5188" y="1268414"/>
            <a:ext cx="2449512" cy="3424237"/>
          </a:xfrm>
          <a:noFill/>
        </p:spPr>
      </p:pic>
      <p:pic>
        <p:nvPicPr>
          <p:cNvPr id="47108" name="Picture 17" descr="hand x-ray2">
            <a:extLst>
              <a:ext uri="{FF2B5EF4-FFF2-40B4-BE49-F238E27FC236}">
                <a16:creationId xmlns:a16="http://schemas.microsoft.com/office/drawing/2014/main" id="{1C40673C-9449-4F5A-BB3D-B224C5DD921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72039" y="1268413"/>
            <a:ext cx="2420937" cy="3384550"/>
          </a:xfrm>
          <a:noFill/>
        </p:spPr>
      </p:pic>
      <p:sp>
        <p:nvSpPr>
          <p:cNvPr id="47109" name="Text Box 8">
            <a:extLst>
              <a:ext uri="{FF2B5EF4-FFF2-40B4-BE49-F238E27FC236}">
                <a16:creationId xmlns:a16="http://schemas.microsoft.com/office/drawing/2014/main" id="{A694805B-40DA-45AD-B255-5270AE355660}"/>
              </a:ext>
            </a:extLst>
          </p:cNvPr>
          <p:cNvSpPr txBox="1">
            <a:spLocks noChangeArrowheads="1"/>
          </p:cNvSpPr>
          <p:nvPr/>
        </p:nvSpPr>
        <p:spPr bwMode="auto">
          <a:xfrm>
            <a:off x="1919288" y="5300664"/>
            <a:ext cx="8280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000">
                <a:latin typeface="Arial" panose="020B0604020202020204" pitchFamily="34" charset="0"/>
              </a:rPr>
              <a:t>Target anatomy / pathology: measure gaps between the carpal bones of the wrist (in an adult, the average space less than 2mm)</a:t>
            </a:r>
          </a:p>
          <a:p>
            <a:pPr>
              <a:spcBef>
                <a:spcPct val="50000"/>
              </a:spcBef>
              <a:buFontTx/>
              <a:buNone/>
            </a:pPr>
            <a:r>
              <a:rPr lang="en-US" altLang="cs-CZ" sz="2000">
                <a:latin typeface="Arial" panose="020B0604020202020204" pitchFamily="34" charset="0"/>
              </a:rPr>
              <a:t>Target image quality outcome: SHARP outlines</a:t>
            </a:r>
          </a:p>
        </p:txBody>
      </p:sp>
      <p:pic>
        <p:nvPicPr>
          <p:cNvPr id="47110" name="Picture 28" descr="hand x-ray3">
            <a:extLst>
              <a:ext uri="{FF2B5EF4-FFF2-40B4-BE49-F238E27FC236}">
                <a16:creationId xmlns:a16="http://schemas.microsoft.com/office/drawing/2014/main" id="{CB7D2DB9-AB8B-46CB-9C09-B0FB8A015C9A}"/>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391400" y="1268413"/>
            <a:ext cx="2420938" cy="338455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5D5FEDA4-F5B5-4D09-85B2-D40BCCCC0AFA}"/>
              </a:ext>
            </a:extLst>
          </p:cNvPr>
          <p:cNvSpPr>
            <a:spLocks noGrp="1" noChangeArrowheads="1"/>
          </p:cNvSpPr>
          <p:nvPr>
            <p:ph type="title"/>
          </p:nvPr>
        </p:nvSpPr>
        <p:spPr/>
        <p:txBody>
          <a:bodyPr/>
          <a:lstStyle/>
          <a:p>
            <a:r>
              <a:rPr lang="en-US" altLang="cs-CZ"/>
              <a:t>Mammography</a:t>
            </a:r>
          </a:p>
        </p:txBody>
      </p:sp>
      <p:pic>
        <p:nvPicPr>
          <p:cNvPr id="49155" name="Picture 5" descr="microcalcification">
            <a:extLst>
              <a:ext uri="{FF2B5EF4-FFF2-40B4-BE49-F238E27FC236}">
                <a16:creationId xmlns:a16="http://schemas.microsoft.com/office/drawing/2014/main" id="{DCD4165C-C27E-4FA6-BD5C-8CA1D0B26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844675"/>
            <a:ext cx="28082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calcification size and shape">
            <a:extLst>
              <a:ext uri="{FF2B5EF4-FFF2-40B4-BE49-F238E27FC236}">
                <a16:creationId xmlns:a16="http://schemas.microsoft.com/office/drawing/2014/main" id="{1AC45FDC-6F4A-4C53-AEDA-7B028816F6E2}"/>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016500" y="1844676"/>
            <a:ext cx="2789238" cy="4105275"/>
          </a:xfrm>
          <a:noFill/>
        </p:spPr>
      </p:pic>
      <p:sp>
        <p:nvSpPr>
          <p:cNvPr id="49157" name="Text Box 10">
            <a:extLst>
              <a:ext uri="{FF2B5EF4-FFF2-40B4-BE49-F238E27FC236}">
                <a16:creationId xmlns:a16="http://schemas.microsoft.com/office/drawing/2014/main" id="{143EB76A-449A-4FCD-B8A0-503D11F6ACC6}"/>
              </a:ext>
            </a:extLst>
          </p:cNvPr>
          <p:cNvSpPr txBox="1">
            <a:spLocks noChangeArrowheads="1"/>
          </p:cNvSpPr>
          <p:nvPr/>
        </p:nvSpPr>
        <p:spPr bwMode="auto">
          <a:xfrm>
            <a:off x="2063750" y="1196975"/>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Micro-calcifications</a:t>
            </a:r>
          </a:p>
        </p:txBody>
      </p:sp>
      <p:sp>
        <p:nvSpPr>
          <p:cNvPr id="49158" name="Text Box 11">
            <a:extLst>
              <a:ext uri="{FF2B5EF4-FFF2-40B4-BE49-F238E27FC236}">
                <a16:creationId xmlns:a16="http://schemas.microsoft.com/office/drawing/2014/main" id="{5CAAD370-8ED4-4B35-8051-08F87CA5C1C2}"/>
              </a:ext>
            </a:extLst>
          </p:cNvPr>
          <p:cNvSpPr txBox="1">
            <a:spLocks noChangeArrowheads="1"/>
          </p:cNvSpPr>
          <p:nvPr/>
        </p:nvSpPr>
        <p:spPr bwMode="auto">
          <a:xfrm>
            <a:off x="2351088" y="6165850"/>
            <a:ext cx="547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magnified view of micro-calcifications</a:t>
            </a:r>
          </a:p>
        </p:txBody>
      </p:sp>
      <p:sp>
        <p:nvSpPr>
          <p:cNvPr id="49159" name="Line 12">
            <a:extLst>
              <a:ext uri="{FF2B5EF4-FFF2-40B4-BE49-F238E27FC236}">
                <a16:creationId xmlns:a16="http://schemas.microsoft.com/office/drawing/2014/main" id="{4514DC38-B010-4DF3-92A3-9901C370E423}"/>
              </a:ext>
            </a:extLst>
          </p:cNvPr>
          <p:cNvSpPr>
            <a:spLocks noChangeShapeType="1"/>
          </p:cNvSpPr>
          <p:nvPr/>
        </p:nvSpPr>
        <p:spPr bwMode="auto">
          <a:xfrm flipH="1">
            <a:off x="4224338" y="1700213"/>
            <a:ext cx="0" cy="22336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9160" name="Line 14">
            <a:extLst>
              <a:ext uri="{FF2B5EF4-FFF2-40B4-BE49-F238E27FC236}">
                <a16:creationId xmlns:a16="http://schemas.microsoft.com/office/drawing/2014/main" id="{429BAF05-3123-4AB6-9A82-372359E09EEF}"/>
              </a:ext>
            </a:extLst>
          </p:cNvPr>
          <p:cNvSpPr>
            <a:spLocks noChangeShapeType="1"/>
          </p:cNvSpPr>
          <p:nvPr/>
        </p:nvSpPr>
        <p:spPr bwMode="auto">
          <a:xfrm flipV="1">
            <a:off x="6024563" y="3933826"/>
            <a:ext cx="0" cy="2232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9161" name="Text Box 15">
            <a:extLst>
              <a:ext uri="{FF2B5EF4-FFF2-40B4-BE49-F238E27FC236}">
                <a16:creationId xmlns:a16="http://schemas.microsoft.com/office/drawing/2014/main" id="{1A998BAE-84AC-4816-B922-CB58E1B0464B}"/>
              </a:ext>
            </a:extLst>
          </p:cNvPr>
          <p:cNvSpPr txBox="1">
            <a:spLocks noChangeArrowheads="1"/>
          </p:cNvSpPr>
          <p:nvPr/>
        </p:nvSpPr>
        <p:spPr bwMode="auto">
          <a:xfrm>
            <a:off x="8183563" y="1844675"/>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49162" name="Text Box 16">
            <a:extLst>
              <a:ext uri="{FF2B5EF4-FFF2-40B4-BE49-F238E27FC236}">
                <a16:creationId xmlns:a16="http://schemas.microsoft.com/office/drawing/2014/main" id="{A80C3B19-F2CA-42F9-8268-F55DDA805E18}"/>
              </a:ext>
            </a:extLst>
          </p:cNvPr>
          <p:cNvSpPr txBox="1">
            <a:spLocks noChangeArrowheads="1"/>
          </p:cNvSpPr>
          <p:nvPr/>
        </p:nvSpPr>
        <p:spPr bwMode="auto">
          <a:xfrm>
            <a:off x="8040689" y="184467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49163" name="Text Box 17">
            <a:extLst>
              <a:ext uri="{FF2B5EF4-FFF2-40B4-BE49-F238E27FC236}">
                <a16:creationId xmlns:a16="http://schemas.microsoft.com/office/drawing/2014/main" id="{DD0E0454-6E3D-418A-800F-290460704D4D}"/>
              </a:ext>
            </a:extLst>
          </p:cNvPr>
          <p:cNvSpPr txBox="1">
            <a:spLocks noChangeArrowheads="1"/>
          </p:cNvSpPr>
          <p:nvPr/>
        </p:nvSpPr>
        <p:spPr bwMode="auto">
          <a:xfrm>
            <a:off x="8040689" y="1844676"/>
            <a:ext cx="2376487"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000">
                <a:latin typeface="Arial" panose="020B0604020202020204" pitchFamily="34" charset="0"/>
              </a:rPr>
              <a:t>Target anatomy / pathology: microcalcifications in female breast</a:t>
            </a:r>
          </a:p>
          <a:p>
            <a:pPr>
              <a:spcBef>
                <a:spcPct val="50000"/>
              </a:spcBef>
              <a:buFontTx/>
              <a:buNone/>
            </a:pPr>
            <a:r>
              <a:rPr lang="en-US" altLang="cs-CZ" sz="2000">
                <a:latin typeface="Arial" panose="020B0604020202020204" pitchFamily="34" charset="0"/>
              </a:rPr>
              <a:t>Target image quality outcome: high CONSPICUITY of very small objects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35C5D98E-1A2A-42D0-92A7-84F2E328A295}"/>
              </a:ext>
            </a:extLst>
          </p:cNvPr>
          <p:cNvSpPr>
            <a:spLocks noGrp="1" noChangeArrowheads="1"/>
          </p:cNvSpPr>
          <p:nvPr>
            <p:ph type="title"/>
          </p:nvPr>
        </p:nvSpPr>
        <p:spPr>
          <a:xfrm>
            <a:off x="7319964" y="304801"/>
            <a:ext cx="2662237" cy="1323975"/>
          </a:xfrm>
        </p:spPr>
        <p:txBody>
          <a:bodyPr/>
          <a:lstStyle/>
          <a:p>
            <a:r>
              <a:rPr lang="en-US" altLang="cs-CZ"/>
              <a:t>Lateral Chest X-Ray</a:t>
            </a:r>
          </a:p>
        </p:txBody>
      </p:sp>
      <p:pic>
        <p:nvPicPr>
          <p:cNvPr id="51203" name="Picture 4" descr="LatChest3%5B1%5D">
            <a:extLst>
              <a:ext uri="{FF2B5EF4-FFF2-40B4-BE49-F238E27FC236}">
                <a16:creationId xmlns:a16="http://schemas.microsoft.com/office/drawing/2014/main" id="{8F5ADE20-1DD3-497D-B596-3652B0BD17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333376"/>
            <a:ext cx="4797425" cy="6264275"/>
          </a:xfrm>
          <a:noFill/>
        </p:spPr>
      </p:pic>
      <p:sp>
        <p:nvSpPr>
          <p:cNvPr id="51204" name="Text Box 7">
            <a:extLst>
              <a:ext uri="{FF2B5EF4-FFF2-40B4-BE49-F238E27FC236}">
                <a16:creationId xmlns:a16="http://schemas.microsoft.com/office/drawing/2014/main" id="{6812D72A-8500-4A4F-8052-D28C2637B5F9}"/>
              </a:ext>
            </a:extLst>
          </p:cNvPr>
          <p:cNvSpPr txBox="1">
            <a:spLocks noChangeArrowheads="1"/>
          </p:cNvSpPr>
          <p:nvPr/>
        </p:nvSpPr>
        <p:spPr bwMode="auto">
          <a:xfrm>
            <a:off x="7209167" y="2173180"/>
            <a:ext cx="33845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dirty="0">
                <a:latin typeface="Arial" panose="020B0604020202020204" pitchFamily="34" charset="0"/>
              </a:rPr>
              <a:t>Target anatomy / pathology: To distinguish between Ascending Aorta (AA) and Left pulmonary artery (LPA) in a lateral chest x-ray</a:t>
            </a:r>
            <a:r>
              <a:rPr lang="en-US" altLang="cs-CZ" sz="2000" dirty="0">
                <a:latin typeface="Arial" panose="020B0604020202020204" pitchFamily="34" charset="0"/>
              </a:rPr>
              <a:t>. </a:t>
            </a:r>
          </a:p>
          <a:p>
            <a:pPr>
              <a:spcBef>
                <a:spcPct val="50000"/>
              </a:spcBef>
              <a:buFontTx/>
              <a:buNone/>
            </a:pPr>
            <a:r>
              <a:rPr lang="en-US" altLang="cs-CZ" sz="2000" dirty="0">
                <a:latin typeface="Arial" panose="020B0604020202020204" pitchFamily="34" charset="0"/>
              </a:rPr>
              <a:t>Target image quality outcome: </a:t>
            </a:r>
            <a:r>
              <a:rPr lang="en-GB" altLang="cs-CZ" sz="2000" dirty="0">
                <a:latin typeface="Arial" panose="020B0604020202020204" pitchFamily="34" charset="0"/>
              </a:rPr>
              <a:t>High IMAGE CONTRAST (differences in grey scale level between images of different tissues)</a:t>
            </a:r>
            <a:endParaRPr lang="en-US" altLang="cs-CZ" sz="2000"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aphicFrame>
        <p:nvGraphicFramePr>
          <p:cNvPr id="53250" name="Object 3">
            <a:extLst>
              <a:ext uri="{FF2B5EF4-FFF2-40B4-BE49-F238E27FC236}">
                <a16:creationId xmlns:a16="http://schemas.microsoft.com/office/drawing/2014/main" id="{96C8A941-0E7E-4A42-8231-DC6D93AEE28A}"/>
              </a:ext>
            </a:extLst>
          </p:cNvPr>
          <p:cNvGraphicFramePr>
            <a:graphicFrameLocks noChangeAspect="1"/>
          </p:cNvGraphicFramePr>
          <p:nvPr/>
        </p:nvGraphicFramePr>
        <p:xfrm>
          <a:off x="2478088" y="403226"/>
          <a:ext cx="7181850" cy="6346825"/>
        </p:xfrm>
        <a:graphic>
          <a:graphicData uri="http://schemas.openxmlformats.org/presentationml/2006/ole">
            <mc:AlternateContent xmlns:mc="http://schemas.openxmlformats.org/markup-compatibility/2006">
              <mc:Choice xmlns:v="urn:schemas-microsoft-com:vml" Requires="v">
                <p:oleObj name="Document" r:id="rId3" imgW="9118409" imgH="8030344" progId="Word.Document.8">
                  <p:embed/>
                </p:oleObj>
              </mc:Choice>
              <mc:Fallback>
                <p:oleObj name="Document" r:id="rId3" imgW="9118409" imgH="8030344" progId="Word.Document.8">
                  <p:embed/>
                  <p:pic>
                    <p:nvPicPr>
                      <p:cNvPr id="53250" name="Object 3">
                        <a:extLst>
                          <a:ext uri="{FF2B5EF4-FFF2-40B4-BE49-F238E27FC236}">
                            <a16:creationId xmlns:a16="http://schemas.microsoft.com/office/drawing/2014/main" id="{96C8A941-0E7E-4A42-8231-DC6D93AEE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878"/>
                      <a:stretch>
                        <a:fillRect/>
                      </a:stretch>
                    </p:blipFill>
                    <p:spPr bwMode="auto">
                      <a:xfrm>
                        <a:off x="2478088" y="403226"/>
                        <a:ext cx="7181850"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29E10C7-1DE1-4370-8C22-F26C9B9696B2}"/>
              </a:ext>
            </a:extLst>
          </p:cNvPr>
          <p:cNvSpPr>
            <a:spLocks noGrp="1" noChangeArrowheads="1"/>
          </p:cNvSpPr>
          <p:nvPr>
            <p:ph type="title"/>
          </p:nvPr>
        </p:nvSpPr>
        <p:spPr>
          <a:xfrm>
            <a:off x="2351088" y="2708275"/>
            <a:ext cx="7777162" cy="914400"/>
          </a:xfrm>
        </p:spPr>
        <p:txBody>
          <a:bodyPr/>
          <a:lstStyle/>
          <a:p>
            <a:r>
              <a:rPr lang="en-US" altLang="cs-CZ" sz="3200"/>
              <a:t>Performance Indicators of XRI Devices and Image Quality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A26178C-4F6D-4208-A321-D95FF58373E5}"/>
              </a:ext>
            </a:extLst>
          </p:cNvPr>
          <p:cNvSpPr>
            <a:spLocks noGrp="1" noChangeArrowheads="1"/>
          </p:cNvSpPr>
          <p:nvPr>
            <p:ph type="title"/>
          </p:nvPr>
        </p:nvSpPr>
        <p:spPr>
          <a:xfrm>
            <a:off x="1992313" y="260350"/>
            <a:ext cx="8229600" cy="1143000"/>
          </a:xfrm>
        </p:spPr>
        <p:txBody>
          <a:bodyPr/>
          <a:lstStyle/>
          <a:p>
            <a:r>
              <a:rPr lang="en-GB" altLang="cs-CZ" sz="3200">
                <a:latin typeface="Arial" panose="020B0604020202020204" pitchFamily="34" charset="0"/>
              </a:rPr>
              <a:t>Performance Indicators for Image quality</a:t>
            </a:r>
          </a:p>
        </p:txBody>
      </p:sp>
      <p:sp>
        <p:nvSpPr>
          <p:cNvPr id="57347" name="Rectangle 3">
            <a:extLst>
              <a:ext uri="{FF2B5EF4-FFF2-40B4-BE49-F238E27FC236}">
                <a16:creationId xmlns:a16="http://schemas.microsoft.com/office/drawing/2014/main" id="{01CC856F-40A9-4AEE-959B-00C91354F967}"/>
              </a:ext>
            </a:extLst>
          </p:cNvPr>
          <p:cNvSpPr>
            <a:spLocks noGrp="1" noChangeArrowheads="1"/>
          </p:cNvSpPr>
          <p:nvPr>
            <p:ph type="body" idx="1"/>
          </p:nvPr>
        </p:nvSpPr>
        <p:spPr>
          <a:xfrm>
            <a:off x="819807" y="1412875"/>
            <a:ext cx="9701047" cy="3600450"/>
          </a:xfrm>
        </p:spPr>
        <p:txBody>
          <a:bodyPr/>
          <a:lstStyle/>
          <a:p>
            <a:pPr>
              <a:lnSpc>
                <a:spcPct val="90000"/>
              </a:lnSpc>
            </a:pPr>
            <a:r>
              <a:rPr lang="en-GB" altLang="cs-CZ" sz="2400" dirty="0">
                <a:latin typeface="Arial" panose="020B0604020202020204" pitchFamily="34" charset="0"/>
              </a:rPr>
              <a:t>Definition: A device performance indicator is: </a:t>
            </a:r>
          </a:p>
          <a:p>
            <a:pPr lvl="1">
              <a:lnSpc>
                <a:spcPct val="90000"/>
              </a:lnSpc>
            </a:pPr>
            <a:r>
              <a:rPr lang="en-GB" altLang="cs-CZ" sz="2400" dirty="0">
                <a:latin typeface="Arial" panose="020B0604020202020204" pitchFamily="34" charset="0"/>
              </a:rPr>
              <a:t>a physical specification of a medical device measured with a suitable test object</a:t>
            </a:r>
          </a:p>
          <a:p>
            <a:pPr lvl="1">
              <a:lnSpc>
                <a:spcPct val="90000"/>
              </a:lnSpc>
            </a:pPr>
            <a:r>
              <a:rPr lang="en-GB" altLang="cs-CZ" sz="2400" dirty="0">
                <a:latin typeface="Arial" panose="020B0604020202020204" pitchFamily="34" charset="0"/>
              </a:rPr>
              <a:t>provides an indication of how good a device is.</a:t>
            </a:r>
            <a:endParaRPr lang="cs-CZ" altLang="cs-CZ" sz="2400" dirty="0">
              <a:latin typeface="Arial" panose="020B0604020202020204" pitchFamily="34" charset="0"/>
            </a:endParaRPr>
          </a:p>
          <a:p>
            <a:pPr lvl="1">
              <a:lnSpc>
                <a:spcPct val="90000"/>
              </a:lnSpc>
            </a:pPr>
            <a:endParaRPr lang="en-GB" altLang="cs-CZ" sz="2400" dirty="0">
              <a:latin typeface="Arial" panose="020B0604020202020204" pitchFamily="34" charset="0"/>
            </a:endParaRPr>
          </a:p>
          <a:p>
            <a:pPr>
              <a:lnSpc>
                <a:spcPct val="90000"/>
              </a:lnSpc>
            </a:pPr>
            <a:r>
              <a:rPr lang="en-GB" altLang="cs-CZ" sz="2400" dirty="0">
                <a:latin typeface="Arial" panose="020B0604020202020204" pitchFamily="34" charset="0"/>
              </a:rPr>
              <a:t>Important performance indicators for XRI devices are:</a:t>
            </a:r>
          </a:p>
          <a:p>
            <a:pPr lvl="1">
              <a:lnSpc>
                <a:spcPct val="90000"/>
              </a:lnSpc>
            </a:pPr>
            <a:r>
              <a:rPr lang="en-GB" altLang="cs-CZ" sz="2400" dirty="0">
                <a:latin typeface="Arial" panose="020B0604020202020204" pitchFamily="34" charset="0"/>
              </a:rPr>
              <a:t>Limiting spatial resolution (LSR)</a:t>
            </a:r>
          </a:p>
          <a:p>
            <a:pPr lvl="1">
              <a:lnSpc>
                <a:spcPct val="90000"/>
              </a:lnSpc>
            </a:pPr>
            <a:r>
              <a:rPr lang="en-GB" altLang="cs-CZ" sz="2400" dirty="0">
                <a:latin typeface="Arial" panose="020B0604020202020204" pitchFamily="34" charset="0"/>
              </a:rPr>
              <a:t>Contrast resolution (CR)</a:t>
            </a:r>
          </a:p>
          <a:p>
            <a:pPr lvl="1">
              <a:lnSpc>
                <a:spcPct val="90000"/>
              </a:lnSpc>
            </a:pPr>
            <a:r>
              <a:rPr lang="en-GB" altLang="cs-CZ" sz="2400" dirty="0">
                <a:latin typeface="Arial" panose="020B0604020202020204" pitchFamily="34" charset="0"/>
              </a:rPr>
              <a:t>Signal-to-noise-ratio (SNR) </a:t>
            </a:r>
          </a:p>
          <a:p>
            <a:pPr lvl="1">
              <a:lnSpc>
                <a:spcPct val="90000"/>
              </a:lnSpc>
            </a:pPr>
            <a:r>
              <a:rPr lang="en-GB" altLang="cs-CZ" sz="2400" dirty="0">
                <a:latin typeface="Arial" panose="020B0604020202020204" pitchFamily="34" charset="0"/>
              </a:rPr>
              <a:t>Geometric accuracy</a:t>
            </a:r>
          </a:p>
          <a:p>
            <a:pPr lvl="1">
              <a:lnSpc>
                <a:spcPct val="90000"/>
              </a:lnSpc>
            </a:pPr>
            <a:r>
              <a:rPr lang="en-GB" altLang="cs-CZ" sz="2400" dirty="0">
                <a:latin typeface="Arial" panose="020B0604020202020204" pitchFamily="34" charset="0"/>
              </a:rPr>
              <a:t>Uniformity</a:t>
            </a:r>
          </a:p>
        </p:txBody>
      </p:sp>
      <p:sp>
        <p:nvSpPr>
          <p:cNvPr id="57348" name="Text Box 4">
            <a:extLst>
              <a:ext uri="{FF2B5EF4-FFF2-40B4-BE49-F238E27FC236}">
                <a16:creationId xmlns:a16="http://schemas.microsoft.com/office/drawing/2014/main" id="{E6A64F4F-290E-48D2-A584-99D44A6BCD18}"/>
              </a:ext>
            </a:extLst>
          </p:cNvPr>
          <p:cNvSpPr txBox="1">
            <a:spLocks noChangeArrowheads="1"/>
          </p:cNvSpPr>
          <p:nvPr/>
        </p:nvSpPr>
        <p:spPr bwMode="auto">
          <a:xfrm>
            <a:off x="2208214" y="5661025"/>
            <a:ext cx="7775575"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GB" altLang="cs-CZ" sz="1600" dirty="0">
                <a:latin typeface="Arial" panose="020B0604020202020204" pitchFamily="34" charset="0"/>
              </a:rPr>
              <a:t>N.B. ‘Performance Standards’ for medical devices are recommended values of performance indicators</a:t>
            </a:r>
          </a:p>
          <a:p>
            <a:pPr>
              <a:spcBef>
                <a:spcPct val="50000"/>
              </a:spcBef>
              <a:buFontTx/>
              <a:buNone/>
            </a:pPr>
            <a:endParaRPr lang="en-US" altLang="cs-CZ" sz="1400"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FFD9138-1487-494A-AADC-D29333D88F7F}"/>
              </a:ext>
            </a:extLst>
          </p:cNvPr>
          <p:cNvSpPr>
            <a:spLocks noGrp="1" noChangeArrowheads="1"/>
          </p:cNvSpPr>
          <p:nvPr>
            <p:ph type="title"/>
          </p:nvPr>
        </p:nvSpPr>
        <p:spPr>
          <a:xfrm>
            <a:off x="1847850" y="304800"/>
            <a:ext cx="4103688" cy="914400"/>
          </a:xfrm>
        </p:spPr>
        <p:txBody>
          <a:bodyPr/>
          <a:lstStyle/>
          <a:p>
            <a:r>
              <a:rPr lang="en-GB" altLang="cs-CZ" sz="3200">
                <a:latin typeface="Arial" panose="020B0604020202020204" pitchFamily="34" charset="0"/>
              </a:rPr>
              <a:t>Limiting Spatial Resolution (LSR)</a:t>
            </a:r>
          </a:p>
        </p:txBody>
      </p:sp>
      <p:sp>
        <p:nvSpPr>
          <p:cNvPr id="59395" name="Rectangle 3">
            <a:extLst>
              <a:ext uri="{FF2B5EF4-FFF2-40B4-BE49-F238E27FC236}">
                <a16:creationId xmlns:a16="http://schemas.microsoft.com/office/drawing/2014/main" id="{090213AF-3ABF-4783-BCAB-38EAB6D63F42}"/>
              </a:ext>
            </a:extLst>
          </p:cNvPr>
          <p:cNvSpPr>
            <a:spLocks noGrp="1" noChangeArrowheads="1"/>
          </p:cNvSpPr>
          <p:nvPr>
            <p:ph type="body" sz="half" idx="1"/>
          </p:nvPr>
        </p:nvSpPr>
        <p:spPr>
          <a:xfrm>
            <a:off x="1016000" y="2209800"/>
            <a:ext cx="5080000" cy="2635469"/>
          </a:xfrm>
        </p:spPr>
        <p:txBody>
          <a:bodyPr/>
          <a:lstStyle/>
          <a:p>
            <a:r>
              <a:rPr lang="en-GB" altLang="cs-CZ" dirty="0">
                <a:latin typeface="Arial" panose="020B0604020202020204" pitchFamily="34" charset="0"/>
              </a:rPr>
              <a:t>Put LSR test-object on the X-ray table and expose.</a:t>
            </a:r>
          </a:p>
          <a:p>
            <a:r>
              <a:rPr lang="en-GB" altLang="cs-CZ" dirty="0">
                <a:latin typeface="Arial" panose="020B0604020202020204" pitchFamily="34" charset="0"/>
              </a:rPr>
              <a:t>The LSR is the max spatial frequency which can be seen clearly.</a:t>
            </a:r>
          </a:p>
        </p:txBody>
      </p:sp>
      <p:pic>
        <p:nvPicPr>
          <p:cNvPr id="59396" name="Picture 7">
            <a:extLst>
              <a:ext uri="{FF2B5EF4-FFF2-40B4-BE49-F238E27FC236}">
                <a16:creationId xmlns:a16="http://schemas.microsoft.com/office/drawing/2014/main" id="{58FD11B5-CA9B-44E7-9C77-0DA3D1E390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83338" y="260351"/>
            <a:ext cx="4006850" cy="6048375"/>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5E9EB8E-CCD9-412D-AED1-D1E7BB9D454E}"/>
              </a:ext>
            </a:extLst>
          </p:cNvPr>
          <p:cNvSpPr>
            <a:spLocks noGrp="1" noChangeArrowheads="1"/>
          </p:cNvSpPr>
          <p:nvPr>
            <p:ph type="title"/>
          </p:nvPr>
        </p:nvSpPr>
        <p:spPr>
          <a:xfrm>
            <a:off x="4981411" y="289334"/>
            <a:ext cx="6201103" cy="614294"/>
          </a:xfrm>
        </p:spPr>
        <p:txBody>
          <a:bodyPr/>
          <a:lstStyle/>
          <a:p>
            <a:r>
              <a:rPr lang="en-GB" altLang="cs-CZ" sz="3200" dirty="0">
                <a:latin typeface="Arial" panose="020B0604020202020204" pitchFamily="34" charset="0"/>
              </a:rPr>
              <a:t> Spatial Frequency Test Objects</a:t>
            </a:r>
          </a:p>
        </p:txBody>
      </p:sp>
      <p:sp>
        <p:nvSpPr>
          <p:cNvPr id="61443" name="Rectangle 3">
            <a:extLst>
              <a:ext uri="{FF2B5EF4-FFF2-40B4-BE49-F238E27FC236}">
                <a16:creationId xmlns:a16="http://schemas.microsoft.com/office/drawing/2014/main" id="{483AEEC7-2712-4601-97BE-202CCEBCC0F0}"/>
              </a:ext>
            </a:extLst>
          </p:cNvPr>
          <p:cNvSpPr>
            <a:spLocks noGrp="1" noChangeArrowheads="1"/>
          </p:cNvSpPr>
          <p:nvPr>
            <p:ph type="body" idx="1"/>
          </p:nvPr>
        </p:nvSpPr>
        <p:spPr>
          <a:xfrm>
            <a:off x="6400800" y="3886200"/>
            <a:ext cx="3581400" cy="2133600"/>
          </a:xfrm>
        </p:spPr>
        <p:txBody>
          <a:bodyPr/>
          <a:lstStyle/>
          <a:p>
            <a:pPr>
              <a:buFontTx/>
              <a:buNone/>
            </a:pPr>
            <a:r>
              <a:rPr lang="en-GB" altLang="cs-CZ">
                <a:latin typeface="Arial" panose="020B0604020202020204" pitchFamily="34" charset="0"/>
              </a:rPr>
              <a:t>   SPATIAL FREQUENCY  = number of line-pairs per cm</a:t>
            </a:r>
          </a:p>
        </p:txBody>
      </p:sp>
      <p:grpSp>
        <p:nvGrpSpPr>
          <p:cNvPr id="61444" name="Group 4">
            <a:extLst>
              <a:ext uri="{FF2B5EF4-FFF2-40B4-BE49-F238E27FC236}">
                <a16:creationId xmlns:a16="http://schemas.microsoft.com/office/drawing/2014/main" id="{F8016FA2-E3E9-48F2-8821-584F08AF9289}"/>
              </a:ext>
            </a:extLst>
          </p:cNvPr>
          <p:cNvGrpSpPr>
            <a:grpSpLocks/>
          </p:cNvGrpSpPr>
          <p:nvPr/>
        </p:nvGrpSpPr>
        <p:grpSpPr bwMode="auto">
          <a:xfrm>
            <a:off x="2438400" y="457200"/>
            <a:ext cx="3733800" cy="5562600"/>
            <a:chOff x="576" y="432"/>
            <a:chExt cx="2352" cy="3360"/>
          </a:xfrm>
        </p:grpSpPr>
        <p:grpSp>
          <p:nvGrpSpPr>
            <p:cNvPr id="61453" name="Group 5">
              <a:extLst>
                <a:ext uri="{FF2B5EF4-FFF2-40B4-BE49-F238E27FC236}">
                  <a16:creationId xmlns:a16="http://schemas.microsoft.com/office/drawing/2014/main" id="{44111BD7-CE86-4D51-A7BF-8C6496353E90}"/>
                </a:ext>
              </a:extLst>
            </p:cNvPr>
            <p:cNvGrpSpPr>
              <a:grpSpLocks/>
            </p:cNvGrpSpPr>
            <p:nvPr/>
          </p:nvGrpSpPr>
          <p:grpSpPr bwMode="auto">
            <a:xfrm>
              <a:off x="576" y="912"/>
              <a:ext cx="1078" cy="864"/>
              <a:chOff x="842" y="1728"/>
              <a:chExt cx="1229" cy="864"/>
            </a:xfrm>
          </p:grpSpPr>
          <p:grpSp>
            <p:nvGrpSpPr>
              <p:cNvPr id="61514" name="Group 6">
                <a:extLst>
                  <a:ext uri="{FF2B5EF4-FFF2-40B4-BE49-F238E27FC236}">
                    <a16:creationId xmlns:a16="http://schemas.microsoft.com/office/drawing/2014/main" id="{C5BF23BE-239D-4A48-846D-642F9E5A8A27}"/>
                  </a:ext>
                </a:extLst>
              </p:cNvPr>
              <p:cNvGrpSpPr>
                <a:grpSpLocks/>
              </p:cNvGrpSpPr>
              <p:nvPr/>
            </p:nvGrpSpPr>
            <p:grpSpPr bwMode="auto">
              <a:xfrm>
                <a:off x="842" y="1728"/>
                <a:ext cx="254" cy="864"/>
                <a:chOff x="864" y="576"/>
                <a:chExt cx="250" cy="1584"/>
              </a:xfrm>
            </p:grpSpPr>
            <p:sp>
              <p:nvSpPr>
                <p:cNvPr id="61527" name="Rectangle 7">
                  <a:extLst>
                    <a:ext uri="{FF2B5EF4-FFF2-40B4-BE49-F238E27FC236}">
                      <a16:creationId xmlns:a16="http://schemas.microsoft.com/office/drawing/2014/main" id="{65C5CE32-CF35-465A-B80B-794DCA642F5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8" name="Rectangle 8" descr="Light upward diagonal">
                  <a:extLst>
                    <a:ext uri="{FF2B5EF4-FFF2-40B4-BE49-F238E27FC236}">
                      <a16:creationId xmlns:a16="http://schemas.microsoft.com/office/drawing/2014/main" id="{9CF23422-C707-4294-87C1-77033A798CB4}"/>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15" name="Group 9">
                <a:extLst>
                  <a:ext uri="{FF2B5EF4-FFF2-40B4-BE49-F238E27FC236}">
                    <a16:creationId xmlns:a16="http://schemas.microsoft.com/office/drawing/2014/main" id="{A386357F-E037-4CDD-AF1D-592150426D4B}"/>
                  </a:ext>
                </a:extLst>
              </p:cNvPr>
              <p:cNvGrpSpPr>
                <a:grpSpLocks/>
              </p:cNvGrpSpPr>
              <p:nvPr/>
            </p:nvGrpSpPr>
            <p:grpSpPr bwMode="auto">
              <a:xfrm>
                <a:off x="1086" y="1728"/>
                <a:ext cx="253" cy="864"/>
                <a:chOff x="864" y="576"/>
                <a:chExt cx="250" cy="1584"/>
              </a:xfrm>
            </p:grpSpPr>
            <p:sp>
              <p:nvSpPr>
                <p:cNvPr id="61525" name="Rectangle 10">
                  <a:extLst>
                    <a:ext uri="{FF2B5EF4-FFF2-40B4-BE49-F238E27FC236}">
                      <a16:creationId xmlns:a16="http://schemas.microsoft.com/office/drawing/2014/main" id="{0B46A8FA-1741-4995-8352-D3036B61F61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6" name="Rectangle 11" descr="Light upward diagonal">
                  <a:extLst>
                    <a:ext uri="{FF2B5EF4-FFF2-40B4-BE49-F238E27FC236}">
                      <a16:creationId xmlns:a16="http://schemas.microsoft.com/office/drawing/2014/main" id="{85365D59-AD5D-437E-9504-44CDE20CAA2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16" name="Group 12">
                <a:extLst>
                  <a:ext uri="{FF2B5EF4-FFF2-40B4-BE49-F238E27FC236}">
                    <a16:creationId xmlns:a16="http://schemas.microsoft.com/office/drawing/2014/main" id="{E72127FD-6EA4-4564-8E2B-2636DFAF8824}"/>
                  </a:ext>
                </a:extLst>
              </p:cNvPr>
              <p:cNvGrpSpPr>
                <a:grpSpLocks/>
              </p:cNvGrpSpPr>
              <p:nvPr/>
            </p:nvGrpSpPr>
            <p:grpSpPr bwMode="auto">
              <a:xfrm>
                <a:off x="1329" y="1728"/>
                <a:ext cx="255" cy="864"/>
                <a:chOff x="864" y="576"/>
                <a:chExt cx="250" cy="1584"/>
              </a:xfrm>
            </p:grpSpPr>
            <p:sp>
              <p:nvSpPr>
                <p:cNvPr id="61523" name="Rectangle 13">
                  <a:extLst>
                    <a:ext uri="{FF2B5EF4-FFF2-40B4-BE49-F238E27FC236}">
                      <a16:creationId xmlns:a16="http://schemas.microsoft.com/office/drawing/2014/main" id="{4D0A83CD-FB33-4C28-8C38-A4A5222FEC5A}"/>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4" name="Rectangle 14" descr="Light upward diagonal">
                  <a:extLst>
                    <a:ext uri="{FF2B5EF4-FFF2-40B4-BE49-F238E27FC236}">
                      <a16:creationId xmlns:a16="http://schemas.microsoft.com/office/drawing/2014/main" id="{02307727-7A2E-4273-A660-C0DBA89AC53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17" name="Group 15">
                <a:extLst>
                  <a:ext uri="{FF2B5EF4-FFF2-40B4-BE49-F238E27FC236}">
                    <a16:creationId xmlns:a16="http://schemas.microsoft.com/office/drawing/2014/main" id="{3D93DDEC-A646-4BC1-B483-510B2688FE05}"/>
                  </a:ext>
                </a:extLst>
              </p:cNvPr>
              <p:cNvGrpSpPr>
                <a:grpSpLocks/>
              </p:cNvGrpSpPr>
              <p:nvPr/>
            </p:nvGrpSpPr>
            <p:grpSpPr bwMode="auto">
              <a:xfrm>
                <a:off x="1573" y="1728"/>
                <a:ext cx="254" cy="864"/>
                <a:chOff x="864" y="576"/>
                <a:chExt cx="250" cy="1584"/>
              </a:xfrm>
            </p:grpSpPr>
            <p:sp>
              <p:nvSpPr>
                <p:cNvPr id="61521" name="Rectangle 16">
                  <a:extLst>
                    <a:ext uri="{FF2B5EF4-FFF2-40B4-BE49-F238E27FC236}">
                      <a16:creationId xmlns:a16="http://schemas.microsoft.com/office/drawing/2014/main" id="{74DBB6AE-00EB-402F-9EC7-607A0626EF96}"/>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2" name="Rectangle 17" descr="Light upward diagonal">
                  <a:extLst>
                    <a:ext uri="{FF2B5EF4-FFF2-40B4-BE49-F238E27FC236}">
                      <a16:creationId xmlns:a16="http://schemas.microsoft.com/office/drawing/2014/main" id="{2EA17DE7-9CE2-4B78-AD69-74BD5BFEEF9F}"/>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18" name="Group 18">
                <a:extLst>
                  <a:ext uri="{FF2B5EF4-FFF2-40B4-BE49-F238E27FC236}">
                    <a16:creationId xmlns:a16="http://schemas.microsoft.com/office/drawing/2014/main" id="{08E18280-1F23-4950-8481-96A3710FD558}"/>
                  </a:ext>
                </a:extLst>
              </p:cNvPr>
              <p:cNvGrpSpPr>
                <a:grpSpLocks/>
              </p:cNvGrpSpPr>
              <p:nvPr/>
            </p:nvGrpSpPr>
            <p:grpSpPr bwMode="auto">
              <a:xfrm>
                <a:off x="1816" y="1728"/>
                <a:ext cx="255" cy="864"/>
                <a:chOff x="864" y="576"/>
                <a:chExt cx="250" cy="1584"/>
              </a:xfrm>
            </p:grpSpPr>
            <p:sp>
              <p:nvSpPr>
                <p:cNvPr id="61519" name="Rectangle 19">
                  <a:extLst>
                    <a:ext uri="{FF2B5EF4-FFF2-40B4-BE49-F238E27FC236}">
                      <a16:creationId xmlns:a16="http://schemas.microsoft.com/office/drawing/2014/main" id="{B88D4FA2-021F-4C93-94EF-FFE8A610960B}"/>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20" name="Rectangle 20" descr="Light upward diagonal">
                  <a:extLst>
                    <a:ext uri="{FF2B5EF4-FFF2-40B4-BE49-F238E27FC236}">
                      <a16:creationId xmlns:a16="http://schemas.microsoft.com/office/drawing/2014/main" id="{D62B0B7C-333C-488A-AC16-AC06E1FBB46B}"/>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61454" name="Group 21">
              <a:extLst>
                <a:ext uri="{FF2B5EF4-FFF2-40B4-BE49-F238E27FC236}">
                  <a16:creationId xmlns:a16="http://schemas.microsoft.com/office/drawing/2014/main" id="{C9328E37-7662-4966-9970-F205F03450F2}"/>
                </a:ext>
              </a:extLst>
            </p:cNvPr>
            <p:cNvGrpSpPr>
              <a:grpSpLocks/>
            </p:cNvGrpSpPr>
            <p:nvPr/>
          </p:nvGrpSpPr>
          <p:grpSpPr bwMode="auto">
            <a:xfrm>
              <a:off x="576" y="1920"/>
              <a:ext cx="768" cy="864"/>
              <a:chOff x="842" y="1728"/>
              <a:chExt cx="1229" cy="864"/>
            </a:xfrm>
          </p:grpSpPr>
          <p:grpSp>
            <p:nvGrpSpPr>
              <p:cNvPr id="61499" name="Group 22">
                <a:extLst>
                  <a:ext uri="{FF2B5EF4-FFF2-40B4-BE49-F238E27FC236}">
                    <a16:creationId xmlns:a16="http://schemas.microsoft.com/office/drawing/2014/main" id="{363A3365-7C04-4E45-A187-DB18C72A5C33}"/>
                  </a:ext>
                </a:extLst>
              </p:cNvPr>
              <p:cNvGrpSpPr>
                <a:grpSpLocks/>
              </p:cNvGrpSpPr>
              <p:nvPr/>
            </p:nvGrpSpPr>
            <p:grpSpPr bwMode="auto">
              <a:xfrm>
                <a:off x="842" y="1728"/>
                <a:ext cx="254" cy="864"/>
                <a:chOff x="864" y="576"/>
                <a:chExt cx="250" cy="1584"/>
              </a:xfrm>
            </p:grpSpPr>
            <p:sp>
              <p:nvSpPr>
                <p:cNvPr id="61512" name="Rectangle 23">
                  <a:extLst>
                    <a:ext uri="{FF2B5EF4-FFF2-40B4-BE49-F238E27FC236}">
                      <a16:creationId xmlns:a16="http://schemas.microsoft.com/office/drawing/2014/main" id="{0F1340A5-2F6B-41E0-8044-40739351F55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13" name="Rectangle 24" descr="Light upward diagonal">
                  <a:extLst>
                    <a:ext uri="{FF2B5EF4-FFF2-40B4-BE49-F238E27FC236}">
                      <a16:creationId xmlns:a16="http://schemas.microsoft.com/office/drawing/2014/main" id="{1C636280-013C-450A-91C3-A72D4769FB8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00" name="Group 25">
                <a:extLst>
                  <a:ext uri="{FF2B5EF4-FFF2-40B4-BE49-F238E27FC236}">
                    <a16:creationId xmlns:a16="http://schemas.microsoft.com/office/drawing/2014/main" id="{8CD7A5E0-FE58-4293-817E-527CCD48B573}"/>
                  </a:ext>
                </a:extLst>
              </p:cNvPr>
              <p:cNvGrpSpPr>
                <a:grpSpLocks/>
              </p:cNvGrpSpPr>
              <p:nvPr/>
            </p:nvGrpSpPr>
            <p:grpSpPr bwMode="auto">
              <a:xfrm>
                <a:off x="1086" y="1728"/>
                <a:ext cx="253" cy="864"/>
                <a:chOff x="864" y="576"/>
                <a:chExt cx="250" cy="1584"/>
              </a:xfrm>
            </p:grpSpPr>
            <p:sp>
              <p:nvSpPr>
                <p:cNvPr id="61510" name="Rectangle 26">
                  <a:extLst>
                    <a:ext uri="{FF2B5EF4-FFF2-40B4-BE49-F238E27FC236}">
                      <a16:creationId xmlns:a16="http://schemas.microsoft.com/office/drawing/2014/main" id="{54D72372-E38C-47C9-8399-FA5CD1A65383}"/>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11" name="Rectangle 27" descr="Light upward diagonal">
                  <a:extLst>
                    <a:ext uri="{FF2B5EF4-FFF2-40B4-BE49-F238E27FC236}">
                      <a16:creationId xmlns:a16="http://schemas.microsoft.com/office/drawing/2014/main" id="{B957880B-340E-4763-AE38-B85409790ABC}"/>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01" name="Group 28">
                <a:extLst>
                  <a:ext uri="{FF2B5EF4-FFF2-40B4-BE49-F238E27FC236}">
                    <a16:creationId xmlns:a16="http://schemas.microsoft.com/office/drawing/2014/main" id="{2E68AD4A-9B21-42EA-8647-21E594C99F8E}"/>
                  </a:ext>
                </a:extLst>
              </p:cNvPr>
              <p:cNvGrpSpPr>
                <a:grpSpLocks/>
              </p:cNvGrpSpPr>
              <p:nvPr/>
            </p:nvGrpSpPr>
            <p:grpSpPr bwMode="auto">
              <a:xfrm>
                <a:off x="1329" y="1728"/>
                <a:ext cx="255" cy="864"/>
                <a:chOff x="864" y="576"/>
                <a:chExt cx="250" cy="1584"/>
              </a:xfrm>
            </p:grpSpPr>
            <p:sp>
              <p:nvSpPr>
                <p:cNvPr id="61508" name="Rectangle 29">
                  <a:extLst>
                    <a:ext uri="{FF2B5EF4-FFF2-40B4-BE49-F238E27FC236}">
                      <a16:creationId xmlns:a16="http://schemas.microsoft.com/office/drawing/2014/main" id="{6E8D2E3B-9A25-4ED4-AD46-9DE74615A203}"/>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09" name="Rectangle 30" descr="Light upward diagonal">
                  <a:extLst>
                    <a:ext uri="{FF2B5EF4-FFF2-40B4-BE49-F238E27FC236}">
                      <a16:creationId xmlns:a16="http://schemas.microsoft.com/office/drawing/2014/main" id="{ED1F689E-578B-4821-B32E-65A3DF4AA0C2}"/>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02" name="Group 31">
                <a:extLst>
                  <a:ext uri="{FF2B5EF4-FFF2-40B4-BE49-F238E27FC236}">
                    <a16:creationId xmlns:a16="http://schemas.microsoft.com/office/drawing/2014/main" id="{F04707E0-87E8-4414-AFC2-517C639FB835}"/>
                  </a:ext>
                </a:extLst>
              </p:cNvPr>
              <p:cNvGrpSpPr>
                <a:grpSpLocks/>
              </p:cNvGrpSpPr>
              <p:nvPr/>
            </p:nvGrpSpPr>
            <p:grpSpPr bwMode="auto">
              <a:xfrm>
                <a:off x="1573" y="1728"/>
                <a:ext cx="254" cy="864"/>
                <a:chOff x="864" y="576"/>
                <a:chExt cx="250" cy="1584"/>
              </a:xfrm>
            </p:grpSpPr>
            <p:sp>
              <p:nvSpPr>
                <p:cNvPr id="61506" name="Rectangle 32">
                  <a:extLst>
                    <a:ext uri="{FF2B5EF4-FFF2-40B4-BE49-F238E27FC236}">
                      <a16:creationId xmlns:a16="http://schemas.microsoft.com/office/drawing/2014/main" id="{5DF08DEC-A3B0-4484-83E7-7420D1E01E3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07" name="Rectangle 33" descr="Light upward diagonal">
                  <a:extLst>
                    <a:ext uri="{FF2B5EF4-FFF2-40B4-BE49-F238E27FC236}">
                      <a16:creationId xmlns:a16="http://schemas.microsoft.com/office/drawing/2014/main" id="{C13556DB-F421-4280-B785-CBEE868A3DD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503" name="Group 34">
                <a:extLst>
                  <a:ext uri="{FF2B5EF4-FFF2-40B4-BE49-F238E27FC236}">
                    <a16:creationId xmlns:a16="http://schemas.microsoft.com/office/drawing/2014/main" id="{EF00E709-4A31-4470-829F-0E28FE7F0F5C}"/>
                  </a:ext>
                </a:extLst>
              </p:cNvPr>
              <p:cNvGrpSpPr>
                <a:grpSpLocks/>
              </p:cNvGrpSpPr>
              <p:nvPr/>
            </p:nvGrpSpPr>
            <p:grpSpPr bwMode="auto">
              <a:xfrm>
                <a:off x="1816" y="1728"/>
                <a:ext cx="255" cy="864"/>
                <a:chOff x="864" y="576"/>
                <a:chExt cx="250" cy="1584"/>
              </a:xfrm>
            </p:grpSpPr>
            <p:sp>
              <p:nvSpPr>
                <p:cNvPr id="61504" name="Rectangle 35">
                  <a:extLst>
                    <a:ext uri="{FF2B5EF4-FFF2-40B4-BE49-F238E27FC236}">
                      <a16:creationId xmlns:a16="http://schemas.microsoft.com/office/drawing/2014/main" id="{F7E95315-A781-4775-A2D5-E6DE9E24E9E7}"/>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505" name="Rectangle 36" descr="Light upward diagonal">
                  <a:extLst>
                    <a:ext uri="{FF2B5EF4-FFF2-40B4-BE49-F238E27FC236}">
                      <a16:creationId xmlns:a16="http://schemas.microsoft.com/office/drawing/2014/main" id="{20E46CDC-A013-4DCB-99B0-526EFD77DF24}"/>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61455" name="Group 37">
              <a:extLst>
                <a:ext uri="{FF2B5EF4-FFF2-40B4-BE49-F238E27FC236}">
                  <a16:creationId xmlns:a16="http://schemas.microsoft.com/office/drawing/2014/main" id="{3221585C-9C83-4C6F-BE53-1D0435C4730A}"/>
                </a:ext>
              </a:extLst>
            </p:cNvPr>
            <p:cNvGrpSpPr>
              <a:grpSpLocks/>
            </p:cNvGrpSpPr>
            <p:nvPr/>
          </p:nvGrpSpPr>
          <p:grpSpPr bwMode="auto">
            <a:xfrm>
              <a:off x="1344" y="1920"/>
              <a:ext cx="159" cy="864"/>
              <a:chOff x="864" y="576"/>
              <a:chExt cx="250" cy="1584"/>
            </a:xfrm>
          </p:grpSpPr>
          <p:sp>
            <p:nvSpPr>
              <p:cNvPr id="61497" name="Rectangle 38">
                <a:extLst>
                  <a:ext uri="{FF2B5EF4-FFF2-40B4-BE49-F238E27FC236}">
                    <a16:creationId xmlns:a16="http://schemas.microsoft.com/office/drawing/2014/main" id="{6D084F64-9D25-4451-AAD7-4911EDBCB6D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8" name="Rectangle 39" descr="Light upward diagonal">
                <a:extLst>
                  <a:ext uri="{FF2B5EF4-FFF2-40B4-BE49-F238E27FC236}">
                    <a16:creationId xmlns:a16="http://schemas.microsoft.com/office/drawing/2014/main" id="{7FB6A1C0-13F7-4E7F-950E-9C4F9C3931DA}"/>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56" name="Group 40">
              <a:extLst>
                <a:ext uri="{FF2B5EF4-FFF2-40B4-BE49-F238E27FC236}">
                  <a16:creationId xmlns:a16="http://schemas.microsoft.com/office/drawing/2014/main" id="{135FB0ED-C96D-455F-8ABB-E41B4AAC8433}"/>
                </a:ext>
              </a:extLst>
            </p:cNvPr>
            <p:cNvGrpSpPr>
              <a:grpSpLocks/>
            </p:cNvGrpSpPr>
            <p:nvPr/>
          </p:nvGrpSpPr>
          <p:grpSpPr bwMode="auto">
            <a:xfrm>
              <a:off x="1496" y="1920"/>
              <a:ext cx="159" cy="864"/>
              <a:chOff x="864" y="576"/>
              <a:chExt cx="250" cy="1584"/>
            </a:xfrm>
          </p:grpSpPr>
          <p:sp>
            <p:nvSpPr>
              <p:cNvPr id="61495" name="Rectangle 41">
                <a:extLst>
                  <a:ext uri="{FF2B5EF4-FFF2-40B4-BE49-F238E27FC236}">
                    <a16:creationId xmlns:a16="http://schemas.microsoft.com/office/drawing/2014/main" id="{E0AD19DF-A588-43AC-8E45-CF43F0DA4E2D}"/>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6" name="Rectangle 42" descr="Light upward diagonal">
                <a:extLst>
                  <a:ext uri="{FF2B5EF4-FFF2-40B4-BE49-F238E27FC236}">
                    <a16:creationId xmlns:a16="http://schemas.microsoft.com/office/drawing/2014/main" id="{F01FDEBB-3C08-4C30-B39E-67BA0C93A5D1}"/>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57" name="Group 43">
              <a:extLst>
                <a:ext uri="{FF2B5EF4-FFF2-40B4-BE49-F238E27FC236}">
                  <a16:creationId xmlns:a16="http://schemas.microsoft.com/office/drawing/2014/main" id="{D3869B20-2530-42F6-8382-0FC3931F5FDE}"/>
                </a:ext>
              </a:extLst>
            </p:cNvPr>
            <p:cNvGrpSpPr>
              <a:grpSpLocks/>
            </p:cNvGrpSpPr>
            <p:nvPr/>
          </p:nvGrpSpPr>
          <p:grpSpPr bwMode="auto">
            <a:xfrm>
              <a:off x="576" y="2928"/>
              <a:ext cx="1104" cy="864"/>
              <a:chOff x="576" y="2928"/>
              <a:chExt cx="1152" cy="864"/>
            </a:xfrm>
          </p:grpSpPr>
          <p:grpSp>
            <p:nvGrpSpPr>
              <p:cNvPr id="61463" name="Group 44">
                <a:extLst>
                  <a:ext uri="{FF2B5EF4-FFF2-40B4-BE49-F238E27FC236}">
                    <a16:creationId xmlns:a16="http://schemas.microsoft.com/office/drawing/2014/main" id="{FC6957CD-90F4-4E11-A9F5-F4F741FDA136}"/>
                  </a:ext>
                </a:extLst>
              </p:cNvPr>
              <p:cNvGrpSpPr>
                <a:grpSpLocks/>
              </p:cNvGrpSpPr>
              <p:nvPr/>
            </p:nvGrpSpPr>
            <p:grpSpPr bwMode="auto">
              <a:xfrm>
                <a:off x="576" y="2928"/>
                <a:ext cx="576" cy="864"/>
                <a:chOff x="842" y="1728"/>
                <a:chExt cx="1229" cy="864"/>
              </a:xfrm>
            </p:grpSpPr>
            <p:grpSp>
              <p:nvGrpSpPr>
                <p:cNvPr id="61480" name="Group 45">
                  <a:extLst>
                    <a:ext uri="{FF2B5EF4-FFF2-40B4-BE49-F238E27FC236}">
                      <a16:creationId xmlns:a16="http://schemas.microsoft.com/office/drawing/2014/main" id="{A02E473D-D111-4579-9E93-5AA50E17DCFE}"/>
                    </a:ext>
                  </a:extLst>
                </p:cNvPr>
                <p:cNvGrpSpPr>
                  <a:grpSpLocks/>
                </p:cNvGrpSpPr>
                <p:nvPr/>
              </p:nvGrpSpPr>
              <p:grpSpPr bwMode="auto">
                <a:xfrm>
                  <a:off x="842" y="1728"/>
                  <a:ext cx="254" cy="864"/>
                  <a:chOff x="864" y="576"/>
                  <a:chExt cx="250" cy="1584"/>
                </a:xfrm>
              </p:grpSpPr>
              <p:sp>
                <p:nvSpPr>
                  <p:cNvPr id="61493" name="Rectangle 46">
                    <a:extLst>
                      <a:ext uri="{FF2B5EF4-FFF2-40B4-BE49-F238E27FC236}">
                        <a16:creationId xmlns:a16="http://schemas.microsoft.com/office/drawing/2014/main" id="{BA3B7620-DDCE-4D81-B71F-164AE9FD7054}"/>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4" name="Rectangle 47" descr="Light upward diagonal">
                    <a:extLst>
                      <a:ext uri="{FF2B5EF4-FFF2-40B4-BE49-F238E27FC236}">
                        <a16:creationId xmlns:a16="http://schemas.microsoft.com/office/drawing/2014/main" id="{D8A6E1B1-04B7-4972-8F73-6AD19C9AE6CB}"/>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81" name="Group 48">
                  <a:extLst>
                    <a:ext uri="{FF2B5EF4-FFF2-40B4-BE49-F238E27FC236}">
                      <a16:creationId xmlns:a16="http://schemas.microsoft.com/office/drawing/2014/main" id="{3F908F02-4FD6-4AA2-AA68-D9864CBD9DE2}"/>
                    </a:ext>
                  </a:extLst>
                </p:cNvPr>
                <p:cNvGrpSpPr>
                  <a:grpSpLocks/>
                </p:cNvGrpSpPr>
                <p:nvPr/>
              </p:nvGrpSpPr>
              <p:grpSpPr bwMode="auto">
                <a:xfrm>
                  <a:off x="1086" y="1728"/>
                  <a:ext cx="253" cy="864"/>
                  <a:chOff x="864" y="576"/>
                  <a:chExt cx="250" cy="1584"/>
                </a:xfrm>
              </p:grpSpPr>
              <p:sp>
                <p:nvSpPr>
                  <p:cNvPr id="61491" name="Rectangle 49">
                    <a:extLst>
                      <a:ext uri="{FF2B5EF4-FFF2-40B4-BE49-F238E27FC236}">
                        <a16:creationId xmlns:a16="http://schemas.microsoft.com/office/drawing/2014/main" id="{DCF98905-E267-4511-B2FC-746237A1F39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2" name="Rectangle 50" descr="Light upward diagonal">
                    <a:extLst>
                      <a:ext uri="{FF2B5EF4-FFF2-40B4-BE49-F238E27FC236}">
                        <a16:creationId xmlns:a16="http://schemas.microsoft.com/office/drawing/2014/main" id="{00D7669A-CBE7-4EB7-92B4-FC1508708B2A}"/>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82" name="Group 51">
                  <a:extLst>
                    <a:ext uri="{FF2B5EF4-FFF2-40B4-BE49-F238E27FC236}">
                      <a16:creationId xmlns:a16="http://schemas.microsoft.com/office/drawing/2014/main" id="{E66E6967-1DF9-4C22-9C3A-C7C24A57F98C}"/>
                    </a:ext>
                  </a:extLst>
                </p:cNvPr>
                <p:cNvGrpSpPr>
                  <a:grpSpLocks/>
                </p:cNvGrpSpPr>
                <p:nvPr/>
              </p:nvGrpSpPr>
              <p:grpSpPr bwMode="auto">
                <a:xfrm>
                  <a:off x="1329" y="1728"/>
                  <a:ext cx="255" cy="864"/>
                  <a:chOff x="864" y="576"/>
                  <a:chExt cx="250" cy="1584"/>
                </a:xfrm>
              </p:grpSpPr>
              <p:sp>
                <p:nvSpPr>
                  <p:cNvPr id="61489" name="Rectangle 52">
                    <a:extLst>
                      <a:ext uri="{FF2B5EF4-FFF2-40B4-BE49-F238E27FC236}">
                        <a16:creationId xmlns:a16="http://schemas.microsoft.com/office/drawing/2014/main" id="{A8B4C1F4-1CEA-4543-9E26-E2A9C4CD9163}"/>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90" name="Rectangle 53" descr="Light upward diagonal">
                    <a:extLst>
                      <a:ext uri="{FF2B5EF4-FFF2-40B4-BE49-F238E27FC236}">
                        <a16:creationId xmlns:a16="http://schemas.microsoft.com/office/drawing/2014/main" id="{D8A5D9B5-FFB5-4BFD-A4BC-3A9DB00723E0}"/>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83" name="Group 54">
                  <a:extLst>
                    <a:ext uri="{FF2B5EF4-FFF2-40B4-BE49-F238E27FC236}">
                      <a16:creationId xmlns:a16="http://schemas.microsoft.com/office/drawing/2014/main" id="{62710099-369B-4C20-8403-240344001B8F}"/>
                    </a:ext>
                  </a:extLst>
                </p:cNvPr>
                <p:cNvGrpSpPr>
                  <a:grpSpLocks/>
                </p:cNvGrpSpPr>
                <p:nvPr/>
              </p:nvGrpSpPr>
              <p:grpSpPr bwMode="auto">
                <a:xfrm>
                  <a:off x="1573" y="1728"/>
                  <a:ext cx="254" cy="864"/>
                  <a:chOff x="864" y="576"/>
                  <a:chExt cx="250" cy="1584"/>
                </a:xfrm>
              </p:grpSpPr>
              <p:sp>
                <p:nvSpPr>
                  <p:cNvPr id="61487" name="Rectangle 55">
                    <a:extLst>
                      <a:ext uri="{FF2B5EF4-FFF2-40B4-BE49-F238E27FC236}">
                        <a16:creationId xmlns:a16="http://schemas.microsoft.com/office/drawing/2014/main" id="{3387265F-E9AB-458B-A049-B4BD3B98B0DC}"/>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88" name="Rectangle 56" descr="Light upward diagonal">
                    <a:extLst>
                      <a:ext uri="{FF2B5EF4-FFF2-40B4-BE49-F238E27FC236}">
                        <a16:creationId xmlns:a16="http://schemas.microsoft.com/office/drawing/2014/main" id="{CB0E036E-1838-45C4-8F87-242FA41E5C80}"/>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84" name="Group 57">
                  <a:extLst>
                    <a:ext uri="{FF2B5EF4-FFF2-40B4-BE49-F238E27FC236}">
                      <a16:creationId xmlns:a16="http://schemas.microsoft.com/office/drawing/2014/main" id="{9A73D2C4-13AD-487A-B5A3-E617D754D34F}"/>
                    </a:ext>
                  </a:extLst>
                </p:cNvPr>
                <p:cNvGrpSpPr>
                  <a:grpSpLocks/>
                </p:cNvGrpSpPr>
                <p:nvPr/>
              </p:nvGrpSpPr>
              <p:grpSpPr bwMode="auto">
                <a:xfrm>
                  <a:off x="1816" y="1728"/>
                  <a:ext cx="255" cy="864"/>
                  <a:chOff x="864" y="576"/>
                  <a:chExt cx="250" cy="1584"/>
                </a:xfrm>
              </p:grpSpPr>
              <p:sp>
                <p:nvSpPr>
                  <p:cNvPr id="61485" name="Rectangle 58">
                    <a:extLst>
                      <a:ext uri="{FF2B5EF4-FFF2-40B4-BE49-F238E27FC236}">
                        <a16:creationId xmlns:a16="http://schemas.microsoft.com/office/drawing/2014/main" id="{D048E85B-3293-4FEE-AF48-A2D56049F60F}"/>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86" name="Rectangle 59" descr="Light upward diagonal">
                    <a:extLst>
                      <a:ext uri="{FF2B5EF4-FFF2-40B4-BE49-F238E27FC236}">
                        <a16:creationId xmlns:a16="http://schemas.microsoft.com/office/drawing/2014/main" id="{06A3E32C-1F5F-4A82-8D55-E994871380C4}"/>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nvGrpSpPr>
              <p:cNvPr id="61464" name="Group 60">
                <a:extLst>
                  <a:ext uri="{FF2B5EF4-FFF2-40B4-BE49-F238E27FC236}">
                    <a16:creationId xmlns:a16="http://schemas.microsoft.com/office/drawing/2014/main" id="{94958681-DF68-4E4D-BD9D-6031717372C6}"/>
                  </a:ext>
                </a:extLst>
              </p:cNvPr>
              <p:cNvGrpSpPr>
                <a:grpSpLocks/>
              </p:cNvGrpSpPr>
              <p:nvPr/>
            </p:nvGrpSpPr>
            <p:grpSpPr bwMode="auto">
              <a:xfrm>
                <a:off x="1152" y="2928"/>
                <a:ext cx="576" cy="864"/>
                <a:chOff x="842" y="1728"/>
                <a:chExt cx="1229" cy="864"/>
              </a:xfrm>
            </p:grpSpPr>
            <p:grpSp>
              <p:nvGrpSpPr>
                <p:cNvPr id="61465" name="Group 61">
                  <a:extLst>
                    <a:ext uri="{FF2B5EF4-FFF2-40B4-BE49-F238E27FC236}">
                      <a16:creationId xmlns:a16="http://schemas.microsoft.com/office/drawing/2014/main" id="{3C30C53E-3132-437E-AD3C-4E826D0224CA}"/>
                    </a:ext>
                  </a:extLst>
                </p:cNvPr>
                <p:cNvGrpSpPr>
                  <a:grpSpLocks/>
                </p:cNvGrpSpPr>
                <p:nvPr/>
              </p:nvGrpSpPr>
              <p:grpSpPr bwMode="auto">
                <a:xfrm>
                  <a:off x="842" y="1728"/>
                  <a:ext cx="254" cy="864"/>
                  <a:chOff x="864" y="576"/>
                  <a:chExt cx="250" cy="1584"/>
                </a:xfrm>
              </p:grpSpPr>
              <p:sp>
                <p:nvSpPr>
                  <p:cNvPr id="61478" name="Rectangle 62">
                    <a:extLst>
                      <a:ext uri="{FF2B5EF4-FFF2-40B4-BE49-F238E27FC236}">
                        <a16:creationId xmlns:a16="http://schemas.microsoft.com/office/drawing/2014/main" id="{1BE673BF-6373-4F8D-A654-012DA778F785}"/>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9" name="Rectangle 63" descr="Light upward diagonal">
                    <a:extLst>
                      <a:ext uri="{FF2B5EF4-FFF2-40B4-BE49-F238E27FC236}">
                        <a16:creationId xmlns:a16="http://schemas.microsoft.com/office/drawing/2014/main" id="{6712030F-B1F7-4347-B36C-DB7B40ADFB94}"/>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66" name="Group 64">
                  <a:extLst>
                    <a:ext uri="{FF2B5EF4-FFF2-40B4-BE49-F238E27FC236}">
                      <a16:creationId xmlns:a16="http://schemas.microsoft.com/office/drawing/2014/main" id="{30F01FC8-E316-471B-B6A4-646FE3669A4B}"/>
                    </a:ext>
                  </a:extLst>
                </p:cNvPr>
                <p:cNvGrpSpPr>
                  <a:grpSpLocks/>
                </p:cNvGrpSpPr>
                <p:nvPr/>
              </p:nvGrpSpPr>
              <p:grpSpPr bwMode="auto">
                <a:xfrm>
                  <a:off x="1086" y="1728"/>
                  <a:ext cx="253" cy="864"/>
                  <a:chOff x="864" y="576"/>
                  <a:chExt cx="250" cy="1584"/>
                </a:xfrm>
              </p:grpSpPr>
              <p:sp>
                <p:nvSpPr>
                  <p:cNvPr id="61476" name="Rectangle 65">
                    <a:extLst>
                      <a:ext uri="{FF2B5EF4-FFF2-40B4-BE49-F238E27FC236}">
                        <a16:creationId xmlns:a16="http://schemas.microsoft.com/office/drawing/2014/main" id="{7CB1635E-6721-4890-B817-139B218749E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7" name="Rectangle 66" descr="Light upward diagonal">
                    <a:extLst>
                      <a:ext uri="{FF2B5EF4-FFF2-40B4-BE49-F238E27FC236}">
                        <a16:creationId xmlns:a16="http://schemas.microsoft.com/office/drawing/2014/main" id="{E758B621-BEC9-4BE7-90EB-0FF6A3CBD471}"/>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67" name="Group 67">
                  <a:extLst>
                    <a:ext uri="{FF2B5EF4-FFF2-40B4-BE49-F238E27FC236}">
                      <a16:creationId xmlns:a16="http://schemas.microsoft.com/office/drawing/2014/main" id="{8C70821C-242F-4A5F-8FD8-E03D0B68860E}"/>
                    </a:ext>
                  </a:extLst>
                </p:cNvPr>
                <p:cNvGrpSpPr>
                  <a:grpSpLocks/>
                </p:cNvGrpSpPr>
                <p:nvPr/>
              </p:nvGrpSpPr>
              <p:grpSpPr bwMode="auto">
                <a:xfrm>
                  <a:off x="1329" y="1728"/>
                  <a:ext cx="255" cy="864"/>
                  <a:chOff x="864" y="576"/>
                  <a:chExt cx="250" cy="1584"/>
                </a:xfrm>
              </p:grpSpPr>
              <p:sp>
                <p:nvSpPr>
                  <p:cNvPr id="61474" name="Rectangle 68">
                    <a:extLst>
                      <a:ext uri="{FF2B5EF4-FFF2-40B4-BE49-F238E27FC236}">
                        <a16:creationId xmlns:a16="http://schemas.microsoft.com/office/drawing/2014/main" id="{004063AE-92E5-4103-ADB2-E08973BE3CB8}"/>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5" name="Rectangle 69" descr="Light upward diagonal">
                    <a:extLst>
                      <a:ext uri="{FF2B5EF4-FFF2-40B4-BE49-F238E27FC236}">
                        <a16:creationId xmlns:a16="http://schemas.microsoft.com/office/drawing/2014/main" id="{DE6E822C-0606-495A-90C6-35BF3FEE6F2C}"/>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68" name="Group 70">
                  <a:extLst>
                    <a:ext uri="{FF2B5EF4-FFF2-40B4-BE49-F238E27FC236}">
                      <a16:creationId xmlns:a16="http://schemas.microsoft.com/office/drawing/2014/main" id="{2EB17BEB-A5A6-40AD-BB97-9959DD94B5BB}"/>
                    </a:ext>
                  </a:extLst>
                </p:cNvPr>
                <p:cNvGrpSpPr>
                  <a:grpSpLocks/>
                </p:cNvGrpSpPr>
                <p:nvPr/>
              </p:nvGrpSpPr>
              <p:grpSpPr bwMode="auto">
                <a:xfrm>
                  <a:off x="1573" y="1728"/>
                  <a:ext cx="254" cy="864"/>
                  <a:chOff x="864" y="576"/>
                  <a:chExt cx="250" cy="1584"/>
                </a:xfrm>
              </p:grpSpPr>
              <p:sp>
                <p:nvSpPr>
                  <p:cNvPr id="61472" name="Rectangle 71">
                    <a:extLst>
                      <a:ext uri="{FF2B5EF4-FFF2-40B4-BE49-F238E27FC236}">
                        <a16:creationId xmlns:a16="http://schemas.microsoft.com/office/drawing/2014/main" id="{4ECAC860-546A-43A6-B9B4-10B710683C91}"/>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3" name="Rectangle 72" descr="Light upward diagonal">
                    <a:extLst>
                      <a:ext uri="{FF2B5EF4-FFF2-40B4-BE49-F238E27FC236}">
                        <a16:creationId xmlns:a16="http://schemas.microsoft.com/office/drawing/2014/main" id="{8FFCC3AB-D657-4AC1-93B0-D70FDFA33197}"/>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nvGrpSpPr>
                <p:cNvPr id="61469" name="Group 73">
                  <a:extLst>
                    <a:ext uri="{FF2B5EF4-FFF2-40B4-BE49-F238E27FC236}">
                      <a16:creationId xmlns:a16="http://schemas.microsoft.com/office/drawing/2014/main" id="{48656B42-EEF2-4AA4-8D12-E18A98C358C8}"/>
                    </a:ext>
                  </a:extLst>
                </p:cNvPr>
                <p:cNvGrpSpPr>
                  <a:grpSpLocks/>
                </p:cNvGrpSpPr>
                <p:nvPr/>
              </p:nvGrpSpPr>
              <p:grpSpPr bwMode="auto">
                <a:xfrm>
                  <a:off x="1816" y="1728"/>
                  <a:ext cx="255" cy="864"/>
                  <a:chOff x="864" y="576"/>
                  <a:chExt cx="250" cy="1584"/>
                </a:xfrm>
              </p:grpSpPr>
              <p:sp>
                <p:nvSpPr>
                  <p:cNvPr id="61470" name="Rectangle 74">
                    <a:extLst>
                      <a:ext uri="{FF2B5EF4-FFF2-40B4-BE49-F238E27FC236}">
                        <a16:creationId xmlns:a16="http://schemas.microsoft.com/office/drawing/2014/main" id="{B73C90FC-75E1-4392-8C57-742C21813F8F}"/>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71" name="Rectangle 75" descr="Light upward diagonal">
                    <a:extLst>
                      <a:ext uri="{FF2B5EF4-FFF2-40B4-BE49-F238E27FC236}">
                        <a16:creationId xmlns:a16="http://schemas.microsoft.com/office/drawing/2014/main" id="{1A2D643E-0CC3-40D6-B90C-11B2766ABA3B}"/>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grpSp>
        </p:grpSp>
        <p:sp>
          <p:nvSpPr>
            <p:cNvPr id="61458" name="Line 76">
              <a:extLst>
                <a:ext uri="{FF2B5EF4-FFF2-40B4-BE49-F238E27FC236}">
                  <a16:creationId xmlns:a16="http://schemas.microsoft.com/office/drawing/2014/main" id="{617F351B-CC7D-4008-A3D9-7413E3615503}"/>
                </a:ext>
              </a:extLst>
            </p:cNvPr>
            <p:cNvSpPr>
              <a:spLocks noChangeShapeType="1"/>
            </p:cNvSpPr>
            <p:nvPr/>
          </p:nvSpPr>
          <p:spPr bwMode="auto">
            <a:xfrm>
              <a:off x="576" y="720"/>
              <a:ext cx="1056"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cs-CZ"/>
            </a:p>
          </p:txBody>
        </p:sp>
        <p:sp>
          <p:nvSpPr>
            <p:cNvPr id="61459" name="Text Box 77">
              <a:extLst>
                <a:ext uri="{FF2B5EF4-FFF2-40B4-BE49-F238E27FC236}">
                  <a16:creationId xmlns:a16="http://schemas.microsoft.com/office/drawing/2014/main" id="{95347CCF-3F3B-4E91-8FEB-E7B7B66907B9}"/>
                </a:ext>
              </a:extLst>
            </p:cNvPr>
            <p:cNvSpPr txBox="1">
              <a:spLocks noChangeArrowheads="1"/>
            </p:cNvSpPr>
            <p:nvPr/>
          </p:nvSpPr>
          <p:spPr bwMode="auto">
            <a:xfrm>
              <a:off x="864" y="432"/>
              <a:ext cx="57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1cm</a:t>
              </a:r>
            </a:p>
          </p:txBody>
        </p:sp>
        <p:sp>
          <p:nvSpPr>
            <p:cNvPr id="61460" name="Text Box 78">
              <a:extLst>
                <a:ext uri="{FF2B5EF4-FFF2-40B4-BE49-F238E27FC236}">
                  <a16:creationId xmlns:a16="http://schemas.microsoft.com/office/drawing/2014/main" id="{70D55FFB-E36C-457B-A1EB-682E9B3BDD25}"/>
                </a:ext>
              </a:extLst>
            </p:cNvPr>
            <p:cNvSpPr txBox="1">
              <a:spLocks noChangeArrowheads="1"/>
            </p:cNvSpPr>
            <p:nvPr/>
          </p:nvSpPr>
          <p:spPr bwMode="auto">
            <a:xfrm>
              <a:off x="1872" y="1200"/>
              <a:ext cx="960"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SF=5 lp/cm</a:t>
              </a:r>
            </a:p>
          </p:txBody>
        </p:sp>
        <p:sp>
          <p:nvSpPr>
            <p:cNvPr id="61461" name="Text Box 79">
              <a:extLst>
                <a:ext uri="{FF2B5EF4-FFF2-40B4-BE49-F238E27FC236}">
                  <a16:creationId xmlns:a16="http://schemas.microsoft.com/office/drawing/2014/main" id="{B9D99DA4-9945-403D-AEB2-5C662D6C55A4}"/>
                </a:ext>
              </a:extLst>
            </p:cNvPr>
            <p:cNvSpPr txBox="1">
              <a:spLocks noChangeArrowheads="1"/>
            </p:cNvSpPr>
            <p:nvPr/>
          </p:nvSpPr>
          <p:spPr bwMode="auto">
            <a:xfrm>
              <a:off x="1920" y="2256"/>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SF=7 lp/cm</a:t>
              </a:r>
            </a:p>
          </p:txBody>
        </p:sp>
        <p:sp>
          <p:nvSpPr>
            <p:cNvPr id="61462" name="Text Box 80">
              <a:extLst>
                <a:ext uri="{FF2B5EF4-FFF2-40B4-BE49-F238E27FC236}">
                  <a16:creationId xmlns:a16="http://schemas.microsoft.com/office/drawing/2014/main" id="{3F3F031D-1F6B-4384-9F12-26D7B7E3A4B7}"/>
                </a:ext>
              </a:extLst>
            </p:cNvPr>
            <p:cNvSpPr txBox="1">
              <a:spLocks noChangeArrowheads="1"/>
            </p:cNvSpPr>
            <p:nvPr/>
          </p:nvSpPr>
          <p:spPr bwMode="auto">
            <a:xfrm>
              <a:off x="1968" y="3312"/>
              <a:ext cx="96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SF=10 lp/cm</a:t>
              </a:r>
            </a:p>
          </p:txBody>
        </p:sp>
      </p:grpSp>
      <p:grpSp>
        <p:nvGrpSpPr>
          <p:cNvPr id="61445" name="Group 81">
            <a:extLst>
              <a:ext uri="{FF2B5EF4-FFF2-40B4-BE49-F238E27FC236}">
                <a16:creationId xmlns:a16="http://schemas.microsoft.com/office/drawing/2014/main" id="{D6B2D7AE-630B-4B4E-9A2B-09D8B34AAF63}"/>
              </a:ext>
            </a:extLst>
          </p:cNvPr>
          <p:cNvGrpSpPr>
            <a:grpSpLocks/>
          </p:cNvGrpSpPr>
          <p:nvPr/>
        </p:nvGrpSpPr>
        <p:grpSpPr bwMode="auto">
          <a:xfrm>
            <a:off x="6400800" y="1371601"/>
            <a:ext cx="3505200" cy="1997075"/>
            <a:chOff x="2832" y="2592"/>
            <a:chExt cx="2208" cy="1258"/>
          </a:xfrm>
        </p:grpSpPr>
        <p:grpSp>
          <p:nvGrpSpPr>
            <p:cNvPr id="61446" name="Group 82">
              <a:extLst>
                <a:ext uri="{FF2B5EF4-FFF2-40B4-BE49-F238E27FC236}">
                  <a16:creationId xmlns:a16="http://schemas.microsoft.com/office/drawing/2014/main" id="{0F420413-9342-4F68-AAFB-AB564500EB8D}"/>
                </a:ext>
              </a:extLst>
            </p:cNvPr>
            <p:cNvGrpSpPr>
              <a:grpSpLocks/>
            </p:cNvGrpSpPr>
            <p:nvPr/>
          </p:nvGrpSpPr>
          <p:grpSpPr bwMode="auto">
            <a:xfrm>
              <a:off x="3168" y="2592"/>
              <a:ext cx="255" cy="864"/>
              <a:chOff x="864" y="576"/>
              <a:chExt cx="250" cy="1584"/>
            </a:xfrm>
          </p:grpSpPr>
          <p:sp>
            <p:nvSpPr>
              <p:cNvPr id="61451" name="Rectangle 83">
                <a:extLst>
                  <a:ext uri="{FF2B5EF4-FFF2-40B4-BE49-F238E27FC236}">
                    <a16:creationId xmlns:a16="http://schemas.microsoft.com/office/drawing/2014/main" id="{0F60CD9B-CDB3-4275-A2DC-B707A42F7ECE}"/>
                  </a:ext>
                </a:extLst>
              </p:cNvPr>
              <p:cNvSpPr>
                <a:spLocks noChangeArrowheads="1"/>
              </p:cNvSpPr>
              <p:nvPr/>
            </p:nvSpPr>
            <p:spPr bwMode="auto">
              <a:xfrm>
                <a:off x="989" y="576"/>
                <a:ext cx="125" cy="1584"/>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52" name="Rectangle 84" descr="Light upward diagonal">
                <a:extLst>
                  <a:ext uri="{FF2B5EF4-FFF2-40B4-BE49-F238E27FC236}">
                    <a16:creationId xmlns:a16="http://schemas.microsoft.com/office/drawing/2014/main" id="{A08EEB99-EC8A-4F2B-A21A-2B136D397F69}"/>
                  </a:ext>
                </a:extLst>
              </p:cNvPr>
              <p:cNvSpPr>
                <a:spLocks noChangeArrowheads="1"/>
              </p:cNvSpPr>
              <p:nvPr/>
            </p:nvSpPr>
            <p:spPr bwMode="auto">
              <a:xfrm>
                <a:off x="864" y="576"/>
                <a:ext cx="125" cy="1584"/>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61447" name="Rectangle 85" descr="Light upward diagonal">
              <a:extLst>
                <a:ext uri="{FF2B5EF4-FFF2-40B4-BE49-F238E27FC236}">
                  <a16:creationId xmlns:a16="http://schemas.microsoft.com/office/drawing/2014/main" id="{53A064FD-DE26-4CF3-9C4D-BD3FD01DB74B}"/>
                </a:ext>
              </a:extLst>
            </p:cNvPr>
            <p:cNvSpPr>
              <a:spLocks noChangeArrowheads="1"/>
            </p:cNvSpPr>
            <p:nvPr/>
          </p:nvSpPr>
          <p:spPr bwMode="auto">
            <a:xfrm>
              <a:off x="3744" y="3168"/>
              <a:ext cx="147" cy="26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1448" name="Text Box 86">
              <a:extLst>
                <a:ext uri="{FF2B5EF4-FFF2-40B4-BE49-F238E27FC236}">
                  <a16:creationId xmlns:a16="http://schemas.microsoft.com/office/drawing/2014/main" id="{C4CD2999-8761-43AE-BCD4-9302CC6CAD03}"/>
                </a:ext>
              </a:extLst>
            </p:cNvPr>
            <p:cNvSpPr txBox="1">
              <a:spLocks noChangeArrowheads="1"/>
            </p:cNvSpPr>
            <p:nvPr/>
          </p:nvSpPr>
          <p:spPr bwMode="auto">
            <a:xfrm>
              <a:off x="3552" y="3600"/>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GB" sz="2000">
                  <a:latin typeface="Arial" panose="020B0604020202020204" pitchFamily="34" charset="0"/>
                </a:rPr>
                <a:t>lead     plastic</a:t>
              </a:r>
            </a:p>
          </p:txBody>
        </p:sp>
        <p:sp>
          <p:nvSpPr>
            <p:cNvPr id="61449" name="Text Box 87">
              <a:extLst>
                <a:ext uri="{FF2B5EF4-FFF2-40B4-BE49-F238E27FC236}">
                  <a16:creationId xmlns:a16="http://schemas.microsoft.com/office/drawing/2014/main" id="{BAB6A372-5F0F-4CE3-86ED-BF8C5810B68F}"/>
                </a:ext>
              </a:extLst>
            </p:cNvPr>
            <p:cNvSpPr txBox="1">
              <a:spLocks noChangeArrowheads="1"/>
            </p:cNvSpPr>
            <p:nvPr/>
          </p:nvSpPr>
          <p:spPr bwMode="auto">
            <a:xfrm>
              <a:off x="2832" y="3600"/>
              <a:ext cx="10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GB" sz="2000">
                  <a:latin typeface="Arial" panose="020B0604020202020204" pitchFamily="34" charset="0"/>
                </a:rPr>
                <a:t>line-pair </a:t>
              </a:r>
            </a:p>
          </p:txBody>
        </p:sp>
        <p:sp>
          <p:nvSpPr>
            <p:cNvPr id="61450" name="Rectangle 88">
              <a:extLst>
                <a:ext uri="{FF2B5EF4-FFF2-40B4-BE49-F238E27FC236}">
                  <a16:creationId xmlns:a16="http://schemas.microsoft.com/office/drawing/2014/main" id="{8268D97A-3C88-4A95-8090-BD9A20FE18BC}"/>
                </a:ext>
              </a:extLst>
            </p:cNvPr>
            <p:cNvSpPr>
              <a:spLocks noChangeArrowheads="1"/>
            </p:cNvSpPr>
            <p:nvPr/>
          </p:nvSpPr>
          <p:spPr bwMode="auto">
            <a:xfrm>
              <a:off x="4080" y="3168"/>
              <a:ext cx="147" cy="26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3587927-994C-4016-B006-3C8C12010DC2}"/>
              </a:ext>
            </a:extLst>
          </p:cNvPr>
          <p:cNvSpPr>
            <a:spLocks noGrp="1" noChangeArrowheads="1"/>
          </p:cNvSpPr>
          <p:nvPr>
            <p:ph type="title"/>
          </p:nvPr>
        </p:nvSpPr>
        <p:spPr/>
        <p:txBody>
          <a:bodyPr/>
          <a:lstStyle/>
          <a:p>
            <a:r>
              <a:rPr lang="en-GB" altLang="cs-CZ">
                <a:latin typeface="Arial" panose="020B0604020202020204" pitchFamily="34" charset="0"/>
              </a:rPr>
              <a:t>Doses: Units and Risk</a:t>
            </a:r>
          </a:p>
        </p:txBody>
      </p:sp>
      <p:sp>
        <p:nvSpPr>
          <p:cNvPr id="8195" name="Rectangle 3">
            <a:extLst>
              <a:ext uri="{FF2B5EF4-FFF2-40B4-BE49-F238E27FC236}">
                <a16:creationId xmlns:a16="http://schemas.microsoft.com/office/drawing/2014/main" id="{511A227C-2503-4749-ACFF-729B87B7C2FD}"/>
              </a:ext>
            </a:extLst>
          </p:cNvPr>
          <p:cNvSpPr>
            <a:spLocks noGrp="1" noChangeArrowheads="1"/>
          </p:cNvSpPr>
          <p:nvPr>
            <p:ph type="body" sz="half" idx="1"/>
          </p:nvPr>
        </p:nvSpPr>
        <p:spPr/>
        <p:txBody>
          <a:bodyPr/>
          <a:lstStyle/>
          <a:p>
            <a:pPr>
              <a:lnSpc>
                <a:spcPct val="90000"/>
              </a:lnSpc>
            </a:pPr>
            <a:r>
              <a:rPr lang="en-GB" altLang="cs-CZ" sz="2400" dirty="0">
                <a:latin typeface="Arial" panose="020B0604020202020204" pitchFamily="34" charset="0"/>
              </a:rPr>
              <a:t>Unit of dose is the Sievert (</a:t>
            </a:r>
            <a:r>
              <a:rPr lang="en-GB" altLang="cs-CZ" sz="2400" dirty="0" err="1">
                <a:latin typeface="Arial" panose="020B0604020202020204" pitchFamily="34" charset="0"/>
              </a:rPr>
              <a:t>Sv</a:t>
            </a:r>
            <a:r>
              <a:rPr lang="en-GB" altLang="cs-CZ" sz="2400" dirty="0">
                <a:latin typeface="Arial" panose="020B0604020202020204" pitchFamily="34" charset="0"/>
              </a:rPr>
              <a:t>). Doses in x-ray imaging practice are of the order of mSv.</a:t>
            </a:r>
          </a:p>
          <a:p>
            <a:pPr>
              <a:lnSpc>
                <a:spcPct val="90000"/>
              </a:lnSpc>
            </a:pPr>
            <a:r>
              <a:rPr lang="en-GB" altLang="cs-CZ" sz="2400" dirty="0">
                <a:latin typeface="Arial" panose="020B0604020202020204" pitchFamily="34" charset="0"/>
              </a:rPr>
              <a:t>Typical Doses: intra-oral less than 0.01mSv, </a:t>
            </a:r>
            <a:r>
              <a:rPr lang="cs-CZ" altLang="cs-CZ" sz="2400" dirty="0">
                <a:latin typeface="Arial" panose="020B0604020202020204" pitchFamily="34" charset="0"/>
              </a:rPr>
              <a:t>c</a:t>
            </a:r>
            <a:r>
              <a:rPr lang="en-GB" altLang="cs-CZ" sz="2400" dirty="0" err="1">
                <a:latin typeface="Arial" panose="020B0604020202020204" pitchFamily="34" charset="0"/>
              </a:rPr>
              <a:t>hest</a:t>
            </a:r>
            <a:r>
              <a:rPr lang="en-GB" altLang="cs-CZ" sz="2400" dirty="0">
                <a:latin typeface="Arial" panose="020B0604020202020204" pitchFamily="34" charset="0"/>
              </a:rPr>
              <a:t> X-ray: 0.1 mSv, CT mandible up to 1.2mSv, CT maxilla up to 3.3 mSv, Fluoroscopy: 5 mSv, Body CT Scan: 10 mSv, Interventional radiology – tens to hundreds of mSv</a:t>
            </a:r>
            <a:r>
              <a:rPr lang="cs-CZ" altLang="cs-CZ" sz="2400" dirty="0">
                <a:latin typeface="Arial" panose="020B0604020202020204" pitchFamily="34" charset="0"/>
              </a:rPr>
              <a:t>.</a:t>
            </a:r>
            <a:endParaRPr lang="en-GB" altLang="cs-CZ" sz="2400" dirty="0">
              <a:latin typeface="Arial" panose="020B0604020202020204" pitchFamily="34" charset="0"/>
            </a:endParaRPr>
          </a:p>
          <a:p>
            <a:pPr>
              <a:lnSpc>
                <a:spcPct val="90000"/>
              </a:lnSpc>
            </a:pPr>
            <a:r>
              <a:rPr lang="en-GB" altLang="cs-CZ" sz="2400" dirty="0">
                <a:latin typeface="Arial" panose="020B0604020202020204" pitchFamily="34" charset="0"/>
              </a:rPr>
              <a:t>A certain risk is associated with each mSv</a:t>
            </a:r>
            <a:r>
              <a:rPr lang="cs-CZ" altLang="cs-CZ" sz="2400" dirty="0">
                <a:latin typeface="Arial" panose="020B0604020202020204" pitchFamily="34" charset="0"/>
              </a:rPr>
              <a:t>,</a:t>
            </a:r>
            <a:r>
              <a:rPr lang="en-GB" altLang="cs-CZ" sz="2400" dirty="0">
                <a:latin typeface="Arial" panose="020B0604020202020204" pitchFamily="34" charset="0"/>
              </a:rPr>
              <a:t> e.g., a risk of 50 per million per mSv for carcinogenesis</a:t>
            </a:r>
            <a:r>
              <a:rPr lang="cs-CZ" altLang="cs-CZ" sz="2400" dirty="0">
                <a:latin typeface="Arial" panose="020B0604020202020204" pitchFamily="34" charset="0"/>
              </a:rPr>
              <a:t>.</a:t>
            </a:r>
            <a:endParaRPr lang="en-GB" altLang="cs-CZ" sz="2400" dirty="0">
              <a:latin typeface="Arial" panose="020B0604020202020204" pitchFamily="34" charset="0"/>
            </a:endParaRPr>
          </a:p>
        </p:txBody>
      </p:sp>
      <p:graphicFrame>
        <p:nvGraphicFramePr>
          <p:cNvPr id="206896" name="Group 48">
            <a:extLst>
              <a:ext uri="{FF2B5EF4-FFF2-40B4-BE49-F238E27FC236}">
                <a16:creationId xmlns:a16="http://schemas.microsoft.com/office/drawing/2014/main" id="{56BE45E6-9E6C-4127-8A7E-9A3954B4201A}"/>
              </a:ext>
            </a:extLst>
          </p:cNvPr>
          <p:cNvGraphicFramePr>
            <a:graphicFrameLocks noGrp="1"/>
          </p:cNvGraphicFramePr>
          <p:nvPr>
            <p:ph sz="half" idx="2"/>
          </p:nvPr>
        </p:nvGraphicFramePr>
        <p:xfrm>
          <a:off x="6172200" y="1447801"/>
          <a:ext cx="4171950" cy="4306955"/>
        </p:xfrm>
        <a:graphic>
          <a:graphicData uri="http://schemas.openxmlformats.org/drawingml/2006/table">
            <a:tbl>
              <a:tblPr/>
              <a:tblGrid>
                <a:gridCol w="1042988">
                  <a:extLst>
                    <a:ext uri="{9D8B030D-6E8A-4147-A177-3AD203B41FA5}">
                      <a16:colId xmlns:a16="http://schemas.microsoft.com/office/drawing/2014/main" val="3358629353"/>
                    </a:ext>
                  </a:extLst>
                </a:gridCol>
                <a:gridCol w="900112">
                  <a:extLst>
                    <a:ext uri="{9D8B030D-6E8A-4147-A177-3AD203B41FA5}">
                      <a16:colId xmlns:a16="http://schemas.microsoft.com/office/drawing/2014/main" val="1345750623"/>
                    </a:ext>
                  </a:extLst>
                </a:gridCol>
                <a:gridCol w="1185863">
                  <a:extLst>
                    <a:ext uri="{9D8B030D-6E8A-4147-A177-3AD203B41FA5}">
                      <a16:colId xmlns:a16="http://schemas.microsoft.com/office/drawing/2014/main" val="1899665986"/>
                    </a:ext>
                  </a:extLst>
                </a:gridCol>
                <a:gridCol w="1042987">
                  <a:extLst>
                    <a:ext uri="{9D8B030D-6E8A-4147-A177-3AD203B41FA5}">
                      <a16:colId xmlns:a16="http://schemas.microsoft.com/office/drawing/2014/main" val="1163454019"/>
                    </a:ext>
                  </a:extLst>
                </a:gridCol>
              </a:tblGrid>
              <a:tr h="2125569">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Radiolog. study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dose in mSv</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Carcinogen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risk</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Number of cancer cases </a:t>
                      </a:r>
                      <a:r>
                        <a:rPr kumimoji="0" lang="en-US" altLang="cs-CZ" sz="1600" b="0" i="1" u="none" strike="noStrike" cap="none" normalizeH="0" baseline="0">
                          <a:ln>
                            <a:noFill/>
                          </a:ln>
                          <a:solidFill>
                            <a:schemeClr val="tx1"/>
                          </a:solidFill>
                          <a:effectLst/>
                          <a:latin typeface="Times New Roman" panose="02020603050405020304" pitchFamily="18" charset="0"/>
                        </a:rPr>
                        <a:t>if each</a:t>
                      </a:r>
                      <a:r>
                        <a:rPr kumimoji="0" lang="en-US" altLang="cs-CZ" sz="1600" b="0" i="0" u="none" strike="noStrike" cap="none" normalizeH="0" baseline="0">
                          <a:ln>
                            <a:noFill/>
                          </a:ln>
                          <a:solidFill>
                            <a:schemeClr val="tx1"/>
                          </a:solidFill>
                          <a:effectLst/>
                          <a:latin typeface="Times New Roman" panose="02020603050405020304" pitchFamily="18" charset="0"/>
                        </a:rPr>
                        <a:t> member of the EU is examined</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5203485"/>
                  </a:ext>
                </a:extLst>
              </a:tr>
              <a:tr h="871689">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Chest X-Ray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0.1</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 in 200,000</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cs-CZ" sz="1600" b="0" i="0" u="none" strike="noStrike" cap="none" normalizeH="0" baseline="0">
                        <a:ln>
                          <a:noFill/>
                        </a:ln>
                        <a:solidFill>
                          <a:schemeClr val="tx1"/>
                        </a:solidFill>
                        <a:effectLst/>
                        <a:latin typeface="Times New Roman" panose="02020603050405020304" pitchFamily="18"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3700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625843"/>
                  </a:ext>
                </a:extLst>
              </a:tr>
              <a:tr h="335265">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Fluoro.</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 in 4000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185,000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3932759"/>
                  </a:ext>
                </a:extLst>
              </a:tr>
              <a:tr h="395270">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CT scan</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 in 2000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370,000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8280003"/>
                  </a:ext>
                </a:extLst>
              </a:tr>
              <a:tr h="579094">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Intervent. radiology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50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 in 400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cs-CZ" sz="1600" b="0" i="0" u="none" strike="noStrike" cap="none" normalizeH="0" baseline="0">
                          <a:ln>
                            <a:noFill/>
                          </a:ln>
                          <a:solidFill>
                            <a:schemeClr val="tx1"/>
                          </a:solidFill>
                          <a:effectLst/>
                          <a:latin typeface="Times New Roman" panose="02020603050405020304" pitchFamily="18" charset="0"/>
                        </a:rPr>
                        <a:t>1,850,000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316194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832195C-18E8-4030-9F45-CF367FD504A2}"/>
              </a:ext>
            </a:extLst>
          </p:cNvPr>
          <p:cNvSpPr>
            <a:spLocks noGrp="1" noChangeArrowheads="1"/>
          </p:cNvSpPr>
          <p:nvPr>
            <p:ph type="title"/>
          </p:nvPr>
        </p:nvSpPr>
        <p:spPr/>
        <p:txBody>
          <a:bodyPr/>
          <a:lstStyle/>
          <a:p>
            <a:r>
              <a:rPr lang="en-GB" altLang="cs-CZ">
                <a:latin typeface="Arial" panose="020B0604020202020204" pitchFamily="34" charset="0"/>
              </a:rPr>
              <a:t>Contrast Resolution (CR)</a:t>
            </a:r>
          </a:p>
        </p:txBody>
      </p:sp>
      <p:sp>
        <p:nvSpPr>
          <p:cNvPr id="65539" name="Text Box 3">
            <a:extLst>
              <a:ext uri="{FF2B5EF4-FFF2-40B4-BE49-F238E27FC236}">
                <a16:creationId xmlns:a16="http://schemas.microsoft.com/office/drawing/2014/main" id="{818F2DD8-F6BB-4C36-8A69-E31E6D5CCBF7}"/>
              </a:ext>
            </a:extLst>
          </p:cNvPr>
          <p:cNvSpPr txBox="1">
            <a:spLocks noChangeArrowheads="1"/>
          </p:cNvSpPr>
          <p:nvPr/>
        </p:nvSpPr>
        <p:spPr bwMode="auto">
          <a:xfrm>
            <a:off x="6383339" y="1773238"/>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CR test-object</a:t>
            </a:r>
          </a:p>
        </p:txBody>
      </p:sp>
      <p:sp>
        <p:nvSpPr>
          <p:cNvPr id="65540" name="Text Box 5">
            <a:extLst>
              <a:ext uri="{FF2B5EF4-FFF2-40B4-BE49-F238E27FC236}">
                <a16:creationId xmlns:a16="http://schemas.microsoft.com/office/drawing/2014/main" id="{DF7AED27-2BD2-4396-A473-F36B9564F49B}"/>
              </a:ext>
            </a:extLst>
          </p:cNvPr>
          <p:cNvSpPr txBox="1">
            <a:spLocks noChangeArrowheads="1"/>
          </p:cNvSpPr>
          <p:nvPr/>
        </p:nvSpPr>
        <p:spPr bwMode="auto">
          <a:xfrm>
            <a:off x="2279650" y="4581526"/>
            <a:ext cx="77041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dirty="0">
                <a:latin typeface="Arial" panose="020B0604020202020204" pitchFamily="34" charset="0"/>
              </a:rPr>
              <a:t>Disks of materials with decreasing test-object contrast (i.e., difference in attenuation coefficient from that of the surrounding material or different thickness of the objects)</a:t>
            </a:r>
          </a:p>
        </p:txBody>
      </p:sp>
      <p:grpSp>
        <p:nvGrpSpPr>
          <p:cNvPr id="65541" name="Group 6">
            <a:extLst>
              <a:ext uri="{FF2B5EF4-FFF2-40B4-BE49-F238E27FC236}">
                <a16:creationId xmlns:a16="http://schemas.microsoft.com/office/drawing/2014/main" id="{6BF7A372-28CE-46D2-A0EA-5735BBC7B4C8}"/>
              </a:ext>
            </a:extLst>
          </p:cNvPr>
          <p:cNvGrpSpPr>
            <a:grpSpLocks/>
          </p:cNvGrpSpPr>
          <p:nvPr/>
        </p:nvGrpSpPr>
        <p:grpSpPr bwMode="auto">
          <a:xfrm>
            <a:off x="2279650" y="2420938"/>
            <a:ext cx="6019800" cy="1752600"/>
            <a:chOff x="720" y="1488"/>
            <a:chExt cx="3792" cy="1104"/>
          </a:xfrm>
        </p:grpSpPr>
        <p:sp>
          <p:nvSpPr>
            <p:cNvPr id="65550" name="Rectangle 7">
              <a:extLst>
                <a:ext uri="{FF2B5EF4-FFF2-40B4-BE49-F238E27FC236}">
                  <a16:creationId xmlns:a16="http://schemas.microsoft.com/office/drawing/2014/main" id="{98681129-4DC2-4FA4-977C-5AE3CD608675}"/>
                </a:ext>
              </a:extLst>
            </p:cNvPr>
            <p:cNvSpPr>
              <a:spLocks noChangeArrowheads="1"/>
            </p:cNvSpPr>
            <p:nvPr/>
          </p:nvSpPr>
          <p:spPr bwMode="auto">
            <a:xfrm>
              <a:off x="720" y="1488"/>
              <a:ext cx="3792" cy="1104"/>
            </a:xfrm>
            <a:prstGeom prst="rect">
              <a:avLst/>
            </a:prstGeom>
            <a:solidFill>
              <a:srgbClr val="DDDDDD"/>
            </a:solidFill>
            <a:ln w="9525">
              <a:solidFill>
                <a:schemeClr val="tx1">
                  <a:alpha val="74000"/>
                </a:schemeClr>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1" name="Oval 8">
              <a:extLst>
                <a:ext uri="{FF2B5EF4-FFF2-40B4-BE49-F238E27FC236}">
                  <a16:creationId xmlns:a16="http://schemas.microsoft.com/office/drawing/2014/main" id="{91BA51CB-CB4B-4E14-A70B-12E383BBD3D0}"/>
                </a:ext>
              </a:extLst>
            </p:cNvPr>
            <p:cNvSpPr>
              <a:spLocks noChangeArrowheads="1"/>
            </p:cNvSpPr>
            <p:nvPr/>
          </p:nvSpPr>
          <p:spPr bwMode="auto">
            <a:xfrm>
              <a:off x="1008"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2" name="Oval 9">
              <a:extLst>
                <a:ext uri="{FF2B5EF4-FFF2-40B4-BE49-F238E27FC236}">
                  <a16:creationId xmlns:a16="http://schemas.microsoft.com/office/drawing/2014/main" id="{8EB11104-195F-43A3-A145-5DA1E8122558}"/>
                </a:ext>
              </a:extLst>
            </p:cNvPr>
            <p:cNvSpPr>
              <a:spLocks noChangeArrowheads="1"/>
            </p:cNvSpPr>
            <p:nvPr/>
          </p:nvSpPr>
          <p:spPr bwMode="auto">
            <a:xfrm>
              <a:off x="2496"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3" name="Oval 10">
              <a:extLst>
                <a:ext uri="{FF2B5EF4-FFF2-40B4-BE49-F238E27FC236}">
                  <a16:creationId xmlns:a16="http://schemas.microsoft.com/office/drawing/2014/main" id="{A15EC27B-7943-4543-9AAE-C3647F87F9CA}"/>
                </a:ext>
              </a:extLst>
            </p:cNvPr>
            <p:cNvSpPr>
              <a:spLocks noChangeArrowheads="1"/>
            </p:cNvSpPr>
            <p:nvPr/>
          </p:nvSpPr>
          <p:spPr bwMode="auto">
            <a:xfrm>
              <a:off x="3024"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4" name="Oval 11">
              <a:extLst>
                <a:ext uri="{FF2B5EF4-FFF2-40B4-BE49-F238E27FC236}">
                  <a16:creationId xmlns:a16="http://schemas.microsoft.com/office/drawing/2014/main" id="{F748DA9D-DFB0-42F9-B9C1-A311B536FC8C}"/>
                </a:ext>
              </a:extLst>
            </p:cNvPr>
            <p:cNvSpPr>
              <a:spLocks noChangeArrowheads="1"/>
            </p:cNvSpPr>
            <p:nvPr/>
          </p:nvSpPr>
          <p:spPr bwMode="auto">
            <a:xfrm>
              <a:off x="3504"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5" name="Oval 12">
              <a:extLst>
                <a:ext uri="{FF2B5EF4-FFF2-40B4-BE49-F238E27FC236}">
                  <a16:creationId xmlns:a16="http://schemas.microsoft.com/office/drawing/2014/main" id="{AF77DDB2-B20E-4555-A761-4B4000151A83}"/>
                </a:ext>
              </a:extLst>
            </p:cNvPr>
            <p:cNvSpPr>
              <a:spLocks noChangeArrowheads="1"/>
            </p:cNvSpPr>
            <p:nvPr/>
          </p:nvSpPr>
          <p:spPr bwMode="auto">
            <a:xfrm>
              <a:off x="2016"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6" name="Oval 13">
              <a:extLst>
                <a:ext uri="{FF2B5EF4-FFF2-40B4-BE49-F238E27FC236}">
                  <a16:creationId xmlns:a16="http://schemas.microsoft.com/office/drawing/2014/main" id="{1F225603-1DAA-4DFD-9E89-B2A66509E59D}"/>
                </a:ext>
              </a:extLst>
            </p:cNvPr>
            <p:cNvSpPr>
              <a:spLocks noChangeArrowheads="1"/>
            </p:cNvSpPr>
            <p:nvPr/>
          </p:nvSpPr>
          <p:spPr bwMode="auto">
            <a:xfrm>
              <a:off x="1536"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57" name="Oval 14">
              <a:extLst>
                <a:ext uri="{FF2B5EF4-FFF2-40B4-BE49-F238E27FC236}">
                  <a16:creationId xmlns:a16="http://schemas.microsoft.com/office/drawing/2014/main" id="{7EB95D5A-D3C8-4AEC-AF34-1F78F1066064}"/>
                </a:ext>
              </a:extLst>
            </p:cNvPr>
            <p:cNvSpPr>
              <a:spLocks noChangeArrowheads="1"/>
            </p:cNvSpPr>
            <p:nvPr/>
          </p:nvSpPr>
          <p:spPr bwMode="auto">
            <a:xfrm>
              <a:off x="3984" y="1920"/>
              <a:ext cx="384" cy="384"/>
            </a:xfrm>
            <a:prstGeom prst="ellipse">
              <a:avLst/>
            </a:prstGeom>
            <a:solidFill>
              <a:srgbClr val="C0C0C0"/>
            </a:solidFill>
            <a:ln w="9525">
              <a:solidFill>
                <a:schemeClr val="tx1">
                  <a:alpha val="74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grpSp>
      <p:sp>
        <p:nvSpPr>
          <p:cNvPr id="65542" name="Oval 20">
            <a:extLst>
              <a:ext uri="{FF2B5EF4-FFF2-40B4-BE49-F238E27FC236}">
                <a16:creationId xmlns:a16="http://schemas.microsoft.com/office/drawing/2014/main" id="{57B8E0F4-EC4D-407E-BCE7-9BCE9360C4C6}"/>
              </a:ext>
            </a:extLst>
          </p:cNvPr>
          <p:cNvSpPr>
            <a:spLocks noChangeArrowheads="1"/>
          </p:cNvSpPr>
          <p:nvPr/>
        </p:nvSpPr>
        <p:spPr bwMode="auto">
          <a:xfrm>
            <a:off x="2971800"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3" name="Oval 21">
            <a:extLst>
              <a:ext uri="{FF2B5EF4-FFF2-40B4-BE49-F238E27FC236}">
                <a16:creationId xmlns:a16="http://schemas.microsoft.com/office/drawing/2014/main" id="{5AD1B0FC-F0E4-4D71-91FE-F18D608AF10F}"/>
              </a:ext>
            </a:extLst>
          </p:cNvPr>
          <p:cNvSpPr>
            <a:spLocks noChangeArrowheads="1"/>
          </p:cNvSpPr>
          <p:nvPr/>
        </p:nvSpPr>
        <p:spPr bwMode="auto">
          <a:xfrm>
            <a:off x="3763963"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4" name="Oval 22">
            <a:extLst>
              <a:ext uri="{FF2B5EF4-FFF2-40B4-BE49-F238E27FC236}">
                <a16:creationId xmlns:a16="http://schemas.microsoft.com/office/drawing/2014/main" id="{0842C22C-C705-4A65-B7C4-D8C5B35125CA}"/>
              </a:ext>
            </a:extLst>
          </p:cNvPr>
          <p:cNvSpPr>
            <a:spLocks noChangeArrowheads="1"/>
          </p:cNvSpPr>
          <p:nvPr/>
        </p:nvSpPr>
        <p:spPr bwMode="auto">
          <a:xfrm>
            <a:off x="4484688"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5" name="Oval 23">
            <a:extLst>
              <a:ext uri="{FF2B5EF4-FFF2-40B4-BE49-F238E27FC236}">
                <a16:creationId xmlns:a16="http://schemas.microsoft.com/office/drawing/2014/main" id="{CB473203-B828-4B76-BBE7-EAA8D00F0E1D}"/>
              </a:ext>
            </a:extLst>
          </p:cNvPr>
          <p:cNvSpPr>
            <a:spLocks noChangeArrowheads="1"/>
          </p:cNvSpPr>
          <p:nvPr/>
        </p:nvSpPr>
        <p:spPr bwMode="auto">
          <a:xfrm>
            <a:off x="5203825"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6" name="Oval 24">
            <a:extLst>
              <a:ext uri="{FF2B5EF4-FFF2-40B4-BE49-F238E27FC236}">
                <a16:creationId xmlns:a16="http://schemas.microsoft.com/office/drawing/2014/main" id="{7D4DCD32-94C8-4454-BFC1-FD3D87A157E8}"/>
              </a:ext>
            </a:extLst>
          </p:cNvPr>
          <p:cNvSpPr>
            <a:spLocks noChangeArrowheads="1"/>
          </p:cNvSpPr>
          <p:nvPr/>
        </p:nvSpPr>
        <p:spPr bwMode="auto">
          <a:xfrm>
            <a:off x="6069013"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7" name="Oval 25">
            <a:extLst>
              <a:ext uri="{FF2B5EF4-FFF2-40B4-BE49-F238E27FC236}">
                <a16:creationId xmlns:a16="http://schemas.microsoft.com/office/drawing/2014/main" id="{FE55FE31-D767-4ADE-9579-2390B31452B1}"/>
              </a:ext>
            </a:extLst>
          </p:cNvPr>
          <p:cNvSpPr>
            <a:spLocks noChangeArrowheads="1"/>
          </p:cNvSpPr>
          <p:nvPr/>
        </p:nvSpPr>
        <p:spPr bwMode="auto">
          <a:xfrm>
            <a:off x="6861175"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8" name="Oval 26">
            <a:extLst>
              <a:ext uri="{FF2B5EF4-FFF2-40B4-BE49-F238E27FC236}">
                <a16:creationId xmlns:a16="http://schemas.microsoft.com/office/drawing/2014/main" id="{2CB6EA01-D994-4DC6-BE47-814BF282C272}"/>
              </a:ext>
            </a:extLst>
          </p:cNvPr>
          <p:cNvSpPr>
            <a:spLocks noChangeArrowheads="1"/>
          </p:cNvSpPr>
          <p:nvPr/>
        </p:nvSpPr>
        <p:spPr bwMode="auto">
          <a:xfrm>
            <a:off x="7653338" y="2624138"/>
            <a:ext cx="215900" cy="215900"/>
          </a:xfrm>
          <a:prstGeom prst="ellipse">
            <a:avLst/>
          </a:prstGeom>
          <a:solidFill>
            <a:srgbClr val="969696"/>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5549" name="Line 4">
            <a:extLst>
              <a:ext uri="{FF2B5EF4-FFF2-40B4-BE49-F238E27FC236}">
                <a16:creationId xmlns:a16="http://schemas.microsoft.com/office/drawing/2014/main" id="{AA2C5D5A-C994-4857-B47C-2CEE0D8BE885}"/>
              </a:ext>
            </a:extLst>
          </p:cNvPr>
          <p:cNvSpPr>
            <a:spLocks noChangeShapeType="1"/>
          </p:cNvSpPr>
          <p:nvPr/>
        </p:nvSpPr>
        <p:spPr bwMode="auto">
          <a:xfrm>
            <a:off x="2855913" y="4005263"/>
            <a:ext cx="5040312" cy="0"/>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4C35C5B-157E-43C1-9946-D2964516735A}"/>
              </a:ext>
            </a:extLst>
          </p:cNvPr>
          <p:cNvSpPr>
            <a:spLocks noGrp="1" noChangeArrowheads="1"/>
          </p:cNvSpPr>
          <p:nvPr>
            <p:ph type="title"/>
          </p:nvPr>
        </p:nvSpPr>
        <p:spPr>
          <a:xfrm>
            <a:off x="2209800" y="304800"/>
            <a:ext cx="7772400" cy="685800"/>
          </a:xfrm>
        </p:spPr>
        <p:txBody>
          <a:bodyPr/>
          <a:lstStyle/>
          <a:p>
            <a:r>
              <a:rPr lang="en-GB" altLang="cs-CZ">
                <a:latin typeface="Arial" panose="020B0604020202020204" pitchFamily="34" charset="0"/>
              </a:rPr>
              <a:t>Contrast Resolution </a:t>
            </a:r>
          </a:p>
        </p:txBody>
      </p:sp>
      <p:sp>
        <p:nvSpPr>
          <p:cNvPr id="67587" name="Text Box 3">
            <a:extLst>
              <a:ext uri="{FF2B5EF4-FFF2-40B4-BE49-F238E27FC236}">
                <a16:creationId xmlns:a16="http://schemas.microsoft.com/office/drawing/2014/main" id="{80626C78-41D7-4BCD-8241-D5C843BD62C2}"/>
              </a:ext>
            </a:extLst>
          </p:cNvPr>
          <p:cNvSpPr txBox="1">
            <a:spLocks noChangeArrowheads="1"/>
          </p:cNvSpPr>
          <p:nvPr/>
        </p:nvSpPr>
        <p:spPr bwMode="auto">
          <a:xfrm>
            <a:off x="1981200" y="1143001"/>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cs-CZ" sz="2400">
                <a:latin typeface="Arial" panose="020B0604020202020204" pitchFamily="34" charset="0"/>
              </a:rPr>
              <a:t>  The CR is the lowest test-object contrast that you can see in the image of the test-object. </a:t>
            </a:r>
          </a:p>
          <a:p>
            <a:pPr>
              <a:spcBef>
                <a:spcPct val="50000"/>
              </a:spcBef>
            </a:pPr>
            <a:r>
              <a:rPr lang="en-GB" altLang="cs-CZ" sz="2400">
                <a:latin typeface="Arial" panose="020B0604020202020204" pitchFamily="34" charset="0"/>
              </a:rPr>
              <a:t>  Note that CR depends on the size of the discs</a:t>
            </a:r>
          </a:p>
        </p:txBody>
      </p:sp>
      <p:sp>
        <p:nvSpPr>
          <p:cNvPr id="67588" name="Text Box 4">
            <a:extLst>
              <a:ext uri="{FF2B5EF4-FFF2-40B4-BE49-F238E27FC236}">
                <a16:creationId xmlns:a16="http://schemas.microsoft.com/office/drawing/2014/main" id="{653F6154-6561-458E-BFFF-3A5AC721A7AD}"/>
              </a:ext>
            </a:extLst>
          </p:cNvPr>
          <p:cNvSpPr txBox="1">
            <a:spLocks noChangeArrowheads="1"/>
          </p:cNvSpPr>
          <p:nvPr/>
        </p:nvSpPr>
        <p:spPr bwMode="auto">
          <a:xfrm>
            <a:off x="4440238"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CR</a:t>
            </a:r>
          </a:p>
        </p:txBody>
      </p:sp>
      <p:sp>
        <p:nvSpPr>
          <p:cNvPr id="67589" name="Rectangle 5">
            <a:extLst>
              <a:ext uri="{FF2B5EF4-FFF2-40B4-BE49-F238E27FC236}">
                <a16:creationId xmlns:a16="http://schemas.microsoft.com/office/drawing/2014/main" id="{6E124506-C0C3-4DB0-8FB4-ADF422F03139}"/>
              </a:ext>
            </a:extLst>
          </p:cNvPr>
          <p:cNvSpPr>
            <a:spLocks noChangeArrowheads="1"/>
          </p:cNvSpPr>
          <p:nvPr/>
        </p:nvSpPr>
        <p:spPr bwMode="auto">
          <a:xfrm>
            <a:off x="2514600" y="4068763"/>
            <a:ext cx="6477000" cy="1447800"/>
          </a:xfrm>
          <a:prstGeom prst="rect">
            <a:avLst/>
          </a:prstGeom>
          <a:solidFill>
            <a:srgbClr val="969696"/>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590" name="Oval 6">
            <a:extLst>
              <a:ext uri="{FF2B5EF4-FFF2-40B4-BE49-F238E27FC236}">
                <a16:creationId xmlns:a16="http://schemas.microsoft.com/office/drawing/2014/main" id="{18DF2D03-B0E7-4D95-8974-9ABD97B42CA5}"/>
              </a:ext>
            </a:extLst>
          </p:cNvPr>
          <p:cNvSpPr>
            <a:spLocks noChangeArrowheads="1"/>
          </p:cNvSpPr>
          <p:nvPr/>
        </p:nvSpPr>
        <p:spPr bwMode="auto">
          <a:xfrm rot="10780311">
            <a:off x="7847013" y="4595813"/>
            <a:ext cx="609600" cy="609600"/>
          </a:xfrm>
          <a:prstGeom prst="ellipse">
            <a:avLst/>
          </a:prstGeom>
          <a:solidFill>
            <a:srgbClr val="F8F8F8"/>
          </a:solidFill>
          <a:ln w="9525">
            <a:solidFill>
              <a:srgbClr val="DDDDDD"/>
            </a:solidFill>
            <a:prstDash val="sysDot"/>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591" name="Oval 7">
            <a:extLst>
              <a:ext uri="{FF2B5EF4-FFF2-40B4-BE49-F238E27FC236}">
                <a16:creationId xmlns:a16="http://schemas.microsoft.com/office/drawing/2014/main" id="{D00FFF53-87D7-45A2-BF3E-F399128AA990}"/>
              </a:ext>
            </a:extLst>
          </p:cNvPr>
          <p:cNvSpPr>
            <a:spLocks noChangeArrowheads="1"/>
          </p:cNvSpPr>
          <p:nvPr/>
        </p:nvSpPr>
        <p:spPr bwMode="auto">
          <a:xfrm rot="10780311">
            <a:off x="5408613" y="4610100"/>
            <a:ext cx="609600" cy="609600"/>
          </a:xfrm>
          <a:prstGeom prst="ellipse">
            <a:avLst/>
          </a:prstGeom>
          <a:solidFill>
            <a:srgbClr val="B2B2B2"/>
          </a:solidFill>
          <a:ln w="9525">
            <a:solidFill>
              <a:srgbClr val="B2B2B2"/>
            </a:solidFill>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B2B2B2"/>
              </a:solidFill>
            </a:endParaRPr>
          </a:p>
        </p:txBody>
      </p:sp>
      <p:sp>
        <p:nvSpPr>
          <p:cNvPr id="67592" name="Oval 8">
            <a:extLst>
              <a:ext uri="{FF2B5EF4-FFF2-40B4-BE49-F238E27FC236}">
                <a16:creationId xmlns:a16="http://schemas.microsoft.com/office/drawing/2014/main" id="{569268B2-5AA6-4205-93DA-46B72FC80DCC}"/>
              </a:ext>
            </a:extLst>
          </p:cNvPr>
          <p:cNvSpPr>
            <a:spLocks noChangeArrowheads="1"/>
          </p:cNvSpPr>
          <p:nvPr/>
        </p:nvSpPr>
        <p:spPr bwMode="auto">
          <a:xfrm rot="10780311">
            <a:off x="6246813" y="4605338"/>
            <a:ext cx="609600" cy="609600"/>
          </a:xfrm>
          <a:prstGeom prst="ellipse">
            <a:avLst/>
          </a:prstGeom>
          <a:solidFill>
            <a:schemeClr val="bg1">
              <a:lumMod val="75000"/>
            </a:schemeClr>
          </a:solidFill>
          <a:ln w="9525">
            <a:solidFill>
              <a:schemeClr val="bg1">
                <a:lumMod val="75000"/>
              </a:schemeClr>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593" name="Oval 9">
            <a:extLst>
              <a:ext uri="{FF2B5EF4-FFF2-40B4-BE49-F238E27FC236}">
                <a16:creationId xmlns:a16="http://schemas.microsoft.com/office/drawing/2014/main" id="{E6A41E14-C039-491B-BC5B-F1A28879B7B4}"/>
              </a:ext>
            </a:extLst>
          </p:cNvPr>
          <p:cNvSpPr>
            <a:spLocks noChangeArrowheads="1"/>
          </p:cNvSpPr>
          <p:nvPr/>
        </p:nvSpPr>
        <p:spPr bwMode="auto">
          <a:xfrm rot="10780311">
            <a:off x="7008813" y="4600575"/>
            <a:ext cx="609600" cy="609600"/>
          </a:xfrm>
          <a:prstGeom prst="ellipse">
            <a:avLst/>
          </a:prstGeom>
          <a:solidFill>
            <a:srgbClr val="DDDDDD"/>
          </a:solidFill>
          <a:ln w="9525">
            <a:solidFill>
              <a:srgbClr val="969696"/>
            </a:solidFill>
            <a:prstDash val="sysDot"/>
            <a:round/>
            <a:headEnd/>
            <a:tailEnd/>
          </a:ln>
        </p:spPr>
        <p:txBody>
          <a:bodyPr rot="10800000"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cs-CZ" sz="2400">
              <a:solidFill>
                <a:srgbClr val="DDDDDD"/>
              </a:solidFill>
            </a:endParaRPr>
          </a:p>
        </p:txBody>
      </p:sp>
      <p:sp>
        <p:nvSpPr>
          <p:cNvPr id="67594" name="Oval 10">
            <a:extLst>
              <a:ext uri="{FF2B5EF4-FFF2-40B4-BE49-F238E27FC236}">
                <a16:creationId xmlns:a16="http://schemas.microsoft.com/office/drawing/2014/main" id="{B838E24A-39C2-44FA-9817-55007B79D05B}"/>
              </a:ext>
            </a:extLst>
          </p:cNvPr>
          <p:cNvSpPr>
            <a:spLocks noChangeArrowheads="1"/>
          </p:cNvSpPr>
          <p:nvPr/>
        </p:nvSpPr>
        <p:spPr bwMode="auto">
          <a:xfrm rot="10780311">
            <a:off x="4572000" y="4610100"/>
            <a:ext cx="609600" cy="609600"/>
          </a:xfrm>
          <a:prstGeom prst="ellipse">
            <a:avLst/>
          </a:prstGeom>
          <a:solidFill>
            <a:schemeClr val="bg1">
              <a:lumMod val="65000"/>
            </a:schemeClr>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595" name="Line 11">
            <a:extLst>
              <a:ext uri="{FF2B5EF4-FFF2-40B4-BE49-F238E27FC236}">
                <a16:creationId xmlns:a16="http://schemas.microsoft.com/office/drawing/2014/main" id="{6B659946-6536-45D2-BFE2-CDF4F81B204C}"/>
              </a:ext>
            </a:extLst>
          </p:cNvPr>
          <p:cNvSpPr>
            <a:spLocks noChangeShapeType="1"/>
          </p:cNvSpPr>
          <p:nvPr/>
        </p:nvSpPr>
        <p:spPr bwMode="auto">
          <a:xfrm>
            <a:off x="4727575" y="3779838"/>
            <a:ext cx="53976"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67596" name="Text Box 13">
            <a:extLst>
              <a:ext uri="{FF2B5EF4-FFF2-40B4-BE49-F238E27FC236}">
                <a16:creationId xmlns:a16="http://schemas.microsoft.com/office/drawing/2014/main" id="{475A295D-678F-4820-8F24-EA1E8D4869BA}"/>
              </a:ext>
            </a:extLst>
          </p:cNvPr>
          <p:cNvSpPr txBox="1">
            <a:spLocks noChangeArrowheads="1"/>
          </p:cNvSpPr>
          <p:nvPr/>
        </p:nvSpPr>
        <p:spPr bwMode="auto">
          <a:xfrm>
            <a:off x="2640013" y="3563938"/>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not seen</a:t>
            </a:r>
          </a:p>
        </p:txBody>
      </p:sp>
      <p:sp>
        <p:nvSpPr>
          <p:cNvPr id="67597" name="Line 14">
            <a:extLst>
              <a:ext uri="{FF2B5EF4-FFF2-40B4-BE49-F238E27FC236}">
                <a16:creationId xmlns:a16="http://schemas.microsoft.com/office/drawing/2014/main" id="{A45F7857-340D-4779-BD8C-225DB3843189}"/>
              </a:ext>
            </a:extLst>
          </p:cNvPr>
          <p:cNvSpPr>
            <a:spLocks noChangeShapeType="1"/>
          </p:cNvSpPr>
          <p:nvPr/>
        </p:nvSpPr>
        <p:spPr bwMode="auto">
          <a:xfrm>
            <a:off x="3000375" y="3995739"/>
            <a:ext cx="0" cy="865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7598" name="Line 15">
            <a:extLst>
              <a:ext uri="{FF2B5EF4-FFF2-40B4-BE49-F238E27FC236}">
                <a16:creationId xmlns:a16="http://schemas.microsoft.com/office/drawing/2014/main" id="{B7BF187A-51C7-49A5-A357-E382C50E60B7}"/>
              </a:ext>
            </a:extLst>
          </p:cNvPr>
          <p:cNvSpPr>
            <a:spLocks noChangeShapeType="1"/>
          </p:cNvSpPr>
          <p:nvPr/>
        </p:nvSpPr>
        <p:spPr bwMode="auto">
          <a:xfrm>
            <a:off x="3503613" y="3995738"/>
            <a:ext cx="215900"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67599" name="Oval 38">
            <a:extLst>
              <a:ext uri="{FF2B5EF4-FFF2-40B4-BE49-F238E27FC236}">
                <a16:creationId xmlns:a16="http://schemas.microsoft.com/office/drawing/2014/main" id="{07C7C88E-20E9-425E-8010-437E8373CBEF}"/>
              </a:ext>
            </a:extLst>
          </p:cNvPr>
          <p:cNvSpPr>
            <a:spLocks noChangeArrowheads="1"/>
          </p:cNvSpPr>
          <p:nvPr/>
        </p:nvSpPr>
        <p:spPr bwMode="auto">
          <a:xfrm>
            <a:off x="6456363" y="4284663"/>
            <a:ext cx="215900" cy="215900"/>
          </a:xfrm>
          <a:prstGeom prst="ellipse">
            <a:avLst/>
          </a:prstGeom>
          <a:solidFill>
            <a:schemeClr val="bg1">
              <a:lumMod val="75000"/>
            </a:schemeClr>
          </a:solidFill>
          <a:ln w="9525">
            <a:solidFill>
              <a:srgbClr val="969696"/>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600" name="Oval 39">
            <a:extLst>
              <a:ext uri="{FF2B5EF4-FFF2-40B4-BE49-F238E27FC236}">
                <a16:creationId xmlns:a16="http://schemas.microsoft.com/office/drawing/2014/main" id="{9C96A9FF-97F1-406C-83A8-797E0CB21943}"/>
              </a:ext>
            </a:extLst>
          </p:cNvPr>
          <p:cNvSpPr>
            <a:spLocks noChangeArrowheads="1"/>
          </p:cNvSpPr>
          <p:nvPr/>
        </p:nvSpPr>
        <p:spPr bwMode="auto">
          <a:xfrm>
            <a:off x="7177088" y="4284663"/>
            <a:ext cx="215900" cy="215900"/>
          </a:xfrm>
          <a:prstGeom prst="ellipse">
            <a:avLst/>
          </a:prstGeom>
          <a:solidFill>
            <a:srgbClr val="DDDDDD"/>
          </a:solidFill>
          <a:ln w="9525">
            <a:solidFill>
              <a:srgbClr val="DDDDDD"/>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601" name="Oval 40">
            <a:extLst>
              <a:ext uri="{FF2B5EF4-FFF2-40B4-BE49-F238E27FC236}">
                <a16:creationId xmlns:a16="http://schemas.microsoft.com/office/drawing/2014/main" id="{1F3A84E0-C185-48B8-A219-0EE53E05457C}"/>
              </a:ext>
            </a:extLst>
          </p:cNvPr>
          <p:cNvSpPr>
            <a:spLocks noChangeArrowheads="1"/>
          </p:cNvSpPr>
          <p:nvPr/>
        </p:nvSpPr>
        <p:spPr bwMode="auto">
          <a:xfrm>
            <a:off x="8040688" y="4284663"/>
            <a:ext cx="215900" cy="215900"/>
          </a:xfrm>
          <a:prstGeom prst="ellipse">
            <a:avLst/>
          </a:prstGeom>
          <a:solidFill>
            <a:srgbClr val="FFFFFF"/>
          </a:solidFill>
          <a:ln w="9525">
            <a:solidFill>
              <a:srgbClr val="FFFFFF"/>
            </a:solid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67602" name="Text Box 41">
            <a:extLst>
              <a:ext uri="{FF2B5EF4-FFF2-40B4-BE49-F238E27FC236}">
                <a16:creationId xmlns:a16="http://schemas.microsoft.com/office/drawing/2014/main" id="{C912F135-F39C-4F4E-A030-C79C3B3BA5FE}"/>
              </a:ext>
            </a:extLst>
          </p:cNvPr>
          <p:cNvSpPr txBox="1">
            <a:spLocks noChangeArrowheads="1"/>
          </p:cNvSpPr>
          <p:nvPr/>
        </p:nvSpPr>
        <p:spPr bwMode="auto">
          <a:xfrm>
            <a:off x="5808663" y="32845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t>CR</a:t>
            </a:r>
          </a:p>
        </p:txBody>
      </p:sp>
      <p:sp>
        <p:nvSpPr>
          <p:cNvPr id="67603" name="Line 42">
            <a:extLst>
              <a:ext uri="{FF2B5EF4-FFF2-40B4-BE49-F238E27FC236}">
                <a16:creationId xmlns:a16="http://schemas.microsoft.com/office/drawing/2014/main" id="{D39B0884-81D0-498C-B1FF-7A0CBD25A6B4}"/>
              </a:ext>
            </a:extLst>
          </p:cNvPr>
          <p:cNvSpPr>
            <a:spLocks noChangeShapeType="1"/>
          </p:cNvSpPr>
          <p:nvPr/>
        </p:nvSpPr>
        <p:spPr bwMode="auto">
          <a:xfrm>
            <a:off x="6240464" y="3779838"/>
            <a:ext cx="14287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23F5FC39-DE57-4326-A509-AB8654AED3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48075" y="765175"/>
            <a:ext cx="4648200" cy="4648200"/>
          </a:xfrm>
          <a:noFill/>
        </p:spPr>
      </p:pic>
      <p:sp>
        <p:nvSpPr>
          <p:cNvPr id="2" name="TextovéPole 1">
            <a:extLst>
              <a:ext uri="{FF2B5EF4-FFF2-40B4-BE49-F238E27FC236}">
                <a16:creationId xmlns:a16="http://schemas.microsoft.com/office/drawing/2014/main" id="{5BE4A0F8-4870-4990-B188-6125F51700F8}"/>
              </a:ext>
            </a:extLst>
          </p:cNvPr>
          <p:cNvSpPr txBox="1"/>
          <p:nvPr/>
        </p:nvSpPr>
        <p:spPr>
          <a:xfrm>
            <a:off x="9186041" y="1208690"/>
            <a:ext cx="2375338" cy="1384995"/>
          </a:xfrm>
          <a:prstGeom prst="rect">
            <a:avLst/>
          </a:prstGeom>
          <a:noFill/>
        </p:spPr>
        <p:txBody>
          <a:bodyPr wrap="square" rtlCol="0">
            <a:spAutoFit/>
          </a:bodyPr>
          <a:lstStyle/>
          <a:p>
            <a:pPr algn="l"/>
            <a:r>
              <a:rPr lang="en-GB" sz="2800" dirty="0">
                <a:latin typeface="+mn-lt"/>
              </a:rPr>
              <a:t>A real test object for CR testing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342B317-9B2F-4657-9F9D-BDBD91ED142A}"/>
              </a:ext>
            </a:extLst>
          </p:cNvPr>
          <p:cNvSpPr>
            <a:spLocks noGrp="1" noChangeArrowheads="1"/>
          </p:cNvSpPr>
          <p:nvPr>
            <p:ph type="title"/>
          </p:nvPr>
        </p:nvSpPr>
        <p:spPr/>
        <p:txBody>
          <a:bodyPr/>
          <a:lstStyle/>
          <a:p>
            <a:r>
              <a:rPr lang="en-GB" altLang="cs-CZ">
                <a:latin typeface="Arial" panose="020B0604020202020204" pitchFamily="34" charset="0"/>
              </a:rPr>
              <a:t>Signal-to-Noise Ratio (SNR)</a:t>
            </a:r>
          </a:p>
        </p:txBody>
      </p:sp>
      <p:sp>
        <p:nvSpPr>
          <p:cNvPr id="71683" name="Rectangle 3" descr="Granite">
            <a:extLst>
              <a:ext uri="{FF2B5EF4-FFF2-40B4-BE49-F238E27FC236}">
                <a16:creationId xmlns:a16="http://schemas.microsoft.com/office/drawing/2014/main" id="{3016B127-F95B-42DC-B564-70F4A71D23AF}"/>
              </a:ext>
            </a:extLst>
          </p:cNvPr>
          <p:cNvSpPr>
            <a:spLocks noChangeArrowheads="1"/>
          </p:cNvSpPr>
          <p:nvPr/>
        </p:nvSpPr>
        <p:spPr bwMode="auto">
          <a:xfrm>
            <a:off x="7751763" y="1341438"/>
            <a:ext cx="2057400" cy="28956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1684" name="Text Box 4">
            <a:extLst>
              <a:ext uri="{FF2B5EF4-FFF2-40B4-BE49-F238E27FC236}">
                <a16:creationId xmlns:a16="http://schemas.microsoft.com/office/drawing/2014/main" id="{F1BEE1D7-91FB-4D2C-BE78-F0CAA3F5C5B7}"/>
              </a:ext>
            </a:extLst>
          </p:cNvPr>
          <p:cNvSpPr txBox="1">
            <a:spLocks noChangeArrowheads="1"/>
          </p:cNvSpPr>
          <p:nvPr/>
        </p:nvSpPr>
        <p:spPr bwMode="auto">
          <a:xfrm>
            <a:off x="5448300" y="4292601"/>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a:latin typeface="Arial" panose="020B0604020202020204" pitchFamily="34" charset="0"/>
              </a:rPr>
              <a:t>In practice: Low noise</a:t>
            </a:r>
            <a:endParaRPr lang="en-GB" altLang="cs-CZ" sz="2400">
              <a:latin typeface="Arial" panose="020B0604020202020204" pitchFamily="34" charset="0"/>
            </a:endParaRPr>
          </a:p>
        </p:txBody>
      </p:sp>
      <p:sp>
        <p:nvSpPr>
          <p:cNvPr id="71685" name="Text Box 5">
            <a:extLst>
              <a:ext uri="{FF2B5EF4-FFF2-40B4-BE49-F238E27FC236}">
                <a16:creationId xmlns:a16="http://schemas.microsoft.com/office/drawing/2014/main" id="{9C66543E-75F2-4FC7-BCD5-FA7D41FE5D01}"/>
              </a:ext>
            </a:extLst>
          </p:cNvPr>
          <p:cNvSpPr txBox="1">
            <a:spLocks noChangeArrowheads="1"/>
          </p:cNvSpPr>
          <p:nvPr/>
        </p:nvSpPr>
        <p:spPr bwMode="auto">
          <a:xfrm>
            <a:off x="7967663" y="4292601"/>
            <a:ext cx="167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000">
                <a:latin typeface="Arial" panose="020B0604020202020204" pitchFamily="34" charset="0"/>
              </a:rPr>
              <a:t>In practice: High noise</a:t>
            </a:r>
          </a:p>
        </p:txBody>
      </p:sp>
      <p:sp>
        <p:nvSpPr>
          <p:cNvPr id="71686" name="Rectangle 6" descr="5%">
            <a:extLst>
              <a:ext uri="{FF2B5EF4-FFF2-40B4-BE49-F238E27FC236}">
                <a16:creationId xmlns:a16="http://schemas.microsoft.com/office/drawing/2014/main" id="{2920D7A8-E25F-44CD-8ED8-AFC402FA2807}"/>
              </a:ext>
            </a:extLst>
          </p:cNvPr>
          <p:cNvSpPr>
            <a:spLocks noChangeArrowheads="1"/>
          </p:cNvSpPr>
          <p:nvPr/>
        </p:nvSpPr>
        <p:spPr bwMode="auto">
          <a:xfrm>
            <a:off x="5232400" y="1341438"/>
            <a:ext cx="1828800" cy="28956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1687" name="Text Box 7">
            <a:extLst>
              <a:ext uri="{FF2B5EF4-FFF2-40B4-BE49-F238E27FC236}">
                <a16:creationId xmlns:a16="http://schemas.microsoft.com/office/drawing/2014/main" id="{8693F69F-7628-4032-A7C4-6C4321DB45C2}"/>
              </a:ext>
            </a:extLst>
          </p:cNvPr>
          <p:cNvSpPr txBox="1">
            <a:spLocks noChangeArrowheads="1"/>
          </p:cNvSpPr>
          <p:nvPr/>
        </p:nvSpPr>
        <p:spPr bwMode="auto">
          <a:xfrm>
            <a:off x="1882776" y="5229225"/>
            <a:ext cx="8461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Test object: uniform thin sheet of copper</a:t>
            </a:r>
          </a:p>
          <a:p>
            <a:pPr>
              <a:spcBef>
                <a:spcPct val="50000"/>
              </a:spcBef>
              <a:buFontTx/>
              <a:buNone/>
            </a:pPr>
            <a:r>
              <a:rPr lang="en-GB" altLang="cs-CZ" sz="1800">
                <a:latin typeface="Arial" panose="020B0604020202020204" pitchFamily="34" charset="0"/>
              </a:rPr>
              <a:t>Noise occurs because of the random variability in x-ray energy fluence (energy per unit area) across the beam and detection sensitivity across x-ray sensor.</a:t>
            </a:r>
          </a:p>
        </p:txBody>
      </p:sp>
      <p:sp>
        <p:nvSpPr>
          <p:cNvPr id="71688" name="Rectangle 8">
            <a:extLst>
              <a:ext uri="{FF2B5EF4-FFF2-40B4-BE49-F238E27FC236}">
                <a16:creationId xmlns:a16="http://schemas.microsoft.com/office/drawing/2014/main" id="{FAE7A77A-8CB7-4ACA-8F1A-407EC3C68918}"/>
              </a:ext>
            </a:extLst>
          </p:cNvPr>
          <p:cNvSpPr>
            <a:spLocks noChangeArrowheads="1"/>
          </p:cNvSpPr>
          <p:nvPr/>
        </p:nvSpPr>
        <p:spPr bwMode="auto">
          <a:xfrm>
            <a:off x="2640013" y="1341438"/>
            <a:ext cx="1828800" cy="28956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1689" name="Text Box 9">
            <a:extLst>
              <a:ext uri="{FF2B5EF4-FFF2-40B4-BE49-F238E27FC236}">
                <a16:creationId xmlns:a16="http://schemas.microsoft.com/office/drawing/2014/main" id="{4F34EDC2-75AC-4D4C-8FB6-080096E260BE}"/>
              </a:ext>
            </a:extLst>
          </p:cNvPr>
          <p:cNvSpPr txBox="1">
            <a:spLocks noChangeArrowheads="1"/>
          </p:cNvSpPr>
          <p:nvPr/>
        </p:nvSpPr>
        <p:spPr bwMode="auto">
          <a:xfrm>
            <a:off x="2135189" y="4365625"/>
            <a:ext cx="2592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Ideal x-ray tube and sensor: zero noise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88908E2C-A77B-43B6-A871-3DBCC5F58D56}"/>
              </a:ext>
            </a:extLst>
          </p:cNvPr>
          <p:cNvSpPr>
            <a:spLocks noGrp="1" noChangeArrowheads="1"/>
          </p:cNvSpPr>
          <p:nvPr>
            <p:ph type="title"/>
          </p:nvPr>
        </p:nvSpPr>
        <p:spPr>
          <a:xfrm>
            <a:off x="2209800" y="304800"/>
            <a:ext cx="7772400" cy="685800"/>
          </a:xfrm>
        </p:spPr>
        <p:txBody>
          <a:bodyPr/>
          <a:lstStyle/>
          <a:p>
            <a:r>
              <a:rPr lang="en-GB" altLang="cs-CZ">
                <a:latin typeface="Arial" panose="020B0604020202020204" pitchFamily="34" charset="0"/>
              </a:rPr>
              <a:t>Measuring SNR</a:t>
            </a:r>
          </a:p>
        </p:txBody>
      </p:sp>
      <p:sp>
        <p:nvSpPr>
          <p:cNvPr id="73731" name="Text Box 18">
            <a:extLst>
              <a:ext uri="{FF2B5EF4-FFF2-40B4-BE49-F238E27FC236}">
                <a16:creationId xmlns:a16="http://schemas.microsoft.com/office/drawing/2014/main" id="{6B47ECA8-8407-4655-A129-9C6C4807AF67}"/>
              </a:ext>
            </a:extLst>
          </p:cNvPr>
          <p:cNvSpPr txBox="1">
            <a:spLocks noChangeArrowheads="1"/>
          </p:cNvSpPr>
          <p:nvPr/>
        </p:nvSpPr>
        <p:spPr bwMode="auto">
          <a:xfrm>
            <a:off x="2057400" y="1268414"/>
            <a:ext cx="8229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cs-CZ" sz="2000" dirty="0">
                <a:latin typeface="Arial" panose="020B0604020202020204" pitchFamily="34" charset="0"/>
              </a:rPr>
              <a:t>  Plot a histogram. </a:t>
            </a:r>
          </a:p>
          <a:p>
            <a:pPr>
              <a:spcBef>
                <a:spcPct val="50000"/>
              </a:spcBef>
              <a:buNone/>
            </a:pPr>
            <a:r>
              <a:rPr lang="en-GB" altLang="cs-CZ" sz="2000" dirty="0">
                <a:latin typeface="Arial" panose="020B0604020202020204" pitchFamily="34" charset="0"/>
              </a:rPr>
              <a:t>SNR = mean</a:t>
            </a:r>
            <a:r>
              <a:rPr lang="cs-CZ" altLang="cs-CZ" sz="2000" dirty="0">
                <a:latin typeface="Arial" panose="020B0604020202020204" pitchFamily="34" charset="0"/>
              </a:rPr>
              <a:t> </a:t>
            </a:r>
            <a:r>
              <a:rPr lang="cs-CZ" altLang="cs-CZ" sz="2000" dirty="0" err="1">
                <a:latin typeface="Arial" panose="020B0604020202020204" pitchFamily="34" charset="0"/>
              </a:rPr>
              <a:t>value</a:t>
            </a:r>
            <a:r>
              <a:rPr lang="en-GB" altLang="cs-CZ" sz="2000" dirty="0">
                <a:latin typeface="Arial" panose="020B0604020202020204" pitchFamily="34" charset="0"/>
              </a:rPr>
              <a:t> / standard deviation</a:t>
            </a:r>
          </a:p>
        </p:txBody>
      </p:sp>
      <p:grpSp>
        <p:nvGrpSpPr>
          <p:cNvPr id="73732" name="Group 26">
            <a:extLst>
              <a:ext uri="{FF2B5EF4-FFF2-40B4-BE49-F238E27FC236}">
                <a16:creationId xmlns:a16="http://schemas.microsoft.com/office/drawing/2014/main" id="{3EAD365D-DB69-431E-9696-9F95E7F39909}"/>
              </a:ext>
            </a:extLst>
          </p:cNvPr>
          <p:cNvGrpSpPr>
            <a:grpSpLocks/>
          </p:cNvGrpSpPr>
          <p:nvPr/>
        </p:nvGrpSpPr>
        <p:grpSpPr bwMode="auto">
          <a:xfrm>
            <a:off x="7896225" y="2924176"/>
            <a:ext cx="1900238" cy="2530475"/>
            <a:chOff x="1882" y="2115"/>
            <a:chExt cx="1197" cy="1594"/>
          </a:xfrm>
        </p:grpSpPr>
        <p:grpSp>
          <p:nvGrpSpPr>
            <p:cNvPr id="73746" name="Group 4">
              <a:extLst>
                <a:ext uri="{FF2B5EF4-FFF2-40B4-BE49-F238E27FC236}">
                  <a16:creationId xmlns:a16="http://schemas.microsoft.com/office/drawing/2014/main" id="{AB15C014-A1D6-4B88-A852-3234C91311DD}"/>
                </a:ext>
              </a:extLst>
            </p:cNvPr>
            <p:cNvGrpSpPr>
              <a:grpSpLocks/>
            </p:cNvGrpSpPr>
            <p:nvPr/>
          </p:nvGrpSpPr>
          <p:grpSpPr bwMode="auto">
            <a:xfrm>
              <a:off x="1882" y="2115"/>
              <a:ext cx="1197" cy="967"/>
              <a:chOff x="3360" y="864"/>
              <a:chExt cx="1584" cy="1280"/>
            </a:xfrm>
          </p:grpSpPr>
          <p:grpSp>
            <p:nvGrpSpPr>
              <p:cNvPr id="73749" name="Group 5">
                <a:extLst>
                  <a:ext uri="{FF2B5EF4-FFF2-40B4-BE49-F238E27FC236}">
                    <a16:creationId xmlns:a16="http://schemas.microsoft.com/office/drawing/2014/main" id="{C61B6AD3-C820-472A-86C9-96EDAFBF93C0}"/>
                  </a:ext>
                </a:extLst>
              </p:cNvPr>
              <p:cNvGrpSpPr>
                <a:grpSpLocks/>
              </p:cNvGrpSpPr>
              <p:nvPr/>
            </p:nvGrpSpPr>
            <p:grpSpPr bwMode="auto">
              <a:xfrm>
                <a:off x="3360" y="864"/>
                <a:ext cx="1584" cy="1248"/>
                <a:chOff x="3360" y="864"/>
                <a:chExt cx="1584" cy="1248"/>
              </a:xfrm>
            </p:grpSpPr>
            <p:sp>
              <p:nvSpPr>
                <p:cNvPr id="73751" name="Line 6">
                  <a:extLst>
                    <a:ext uri="{FF2B5EF4-FFF2-40B4-BE49-F238E27FC236}">
                      <a16:creationId xmlns:a16="http://schemas.microsoft.com/office/drawing/2014/main" id="{AA01F962-6955-4F71-9375-A655A24E43B3}"/>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52" name="Line 7">
                  <a:extLst>
                    <a:ext uri="{FF2B5EF4-FFF2-40B4-BE49-F238E27FC236}">
                      <a16:creationId xmlns:a16="http://schemas.microsoft.com/office/drawing/2014/main" id="{D53870CC-9889-4CB7-87DD-55C92625F0C7}"/>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53" name="Line 8">
                  <a:extLst>
                    <a:ext uri="{FF2B5EF4-FFF2-40B4-BE49-F238E27FC236}">
                      <a16:creationId xmlns:a16="http://schemas.microsoft.com/office/drawing/2014/main" id="{4D3C5573-419C-4EEC-B8D2-1B4A310901DB}"/>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a:p>
              </p:txBody>
            </p:sp>
          </p:grpSp>
          <p:sp>
            <p:nvSpPr>
              <p:cNvPr id="73750" name="Freeform 9">
                <a:extLst>
                  <a:ext uri="{FF2B5EF4-FFF2-40B4-BE49-F238E27FC236}">
                    <a16:creationId xmlns:a16="http://schemas.microsoft.com/office/drawing/2014/main" id="{20172CDF-A515-456B-8CDA-09C3E1CFCA84}"/>
                  </a:ext>
                </a:extLst>
              </p:cNvPr>
              <p:cNvSpPr>
                <a:spLocks/>
              </p:cNvSpPr>
              <p:nvPr/>
            </p:nvSpPr>
            <p:spPr bwMode="auto">
              <a:xfrm>
                <a:off x="3552" y="904"/>
                <a:ext cx="1104" cy="1240"/>
              </a:xfrm>
              <a:custGeom>
                <a:avLst/>
                <a:gdLst>
                  <a:gd name="T0" fmla="*/ 0 w 1104"/>
                  <a:gd name="T1" fmla="*/ 1208 h 1240"/>
                  <a:gd name="T2" fmla="*/ 288 w 1104"/>
                  <a:gd name="T3" fmla="*/ 1064 h 1240"/>
                  <a:gd name="T4" fmla="*/ 528 w 1104"/>
                  <a:gd name="T5" fmla="*/ 152 h 1240"/>
                  <a:gd name="T6" fmla="*/ 720 w 1104"/>
                  <a:gd name="T7" fmla="*/ 152 h 1240"/>
                  <a:gd name="T8" fmla="*/ 912 w 1104"/>
                  <a:gd name="T9" fmla="*/ 872 h 1240"/>
                  <a:gd name="T10" fmla="*/ 1104 w 1104"/>
                  <a:gd name="T11" fmla="*/ 1208 h 1240"/>
                  <a:gd name="T12" fmla="*/ 0 60000 65536"/>
                  <a:gd name="T13" fmla="*/ 0 60000 65536"/>
                  <a:gd name="T14" fmla="*/ 0 60000 65536"/>
                  <a:gd name="T15" fmla="*/ 0 60000 65536"/>
                  <a:gd name="T16" fmla="*/ 0 60000 65536"/>
                  <a:gd name="T17" fmla="*/ 0 60000 65536"/>
                  <a:gd name="T18" fmla="*/ 0 w 1104"/>
                  <a:gd name="T19" fmla="*/ 0 h 1240"/>
                  <a:gd name="T20" fmla="*/ 1104 w 110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1104" h="1240">
                    <a:moveTo>
                      <a:pt x="0" y="1208"/>
                    </a:moveTo>
                    <a:cubicBezTo>
                      <a:pt x="100" y="1224"/>
                      <a:pt x="200" y="1240"/>
                      <a:pt x="288" y="1064"/>
                    </a:cubicBezTo>
                    <a:cubicBezTo>
                      <a:pt x="376" y="888"/>
                      <a:pt x="456" y="304"/>
                      <a:pt x="528" y="152"/>
                    </a:cubicBezTo>
                    <a:cubicBezTo>
                      <a:pt x="600" y="0"/>
                      <a:pt x="656" y="32"/>
                      <a:pt x="720" y="152"/>
                    </a:cubicBezTo>
                    <a:cubicBezTo>
                      <a:pt x="784" y="272"/>
                      <a:pt x="848" y="696"/>
                      <a:pt x="912" y="872"/>
                    </a:cubicBezTo>
                    <a:cubicBezTo>
                      <a:pt x="976" y="1048"/>
                      <a:pt x="1072" y="1152"/>
                      <a:pt x="110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grpSp>
        <p:sp>
          <p:nvSpPr>
            <p:cNvPr id="73747" name="Text Box 16">
              <a:extLst>
                <a:ext uri="{FF2B5EF4-FFF2-40B4-BE49-F238E27FC236}">
                  <a16:creationId xmlns:a16="http://schemas.microsoft.com/office/drawing/2014/main" id="{D0095FC2-E3D3-46B3-B730-A81D0737FBD0}"/>
                </a:ext>
              </a:extLst>
            </p:cNvPr>
            <p:cNvSpPr txBox="1">
              <a:spLocks noChangeArrowheads="1"/>
            </p:cNvSpPr>
            <p:nvPr/>
          </p:nvSpPr>
          <p:spPr bwMode="auto">
            <a:xfrm>
              <a:off x="2136" y="3132"/>
              <a:ext cx="925"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high noise, high SD Low SNR</a:t>
              </a:r>
            </a:p>
          </p:txBody>
        </p:sp>
        <p:sp>
          <p:nvSpPr>
            <p:cNvPr id="73748" name="Line 19">
              <a:extLst>
                <a:ext uri="{FF2B5EF4-FFF2-40B4-BE49-F238E27FC236}">
                  <a16:creationId xmlns:a16="http://schemas.microsoft.com/office/drawing/2014/main" id="{249765C7-4E9A-47A7-BA34-280D76C4095D}"/>
                </a:ext>
              </a:extLst>
            </p:cNvPr>
            <p:cNvSpPr>
              <a:spLocks noChangeShapeType="1"/>
            </p:cNvSpPr>
            <p:nvPr/>
          </p:nvSpPr>
          <p:spPr bwMode="auto">
            <a:xfrm>
              <a:off x="2317" y="2667"/>
              <a:ext cx="3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73733" name="Line 12">
            <a:extLst>
              <a:ext uri="{FF2B5EF4-FFF2-40B4-BE49-F238E27FC236}">
                <a16:creationId xmlns:a16="http://schemas.microsoft.com/office/drawing/2014/main" id="{F96A01BE-580A-4C96-BB3D-95C0BB374FDF}"/>
              </a:ext>
            </a:extLst>
          </p:cNvPr>
          <p:cNvSpPr>
            <a:spLocks noChangeShapeType="1"/>
          </p:cNvSpPr>
          <p:nvPr/>
        </p:nvSpPr>
        <p:spPr bwMode="auto">
          <a:xfrm flipV="1">
            <a:off x="2495550" y="2924176"/>
            <a:ext cx="0" cy="1497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34" name="Line 13">
            <a:extLst>
              <a:ext uri="{FF2B5EF4-FFF2-40B4-BE49-F238E27FC236}">
                <a16:creationId xmlns:a16="http://schemas.microsoft.com/office/drawing/2014/main" id="{87125BB0-FD4C-48D6-94D5-36927B3B23B1}"/>
              </a:ext>
            </a:extLst>
          </p:cNvPr>
          <p:cNvSpPr>
            <a:spLocks noChangeShapeType="1"/>
          </p:cNvSpPr>
          <p:nvPr/>
        </p:nvSpPr>
        <p:spPr bwMode="auto">
          <a:xfrm>
            <a:off x="2495550" y="4421188"/>
            <a:ext cx="19002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35" name="Text Box 17">
            <a:extLst>
              <a:ext uri="{FF2B5EF4-FFF2-40B4-BE49-F238E27FC236}">
                <a16:creationId xmlns:a16="http://schemas.microsoft.com/office/drawing/2014/main" id="{714C228B-EB7D-4F58-9543-5FD574955AE1}"/>
              </a:ext>
            </a:extLst>
          </p:cNvPr>
          <p:cNvSpPr txBox="1">
            <a:spLocks noChangeArrowheads="1"/>
          </p:cNvSpPr>
          <p:nvPr/>
        </p:nvSpPr>
        <p:spPr bwMode="auto">
          <a:xfrm>
            <a:off x="2668588" y="4538664"/>
            <a:ext cx="17716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Ideal x-ray tube and detector: zero noise, zero SD </a:t>
            </a:r>
          </a:p>
          <a:p>
            <a:pPr>
              <a:spcBef>
                <a:spcPct val="50000"/>
              </a:spcBef>
              <a:buFontTx/>
              <a:buNone/>
            </a:pPr>
            <a:r>
              <a:rPr lang="en-GB" altLang="cs-CZ" sz="1800">
                <a:latin typeface="Arial" panose="020B0604020202020204" pitchFamily="34" charset="0"/>
              </a:rPr>
              <a:t>Very high SNR</a:t>
            </a:r>
          </a:p>
        </p:txBody>
      </p:sp>
      <p:grpSp>
        <p:nvGrpSpPr>
          <p:cNvPr id="73736" name="Group 27">
            <a:extLst>
              <a:ext uri="{FF2B5EF4-FFF2-40B4-BE49-F238E27FC236}">
                <a16:creationId xmlns:a16="http://schemas.microsoft.com/office/drawing/2014/main" id="{0D52A489-7E1D-4159-8272-33612DBEA9DF}"/>
              </a:ext>
            </a:extLst>
          </p:cNvPr>
          <p:cNvGrpSpPr>
            <a:grpSpLocks/>
          </p:cNvGrpSpPr>
          <p:nvPr/>
        </p:nvGrpSpPr>
        <p:grpSpPr bwMode="auto">
          <a:xfrm>
            <a:off x="5375275" y="2924176"/>
            <a:ext cx="1900238" cy="2530475"/>
            <a:chOff x="3588" y="2115"/>
            <a:chExt cx="1197" cy="1594"/>
          </a:xfrm>
        </p:grpSpPr>
        <p:grpSp>
          <p:nvGrpSpPr>
            <p:cNvPr id="73738" name="Group 28">
              <a:extLst>
                <a:ext uri="{FF2B5EF4-FFF2-40B4-BE49-F238E27FC236}">
                  <a16:creationId xmlns:a16="http://schemas.microsoft.com/office/drawing/2014/main" id="{ADE010C7-D029-4ACF-B4DC-2FC3EA40F99E}"/>
                </a:ext>
              </a:extLst>
            </p:cNvPr>
            <p:cNvGrpSpPr>
              <a:grpSpLocks/>
            </p:cNvGrpSpPr>
            <p:nvPr/>
          </p:nvGrpSpPr>
          <p:grpSpPr bwMode="auto">
            <a:xfrm>
              <a:off x="3588" y="2115"/>
              <a:ext cx="1197" cy="967"/>
              <a:chOff x="3360" y="2352"/>
              <a:chExt cx="1584" cy="1280"/>
            </a:xfrm>
          </p:grpSpPr>
          <p:grpSp>
            <p:nvGrpSpPr>
              <p:cNvPr id="73741" name="Group 29">
                <a:extLst>
                  <a:ext uri="{FF2B5EF4-FFF2-40B4-BE49-F238E27FC236}">
                    <a16:creationId xmlns:a16="http://schemas.microsoft.com/office/drawing/2014/main" id="{CE99103E-7A0A-4C8A-AAE6-03B8F6005138}"/>
                  </a:ext>
                </a:extLst>
              </p:cNvPr>
              <p:cNvGrpSpPr>
                <a:grpSpLocks/>
              </p:cNvGrpSpPr>
              <p:nvPr/>
            </p:nvGrpSpPr>
            <p:grpSpPr bwMode="auto">
              <a:xfrm>
                <a:off x="3360" y="2352"/>
                <a:ext cx="1584" cy="1248"/>
                <a:chOff x="3360" y="864"/>
                <a:chExt cx="1584" cy="1248"/>
              </a:xfrm>
            </p:grpSpPr>
            <p:sp>
              <p:nvSpPr>
                <p:cNvPr id="73743" name="Line 30">
                  <a:extLst>
                    <a:ext uri="{FF2B5EF4-FFF2-40B4-BE49-F238E27FC236}">
                      <a16:creationId xmlns:a16="http://schemas.microsoft.com/office/drawing/2014/main" id="{90F8A38B-9F3A-4DC7-9A0D-328CF60BCBCC}"/>
                    </a:ext>
                  </a:extLst>
                </p:cNvPr>
                <p:cNvSpPr>
                  <a:spLocks noChangeShapeType="1"/>
                </p:cNvSpPr>
                <p:nvPr/>
              </p:nvSpPr>
              <p:spPr bwMode="auto">
                <a:xfrm flipV="1">
                  <a:off x="3360" y="864"/>
                  <a:ext cx="0" cy="12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44" name="Line 31">
                  <a:extLst>
                    <a:ext uri="{FF2B5EF4-FFF2-40B4-BE49-F238E27FC236}">
                      <a16:creationId xmlns:a16="http://schemas.microsoft.com/office/drawing/2014/main" id="{52B2136D-3FA8-403C-8AE0-E4BE1F062536}"/>
                    </a:ext>
                  </a:extLst>
                </p:cNvPr>
                <p:cNvSpPr>
                  <a:spLocks noChangeShapeType="1"/>
                </p:cNvSpPr>
                <p:nvPr/>
              </p:nvSpPr>
              <p:spPr bwMode="auto">
                <a:xfrm>
                  <a:off x="3360" y="2112"/>
                  <a:ext cx="15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73745" name="Line 32">
                  <a:extLst>
                    <a:ext uri="{FF2B5EF4-FFF2-40B4-BE49-F238E27FC236}">
                      <a16:creationId xmlns:a16="http://schemas.microsoft.com/office/drawing/2014/main" id="{3F8F1995-B817-4911-8930-923ADD85D678}"/>
                    </a:ext>
                  </a:extLst>
                </p:cNvPr>
                <p:cNvSpPr>
                  <a:spLocks noChangeShapeType="1"/>
                </p:cNvSpPr>
                <p:nvPr/>
              </p:nvSpPr>
              <p:spPr bwMode="auto">
                <a:xfrm flipV="1">
                  <a:off x="4176" y="1008"/>
                  <a:ext cx="0" cy="110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cs-CZ"/>
                </a:p>
              </p:txBody>
            </p:sp>
          </p:grpSp>
          <p:sp>
            <p:nvSpPr>
              <p:cNvPr id="73742" name="Freeform 33">
                <a:extLst>
                  <a:ext uri="{FF2B5EF4-FFF2-40B4-BE49-F238E27FC236}">
                    <a16:creationId xmlns:a16="http://schemas.microsoft.com/office/drawing/2014/main" id="{6DAC3491-55C7-4843-9FC7-27B6D5927A81}"/>
                  </a:ext>
                </a:extLst>
              </p:cNvPr>
              <p:cNvSpPr>
                <a:spLocks/>
              </p:cNvSpPr>
              <p:nvPr/>
            </p:nvSpPr>
            <p:spPr bwMode="auto">
              <a:xfrm>
                <a:off x="3984" y="2392"/>
                <a:ext cx="384" cy="1240"/>
              </a:xfrm>
              <a:custGeom>
                <a:avLst/>
                <a:gdLst>
                  <a:gd name="T0" fmla="*/ 0 w 384"/>
                  <a:gd name="T1" fmla="*/ 1208 h 1240"/>
                  <a:gd name="T2" fmla="*/ 96 w 384"/>
                  <a:gd name="T3" fmla="*/ 1064 h 1240"/>
                  <a:gd name="T4" fmla="*/ 144 w 384"/>
                  <a:gd name="T5" fmla="*/ 152 h 1240"/>
                  <a:gd name="T6" fmla="*/ 240 w 384"/>
                  <a:gd name="T7" fmla="*/ 152 h 1240"/>
                  <a:gd name="T8" fmla="*/ 288 w 384"/>
                  <a:gd name="T9" fmla="*/ 1016 h 1240"/>
                  <a:gd name="T10" fmla="*/ 384 w 384"/>
                  <a:gd name="T11" fmla="*/ 1208 h 1240"/>
                  <a:gd name="T12" fmla="*/ 0 60000 65536"/>
                  <a:gd name="T13" fmla="*/ 0 60000 65536"/>
                  <a:gd name="T14" fmla="*/ 0 60000 65536"/>
                  <a:gd name="T15" fmla="*/ 0 60000 65536"/>
                  <a:gd name="T16" fmla="*/ 0 60000 65536"/>
                  <a:gd name="T17" fmla="*/ 0 60000 65536"/>
                  <a:gd name="T18" fmla="*/ 0 w 384"/>
                  <a:gd name="T19" fmla="*/ 0 h 1240"/>
                  <a:gd name="T20" fmla="*/ 384 w 384"/>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384" h="1240">
                    <a:moveTo>
                      <a:pt x="0" y="1208"/>
                    </a:moveTo>
                    <a:cubicBezTo>
                      <a:pt x="36" y="1224"/>
                      <a:pt x="72" y="1240"/>
                      <a:pt x="96" y="1064"/>
                    </a:cubicBezTo>
                    <a:cubicBezTo>
                      <a:pt x="120" y="888"/>
                      <a:pt x="120" y="304"/>
                      <a:pt x="144" y="152"/>
                    </a:cubicBezTo>
                    <a:cubicBezTo>
                      <a:pt x="168" y="0"/>
                      <a:pt x="216" y="8"/>
                      <a:pt x="240" y="152"/>
                    </a:cubicBezTo>
                    <a:cubicBezTo>
                      <a:pt x="264" y="296"/>
                      <a:pt x="264" y="840"/>
                      <a:pt x="288" y="1016"/>
                    </a:cubicBezTo>
                    <a:cubicBezTo>
                      <a:pt x="312" y="1192"/>
                      <a:pt x="348" y="1200"/>
                      <a:pt x="384" y="120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a:p>
            </p:txBody>
          </p:sp>
        </p:grpSp>
        <p:sp>
          <p:nvSpPr>
            <p:cNvPr id="73739" name="Text Box 34">
              <a:extLst>
                <a:ext uri="{FF2B5EF4-FFF2-40B4-BE49-F238E27FC236}">
                  <a16:creationId xmlns:a16="http://schemas.microsoft.com/office/drawing/2014/main" id="{5FDC167C-88E6-4005-916D-285E279AB747}"/>
                </a:ext>
              </a:extLst>
            </p:cNvPr>
            <p:cNvSpPr txBox="1">
              <a:spLocks noChangeArrowheads="1"/>
            </p:cNvSpPr>
            <p:nvPr/>
          </p:nvSpPr>
          <p:spPr bwMode="auto">
            <a:xfrm>
              <a:off x="3697" y="3132"/>
              <a:ext cx="76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a:latin typeface="Arial" panose="020B0604020202020204" pitchFamily="34" charset="0"/>
                </a:rPr>
                <a:t>low noise, small SD High SNR</a:t>
              </a:r>
            </a:p>
          </p:txBody>
        </p:sp>
        <p:sp>
          <p:nvSpPr>
            <p:cNvPr id="73740" name="Line 35">
              <a:extLst>
                <a:ext uri="{FF2B5EF4-FFF2-40B4-BE49-F238E27FC236}">
                  <a16:creationId xmlns:a16="http://schemas.microsoft.com/office/drawing/2014/main" id="{98F4F70E-BEC6-40DA-9D65-6099F3251EA4}"/>
                </a:ext>
              </a:extLst>
            </p:cNvPr>
            <p:cNvSpPr>
              <a:spLocks noChangeShapeType="1"/>
            </p:cNvSpPr>
            <p:nvPr/>
          </p:nvSpPr>
          <p:spPr bwMode="auto">
            <a:xfrm>
              <a:off x="4132" y="2667"/>
              <a:ext cx="14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grpSp>
      <p:sp>
        <p:nvSpPr>
          <p:cNvPr id="73737" name="Rectangle 36">
            <a:extLst>
              <a:ext uri="{FF2B5EF4-FFF2-40B4-BE49-F238E27FC236}">
                <a16:creationId xmlns:a16="http://schemas.microsoft.com/office/drawing/2014/main" id="{45A27712-56B5-4D56-A449-A30BE195661D}"/>
              </a:ext>
            </a:extLst>
          </p:cNvPr>
          <p:cNvSpPr>
            <a:spLocks noChangeArrowheads="1"/>
          </p:cNvSpPr>
          <p:nvPr/>
        </p:nvSpPr>
        <p:spPr bwMode="auto">
          <a:xfrm>
            <a:off x="3432175" y="3068639"/>
            <a:ext cx="71438"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2" name="TextovéPole 1">
            <a:extLst>
              <a:ext uri="{FF2B5EF4-FFF2-40B4-BE49-F238E27FC236}">
                <a16:creationId xmlns:a16="http://schemas.microsoft.com/office/drawing/2014/main" id="{5729ED79-3F2A-4121-A913-6028F033BA22}"/>
              </a:ext>
            </a:extLst>
          </p:cNvPr>
          <p:cNvSpPr txBox="1"/>
          <p:nvPr/>
        </p:nvSpPr>
        <p:spPr>
          <a:xfrm>
            <a:off x="10256694" y="1818290"/>
            <a:ext cx="1690553" cy="2308324"/>
          </a:xfrm>
          <a:prstGeom prst="rect">
            <a:avLst/>
          </a:prstGeom>
          <a:solidFill>
            <a:schemeClr val="bg1"/>
          </a:solidFill>
        </p:spPr>
        <p:txBody>
          <a:bodyPr wrap="square" rtlCol="0">
            <a:spAutoFit/>
          </a:bodyPr>
          <a:lstStyle/>
          <a:p>
            <a:pPr algn="l"/>
            <a:r>
              <a:rPr lang="en-GB" dirty="0">
                <a:latin typeface="+mn-lt"/>
              </a:rPr>
              <a:t>X – axis = grey scale</a:t>
            </a:r>
          </a:p>
          <a:p>
            <a:pPr algn="l"/>
            <a:endParaRPr lang="en-GB" dirty="0">
              <a:latin typeface="+mn-lt"/>
            </a:endParaRPr>
          </a:p>
          <a:p>
            <a:pPr algn="l"/>
            <a:r>
              <a:rPr lang="en-GB" dirty="0">
                <a:latin typeface="+mn-lt"/>
              </a:rPr>
              <a:t>Y – axis = number of pixels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AB08C53-3146-4765-97C5-F7B8899518D5}"/>
              </a:ext>
            </a:extLst>
          </p:cNvPr>
          <p:cNvSpPr>
            <a:spLocks noGrp="1" noChangeArrowheads="1"/>
          </p:cNvSpPr>
          <p:nvPr>
            <p:ph type="title"/>
          </p:nvPr>
        </p:nvSpPr>
        <p:spPr>
          <a:xfrm>
            <a:off x="2063750" y="404813"/>
            <a:ext cx="7772400" cy="685800"/>
          </a:xfrm>
        </p:spPr>
        <p:txBody>
          <a:bodyPr/>
          <a:lstStyle/>
          <a:p>
            <a:r>
              <a:rPr lang="en-GB" altLang="cs-CZ">
                <a:latin typeface="Arial" panose="020B0604020202020204" pitchFamily="34" charset="0"/>
              </a:rPr>
              <a:t>Geometric Accuracy</a:t>
            </a:r>
          </a:p>
        </p:txBody>
      </p:sp>
      <p:sp>
        <p:nvSpPr>
          <p:cNvPr id="75779" name="Rectangle 4">
            <a:extLst>
              <a:ext uri="{FF2B5EF4-FFF2-40B4-BE49-F238E27FC236}">
                <a16:creationId xmlns:a16="http://schemas.microsoft.com/office/drawing/2014/main" id="{9AE66B42-A670-45FA-8D31-63887FCF4311}"/>
              </a:ext>
            </a:extLst>
          </p:cNvPr>
          <p:cNvSpPr>
            <a:spLocks noChangeArrowheads="1"/>
          </p:cNvSpPr>
          <p:nvPr/>
        </p:nvSpPr>
        <p:spPr bwMode="auto">
          <a:xfrm>
            <a:off x="3071813" y="1628775"/>
            <a:ext cx="6019800" cy="17526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0" name="Oval 5">
            <a:extLst>
              <a:ext uri="{FF2B5EF4-FFF2-40B4-BE49-F238E27FC236}">
                <a16:creationId xmlns:a16="http://schemas.microsoft.com/office/drawing/2014/main" id="{8073CDBF-B9AA-4D72-A33A-F9BF7B378D81}"/>
              </a:ext>
            </a:extLst>
          </p:cNvPr>
          <p:cNvSpPr>
            <a:spLocks noChangeArrowheads="1"/>
          </p:cNvSpPr>
          <p:nvPr/>
        </p:nvSpPr>
        <p:spPr bwMode="auto">
          <a:xfrm>
            <a:off x="3300413" y="2314575"/>
            <a:ext cx="8382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1" name="Oval 6">
            <a:extLst>
              <a:ext uri="{FF2B5EF4-FFF2-40B4-BE49-F238E27FC236}">
                <a16:creationId xmlns:a16="http://schemas.microsoft.com/office/drawing/2014/main" id="{33209683-0D03-438E-8A08-CB6B6452CAE4}"/>
              </a:ext>
            </a:extLst>
          </p:cNvPr>
          <p:cNvSpPr>
            <a:spLocks noChangeArrowheads="1"/>
          </p:cNvSpPr>
          <p:nvPr/>
        </p:nvSpPr>
        <p:spPr bwMode="auto">
          <a:xfrm>
            <a:off x="5891213" y="2133600"/>
            <a:ext cx="6096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2" name="Oval 7">
            <a:extLst>
              <a:ext uri="{FF2B5EF4-FFF2-40B4-BE49-F238E27FC236}">
                <a16:creationId xmlns:a16="http://schemas.microsoft.com/office/drawing/2014/main" id="{0BC4F940-0129-4D3D-8AF1-CA2503E0A2F0}"/>
              </a:ext>
            </a:extLst>
          </p:cNvPr>
          <p:cNvSpPr>
            <a:spLocks noChangeArrowheads="1"/>
          </p:cNvSpPr>
          <p:nvPr/>
        </p:nvSpPr>
        <p:spPr bwMode="auto">
          <a:xfrm>
            <a:off x="6672263" y="2205038"/>
            <a:ext cx="6858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3" name="Oval 8">
            <a:extLst>
              <a:ext uri="{FF2B5EF4-FFF2-40B4-BE49-F238E27FC236}">
                <a16:creationId xmlns:a16="http://schemas.microsoft.com/office/drawing/2014/main" id="{8AA01EEC-CEAC-4D08-9CB1-CE5146D176FE}"/>
              </a:ext>
            </a:extLst>
          </p:cNvPr>
          <p:cNvSpPr>
            <a:spLocks noChangeArrowheads="1"/>
          </p:cNvSpPr>
          <p:nvPr/>
        </p:nvSpPr>
        <p:spPr bwMode="auto">
          <a:xfrm>
            <a:off x="7491413" y="2314575"/>
            <a:ext cx="6858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4" name="Oval 9">
            <a:extLst>
              <a:ext uri="{FF2B5EF4-FFF2-40B4-BE49-F238E27FC236}">
                <a16:creationId xmlns:a16="http://schemas.microsoft.com/office/drawing/2014/main" id="{D1F5533D-21C4-4D4D-B778-6AC8C1E25604}"/>
              </a:ext>
            </a:extLst>
          </p:cNvPr>
          <p:cNvSpPr>
            <a:spLocks noChangeArrowheads="1"/>
          </p:cNvSpPr>
          <p:nvPr/>
        </p:nvSpPr>
        <p:spPr bwMode="auto">
          <a:xfrm>
            <a:off x="5129213" y="2314575"/>
            <a:ext cx="6096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5" name="Oval 10">
            <a:extLst>
              <a:ext uri="{FF2B5EF4-FFF2-40B4-BE49-F238E27FC236}">
                <a16:creationId xmlns:a16="http://schemas.microsoft.com/office/drawing/2014/main" id="{2615C0F2-CD17-46D5-950C-DC53179ABE0B}"/>
              </a:ext>
            </a:extLst>
          </p:cNvPr>
          <p:cNvSpPr>
            <a:spLocks noChangeArrowheads="1"/>
          </p:cNvSpPr>
          <p:nvPr/>
        </p:nvSpPr>
        <p:spPr bwMode="auto">
          <a:xfrm>
            <a:off x="4291013" y="2314575"/>
            <a:ext cx="6858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6" name="Oval 11">
            <a:extLst>
              <a:ext uri="{FF2B5EF4-FFF2-40B4-BE49-F238E27FC236}">
                <a16:creationId xmlns:a16="http://schemas.microsoft.com/office/drawing/2014/main" id="{287BFB7D-07FF-4A68-85B1-13924417B13C}"/>
              </a:ext>
            </a:extLst>
          </p:cNvPr>
          <p:cNvSpPr>
            <a:spLocks noChangeArrowheads="1"/>
          </p:cNvSpPr>
          <p:nvPr/>
        </p:nvSpPr>
        <p:spPr bwMode="auto">
          <a:xfrm>
            <a:off x="8253413" y="2314575"/>
            <a:ext cx="762000" cy="609600"/>
          </a:xfrm>
          <a:prstGeom prst="ellipse">
            <a:avLst/>
          </a:prstGeom>
          <a:solidFill>
            <a:srgbClr val="C0C0C0"/>
          </a:solidFill>
          <a:ln w="9525">
            <a:noFill/>
            <a:round/>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5787" name="Line 16">
            <a:extLst>
              <a:ext uri="{FF2B5EF4-FFF2-40B4-BE49-F238E27FC236}">
                <a16:creationId xmlns:a16="http://schemas.microsoft.com/office/drawing/2014/main" id="{2A57A3B1-17BF-4D9D-8017-49FEE9FAC438}"/>
              </a:ext>
            </a:extLst>
          </p:cNvPr>
          <p:cNvSpPr>
            <a:spLocks noChangeShapeType="1"/>
          </p:cNvSpPr>
          <p:nvPr/>
        </p:nvSpPr>
        <p:spPr bwMode="auto">
          <a:xfrm>
            <a:off x="5880101" y="1916113"/>
            <a:ext cx="57626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5788" name="Text Box 17">
            <a:extLst>
              <a:ext uri="{FF2B5EF4-FFF2-40B4-BE49-F238E27FC236}">
                <a16:creationId xmlns:a16="http://schemas.microsoft.com/office/drawing/2014/main" id="{DC98CA5D-13AD-4570-8493-15835273F742}"/>
              </a:ext>
            </a:extLst>
          </p:cNvPr>
          <p:cNvSpPr txBox="1">
            <a:spLocks noChangeArrowheads="1"/>
          </p:cNvSpPr>
          <p:nvPr/>
        </p:nvSpPr>
        <p:spPr bwMode="auto">
          <a:xfrm>
            <a:off x="3071813" y="3789363"/>
            <a:ext cx="6337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To measure geometric accuracy: measure diameters and positions of images and compare with actual diameters and positions of discs in CR test object.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38A0D2A-6C04-41FD-B608-C956CD65B351}"/>
              </a:ext>
            </a:extLst>
          </p:cNvPr>
          <p:cNvSpPr>
            <a:spLocks noGrp="1" noChangeArrowheads="1"/>
          </p:cNvSpPr>
          <p:nvPr>
            <p:ph type="title"/>
          </p:nvPr>
        </p:nvSpPr>
        <p:spPr>
          <a:xfrm>
            <a:off x="2057400" y="304800"/>
            <a:ext cx="7772400" cy="914400"/>
          </a:xfrm>
        </p:spPr>
        <p:txBody>
          <a:bodyPr/>
          <a:lstStyle/>
          <a:p>
            <a:r>
              <a:rPr lang="en-GB" altLang="cs-CZ">
                <a:latin typeface="Arial" panose="020B0604020202020204" pitchFamily="34" charset="0"/>
              </a:rPr>
              <a:t>Uniformity</a:t>
            </a:r>
          </a:p>
        </p:txBody>
      </p:sp>
      <p:sp>
        <p:nvSpPr>
          <p:cNvPr id="77827" name="Rectangle 3">
            <a:extLst>
              <a:ext uri="{FF2B5EF4-FFF2-40B4-BE49-F238E27FC236}">
                <a16:creationId xmlns:a16="http://schemas.microsoft.com/office/drawing/2014/main" id="{8CD4ABF1-0502-45C7-84EC-02EFC8171429}"/>
              </a:ext>
            </a:extLst>
          </p:cNvPr>
          <p:cNvSpPr>
            <a:spLocks noChangeArrowheads="1"/>
          </p:cNvSpPr>
          <p:nvPr/>
        </p:nvSpPr>
        <p:spPr bwMode="auto">
          <a:xfrm>
            <a:off x="3048000" y="1524000"/>
            <a:ext cx="1981200" cy="20574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77828" name="Text Box 4">
            <a:extLst>
              <a:ext uri="{FF2B5EF4-FFF2-40B4-BE49-F238E27FC236}">
                <a16:creationId xmlns:a16="http://schemas.microsoft.com/office/drawing/2014/main" id="{D049569D-B376-4B39-A568-8DD27993C868}"/>
              </a:ext>
            </a:extLst>
          </p:cNvPr>
          <p:cNvSpPr txBox="1">
            <a:spLocks noChangeArrowheads="1"/>
          </p:cNvSpPr>
          <p:nvPr/>
        </p:nvSpPr>
        <p:spPr bwMode="auto">
          <a:xfrm>
            <a:off x="2590800" y="5562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latin typeface="Arial" panose="020B0604020202020204" pitchFamily="34" charset="0"/>
            </a:endParaRPr>
          </a:p>
        </p:txBody>
      </p:sp>
      <p:sp>
        <p:nvSpPr>
          <p:cNvPr id="77829" name="Text Box 5">
            <a:extLst>
              <a:ext uri="{FF2B5EF4-FFF2-40B4-BE49-F238E27FC236}">
                <a16:creationId xmlns:a16="http://schemas.microsoft.com/office/drawing/2014/main" id="{0F1D7B1A-E939-4701-88C6-8A9F09D43E82}"/>
              </a:ext>
            </a:extLst>
          </p:cNvPr>
          <p:cNvSpPr txBox="1">
            <a:spLocks noChangeArrowheads="1"/>
          </p:cNvSpPr>
          <p:nvPr/>
        </p:nvSpPr>
        <p:spPr bwMode="auto">
          <a:xfrm>
            <a:off x="2895600" y="3886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high uniformity</a:t>
            </a:r>
          </a:p>
        </p:txBody>
      </p:sp>
      <p:sp>
        <p:nvSpPr>
          <p:cNvPr id="77830" name="Text Box 6">
            <a:extLst>
              <a:ext uri="{FF2B5EF4-FFF2-40B4-BE49-F238E27FC236}">
                <a16:creationId xmlns:a16="http://schemas.microsoft.com/office/drawing/2014/main" id="{58E3FF79-93E5-4A4C-AA1B-7494652185A2}"/>
              </a:ext>
            </a:extLst>
          </p:cNvPr>
          <p:cNvSpPr txBox="1">
            <a:spLocks noChangeArrowheads="1"/>
          </p:cNvSpPr>
          <p:nvPr/>
        </p:nvSpPr>
        <p:spPr bwMode="auto">
          <a:xfrm>
            <a:off x="64008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low uniformity</a:t>
            </a:r>
          </a:p>
        </p:txBody>
      </p:sp>
      <p:sp>
        <p:nvSpPr>
          <p:cNvPr id="77831" name="Text Box 7">
            <a:extLst>
              <a:ext uri="{FF2B5EF4-FFF2-40B4-BE49-F238E27FC236}">
                <a16:creationId xmlns:a16="http://schemas.microsoft.com/office/drawing/2014/main" id="{38B0F98C-9D79-4FE4-AFB6-48075E237E1B}"/>
              </a:ext>
            </a:extLst>
          </p:cNvPr>
          <p:cNvSpPr txBox="1">
            <a:spLocks noChangeArrowheads="1"/>
          </p:cNvSpPr>
          <p:nvPr/>
        </p:nvSpPr>
        <p:spPr bwMode="auto">
          <a:xfrm>
            <a:off x="2133600" y="4572000"/>
            <a:ext cx="7924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dirty="0">
                <a:latin typeface="Arial" panose="020B0604020202020204" pitchFamily="34" charset="0"/>
              </a:rPr>
              <a:t>Checked by imaging a metal gauze and looking for areas where the image is different (darker, less sharp) than the rest of the image.</a:t>
            </a:r>
          </a:p>
          <a:p>
            <a:pPr>
              <a:spcBef>
                <a:spcPct val="50000"/>
              </a:spcBef>
              <a:buFontTx/>
              <a:buNone/>
            </a:pPr>
            <a:endParaRPr lang="en-GB" altLang="cs-CZ" dirty="0">
              <a:latin typeface="Arial" panose="020B0604020202020204" pitchFamily="34" charset="0"/>
            </a:endParaRPr>
          </a:p>
        </p:txBody>
      </p:sp>
      <p:sp>
        <p:nvSpPr>
          <p:cNvPr id="77832" name="Rectangle 8" descr="Small grid">
            <a:extLst>
              <a:ext uri="{FF2B5EF4-FFF2-40B4-BE49-F238E27FC236}">
                <a16:creationId xmlns:a16="http://schemas.microsoft.com/office/drawing/2014/main" id="{138CD743-B484-47F2-B415-FA00645628B5}"/>
              </a:ext>
            </a:extLst>
          </p:cNvPr>
          <p:cNvSpPr>
            <a:spLocks noChangeArrowheads="1"/>
          </p:cNvSpPr>
          <p:nvPr/>
        </p:nvSpPr>
        <p:spPr bwMode="auto">
          <a:xfrm>
            <a:off x="3048000" y="1524000"/>
            <a:ext cx="1981200" cy="2057400"/>
          </a:xfrm>
          <a:prstGeom prst="rect">
            <a:avLst/>
          </a:prstGeom>
          <a:blipFill dpi="0" rotWithShape="0">
            <a:blip r:embed="rId3">
              <a:alphaModFix amt="27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152585" name="Rectangle 9">
            <a:extLst>
              <a:ext uri="{FF2B5EF4-FFF2-40B4-BE49-F238E27FC236}">
                <a16:creationId xmlns:a16="http://schemas.microsoft.com/office/drawing/2014/main" id="{B5C61136-3DA1-43E1-838B-507DB59EFE50}"/>
              </a:ext>
            </a:extLst>
          </p:cNvPr>
          <p:cNvSpPr>
            <a:spLocks noChangeArrowheads="1"/>
          </p:cNvSpPr>
          <p:nvPr/>
        </p:nvSpPr>
        <p:spPr bwMode="auto">
          <a:xfrm>
            <a:off x="6477000" y="1600200"/>
            <a:ext cx="1981200" cy="2057400"/>
          </a:xfrm>
          <a:prstGeom prst="rect">
            <a:avLst/>
          </a:prstGeom>
          <a:gradFill rotWithShape="0">
            <a:gsLst>
              <a:gs pos="0">
                <a:srgbClr val="DDDDDD">
                  <a:alpha val="21001"/>
                </a:srgbClr>
              </a:gs>
              <a:gs pos="50000">
                <a:srgbClr val="969696"/>
              </a:gs>
              <a:gs pos="100000">
                <a:srgbClr val="DDDDDD">
                  <a:alpha val="21001"/>
                </a:srgbClr>
              </a:gs>
            </a:gsLst>
            <a:lin ang="0" scaled="1"/>
          </a:gradFill>
          <a:ln w="9525">
            <a:solidFill>
              <a:schemeClr val="tx1"/>
            </a:solidFill>
            <a:miter lim="800000"/>
            <a:headEnd/>
            <a:tailEnd/>
          </a:ln>
          <a:effectLst/>
        </p:spPr>
        <p:txBody>
          <a:bodyPr wrap="none" anchor="ctr"/>
          <a:lstStyle/>
          <a:p>
            <a:pPr>
              <a:defRPr/>
            </a:pPr>
            <a:endParaRPr lang="cs-CZ">
              <a:latin typeface="Arial" charset="0"/>
            </a:endParaRPr>
          </a:p>
        </p:txBody>
      </p:sp>
      <p:sp>
        <p:nvSpPr>
          <p:cNvPr id="77836" name="Rectangle 10" descr="Small grid">
            <a:extLst>
              <a:ext uri="{FF2B5EF4-FFF2-40B4-BE49-F238E27FC236}">
                <a16:creationId xmlns:a16="http://schemas.microsoft.com/office/drawing/2014/main" id="{5B7E0BD9-A58C-4997-96A9-1ECD2383B631}"/>
              </a:ext>
            </a:extLst>
          </p:cNvPr>
          <p:cNvSpPr>
            <a:spLocks noChangeArrowheads="1"/>
          </p:cNvSpPr>
          <p:nvPr/>
        </p:nvSpPr>
        <p:spPr bwMode="auto">
          <a:xfrm>
            <a:off x="6477000" y="1600200"/>
            <a:ext cx="1981200" cy="2057400"/>
          </a:xfrm>
          <a:prstGeom prst="rect">
            <a:avLst/>
          </a:prstGeom>
          <a:blipFill dpi="0" rotWithShape="0">
            <a:blip r:embed="rId3">
              <a:alphaModFix amt="39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0A5C703-4C84-4E52-8AF3-A7D45229106A}"/>
              </a:ext>
            </a:extLst>
          </p:cNvPr>
          <p:cNvSpPr>
            <a:spLocks noGrp="1" noChangeArrowheads="1"/>
          </p:cNvSpPr>
          <p:nvPr>
            <p:ph type="title"/>
          </p:nvPr>
        </p:nvSpPr>
        <p:spPr>
          <a:xfrm>
            <a:off x="1774825" y="333375"/>
            <a:ext cx="8686800" cy="533400"/>
          </a:xfrm>
        </p:spPr>
        <p:txBody>
          <a:bodyPr/>
          <a:lstStyle/>
          <a:p>
            <a:r>
              <a:rPr lang="en-GB" altLang="cs-CZ" sz="2800">
                <a:latin typeface="Arial" panose="020B0604020202020204" pitchFamily="34" charset="0"/>
              </a:rPr>
              <a:t>Use of Device Performance Indicators in Imaging</a:t>
            </a:r>
            <a:endParaRPr lang="en-GB" altLang="cs-CZ">
              <a:latin typeface="Arial" panose="020B0604020202020204" pitchFamily="34" charset="0"/>
            </a:endParaRPr>
          </a:p>
        </p:txBody>
      </p:sp>
      <p:graphicFrame>
        <p:nvGraphicFramePr>
          <p:cNvPr id="79875" name="Object 3">
            <a:extLst>
              <a:ext uri="{FF2B5EF4-FFF2-40B4-BE49-F238E27FC236}">
                <a16:creationId xmlns:a16="http://schemas.microsoft.com/office/drawing/2014/main" id="{79AA9FC6-A608-4C69-822A-70F30F9CDC89}"/>
              </a:ext>
            </a:extLst>
          </p:cNvPr>
          <p:cNvGraphicFramePr>
            <a:graphicFrameLocks noChangeAspect="1"/>
          </p:cNvGraphicFramePr>
          <p:nvPr/>
        </p:nvGraphicFramePr>
        <p:xfrm>
          <a:off x="2566988" y="1268413"/>
          <a:ext cx="7275512" cy="5110162"/>
        </p:xfrm>
        <a:graphic>
          <a:graphicData uri="http://schemas.openxmlformats.org/presentationml/2006/ole">
            <mc:AlternateContent xmlns:mc="http://schemas.openxmlformats.org/markup-compatibility/2006">
              <mc:Choice xmlns:v="urn:schemas-microsoft-com:vml" Requires="v">
                <p:oleObj name="Document" r:id="rId3" imgW="11743252" imgH="8233694" progId="Word.Document.8">
                  <p:embed/>
                </p:oleObj>
              </mc:Choice>
              <mc:Fallback>
                <p:oleObj name="Document" r:id="rId3" imgW="11743252" imgH="8233694" progId="Word.Document.8">
                  <p:embed/>
                  <p:pic>
                    <p:nvPicPr>
                      <p:cNvPr id="79875" name="Object 3">
                        <a:extLst>
                          <a:ext uri="{FF2B5EF4-FFF2-40B4-BE49-F238E27FC236}">
                            <a16:creationId xmlns:a16="http://schemas.microsoft.com/office/drawing/2014/main" id="{79AA9FC6-A608-4C69-822A-70F30F9CD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878"/>
                      <a:stretch>
                        <a:fillRect/>
                      </a:stretch>
                    </p:blipFill>
                    <p:spPr bwMode="auto">
                      <a:xfrm>
                        <a:off x="2566988" y="1268413"/>
                        <a:ext cx="7275512"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D535786-2EE7-406B-B2F6-50B1C936060F}"/>
              </a:ext>
            </a:extLst>
          </p:cNvPr>
          <p:cNvSpPr>
            <a:spLocks noGrp="1" noChangeArrowheads="1"/>
          </p:cNvSpPr>
          <p:nvPr>
            <p:ph type="title"/>
          </p:nvPr>
        </p:nvSpPr>
        <p:spPr>
          <a:xfrm>
            <a:off x="2209800" y="304800"/>
            <a:ext cx="7772400" cy="533400"/>
          </a:xfrm>
        </p:spPr>
        <p:txBody>
          <a:bodyPr/>
          <a:lstStyle/>
          <a:p>
            <a:r>
              <a:rPr lang="en-GB" altLang="cs-CZ" sz="3200">
                <a:latin typeface="Arial" panose="020B0604020202020204" pitchFamily="34" charset="0"/>
              </a:rPr>
              <a:t>General Comments</a:t>
            </a:r>
          </a:p>
        </p:txBody>
      </p:sp>
      <p:sp>
        <p:nvSpPr>
          <p:cNvPr id="81923" name="Rectangle 3">
            <a:extLst>
              <a:ext uri="{FF2B5EF4-FFF2-40B4-BE49-F238E27FC236}">
                <a16:creationId xmlns:a16="http://schemas.microsoft.com/office/drawing/2014/main" id="{82167AB8-6C66-425A-B66C-51D0C05B96E4}"/>
              </a:ext>
            </a:extLst>
          </p:cNvPr>
          <p:cNvSpPr>
            <a:spLocks noGrp="1" noChangeArrowheads="1"/>
          </p:cNvSpPr>
          <p:nvPr>
            <p:ph type="body" idx="1"/>
          </p:nvPr>
        </p:nvSpPr>
        <p:spPr>
          <a:xfrm>
            <a:off x="1219200" y="1125538"/>
            <a:ext cx="8980489" cy="4970462"/>
          </a:xfrm>
        </p:spPr>
        <p:txBody>
          <a:bodyPr/>
          <a:lstStyle/>
          <a:p>
            <a:pPr>
              <a:lnSpc>
                <a:spcPct val="90000"/>
              </a:lnSpc>
            </a:pPr>
            <a:r>
              <a:rPr lang="en-GB" altLang="cs-CZ" sz="2400" dirty="0">
                <a:latin typeface="Arial" panose="020B0604020202020204" pitchFamily="34" charset="0"/>
              </a:rPr>
              <a:t>You must always choose a device which has the performance indicator that would maximise visualisation of the particular anatomy / pathology under study. </a:t>
            </a:r>
          </a:p>
          <a:p>
            <a:pPr>
              <a:lnSpc>
                <a:spcPct val="90000"/>
              </a:lnSpc>
            </a:pPr>
            <a:r>
              <a:rPr lang="en-GB" altLang="cs-CZ" sz="2400" dirty="0">
                <a:latin typeface="Arial" panose="020B0604020202020204" pitchFamily="34" charset="0"/>
              </a:rPr>
              <a:t>Attempts to improve one performance indicator might lead to a degradation of another so one must be careful and check which performance indicator is the most important.</a:t>
            </a:r>
          </a:p>
          <a:p>
            <a:pPr>
              <a:lnSpc>
                <a:spcPct val="90000"/>
              </a:lnSpc>
            </a:pPr>
            <a:r>
              <a:rPr lang="en-GB" altLang="cs-CZ" sz="2400" dirty="0">
                <a:latin typeface="Arial" panose="020B0604020202020204" pitchFamily="34" charset="0"/>
              </a:rPr>
              <a:t>Attempts at improvement of performance indicators often leads to a higher patient dose (therefore one must ask whether the increased value of the performance indicator is really necessary for improved diagnostic accuracy)</a:t>
            </a:r>
          </a:p>
          <a:p>
            <a:pPr>
              <a:lnSpc>
                <a:spcPct val="90000"/>
              </a:lnSpc>
            </a:pPr>
            <a:r>
              <a:rPr lang="en-GB" altLang="cs-CZ" sz="2400" dirty="0">
                <a:latin typeface="Arial" panose="020B0604020202020204" pitchFamily="34" charset="0"/>
              </a:rPr>
              <a:t>Device use protocols must be designed so that these performance indicators are not degraded.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357D5A6-4AB9-4C33-B158-C98FE7CE0A44}"/>
              </a:ext>
            </a:extLst>
          </p:cNvPr>
          <p:cNvSpPr>
            <a:spLocks noGrp="1" noChangeArrowheads="1"/>
          </p:cNvSpPr>
          <p:nvPr>
            <p:ph type="title"/>
          </p:nvPr>
        </p:nvSpPr>
        <p:spPr/>
        <p:txBody>
          <a:bodyPr/>
          <a:lstStyle/>
          <a:p>
            <a:r>
              <a:rPr lang="en-GB" altLang="cs-CZ">
                <a:latin typeface="Arial" panose="020B0604020202020204" pitchFamily="34" charset="0"/>
              </a:rPr>
              <a:t>For High Limiting Spatial Resolution</a:t>
            </a:r>
          </a:p>
        </p:txBody>
      </p:sp>
      <p:sp>
        <p:nvSpPr>
          <p:cNvPr id="83971" name="Rectangle 3">
            <a:extLst>
              <a:ext uri="{FF2B5EF4-FFF2-40B4-BE49-F238E27FC236}">
                <a16:creationId xmlns:a16="http://schemas.microsoft.com/office/drawing/2014/main" id="{120E0F9E-3DD9-4195-99B7-7D892B544F8D}"/>
              </a:ext>
            </a:extLst>
          </p:cNvPr>
          <p:cNvSpPr>
            <a:spLocks noGrp="1" noChangeArrowheads="1"/>
          </p:cNvSpPr>
          <p:nvPr>
            <p:ph type="body" idx="1"/>
          </p:nvPr>
        </p:nvSpPr>
        <p:spPr>
          <a:xfrm>
            <a:off x="809296" y="1596369"/>
            <a:ext cx="8910145" cy="4320955"/>
          </a:xfrm>
        </p:spPr>
        <p:txBody>
          <a:bodyPr/>
          <a:lstStyle/>
          <a:p>
            <a:r>
              <a:rPr lang="en-GB" altLang="cs-CZ" sz="2400" dirty="0">
                <a:latin typeface="Arial" panose="020B0604020202020204" pitchFamily="34" charset="0"/>
              </a:rPr>
              <a:t>Devices: </a:t>
            </a:r>
          </a:p>
          <a:p>
            <a:pPr lvl="1"/>
            <a:r>
              <a:rPr lang="en-GB" altLang="cs-CZ" dirty="0">
                <a:latin typeface="Arial" panose="020B0604020202020204" pitchFamily="34" charset="0"/>
              </a:rPr>
              <a:t>X-ray tube: use the device with the smallest small focal spot available </a:t>
            </a:r>
          </a:p>
          <a:p>
            <a:pPr lvl="1"/>
            <a:r>
              <a:rPr lang="en-GB" altLang="cs-CZ" dirty="0">
                <a:latin typeface="Arial" panose="020B0604020202020204" pitchFamily="34" charset="0"/>
              </a:rPr>
              <a:t>Digital radiography: use digital plate with the highest number of pixels sensors per unit area</a:t>
            </a:r>
          </a:p>
          <a:p>
            <a:r>
              <a:rPr lang="en-GB" altLang="cs-CZ" sz="2400" dirty="0">
                <a:latin typeface="Arial" panose="020B0604020202020204" pitchFamily="34" charset="0"/>
              </a:rPr>
              <a:t>Protocol: </a:t>
            </a:r>
          </a:p>
          <a:p>
            <a:pPr lvl="1"/>
            <a:r>
              <a:rPr lang="en-GB" altLang="cs-CZ" dirty="0">
                <a:latin typeface="Arial" panose="020B0604020202020204" pitchFamily="34" charset="0"/>
              </a:rPr>
              <a:t>choose the smallest focal spot available on your device </a:t>
            </a:r>
          </a:p>
          <a:p>
            <a:pPr lvl="1"/>
            <a:r>
              <a:rPr lang="en-GB" altLang="cs-CZ" dirty="0">
                <a:latin typeface="Arial" panose="020B0604020202020204" pitchFamily="34" charset="0"/>
              </a:rPr>
              <a:t>large SID</a:t>
            </a:r>
            <a:r>
              <a:rPr lang="cs-CZ" altLang="cs-CZ" dirty="0">
                <a:latin typeface="Arial" panose="020B0604020202020204" pitchFamily="34" charset="0"/>
              </a:rPr>
              <a:t> (source image distance)</a:t>
            </a:r>
            <a:endParaRPr lang="en-GB" altLang="cs-CZ" dirty="0">
              <a:latin typeface="Arial" panose="020B0604020202020204" pitchFamily="34" charset="0"/>
            </a:endParaRPr>
          </a:p>
          <a:p>
            <a:pPr lvl="1"/>
            <a:r>
              <a:rPr lang="en-GB" altLang="cs-CZ" dirty="0">
                <a:latin typeface="Arial" panose="020B0604020202020204" pitchFamily="34" charset="0"/>
              </a:rPr>
              <a:t>low OID – </a:t>
            </a:r>
            <a:r>
              <a:rPr lang="cs-CZ" altLang="cs-CZ" dirty="0">
                <a:latin typeface="Arial" panose="020B0604020202020204" pitchFamily="34" charset="0"/>
              </a:rPr>
              <a:t>(</a:t>
            </a:r>
            <a:r>
              <a:rPr lang="cs-CZ" altLang="cs-CZ" dirty="0" err="1">
                <a:latin typeface="Arial" panose="020B0604020202020204" pitchFamily="34" charset="0"/>
              </a:rPr>
              <a:t>object</a:t>
            </a:r>
            <a:r>
              <a:rPr lang="cs-CZ" altLang="cs-CZ" dirty="0">
                <a:latin typeface="Arial" panose="020B0604020202020204" pitchFamily="34" charset="0"/>
              </a:rPr>
              <a:t> image distance) </a:t>
            </a:r>
            <a:r>
              <a:rPr lang="en-GB" altLang="cs-CZ" dirty="0">
                <a:latin typeface="Arial" panose="020B0604020202020204" pitchFamily="34" charset="0"/>
              </a:rPr>
              <a:t>use patient compression if necessary</a:t>
            </a:r>
          </a:p>
          <a:p>
            <a:pPr lvl="1"/>
            <a:r>
              <a:rPr lang="en-GB" altLang="cs-CZ" dirty="0">
                <a:latin typeface="Arial" panose="020B0604020202020204" pitchFamily="34" charset="0"/>
              </a:rPr>
              <a:t>avoid geometric magnification if possible</a:t>
            </a:r>
          </a:p>
          <a:p>
            <a:pPr lvl="1"/>
            <a:r>
              <a:rPr lang="en-GB" altLang="cs-CZ" dirty="0">
                <a:latin typeface="Arial" panose="020B0604020202020204" pitchFamily="34" charset="0"/>
              </a:rPr>
              <a:t>minimise motion of patient (use low exposure time, immobilise patient, give proper instructions to patient) </a:t>
            </a:r>
          </a:p>
          <a:p>
            <a:pPr lvl="1"/>
            <a:r>
              <a:rPr lang="en-GB" altLang="cs-CZ" dirty="0">
                <a:latin typeface="Arial" panose="020B0604020202020204" pitchFamily="34" charset="0"/>
              </a:rPr>
              <a:t>Use zoom in digital</a:t>
            </a:r>
          </a:p>
          <a:p>
            <a:pPr lvl="1"/>
            <a:endParaRPr lang="en-GB" altLang="cs-CZ"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739F7EF-5E97-45ED-B1F6-ECF7CC4AD3A6}"/>
              </a:ext>
            </a:extLst>
          </p:cNvPr>
          <p:cNvSpPr>
            <a:spLocks noGrp="1" noChangeArrowheads="1"/>
          </p:cNvSpPr>
          <p:nvPr>
            <p:ph type="title"/>
          </p:nvPr>
        </p:nvSpPr>
        <p:spPr/>
        <p:txBody>
          <a:bodyPr/>
          <a:lstStyle/>
          <a:p>
            <a:r>
              <a:rPr lang="en-GB" altLang="cs-CZ">
                <a:latin typeface="Arial" panose="020B0604020202020204" pitchFamily="34" charset="0"/>
              </a:rPr>
              <a:t>Image Quality and Patient Dose</a:t>
            </a:r>
          </a:p>
        </p:txBody>
      </p:sp>
      <p:pic>
        <p:nvPicPr>
          <p:cNvPr id="10243" name="Picture 3">
            <a:extLst>
              <a:ext uri="{FF2B5EF4-FFF2-40B4-BE49-F238E27FC236}">
                <a16:creationId xmlns:a16="http://schemas.microsoft.com/office/drawing/2014/main" id="{F33DFC29-5A55-427D-8ED5-92BDB064D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042" y="2230438"/>
            <a:ext cx="74676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
            <a:extLst>
              <a:ext uri="{FF2B5EF4-FFF2-40B4-BE49-F238E27FC236}">
                <a16:creationId xmlns:a16="http://schemas.microsoft.com/office/drawing/2014/main" id="{1E34B7D5-2169-4C9A-9803-0055CAA847FF}"/>
              </a:ext>
            </a:extLst>
          </p:cNvPr>
          <p:cNvSpPr txBox="1">
            <a:spLocks noChangeArrowheads="1"/>
          </p:cNvSpPr>
          <p:nvPr/>
        </p:nvSpPr>
        <p:spPr bwMode="auto">
          <a:xfrm>
            <a:off x="593698" y="1332273"/>
            <a:ext cx="11004604"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000" dirty="0">
                <a:solidFill>
                  <a:srgbClr val="FF0000"/>
                </a:solidFill>
                <a:latin typeface="Arial" panose="020B0604020202020204" pitchFamily="34" charset="0"/>
              </a:rPr>
              <a:t>In general</a:t>
            </a:r>
            <a:r>
              <a:rPr lang="cs-CZ" altLang="cs-CZ" sz="2000" dirty="0">
                <a:solidFill>
                  <a:srgbClr val="FF0000"/>
                </a:solidFill>
                <a:latin typeface="Arial" panose="020B0604020202020204" pitchFamily="34" charset="0"/>
              </a:rPr>
              <a:t>,</a:t>
            </a:r>
            <a:r>
              <a:rPr lang="en-US" altLang="cs-CZ" sz="2000" dirty="0">
                <a:solidFill>
                  <a:srgbClr val="FF0000"/>
                </a:solidFill>
                <a:latin typeface="Arial" panose="020B0604020202020204" pitchFamily="34" charset="0"/>
              </a:rPr>
              <a:t> the </a:t>
            </a:r>
            <a:r>
              <a:rPr lang="en-GB" altLang="cs-CZ" sz="2000" dirty="0">
                <a:solidFill>
                  <a:srgbClr val="FF0000"/>
                </a:solidFill>
                <a:latin typeface="Arial" panose="020B0604020202020204" pitchFamily="34" charset="0"/>
              </a:rPr>
              <a:t>better the image quality required the higher the dose! Too low amount of radiation - insufficient image quality, inaccurate diagnosis; too high - unnecessary patient dose and therefore risk.</a:t>
            </a:r>
            <a:endParaRPr lang="en-US" altLang="cs-CZ" sz="2000" dirty="0">
              <a:solidFill>
                <a:srgbClr val="FF0000"/>
              </a:solidFill>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6A37710-44DB-49CC-ABE3-4BC89E5AB27B}"/>
              </a:ext>
            </a:extLst>
          </p:cNvPr>
          <p:cNvSpPr>
            <a:spLocks noGrp="1" noChangeArrowheads="1"/>
          </p:cNvSpPr>
          <p:nvPr>
            <p:ph type="title"/>
          </p:nvPr>
        </p:nvSpPr>
        <p:spPr>
          <a:xfrm>
            <a:off x="2209800" y="304800"/>
            <a:ext cx="7772400" cy="762000"/>
          </a:xfrm>
        </p:spPr>
        <p:txBody>
          <a:bodyPr/>
          <a:lstStyle/>
          <a:p>
            <a:r>
              <a:rPr lang="en-GB" altLang="cs-CZ">
                <a:latin typeface="Arial" panose="020B0604020202020204" pitchFamily="34" charset="0"/>
              </a:rPr>
              <a:t>For High Contrast Resolution</a:t>
            </a:r>
          </a:p>
        </p:txBody>
      </p:sp>
      <p:sp>
        <p:nvSpPr>
          <p:cNvPr id="86019" name="Rectangle 3">
            <a:extLst>
              <a:ext uri="{FF2B5EF4-FFF2-40B4-BE49-F238E27FC236}">
                <a16:creationId xmlns:a16="http://schemas.microsoft.com/office/drawing/2014/main" id="{ACD0E6B3-A386-4E4E-9EEA-72B79601986C}"/>
              </a:ext>
            </a:extLst>
          </p:cNvPr>
          <p:cNvSpPr>
            <a:spLocks noGrp="1" noChangeArrowheads="1"/>
          </p:cNvSpPr>
          <p:nvPr>
            <p:ph type="body" idx="1"/>
          </p:nvPr>
        </p:nvSpPr>
        <p:spPr>
          <a:xfrm>
            <a:off x="1919288" y="1268414"/>
            <a:ext cx="8424862" cy="4657725"/>
          </a:xfrm>
        </p:spPr>
        <p:txBody>
          <a:bodyPr/>
          <a:lstStyle/>
          <a:p>
            <a:r>
              <a:rPr lang="en-GB" altLang="cs-CZ" dirty="0">
                <a:latin typeface="Arial" panose="020B0604020202020204" pitchFamily="34" charset="0"/>
              </a:rPr>
              <a:t>Devices: </a:t>
            </a:r>
          </a:p>
          <a:p>
            <a:pPr lvl="1"/>
            <a:r>
              <a:rPr lang="en-GB" altLang="cs-CZ" dirty="0">
                <a:latin typeface="Arial" panose="020B0604020202020204" pitchFamily="34" charset="0"/>
              </a:rPr>
              <a:t>use digital devices with high ADC</a:t>
            </a:r>
            <a:r>
              <a:rPr lang="cs-CZ" altLang="cs-CZ" dirty="0">
                <a:latin typeface="Arial" panose="020B0604020202020204" pitchFamily="34" charset="0"/>
              </a:rPr>
              <a:t> (</a:t>
            </a:r>
            <a:r>
              <a:rPr lang="en-GB" altLang="cs-CZ" dirty="0">
                <a:latin typeface="Arial" panose="020B0604020202020204" pitchFamily="34" charset="0"/>
              </a:rPr>
              <a:t>analogue digital converter</a:t>
            </a:r>
            <a:r>
              <a:rPr lang="cs-CZ" altLang="cs-CZ" dirty="0">
                <a:latin typeface="Arial" panose="020B0604020202020204" pitchFamily="34" charset="0"/>
              </a:rPr>
              <a:t>) </a:t>
            </a:r>
            <a:r>
              <a:rPr lang="en-GB" altLang="cs-CZ" dirty="0">
                <a:latin typeface="Arial" panose="020B0604020202020204" pitchFamily="34" charset="0"/>
              </a:rPr>
              <a:t>bit-depth </a:t>
            </a:r>
          </a:p>
          <a:p>
            <a:r>
              <a:rPr lang="en-GB" altLang="cs-CZ" dirty="0">
                <a:latin typeface="Arial" panose="020B0604020202020204" pitchFamily="34" charset="0"/>
              </a:rPr>
              <a:t>Protocol:</a:t>
            </a:r>
          </a:p>
          <a:p>
            <a:pPr lvl="1"/>
            <a:r>
              <a:rPr lang="en-GB" altLang="cs-CZ" dirty="0">
                <a:latin typeface="Arial" panose="020B0604020202020204" pitchFamily="34" charset="0"/>
              </a:rPr>
              <a:t>low kV</a:t>
            </a:r>
          </a:p>
          <a:p>
            <a:pPr lvl="1"/>
            <a:r>
              <a:rPr lang="en-GB" altLang="cs-CZ" dirty="0">
                <a:latin typeface="Arial" panose="020B0604020202020204" pitchFamily="34" charset="0"/>
              </a:rPr>
              <a:t>minimise scatter reaching the detector (minimise field-size, minimise thickness of irradiated part, use grids, air-gap)</a:t>
            </a:r>
          </a:p>
          <a:p>
            <a:pPr lvl="1"/>
            <a:r>
              <a:rPr lang="en-GB" altLang="cs-CZ" dirty="0">
                <a:latin typeface="Arial" panose="020B0604020202020204" pitchFamily="34" charset="0"/>
              </a:rPr>
              <a:t>use windowing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BB1D9F59-F4AF-414F-8AA6-9908CAEC562F}"/>
              </a:ext>
            </a:extLst>
          </p:cNvPr>
          <p:cNvSpPr>
            <a:spLocks noGrp="1" noChangeArrowheads="1"/>
          </p:cNvSpPr>
          <p:nvPr>
            <p:ph type="title"/>
          </p:nvPr>
        </p:nvSpPr>
        <p:spPr/>
        <p:txBody>
          <a:bodyPr/>
          <a:lstStyle/>
          <a:p>
            <a:r>
              <a:rPr lang="en-GB" altLang="cs-CZ">
                <a:latin typeface="Arial" panose="020B0604020202020204" pitchFamily="34" charset="0"/>
              </a:rPr>
              <a:t>For High SNR</a:t>
            </a:r>
          </a:p>
        </p:txBody>
      </p:sp>
      <p:sp>
        <p:nvSpPr>
          <p:cNvPr id="88067" name="Rectangle 3">
            <a:extLst>
              <a:ext uri="{FF2B5EF4-FFF2-40B4-BE49-F238E27FC236}">
                <a16:creationId xmlns:a16="http://schemas.microsoft.com/office/drawing/2014/main" id="{3C09010A-64E9-45FF-BB7D-2A330C0BFF28}"/>
              </a:ext>
            </a:extLst>
          </p:cNvPr>
          <p:cNvSpPr>
            <a:spLocks noGrp="1" noChangeArrowheads="1"/>
          </p:cNvSpPr>
          <p:nvPr>
            <p:ph type="body" idx="1"/>
          </p:nvPr>
        </p:nvSpPr>
        <p:spPr/>
        <p:txBody>
          <a:bodyPr/>
          <a:lstStyle/>
          <a:p>
            <a:r>
              <a:rPr lang="en-GB" altLang="cs-CZ" dirty="0">
                <a:latin typeface="Arial" panose="020B0604020202020204" pitchFamily="34" charset="0"/>
              </a:rPr>
              <a:t>Devices:</a:t>
            </a:r>
          </a:p>
          <a:p>
            <a:pPr lvl="1"/>
            <a:r>
              <a:rPr lang="en-GB" altLang="cs-CZ" dirty="0">
                <a:latin typeface="Arial" panose="020B0604020202020204" pitchFamily="34" charset="0"/>
              </a:rPr>
              <a:t>use low electronic noise detectors</a:t>
            </a:r>
          </a:p>
          <a:p>
            <a:r>
              <a:rPr lang="en-GB" altLang="cs-CZ" dirty="0">
                <a:latin typeface="Arial" panose="020B0604020202020204" pitchFamily="34" charset="0"/>
              </a:rPr>
              <a:t>Protocol:</a:t>
            </a:r>
          </a:p>
          <a:p>
            <a:pPr lvl="1"/>
            <a:r>
              <a:rPr lang="en-GB" altLang="cs-CZ" dirty="0">
                <a:latin typeface="Arial" panose="020B0604020202020204" pitchFamily="34" charset="0"/>
              </a:rPr>
              <a:t>SNR is proportional to the square root of the number of photons per unit area hitting the detector. Therefore, the higher the number of photons the better the SNR. Therefore, use high </a:t>
            </a:r>
            <a:r>
              <a:rPr lang="en-GB" altLang="cs-CZ" dirty="0" err="1">
                <a:latin typeface="Arial" panose="020B0604020202020204" pitchFamily="34" charset="0"/>
              </a:rPr>
              <a:t>mAs</a:t>
            </a:r>
            <a:r>
              <a:rPr lang="en-GB" altLang="cs-CZ" dirty="0">
                <a:latin typeface="Arial" panose="020B0604020202020204" pitchFamily="34" charset="0"/>
              </a:rPr>
              <a:t> and low sensitivity detector setting (but both lead to higher patient dose).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45BB630-25B0-4A25-A30C-AB01D13ADAEC}"/>
              </a:ext>
            </a:extLst>
          </p:cNvPr>
          <p:cNvSpPr>
            <a:spLocks noGrp="1" noChangeArrowheads="1"/>
          </p:cNvSpPr>
          <p:nvPr>
            <p:ph type="title"/>
          </p:nvPr>
        </p:nvSpPr>
        <p:spPr/>
        <p:txBody>
          <a:bodyPr/>
          <a:lstStyle/>
          <a:p>
            <a:r>
              <a:rPr lang="en-GB" altLang="cs-CZ">
                <a:latin typeface="Arial" panose="020B0604020202020204" pitchFamily="34" charset="0"/>
              </a:rPr>
              <a:t>For High Geometric Accuracy</a:t>
            </a:r>
          </a:p>
        </p:txBody>
      </p:sp>
      <p:sp>
        <p:nvSpPr>
          <p:cNvPr id="90115" name="Rectangle 3">
            <a:extLst>
              <a:ext uri="{FF2B5EF4-FFF2-40B4-BE49-F238E27FC236}">
                <a16:creationId xmlns:a16="http://schemas.microsoft.com/office/drawing/2014/main" id="{641116DF-E52C-4A8A-8BDB-57B00B490C2C}"/>
              </a:ext>
            </a:extLst>
          </p:cNvPr>
          <p:cNvSpPr>
            <a:spLocks noGrp="1" noChangeArrowheads="1"/>
          </p:cNvSpPr>
          <p:nvPr>
            <p:ph type="body" idx="1"/>
          </p:nvPr>
        </p:nvSpPr>
        <p:spPr/>
        <p:txBody>
          <a:bodyPr/>
          <a:lstStyle/>
          <a:p>
            <a:r>
              <a:rPr lang="en-GB" altLang="cs-CZ">
                <a:latin typeface="Arial" panose="020B0604020202020204" pitchFamily="34" charset="0"/>
              </a:rPr>
              <a:t>ensure proper beam centring to reduce distortion</a:t>
            </a:r>
          </a:p>
          <a:p>
            <a:r>
              <a:rPr lang="en-GB" altLang="cs-CZ">
                <a:latin typeface="Arial" panose="020B0604020202020204" pitchFamily="34" charset="0"/>
              </a:rPr>
              <a:t>ensure proper patient positioning (object of interest parallel to detector) to reduce distortion</a:t>
            </a:r>
          </a:p>
          <a:p>
            <a:r>
              <a:rPr lang="en-GB" altLang="cs-CZ">
                <a:latin typeface="Arial" panose="020B0604020202020204" pitchFamily="34" charset="0"/>
              </a:rPr>
              <a:t>use large source-image distance (SID), low object-image distance (OID, including compression) to reduce magnification.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03D50F2-7E69-4A9E-9D45-4B6F8C2819DD}"/>
              </a:ext>
            </a:extLst>
          </p:cNvPr>
          <p:cNvSpPr>
            <a:spLocks noGrp="1" noChangeArrowheads="1"/>
          </p:cNvSpPr>
          <p:nvPr>
            <p:ph type="title"/>
          </p:nvPr>
        </p:nvSpPr>
        <p:spPr/>
        <p:txBody>
          <a:bodyPr/>
          <a:lstStyle/>
          <a:p>
            <a:r>
              <a:rPr lang="en-GB" altLang="cs-CZ">
                <a:latin typeface="Arial" panose="020B0604020202020204" pitchFamily="34" charset="0"/>
              </a:rPr>
              <a:t>For High Uniformity</a:t>
            </a:r>
          </a:p>
        </p:txBody>
      </p:sp>
      <p:sp>
        <p:nvSpPr>
          <p:cNvPr id="92163" name="Rectangle 3">
            <a:extLst>
              <a:ext uri="{FF2B5EF4-FFF2-40B4-BE49-F238E27FC236}">
                <a16:creationId xmlns:a16="http://schemas.microsoft.com/office/drawing/2014/main" id="{B370E9C6-9C16-46C9-873A-F8FCB6D1C3F3}"/>
              </a:ext>
            </a:extLst>
          </p:cNvPr>
          <p:cNvSpPr>
            <a:spLocks noGrp="1" noChangeArrowheads="1"/>
          </p:cNvSpPr>
          <p:nvPr>
            <p:ph type="body" idx="1"/>
          </p:nvPr>
        </p:nvSpPr>
        <p:spPr/>
        <p:txBody>
          <a:bodyPr/>
          <a:lstStyle/>
          <a:p>
            <a:r>
              <a:rPr lang="en-GB" altLang="cs-CZ">
                <a:latin typeface="Arial" panose="020B0604020202020204" pitchFamily="34" charset="0"/>
              </a:rPr>
              <a:t>Devices:</a:t>
            </a:r>
          </a:p>
          <a:p>
            <a:pPr lvl="1"/>
            <a:r>
              <a:rPr lang="en-GB" altLang="cs-CZ">
                <a:latin typeface="Arial" panose="020B0604020202020204" pitchFamily="34" charset="0"/>
              </a:rPr>
              <a:t>Digital: high-quality digital sensor plates and signal processors</a:t>
            </a:r>
          </a:p>
          <a:p>
            <a:r>
              <a:rPr lang="en-GB" altLang="cs-CZ">
                <a:latin typeface="Arial" panose="020B0604020202020204" pitchFamily="34" charset="0"/>
              </a:rPr>
              <a:t>Protocol:</a:t>
            </a:r>
          </a:p>
          <a:p>
            <a:pPr lvl="1"/>
            <a:r>
              <a:rPr lang="en-GB" altLang="cs-CZ">
                <a:latin typeface="Arial" panose="020B0604020202020204" pitchFamily="34" charset="0"/>
              </a:rPr>
              <a:t>Use beam-shaping filters</a:t>
            </a:r>
          </a:p>
          <a:p>
            <a:pPr lvl="1"/>
            <a:r>
              <a:rPr lang="en-GB" altLang="cs-CZ">
                <a:latin typeface="Arial" panose="020B0604020202020204" pitchFamily="34" charset="0"/>
              </a:rPr>
              <a:t>Use the heel effect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0293B75-75F7-438A-8A8C-CF9DA1685FD4}"/>
              </a:ext>
            </a:extLst>
          </p:cNvPr>
          <p:cNvSpPr>
            <a:spLocks noGrp="1" noChangeArrowheads="1"/>
          </p:cNvSpPr>
          <p:nvPr>
            <p:ph type="title"/>
          </p:nvPr>
        </p:nvSpPr>
        <p:spPr>
          <a:xfrm>
            <a:off x="2209800" y="304800"/>
            <a:ext cx="7772400" cy="609600"/>
          </a:xfrm>
        </p:spPr>
        <p:txBody>
          <a:bodyPr/>
          <a:lstStyle/>
          <a:p>
            <a:r>
              <a:rPr lang="en-GB" altLang="cs-CZ">
                <a:latin typeface="Arial" panose="020B0604020202020204" pitchFamily="34" charset="0"/>
              </a:rPr>
              <a:t>Always Check for Artefacts</a:t>
            </a:r>
          </a:p>
        </p:txBody>
      </p:sp>
      <p:sp>
        <p:nvSpPr>
          <p:cNvPr id="94211" name="Rectangle 3" descr="White marble">
            <a:extLst>
              <a:ext uri="{FF2B5EF4-FFF2-40B4-BE49-F238E27FC236}">
                <a16:creationId xmlns:a16="http://schemas.microsoft.com/office/drawing/2014/main" id="{2FC2B5B4-750A-4F9E-A26D-644C20D66061}"/>
              </a:ext>
            </a:extLst>
          </p:cNvPr>
          <p:cNvSpPr>
            <a:spLocks noChangeArrowheads="1"/>
          </p:cNvSpPr>
          <p:nvPr/>
        </p:nvSpPr>
        <p:spPr bwMode="auto">
          <a:xfrm>
            <a:off x="7696200" y="2895601"/>
            <a:ext cx="2071688" cy="2333625"/>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94212" name="Freeform 4">
            <a:extLst>
              <a:ext uri="{FF2B5EF4-FFF2-40B4-BE49-F238E27FC236}">
                <a16:creationId xmlns:a16="http://schemas.microsoft.com/office/drawing/2014/main" id="{458F80D6-A472-434F-A83F-E21B723DE7E3}"/>
              </a:ext>
            </a:extLst>
          </p:cNvPr>
          <p:cNvSpPr>
            <a:spLocks/>
          </p:cNvSpPr>
          <p:nvPr/>
        </p:nvSpPr>
        <p:spPr bwMode="auto">
          <a:xfrm>
            <a:off x="5375276" y="4724400"/>
            <a:ext cx="646113" cy="344488"/>
          </a:xfrm>
          <a:custGeom>
            <a:avLst/>
            <a:gdLst>
              <a:gd name="T0" fmla="*/ 0 w 407"/>
              <a:gd name="T1" fmla="*/ 0 h 217"/>
              <a:gd name="T2" fmla="*/ 265113 w 407"/>
              <a:gd name="T3" fmla="*/ 238125 h 217"/>
              <a:gd name="T4" fmla="*/ 423863 w 407"/>
              <a:gd name="T5" fmla="*/ 344488 h 217"/>
              <a:gd name="T6" fmla="*/ 476250 w 407"/>
              <a:gd name="T7" fmla="*/ 185738 h 217"/>
              <a:gd name="T8" fmla="*/ 265113 w 407"/>
              <a:gd name="T9" fmla="*/ 158750 h 217"/>
              <a:gd name="T10" fmla="*/ 238125 w 407"/>
              <a:gd name="T11" fmla="*/ 79375 h 217"/>
              <a:gd name="T12" fmla="*/ 158750 w 407"/>
              <a:gd name="T13" fmla="*/ 52388 h 217"/>
              <a:gd name="T14" fmla="*/ 0 w 407"/>
              <a:gd name="T15" fmla="*/ 0 h 217"/>
              <a:gd name="T16" fmla="*/ 0 60000 65536"/>
              <a:gd name="T17" fmla="*/ 0 60000 65536"/>
              <a:gd name="T18" fmla="*/ 0 60000 65536"/>
              <a:gd name="T19" fmla="*/ 0 60000 65536"/>
              <a:gd name="T20" fmla="*/ 0 60000 65536"/>
              <a:gd name="T21" fmla="*/ 0 60000 65536"/>
              <a:gd name="T22" fmla="*/ 0 60000 65536"/>
              <a:gd name="T23" fmla="*/ 0 60000 65536"/>
              <a:gd name="T24" fmla="*/ 0 w 407"/>
              <a:gd name="T25" fmla="*/ 0 h 217"/>
              <a:gd name="T26" fmla="*/ 407 w 407"/>
              <a:gd name="T27" fmla="*/ 217 h 2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7" h="217">
                <a:moveTo>
                  <a:pt x="0" y="0"/>
                </a:moveTo>
                <a:cubicBezTo>
                  <a:pt x="53" y="53"/>
                  <a:pt x="107" y="105"/>
                  <a:pt x="167" y="150"/>
                </a:cubicBezTo>
                <a:cubicBezTo>
                  <a:pt x="199" y="174"/>
                  <a:pt x="267" y="217"/>
                  <a:pt x="267" y="217"/>
                </a:cubicBezTo>
                <a:cubicBezTo>
                  <a:pt x="290" y="209"/>
                  <a:pt x="407" y="188"/>
                  <a:pt x="300" y="117"/>
                </a:cubicBezTo>
                <a:cubicBezTo>
                  <a:pt x="263" y="92"/>
                  <a:pt x="211" y="106"/>
                  <a:pt x="167" y="100"/>
                </a:cubicBezTo>
                <a:cubicBezTo>
                  <a:pt x="161" y="83"/>
                  <a:pt x="162" y="62"/>
                  <a:pt x="150" y="50"/>
                </a:cubicBezTo>
                <a:cubicBezTo>
                  <a:pt x="138" y="38"/>
                  <a:pt x="117" y="39"/>
                  <a:pt x="100" y="33"/>
                </a:cubicBezTo>
                <a:cubicBezTo>
                  <a:pt x="67" y="22"/>
                  <a:pt x="33" y="11"/>
                  <a:pt x="0" y="0"/>
                </a:cubicBez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p>
        </p:txBody>
      </p:sp>
      <p:sp>
        <p:nvSpPr>
          <p:cNvPr id="94213" name="Text Box 5">
            <a:extLst>
              <a:ext uri="{FF2B5EF4-FFF2-40B4-BE49-F238E27FC236}">
                <a16:creationId xmlns:a16="http://schemas.microsoft.com/office/drawing/2014/main" id="{FF060FF4-0143-4713-81F9-387C648EDC26}"/>
              </a:ext>
            </a:extLst>
          </p:cNvPr>
          <p:cNvSpPr txBox="1">
            <a:spLocks noChangeArrowheads="1"/>
          </p:cNvSpPr>
          <p:nvPr/>
        </p:nvSpPr>
        <p:spPr bwMode="auto">
          <a:xfrm>
            <a:off x="2209800" y="5715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no artefacts</a:t>
            </a:r>
          </a:p>
        </p:txBody>
      </p:sp>
      <p:sp>
        <p:nvSpPr>
          <p:cNvPr id="94214" name="Text Box 6">
            <a:extLst>
              <a:ext uri="{FF2B5EF4-FFF2-40B4-BE49-F238E27FC236}">
                <a16:creationId xmlns:a16="http://schemas.microsoft.com/office/drawing/2014/main" id="{A2749438-6872-485C-B3B6-D5725E6A8C5C}"/>
              </a:ext>
            </a:extLst>
          </p:cNvPr>
          <p:cNvSpPr txBox="1">
            <a:spLocks noChangeArrowheads="1"/>
          </p:cNvSpPr>
          <p:nvPr/>
        </p:nvSpPr>
        <p:spPr bwMode="auto">
          <a:xfrm>
            <a:off x="6324600" y="56388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artefacts present</a:t>
            </a:r>
          </a:p>
        </p:txBody>
      </p:sp>
      <p:sp>
        <p:nvSpPr>
          <p:cNvPr id="94215" name="Text Box 7">
            <a:extLst>
              <a:ext uri="{FF2B5EF4-FFF2-40B4-BE49-F238E27FC236}">
                <a16:creationId xmlns:a16="http://schemas.microsoft.com/office/drawing/2014/main" id="{B2A3C3EA-F4D9-4302-BC15-5E562AA30B4D}"/>
              </a:ext>
            </a:extLst>
          </p:cNvPr>
          <p:cNvSpPr txBox="1">
            <a:spLocks noChangeArrowheads="1"/>
          </p:cNvSpPr>
          <p:nvPr/>
        </p:nvSpPr>
        <p:spPr bwMode="auto">
          <a:xfrm>
            <a:off x="1919288" y="1125538"/>
            <a:ext cx="838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en-GB" altLang="cs-CZ" sz="2400" dirty="0">
                <a:latin typeface="Arial" panose="020B0604020202020204" pitchFamily="34" charset="0"/>
              </a:rPr>
              <a:t>  </a:t>
            </a:r>
            <a:r>
              <a:rPr lang="en-GB" altLang="cs-CZ" sz="2000" dirty="0">
                <a:latin typeface="Arial" panose="020B0604020202020204" pitchFamily="34" charset="0"/>
              </a:rPr>
              <a:t>Artefacts: features in the image which are not in the imaged object,  and which are brought about by damaged devices (or inappropriate use of a device)</a:t>
            </a:r>
          </a:p>
          <a:p>
            <a:pPr>
              <a:spcBef>
                <a:spcPct val="50000"/>
              </a:spcBef>
            </a:pPr>
            <a:r>
              <a:rPr lang="en-GB" altLang="cs-CZ" sz="2000" dirty="0">
                <a:latin typeface="Arial" panose="020B0604020202020204" pitchFamily="34" charset="0"/>
              </a:rPr>
              <a:t>  Always check for these in every test image</a:t>
            </a:r>
          </a:p>
        </p:txBody>
      </p:sp>
      <p:sp>
        <p:nvSpPr>
          <p:cNvPr id="94216" name="Rectangle 8" descr="Small grid">
            <a:extLst>
              <a:ext uri="{FF2B5EF4-FFF2-40B4-BE49-F238E27FC236}">
                <a16:creationId xmlns:a16="http://schemas.microsoft.com/office/drawing/2014/main" id="{8A53FF0C-18B6-49F9-8AD8-FAB620FA898A}"/>
              </a:ext>
            </a:extLst>
          </p:cNvPr>
          <p:cNvSpPr>
            <a:spLocks noChangeArrowheads="1"/>
          </p:cNvSpPr>
          <p:nvPr/>
        </p:nvSpPr>
        <p:spPr bwMode="auto">
          <a:xfrm>
            <a:off x="5016501" y="2924175"/>
            <a:ext cx="2232025" cy="2305050"/>
          </a:xfrm>
          <a:prstGeom prst="rect">
            <a:avLst/>
          </a:prstGeom>
          <a:blipFill dpi="0" rotWithShape="0">
            <a:blip r:embed="rId4">
              <a:alphaModFix amt="62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94217" name="Rectangle 9" descr="Small grid">
            <a:extLst>
              <a:ext uri="{FF2B5EF4-FFF2-40B4-BE49-F238E27FC236}">
                <a16:creationId xmlns:a16="http://schemas.microsoft.com/office/drawing/2014/main" id="{F693E4B3-29C3-4553-BBD1-545AC5FDDBDA}"/>
              </a:ext>
            </a:extLst>
          </p:cNvPr>
          <p:cNvSpPr>
            <a:spLocks noChangeArrowheads="1"/>
          </p:cNvSpPr>
          <p:nvPr/>
        </p:nvSpPr>
        <p:spPr bwMode="auto">
          <a:xfrm>
            <a:off x="2208214" y="2924175"/>
            <a:ext cx="2232025" cy="2305050"/>
          </a:xfrm>
          <a:prstGeom prst="rect">
            <a:avLst/>
          </a:prstGeom>
          <a:blipFill dpi="0" rotWithShape="0">
            <a:blip r:embed="rId4">
              <a:alphaModFix amt="63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
        <p:nvSpPr>
          <p:cNvPr id="94218" name="Rectangle 10" descr="Small grid">
            <a:extLst>
              <a:ext uri="{FF2B5EF4-FFF2-40B4-BE49-F238E27FC236}">
                <a16:creationId xmlns:a16="http://schemas.microsoft.com/office/drawing/2014/main" id="{13150527-81D9-4194-A6DD-7AE6D04C8A0B}"/>
              </a:ext>
            </a:extLst>
          </p:cNvPr>
          <p:cNvSpPr>
            <a:spLocks noChangeArrowheads="1"/>
          </p:cNvSpPr>
          <p:nvPr/>
        </p:nvSpPr>
        <p:spPr bwMode="auto">
          <a:xfrm>
            <a:off x="7686676" y="2924175"/>
            <a:ext cx="2081213" cy="2305050"/>
          </a:xfrm>
          <a:prstGeom prst="rect">
            <a:avLst/>
          </a:prstGeom>
          <a:blipFill dpi="0" rotWithShape="0">
            <a:blip r:embed="rId4">
              <a:alphaModFix amt="55000"/>
            </a:blip>
            <a:srcRect/>
            <a:tile tx="0" ty="0" sx="100000" sy="100000" flip="none" algn="tl"/>
          </a:blipFill>
          <a:ln w="9525">
            <a:solidFill>
              <a:srgbClr val="808080"/>
            </a:solidFill>
            <a:miter lim="800000"/>
            <a:headEnd/>
            <a:tailEnd/>
          </a:ln>
        </p:spPr>
        <p:txBody>
          <a:bodyPr wrap="none" anchor="ct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cs-CZ" altLang="cs-CZ" sz="240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4213995-7660-40E1-B5F0-BC5262BA6A03}"/>
              </a:ext>
            </a:extLst>
          </p:cNvPr>
          <p:cNvSpPr>
            <a:spLocks noGrp="1" noChangeArrowheads="1"/>
          </p:cNvSpPr>
          <p:nvPr>
            <p:ph type="ctrTitle"/>
          </p:nvPr>
        </p:nvSpPr>
        <p:spPr>
          <a:xfrm>
            <a:off x="2209800" y="2286000"/>
            <a:ext cx="7772400" cy="1143000"/>
          </a:xfrm>
        </p:spPr>
        <p:txBody>
          <a:bodyPr/>
          <a:lstStyle/>
          <a:p>
            <a:r>
              <a:rPr lang="en-GB" altLang="cs-CZ" sz="4000">
                <a:latin typeface="Arial" panose="020B0604020202020204" pitchFamily="34" charset="0"/>
              </a:rPr>
              <a:t>Optimisation of Patient Doses</a:t>
            </a:r>
            <a:br>
              <a:rPr lang="en-GB" altLang="cs-CZ" sz="4000">
                <a:latin typeface="Arial" panose="020B0604020202020204" pitchFamily="34" charset="0"/>
              </a:rPr>
            </a:br>
            <a:r>
              <a:rPr lang="en-GB" altLang="cs-CZ" sz="4000">
                <a:latin typeface="Arial" panose="020B0604020202020204" pitchFamily="34" charset="0"/>
              </a:rPr>
              <a:t>in XRI</a:t>
            </a:r>
            <a:endParaRPr lang="en-GB" altLang="cs-CZ" sz="3200">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A2B9293-8E4E-4296-A325-F3897A0CD890}"/>
              </a:ext>
            </a:extLst>
          </p:cNvPr>
          <p:cNvSpPr>
            <a:spLocks noGrp="1" noChangeArrowheads="1"/>
          </p:cNvSpPr>
          <p:nvPr>
            <p:ph type="title"/>
          </p:nvPr>
        </p:nvSpPr>
        <p:spPr/>
        <p:txBody>
          <a:bodyPr/>
          <a:lstStyle/>
          <a:p>
            <a:r>
              <a:rPr lang="en-US" altLang="cs-CZ" sz="3200">
                <a:latin typeface="Arial" panose="020B0604020202020204" pitchFamily="34" charset="0"/>
              </a:rPr>
              <a:t>For Optimisation of Dose</a:t>
            </a:r>
          </a:p>
        </p:txBody>
      </p:sp>
      <p:sp>
        <p:nvSpPr>
          <p:cNvPr id="98307" name="Rectangle 3">
            <a:extLst>
              <a:ext uri="{FF2B5EF4-FFF2-40B4-BE49-F238E27FC236}">
                <a16:creationId xmlns:a16="http://schemas.microsoft.com/office/drawing/2014/main" id="{0C66E48F-894A-4DA2-9E4F-30F902EB4648}"/>
              </a:ext>
            </a:extLst>
          </p:cNvPr>
          <p:cNvSpPr>
            <a:spLocks noGrp="1" noChangeArrowheads="1"/>
          </p:cNvSpPr>
          <p:nvPr>
            <p:ph type="body" idx="1"/>
          </p:nvPr>
        </p:nvSpPr>
        <p:spPr>
          <a:xfrm>
            <a:off x="819807" y="1604197"/>
            <a:ext cx="8903357" cy="3829652"/>
          </a:xfrm>
        </p:spPr>
        <p:txBody>
          <a:bodyPr/>
          <a:lstStyle/>
          <a:p>
            <a:pPr>
              <a:lnSpc>
                <a:spcPct val="90000"/>
              </a:lnSpc>
            </a:pPr>
            <a:r>
              <a:rPr lang="en-US" altLang="cs-CZ" sz="2000" dirty="0">
                <a:latin typeface="Arial" panose="020B0604020202020204" pitchFamily="34" charset="0"/>
              </a:rPr>
              <a:t>Use low dose imaging devices</a:t>
            </a:r>
          </a:p>
          <a:p>
            <a:pPr>
              <a:lnSpc>
                <a:spcPct val="90000"/>
              </a:lnSpc>
            </a:pPr>
            <a:r>
              <a:rPr lang="en-US" altLang="cs-CZ" sz="2000" dirty="0">
                <a:latin typeface="Arial" panose="020B0604020202020204" pitchFamily="34" charset="0"/>
              </a:rPr>
              <a:t>Use low dose protocols</a:t>
            </a:r>
          </a:p>
          <a:p>
            <a:pPr>
              <a:lnSpc>
                <a:spcPct val="90000"/>
              </a:lnSpc>
            </a:pPr>
            <a:r>
              <a:rPr lang="en-GB" altLang="cs-CZ" sz="2000" dirty="0">
                <a:latin typeface="Arial" panose="020B0604020202020204" pitchFamily="34" charset="0"/>
              </a:rPr>
              <a:t>Use DAP meter readings to monitor patient doses </a:t>
            </a:r>
          </a:p>
          <a:p>
            <a:pPr>
              <a:lnSpc>
                <a:spcPct val="90000"/>
              </a:lnSpc>
            </a:pPr>
            <a:r>
              <a:rPr lang="en-GB" altLang="cs-CZ" sz="2000" dirty="0">
                <a:latin typeface="Arial" panose="020B0604020202020204" pitchFamily="34" charset="0"/>
              </a:rPr>
              <a:t>Check that doses are below the appropriate Diagnostic Reference Levels DRLs </a:t>
            </a:r>
          </a:p>
          <a:p>
            <a:pPr>
              <a:lnSpc>
                <a:spcPct val="90000"/>
              </a:lnSpc>
            </a:pPr>
            <a:r>
              <a:rPr lang="en-US" altLang="cs-CZ" sz="2000" dirty="0">
                <a:latin typeface="Arial" panose="020B0604020202020204" pitchFamily="34" charset="0"/>
              </a:rPr>
              <a:t>Ensure that the procedure is within your competence</a:t>
            </a:r>
          </a:p>
          <a:p>
            <a:pPr>
              <a:lnSpc>
                <a:spcPct val="90000"/>
              </a:lnSpc>
            </a:pPr>
            <a:r>
              <a:rPr lang="en-GB" altLang="cs-CZ" sz="2000" dirty="0">
                <a:latin typeface="Arial" panose="020B0604020202020204" pitchFamily="34" charset="0"/>
              </a:rPr>
              <a:t>Regular Quality Control (QC) of devices to reduce retakes (QC = regular checking of the performance indicators to ensure that they have not deteriorated)</a:t>
            </a:r>
          </a:p>
          <a:p>
            <a:pPr>
              <a:lnSpc>
                <a:spcPct val="90000"/>
              </a:lnSpc>
            </a:pPr>
            <a:r>
              <a:rPr lang="en-GB" altLang="cs-CZ" sz="2000" dirty="0">
                <a:latin typeface="Arial" panose="020B0604020202020204" pitchFamily="34" charset="0"/>
              </a:rPr>
              <a:t>Do regular reject analysis (to avoid making the same mistakes and hence avoid repeats)</a:t>
            </a:r>
          </a:p>
          <a:p>
            <a:pPr>
              <a:lnSpc>
                <a:spcPct val="90000"/>
              </a:lnSpc>
            </a:pPr>
            <a:r>
              <a:rPr lang="en-GB" altLang="cs-CZ" sz="2000" dirty="0">
                <a:latin typeface="Arial" panose="020B0604020202020204" pitchFamily="34" charset="0"/>
              </a:rPr>
              <a:t>Take advice when necessary: use the services of the Medical Physics Expert (in CZ called Medical Radiological Physicist) </a:t>
            </a:r>
          </a:p>
          <a:p>
            <a:pPr>
              <a:lnSpc>
                <a:spcPct val="90000"/>
              </a:lnSpc>
            </a:pPr>
            <a:endParaRPr lang="en-US" altLang="cs-CZ" sz="2000" dirty="0">
              <a:latin typeface="Arial" panose="020B0604020202020204" pitchFamily="34" charset="0"/>
            </a:endParaRPr>
          </a:p>
        </p:txBody>
      </p:sp>
      <p:sp>
        <p:nvSpPr>
          <p:cNvPr id="2" name="TextovéPole 1">
            <a:extLst>
              <a:ext uri="{FF2B5EF4-FFF2-40B4-BE49-F238E27FC236}">
                <a16:creationId xmlns:a16="http://schemas.microsoft.com/office/drawing/2014/main" id="{E4E2E20C-A544-42A0-85B6-4FA1222D51EE}"/>
              </a:ext>
            </a:extLst>
          </p:cNvPr>
          <p:cNvSpPr txBox="1"/>
          <p:nvPr/>
        </p:nvSpPr>
        <p:spPr>
          <a:xfrm>
            <a:off x="4540469" y="5906814"/>
            <a:ext cx="4897821" cy="400110"/>
          </a:xfrm>
          <a:prstGeom prst="rect">
            <a:avLst/>
          </a:prstGeom>
          <a:noFill/>
        </p:spPr>
        <p:txBody>
          <a:bodyPr wrap="square" rtlCol="0">
            <a:spAutoFit/>
          </a:bodyPr>
          <a:lstStyle/>
          <a:p>
            <a:pPr algn="l"/>
            <a:r>
              <a:rPr lang="en-GB" sz="2000" b="1" dirty="0">
                <a:latin typeface="+mn-lt"/>
              </a:rPr>
              <a:t>Look for details in next slides</a:t>
            </a:r>
            <a:r>
              <a:rPr lang="cs-CZ" sz="2000" b="1" dirty="0">
                <a:latin typeface="+mn-lt"/>
              </a:rPr>
              <a:t>!</a:t>
            </a:r>
            <a:endParaRPr lang="en-GB" sz="2000" b="1" dirty="0" err="1">
              <a:latin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ECEE80E-142D-4329-A78C-4A259489D5AB}"/>
              </a:ext>
            </a:extLst>
          </p:cNvPr>
          <p:cNvSpPr>
            <a:spLocks noGrp="1" noChangeArrowheads="1"/>
          </p:cNvSpPr>
          <p:nvPr>
            <p:ph type="title"/>
          </p:nvPr>
        </p:nvSpPr>
        <p:spPr>
          <a:xfrm>
            <a:off x="2057401" y="304800"/>
            <a:ext cx="8215313" cy="685800"/>
          </a:xfrm>
        </p:spPr>
        <p:txBody>
          <a:bodyPr/>
          <a:lstStyle/>
          <a:p>
            <a:r>
              <a:rPr lang="en-GB" altLang="cs-CZ" sz="3200">
                <a:latin typeface="Arial" panose="020B0604020202020204" pitchFamily="34" charset="0"/>
              </a:rPr>
              <a:t>Use Low Dose Devices</a:t>
            </a:r>
          </a:p>
        </p:txBody>
      </p:sp>
      <p:sp>
        <p:nvSpPr>
          <p:cNvPr id="100355" name="Rectangle 3">
            <a:extLst>
              <a:ext uri="{FF2B5EF4-FFF2-40B4-BE49-F238E27FC236}">
                <a16:creationId xmlns:a16="http://schemas.microsoft.com/office/drawing/2014/main" id="{BEEB8C5A-53ED-4D18-BF03-A31CBD766EB0}"/>
              </a:ext>
            </a:extLst>
          </p:cNvPr>
          <p:cNvSpPr>
            <a:spLocks noGrp="1" noChangeArrowheads="1"/>
          </p:cNvSpPr>
          <p:nvPr>
            <p:ph type="body" idx="1"/>
          </p:nvPr>
        </p:nvSpPr>
        <p:spPr>
          <a:xfrm>
            <a:off x="2279650" y="1412876"/>
            <a:ext cx="7772400" cy="4467225"/>
          </a:xfrm>
        </p:spPr>
        <p:txBody>
          <a:bodyPr/>
          <a:lstStyle/>
          <a:p>
            <a:r>
              <a:rPr lang="en-GB" altLang="cs-CZ">
                <a:latin typeface="Arial" panose="020B0604020202020204" pitchFamily="34" charset="0"/>
              </a:rPr>
              <a:t>no grid (but CR deteriorates, avoid grid for children and small adults)</a:t>
            </a:r>
          </a:p>
          <a:p>
            <a:r>
              <a:rPr lang="en-GB" altLang="cs-CZ">
                <a:latin typeface="Arial" panose="020B0604020202020204" pitchFamily="34" charset="0"/>
              </a:rPr>
              <a:t>appropriate filters (removes very low energy photons which are just absorbed by the skin)</a:t>
            </a:r>
          </a:p>
          <a:p>
            <a:r>
              <a:rPr lang="en-GB" altLang="cs-CZ">
                <a:latin typeface="Arial" panose="020B0604020202020204" pitchFamily="34" charset="0"/>
              </a:rPr>
              <a:t>immobilisation devices with children, old people to reduce repeats</a:t>
            </a:r>
          </a:p>
          <a:p>
            <a:r>
              <a:rPr lang="en-GB" altLang="cs-CZ">
                <a:latin typeface="Arial" panose="020B0604020202020204" pitchFamily="34" charset="0"/>
              </a:rPr>
              <a:t>Use the Automatic Exposure Device (AED)</a:t>
            </a:r>
          </a:p>
          <a:p>
            <a:endParaRPr lang="en-GB" altLang="cs-CZ">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AD6A23D0-BD48-4FD6-82B6-B33C22265228}"/>
              </a:ext>
            </a:extLst>
          </p:cNvPr>
          <p:cNvSpPr>
            <a:spLocks noGrp="1" noChangeArrowheads="1"/>
          </p:cNvSpPr>
          <p:nvPr>
            <p:ph type="title"/>
          </p:nvPr>
        </p:nvSpPr>
        <p:spPr/>
        <p:txBody>
          <a:bodyPr/>
          <a:lstStyle/>
          <a:p>
            <a:r>
              <a:rPr lang="en-US" altLang="cs-CZ"/>
              <a:t>DAP meter</a:t>
            </a:r>
          </a:p>
        </p:txBody>
      </p:sp>
      <p:pic>
        <p:nvPicPr>
          <p:cNvPr id="102403" name="Picture 3" descr="diamentor_ci">
            <a:extLst>
              <a:ext uri="{FF2B5EF4-FFF2-40B4-BE49-F238E27FC236}">
                <a16:creationId xmlns:a16="http://schemas.microsoft.com/office/drawing/2014/main" id="{BAFC5405-E9FC-4F97-B948-DF901F1CA6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1089" y="1484314"/>
            <a:ext cx="4968875" cy="4213225"/>
          </a:xfrm>
          <a:noFill/>
        </p:spPr>
      </p:pic>
      <p:sp>
        <p:nvSpPr>
          <p:cNvPr id="102404" name="Text Box 4">
            <a:extLst>
              <a:ext uri="{FF2B5EF4-FFF2-40B4-BE49-F238E27FC236}">
                <a16:creationId xmlns:a16="http://schemas.microsoft.com/office/drawing/2014/main" id="{9669C3BC-6CA8-4826-B859-0767C6B2F9B8}"/>
              </a:ext>
            </a:extLst>
          </p:cNvPr>
          <p:cNvSpPr txBox="1">
            <a:spLocks noChangeArrowheads="1"/>
          </p:cNvSpPr>
          <p:nvPr/>
        </p:nvSpPr>
        <p:spPr bwMode="auto">
          <a:xfrm>
            <a:off x="7680325" y="2133600"/>
            <a:ext cx="25923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a:latin typeface="Arial" panose="020B0604020202020204" pitchFamily="34" charset="0"/>
              </a:rPr>
              <a:t>DAP (Dose Area Product) meter reading is a good performance indicator for the doses given by the device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47B95BB-4399-4155-A5CA-CC1818CF6F26}"/>
              </a:ext>
            </a:extLst>
          </p:cNvPr>
          <p:cNvSpPr>
            <a:spLocks noGrp="1" noChangeArrowheads="1"/>
          </p:cNvSpPr>
          <p:nvPr>
            <p:ph type="title"/>
          </p:nvPr>
        </p:nvSpPr>
        <p:spPr>
          <a:xfrm>
            <a:off x="1992313" y="304800"/>
            <a:ext cx="8280400" cy="914400"/>
          </a:xfrm>
        </p:spPr>
        <p:txBody>
          <a:bodyPr/>
          <a:lstStyle/>
          <a:p>
            <a:r>
              <a:rPr lang="en-GB" altLang="cs-CZ" sz="3200">
                <a:latin typeface="Arial" panose="020B0604020202020204" pitchFamily="34" charset="0"/>
              </a:rPr>
              <a:t>Use Low Dose Protocols</a:t>
            </a:r>
          </a:p>
        </p:txBody>
      </p:sp>
      <p:sp>
        <p:nvSpPr>
          <p:cNvPr id="104451" name="Rectangle 3">
            <a:extLst>
              <a:ext uri="{FF2B5EF4-FFF2-40B4-BE49-F238E27FC236}">
                <a16:creationId xmlns:a16="http://schemas.microsoft.com/office/drawing/2014/main" id="{69FDA595-9C7E-4744-9999-99B06B323A63}"/>
              </a:ext>
            </a:extLst>
          </p:cNvPr>
          <p:cNvSpPr>
            <a:spLocks noGrp="1" noChangeArrowheads="1"/>
          </p:cNvSpPr>
          <p:nvPr>
            <p:ph type="body" idx="1"/>
          </p:nvPr>
        </p:nvSpPr>
        <p:spPr>
          <a:xfrm>
            <a:off x="1992313" y="1268413"/>
            <a:ext cx="7988300" cy="4648200"/>
          </a:xfrm>
        </p:spPr>
        <p:txBody>
          <a:bodyPr/>
          <a:lstStyle/>
          <a:p>
            <a:pPr>
              <a:lnSpc>
                <a:spcPct val="90000"/>
              </a:lnSpc>
            </a:pPr>
            <a:r>
              <a:rPr lang="en-GB" altLang="cs-CZ" sz="2400" dirty="0">
                <a:latin typeface="Arial" panose="020B0604020202020204" pitchFamily="34" charset="0"/>
              </a:rPr>
              <a:t>high kV, low </a:t>
            </a:r>
            <a:r>
              <a:rPr lang="en-GB" altLang="cs-CZ" sz="2400" dirty="0" err="1">
                <a:latin typeface="Arial" panose="020B0604020202020204" pitchFamily="34" charset="0"/>
              </a:rPr>
              <a:t>mAs</a:t>
            </a:r>
            <a:r>
              <a:rPr lang="en-GB" altLang="cs-CZ" sz="2400" dirty="0">
                <a:latin typeface="Arial" panose="020B0604020202020204" pitchFamily="34" charset="0"/>
              </a:rPr>
              <a:t> (but lower CR)</a:t>
            </a:r>
          </a:p>
          <a:p>
            <a:pPr>
              <a:lnSpc>
                <a:spcPct val="90000"/>
              </a:lnSpc>
            </a:pPr>
            <a:r>
              <a:rPr lang="en-GB" altLang="cs-CZ" sz="2400" dirty="0">
                <a:latin typeface="Arial" panose="020B0604020202020204" pitchFamily="34" charset="0"/>
              </a:rPr>
              <a:t>collimate to smallest field-size (also improves CR)</a:t>
            </a:r>
          </a:p>
          <a:p>
            <a:pPr>
              <a:lnSpc>
                <a:spcPct val="90000"/>
              </a:lnSpc>
            </a:pPr>
            <a:r>
              <a:rPr lang="en-GB" altLang="cs-CZ" sz="2400" dirty="0">
                <a:latin typeface="Arial" panose="020B0604020202020204" pitchFamily="34" charset="0"/>
              </a:rPr>
              <a:t>never use SSD </a:t>
            </a:r>
            <a:r>
              <a:rPr lang="cs-CZ" altLang="cs-CZ" sz="2400" dirty="0">
                <a:latin typeface="Arial" panose="020B0604020202020204" pitchFamily="34" charset="0"/>
              </a:rPr>
              <a:t>(source skin distance) </a:t>
            </a:r>
            <a:r>
              <a:rPr lang="en-GB" altLang="cs-CZ" sz="2400" dirty="0">
                <a:latin typeface="Arial" panose="020B0604020202020204" pitchFamily="34" charset="0"/>
              </a:rPr>
              <a:t>less than 30</a:t>
            </a:r>
            <a:r>
              <a:rPr lang="cs-CZ" altLang="cs-CZ" sz="2400" dirty="0">
                <a:latin typeface="Arial" panose="020B0604020202020204" pitchFamily="34" charset="0"/>
              </a:rPr>
              <a:t> </a:t>
            </a:r>
            <a:r>
              <a:rPr lang="en-GB" altLang="cs-CZ" sz="2400" dirty="0">
                <a:latin typeface="Arial" panose="020B0604020202020204" pitchFamily="34" charset="0"/>
              </a:rPr>
              <a:t>cm</a:t>
            </a:r>
          </a:p>
          <a:p>
            <a:pPr>
              <a:lnSpc>
                <a:spcPct val="90000"/>
              </a:lnSpc>
            </a:pPr>
            <a:r>
              <a:rPr lang="en-GB" altLang="cs-CZ" sz="2400" dirty="0">
                <a:latin typeface="Arial" panose="020B0604020202020204" pitchFamily="34" charset="0"/>
              </a:rPr>
              <a:t>protect radiosensitive organs (gonads, breast, eyes, thyroid …): exclude via collimation, right projection angle, use protective apparel</a:t>
            </a:r>
            <a:r>
              <a:rPr lang="cs-CZ" altLang="cs-CZ" sz="2400" dirty="0">
                <a:latin typeface="Arial" panose="020B0604020202020204" pitchFamily="34" charset="0"/>
              </a:rPr>
              <a:t>,</a:t>
            </a:r>
            <a:r>
              <a:rPr lang="en-GB" altLang="cs-CZ" sz="2400" dirty="0">
                <a:latin typeface="Arial" panose="020B0604020202020204" pitchFamily="34" charset="0"/>
              </a:rPr>
              <a:t> e.g., lead aprons, gonad shields</a:t>
            </a:r>
          </a:p>
          <a:p>
            <a:pPr>
              <a:lnSpc>
                <a:spcPct val="90000"/>
              </a:lnSpc>
            </a:pPr>
            <a:r>
              <a:rPr lang="en-GB" altLang="cs-CZ" sz="2400" dirty="0">
                <a:latin typeface="Arial" panose="020B0604020202020204" pitchFamily="34" charset="0"/>
              </a:rPr>
              <a:t>right projection e.g. PA projections best for chest and skull</a:t>
            </a:r>
          </a:p>
          <a:p>
            <a:pPr>
              <a:lnSpc>
                <a:spcPct val="90000"/>
              </a:lnSpc>
            </a:pPr>
            <a:r>
              <a:rPr lang="en-GB" altLang="cs-CZ" sz="2400" dirty="0">
                <a:latin typeface="Arial" panose="020B0604020202020204" pitchFamily="34" charset="0"/>
              </a:rPr>
              <a:t>use patient compression to minimise amount of tissue irradiated (improves SR, CR)</a:t>
            </a:r>
          </a:p>
          <a:p>
            <a:pPr>
              <a:lnSpc>
                <a:spcPct val="90000"/>
              </a:lnSpc>
            </a:pPr>
            <a:r>
              <a:rPr lang="en-GB" altLang="cs-CZ" sz="2400" dirty="0">
                <a:latin typeface="Arial" panose="020B0604020202020204" pitchFamily="34" charset="0"/>
              </a:rPr>
              <a:t>proper patient instruction to avoid repeats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8A46C73-CE2E-46E3-A41A-DD248FDB5885}"/>
              </a:ext>
            </a:extLst>
          </p:cNvPr>
          <p:cNvSpPr>
            <a:spLocks noGrp="1" noChangeArrowheads="1"/>
          </p:cNvSpPr>
          <p:nvPr>
            <p:ph type="title"/>
          </p:nvPr>
        </p:nvSpPr>
        <p:spPr>
          <a:xfrm>
            <a:off x="2209800" y="304801"/>
            <a:ext cx="7772400" cy="676275"/>
          </a:xfrm>
        </p:spPr>
        <p:txBody>
          <a:bodyPr/>
          <a:lstStyle/>
          <a:p>
            <a:r>
              <a:rPr lang="en-US" altLang="cs-CZ">
                <a:latin typeface="Arial" panose="020B0604020202020204" pitchFamily="34" charset="0"/>
              </a:rPr>
              <a:t>ICRP Principles</a:t>
            </a:r>
          </a:p>
        </p:txBody>
      </p:sp>
      <p:sp>
        <p:nvSpPr>
          <p:cNvPr id="12291" name="Rectangle 3">
            <a:extLst>
              <a:ext uri="{FF2B5EF4-FFF2-40B4-BE49-F238E27FC236}">
                <a16:creationId xmlns:a16="http://schemas.microsoft.com/office/drawing/2014/main" id="{E80A70F1-7DDE-494B-9167-47643116C41C}"/>
              </a:ext>
            </a:extLst>
          </p:cNvPr>
          <p:cNvSpPr>
            <a:spLocks noGrp="1" noChangeArrowheads="1"/>
          </p:cNvSpPr>
          <p:nvPr>
            <p:ph type="body" idx="1"/>
          </p:nvPr>
        </p:nvSpPr>
        <p:spPr>
          <a:xfrm>
            <a:off x="644056" y="1196976"/>
            <a:ext cx="9268294" cy="4824413"/>
          </a:xfrm>
        </p:spPr>
        <p:txBody>
          <a:bodyPr/>
          <a:lstStyle/>
          <a:p>
            <a:pPr>
              <a:lnSpc>
                <a:spcPct val="90000"/>
              </a:lnSpc>
            </a:pPr>
            <a:r>
              <a:rPr lang="en-US" altLang="cs-CZ" sz="1800" b="1" dirty="0">
                <a:latin typeface="Arial" panose="020B0604020202020204" pitchFamily="34" charset="0"/>
              </a:rPr>
              <a:t>JUSTIFICATION</a:t>
            </a:r>
            <a:r>
              <a:rPr lang="en-US" altLang="cs-CZ" sz="1800" dirty="0">
                <a:latin typeface="Arial" panose="020B0604020202020204" pitchFamily="34" charset="0"/>
              </a:rPr>
              <a:t> - Since every image carries risk before taking the image</a:t>
            </a:r>
            <a:r>
              <a:rPr lang="cs-CZ" altLang="cs-CZ" sz="1800" dirty="0">
                <a:latin typeface="Arial" panose="020B0604020202020204" pitchFamily="34" charset="0"/>
              </a:rPr>
              <a:t>,</a:t>
            </a:r>
            <a:r>
              <a:rPr lang="en-US" altLang="cs-CZ" sz="1800" dirty="0">
                <a:latin typeface="Arial" panose="020B0604020202020204" pitchFamily="34" charset="0"/>
              </a:rPr>
              <a:t> we must ask ourselves ‘Is it </a:t>
            </a:r>
            <a:r>
              <a:rPr lang="en-US" altLang="cs-CZ" sz="1800" i="1" dirty="0">
                <a:latin typeface="Arial" panose="020B0604020202020204" pitchFamily="34" charset="0"/>
              </a:rPr>
              <a:t>justified</a:t>
            </a:r>
            <a:r>
              <a:rPr lang="en-US" altLang="cs-CZ" sz="1800" dirty="0">
                <a:latin typeface="Arial" panose="020B0604020202020204" pitchFamily="34" charset="0"/>
              </a:rPr>
              <a:t>? </a:t>
            </a:r>
          </a:p>
          <a:p>
            <a:pPr lvl="1">
              <a:lnSpc>
                <a:spcPct val="90000"/>
              </a:lnSpc>
            </a:pPr>
            <a:r>
              <a:rPr lang="en-US" altLang="cs-CZ" sz="1800" dirty="0">
                <a:latin typeface="Arial" panose="020B0604020202020204" pitchFamily="34" charset="0"/>
              </a:rPr>
              <a:t>Is the x-ray image </a:t>
            </a:r>
            <a:r>
              <a:rPr lang="en-US" altLang="cs-CZ" sz="1800" i="1" dirty="0">
                <a:latin typeface="Arial" panose="020B0604020202020204" pitchFamily="34" charset="0"/>
              </a:rPr>
              <a:t>really</a:t>
            </a:r>
            <a:r>
              <a:rPr lang="en-US" altLang="cs-CZ" sz="1800" dirty="0">
                <a:latin typeface="Arial" panose="020B0604020202020204" pitchFamily="34" charset="0"/>
              </a:rPr>
              <a:t> necessary for diagnosis? (check with </a:t>
            </a:r>
            <a:r>
              <a:rPr lang="en-US" altLang="cs-CZ" sz="1800" i="1" dirty="0">
                <a:latin typeface="Arial" panose="020B0604020202020204" pitchFamily="34" charset="0"/>
              </a:rPr>
              <a:t>referral criteria</a:t>
            </a:r>
            <a:r>
              <a:rPr lang="en-US" altLang="cs-CZ" sz="1800" dirty="0">
                <a:latin typeface="Arial" panose="020B0604020202020204" pitchFamily="34" charset="0"/>
              </a:rPr>
              <a:t>) </a:t>
            </a:r>
          </a:p>
          <a:p>
            <a:pPr lvl="1">
              <a:lnSpc>
                <a:spcPct val="90000"/>
              </a:lnSpc>
            </a:pPr>
            <a:r>
              <a:rPr lang="en-US" altLang="cs-CZ" sz="1800" dirty="0">
                <a:latin typeface="Arial" panose="020B0604020202020204" pitchFamily="34" charset="0"/>
              </a:rPr>
              <a:t>Is the benefit to the patient higher than the risk? </a:t>
            </a:r>
          </a:p>
          <a:p>
            <a:pPr lvl="1">
              <a:lnSpc>
                <a:spcPct val="90000"/>
              </a:lnSpc>
            </a:pPr>
            <a:r>
              <a:rPr lang="en-US" altLang="cs-CZ" sz="1800" dirty="0">
                <a:latin typeface="Arial" panose="020B0604020202020204" pitchFamily="34" charset="0"/>
              </a:rPr>
              <a:t>Can we use previous</a:t>
            </a:r>
            <a:r>
              <a:rPr lang="cs-CZ" altLang="cs-CZ" sz="1800" dirty="0" err="1">
                <a:latin typeface="Arial" panose="020B0604020202020204" pitchFamily="34" charset="0"/>
              </a:rPr>
              <a:t>ly</a:t>
            </a:r>
            <a:r>
              <a:rPr lang="en-US" altLang="cs-CZ" sz="1800" dirty="0">
                <a:latin typeface="Arial" panose="020B0604020202020204" pitchFamily="34" charset="0"/>
              </a:rPr>
              <a:t> taken images? </a:t>
            </a:r>
          </a:p>
          <a:p>
            <a:pPr lvl="1">
              <a:lnSpc>
                <a:spcPct val="90000"/>
              </a:lnSpc>
            </a:pPr>
            <a:r>
              <a:rPr lang="en-US" altLang="cs-CZ" sz="1800" dirty="0">
                <a:latin typeface="Arial" panose="020B0604020202020204" pitchFamily="34" charset="0"/>
              </a:rPr>
              <a:t>Can we use MRI or USI which are non-ionizing?</a:t>
            </a:r>
            <a:endParaRPr lang="cs-CZ" altLang="cs-CZ" sz="1800" dirty="0">
              <a:latin typeface="Arial" panose="020B0604020202020204" pitchFamily="34" charset="0"/>
            </a:endParaRPr>
          </a:p>
          <a:p>
            <a:pPr lvl="1">
              <a:lnSpc>
                <a:spcPct val="90000"/>
              </a:lnSpc>
            </a:pPr>
            <a:endParaRPr lang="en-US" altLang="cs-CZ" sz="1800" dirty="0">
              <a:latin typeface="Arial" panose="020B0604020202020204" pitchFamily="34" charset="0"/>
            </a:endParaRPr>
          </a:p>
          <a:p>
            <a:pPr>
              <a:lnSpc>
                <a:spcPct val="90000"/>
              </a:lnSpc>
            </a:pPr>
            <a:r>
              <a:rPr lang="en-US" altLang="cs-CZ" sz="1800" b="1" dirty="0">
                <a:latin typeface="Arial" panose="020B0604020202020204" pitchFamily="34" charset="0"/>
              </a:rPr>
              <a:t>OPTIMISATION</a:t>
            </a:r>
            <a:r>
              <a:rPr lang="en-US" altLang="cs-CZ" sz="1800" dirty="0">
                <a:latin typeface="Arial" panose="020B0604020202020204" pitchFamily="34" charset="0"/>
              </a:rPr>
              <a:t>: we must produce an image of </a:t>
            </a:r>
            <a:r>
              <a:rPr lang="en-US" altLang="cs-CZ" sz="1800" i="1" dirty="0">
                <a:latin typeface="Arial" panose="020B0604020202020204" pitchFamily="34" charset="0"/>
              </a:rPr>
              <a:t>just sufficient quality for an accurate diagnosis whilst avoiding unnecessary patient dose</a:t>
            </a:r>
          </a:p>
          <a:p>
            <a:pPr lvl="1">
              <a:lnSpc>
                <a:spcPct val="90000"/>
              </a:lnSpc>
            </a:pPr>
            <a:r>
              <a:rPr lang="en-US" altLang="cs-CZ" sz="1800" dirty="0">
                <a:latin typeface="Arial" panose="020B0604020202020204" pitchFamily="34" charset="0"/>
              </a:rPr>
              <a:t>avoid repeats!</a:t>
            </a:r>
          </a:p>
          <a:p>
            <a:pPr lvl="1">
              <a:lnSpc>
                <a:spcPct val="90000"/>
              </a:lnSpc>
            </a:pPr>
            <a:r>
              <a:rPr lang="en-US" altLang="cs-CZ" sz="1800" dirty="0">
                <a:latin typeface="Arial" panose="020B0604020202020204" pitchFamily="34" charset="0"/>
              </a:rPr>
              <a:t>use imaging devices which have the required performance indicators </a:t>
            </a:r>
          </a:p>
          <a:p>
            <a:pPr lvl="1">
              <a:lnSpc>
                <a:spcPct val="90000"/>
              </a:lnSpc>
            </a:pPr>
            <a:r>
              <a:rPr lang="en-US" altLang="cs-CZ" sz="1800" dirty="0">
                <a:latin typeface="Arial" panose="020B0604020202020204" pitchFamily="34" charset="0"/>
              </a:rPr>
              <a:t>use device use protocols which produce images with just sufficient image quality for accurate diagnosis </a:t>
            </a:r>
            <a:endParaRPr lang="cs-CZ" altLang="cs-CZ" sz="1800" dirty="0">
              <a:latin typeface="Arial" panose="020B0604020202020204" pitchFamily="34" charset="0"/>
            </a:endParaRPr>
          </a:p>
          <a:p>
            <a:pPr lvl="1">
              <a:lnSpc>
                <a:spcPct val="90000"/>
              </a:lnSpc>
            </a:pPr>
            <a:endParaRPr lang="en-US" altLang="cs-CZ" sz="1800" dirty="0">
              <a:latin typeface="Arial" panose="020B0604020202020204" pitchFamily="34" charset="0"/>
            </a:endParaRPr>
          </a:p>
          <a:p>
            <a:pPr>
              <a:lnSpc>
                <a:spcPct val="90000"/>
              </a:lnSpc>
            </a:pPr>
            <a:r>
              <a:rPr lang="en-US" altLang="cs-CZ" sz="1800" b="1" dirty="0">
                <a:latin typeface="Arial" panose="020B0604020202020204" pitchFamily="34" charset="0"/>
              </a:rPr>
              <a:t>Dose LIMITATION</a:t>
            </a:r>
            <a:r>
              <a:rPr lang="en-US" altLang="cs-CZ" sz="1800" dirty="0">
                <a:latin typeface="Arial" panose="020B0604020202020204" pitchFamily="34" charset="0"/>
              </a:rPr>
              <a:t>: measure patient doses regularly and check that they do not exceed recommended levels (diagnostic reference levels)</a:t>
            </a:r>
          </a:p>
        </p:txBody>
      </p:sp>
      <p:sp>
        <p:nvSpPr>
          <p:cNvPr id="12292" name="Text Box 4">
            <a:extLst>
              <a:ext uri="{FF2B5EF4-FFF2-40B4-BE49-F238E27FC236}">
                <a16:creationId xmlns:a16="http://schemas.microsoft.com/office/drawing/2014/main" id="{9081415B-9015-49F3-922A-123764989699}"/>
              </a:ext>
            </a:extLst>
          </p:cNvPr>
          <p:cNvSpPr txBox="1">
            <a:spLocks noChangeArrowheads="1"/>
          </p:cNvSpPr>
          <p:nvPr/>
        </p:nvSpPr>
        <p:spPr bwMode="auto">
          <a:xfrm>
            <a:off x="2855913" y="6092826"/>
            <a:ext cx="7200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000" dirty="0">
                <a:solidFill>
                  <a:schemeClr val="tx2"/>
                </a:solidFill>
                <a:latin typeface="Arial" panose="020B0604020202020204" pitchFamily="34" charset="0"/>
              </a:rPr>
              <a:t>ICRP</a:t>
            </a:r>
            <a:r>
              <a:rPr lang="cs-CZ" altLang="cs-CZ" sz="2000" dirty="0">
                <a:latin typeface="Arial" panose="020B0604020202020204" pitchFamily="34" charset="0"/>
              </a:rPr>
              <a:t>  </a:t>
            </a:r>
            <a:r>
              <a:rPr lang="en-GB" altLang="cs-CZ" sz="2000" dirty="0">
                <a:latin typeface="Arial" panose="020B0604020202020204" pitchFamily="34" charset="0"/>
              </a:rPr>
              <a:t>=  International Commission for Radiation Protection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55EB9289-778F-4657-887E-039ACE63EAB8}"/>
              </a:ext>
            </a:extLst>
          </p:cNvPr>
          <p:cNvSpPr>
            <a:spLocks noGrp="1" noChangeArrowheads="1"/>
          </p:cNvSpPr>
          <p:nvPr>
            <p:ph type="ctrTitle"/>
          </p:nvPr>
        </p:nvSpPr>
        <p:spPr>
          <a:xfrm>
            <a:off x="1992314" y="2708275"/>
            <a:ext cx="8207375" cy="1143000"/>
          </a:xfrm>
        </p:spPr>
        <p:txBody>
          <a:bodyPr/>
          <a:lstStyle/>
          <a:p>
            <a:pPr>
              <a:defRPr/>
            </a:pPr>
            <a:r>
              <a:rPr lang="en-GB" sz="4200">
                <a:effectLst>
                  <a:outerShdw blurRad="38100" dist="38100" dir="2700000" algn="tl">
                    <a:srgbClr val="C0C0C0"/>
                  </a:outerShdw>
                </a:effectLst>
                <a:latin typeface="Arial" charset="0"/>
              </a:rPr>
              <a:t>Reducing Patient Doses in CT</a:t>
            </a:r>
            <a:br>
              <a:rPr lang="en-GB" sz="4200">
                <a:effectLst>
                  <a:outerShdw blurRad="38100" dist="38100" dir="2700000" algn="tl">
                    <a:srgbClr val="C0C0C0"/>
                  </a:outerShdw>
                </a:effectLst>
                <a:latin typeface="Arial" charset="0"/>
              </a:rPr>
            </a:br>
            <a:endParaRPr lang="en-GB" i="1">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74DCF219-42F6-4E9F-AD58-1E7E6054EB63}"/>
              </a:ext>
            </a:extLst>
          </p:cNvPr>
          <p:cNvSpPr>
            <a:spLocks noGrp="1" noChangeArrowheads="1"/>
          </p:cNvSpPr>
          <p:nvPr>
            <p:ph type="title"/>
          </p:nvPr>
        </p:nvSpPr>
        <p:spPr/>
        <p:txBody>
          <a:bodyPr/>
          <a:lstStyle/>
          <a:p>
            <a:r>
              <a:rPr lang="en-GB" altLang="cs-CZ">
                <a:latin typeface="Arial" panose="020B0604020202020204" pitchFamily="34" charset="0"/>
              </a:rPr>
              <a:t>Current Situation</a:t>
            </a:r>
          </a:p>
        </p:txBody>
      </p:sp>
      <p:sp>
        <p:nvSpPr>
          <p:cNvPr id="309251" name="Rectangle 3">
            <a:extLst>
              <a:ext uri="{FF2B5EF4-FFF2-40B4-BE49-F238E27FC236}">
                <a16:creationId xmlns:a16="http://schemas.microsoft.com/office/drawing/2014/main" id="{EFF5FF1A-806C-4945-8DBC-65602FDEA6C9}"/>
              </a:ext>
            </a:extLst>
          </p:cNvPr>
          <p:cNvSpPr>
            <a:spLocks noGrp="1" noChangeArrowheads="1"/>
          </p:cNvSpPr>
          <p:nvPr>
            <p:ph type="body" idx="1"/>
          </p:nvPr>
        </p:nvSpPr>
        <p:spPr>
          <a:xfrm>
            <a:off x="1177159" y="1910255"/>
            <a:ext cx="8296440" cy="3029607"/>
          </a:xfrm>
        </p:spPr>
        <p:txBody>
          <a:bodyPr/>
          <a:lstStyle/>
          <a:p>
            <a:pPr>
              <a:lnSpc>
                <a:spcPct val="80000"/>
              </a:lnSpc>
            </a:pPr>
            <a:r>
              <a:rPr lang="en-GB" altLang="cs-CZ" dirty="0">
                <a:latin typeface="Arial" panose="020B0604020202020204" pitchFamily="34" charset="0"/>
              </a:rPr>
              <a:t>CT high dose procedure</a:t>
            </a:r>
          </a:p>
          <a:p>
            <a:pPr>
              <a:lnSpc>
                <a:spcPct val="80000"/>
              </a:lnSpc>
            </a:pPr>
            <a:r>
              <a:rPr lang="en-GB" altLang="cs-CZ" dirty="0">
                <a:latin typeface="Arial" panose="020B0604020202020204" pitchFamily="34" charset="0"/>
              </a:rPr>
              <a:t>CT continues to evolve rapidly</a:t>
            </a:r>
          </a:p>
          <a:p>
            <a:pPr>
              <a:lnSpc>
                <a:spcPct val="80000"/>
              </a:lnSpc>
            </a:pPr>
            <a:r>
              <a:rPr lang="en-GB" altLang="cs-CZ" dirty="0">
                <a:latin typeface="Arial" panose="020B0604020202020204" pitchFamily="34" charset="0"/>
              </a:rPr>
              <a:t>The frequency of CT examinations is increasing rapidly!</a:t>
            </a:r>
            <a:endParaRPr lang="cs-CZ" altLang="cs-CZ" dirty="0">
              <a:latin typeface="Arial" panose="020B0604020202020204" pitchFamily="34" charset="0"/>
            </a:endParaRPr>
          </a:p>
          <a:p>
            <a:pPr>
              <a:lnSpc>
                <a:spcPct val="80000"/>
              </a:lnSpc>
            </a:pPr>
            <a:r>
              <a:rPr lang="en-GB" altLang="cs-CZ" sz="2500" i="1" dirty="0">
                <a:latin typeface="Arial" panose="020B0604020202020204" pitchFamily="34" charset="0"/>
              </a:rPr>
              <a:t>Why increased frequency of use?</a:t>
            </a:r>
            <a:r>
              <a:rPr lang="en-GB" altLang="cs-CZ" sz="2400" dirty="0">
                <a:latin typeface="Arial" panose="020B0604020202020204" pitchFamily="34" charset="0"/>
              </a:rPr>
              <a:t> </a:t>
            </a:r>
            <a:r>
              <a:rPr lang="cs-CZ" altLang="cs-CZ" sz="2400" dirty="0">
                <a:latin typeface="Arial" panose="020B0604020202020204" pitchFamily="34" charset="0"/>
              </a:rPr>
              <a:t>3</a:t>
            </a:r>
            <a:r>
              <a:rPr lang="en-GB" altLang="cs-CZ" sz="2400" dirty="0">
                <a:latin typeface="Arial" panose="020B0604020202020204" pitchFamily="34" charset="0"/>
              </a:rPr>
              <a:t>0 years ago, a standard CT of the thorax took several minutes while today with spiral-CT similar information can be accumulated in a single breath-hold making it patient &amp; user friendly.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 calcmode="lin" valueType="num">
                                      <p:cBhvr additive="base">
                                        <p:cTn id="7" dur="500" fill="hold"/>
                                        <p:tgtEl>
                                          <p:spTgt spid="309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9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9251">
                                            <p:txEl>
                                              <p:pRg st="1" end="1"/>
                                            </p:txEl>
                                          </p:spTgt>
                                        </p:tgtEl>
                                        <p:attrNameLst>
                                          <p:attrName>style.visibility</p:attrName>
                                        </p:attrNameLst>
                                      </p:cBhvr>
                                      <p:to>
                                        <p:strVal val="visible"/>
                                      </p:to>
                                    </p:set>
                                    <p:anim calcmode="lin" valueType="num">
                                      <p:cBhvr additive="base">
                                        <p:cTn id="13" dur="500" fill="hold"/>
                                        <p:tgtEl>
                                          <p:spTgt spid="3092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9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9251">
                                            <p:txEl>
                                              <p:pRg st="2" end="2"/>
                                            </p:txEl>
                                          </p:spTgt>
                                        </p:tgtEl>
                                        <p:attrNameLst>
                                          <p:attrName>style.visibility</p:attrName>
                                        </p:attrNameLst>
                                      </p:cBhvr>
                                      <p:to>
                                        <p:strVal val="visible"/>
                                      </p:to>
                                    </p:set>
                                    <p:anim calcmode="lin" valueType="num">
                                      <p:cBhvr additive="base">
                                        <p:cTn id="19" dur="500" fill="hold"/>
                                        <p:tgtEl>
                                          <p:spTgt spid="3092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9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9251">
                                            <p:txEl>
                                              <p:pRg st="3" end="3"/>
                                            </p:txEl>
                                          </p:spTgt>
                                        </p:tgtEl>
                                        <p:attrNameLst>
                                          <p:attrName>style.visibility</p:attrName>
                                        </p:attrNameLst>
                                      </p:cBhvr>
                                      <p:to>
                                        <p:strVal val="visible"/>
                                      </p:to>
                                    </p:set>
                                    <p:anim calcmode="lin" valueType="num">
                                      <p:cBhvr additive="base">
                                        <p:cTn id="25" dur="500" fill="hold"/>
                                        <p:tgtEl>
                                          <p:spTgt spid="3092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9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39053D3A-2D6E-44E9-BD36-B9AA171928E8}"/>
              </a:ext>
            </a:extLst>
          </p:cNvPr>
          <p:cNvSpPr>
            <a:spLocks noGrp="1" noChangeArrowheads="1"/>
          </p:cNvSpPr>
          <p:nvPr>
            <p:ph type="title"/>
          </p:nvPr>
        </p:nvSpPr>
        <p:spPr>
          <a:xfrm>
            <a:off x="1828800" y="228600"/>
            <a:ext cx="8534400" cy="1143000"/>
          </a:xfrm>
        </p:spPr>
        <p:txBody>
          <a:bodyPr/>
          <a:lstStyle/>
          <a:p>
            <a:r>
              <a:rPr lang="en-GB" altLang="cs-CZ">
                <a:latin typeface="Arial" panose="020B0604020202020204" pitchFamily="34" charset="0"/>
              </a:rPr>
              <a:t>Why increased dose?</a:t>
            </a:r>
          </a:p>
        </p:txBody>
      </p:sp>
      <p:sp>
        <p:nvSpPr>
          <p:cNvPr id="311299" name="Rectangle 3">
            <a:extLst>
              <a:ext uri="{FF2B5EF4-FFF2-40B4-BE49-F238E27FC236}">
                <a16:creationId xmlns:a16="http://schemas.microsoft.com/office/drawing/2014/main" id="{B11F00AD-9C7C-402F-BF61-9B90FDC5F181}"/>
              </a:ext>
            </a:extLst>
          </p:cNvPr>
          <p:cNvSpPr>
            <a:spLocks noGrp="1" noChangeArrowheads="1"/>
          </p:cNvSpPr>
          <p:nvPr>
            <p:ph type="body" idx="1"/>
          </p:nvPr>
        </p:nvSpPr>
        <p:spPr>
          <a:xfrm>
            <a:off x="1450428" y="1371600"/>
            <a:ext cx="8174587" cy="4648200"/>
          </a:xfrm>
        </p:spPr>
        <p:txBody>
          <a:bodyPr/>
          <a:lstStyle/>
          <a:p>
            <a:pPr>
              <a:lnSpc>
                <a:spcPct val="90000"/>
              </a:lnSpc>
              <a:spcBef>
                <a:spcPct val="50000"/>
              </a:spcBef>
            </a:pPr>
            <a:r>
              <a:rPr lang="en-GB" altLang="cs-CZ" sz="2000" dirty="0">
                <a:latin typeface="Arial" panose="020B0604020202020204" pitchFamily="34" charset="0"/>
              </a:rPr>
              <a:t>The higher the dose the better the image quality</a:t>
            </a:r>
          </a:p>
          <a:p>
            <a:pPr>
              <a:lnSpc>
                <a:spcPct val="90000"/>
              </a:lnSpc>
              <a:spcBef>
                <a:spcPct val="50000"/>
              </a:spcBef>
            </a:pPr>
            <a:r>
              <a:rPr lang="en-GB" altLang="cs-CZ" sz="2000" dirty="0">
                <a:latin typeface="Arial" panose="020B0604020202020204" pitchFamily="34" charset="0"/>
              </a:rPr>
              <a:t>There is a tendency to increase the volume covered in a particular examination</a:t>
            </a:r>
          </a:p>
          <a:p>
            <a:pPr>
              <a:lnSpc>
                <a:spcPct val="90000"/>
              </a:lnSpc>
              <a:spcBef>
                <a:spcPct val="50000"/>
              </a:spcBef>
            </a:pPr>
            <a:r>
              <a:rPr lang="en-GB" altLang="cs-CZ" sz="2000" dirty="0">
                <a:latin typeface="Arial" panose="020B0604020202020204" pitchFamily="34" charset="0"/>
              </a:rPr>
              <a:t>Modern helical CT has made volume scanning with no inter-slice gap much easier (easy just set pitch = 1) </a:t>
            </a:r>
          </a:p>
          <a:p>
            <a:pPr>
              <a:lnSpc>
                <a:spcPct val="90000"/>
              </a:lnSpc>
              <a:spcBef>
                <a:spcPct val="50000"/>
              </a:spcBef>
            </a:pPr>
            <a:r>
              <a:rPr lang="en-GB" altLang="cs-CZ" sz="2000" dirty="0">
                <a:latin typeface="Arial" panose="020B0604020202020204" pitchFamily="34" charset="0"/>
              </a:rPr>
              <a:t>As CT permits automatic correction of the image, high exposure factors are used even when these are not required</a:t>
            </a:r>
            <a:r>
              <a:rPr lang="cs-CZ" altLang="cs-CZ" sz="2000" dirty="0">
                <a:latin typeface="Arial" panose="020B0604020202020204" pitchFamily="34" charset="0"/>
              </a:rPr>
              <a:t>,</a:t>
            </a:r>
            <a:r>
              <a:rPr lang="en-GB" altLang="cs-CZ" sz="2000" dirty="0">
                <a:latin typeface="Arial" panose="020B0604020202020204" pitchFamily="34" charset="0"/>
              </a:rPr>
              <a:t> e.g., for thick or thin regions of the body</a:t>
            </a:r>
          </a:p>
          <a:p>
            <a:pPr>
              <a:lnSpc>
                <a:spcPct val="90000"/>
              </a:lnSpc>
              <a:spcBef>
                <a:spcPct val="50000"/>
              </a:spcBef>
            </a:pPr>
            <a:r>
              <a:rPr lang="en-GB" altLang="cs-CZ" sz="2000" dirty="0">
                <a:latin typeface="Arial" panose="020B0604020202020204" pitchFamily="34" charset="0"/>
              </a:rPr>
              <a:t>Same exposure factors often used for children as for adults</a:t>
            </a:r>
          </a:p>
          <a:p>
            <a:pPr>
              <a:lnSpc>
                <a:spcPct val="90000"/>
              </a:lnSpc>
              <a:spcBef>
                <a:spcPct val="50000"/>
              </a:spcBef>
            </a:pPr>
            <a:r>
              <a:rPr lang="en-GB" altLang="cs-CZ" sz="2000" dirty="0">
                <a:latin typeface="Arial" panose="020B0604020202020204" pitchFamily="34" charset="0"/>
              </a:rPr>
              <a:t>many radiologists believe that modern CT scanners which are very fast give lesser radiation dose, not true as mA used is higher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anim calcmode="lin" valueType="num">
                                      <p:cBhvr additive="base">
                                        <p:cTn id="7" dur="500" fill="hold"/>
                                        <p:tgtEl>
                                          <p:spTgt spid="311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1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1299">
                                            <p:txEl>
                                              <p:pRg st="1" end="1"/>
                                            </p:txEl>
                                          </p:spTgt>
                                        </p:tgtEl>
                                        <p:attrNameLst>
                                          <p:attrName>style.visibility</p:attrName>
                                        </p:attrNameLst>
                                      </p:cBhvr>
                                      <p:to>
                                        <p:strVal val="visible"/>
                                      </p:to>
                                    </p:set>
                                    <p:anim calcmode="lin" valueType="num">
                                      <p:cBhvr additive="base">
                                        <p:cTn id="13" dur="500" fill="hold"/>
                                        <p:tgtEl>
                                          <p:spTgt spid="3112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1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1299">
                                            <p:txEl>
                                              <p:pRg st="2" end="2"/>
                                            </p:txEl>
                                          </p:spTgt>
                                        </p:tgtEl>
                                        <p:attrNameLst>
                                          <p:attrName>style.visibility</p:attrName>
                                        </p:attrNameLst>
                                      </p:cBhvr>
                                      <p:to>
                                        <p:strVal val="visible"/>
                                      </p:to>
                                    </p:set>
                                    <p:anim calcmode="lin" valueType="num">
                                      <p:cBhvr additive="base">
                                        <p:cTn id="19" dur="500" fill="hold"/>
                                        <p:tgtEl>
                                          <p:spTgt spid="3112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1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1299">
                                            <p:txEl>
                                              <p:pRg st="3" end="3"/>
                                            </p:txEl>
                                          </p:spTgt>
                                        </p:tgtEl>
                                        <p:attrNameLst>
                                          <p:attrName>style.visibility</p:attrName>
                                        </p:attrNameLst>
                                      </p:cBhvr>
                                      <p:to>
                                        <p:strVal val="visible"/>
                                      </p:to>
                                    </p:set>
                                    <p:anim calcmode="lin" valueType="num">
                                      <p:cBhvr additive="base">
                                        <p:cTn id="25" dur="500" fill="hold"/>
                                        <p:tgtEl>
                                          <p:spTgt spid="3112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12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11299">
                                            <p:txEl>
                                              <p:pRg st="4" end="4"/>
                                            </p:txEl>
                                          </p:spTgt>
                                        </p:tgtEl>
                                        <p:attrNameLst>
                                          <p:attrName>style.visibility</p:attrName>
                                        </p:attrNameLst>
                                      </p:cBhvr>
                                      <p:to>
                                        <p:strVal val="visible"/>
                                      </p:to>
                                    </p:set>
                                    <p:anim calcmode="lin" valueType="num">
                                      <p:cBhvr additive="base">
                                        <p:cTn id="31" dur="500" fill="hold"/>
                                        <p:tgtEl>
                                          <p:spTgt spid="3112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112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11299">
                                            <p:txEl>
                                              <p:pRg st="5" end="5"/>
                                            </p:txEl>
                                          </p:spTgt>
                                        </p:tgtEl>
                                        <p:attrNameLst>
                                          <p:attrName>style.visibility</p:attrName>
                                        </p:attrNameLst>
                                      </p:cBhvr>
                                      <p:to>
                                        <p:strVal val="visible"/>
                                      </p:to>
                                    </p:set>
                                    <p:anim calcmode="lin" valueType="num">
                                      <p:cBhvr additive="base">
                                        <p:cTn id="37" dur="500" fill="hold"/>
                                        <p:tgtEl>
                                          <p:spTgt spid="31129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112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A9417967-C4E2-4C88-863C-BEA3527B6D19}"/>
              </a:ext>
            </a:extLst>
          </p:cNvPr>
          <p:cNvSpPr>
            <a:spLocks noGrp="1" noChangeArrowheads="1"/>
          </p:cNvSpPr>
          <p:nvPr>
            <p:ph type="title"/>
          </p:nvPr>
        </p:nvSpPr>
        <p:spPr>
          <a:xfrm>
            <a:off x="2208213" y="549275"/>
            <a:ext cx="7772400" cy="914400"/>
          </a:xfrm>
        </p:spPr>
        <p:txBody>
          <a:bodyPr/>
          <a:lstStyle/>
          <a:p>
            <a:r>
              <a:rPr lang="en-GB" altLang="cs-CZ" sz="3200">
                <a:latin typeface="Arial" panose="020B0604020202020204" pitchFamily="34" charset="0"/>
              </a:rPr>
              <a:t>Radiosensitive Organs Needing Protection</a:t>
            </a:r>
          </a:p>
        </p:txBody>
      </p:sp>
      <p:sp>
        <p:nvSpPr>
          <p:cNvPr id="312323" name="Rectangle 3">
            <a:extLst>
              <a:ext uri="{FF2B5EF4-FFF2-40B4-BE49-F238E27FC236}">
                <a16:creationId xmlns:a16="http://schemas.microsoft.com/office/drawing/2014/main" id="{614EB134-6E12-4ED7-9648-112CBE32035E}"/>
              </a:ext>
            </a:extLst>
          </p:cNvPr>
          <p:cNvSpPr>
            <a:spLocks noGrp="1" noChangeArrowheads="1"/>
          </p:cNvSpPr>
          <p:nvPr>
            <p:ph type="body" idx="1"/>
          </p:nvPr>
        </p:nvSpPr>
        <p:spPr>
          <a:xfrm>
            <a:off x="2208213" y="2301438"/>
            <a:ext cx="6481763" cy="4467225"/>
          </a:xfrm>
        </p:spPr>
        <p:txBody>
          <a:bodyPr/>
          <a:lstStyle/>
          <a:p>
            <a:pPr lvl="1"/>
            <a:endParaRPr lang="en-GB" altLang="cs-CZ" sz="800" dirty="0">
              <a:latin typeface="Arial" panose="020B0604020202020204" pitchFamily="34" charset="0"/>
            </a:endParaRPr>
          </a:p>
          <a:p>
            <a:r>
              <a:rPr lang="en-GB" altLang="cs-CZ" dirty="0">
                <a:latin typeface="Arial" panose="020B0604020202020204" pitchFamily="34" charset="0"/>
              </a:rPr>
              <a:t>Breast dose high in CT of thorax</a:t>
            </a:r>
          </a:p>
          <a:p>
            <a:r>
              <a:rPr lang="en-GB" altLang="cs-CZ" dirty="0">
                <a:latin typeface="Arial" panose="020B0604020202020204" pitchFamily="34" charset="0"/>
              </a:rPr>
              <a:t>Eye lens in brain CT</a:t>
            </a:r>
          </a:p>
          <a:p>
            <a:r>
              <a:rPr lang="en-GB" altLang="cs-CZ" dirty="0">
                <a:latin typeface="Arial" panose="020B0604020202020204" pitchFamily="34" charset="0"/>
              </a:rPr>
              <a:t>Thyroid in brain and in thorax CT</a:t>
            </a:r>
          </a:p>
          <a:p>
            <a:r>
              <a:rPr lang="en-GB" altLang="cs-CZ" dirty="0">
                <a:latin typeface="Arial" panose="020B0604020202020204" pitchFamily="34" charset="0"/>
              </a:rPr>
              <a:t>Gonads in pelvic 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2323">
                                            <p:txEl>
                                              <p:pRg st="1" end="1"/>
                                            </p:txEl>
                                          </p:spTgt>
                                        </p:tgtEl>
                                        <p:attrNameLst>
                                          <p:attrName>style.visibility</p:attrName>
                                        </p:attrNameLst>
                                      </p:cBhvr>
                                      <p:to>
                                        <p:strVal val="visible"/>
                                      </p:to>
                                    </p:set>
                                    <p:anim calcmode="lin" valueType="num">
                                      <p:cBhvr additive="base">
                                        <p:cTn id="7" dur="500" fill="hold"/>
                                        <p:tgtEl>
                                          <p:spTgt spid="31232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2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2323">
                                            <p:txEl>
                                              <p:pRg st="2" end="2"/>
                                            </p:txEl>
                                          </p:spTgt>
                                        </p:tgtEl>
                                        <p:attrNameLst>
                                          <p:attrName>style.visibility</p:attrName>
                                        </p:attrNameLst>
                                      </p:cBhvr>
                                      <p:to>
                                        <p:strVal val="visible"/>
                                      </p:to>
                                    </p:set>
                                    <p:anim calcmode="lin" valueType="num">
                                      <p:cBhvr additive="base">
                                        <p:cTn id="13" dur="500" fill="hold"/>
                                        <p:tgtEl>
                                          <p:spTgt spid="31232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2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2323">
                                            <p:txEl>
                                              <p:pRg st="3" end="3"/>
                                            </p:txEl>
                                          </p:spTgt>
                                        </p:tgtEl>
                                        <p:attrNameLst>
                                          <p:attrName>style.visibility</p:attrName>
                                        </p:attrNameLst>
                                      </p:cBhvr>
                                      <p:to>
                                        <p:strVal val="visible"/>
                                      </p:to>
                                    </p:set>
                                    <p:anim calcmode="lin" valueType="num">
                                      <p:cBhvr additive="base">
                                        <p:cTn id="19" dur="500" fill="hold"/>
                                        <p:tgtEl>
                                          <p:spTgt spid="31232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2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2323">
                                            <p:txEl>
                                              <p:pRg st="4" end="4"/>
                                            </p:txEl>
                                          </p:spTgt>
                                        </p:tgtEl>
                                        <p:attrNameLst>
                                          <p:attrName>style.visibility</p:attrName>
                                        </p:attrNameLst>
                                      </p:cBhvr>
                                      <p:to>
                                        <p:strVal val="visible"/>
                                      </p:to>
                                    </p:set>
                                    <p:anim calcmode="lin" valueType="num">
                                      <p:cBhvr additive="base">
                                        <p:cTn id="25" dur="500" fill="hold"/>
                                        <p:tgtEl>
                                          <p:spTgt spid="31232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2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2773460-882B-414B-BB90-58C597CE3DA4}"/>
              </a:ext>
            </a:extLst>
          </p:cNvPr>
          <p:cNvSpPr>
            <a:spLocks noGrp="1" noChangeArrowheads="1"/>
          </p:cNvSpPr>
          <p:nvPr>
            <p:ph type="title"/>
          </p:nvPr>
        </p:nvSpPr>
        <p:spPr>
          <a:xfrm>
            <a:off x="2135188" y="620713"/>
            <a:ext cx="7772400" cy="609600"/>
          </a:xfrm>
        </p:spPr>
        <p:txBody>
          <a:bodyPr/>
          <a:lstStyle/>
          <a:p>
            <a:r>
              <a:rPr lang="en-GB" altLang="cs-CZ">
                <a:latin typeface="Arial" panose="020B0604020202020204" pitchFamily="34" charset="0"/>
              </a:rPr>
              <a:t>Low dose CT devices</a:t>
            </a:r>
          </a:p>
        </p:txBody>
      </p:sp>
      <p:sp>
        <p:nvSpPr>
          <p:cNvPr id="313347" name="Rectangle 3">
            <a:extLst>
              <a:ext uri="{FF2B5EF4-FFF2-40B4-BE49-F238E27FC236}">
                <a16:creationId xmlns:a16="http://schemas.microsoft.com/office/drawing/2014/main" id="{7E0DEC4F-F1F7-4176-A7BF-F24A8E8180EC}"/>
              </a:ext>
            </a:extLst>
          </p:cNvPr>
          <p:cNvSpPr>
            <a:spLocks noGrp="1" noChangeArrowheads="1"/>
          </p:cNvSpPr>
          <p:nvPr>
            <p:ph type="body" idx="1"/>
          </p:nvPr>
        </p:nvSpPr>
        <p:spPr>
          <a:xfrm>
            <a:off x="2208214" y="1844676"/>
            <a:ext cx="7559675" cy="3529013"/>
          </a:xfrm>
        </p:spPr>
        <p:txBody>
          <a:bodyPr/>
          <a:lstStyle/>
          <a:p>
            <a:pPr>
              <a:lnSpc>
                <a:spcPct val="90000"/>
              </a:lnSpc>
            </a:pPr>
            <a:r>
              <a:rPr lang="en-GB" altLang="cs-CZ">
                <a:latin typeface="Arial" panose="020B0604020202020204" pitchFamily="34" charset="0"/>
              </a:rPr>
              <a:t>Real-time automatic mA modulation (patient not uniform area of cross-section)</a:t>
            </a:r>
          </a:p>
          <a:p>
            <a:pPr>
              <a:lnSpc>
                <a:spcPct val="90000"/>
              </a:lnSpc>
            </a:pPr>
            <a:r>
              <a:rPr lang="en-GB" altLang="cs-CZ">
                <a:latin typeface="Arial" panose="020B0604020202020204" pitchFamily="34" charset="0"/>
              </a:rPr>
              <a:t>Partial rotation feature: e.g. 270 degree in Head CT (omitting the frontal 90</a:t>
            </a:r>
            <a:r>
              <a:rPr lang="en-GB" altLang="cs-CZ" baseline="30000">
                <a:latin typeface="Arial" panose="020B0604020202020204" pitchFamily="34" charset="0"/>
              </a:rPr>
              <a:t>o</a:t>
            </a:r>
            <a:r>
              <a:rPr lang="en-GB" altLang="cs-CZ">
                <a:latin typeface="Arial" panose="020B0604020202020204" pitchFamily="34" charset="0"/>
              </a:rPr>
              <a:t>) saves the eyes</a:t>
            </a:r>
          </a:p>
          <a:p>
            <a:pPr>
              <a:lnSpc>
                <a:spcPct val="90000"/>
              </a:lnSpc>
            </a:pPr>
            <a:r>
              <a:rPr lang="en-GB" altLang="en-GB">
                <a:latin typeface="Arial" panose="020B0604020202020204" pitchFamily="34" charset="0"/>
              </a:rPr>
              <a:t>Gantry angulation to avoid high-sensitivity organs</a:t>
            </a:r>
          </a:p>
          <a:p>
            <a:pPr>
              <a:lnSpc>
                <a:spcPct val="90000"/>
              </a:lnSpc>
            </a:pPr>
            <a:r>
              <a:rPr lang="en-GB" altLang="en-GB">
                <a:latin typeface="Arial" panose="020B0604020202020204" pitchFamily="34" charset="0"/>
              </a:rPr>
              <a:t>Infant, small patient buttons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 calcmode="lin" valueType="num">
                                      <p:cBhvr additive="base">
                                        <p:cTn id="7" dur="500" fill="hold"/>
                                        <p:tgtEl>
                                          <p:spTgt spid="3133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3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3347">
                                            <p:txEl>
                                              <p:pRg st="1" end="1"/>
                                            </p:txEl>
                                          </p:spTgt>
                                        </p:tgtEl>
                                        <p:attrNameLst>
                                          <p:attrName>style.visibility</p:attrName>
                                        </p:attrNameLst>
                                      </p:cBhvr>
                                      <p:to>
                                        <p:strVal val="visible"/>
                                      </p:to>
                                    </p:set>
                                    <p:anim calcmode="lin" valueType="num">
                                      <p:cBhvr additive="base">
                                        <p:cTn id="13" dur="500" fill="hold"/>
                                        <p:tgtEl>
                                          <p:spTgt spid="3133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3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3347">
                                            <p:txEl>
                                              <p:pRg st="2" end="2"/>
                                            </p:txEl>
                                          </p:spTgt>
                                        </p:tgtEl>
                                        <p:attrNameLst>
                                          <p:attrName>style.visibility</p:attrName>
                                        </p:attrNameLst>
                                      </p:cBhvr>
                                      <p:to>
                                        <p:strVal val="visible"/>
                                      </p:to>
                                    </p:set>
                                    <p:anim calcmode="lin" valueType="num">
                                      <p:cBhvr additive="base">
                                        <p:cTn id="19" dur="500" fill="hold"/>
                                        <p:tgtEl>
                                          <p:spTgt spid="3133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3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3347">
                                            <p:txEl>
                                              <p:pRg st="3" end="3"/>
                                            </p:txEl>
                                          </p:spTgt>
                                        </p:tgtEl>
                                        <p:attrNameLst>
                                          <p:attrName>style.visibility</p:attrName>
                                        </p:attrNameLst>
                                      </p:cBhvr>
                                      <p:to>
                                        <p:strVal val="visible"/>
                                      </p:to>
                                    </p:set>
                                    <p:anim calcmode="lin" valueType="num">
                                      <p:cBhvr additive="base">
                                        <p:cTn id="25" dur="500" fill="hold"/>
                                        <p:tgtEl>
                                          <p:spTgt spid="3133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33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0516F98-B34B-4BDC-A747-B9587AB41C00}"/>
              </a:ext>
            </a:extLst>
          </p:cNvPr>
          <p:cNvSpPr>
            <a:spLocks noGrp="1" noChangeArrowheads="1"/>
          </p:cNvSpPr>
          <p:nvPr>
            <p:ph type="title"/>
          </p:nvPr>
        </p:nvSpPr>
        <p:spPr/>
        <p:txBody>
          <a:bodyPr/>
          <a:lstStyle/>
          <a:p>
            <a:r>
              <a:rPr lang="en-GB" altLang="cs-CZ">
                <a:latin typeface="Arial" panose="020B0604020202020204" pitchFamily="34" charset="0"/>
              </a:rPr>
              <a:t>Low dose protocols</a:t>
            </a:r>
          </a:p>
        </p:txBody>
      </p:sp>
      <p:sp>
        <p:nvSpPr>
          <p:cNvPr id="314371" name="Rectangle 3">
            <a:extLst>
              <a:ext uri="{FF2B5EF4-FFF2-40B4-BE49-F238E27FC236}">
                <a16:creationId xmlns:a16="http://schemas.microsoft.com/office/drawing/2014/main" id="{F08E30F3-1427-4F36-9DBC-DCF5522FD754}"/>
              </a:ext>
            </a:extLst>
          </p:cNvPr>
          <p:cNvSpPr>
            <a:spLocks noGrp="1" noChangeArrowheads="1"/>
          </p:cNvSpPr>
          <p:nvPr>
            <p:ph type="body" idx="1"/>
          </p:nvPr>
        </p:nvSpPr>
        <p:spPr>
          <a:xfrm>
            <a:off x="2424113" y="1268413"/>
            <a:ext cx="7416800" cy="5040312"/>
          </a:xfrm>
        </p:spPr>
        <p:txBody>
          <a:bodyPr/>
          <a:lstStyle/>
          <a:p>
            <a:r>
              <a:rPr lang="en-GB" altLang="cs-CZ">
                <a:latin typeface="Arial" panose="020B0604020202020204" pitchFamily="34" charset="0"/>
              </a:rPr>
              <a:t>Limit the scanned volume to what is necessary only</a:t>
            </a:r>
          </a:p>
          <a:p>
            <a:r>
              <a:rPr lang="en-GB" altLang="cs-CZ">
                <a:latin typeface="Arial" panose="020B0604020202020204" pitchFamily="34" charset="0"/>
              </a:rPr>
              <a:t>Shielding of superficial organs such as thyroid, breast (special breast garments available), eye lens and gonads particularly in children and young adults. </a:t>
            </a:r>
            <a:endParaRPr lang="en-GB" altLang="en-GB">
              <a:latin typeface="Arial" panose="020B0604020202020204" pitchFamily="34" charset="0"/>
            </a:endParaRPr>
          </a:p>
          <a:p>
            <a:r>
              <a:rPr lang="en-GB" altLang="cs-CZ">
                <a:latin typeface="Arial" panose="020B0604020202020204" pitchFamily="34" charset="0"/>
              </a:rPr>
              <a:t>Spiral CT: the higher the pitch the less the dose but the lower the axial SR</a:t>
            </a:r>
            <a:endParaRPr lang="en-GB" altLang="en-GB">
              <a:latin typeface="Arial" panose="020B0604020202020204" pitchFamily="34" charset="0"/>
            </a:endParaRPr>
          </a:p>
          <a:p>
            <a:r>
              <a:rPr lang="en-GB" altLang="cs-CZ">
                <a:latin typeface="Arial" panose="020B0604020202020204" pitchFamily="34" charset="0"/>
              </a:rPr>
              <a:t>separate protocols for paediatric patients (e.g., lower mA)</a:t>
            </a:r>
          </a:p>
          <a:p>
            <a:endParaRPr lang="en-GB" altLang="cs-CZ">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 calcmode="lin" valueType="num">
                                      <p:cBhvr additive="base">
                                        <p:cTn id="7" dur="500" fill="hold"/>
                                        <p:tgtEl>
                                          <p:spTgt spid="3143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4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4371">
                                            <p:txEl>
                                              <p:pRg st="1" end="1"/>
                                            </p:txEl>
                                          </p:spTgt>
                                        </p:tgtEl>
                                        <p:attrNameLst>
                                          <p:attrName>style.visibility</p:attrName>
                                        </p:attrNameLst>
                                      </p:cBhvr>
                                      <p:to>
                                        <p:strVal val="visible"/>
                                      </p:to>
                                    </p:set>
                                    <p:anim calcmode="lin" valueType="num">
                                      <p:cBhvr additive="base">
                                        <p:cTn id="13" dur="500" fill="hold"/>
                                        <p:tgtEl>
                                          <p:spTgt spid="3143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4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4371">
                                            <p:txEl>
                                              <p:pRg st="2" end="2"/>
                                            </p:txEl>
                                          </p:spTgt>
                                        </p:tgtEl>
                                        <p:attrNameLst>
                                          <p:attrName>style.visibility</p:attrName>
                                        </p:attrNameLst>
                                      </p:cBhvr>
                                      <p:to>
                                        <p:strVal val="visible"/>
                                      </p:to>
                                    </p:set>
                                    <p:anim calcmode="lin" valueType="num">
                                      <p:cBhvr additive="base">
                                        <p:cTn id="19" dur="500" fill="hold"/>
                                        <p:tgtEl>
                                          <p:spTgt spid="3143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4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4371">
                                            <p:txEl>
                                              <p:pRg st="3" end="3"/>
                                            </p:txEl>
                                          </p:spTgt>
                                        </p:tgtEl>
                                        <p:attrNameLst>
                                          <p:attrName>style.visibility</p:attrName>
                                        </p:attrNameLst>
                                      </p:cBhvr>
                                      <p:to>
                                        <p:strVal val="visible"/>
                                      </p:to>
                                    </p:set>
                                    <p:anim calcmode="lin" valueType="num">
                                      <p:cBhvr additive="base">
                                        <p:cTn id="25" dur="500" fill="hold"/>
                                        <p:tgtEl>
                                          <p:spTgt spid="3143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43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6AF24C10-A677-4A48-8DF7-E43A61FE6B1B}"/>
              </a:ext>
            </a:extLst>
          </p:cNvPr>
          <p:cNvSpPr>
            <a:spLocks noGrp="1" noChangeArrowheads="1"/>
          </p:cNvSpPr>
          <p:nvPr>
            <p:ph type="ctrTitle"/>
          </p:nvPr>
        </p:nvSpPr>
        <p:spPr>
          <a:xfrm>
            <a:off x="1905000" y="2286000"/>
            <a:ext cx="8153400" cy="1524000"/>
          </a:xfrm>
        </p:spPr>
        <p:txBody>
          <a:bodyPr/>
          <a:lstStyle/>
          <a:p>
            <a:r>
              <a:rPr lang="en-GB" altLang="cs-CZ" sz="4000">
                <a:latin typeface="Arial" panose="020B0604020202020204" pitchFamily="34" charset="0"/>
              </a:rPr>
              <a:t>Reducing Patient Doses in Interventional Radiology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620682-6E92-4728-AC5B-136FEE948B23}"/>
              </a:ext>
            </a:extLst>
          </p:cNvPr>
          <p:cNvSpPr>
            <a:spLocks noGrp="1" noChangeArrowheads="1"/>
          </p:cNvSpPr>
          <p:nvPr>
            <p:ph type="title"/>
          </p:nvPr>
        </p:nvSpPr>
        <p:spPr>
          <a:xfrm>
            <a:off x="2209800" y="228600"/>
            <a:ext cx="7772400" cy="685800"/>
          </a:xfrm>
        </p:spPr>
        <p:txBody>
          <a:bodyPr/>
          <a:lstStyle/>
          <a:p>
            <a:r>
              <a:rPr lang="en-US" altLang="cs-CZ">
                <a:latin typeface="Arial" panose="020B0604020202020204" pitchFamily="34" charset="0"/>
              </a:rPr>
              <a:t>RP Environment in IR</a:t>
            </a:r>
          </a:p>
        </p:txBody>
      </p:sp>
      <p:sp>
        <p:nvSpPr>
          <p:cNvPr id="173059" name="Rectangle 3">
            <a:extLst>
              <a:ext uri="{FF2B5EF4-FFF2-40B4-BE49-F238E27FC236}">
                <a16:creationId xmlns:a16="http://schemas.microsoft.com/office/drawing/2014/main" id="{C07E605F-E5B7-4A64-9EBB-E1C3A21CEE66}"/>
              </a:ext>
            </a:extLst>
          </p:cNvPr>
          <p:cNvSpPr>
            <a:spLocks noGrp="1" noChangeArrowheads="1"/>
          </p:cNvSpPr>
          <p:nvPr>
            <p:ph type="body" idx="1"/>
          </p:nvPr>
        </p:nvSpPr>
        <p:spPr>
          <a:xfrm>
            <a:off x="2782889" y="1295401"/>
            <a:ext cx="6408737" cy="3070225"/>
          </a:xfrm>
          <a:solidFill>
            <a:schemeClr val="bg1"/>
          </a:solidFill>
        </p:spPr>
        <p:txBody>
          <a:bodyPr/>
          <a:lstStyle/>
          <a:p>
            <a:pPr>
              <a:lnSpc>
                <a:spcPct val="150000"/>
              </a:lnSpc>
              <a:spcBef>
                <a:spcPct val="30000"/>
              </a:spcBef>
              <a:buClr>
                <a:schemeClr val="tx1"/>
              </a:buClr>
              <a:buSzPct val="85000"/>
              <a:defRPr/>
            </a:pPr>
            <a:r>
              <a:rPr lang="en-US" dirty="0">
                <a:effectLst>
                  <a:outerShdw blurRad="38100" dist="38100" dir="2700000" algn="tl">
                    <a:srgbClr val="FFFFFF"/>
                  </a:outerShdw>
                </a:effectLst>
                <a:latin typeface="Arial" charset="0"/>
              </a:rPr>
              <a:t>Lengthy, complex, difficult, sometimes repeated procedures - prolonged exposure times – potential for high patient doses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80582D7A-2DB3-409D-ABA2-245FFE717F30}"/>
              </a:ext>
            </a:extLst>
          </p:cNvPr>
          <p:cNvSpPr>
            <a:spLocks noGrp="1" noChangeArrowheads="1"/>
          </p:cNvSpPr>
          <p:nvPr>
            <p:ph type="title"/>
          </p:nvPr>
        </p:nvSpPr>
        <p:spPr/>
        <p:txBody>
          <a:bodyPr/>
          <a:lstStyle/>
          <a:p>
            <a:r>
              <a:rPr lang="en-US" altLang="cs-CZ">
                <a:latin typeface="Arial" panose="020B0604020202020204" pitchFamily="34" charset="0"/>
              </a:rPr>
              <a:t>Patient: Severe Skin Injury at High Doses</a:t>
            </a:r>
          </a:p>
        </p:txBody>
      </p:sp>
      <p:sp>
        <p:nvSpPr>
          <p:cNvPr id="122883" name="Text Box 3">
            <a:extLst>
              <a:ext uri="{FF2B5EF4-FFF2-40B4-BE49-F238E27FC236}">
                <a16:creationId xmlns:a16="http://schemas.microsoft.com/office/drawing/2014/main" id="{8F1F3DBD-FAA3-4C69-A498-52B5A9C38D3A}"/>
              </a:ext>
            </a:extLst>
          </p:cNvPr>
          <p:cNvSpPr txBox="1">
            <a:spLocks noChangeArrowheads="1"/>
          </p:cNvSpPr>
          <p:nvPr/>
        </p:nvSpPr>
        <p:spPr bwMode="auto">
          <a:xfrm>
            <a:off x="7239000" y="1905000"/>
            <a:ext cx="3124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ja-JP">
                <a:latin typeface="Arial" panose="020B0604020202020204" pitchFamily="34" charset="0"/>
                <a:ea typeface="Arial Unicode MS" pitchFamily="34" charset="-128"/>
              </a:rPr>
              <a:t>Example of chronic skin injury from coronary angiography and 2x angioplasties (spine exposed)</a:t>
            </a:r>
          </a:p>
        </p:txBody>
      </p:sp>
      <p:sp>
        <p:nvSpPr>
          <p:cNvPr id="122884" name="Text Box 4">
            <a:extLst>
              <a:ext uri="{FF2B5EF4-FFF2-40B4-BE49-F238E27FC236}">
                <a16:creationId xmlns:a16="http://schemas.microsoft.com/office/drawing/2014/main" id="{B4571783-BD6A-472B-92AF-319B0FD525A5}"/>
              </a:ext>
            </a:extLst>
          </p:cNvPr>
          <p:cNvSpPr txBox="1">
            <a:spLocks noChangeArrowheads="1"/>
          </p:cNvSpPr>
          <p:nvPr/>
        </p:nvSpPr>
        <p:spPr bwMode="auto">
          <a:xfrm>
            <a:off x="2514600" y="182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lang="en-US" altLang="cs-CZ" sz="2400"/>
          </a:p>
        </p:txBody>
      </p:sp>
      <p:pic>
        <p:nvPicPr>
          <p:cNvPr id="122885" name="Picture 5" descr="Image6">
            <a:extLst>
              <a:ext uri="{FF2B5EF4-FFF2-40B4-BE49-F238E27FC236}">
                <a16:creationId xmlns:a16="http://schemas.microsoft.com/office/drawing/2014/main" id="{89771F53-976C-41E5-9637-9DBB0B731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399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0E6D452-A3B2-4E60-8EEE-01CC1D1A0A31}"/>
              </a:ext>
            </a:extLst>
          </p:cNvPr>
          <p:cNvSpPr>
            <a:spLocks noGrp="1" noChangeArrowheads="1"/>
          </p:cNvSpPr>
          <p:nvPr>
            <p:ph type="title"/>
          </p:nvPr>
        </p:nvSpPr>
        <p:spPr>
          <a:xfrm>
            <a:off x="1666163" y="304800"/>
            <a:ext cx="8316037" cy="1219200"/>
          </a:xfrm>
        </p:spPr>
        <p:txBody>
          <a:bodyPr/>
          <a:lstStyle/>
          <a:p>
            <a:r>
              <a:rPr lang="en-US" altLang="cs-CZ" sz="3200" dirty="0">
                <a:latin typeface="Arial" panose="020B0604020202020204" pitchFamily="34" charset="0"/>
              </a:rPr>
              <a:t>Protocol Design for Patient Protection</a:t>
            </a:r>
          </a:p>
        </p:txBody>
      </p:sp>
      <p:sp>
        <p:nvSpPr>
          <p:cNvPr id="124931" name="Rectangle 3">
            <a:extLst>
              <a:ext uri="{FF2B5EF4-FFF2-40B4-BE49-F238E27FC236}">
                <a16:creationId xmlns:a16="http://schemas.microsoft.com/office/drawing/2014/main" id="{FDFBF0F6-533A-4CFF-A56C-8557000CF4E8}"/>
              </a:ext>
            </a:extLst>
          </p:cNvPr>
          <p:cNvSpPr>
            <a:spLocks noGrp="1" noChangeArrowheads="1"/>
          </p:cNvSpPr>
          <p:nvPr>
            <p:ph type="body" idx="1"/>
          </p:nvPr>
        </p:nvSpPr>
        <p:spPr>
          <a:xfrm>
            <a:off x="1093076" y="1600200"/>
            <a:ext cx="8316037" cy="4205288"/>
          </a:xfrm>
        </p:spPr>
        <p:txBody>
          <a:bodyPr/>
          <a:lstStyle/>
          <a:p>
            <a:pPr>
              <a:lnSpc>
                <a:spcPct val="80000"/>
              </a:lnSpc>
              <a:spcBef>
                <a:spcPct val="0"/>
              </a:spcBef>
            </a:pPr>
            <a:r>
              <a:rPr lang="en-GB" altLang="ja-JP" sz="2400" dirty="0">
                <a:latin typeface="Arial" panose="020B0604020202020204" pitchFamily="34" charset="0"/>
                <a:ea typeface="Arial Unicode MS" pitchFamily="34" charset="-128"/>
              </a:rPr>
              <a:t>Use low frame rates 50, 25, 12.5, 6 fps </a:t>
            </a:r>
          </a:p>
          <a:p>
            <a:pPr>
              <a:lnSpc>
                <a:spcPct val="80000"/>
              </a:lnSpc>
              <a:spcBef>
                <a:spcPct val="0"/>
              </a:spcBef>
            </a:pPr>
            <a:r>
              <a:rPr lang="en-GB" altLang="ja-JP" sz="2400" dirty="0">
                <a:latin typeface="Arial" panose="020B0604020202020204" pitchFamily="34" charset="0"/>
                <a:ea typeface="Arial Unicode MS" pitchFamily="34" charset="-128"/>
              </a:rPr>
              <a:t>Minimise: </a:t>
            </a:r>
            <a:r>
              <a:rPr lang="en-GB" altLang="ja-JP" sz="2400" dirty="0" err="1">
                <a:latin typeface="Arial" panose="020B0604020202020204" pitchFamily="34" charset="0"/>
                <a:ea typeface="Arial Unicode MS" pitchFamily="34" charset="-128"/>
              </a:rPr>
              <a:t>fluoro</a:t>
            </a:r>
            <a:r>
              <a:rPr lang="en-GB" altLang="ja-JP" sz="2400" dirty="0">
                <a:latin typeface="Arial" panose="020B0604020202020204" pitchFamily="34" charset="0"/>
                <a:ea typeface="Arial Unicode MS" pitchFamily="34" charset="-128"/>
              </a:rPr>
              <a:t> time, use of high image quality mode</a:t>
            </a:r>
          </a:p>
          <a:p>
            <a:pPr>
              <a:lnSpc>
                <a:spcPct val="80000"/>
              </a:lnSpc>
              <a:spcBef>
                <a:spcPct val="0"/>
              </a:spcBef>
            </a:pPr>
            <a:r>
              <a:rPr lang="en-GB" altLang="ja-JP" sz="2400" dirty="0">
                <a:latin typeface="Arial" panose="020B0604020202020204" pitchFamily="34" charset="0"/>
                <a:ea typeface="Arial Unicode MS" pitchFamily="34" charset="-128"/>
              </a:rPr>
              <a:t>Short intermittent exposures using pedal switch </a:t>
            </a:r>
          </a:p>
          <a:p>
            <a:pPr>
              <a:lnSpc>
                <a:spcPct val="80000"/>
              </a:lnSpc>
            </a:pPr>
            <a:r>
              <a:rPr lang="en-GB" altLang="ja-JP" sz="2400" dirty="0">
                <a:latin typeface="Arial" panose="020B0604020202020204" pitchFamily="34" charset="0"/>
                <a:ea typeface="Arial Unicode MS" pitchFamily="34" charset="-128"/>
              </a:rPr>
              <a:t>Read dose display (total </a:t>
            </a:r>
            <a:r>
              <a:rPr lang="en-GB" altLang="ja-JP" sz="2400" dirty="0" err="1">
                <a:latin typeface="Arial" panose="020B0604020202020204" pitchFamily="34" charset="0"/>
                <a:ea typeface="Arial Unicode MS" pitchFamily="34" charset="-128"/>
              </a:rPr>
              <a:t>fluoro</a:t>
            </a:r>
            <a:r>
              <a:rPr lang="en-GB" altLang="ja-JP" sz="2400" dirty="0">
                <a:latin typeface="Arial" panose="020B0604020202020204" pitchFamily="34" charset="0"/>
                <a:ea typeface="Arial Unicode MS" pitchFamily="34" charset="-128"/>
              </a:rPr>
              <a:t> time, number of images, cumulative DAP)</a:t>
            </a:r>
          </a:p>
          <a:p>
            <a:pPr>
              <a:lnSpc>
                <a:spcPct val="80000"/>
              </a:lnSpc>
              <a:spcBef>
                <a:spcPct val="0"/>
              </a:spcBef>
            </a:pPr>
            <a:r>
              <a:rPr lang="en-GB" altLang="ja-JP" sz="2400" dirty="0">
                <a:latin typeface="Arial" panose="020B0604020202020204" pitchFamily="34" charset="0"/>
                <a:ea typeface="Arial Unicode MS" pitchFamily="34" charset="-128"/>
              </a:rPr>
              <a:t>Keep in mind that dose rates will be greater, and dose accumulates faster in larger patients</a:t>
            </a:r>
            <a:endParaRPr lang="en-GB" altLang="cs-CZ" sz="2400" dirty="0">
              <a:latin typeface="Arial" panose="020B0604020202020204" pitchFamily="34" charset="0"/>
            </a:endParaRPr>
          </a:p>
          <a:p>
            <a:pPr>
              <a:lnSpc>
                <a:spcPct val="80000"/>
              </a:lnSpc>
              <a:spcAft>
                <a:spcPct val="30000"/>
              </a:spcAft>
            </a:pPr>
            <a:r>
              <a:rPr lang="en-GB" altLang="ja-JP" sz="2400" dirty="0">
                <a:latin typeface="Arial" panose="020B0604020202020204" pitchFamily="34" charset="0"/>
                <a:ea typeface="Arial Unicode MS" pitchFamily="34" charset="-128"/>
              </a:rPr>
              <a:t>Keep the image intensifier at minimum distance from patient </a:t>
            </a:r>
          </a:p>
          <a:p>
            <a:pPr>
              <a:lnSpc>
                <a:spcPct val="80000"/>
              </a:lnSpc>
              <a:spcAft>
                <a:spcPct val="30000"/>
              </a:spcAft>
            </a:pPr>
            <a:r>
              <a:rPr lang="en-GB" altLang="ja-JP" sz="2400" dirty="0">
                <a:latin typeface="Arial" panose="020B0604020202020204" pitchFamily="34" charset="0"/>
                <a:ea typeface="Arial Unicode MS" pitchFamily="34" charset="-128"/>
              </a:rPr>
              <a:t>Always collimate closely to the area of interest</a:t>
            </a:r>
            <a:endParaRPr lang="en-GB" altLang="cs-CZ" sz="2400" dirty="0">
              <a:latin typeface="Arial" panose="020B0604020202020204" pitchFamily="34" charset="0"/>
            </a:endParaRPr>
          </a:p>
          <a:p>
            <a:pPr>
              <a:lnSpc>
                <a:spcPct val="80000"/>
              </a:lnSpc>
              <a:spcAft>
                <a:spcPct val="30000"/>
              </a:spcAft>
            </a:pPr>
            <a:r>
              <a:rPr lang="en-GB" altLang="ja-JP" sz="2400" dirty="0">
                <a:latin typeface="Arial" panose="020B0604020202020204" pitchFamily="34" charset="0"/>
                <a:ea typeface="Arial Unicode MS" pitchFamily="34" charset="-128"/>
              </a:rPr>
              <a:t>Prolonged procedures: reduce dose to the irradiated skin e.g. by changing beam angulation</a:t>
            </a:r>
          </a:p>
          <a:p>
            <a:pPr>
              <a:lnSpc>
                <a:spcPct val="80000"/>
              </a:lnSpc>
            </a:pPr>
            <a:r>
              <a:rPr lang="en-GB" altLang="ja-JP" sz="2400" dirty="0">
                <a:latin typeface="Arial" panose="020B0604020202020204" pitchFamily="34" charset="0"/>
                <a:ea typeface="Arial Unicode MS" pitchFamily="34" charset="-128"/>
              </a:rPr>
              <a:t>Minimise use of zoom mode as it leads to higher patient doses</a:t>
            </a:r>
            <a:endParaRPr lang="en-US" altLang="cs-CZ" sz="2400" dirty="0">
              <a:latin typeface="Arial" panose="020B0604020202020204" pitchFamily="34" charset="0"/>
            </a:endParaRPr>
          </a:p>
          <a:p>
            <a:pPr>
              <a:lnSpc>
                <a:spcPct val="80000"/>
              </a:lnSpc>
              <a:spcAft>
                <a:spcPct val="30000"/>
              </a:spcAft>
            </a:pPr>
            <a:endParaRPr lang="en-US" altLang="cs-CZ" sz="2000" dirty="0">
              <a:latin typeface="Arial" panose="020B0604020202020204" pitchFamily="34" charset="0"/>
              <a:ea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72F99AA-3172-4368-8885-E885F22D12D0}"/>
              </a:ext>
            </a:extLst>
          </p:cNvPr>
          <p:cNvSpPr>
            <a:spLocks noGrp="1" noChangeArrowheads="1"/>
          </p:cNvSpPr>
          <p:nvPr>
            <p:ph type="title"/>
          </p:nvPr>
        </p:nvSpPr>
        <p:spPr>
          <a:xfrm>
            <a:off x="719400" y="361225"/>
            <a:ext cx="10753200" cy="451576"/>
          </a:xfrm>
        </p:spPr>
        <p:txBody>
          <a:bodyPr/>
          <a:lstStyle/>
          <a:p>
            <a:r>
              <a:rPr lang="en-US" altLang="cs-CZ" sz="3200" dirty="0">
                <a:latin typeface="Arial" panose="020B0604020202020204" pitchFamily="34" charset="0"/>
              </a:rPr>
              <a:t>Justification : Example Referral Criteria when Imaging the Thorax</a:t>
            </a:r>
            <a:br>
              <a:rPr lang="en-US" altLang="cs-CZ" sz="3200" dirty="0">
                <a:latin typeface="Arial" panose="020B0604020202020204" pitchFamily="34" charset="0"/>
              </a:rPr>
            </a:br>
            <a:endParaRPr lang="en-US" altLang="cs-CZ" sz="1800" dirty="0">
              <a:solidFill>
                <a:schemeClr val="tx1"/>
              </a:solidFill>
            </a:endParaRPr>
          </a:p>
        </p:txBody>
      </p:sp>
      <p:pic>
        <p:nvPicPr>
          <p:cNvPr id="14339" name="Picture 3">
            <a:extLst>
              <a:ext uri="{FF2B5EF4-FFF2-40B4-BE49-F238E27FC236}">
                <a16:creationId xmlns:a16="http://schemas.microsoft.com/office/drawing/2014/main" id="{7BB47136-2B16-4136-B798-8CB066B7E4F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74826" y="1628775"/>
            <a:ext cx="8532813" cy="4103688"/>
          </a:xfrm>
          <a:noFill/>
        </p:spPr>
      </p:pic>
      <p:sp>
        <p:nvSpPr>
          <p:cNvPr id="14340" name="Text Box 4">
            <a:extLst>
              <a:ext uri="{FF2B5EF4-FFF2-40B4-BE49-F238E27FC236}">
                <a16:creationId xmlns:a16="http://schemas.microsoft.com/office/drawing/2014/main" id="{FA3914CB-42B2-4BB0-9562-FC6D6E55C223}"/>
              </a:ext>
            </a:extLst>
          </p:cNvPr>
          <p:cNvSpPr txBox="1">
            <a:spLocks noChangeArrowheads="1"/>
          </p:cNvSpPr>
          <p:nvPr/>
        </p:nvSpPr>
        <p:spPr bwMode="auto">
          <a:xfrm>
            <a:off x="1919288" y="6092825"/>
            <a:ext cx="8424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1200">
                <a:latin typeface="Arial" panose="020B0604020202020204" pitchFamily="34" charset="0"/>
              </a:rPr>
              <a:t>(A) randomised controlled trials, meta-analyses, systematic reviews, (B) experimental or observational studies, (C) advice relies on expert opinion and has the endorsement of respected authorities.</a:t>
            </a:r>
            <a:endParaRPr lang="en-US" altLang="cs-CZ" sz="1200" b="1">
              <a:latin typeface="Arial" panose="020B0604020202020204" pitchFamily="34" charset="0"/>
            </a:endParaRPr>
          </a:p>
        </p:txBody>
      </p:sp>
      <p:sp>
        <p:nvSpPr>
          <p:cNvPr id="14341" name="Text Box 5">
            <a:extLst>
              <a:ext uri="{FF2B5EF4-FFF2-40B4-BE49-F238E27FC236}">
                <a16:creationId xmlns:a16="http://schemas.microsoft.com/office/drawing/2014/main" id="{D310AF9A-D7AB-49D1-A622-F04FAC102A21}"/>
              </a:ext>
            </a:extLst>
          </p:cNvPr>
          <p:cNvSpPr txBox="1">
            <a:spLocks noChangeArrowheads="1"/>
          </p:cNvSpPr>
          <p:nvPr/>
        </p:nvSpPr>
        <p:spPr bwMode="auto">
          <a:xfrm>
            <a:off x="3448368" y="1004888"/>
            <a:ext cx="7561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1600" dirty="0">
                <a:solidFill>
                  <a:schemeClr val="tx2"/>
                </a:solidFill>
                <a:latin typeface="Arial" panose="020B0604020202020204" pitchFamily="34" charset="0"/>
              </a:rPr>
              <a:t>h</a:t>
            </a:r>
            <a:r>
              <a:rPr lang="en-US" altLang="cs-CZ" sz="1600" dirty="0">
                <a:latin typeface="Arial" panose="020B0604020202020204" pitchFamily="34" charset="0"/>
              </a:rPr>
              <a:t>ttp://ec.europa.eu/energy/nuclear/radioprotection/publication/doc/118_en.pdf</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FA2DB41-7DB0-4EC5-834E-AD6AB8023BC9}"/>
              </a:ext>
            </a:extLst>
          </p:cNvPr>
          <p:cNvSpPr>
            <a:spLocks noGrp="1" noChangeArrowheads="1"/>
          </p:cNvSpPr>
          <p:nvPr>
            <p:ph type="title"/>
          </p:nvPr>
        </p:nvSpPr>
        <p:spPr>
          <a:xfrm>
            <a:off x="2279650" y="2565400"/>
            <a:ext cx="7772400" cy="914400"/>
          </a:xfrm>
        </p:spPr>
        <p:txBody>
          <a:bodyPr/>
          <a:lstStyle/>
          <a:p>
            <a:r>
              <a:rPr lang="en-US" altLang="cs-CZ"/>
              <a:t>Units and Dose Measuring Devices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0E100525-4F33-4433-B167-CE6094242EA1}"/>
              </a:ext>
            </a:extLst>
          </p:cNvPr>
          <p:cNvSpPr>
            <a:spLocks noGrp="1" noChangeArrowheads="1"/>
          </p:cNvSpPr>
          <p:nvPr>
            <p:ph type="title"/>
          </p:nvPr>
        </p:nvSpPr>
        <p:spPr>
          <a:xfrm>
            <a:off x="1992314" y="304800"/>
            <a:ext cx="8135937" cy="609600"/>
          </a:xfrm>
        </p:spPr>
        <p:txBody>
          <a:bodyPr/>
          <a:lstStyle/>
          <a:p>
            <a:pPr algn="l"/>
            <a:r>
              <a:rPr lang="en-GB" altLang="cs-CZ" sz="3200">
                <a:latin typeface="Arial" panose="020B0604020202020204" pitchFamily="34" charset="0"/>
              </a:rPr>
              <a:t>Quantities and Units for Estimating Risk</a:t>
            </a:r>
          </a:p>
        </p:txBody>
      </p:sp>
      <p:sp>
        <p:nvSpPr>
          <p:cNvPr id="129027" name="Rectangle 3">
            <a:extLst>
              <a:ext uri="{FF2B5EF4-FFF2-40B4-BE49-F238E27FC236}">
                <a16:creationId xmlns:a16="http://schemas.microsoft.com/office/drawing/2014/main" id="{C8189475-D202-4A2A-90AD-C3753DFDF5DF}"/>
              </a:ext>
            </a:extLst>
          </p:cNvPr>
          <p:cNvSpPr>
            <a:spLocks noGrp="1" noChangeArrowheads="1"/>
          </p:cNvSpPr>
          <p:nvPr>
            <p:ph type="body" idx="1"/>
          </p:nvPr>
        </p:nvSpPr>
        <p:spPr>
          <a:xfrm>
            <a:off x="1847850" y="908050"/>
            <a:ext cx="8382000" cy="706438"/>
          </a:xfrm>
        </p:spPr>
        <p:txBody>
          <a:bodyPr/>
          <a:lstStyle/>
          <a:p>
            <a:pPr>
              <a:buFontTx/>
              <a:buNone/>
            </a:pPr>
            <a:r>
              <a:rPr lang="en-GB" altLang="cs-CZ"/>
              <a:t>	</a:t>
            </a:r>
            <a:r>
              <a:rPr lang="en-GB" altLang="cs-CZ" sz="2400">
                <a:latin typeface="Arial" panose="020B0604020202020204" pitchFamily="34" charset="0"/>
              </a:rPr>
              <a:t>Effective Dose (units Sv):</a:t>
            </a:r>
          </a:p>
          <a:p>
            <a:pPr>
              <a:buFontTx/>
              <a:buNone/>
            </a:pPr>
            <a:endParaRPr lang="en-GB" altLang="cs-CZ"/>
          </a:p>
        </p:txBody>
      </p:sp>
      <mc:AlternateContent xmlns:mc="http://schemas.openxmlformats.org/markup-compatibility/2006">
        <mc:Choice xmlns:a14="http://schemas.microsoft.com/office/drawing/2010/main" Requires="a14">
          <p:sp>
            <p:nvSpPr>
              <p:cNvPr id="129028" name="Object 4">
                <a:extLst>
                  <a:ext uri="{FF2B5EF4-FFF2-40B4-BE49-F238E27FC236}">
                    <a16:creationId xmlns:a16="http://schemas.microsoft.com/office/drawing/2014/main" id="{C1F3364A-25A9-4FB1-895F-0A76F1278B9C}"/>
                  </a:ext>
                </a:extLst>
              </p:cNvPr>
              <p:cNvSpPr txBox="1"/>
              <p:nvPr/>
            </p:nvSpPr>
            <p:spPr bwMode="auto">
              <a:xfrm>
                <a:off x="2345634" y="2003484"/>
                <a:ext cx="3508513" cy="884237"/>
              </a:xfrm>
              <a:prstGeom prst="rect">
                <a:avLst/>
              </a:prstGeom>
              <a:solidFill>
                <a:srgbClr val="99CCFF">
                  <a:alpha val="56078"/>
                </a:srgbClr>
              </a:solidFill>
              <a:ln>
                <a:noFill/>
              </a:ln>
              <a:effectLst/>
            </p:spPr>
            <p:txBody>
              <a:bodyPr>
                <a:noAutofit/>
              </a:bodyPr>
              <a:lstStyle/>
              <a:p>
                <a:pPr/>
                <a14:m>
                  <m:oMathPara xmlns:m="http://schemas.openxmlformats.org/officeDocument/2006/math">
                    <m:oMathParaPr>
                      <m:jc m:val="left"/>
                    </m:oMathParaPr>
                    <m:oMath xmlns:m="http://schemas.openxmlformats.org/officeDocument/2006/math">
                      <m:r>
                        <a:rPr lang="cs-CZ" sz="3600" i="1" smtClean="0">
                          <a:solidFill>
                            <a:srgbClr val="000000"/>
                          </a:solidFill>
                          <a:latin typeface="Cambria Math" panose="02040503050406030204" pitchFamily="18" charset="0"/>
                        </a:rPr>
                        <m:t>𝐸</m:t>
                      </m:r>
                      <m:r>
                        <a:rPr lang="cs-CZ" sz="3600" i="1" smtClean="0">
                          <a:solidFill>
                            <a:srgbClr val="000000"/>
                          </a:solidFill>
                          <a:latin typeface="Cambria Math" panose="02040503050406030204" pitchFamily="18" charset="0"/>
                        </a:rPr>
                        <m:t>=</m:t>
                      </m:r>
                      <m:r>
                        <m:rPr>
                          <m:sty m:val="p"/>
                        </m:rPr>
                        <a:rPr lang="el-GR" sz="3600" i="1">
                          <a:solidFill>
                            <a:srgbClr val="000000"/>
                          </a:solidFill>
                          <a:latin typeface="Cambria Math" panose="02040503050406030204" pitchFamily="18" charset="0"/>
                        </a:rPr>
                        <m:t>Σ</m:t>
                      </m:r>
                      <m:r>
                        <a:rPr lang="cs-CZ" sz="3600" b="0" i="1" smtClean="0">
                          <a:solidFill>
                            <a:srgbClr val="000000"/>
                          </a:solidFill>
                          <a:latin typeface="Cambria Math" panose="02040503050406030204" pitchFamily="18" charset="0"/>
                        </a:rPr>
                        <m:t> </m:t>
                      </m:r>
                      <m:r>
                        <a:rPr lang="cs-CZ" sz="3600" i="1">
                          <a:solidFill>
                            <a:srgbClr val="000000"/>
                          </a:solidFill>
                          <a:latin typeface="Cambria Math" panose="02040503050406030204" pitchFamily="18" charset="0"/>
                        </a:rPr>
                        <m:t>𝑤</m:t>
                      </m:r>
                      <m:r>
                        <a:rPr lang="cs-CZ" sz="3600" i="1" baseline="-25000">
                          <a:solidFill>
                            <a:srgbClr val="000000"/>
                          </a:solidFill>
                          <a:latin typeface="Cambria Math" panose="02040503050406030204" pitchFamily="18" charset="0"/>
                        </a:rPr>
                        <m:t>𝑇</m:t>
                      </m:r>
                      <m:r>
                        <a:rPr lang="cs-CZ" sz="3600" i="1" smtClean="0">
                          <a:solidFill>
                            <a:srgbClr val="000000"/>
                          </a:solidFill>
                          <a:latin typeface="Cambria Math" panose="02040503050406030204" pitchFamily="18" charset="0"/>
                        </a:rPr>
                        <m:t>·</m:t>
                      </m:r>
                      <m:r>
                        <a:rPr lang="cs-CZ" sz="3600" i="1">
                          <a:solidFill>
                            <a:srgbClr val="000000"/>
                          </a:solidFill>
                          <a:latin typeface="Cambria Math" panose="02040503050406030204" pitchFamily="18" charset="0"/>
                        </a:rPr>
                        <m:t>𝑤</m:t>
                      </m:r>
                      <m:r>
                        <a:rPr lang="cs-CZ" sz="3600" i="1" baseline="-25000">
                          <a:solidFill>
                            <a:srgbClr val="000000"/>
                          </a:solidFill>
                          <a:latin typeface="Cambria Math" panose="02040503050406030204" pitchFamily="18" charset="0"/>
                        </a:rPr>
                        <m:t>𝑅</m:t>
                      </m:r>
                      <m:r>
                        <a:rPr lang="cs-CZ" sz="3600" i="1" smtClean="0">
                          <a:solidFill>
                            <a:srgbClr val="000000"/>
                          </a:solidFill>
                          <a:latin typeface="Cambria Math" panose="02040503050406030204" pitchFamily="18" charset="0"/>
                        </a:rPr>
                        <m:t>·</m:t>
                      </m:r>
                      <m:r>
                        <a:rPr lang="cs-CZ" sz="3600" i="1">
                          <a:solidFill>
                            <a:srgbClr val="000000"/>
                          </a:solidFill>
                          <a:latin typeface="Cambria Math" panose="02040503050406030204" pitchFamily="18" charset="0"/>
                        </a:rPr>
                        <m:t>𝐷</m:t>
                      </m:r>
                    </m:oMath>
                  </m:oMathPara>
                </a14:m>
                <a:endParaRPr lang="cs-CZ" sz="3600" dirty="0"/>
              </a:p>
            </p:txBody>
          </p:sp>
        </mc:Choice>
        <mc:Fallback>
          <p:sp>
            <p:nvSpPr>
              <p:cNvPr id="129028" name="Object 4">
                <a:extLst>
                  <a:ext uri="{FF2B5EF4-FFF2-40B4-BE49-F238E27FC236}">
                    <a16:creationId xmlns:a16="http://schemas.microsoft.com/office/drawing/2014/main" id="{C1F3364A-25A9-4FB1-895F-0A76F1278B9C}"/>
                  </a:ext>
                </a:extLst>
              </p:cNvPr>
              <p:cNvSpPr txBox="1">
                <a:spLocks noRot="1" noChangeAspect="1" noMove="1" noResize="1" noEditPoints="1" noAdjustHandles="1" noChangeArrowheads="1" noChangeShapeType="1" noTextEdit="1"/>
              </p:cNvSpPr>
              <p:nvPr/>
            </p:nvSpPr>
            <p:spPr bwMode="auto">
              <a:xfrm>
                <a:off x="2345634" y="2003484"/>
                <a:ext cx="3508513" cy="884237"/>
              </a:xfrm>
              <a:prstGeom prst="rect">
                <a:avLst/>
              </a:prstGeom>
              <a:blipFill>
                <a:blip r:embed="rId3"/>
                <a:stretch>
                  <a:fillRect/>
                </a:stretch>
              </a:blipFill>
              <a:ln>
                <a:noFill/>
              </a:ln>
              <a:effectLst/>
            </p:spPr>
            <p:txBody>
              <a:bodyPr/>
              <a:lstStyle/>
              <a:p>
                <a:r>
                  <a:rPr lang="en-GB">
                    <a:noFill/>
                  </a:rPr>
                  <a:t> </a:t>
                </a:r>
              </a:p>
            </p:txBody>
          </p:sp>
        </mc:Fallback>
      </mc:AlternateContent>
      <p:graphicFrame>
        <p:nvGraphicFramePr>
          <p:cNvPr id="129029" name="Object 5">
            <a:extLst>
              <a:ext uri="{FF2B5EF4-FFF2-40B4-BE49-F238E27FC236}">
                <a16:creationId xmlns:a16="http://schemas.microsoft.com/office/drawing/2014/main" id="{17E0494A-B231-418E-A0BE-60BBC49548C1}"/>
              </a:ext>
            </a:extLst>
          </p:cNvPr>
          <p:cNvGraphicFramePr>
            <a:graphicFrameLocks noChangeAspect="1"/>
          </p:cNvGraphicFramePr>
          <p:nvPr/>
        </p:nvGraphicFramePr>
        <p:xfrm>
          <a:off x="6248400" y="1600200"/>
          <a:ext cx="4032250" cy="509588"/>
        </p:xfrm>
        <a:graphic>
          <a:graphicData uri="http://schemas.openxmlformats.org/presentationml/2006/ole">
            <mc:AlternateContent xmlns:mc="http://schemas.openxmlformats.org/markup-compatibility/2006">
              <mc:Choice xmlns:v="urn:schemas-microsoft-com:vml" Requires="v">
                <p:oleObj name="Equation" r:id="rId4" imgW="1993900" imgH="254000" progId="Equation.3">
                  <p:embed/>
                </p:oleObj>
              </mc:Choice>
              <mc:Fallback>
                <p:oleObj name="Equation" r:id="rId4" imgW="1993900" imgH="254000" progId="Equation.3">
                  <p:embed/>
                  <p:pic>
                    <p:nvPicPr>
                      <p:cNvPr id="129029" name="Object 5">
                        <a:extLst>
                          <a:ext uri="{FF2B5EF4-FFF2-40B4-BE49-F238E27FC236}">
                            <a16:creationId xmlns:a16="http://schemas.microsoft.com/office/drawing/2014/main" id="{17E0494A-B231-418E-A0BE-60BBC4954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600200"/>
                        <a:ext cx="403225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9030" name="Text Box 6">
            <a:extLst>
              <a:ext uri="{FF2B5EF4-FFF2-40B4-BE49-F238E27FC236}">
                <a16:creationId xmlns:a16="http://schemas.microsoft.com/office/drawing/2014/main" id="{6ECCA45D-82A7-438E-9E0C-8247D833CD03}"/>
              </a:ext>
            </a:extLst>
          </p:cNvPr>
          <p:cNvSpPr txBox="1">
            <a:spLocks noChangeArrowheads="1"/>
          </p:cNvSpPr>
          <p:nvPr/>
        </p:nvSpPr>
        <p:spPr bwMode="auto">
          <a:xfrm>
            <a:off x="1752600" y="3213100"/>
            <a:ext cx="8548688"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1800" dirty="0">
                <a:latin typeface="Arial" panose="020B0604020202020204" pitchFamily="34" charset="0"/>
              </a:rPr>
              <a:t>D = ABSORBED DOSE , the amount of energy absorbed per unit mass of tissue.  Units J</a:t>
            </a:r>
            <a:r>
              <a:rPr lang="en-GB" altLang="cs-CZ" sz="1800" dirty="0">
                <a:latin typeface="Calibri" panose="020F0502020204030204" pitchFamily="34" charset="0"/>
                <a:cs typeface="Calibri" panose="020F0502020204030204" pitchFamily="34" charset="0"/>
              </a:rPr>
              <a:t>·</a:t>
            </a:r>
            <a:r>
              <a:rPr lang="en-GB" altLang="cs-CZ" sz="1800" dirty="0">
                <a:latin typeface="Arial" panose="020B0604020202020204" pitchFamily="34" charset="0"/>
              </a:rPr>
              <a:t>Kg</a:t>
            </a:r>
            <a:r>
              <a:rPr lang="en-GB" altLang="cs-CZ" sz="1800" baseline="30000" dirty="0">
                <a:latin typeface="Arial" panose="020B0604020202020204" pitchFamily="34" charset="0"/>
              </a:rPr>
              <a:t>-1</a:t>
            </a:r>
            <a:r>
              <a:rPr lang="en-GB" altLang="cs-CZ" sz="1800" dirty="0">
                <a:latin typeface="Arial" panose="020B0604020202020204" pitchFamily="34" charset="0"/>
              </a:rPr>
              <a:t> (Gray</a:t>
            </a:r>
            <a:r>
              <a:rPr lang="cs-CZ" altLang="cs-CZ" sz="1800" dirty="0">
                <a:latin typeface="Arial" panose="020B0604020202020204" pitchFamily="34" charset="0"/>
              </a:rPr>
              <a:t>,</a:t>
            </a:r>
            <a:r>
              <a:rPr lang="en-GB" altLang="cs-CZ" sz="1800" dirty="0">
                <a:latin typeface="Arial" panose="020B0604020202020204" pitchFamily="34" charset="0"/>
              </a:rPr>
              <a:t> </a:t>
            </a:r>
            <a:r>
              <a:rPr lang="en-GB" altLang="cs-CZ" sz="1800" dirty="0" err="1">
                <a:latin typeface="Arial" panose="020B0604020202020204" pitchFamily="34" charset="0"/>
              </a:rPr>
              <a:t>Gy</a:t>
            </a:r>
            <a:r>
              <a:rPr lang="en-GB" altLang="cs-CZ" sz="1800" dirty="0">
                <a:latin typeface="Arial" panose="020B0604020202020204" pitchFamily="34" charset="0"/>
              </a:rPr>
              <a:t>).  The higher the absorbed dose (energy absorbed) the higher the number of ions produced and the higher the risk.</a:t>
            </a:r>
          </a:p>
          <a:p>
            <a:pPr>
              <a:spcBef>
                <a:spcPct val="50000"/>
              </a:spcBef>
              <a:buFontTx/>
              <a:buNone/>
            </a:pPr>
            <a:r>
              <a:rPr lang="en-GB" altLang="cs-CZ" sz="1800" dirty="0">
                <a:latin typeface="Arial" panose="020B0604020202020204" pitchFamily="34" charset="0"/>
              </a:rPr>
              <a:t>The radiation weighting factor is necessary because certain radiations are riskier than others. gamma and X (external / internal) 1, alpha (external) 0, alpha (internal) 20. The tissue weighting factor is necessary because different tissues have different </a:t>
            </a:r>
            <a:r>
              <a:rPr lang="en-GB" altLang="cs-CZ" sz="1800" i="1" dirty="0">
                <a:latin typeface="Arial" panose="020B0604020202020204" pitchFamily="34" charset="0"/>
              </a:rPr>
              <a:t>radiosensitivity</a:t>
            </a:r>
            <a:r>
              <a:rPr lang="en-GB" altLang="cs-CZ" sz="1800" dirty="0">
                <a:latin typeface="Arial" panose="020B0604020202020204" pitchFamily="34" charset="0"/>
              </a:rPr>
              <a:t>.</a:t>
            </a:r>
          </a:p>
          <a:p>
            <a:pPr>
              <a:spcBef>
                <a:spcPct val="50000"/>
              </a:spcBef>
              <a:buFontTx/>
              <a:buNone/>
            </a:pPr>
            <a:r>
              <a:rPr lang="en-GB" altLang="cs-CZ" sz="1800" dirty="0">
                <a:latin typeface="Arial" panose="020B0604020202020204" pitchFamily="34" charset="0"/>
              </a:rPr>
              <a:t>The effective dose is often referred to simply as the ‘</a:t>
            </a:r>
            <a:r>
              <a:rPr lang="en-GB" altLang="cs-CZ" sz="1800" i="1" dirty="0">
                <a:latin typeface="Arial" panose="020B0604020202020204" pitchFamily="34" charset="0"/>
              </a:rPr>
              <a:t>dose’</a:t>
            </a:r>
            <a:r>
              <a:rPr lang="en-GB" altLang="cs-CZ" sz="1800" dirty="0">
                <a:latin typeface="Arial" panose="020B0604020202020204" pitchFamily="34" charset="0"/>
              </a:rPr>
              <a:t>. Units of E are Sievert </a:t>
            </a:r>
            <a:r>
              <a:rPr lang="en-GB" altLang="cs-CZ" sz="1800" dirty="0" err="1">
                <a:latin typeface="Arial" panose="020B0604020202020204" pitchFamily="34" charset="0"/>
              </a:rPr>
              <a:t>Sv</a:t>
            </a:r>
            <a:r>
              <a:rPr lang="en-GB" altLang="cs-CZ" sz="1800" dirty="0">
                <a:latin typeface="Arial" panose="020B0604020202020204" pitchFamily="34" charset="0"/>
              </a:rPr>
              <a:t> (usually mSv used). </a:t>
            </a:r>
            <a:endParaRPr lang="en-GB" altLang="cs-CZ" sz="1800" b="1" dirty="0">
              <a:latin typeface="Arial" panose="020B0604020202020204" pitchFamily="34" charset="0"/>
            </a:endParaRPr>
          </a:p>
        </p:txBody>
      </p:sp>
      <p:graphicFrame>
        <p:nvGraphicFramePr>
          <p:cNvPr id="129031" name="Object 7">
            <a:extLst>
              <a:ext uri="{FF2B5EF4-FFF2-40B4-BE49-F238E27FC236}">
                <a16:creationId xmlns:a16="http://schemas.microsoft.com/office/drawing/2014/main" id="{122A1165-E963-4B19-A03B-11710891DFDD}"/>
              </a:ext>
            </a:extLst>
          </p:cNvPr>
          <p:cNvGraphicFramePr>
            <a:graphicFrameLocks noChangeAspect="1"/>
          </p:cNvGraphicFramePr>
          <p:nvPr/>
        </p:nvGraphicFramePr>
        <p:xfrm>
          <a:off x="6324600" y="2209801"/>
          <a:ext cx="3733800" cy="423863"/>
        </p:xfrm>
        <a:graphic>
          <a:graphicData uri="http://schemas.openxmlformats.org/presentationml/2006/ole">
            <mc:AlternateContent xmlns:mc="http://schemas.openxmlformats.org/markup-compatibility/2006">
              <mc:Choice xmlns:v="urn:schemas-microsoft-com:vml" Requires="v">
                <p:oleObj name="Equation" r:id="rId6" imgW="2222500" imgH="254000" progId="Equation.3">
                  <p:embed/>
                </p:oleObj>
              </mc:Choice>
              <mc:Fallback>
                <p:oleObj name="Equation" r:id="rId6" imgW="2222500" imgH="254000" progId="Equation.3">
                  <p:embed/>
                  <p:pic>
                    <p:nvPicPr>
                      <p:cNvPr id="129031" name="Object 7">
                        <a:extLst>
                          <a:ext uri="{FF2B5EF4-FFF2-40B4-BE49-F238E27FC236}">
                            <a16:creationId xmlns:a16="http://schemas.microsoft.com/office/drawing/2014/main" id="{122A1165-E963-4B19-A03B-11710891DF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209801"/>
                        <a:ext cx="3733800"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BFAC31D5-B5A4-47BA-8330-23451F08D7C0}"/>
              </a:ext>
            </a:extLst>
          </p:cNvPr>
          <p:cNvSpPr>
            <a:spLocks noGrp="1" noChangeArrowheads="1"/>
          </p:cNvSpPr>
          <p:nvPr>
            <p:ph type="title"/>
          </p:nvPr>
        </p:nvSpPr>
        <p:spPr/>
        <p:txBody>
          <a:bodyPr/>
          <a:lstStyle/>
          <a:p>
            <a:pPr algn="l"/>
            <a:r>
              <a:rPr lang="en-GB" altLang="cs-CZ" sz="3200">
                <a:latin typeface="Arial" panose="020B0604020202020204" pitchFamily="34" charset="0"/>
              </a:rPr>
              <a:t>Old Quantities and Units (only used in USA now)</a:t>
            </a:r>
          </a:p>
        </p:txBody>
      </p:sp>
      <p:sp>
        <p:nvSpPr>
          <p:cNvPr id="131075" name="Rectangle 3">
            <a:extLst>
              <a:ext uri="{FF2B5EF4-FFF2-40B4-BE49-F238E27FC236}">
                <a16:creationId xmlns:a16="http://schemas.microsoft.com/office/drawing/2014/main" id="{9EE04CFF-1105-4BB9-8EAA-185FAEC3A40D}"/>
              </a:ext>
            </a:extLst>
          </p:cNvPr>
          <p:cNvSpPr>
            <a:spLocks noGrp="1" noChangeArrowheads="1"/>
          </p:cNvSpPr>
          <p:nvPr>
            <p:ph type="body" idx="1"/>
          </p:nvPr>
        </p:nvSpPr>
        <p:spPr>
          <a:xfrm>
            <a:off x="2208213" y="1557339"/>
            <a:ext cx="7772400" cy="4573587"/>
          </a:xfrm>
        </p:spPr>
        <p:txBody>
          <a:bodyPr/>
          <a:lstStyle/>
          <a:p>
            <a:pPr>
              <a:buFont typeface="Wingdings" panose="05000000000000000000" pitchFamily="2" charset="2"/>
              <a:buChar char="Ø"/>
            </a:pPr>
            <a:r>
              <a:rPr lang="en-GB" altLang="cs-CZ">
                <a:latin typeface="Arial" panose="020B0604020202020204" pitchFamily="34" charset="0"/>
              </a:rPr>
              <a:t>1Rad = 0.01Gy</a:t>
            </a:r>
            <a:endParaRPr lang="cs-CZ" altLang="cs-CZ">
              <a:latin typeface="Arial" panose="020B0604020202020204" pitchFamily="34" charset="0"/>
            </a:endParaRPr>
          </a:p>
          <a:p>
            <a:pPr>
              <a:buFont typeface="Wingdings" panose="05000000000000000000" pitchFamily="2" charset="2"/>
              <a:buChar char="Ø"/>
            </a:pPr>
            <a:endParaRPr lang="en-GB" altLang="cs-CZ">
              <a:latin typeface="Arial" panose="020B0604020202020204" pitchFamily="34" charset="0"/>
            </a:endParaRPr>
          </a:p>
          <a:p>
            <a:pPr>
              <a:buFont typeface="Wingdings" panose="05000000000000000000" pitchFamily="2" charset="2"/>
              <a:buChar char="Ø"/>
            </a:pPr>
            <a:r>
              <a:rPr lang="en-GB" altLang="cs-CZ">
                <a:latin typeface="Arial" panose="020B0604020202020204" pitchFamily="34" charset="0"/>
              </a:rPr>
              <a:t>1 Rem = 0.01Sv</a:t>
            </a:r>
            <a:endParaRPr lang="cs-CZ" altLang="cs-CZ">
              <a:latin typeface="Arial" panose="020B0604020202020204" pitchFamily="34" charset="0"/>
            </a:endParaRPr>
          </a:p>
          <a:p>
            <a:pPr>
              <a:buFont typeface="Wingdings" panose="05000000000000000000" pitchFamily="2" charset="2"/>
              <a:buChar char="Ø"/>
            </a:pPr>
            <a:endParaRPr lang="en-GB" altLang="cs-CZ">
              <a:latin typeface="Arial" panose="020B0604020202020204" pitchFamily="34" charset="0"/>
            </a:endParaRPr>
          </a:p>
          <a:p>
            <a:pPr>
              <a:buFont typeface="Wingdings" panose="05000000000000000000" pitchFamily="2" charset="2"/>
              <a:buChar char="Ø"/>
            </a:pPr>
            <a:r>
              <a:rPr lang="en-GB" altLang="cs-CZ">
                <a:latin typeface="Arial" panose="020B0604020202020204" pitchFamily="34" charset="0"/>
              </a:rPr>
              <a:t>Quality factor = radiation weighting factor</a:t>
            </a:r>
            <a:endParaRPr lang="cs-CZ" altLang="cs-CZ">
              <a:latin typeface="Arial" panose="020B0604020202020204" pitchFamily="34" charset="0"/>
            </a:endParaRPr>
          </a:p>
          <a:p>
            <a:pPr>
              <a:buFont typeface="Wingdings" panose="05000000000000000000" pitchFamily="2" charset="2"/>
              <a:buChar char="Ø"/>
            </a:pPr>
            <a:endParaRPr lang="en-GB" altLang="cs-CZ">
              <a:latin typeface="Arial" panose="020B0604020202020204" pitchFamily="34" charset="0"/>
            </a:endParaRPr>
          </a:p>
          <a:p>
            <a:pPr>
              <a:buFont typeface="Wingdings" panose="05000000000000000000" pitchFamily="2" charset="2"/>
              <a:buChar char="Ø"/>
            </a:pPr>
            <a:r>
              <a:rPr lang="en-GB" altLang="cs-CZ">
                <a:latin typeface="Arial" panose="020B0604020202020204" pitchFamily="34" charset="0"/>
              </a:rPr>
              <a:t>Roentgen (R): old measure of radiation used for X and</a:t>
            </a:r>
            <a:r>
              <a:rPr lang="en-GB" altLang="cs-CZ"/>
              <a:t> </a:t>
            </a:r>
            <a:r>
              <a:rPr lang="en-GB" altLang="cs-CZ">
                <a:latin typeface="Arial" panose="020B0604020202020204" pitchFamily="34" charset="0"/>
              </a:rPr>
              <a:t>gamma</a:t>
            </a:r>
            <a:r>
              <a:rPr lang="en-GB" altLang="cs-CZ">
                <a:latin typeface="Symbol" panose="05050102010706020507" pitchFamily="18" charset="2"/>
              </a:rPr>
              <a:t> </a:t>
            </a:r>
            <a:r>
              <a:rPr lang="en-GB" altLang="cs-CZ">
                <a:latin typeface="Arial" panose="020B0604020202020204" pitchFamily="34" charset="0"/>
              </a:rPr>
              <a:t>in air only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C3A8948C-8086-464C-9ACE-ED3B19C743BC}"/>
              </a:ext>
            </a:extLst>
          </p:cNvPr>
          <p:cNvSpPr>
            <a:spLocks noGrp="1" noChangeArrowheads="1"/>
          </p:cNvSpPr>
          <p:nvPr>
            <p:ph type="title"/>
          </p:nvPr>
        </p:nvSpPr>
        <p:spPr/>
        <p:txBody>
          <a:bodyPr/>
          <a:lstStyle/>
          <a:p>
            <a:pPr algn="l"/>
            <a:r>
              <a:rPr lang="cs-CZ" altLang="cs-CZ" b="1">
                <a:latin typeface="Arial" panose="020B0604020202020204" pitchFamily="34" charset="0"/>
              </a:rPr>
              <a:t>Dosime</a:t>
            </a:r>
            <a:r>
              <a:rPr lang="en-US" altLang="cs-CZ" b="1">
                <a:latin typeface="Arial" panose="020B0604020202020204" pitchFamily="34" charset="0"/>
              </a:rPr>
              <a:t>ters (dose sensors)</a:t>
            </a:r>
            <a:endParaRPr lang="en-GB" altLang="cs-CZ" b="1">
              <a:latin typeface="Arial" panose="020B0604020202020204" pitchFamily="34" charset="0"/>
            </a:endParaRPr>
          </a:p>
        </p:txBody>
      </p:sp>
      <p:sp>
        <p:nvSpPr>
          <p:cNvPr id="133123" name="Rectangle 3">
            <a:extLst>
              <a:ext uri="{FF2B5EF4-FFF2-40B4-BE49-F238E27FC236}">
                <a16:creationId xmlns:a16="http://schemas.microsoft.com/office/drawing/2014/main" id="{86C64827-EF9B-4B63-9A1A-5D542E79D9AB}"/>
              </a:ext>
            </a:extLst>
          </p:cNvPr>
          <p:cNvSpPr>
            <a:spLocks noGrp="1" noChangeArrowheads="1"/>
          </p:cNvSpPr>
          <p:nvPr>
            <p:ph type="body" sz="half" idx="1"/>
          </p:nvPr>
        </p:nvSpPr>
        <p:spPr>
          <a:xfrm>
            <a:off x="725214" y="1196976"/>
            <a:ext cx="6190593" cy="5184775"/>
          </a:xfrm>
          <a:solidFill>
            <a:srgbClr val="66CCFF">
              <a:alpha val="56078"/>
            </a:srgbClr>
          </a:solidFill>
        </p:spPr>
        <p:txBody>
          <a:bodyPr/>
          <a:lstStyle/>
          <a:p>
            <a:pPr marL="381000" indent="-381000">
              <a:lnSpc>
                <a:spcPct val="80000"/>
              </a:lnSpc>
            </a:pPr>
            <a:r>
              <a:rPr lang="en-GB" altLang="cs-CZ" sz="1600" dirty="0">
                <a:latin typeface="Arial" panose="020B0604020202020204" pitchFamily="34" charset="0"/>
              </a:rPr>
              <a:t>	Types of Dosimeters used in medicine:</a:t>
            </a:r>
          </a:p>
          <a:p>
            <a:pPr marL="381000" indent="-381000">
              <a:lnSpc>
                <a:spcPct val="80000"/>
              </a:lnSpc>
            </a:pPr>
            <a:r>
              <a:rPr lang="en-GB" altLang="cs-CZ" sz="1600" dirty="0">
                <a:latin typeface="Arial" panose="020B0604020202020204" pitchFamily="34" charset="0"/>
              </a:rPr>
              <a:t> a) Those based on </a:t>
            </a:r>
            <a:r>
              <a:rPr lang="en-GB" altLang="cs-CZ" sz="1600" b="1" dirty="0" err="1">
                <a:latin typeface="Arial" panose="020B0604020202020204" pitchFamily="34" charset="0"/>
              </a:rPr>
              <a:t>thermoluminescent</a:t>
            </a:r>
            <a:r>
              <a:rPr lang="en-GB" altLang="cs-CZ" sz="1600" b="1" dirty="0">
                <a:latin typeface="Arial" panose="020B0604020202020204" pitchFamily="34" charset="0"/>
              </a:rPr>
              <a:t> materials</a:t>
            </a:r>
            <a:r>
              <a:rPr lang="cs-CZ" altLang="cs-CZ" sz="1600" b="1" dirty="0">
                <a:latin typeface="Arial" panose="020B0604020202020204" pitchFamily="34" charset="0"/>
              </a:rPr>
              <a:t>,</a:t>
            </a:r>
            <a:r>
              <a:rPr lang="en-GB" altLang="cs-CZ" sz="1600" b="1" dirty="0">
                <a:latin typeface="Arial" panose="020B0604020202020204" pitchFamily="34" charset="0"/>
              </a:rPr>
              <a:t> </a:t>
            </a:r>
            <a:r>
              <a:rPr lang="en-GB" altLang="cs-CZ" sz="1600" dirty="0">
                <a:latin typeface="Arial" panose="020B0604020202020204" pitchFamily="34" charset="0"/>
              </a:rPr>
              <a:t>e.g.</a:t>
            </a:r>
            <a:r>
              <a:rPr lang="cs-CZ" altLang="cs-CZ" sz="1600" dirty="0">
                <a:latin typeface="Arial" panose="020B0604020202020204" pitchFamily="34" charset="0"/>
              </a:rPr>
              <a:t>,</a:t>
            </a:r>
            <a:r>
              <a:rPr lang="en-GB" altLang="cs-CZ" sz="1600" dirty="0">
                <a:latin typeface="Arial" panose="020B0604020202020204" pitchFamily="34" charset="0"/>
              </a:rPr>
              <a:t> lithium fluoride. The ionising radiation brings some electrons into a stable higher energy excited state. After heating, the electrons fall into the ground state. This is accompanied by emission of visible light.</a:t>
            </a:r>
            <a:r>
              <a:rPr lang="cs-CZ" altLang="cs-CZ" sz="1600" dirty="0">
                <a:latin typeface="Arial" panose="020B0604020202020204" pitchFamily="34" charset="0"/>
              </a:rPr>
              <a:t> </a:t>
            </a:r>
            <a:r>
              <a:rPr lang="en-US" altLang="cs-CZ" sz="1600" dirty="0">
                <a:latin typeface="Arial" panose="020B0604020202020204" pitchFamily="34" charset="0"/>
              </a:rPr>
              <a:t>The</a:t>
            </a:r>
            <a:r>
              <a:rPr lang="en-GB" altLang="cs-CZ" sz="1600" dirty="0">
                <a:latin typeface="Arial" panose="020B0604020202020204" pitchFamily="34" charset="0"/>
              </a:rPr>
              <a:t> intensity of this light is proportional to the dose. </a:t>
            </a:r>
            <a:r>
              <a:rPr lang="en-GB" altLang="cs-CZ" sz="1600" b="1" dirty="0">
                <a:latin typeface="Arial" panose="020B0604020202020204" pitchFamily="34" charset="0"/>
              </a:rPr>
              <a:t>All medical radiation badge personal dosimeters today are this type.</a:t>
            </a:r>
            <a:r>
              <a:rPr lang="en-GB" altLang="cs-CZ" sz="1600" dirty="0">
                <a:latin typeface="Arial" panose="020B0604020202020204" pitchFamily="34" charset="0"/>
              </a:rPr>
              <a:t> They can also be produced as rings to measure finger doses when handling radiopharmaceuticals in nuclear medicine. They can also be put on patients' skin to measure patient entrance doses.</a:t>
            </a:r>
          </a:p>
          <a:p>
            <a:pPr marL="381000" indent="-381000">
              <a:lnSpc>
                <a:spcPct val="80000"/>
              </a:lnSpc>
            </a:pPr>
            <a:r>
              <a:rPr lang="en-GB" altLang="cs-CZ" sz="1600" dirty="0">
                <a:latin typeface="Arial" panose="020B0604020202020204" pitchFamily="34" charset="0"/>
              </a:rPr>
              <a:t>b) </a:t>
            </a:r>
            <a:r>
              <a:rPr lang="cs-CZ" altLang="cs-CZ" sz="1600" dirty="0">
                <a:latin typeface="Arial" panose="020B0604020202020204" pitchFamily="34" charset="0"/>
              </a:rPr>
              <a:t>  </a:t>
            </a:r>
            <a:r>
              <a:rPr lang="en-GB" altLang="cs-CZ" sz="1600" dirty="0">
                <a:latin typeface="Arial" panose="020B0604020202020204" pitchFamily="34" charset="0"/>
              </a:rPr>
              <a:t>Those based on </a:t>
            </a:r>
            <a:r>
              <a:rPr lang="en-GB" altLang="cs-CZ" sz="1600" b="1" dirty="0">
                <a:latin typeface="Arial" panose="020B0604020202020204" pitchFamily="34" charset="0"/>
              </a:rPr>
              <a:t>semiconductors</a:t>
            </a:r>
            <a:r>
              <a:rPr lang="en-GB" altLang="cs-CZ" sz="1600" dirty="0">
                <a:latin typeface="Arial" panose="020B0604020202020204" pitchFamily="34" charset="0"/>
              </a:rPr>
              <a:t>: Ionising radiation</a:t>
            </a:r>
            <a:r>
              <a:rPr lang="cs-CZ" altLang="cs-CZ" sz="1600" dirty="0">
                <a:latin typeface="Arial" panose="020B0604020202020204" pitchFamily="34" charset="0"/>
              </a:rPr>
              <a:t> </a:t>
            </a:r>
            <a:r>
              <a:rPr lang="en-GB" altLang="cs-CZ" sz="1600" dirty="0">
                <a:latin typeface="Arial" panose="020B0604020202020204" pitchFamily="34" charset="0"/>
              </a:rPr>
              <a:t>causes movement of electrons from the valence to the conduction band in semiconductors and increases their conductivity. Semiconductor dosimeters are occasionally encountered as miniaturised probes, which can be introduced into body cavities. They directly measure the patient's dose.</a:t>
            </a:r>
            <a:endParaRPr lang="cs-CZ" altLang="cs-CZ" sz="1600" dirty="0">
              <a:latin typeface="Arial" panose="020B0604020202020204" pitchFamily="34" charset="0"/>
            </a:endParaRPr>
          </a:p>
          <a:p>
            <a:pPr marL="381000" indent="-381000">
              <a:lnSpc>
                <a:spcPct val="80000"/>
              </a:lnSpc>
            </a:pPr>
            <a:r>
              <a:rPr lang="cs-CZ" altLang="cs-CZ" sz="1600" dirty="0">
                <a:latin typeface="Arial" panose="020B0604020202020204" pitchFamily="34" charset="0"/>
              </a:rPr>
              <a:t>c)   </a:t>
            </a:r>
            <a:r>
              <a:rPr lang="en-GB" altLang="cs-CZ" sz="1600" dirty="0">
                <a:latin typeface="Arial" panose="020B0604020202020204" pitchFamily="34" charset="0"/>
              </a:rPr>
              <a:t>The </a:t>
            </a:r>
            <a:r>
              <a:rPr lang="en-GB" altLang="cs-CZ" sz="1600" b="1" dirty="0">
                <a:latin typeface="Arial" panose="020B0604020202020204" pitchFamily="34" charset="0"/>
              </a:rPr>
              <a:t>photographic methods </a:t>
            </a:r>
            <a:r>
              <a:rPr lang="en-GB" altLang="cs-CZ" sz="1600" dirty="0">
                <a:latin typeface="Arial" panose="020B0604020202020204" pitchFamily="34" charset="0"/>
              </a:rPr>
              <a:t>are based on the ability of ionising radiation to blacken photographic emulsions (films). </a:t>
            </a:r>
            <a:endParaRPr lang="en-US" altLang="cs-CZ" sz="1600" dirty="0">
              <a:latin typeface="Arial" panose="020B0604020202020204" pitchFamily="34" charset="0"/>
            </a:endParaRPr>
          </a:p>
          <a:p>
            <a:pPr marL="381000" indent="-381000">
              <a:lnSpc>
                <a:spcPct val="80000"/>
              </a:lnSpc>
            </a:pPr>
            <a:r>
              <a:rPr lang="en-GB" altLang="cs-CZ" sz="1600" b="1" dirty="0">
                <a:latin typeface="Arial" panose="020B0604020202020204" pitchFamily="34" charset="0"/>
              </a:rPr>
              <a:t>d) Gas ionisation methods (ionization chamber) </a:t>
            </a:r>
            <a:r>
              <a:rPr lang="en-GB" altLang="cs-CZ" sz="1600" dirty="0">
                <a:latin typeface="Arial" panose="020B0604020202020204" pitchFamily="34" charset="0"/>
              </a:rPr>
              <a:t>utilise the ability of ionising radiation to produce ions in gases and increase their electrical conductivity. The charge collected is proportional to the dose, the current to the dose</a:t>
            </a:r>
            <a:r>
              <a:rPr lang="cs-CZ" altLang="cs-CZ" sz="1600" dirty="0">
                <a:latin typeface="Arial" panose="020B0604020202020204" pitchFamily="34" charset="0"/>
              </a:rPr>
              <a:t> </a:t>
            </a:r>
            <a:r>
              <a:rPr lang="en-GB" altLang="cs-CZ" sz="1600" dirty="0">
                <a:latin typeface="Arial" panose="020B0604020202020204" pitchFamily="34" charset="0"/>
              </a:rPr>
              <a:t>rate. The ions disappear by recombination and the sensor can be then re-used. </a:t>
            </a:r>
            <a:endParaRPr lang="cs-CZ" altLang="cs-CZ" sz="1600" dirty="0">
              <a:latin typeface="Arial" panose="020B0604020202020204" pitchFamily="34" charset="0"/>
            </a:endParaRPr>
          </a:p>
          <a:p>
            <a:pPr marL="381000" indent="-381000">
              <a:lnSpc>
                <a:spcPct val="80000"/>
              </a:lnSpc>
            </a:pPr>
            <a:endParaRPr lang="en-GB" altLang="cs-CZ" sz="1200" dirty="0">
              <a:latin typeface="Arial" panose="020B0604020202020204" pitchFamily="34" charset="0"/>
            </a:endParaRPr>
          </a:p>
        </p:txBody>
      </p:sp>
      <p:pic>
        <p:nvPicPr>
          <p:cNvPr id="133124" name="Picture 5" descr="fingerring.jpg">
            <a:extLst>
              <a:ext uri="{FF2B5EF4-FFF2-40B4-BE49-F238E27FC236}">
                <a16:creationId xmlns:a16="http://schemas.microsoft.com/office/drawing/2014/main" id="{00B0E54D-1D89-4B95-B07D-EE51654B885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765628" y="3342236"/>
            <a:ext cx="2384179" cy="2384178"/>
          </a:xfrm>
          <a:noFill/>
        </p:spPr>
      </p:pic>
      <p:pic>
        <p:nvPicPr>
          <p:cNvPr id="133125" name="Picture 8" descr="getbinobj">
            <a:extLst>
              <a:ext uri="{FF2B5EF4-FFF2-40B4-BE49-F238E27FC236}">
                <a16:creationId xmlns:a16="http://schemas.microsoft.com/office/drawing/2014/main" id="{8544B248-9003-4946-ACBD-6EE5009BD093}"/>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982744" y="1114424"/>
            <a:ext cx="3167063" cy="1984693"/>
          </a:xfrm>
          <a:noFill/>
        </p:spPr>
      </p:pic>
      <p:sp>
        <p:nvSpPr>
          <p:cNvPr id="133126" name="Text Box 10">
            <a:extLst>
              <a:ext uri="{FF2B5EF4-FFF2-40B4-BE49-F238E27FC236}">
                <a16:creationId xmlns:a16="http://schemas.microsoft.com/office/drawing/2014/main" id="{FAF88E0B-E133-42E2-A140-6FDB753F3851}"/>
              </a:ext>
            </a:extLst>
          </p:cNvPr>
          <p:cNvSpPr txBox="1">
            <a:spLocks noChangeArrowheads="1"/>
          </p:cNvSpPr>
          <p:nvPr/>
        </p:nvSpPr>
        <p:spPr bwMode="auto">
          <a:xfrm>
            <a:off x="8110537" y="5924551"/>
            <a:ext cx="316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dirty="0">
                <a:latin typeface="Arial" panose="020B0604020202020204" pitchFamily="34" charset="0"/>
              </a:rPr>
              <a:t>TL personal monitors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5ED0A3F1-8E36-4C56-829A-C8B50DF66947}"/>
              </a:ext>
            </a:extLst>
          </p:cNvPr>
          <p:cNvSpPr>
            <a:spLocks noGrp="1" noChangeArrowheads="1"/>
          </p:cNvSpPr>
          <p:nvPr>
            <p:ph type="title"/>
          </p:nvPr>
        </p:nvSpPr>
        <p:spPr>
          <a:xfrm>
            <a:off x="2063751" y="333375"/>
            <a:ext cx="7775575" cy="914400"/>
          </a:xfrm>
        </p:spPr>
        <p:txBody>
          <a:bodyPr/>
          <a:lstStyle/>
          <a:p>
            <a:pPr algn="l"/>
            <a:r>
              <a:rPr lang="en-GB" altLang="cs-CZ" sz="3200">
                <a:latin typeface="Arial" panose="020B0604020202020204" pitchFamily="34" charset="0"/>
              </a:rPr>
              <a:t>Radiation Counters</a:t>
            </a:r>
          </a:p>
        </p:txBody>
      </p:sp>
      <p:sp>
        <p:nvSpPr>
          <p:cNvPr id="135171" name="Rectangle 3">
            <a:extLst>
              <a:ext uri="{FF2B5EF4-FFF2-40B4-BE49-F238E27FC236}">
                <a16:creationId xmlns:a16="http://schemas.microsoft.com/office/drawing/2014/main" id="{1085B8A5-D1B9-4D83-8000-5052CFF3D9B4}"/>
              </a:ext>
            </a:extLst>
          </p:cNvPr>
          <p:cNvSpPr>
            <a:spLocks noGrp="1" noChangeArrowheads="1"/>
          </p:cNvSpPr>
          <p:nvPr>
            <p:ph type="body" sz="half" idx="1"/>
          </p:nvPr>
        </p:nvSpPr>
        <p:spPr>
          <a:xfrm>
            <a:off x="283779" y="1295400"/>
            <a:ext cx="6028245" cy="5301952"/>
          </a:xfrm>
        </p:spPr>
        <p:txBody>
          <a:bodyPr/>
          <a:lstStyle/>
          <a:p>
            <a:pPr>
              <a:lnSpc>
                <a:spcPct val="80000"/>
              </a:lnSpc>
              <a:buFont typeface="Wingdings" panose="05000000000000000000" pitchFamily="2" charset="2"/>
              <a:buChar char="Ø"/>
            </a:pPr>
            <a:r>
              <a:rPr lang="en-GB" altLang="cs-CZ" sz="2000" dirty="0">
                <a:latin typeface="Arial" panose="020B0604020202020204" pitchFamily="34" charset="0"/>
              </a:rPr>
              <a:t>Radiation counters are radiation detectors that can detect </a:t>
            </a:r>
            <a:r>
              <a:rPr lang="en-GB" altLang="cs-CZ" sz="2000" i="1" dirty="0">
                <a:latin typeface="Arial" panose="020B0604020202020204" pitchFamily="34" charset="0"/>
              </a:rPr>
              <a:t>individual</a:t>
            </a:r>
            <a:r>
              <a:rPr lang="en-GB" altLang="cs-CZ" sz="2000" dirty="0">
                <a:latin typeface="Arial" panose="020B0604020202020204" pitchFamily="34" charset="0"/>
              </a:rPr>
              <a:t> photons/particles and hence make it possible for these </a:t>
            </a:r>
            <a:r>
              <a:rPr lang="en-GB" altLang="cs-CZ" sz="2000" i="1" dirty="0">
                <a:latin typeface="Arial" panose="020B0604020202020204" pitchFamily="34" charset="0"/>
              </a:rPr>
              <a:t>to be counted</a:t>
            </a:r>
            <a:r>
              <a:rPr lang="en-GB" altLang="cs-CZ" sz="2000" dirty="0">
                <a:latin typeface="Arial" panose="020B0604020202020204" pitchFamily="34" charset="0"/>
              </a:rPr>
              <a:t>.</a:t>
            </a:r>
          </a:p>
          <a:p>
            <a:pPr>
              <a:lnSpc>
                <a:spcPct val="80000"/>
              </a:lnSpc>
              <a:buFont typeface="Wingdings" panose="05000000000000000000" pitchFamily="2" charset="2"/>
              <a:buChar char="Ø"/>
            </a:pPr>
            <a:r>
              <a:rPr lang="en-GB" altLang="cs-CZ" sz="2000" dirty="0">
                <a:latin typeface="Arial" panose="020B0604020202020204" pitchFamily="34" charset="0"/>
              </a:rPr>
              <a:t>The </a:t>
            </a:r>
            <a:r>
              <a:rPr lang="en-GB" altLang="cs-CZ" sz="2000" b="1" dirty="0">
                <a:latin typeface="Arial" panose="020B0604020202020204" pitchFamily="34" charset="0"/>
              </a:rPr>
              <a:t>Geiger-Müller counter  </a:t>
            </a:r>
            <a:r>
              <a:rPr lang="en-GB" altLang="cs-CZ" sz="2000" dirty="0">
                <a:latin typeface="Arial" panose="020B0604020202020204" pitchFamily="34" charset="0"/>
              </a:rPr>
              <a:t>is based on gas ionization, however the value of voltage across the two electrodes, is such that even a single photon/particle of ionising radiation forms enough ions to be detected. The voltage between electrodes is so high that even the secondary ions can ionise neutral molecules, and the so-called </a:t>
            </a:r>
            <a:r>
              <a:rPr lang="en-GB" altLang="cs-CZ" sz="2000" b="1" dirty="0">
                <a:latin typeface="Arial" panose="020B0604020202020204" pitchFamily="34" charset="0"/>
              </a:rPr>
              <a:t>multiplication</a:t>
            </a:r>
            <a:r>
              <a:rPr lang="en-GB" altLang="cs-CZ" sz="2000" dirty="0">
                <a:latin typeface="Arial" panose="020B0604020202020204" pitchFamily="34" charset="0"/>
              </a:rPr>
              <a:t> or </a:t>
            </a:r>
            <a:r>
              <a:rPr lang="en-GB" altLang="cs-CZ" sz="2000" b="1" dirty="0">
                <a:latin typeface="Arial" panose="020B0604020202020204" pitchFamily="34" charset="0"/>
              </a:rPr>
              <a:t>avalanche effect</a:t>
            </a:r>
            <a:r>
              <a:rPr lang="en-GB" altLang="cs-CZ" sz="2000" dirty="0">
                <a:latin typeface="Arial" panose="020B0604020202020204" pitchFamily="34" charset="0"/>
              </a:rPr>
              <a:t> arises. The "avalanche" of ions hitting one of the electrodes is registered as a short voltage pulse. The number of pulses gives the number of photons / particles. However, the size of the pulse is independent of the energy of the photon and therefore cannot be used as measure of that energy (it is a detector only and not a sensor).</a:t>
            </a:r>
          </a:p>
          <a:p>
            <a:pPr>
              <a:lnSpc>
                <a:spcPct val="80000"/>
              </a:lnSpc>
              <a:buFont typeface="Wingdings" panose="05000000000000000000" pitchFamily="2" charset="2"/>
              <a:buChar char="Ø"/>
            </a:pPr>
            <a:r>
              <a:rPr lang="en-GB" altLang="cs-CZ" sz="2000" b="1" dirty="0">
                <a:latin typeface="Arial" panose="020B0604020202020204" pitchFamily="34" charset="0"/>
              </a:rPr>
              <a:t>Scintillation counters are optoelectronic devices </a:t>
            </a:r>
            <a:r>
              <a:rPr lang="en-GB" altLang="cs-CZ" sz="2000" dirty="0">
                <a:latin typeface="Arial" panose="020B0604020202020204" pitchFamily="34" charset="0"/>
              </a:rPr>
              <a:t>(used for example in gamma cameras) which are both detectors and sensors - they measure both the number and the energy of the individual photon / particle.</a:t>
            </a:r>
            <a:endParaRPr lang="en-GB" altLang="cs-CZ" sz="2000" b="1" dirty="0">
              <a:latin typeface="Arial" panose="020B0604020202020204" pitchFamily="34" charset="0"/>
            </a:endParaRPr>
          </a:p>
        </p:txBody>
      </p:sp>
      <p:pic>
        <p:nvPicPr>
          <p:cNvPr id="135172" name="Picture 5" descr="end-tube-700">
            <a:extLst>
              <a:ext uri="{FF2B5EF4-FFF2-40B4-BE49-F238E27FC236}">
                <a16:creationId xmlns:a16="http://schemas.microsoft.com/office/drawing/2014/main" id="{781E4EB5-12BA-447D-B925-223DABCDF74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41324" y="484373"/>
            <a:ext cx="4225887" cy="3482835"/>
          </a:xfrm>
          <a:noFill/>
        </p:spPr>
      </p:pic>
      <p:sp>
        <p:nvSpPr>
          <p:cNvPr id="135173" name="Text Box 7">
            <a:extLst>
              <a:ext uri="{FF2B5EF4-FFF2-40B4-BE49-F238E27FC236}">
                <a16:creationId xmlns:a16="http://schemas.microsoft.com/office/drawing/2014/main" id="{FECAB578-3C3A-4D48-8422-EF354CA96ADA}"/>
              </a:ext>
            </a:extLst>
          </p:cNvPr>
          <p:cNvSpPr txBox="1">
            <a:spLocks noChangeArrowheads="1"/>
          </p:cNvSpPr>
          <p:nvPr/>
        </p:nvSpPr>
        <p:spPr bwMode="auto">
          <a:xfrm>
            <a:off x="8953464" y="4590229"/>
            <a:ext cx="2376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cs-CZ" sz="2400" dirty="0">
                <a:latin typeface="Arial" panose="020B0604020202020204" pitchFamily="34" charset="0"/>
              </a:rPr>
              <a:t>GM tube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C47446FD-77F7-49CD-939D-0ADFBD54DD71}"/>
              </a:ext>
            </a:extLst>
          </p:cNvPr>
          <p:cNvSpPr>
            <a:spLocks noGrp="1" noChangeArrowheads="1"/>
          </p:cNvSpPr>
          <p:nvPr>
            <p:ph type="title"/>
          </p:nvPr>
        </p:nvSpPr>
        <p:spPr>
          <a:xfrm>
            <a:off x="2209801" y="304800"/>
            <a:ext cx="4822825" cy="914400"/>
          </a:xfrm>
        </p:spPr>
        <p:txBody>
          <a:bodyPr/>
          <a:lstStyle/>
          <a:p>
            <a:pPr algn="l"/>
            <a:r>
              <a:rPr lang="en-GB" altLang="cs-CZ" sz="3200">
                <a:latin typeface="Arial" panose="020B0604020202020204" pitchFamily="34" charset="0"/>
              </a:rPr>
              <a:t>Geiger-Müller Counter</a:t>
            </a:r>
          </a:p>
        </p:txBody>
      </p:sp>
      <p:pic>
        <p:nvPicPr>
          <p:cNvPr id="137219" name="Picture 3" descr="GMTUBE">
            <a:extLst>
              <a:ext uri="{FF2B5EF4-FFF2-40B4-BE49-F238E27FC236}">
                <a16:creationId xmlns:a16="http://schemas.microsoft.com/office/drawing/2014/main" id="{E658019D-7FFC-4F14-98A0-7026DAE151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1" y="1219201"/>
            <a:ext cx="4810125" cy="2105025"/>
          </a:xfrm>
          <a:noFill/>
        </p:spPr>
      </p:pic>
      <p:sp>
        <p:nvSpPr>
          <p:cNvPr id="137220" name="Text Box 4">
            <a:extLst>
              <a:ext uri="{FF2B5EF4-FFF2-40B4-BE49-F238E27FC236}">
                <a16:creationId xmlns:a16="http://schemas.microsoft.com/office/drawing/2014/main" id="{4E62ACE9-DF9D-4FD9-B578-89742C097210}"/>
              </a:ext>
            </a:extLst>
          </p:cNvPr>
          <p:cNvSpPr txBox="1">
            <a:spLocks noChangeArrowheads="1"/>
          </p:cNvSpPr>
          <p:nvPr/>
        </p:nvSpPr>
        <p:spPr bwMode="auto">
          <a:xfrm>
            <a:off x="7162800" y="1143001"/>
            <a:ext cx="3325688" cy="1421904"/>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GB" altLang="cs-CZ" sz="1600" dirty="0">
                <a:latin typeface="Arial" panose="020B0604020202020204" pitchFamily="34" charset="0"/>
              </a:rPr>
              <a:t>K - cylindrical cathode, A - anode central wire, O - input window, I - isolator, R - working resistor, C - condenser of the capacity coupling, Co - counter connectors.</a:t>
            </a:r>
          </a:p>
        </p:txBody>
      </p:sp>
      <p:sp>
        <p:nvSpPr>
          <p:cNvPr id="137221" name="Rectangle 5">
            <a:extLst>
              <a:ext uri="{FF2B5EF4-FFF2-40B4-BE49-F238E27FC236}">
                <a16:creationId xmlns:a16="http://schemas.microsoft.com/office/drawing/2014/main" id="{0E14A3C8-4B84-47C8-A86E-CBED691C237D}"/>
              </a:ext>
            </a:extLst>
          </p:cNvPr>
          <p:cNvSpPr>
            <a:spLocks noChangeArrowheads="1"/>
          </p:cNvSpPr>
          <p:nvPr/>
        </p:nvSpPr>
        <p:spPr bwMode="auto">
          <a:xfrm>
            <a:off x="1774826" y="3657600"/>
            <a:ext cx="8569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 typeface="Wingdings" panose="05000000000000000000" pitchFamily="2" charset="2"/>
              <a:buNone/>
            </a:pPr>
            <a:r>
              <a:rPr lang="en-GB" altLang="cs-CZ" sz="1800" dirty="0">
                <a:latin typeface="Arial" panose="020B0604020202020204" pitchFamily="34" charset="0"/>
              </a:rPr>
              <a:t>The Geiger-Müller (GM) counter consists of a GM tube, a source of high direct voltage, and an electronic counter of impulses. The GM tube is a hollow cylinder with metallic inner surface. This metallic layer is a cathode. The central wire is the positively charged anode. The GM tube is usually filled by argon containing 10 % of the </a:t>
            </a:r>
            <a:r>
              <a:rPr lang="en-GB" altLang="cs-CZ" sz="1800" b="1" dirty="0">
                <a:latin typeface="Arial" panose="020B0604020202020204" pitchFamily="34" charset="0"/>
              </a:rPr>
              <a:t>quenching agent</a:t>
            </a:r>
            <a:r>
              <a:rPr lang="en-GB" altLang="cs-CZ" sz="1800" dirty="0">
                <a:latin typeface="Arial" panose="020B0604020202020204" pitchFamily="34" charset="0"/>
              </a:rPr>
              <a:t> (e.g. ethanol vapour). This agent stops (quenches) the ion multiplication process, and so prevents the formation of a stable electric discharge between the anode and cathode. The duration of avalanche ionisation is very short, about 5 </a:t>
            </a:r>
            <a:r>
              <a:rPr lang="en-GB" altLang="cs-CZ" sz="1800" dirty="0" err="1">
                <a:latin typeface="Arial" panose="020B0604020202020204" pitchFamily="34" charset="0"/>
              </a:rPr>
              <a:t>ms</a:t>
            </a:r>
            <a:r>
              <a:rPr lang="en-GB" altLang="cs-CZ" sz="1800" dirty="0">
                <a:latin typeface="Arial" panose="020B0604020202020204" pitchFamily="34" charset="0"/>
              </a:rPr>
              <a:t>. However, during this time the tube is not able to react to another particle of ionising radiation. This </a:t>
            </a:r>
            <a:r>
              <a:rPr lang="en-GB" altLang="cs-CZ" sz="1800" b="1" dirty="0">
                <a:latin typeface="Arial" panose="020B0604020202020204" pitchFamily="34" charset="0"/>
              </a:rPr>
              <a:t>dead time</a:t>
            </a:r>
            <a:r>
              <a:rPr lang="en-GB" altLang="cs-CZ" sz="1800" dirty="0">
                <a:latin typeface="Arial" panose="020B0604020202020204" pitchFamily="34" charset="0"/>
              </a:rPr>
              <a:t> is an important characteristic of GM tubes. It causes measurement error which can be corrected by calculation.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45D52A70-EF33-4DCF-B411-872644F31E05}"/>
              </a:ext>
            </a:extLst>
          </p:cNvPr>
          <p:cNvSpPr>
            <a:spLocks noGrp="1" noChangeArrowheads="1"/>
          </p:cNvSpPr>
          <p:nvPr>
            <p:ph type="title"/>
          </p:nvPr>
        </p:nvSpPr>
        <p:spPr>
          <a:xfrm>
            <a:off x="2438400" y="304801"/>
            <a:ext cx="7543800" cy="676275"/>
          </a:xfrm>
        </p:spPr>
        <p:txBody>
          <a:bodyPr/>
          <a:lstStyle/>
          <a:p>
            <a:pPr algn="l"/>
            <a:r>
              <a:rPr lang="en-GB" altLang="cs-CZ" sz="3200">
                <a:latin typeface="Arial" panose="020B0604020202020204" pitchFamily="34" charset="0"/>
              </a:rPr>
              <a:t>Scintillation counters</a:t>
            </a:r>
          </a:p>
        </p:txBody>
      </p:sp>
      <p:sp>
        <p:nvSpPr>
          <p:cNvPr id="139267" name="Rectangle 3">
            <a:extLst>
              <a:ext uri="{FF2B5EF4-FFF2-40B4-BE49-F238E27FC236}">
                <a16:creationId xmlns:a16="http://schemas.microsoft.com/office/drawing/2014/main" id="{D237EEC1-616B-4F0C-97C7-A065E4E406D9}"/>
              </a:ext>
            </a:extLst>
          </p:cNvPr>
          <p:cNvSpPr>
            <a:spLocks noGrp="1" noChangeArrowheads="1"/>
          </p:cNvSpPr>
          <p:nvPr>
            <p:ph type="body" sz="half" idx="1"/>
          </p:nvPr>
        </p:nvSpPr>
        <p:spPr>
          <a:xfrm>
            <a:off x="2208213" y="1125538"/>
            <a:ext cx="7847012" cy="5472112"/>
          </a:xfrm>
        </p:spPr>
        <p:txBody>
          <a:bodyPr/>
          <a:lstStyle/>
          <a:p>
            <a:pPr>
              <a:buFont typeface="Wingdings" panose="05000000000000000000" pitchFamily="2" charset="2"/>
              <a:buNone/>
            </a:pPr>
            <a:r>
              <a:rPr lang="en-GB" altLang="cs-CZ" sz="2400" dirty="0">
                <a:latin typeface="Arial" panose="020B0604020202020204" pitchFamily="34" charset="0"/>
              </a:rPr>
              <a:t>Scintillation counter consists of a scintillator, photomultiplier and an electronic part - the source of high voltage, and the pulse counter. The </a:t>
            </a:r>
            <a:r>
              <a:rPr lang="en-GB" altLang="cs-CZ" sz="2400" b="1" dirty="0">
                <a:latin typeface="Arial" panose="020B0604020202020204" pitchFamily="34" charset="0"/>
              </a:rPr>
              <a:t>scintillator</a:t>
            </a:r>
            <a:r>
              <a:rPr lang="en-GB" altLang="cs-CZ" sz="2400" dirty="0">
                <a:latin typeface="Arial" panose="020B0604020202020204" pitchFamily="34" charset="0"/>
              </a:rPr>
              <a:t> </a:t>
            </a:r>
            <a:r>
              <a:rPr lang="cs-CZ" altLang="cs-CZ" sz="2400" dirty="0" err="1">
                <a:latin typeface="Arial" panose="020B0604020202020204" pitchFamily="34" charset="0"/>
              </a:rPr>
              <a:t>is</a:t>
            </a:r>
            <a:r>
              <a:rPr lang="cs-CZ" altLang="cs-CZ" sz="2400" dirty="0">
                <a:latin typeface="Arial" panose="020B0604020202020204" pitchFamily="34" charset="0"/>
              </a:rPr>
              <a:t> a </a:t>
            </a:r>
            <a:r>
              <a:rPr lang="en-GB" altLang="cs-CZ" sz="2400" dirty="0">
                <a:latin typeface="Arial" panose="020B0604020202020204" pitchFamily="34" charset="0"/>
              </a:rPr>
              <a:t>substance in which the </a:t>
            </a:r>
            <a:r>
              <a:rPr lang="en-GB" altLang="cs-CZ" sz="2400" b="1" dirty="0">
                <a:latin typeface="Arial" panose="020B0604020202020204" pitchFamily="34" charset="0"/>
              </a:rPr>
              <a:t>scintillation </a:t>
            </a:r>
            <a:r>
              <a:rPr lang="cs-CZ" altLang="cs-CZ" sz="2400" dirty="0">
                <a:latin typeface="Arial" panose="020B0604020202020204" pitchFamily="34" charset="0"/>
              </a:rPr>
              <a:t>(</a:t>
            </a:r>
            <a:r>
              <a:rPr lang="en-GB" altLang="cs-CZ" sz="2400" dirty="0">
                <a:latin typeface="Arial" panose="020B0604020202020204" pitchFamily="34" charset="0"/>
              </a:rPr>
              <a:t>small flashes of visible light</a:t>
            </a:r>
            <a:r>
              <a:rPr lang="cs-CZ" altLang="cs-CZ" sz="2400" dirty="0">
                <a:latin typeface="Arial" panose="020B0604020202020204" pitchFamily="34" charset="0"/>
              </a:rPr>
              <a:t>)</a:t>
            </a:r>
            <a:r>
              <a:rPr lang="en-GB" altLang="cs-CZ" sz="2400" b="1" dirty="0">
                <a:latin typeface="Arial" panose="020B0604020202020204" pitchFamily="34" charset="0"/>
              </a:rPr>
              <a:t> </a:t>
            </a:r>
            <a:r>
              <a:rPr lang="en-GB" altLang="cs-CZ" sz="2400" dirty="0">
                <a:latin typeface="Arial" panose="020B0604020202020204" pitchFamily="34" charset="0"/>
              </a:rPr>
              <a:t>occurs after the absorption of ionising radiation energy. The light originates in deexcitation and recombination processes.</a:t>
            </a:r>
            <a:r>
              <a:rPr lang="cs-CZ" altLang="cs-CZ" sz="2400" dirty="0">
                <a:latin typeface="Arial" panose="020B0604020202020204" pitchFamily="34" charset="0"/>
              </a:rPr>
              <a:t> </a:t>
            </a:r>
            <a:r>
              <a:rPr lang="en-GB" altLang="cs-CZ" sz="2400" dirty="0">
                <a:latin typeface="Arial" panose="020B0604020202020204" pitchFamily="34" charset="0"/>
              </a:rPr>
              <a:t>Sodium iodide crystals activated by traces of thallium </a:t>
            </a:r>
            <a:r>
              <a:rPr lang="cs-CZ" altLang="cs-CZ" sz="2400" dirty="0">
                <a:latin typeface="Arial" panose="020B0604020202020204" pitchFamily="34" charset="0"/>
              </a:rPr>
              <a:t>are</a:t>
            </a:r>
            <a:r>
              <a:rPr lang="en-GB" altLang="cs-CZ" sz="2400" dirty="0">
                <a:latin typeface="Arial" panose="020B0604020202020204" pitchFamily="34" charset="0"/>
              </a:rPr>
              <a:t> the most effective scintillators.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B0A898D-6802-48A3-A609-4E02299E11DB}"/>
              </a:ext>
            </a:extLst>
          </p:cNvPr>
          <p:cNvSpPr>
            <a:spLocks noGrp="1" noChangeArrowheads="1"/>
          </p:cNvSpPr>
          <p:nvPr>
            <p:ph type="title"/>
          </p:nvPr>
        </p:nvSpPr>
        <p:spPr>
          <a:xfrm>
            <a:off x="1703389" y="333375"/>
            <a:ext cx="3957637" cy="914400"/>
          </a:xfrm>
        </p:spPr>
        <p:txBody>
          <a:bodyPr/>
          <a:lstStyle/>
          <a:p>
            <a:pPr algn="l"/>
            <a:r>
              <a:rPr lang="en-GB" altLang="cs-CZ" sz="3200">
                <a:latin typeface="Arial" panose="020B0604020202020204" pitchFamily="34" charset="0"/>
              </a:rPr>
              <a:t>Scintillation counters</a:t>
            </a:r>
          </a:p>
        </p:txBody>
      </p:sp>
      <p:sp>
        <p:nvSpPr>
          <p:cNvPr id="141315" name="Rectangle 3">
            <a:extLst>
              <a:ext uri="{FF2B5EF4-FFF2-40B4-BE49-F238E27FC236}">
                <a16:creationId xmlns:a16="http://schemas.microsoft.com/office/drawing/2014/main" id="{B65A2CF8-D0F7-422F-AD0F-90F4321C8888}"/>
              </a:ext>
            </a:extLst>
          </p:cNvPr>
          <p:cNvSpPr>
            <a:spLocks noGrp="1" noChangeArrowheads="1"/>
          </p:cNvSpPr>
          <p:nvPr>
            <p:ph type="body" sz="half" idx="1"/>
          </p:nvPr>
        </p:nvSpPr>
        <p:spPr>
          <a:xfrm>
            <a:off x="5808662" y="620714"/>
            <a:ext cx="5889351" cy="5832475"/>
          </a:xfrm>
        </p:spPr>
        <p:txBody>
          <a:bodyPr/>
          <a:lstStyle/>
          <a:p>
            <a:pPr marL="6350" indent="22225">
              <a:lnSpc>
                <a:spcPct val="80000"/>
              </a:lnSpc>
            </a:pPr>
            <a:r>
              <a:rPr lang="en-GB" altLang="cs-CZ" sz="2400" dirty="0">
                <a:latin typeface="Arial" panose="020B0604020202020204" pitchFamily="34" charset="0"/>
              </a:rPr>
              <a:t>The scintillator is enclosed in a light-proof housing. One side of the housing is transparent, so that the originating photons can come to a </a:t>
            </a:r>
            <a:r>
              <a:rPr lang="en-GB" altLang="cs-CZ" sz="2400" b="1" dirty="0">
                <a:latin typeface="Arial" panose="020B0604020202020204" pitchFamily="34" charset="0"/>
              </a:rPr>
              <a:t>photomultiplier</a:t>
            </a:r>
            <a:r>
              <a:rPr lang="en-GB" altLang="cs-CZ" sz="2400" dirty="0">
                <a:latin typeface="Arial" panose="020B0604020202020204" pitchFamily="34" charset="0"/>
              </a:rPr>
              <a:t>, which measures low-intensity light.</a:t>
            </a:r>
          </a:p>
          <a:p>
            <a:pPr marL="6350" indent="22225">
              <a:lnSpc>
                <a:spcPct val="80000"/>
              </a:lnSpc>
            </a:pPr>
            <a:r>
              <a:rPr lang="en-GB" altLang="cs-CZ" sz="2400" dirty="0">
                <a:latin typeface="Arial" panose="020B0604020202020204" pitchFamily="34" charset="0"/>
              </a:rPr>
              <a:t>The photons hit the </a:t>
            </a:r>
            <a:r>
              <a:rPr lang="en-GB" altLang="cs-CZ" sz="2400" b="1" dirty="0">
                <a:latin typeface="Arial" panose="020B0604020202020204" pitchFamily="34" charset="0"/>
              </a:rPr>
              <a:t>photocathode</a:t>
            </a:r>
            <a:r>
              <a:rPr lang="en-GB" altLang="cs-CZ" sz="2400" dirty="0">
                <a:latin typeface="Arial" panose="020B0604020202020204" pitchFamily="34" charset="0"/>
              </a:rPr>
              <a:t> - a very thin layer of a metal with low electron binding energy. They eject electrons from the cathode, which are attracted and accelerated by the closest positively charged electrode, the first </a:t>
            </a:r>
            <a:r>
              <a:rPr lang="en-GB" altLang="cs-CZ" sz="2400" b="1" dirty="0">
                <a:latin typeface="Arial" panose="020B0604020202020204" pitchFamily="34" charset="0"/>
              </a:rPr>
              <a:t>dynode</a:t>
            </a:r>
            <a:r>
              <a:rPr lang="en-GB" altLang="cs-CZ" sz="2400" dirty="0">
                <a:latin typeface="Arial" panose="020B0604020202020204" pitchFamily="34" charset="0"/>
              </a:rPr>
              <a:t>. The dynodes form an array of e.g. ten electrodes. On average, six secondary electrons are ejected by each electron impact. The secondary electrons are attracted to the next dynode, where the process is repeated.  Resulting voltage pulses are counted in the electronic part of the instrument. Magnitude of this pulse is given by the energy of the ionising particle. </a:t>
            </a:r>
          </a:p>
        </p:txBody>
      </p:sp>
      <p:pic>
        <p:nvPicPr>
          <p:cNvPr id="141316" name="Picture 4" descr="SCINDET">
            <a:extLst>
              <a:ext uri="{FF2B5EF4-FFF2-40B4-BE49-F238E27FC236}">
                <a16:creationId xmlns:a16="http://schemas.microsoft.com/office/drawing/2014/main" id="{50AC61A6-EF4B-42E3-AB91-9C74A4A5ACE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774825" y="1628776"/>
            <a:ext cx="3810000" cy="1846263"/>
          </a:xfrm>
          <a:noFill/>
        </p:spPr>
      </p:pic>
      <p:sp>
        <p:nvSpPr>
          <p:cNvPr id="141317" name="Rectangle 5">
            <a:extLst>
              <a:ext uri="{FF2B5EF4-FFF2-40B4-BE49-F238E27FC236}">
                <a16:creationId xmlns:a16="http://schemas.microsoft.com/office/drawing/2014/main" id="{A04F25F9-55B9-487E-88F2-CE04BC1AC9C7}"/>
              </a:ext>
            </a:extLst>
          </p:cNvPr>
          <p:cNvSpPr>
            <a:spLocks noChangeArrowheads="1"/>
          </p:cNvSpPr>
          <p:nvPr/>
        </p:nvSpPr>
        <p:spPr bwMode="auto">
          <a:xfrm>
            <a:off x="1847851" y="3860801"/>
            <a:ext cx="3311525" cy="2563813"/>
          </a:xfrm>
          <a:prstGeom prst="rect">
            <a:avLst/>
          </a:prstGeom>
          <a:solidFill>
            <a:schemeClr val="bg1">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cs-CZ" sz="1800">
                <a:latin typeface="Arial" panose="020B0604020202020204" pitchFamily="34" charset="0"/>
              </a:rPr>
              <a:t>The scintillation detector. </a:t>
            </a:r>
            <a:endParaRPr lang="cs-CZ" altLang="cs-CZ" sz="1800">
              <a:latin typeface="Arial" panose="020B0604020202020204" pitchFamily="34" charset="0"/>
            </a:endParaRPr>
          </a:p>
          <a:p>
            <a:pPr>
              <a:spcBef>
                <a:spcPct val="0"/>
              </a:spcBef>
              <a:buFontTx/>
              <a:buNone/>
            </a:pPr>
            <a:r>
              <a:rPr lang="en-GB" altLang="cs-CZ" sz="1800">
                <a:latin typeface="Arial" panose="020B0604020202020204" pitchFamily="34" charset="0"/>
              </a:rPr>
              <a:t>I - ionising radiation, S - scintillator, FK - photocathode, D - dynodes, A - anode, O - light- and water-proof housing. There is depicted the origin of only one photon which liberates only one electron from the photocathode.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F5219AD-4871-4E73-B12E-A831B62B8C39}"/>
              </a:ext>
            </a:extLst>
          </p:cNvPr>
          <p:cNvSpPr>
            <a:spLocks noChangeArrowheads="1"/>
          </p:cNvSpPr>
          <p:nvPr/>
        </p:nvSpPr>
        <p:spPr bwMode="auto">
          <a:xfrm>
            <a:off x="2209800" y="1828800"/>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cs-CZ" sz="2400">
                <a:latin typeface="Arial" panose="020B0604020202020204" pitchFamily="34" charset="0"/>
              </a:rPr>
              <a:t>European Commission (radiological protection pages): </a:t>
            </a:r>
            <a:r>
              <a:rPr lang="en-GB" altLang="cs-CZ" sz="2400" b="1">
                <a:latin typeface="Arial" panose="020B0604020202020204" pitchFamily="34" charset="0"/>
              </a:rPr>
              <a:t>europa.eu</a:t>
            </a:r>
          </a:p>
          <a:p>
            <a:pPr>
              <a:spcBef>
                <a:spcPct val="50000"/>
              </a:spcBef>
              <a:buFontTx/>
              <a:buNone/>
            </a:pPr>
            <a:r>
              <a:rPr lang="en-GB" altLang="cs-CZ" sz="2400">
                <a:latin typeface="Arial" panose="020B0604020202020204" pitchFamily="34" charset="0"/>
              </a:rPr>
              <a:t>International Commission on Radiological Protection:                                </a:t>
            </a:r>
            <a:r>
              <a:rPr lang="en-GB" altLang="cs-CZ" sz="2400" b="1">
                <a:latin typeface="Arial" panose="020B0604020202020204" pitchFamily="34" charset="0"/>
              </a:rPr>
              <a:t>www.icrp.org</a:t>
            </a:r>
            <a:r>
              <a:rPr lang="en-GB" altLang="cs-CZ" sz="2400">
                <a:latin typeface="Arial" panose="020B0604020202020204" pitchFamily="34" charset="0"/>
              </a:rPr>
              <a:t> </a:t>
            </a:r>
          </a:p>
          <a:p>
            <a:pPr>
              <a:spcBef>
                <a:spcPct val="50000"/>
              </a:spcBef>
              <a:buFontTx/>
              <a:buNone/>
            </a:pPr>
            <a:r>
              <a:rPr lang="en-GB" altLang="cs-CZ" sz="2400">
                <a:latin typeface="Arial" panose="020B0604020202020204" pitchFamily="34" charset="0"/>
              </a:rPr>
              <a:t>World Health Organization: </a:t>
            </a:r>
            <a:r>
              <a:rPr lang="en-GB" altLang="cs-CZ" sz="2400" b="1">
                <a:latin typeface="Arial" panose="020B0604020202020204" pitchFamily="34" charset="0"/>
              </a:rPr>
              <a:t>www.who.int</a:t>
            </a:r>
          </a:p>
          <a:p>
            <a:pPr>
              <a:spcBef>
                <a:spcPct val="50000"/>
              </a:spcBef>
              <a:buFontTx/>
              <a:buNone/>
            </a:pPr>
            <a:r>
              <a:rPr lang="en-GB" altLang="cs-CZ" sz="2400">
                <a:latin typeface="Arial" panose="020B0604020202020204" pitchFamily="34" charset="0"/>
              </a:rPr>
              <a:t>International Atomic Energy Agency: </a:t>
            </a:r>
            <a:r>
              <a:rPr lang="en-GB" altLang="cs-CZ" sz="2400" b="1">
                <a:latin typeface="Arial" panose="020B0604020202020204" pitchFamily="34" charset="0"/>
              </a:rPr>
              <a:t>www.iaea.org</a:t>
            </a:r>
          </a:p>
          <a:p>
            <a:pPr>
              <a:spcBef>
                <a:spcPct val="50000"/>
              </a:spcBef>
              <a:buFontTx/>
              <a:buNone/>
            </a:pPr>
            <a:r>
              <a:rPr lang="en-GB" altLang="cs-CZ" sz="2400">
                <a:latin typeface="Arial" panose="020B0604020202020204" pitchFamily="34" charset="0"/>
              </a:rPr>
              <a:t>United Nations Scientific Committee on the Effects of Atomic Radiation: </a:t>
            </a:r>
            <a:r>
              <a:rPr lang="en-GB" altLang="cs-CZ" sz="2400" b="1">
                <a:latin typeface="Arial" panose="020B0604020202020204" pitchFamily="34" charset="0"/>
              </a:rPr>
              <a:t>www.unscear.org</a:t>
            </a:r>
          </a:p>
        </p:txBody>
      </p:sp>
      <p:sp>
        <p:nvSpPr>
          <p:cNvPr id="143363" name="Text Box 3">
            <a:extLst>
              <a:ext uri="{FF2B5EF4-FFF2-40B4-BE49-F238E27FC236}">
                <a16:creationId xmlns:a16="http://schemas.microsoft.com/office/drawing/2014/main" id="{485F9220-25CC-4125-8B3D-757B97BDFBBC}"/>
              </a:ext>
            </a:extLst>
          </p:cNvPr>
          <p:cNvSpPr txBox="1">
            <a:spLocks noChangeArrowheads="1"/>
          </p:cNvSpPr>
          <p:nvPr/>
        </p:nvSpPr>
        <p:spPr bwMode="auto">
          <a:xfrm>
            <a:off x="3048000" y="275897"/>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GB" altLang="cs-CZ" dirty="0">
                <a:solidFill>
                  <a:schemeClr val="tx2"/>
                </a:solidFill>
                <a:latin typeface="Arial" panose="020B0604020202020204" pitchFamily="34" charset="0"/>
              </a:rPr>
              <a:t>Websites for additional information on radiation sources and effects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2" descr="homer_brain">
            <a:extLst>
              <a:ext uri="{FF2B5EF4-FFF2-40B4-BE49-F238E27FC236}">
                <a16:creationId xmlns:a16="http://schemas.microsoft.com/office/drawing/2014/main" id="{2AE3DCFA-4A62-4571-8EB7-71264D34A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844" y="1971897"/>
            <a:ext cx="33448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99" name="Rectangle 3">
            <a:extLst>
              <a:ext uri="{FF2B5EF4-FFF2-40B4-BE49-F238E27FC236}">
                <a16:creationId xmlns:a16="http://schemas.microsoft.com/office/drawing/2014/main" id="{B6C02EE6-48D0-4678-B710-929B0A3BA453}"/>
              </a:ext>
            </a:extLst>
          </p:cNvPr>
          <p:cNvSpPr>
            <a:spLocks noGrp="1" noChangeArrowheads="1"/>
          </p:cNvSpPr>
          <p:nvPr>
            <p:ph type="ctrTitle"/>
          </p:nvPr>
        </p:nvSpPr>
        <p:spPr>
          <a:xfrm>
            <a:off x="3458817" y="287339"/>
            <a:ext cx="6893781" cy="1054098"/>
          </a:xfrm>
        </p:spPr>
        <p:txBody>
          <a:bodyPr/>
          <a:lstStyle/>
          <a:p>
            <a:pPr>
              <a:lnSpc>
                <a:spcPct val="150000"/>
              </a:lnSpc>
              <a:spcBef>
                <a:spcPts val="600"/>
              </a:spcBef>
              <a:buFontTx/>
              <a:buNone/>
            </a:pPr>
            <a:r>
              <a:rPr lang="en-GB" altLang="cs-CZ" sz="1800" dirty="0">
                <a:solidFill>
                  <a:schemeClr val="tx1"/>
                </a:solidFill>
                <a:latin typeface="Arial" panose="020B0604020202020204" pitchFamily="34" charset="0"/>
              </a:rPr>
              <a:t>Authors: </a:t>
            </a:r>
            <a:br>
              <a:rPr lang="cs-CZ" altLang="cs-CZ" sz="1800" dirty="0">
                <a:solidFill>
                  <a:schemeClr val="tx1"/>
                </a:solidFill>
                <a:latin typeface="Arial" panose="020B0604020202020204" pitchFamily="34" charset="0"/>
              </a:rPr>
            </a:br>
            <a:r>
              <a:rPr lang="en-US" altLang="cs-CZ" sz="2000" dirty="0">
                <a:latin typeface="Arial" panose="020B0604020202020204" pitchFamily="34" charset="0"/>
              </a:rPr>
              <a:t>C. J. Caruana, </a:t>
            </a:r>
            <a:r>
              <a:rPr lang="en-US" altLang="cs-CZ" sz="1200" dirty="0">
                <a:latin typeface="Arial" panose="020B0604020202020204" pitchFamily="34" charset="0"/>
              </a:rPr>
              <a:t>Biomedical Physics, Institute of Health Care, University of Malta</a:t>
            </a:r>
            <a:br>
              <a:rPr lang="en-US" altLang="cs-CZ" sz="1200" dirty="0">
                <a:latin typeface="Arial" panose="020B0604020202020204" pitchFamily="34" charset="0"/>
              </a:rPr>
            </a:br>
            <a:r>
              <a:rPr lang="en-US" altLang="cs-CZ" sz="2000" dirty="0">
                <a:latin typeface="Arial" panose="020B0604020202020204" pitchFamily="34" charset="0"/>
              </a:rPr>
              <a:t>V. Mornstein, </a:t>
            </a:r>
            <a:r>
              <a:rPr lang="en-US" altLang="cs-CZ" sz="1200" dirty="0">
                <a:latin typeface="Arial" panose="020B0604020202020204" pitchFamily="34" charset="0"/>
              </a:rPr>
              <a:t>Dept of Biophysics, Masaryk Uni., Brno, Czech Republic</a:t>
            </a:r>
            <a:endParaRPr lang="en-GB" altLang="cs-CZ" sz="2400" dirty="0">
              <a:solidFill>
                <a:schemeClr val="tx1"/>
              </a:solidFill>
              <a:latin typeface="Arial" panose="020B0604020202020204" pitchFamily="34" charset="0"/>
            </a:endParaRPr>
          </a:p>
        </p:txBody>
      </p:sp>
      <p:sp>
        <p:nvSpPr>
          <p:cNvPr id="413700" name="Rectangle 4">
            <a:extLst>
              <a:ext uri="{FF2B5EF4-FFF2-40B4-BE49-F238E27FC236}">
                <a16:creationId xmlns:a16="http://schemas.microsoft.com/office/drawing/2014/main" id="{260C4B95-0951-49A1-9300-7573A8CDEC5C}"/>
              </a:ext>
            </a:extLst>
          </p:cNvPr>
          <p:cNvSpPr>
            <a:spLocks noChangeArrowheads="1"/>
          </p:cNvSpPr>
          <p:nvPr/>
        </p:nvSpPr>
        <p:spPr bwMode="auto">
          <a:xfrm>
            <a:off x="7608888" y="1844676"/>
            <a:ext cx="2862262" cy="701675"/>
          </a:xfrm>
          <a:prstGeom prst="rect">
            <a:avLst/>
          </a:prstGeom>
          <a:noFill/>
          <a:ln w="9525">
            <a:noFill/>
            <a:miter lim="800000"/>
            <a:headEnd/>
            <a:tailEnd/>
          </a:ln>
          <a:effectLst/>
        </p:spPr>
        <p:txBody>
          <a:bodyPr>
            <a:spAutoFit/>
          </a:bodyPr>
          <a:lstStyle/>
          <a:p>
            <a:pPr algn="r">
              <a:defRPr/>
            </a:pPr>
            <a:r>
              <a:rPr lang="en-GB" sz="2000" b="1">
                <a:latin typeface="Arial" charset="0"/>
              </a:rPr>
              <a:t>Content revision:</a:t>
            </a:r>
            <a:br>
              <a:rPr lang="en-GB" sz="2000" b="1">
                <a:effectLst>
                  <a:outerShdw blurRad="38100" dist="38100" dir="2700000" algn="tl">
                    <a:srgbClr val="C0C0C0"/>
                  </a:outerShdw>
                </a:effectLst>
                <a:latin typeface="Arial" charset="0"/>
              </a:rPr>
            </a:br>
            <a:r>
              <a:rPr lang="en-GB" sz="2000" b="1">
                <a:latin typeface="Arial" charset="0"/>
              </a:rPr>
              <a:t>Ivo Hrazdira</a:t>
            </a:r>
          </a:p>
        </p:txBody>
      </p:sp>
      <p:sp>
        <p:nvSpPr>
          <p:cNvPr id="413702" name="Rectangle 6">
            <a:extLst>
              <a:ext uri="{FF2B5EF4-FFF2-40B4-BE49-F238E27FC236}">
                <a16:creationId xmlns:a16="http://schemas.microsoft.com/office/drawing/2014/main" id="{1020C656-F4C4-4811-A1EA-1A5BA8E5D38E}"/>
              </a:ext>
            </a:extLst>
          </p:cNvPr>
          <p:cNvSpPr>
            <a:spLocks noChangeArrowheads="1"/>
          </p:cNvSpPr>
          <p:nvPr/>
        </p:nvSpPr>
        <p:spPr bwMode="auto">
          <a:xfrm>
            <a:off x="8516450" y="4797425"/>
            <a:ext cx="21515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GB" altLang="cs-CZ" sz="2000" b="1" dirty="0">
                <a:latin typeface="Arial" panose="020B0604020202020204" pitchFamily="34" charset="0"/>
              </a:rPr>
              <a:t>Last revision: </a:t>
            </a:r>
          </a:p>
          <a:p>
            <a:pPr algn="r">
              <a:spcBef>
                <a:spcPct val="0"/>
              </a:spcBef>
              <a:buFontTx/>
              <a:buNone/>
            </a:pPr>
            <a:r>
              <a:rPr lang="cs-CZ" altLang="cs-CZ" sz="2000" b="1" dirty="0" err="1">
                <a:latin typeface="Arial" panose="020B0604020202020204" pitchFamily="34" charset="0"/>
              </a:rPr>
              <a:t>September</a:t>
            </a:r>
            <a:r>
              <a:rPr lang="en-GB" altLang="cs-CZ" sz="2000" b="1" dirty="0">
                <a:latin typeface="Arial" panose="020B0604020202020204" pitchFamily="34" charset="0"/>
              </a:rPr>
              <a:t> 20</a:t>
            </a:r>
            <a:r>
              <a:rPr lang="cs-CZ" altLang="cs-CZ" sz="2000" b="1" dirty="0">
                <a:latin typeface="Arial" panose="020B0604020202020204" pitchFamily="34" charset="0"/>
              </a:rPr>
              <a:t>24</a:t>
            </a:r>
            <a:endParaRPr lang="en-GB" altLang="cs-CZ" sz="20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3699"/>
                                        </p:tgtEl>
                                        <p:attrNameLst>
                                          <p:attrName>style.visibility</p:attrName>
                                        </p:attrNameLst>
                                      </p:cBhvr>
                                      <p:to>
                                        <p:strVal val="visible"/>
                                      </p:to>
                                    </p:set>
                                    <p:animEffect transition="in" filter="wipe(left)">
                                      <p:cBhvr>
                                        <p:cTn id="7" dur="2000"/>
                                        <p:tgtEl>
                                          <p:spTgt spid="413699"/>
                                        </p:tgtEl>
                                      </p:cBhvr>
                                    </p:animEffect>
                                  </p:childTnLst>
                                </p:cTn>
                              </p:par>
                              <p:par>
                                <p:cTn id="8" presetID="22" presetClass="entr" presetSubtype="2" fill="hold" grpId="0" nodeType="withEffect">
                                  <p:stCondLst>
                                    <p:cond delay="2000"/>
                                  </p:stCondLst>
                                  <p:childTnLst>
                                    <p:set>
                                      <p:cBhvr>
                                        <p:cTn id="9" dur="1" fill="hold">
                                          <p:stCondLst>
                                            <p:cond delay="0"/>
                                          </p:stCondLst>
                                        </p:cTn>
                                        <p:tgtEl>
                                          <p:spTgt spid="413700"/>
                                        </p:tgtEl>
                                        <p:attrNameLst>
                                          <p:attrName>style.visibility</p:attrName>
                                        </p:attrNameLst>
                                      </p:cBhvr>
                                      <p:to>
                                        <p:strVal val="visible"/>
                                      </p:to>
                                    </p:set>
                                    <p:animEffect transition="in" filter="wipe(right)">
                                      <p:cBhvr>
                                        <p:cTn id="10" dur="2000"/>
                                        <p:tgtEl>
                                          <p:spTgt spid="413700"/>
                                        </p:tgtEl>
                                      </p:cBhvr>
                                    </p:animEffect>
                                  </p:childTnLst>
                                </p:cTn>
                              </p:par>
                              <p:par>
                                <p:cTn id="11" presetID="22" presetClass="entr" presetSubtype="2" fill="hold" grpId="0" nodeType="withEffect">
                                  <p:stCondLst>
                                    <p:cond delay="3000"/>
                                  </p:stCondLst>
                                  <p:childTnLst>
                                    <p:set>
                                      <p:cBhvr>
                                        <p:cTn id="12" dur="1" fill="hold">
                                          <p:stCondLst>
                                            <p:cond delay="0"/>
                                          </p:stCondLst>
                                        </p:cTn>
                                        <p:tgtEl>
                                          <p:spTgt spid="413702"/>
                                        </p:tgtEl>
                                        <p:attrNameLst>
                                          <p:attrName>style.visibility</p:attrName>
                                        </p:attrNameLst>
                                      </p:cBhvr>
                                      <p:to>
                                        <p:strVal val="visible"/>
                                      </p:to>
                                    </p:set>
                                    <p:animEffect transition="in" filter="wipe(right)">
                                      <p:cBhvr>
                                        <p:cTn id="13" dur="2000"/>
                                        <p:tgtEl>
                                          <p:spTgt spid="413702"/>
                                        </p:tgtEl>
                                      </p:cBhvr>
                                    </p:animEffect>
                                  </p:childTnLst>
                                </p:cTn>
                              </p:par>
                            </p:childTnLst>
                          </p:cTn>
                        </p:par>
                        <p:par>
                          <p:cTn id="14" fill="hold" nodeType="afterGroup">
                            <p:stCondLst>
                              <p:cond delay="5000"/>
                            </p:stCondLst>
                            <p:childTnLst>
                              <p:par>
                                <p:cTn id="15" presetID="63" presetClass="path" presetSubtype="0" accel="50000" decel="50000" fill="hold" grpId="1" nodeType="afterEffect">
                                  <p:stCondLst>
                                    <p:cond delay="3500"/>
                                  </p:stCondLst>
                                  <p:childTnLst>
                                    <p:animMotion origin="layout" path="M 5.E-6 -4.07407E-6 L 1.16945 -4.07407E-6 " pathEditMode="fixed" rAng="0" ptsTypes="AA">
                                      <p:cBhvr>
                                        <p:cTn id="16" dur="1000" fill="hold"/>
                                        <p:tgtEl>
                                          <p:spTgt spid="413699"/>
                                        </p:tgtEl>
                                        <p:attrNameLst>
                                          <p:attrName>ppt_x</p:attrName>
                                          <p:attrName>ppt_y</p:attrName>
                                        </p:attrNameLst>
                                      </p:cBhvr>
                                      <p:rCtr x="58472" y="0"/>
                                    </p:animMotion>
                                  </p:childTnLst>
                                </p:cTn>
                              </p:par>
                              <p:par>
                                <p:cTn id="17" presetID="10" presetClass="entr" presetSubtype="0" fill="hold" nodeType="withEffect">
                                  <p:stCondLst>
                                    <p:cond delay="0"/>
                                  </p:stCondLst>
                                  <p:childTnLst>
                                    <p:set>
                                      <p:cBhvr>
                                        <p:cTn id="18" dur="1" fill="hold">
                                          <p:stCondLst>
                                            <p:cond delay="0"/>
                                          </p:stCondLst>
                                        </p:cTn>
                                        <p:tgtEl>
                                          <p:spTgt spid="413698"/>
                                        </p:tgtEl>
                                        <p:attrNameLst>
                                          <p:attrName>style.visibility</p:attrName>
                                        </p:attrNameLst>
                                      </p:cBhvr>
                                      <p:to>
                                        <p:strVal val="visible"/>
                                      </p:to>
                                    </p:set>
                                    <p:animEffect transition="in" filter="fade">
                                      <p:cBhvr>
                                        <p:cTn id="19" dur="2000"/>
                                        <p:tgtEl>
                                          <p:spTgt spid="413698"/>
                                        </p:tgtEl>
                                      </p:cBhvr>
                                    </p:animEffect>
                                  </p:childTnLst>
                                </p:cTn>
                              </p:par>
                            </p:childTnLst>
                          </p:cTn>
                        </p:par>
                        <p:par>
                          <p:cTn id="20" fill="hold" nodeType="afterGroup">
                            <p:stCondLst>
                              <p:cond delay="9500"/>
                            </p:stCondLst>
                            <p:childTnLst>
                              <p:par>
                                <p:cTn id="21" presetID="42" presetClass="path" presetSubtype="0" accel="50000" decel="50000" fill="hold" grpId="1" nodeType="afterEffect">
                                  <p:stCondLst>
                                    <p:cond delay="0"/>
                                  </p:stCondLst>
                                  <p:childTnLst>
                                    <p:animMotion origin="layout" path="M -0.00799 4.44444E-6 L -0.00695 0.80601 " pathEditMode="fixed" rAng="0" ptsTypes="AA">
                                      <p:cBhvr>
                                        <p:cTn id="22" dur="1000" fill="hold"/>
                                        <p:tgtEl>
                                          <p:spTgt spid="413700"/>
                                        </p:tgtEl>
                                        <p:attrNameLst>
                                          <p:attrName>ppt_x</p:attrName>
                                          <p:attrName>ppt_y</p:attrName>
                                        </p:attrNameLst>
                                      </p:cBhvr>
                                      <p:rCtr x="52" y="40301"/>
                                    </p:animMotion>
                                  </p:childTnLst>
                                </p:cTn>
                              </p:par>
                            </p:childTnLst>
                          </p:cTn>
                        </p:par>
                        <p:par>
                          <p:cTn id="23" fill="hold" nodeType="afterGroup">
                            <p:stCondLst>
                              <p:cond delay="10500"/>
                            </p:stCondLst>
                            <p:childTnLst>
                              <p:par>
                                <p:cTn id="24" presetID="64" presetClass="path" presetSubtype="0" accel="50000" decel="50000" fill="hold" grpId="1" nodeType="afterEffect">
                                  <p:stCondLst>
                                    <p:cond delay="0"/>
                                  </p:stCondLst>
                                  <p:childTnLst>
                                    <p:animMotion origin="layout" path="M -3.33333E-6 -2.22222E-6 L -0.0026 -0.98449 " pathEditMode="fixed" rAng="0" ptsTypes="AA">
                                      <p:cBhvr>
                                        <p:cTn id="25" dur="1000" fill="hold"/>
                                        <p:tgtEl>
                                          <p:spTgt spid="413702"/>
                                        </p:tgtEl>
                                        <p:attrNameLst>
                                          <p:attrName>ppt_x</p:attrName>
                                          <p:attrName>ppt_y</p:attrName>
                                        </p:attrNameLst>
                                      </p:cBhvr>
                                      <p:rCtr x="-139" y="-49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p:bldP spid="413699" grpId="1"/>
      <p:bldP spid="413700" grpId="0"/>
      <p:bldP spid="413700" grpId="1"/>
      <p:bldP spid="413702" grpId="0"/>
      <p:bldP spid="41370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54F1305-FCF4-47FB-8B3D-28CB0EE6529C}"/>
              </a:ext>
            </a:extLst>
          </p:cNvPr>
          <p:cNvSpPr>
            <a:spLocks noGrp="1" noChangeArrowheads="1"/>
          </p:cNvSpPr>
          <p:nvPr>
            <p:ph type="title"/>
          </p:nvPr>
        </p:nvSpPr>
        <p:spPr/>
        <p:txBody>
          <a:bodyPr/>
          <a:lstStyle/>
          <a:p>
            <a:r>
              <a:rPr lang="en-GB" altLang="cs-CZ" sz="3200">
                <a:latin typeface="Arial" panose="020B0604020202020204" pitchFamily="34" charset="0"/>
              </a:rPr>
              <a:t>Proper Perspective Regarding Risk from Ionizing Radiation</a:t>
            </a:r>
          </a:p>
        </p:txBody>
      </p:sp>
      <p:sp>
        <p:nvSpPr>
          <p:cNvPr id="16387" name="Rectangle 3">
            <a:extLst>
              <a:ext uri="{FF2B5EF4-FFF2-40B4-BE49-F238E27FC236}">
                <a16:creationId xmlns:a16="http://schemas.microsoft.com/office/drawing/2014/main" id="{324D0286-946D-4E68-9E36-6B81B324DBBD}"/>
              </a:ext>
            </a:extLst>
          </p:cNvPr>
          <p:cNvSpPr>
            <a:spLocks noGrp="1" noChangeArrowheads="1"/>
          </p:cNvSpPr>
          <p:nvPr>
            <p:ph type="body" sz="half" idx="1"/>
          </p:nvPr>
        </p:nvSpPr>
        <p:spPr>
          <a:xfrm>
            <a:off x="914400" y="1447800"/>
            <a:ext cx="9285288" cy="4648200"/>
          </a:xfrm>
        </p:spPr>
        <p:txBody>
          <a:bodyPr/>
          <a:lstStyle/>
          <a:p>
            <a:r>
              <a:rPr lang="en-GB" altLang="cs-CZ" sz="2000" dirty="0">
                <a:latin typeface="Arial" panose="020B0604020202020204" pitchFamily="34" charset="0"/>
              </a:rPr>
              <a:t>Imaging with ionising radiation is one of the most powerful tools in the doctor’s ‘toolbox’. Proper diagnosis is not possible without it. </a:t>
            </a:r>
          </a:p>
          <a:p>
            <a:r>
              <a:rPr lang="en-GB" altLang="cs-CZ" sz="2000" dirty="0">
                <a:latin typeface="Arial" panose="020B0604020202020204" pitchFamily="34" charset="0"/>
              </a:rPr>
              <a:t>Risks in hospital: from Physical, Chemical and  Biological agents.</a:t>
            </a:r>
          </a:p>
          <a:p>
            <a:r>
              <a:rPr lang="en-GB" altLang="cs-CZ" sz="2000" dirty="0">
                <a:latin typeface="Arial" panose="020B0604020202020204" pitchFamily="34" charset="0"/>
              </a:rPr>
              <a:t>Physical agents: mechanical, electrical, magnetic, optical, </a:t>
            </a:r>
            <a:r>
              <a:rPr lang="en-GB" altLang="cs-CZ" sz="2000" dirty="0">
                <a:solidFill>
                  <a:srgbClr val="FF0000"/>
                </a:solidFill>
                <a:latin typeface="Arial" panose="020B0604020202020204" pitchFamily="34" charset="0"/>
              </a:rPr>
              <a:t>ionising radiation</a:t>
            </a:r>
          </a:p>
          <a:p>
            <a:r>
              <a:rPr lang="en-GB" altLang="cs-CZ" sz="2000" dirty="0">
                <a:latin typeface="Arial" panose="020B0604020202020204" pitchFamily="34" charset="0"/>
              </a:rPr>
              <a:t>Ionising radiation is </a:t>
            </a:r>
            <a:r>
              <a:rPr lang="en-GB" altLang="cs-CZ" sz="2000" dirty="0">
                <a:solidFill>
                  <a:srgbClr val="FF0000"/>
                </a:solidFill>
                <a:latin typeface="Arial" panose="020B0604020202020204" pitchFamily="34" charset="0"/>
              </a:rPr>
              <a:t>one of the least hazardous </a:t>
            </a:r>
            <a:endParaRPr lang="cs-CZ" altLang="cs-CZ" sz="2000" dirty="0">
              <a:solidFill>
                <a:srgbClr val="FF0000"/>
              </a:solidFill>
              <a:latin typeface="Arial" panose="020B0604020202020204" pitchFamily="34" charset="0"/>
            </a:endParaRPr>
          </a:p>
          <a:p>
            <a:endParaRPr lang="en-GB" altLang="cs-CZ" sz="2000" dirty="0">
              <a:solidFill>
                <a:srgbClr val="FF0000"/>
              </a:solidFill>
              <a:latin typeface="Arial" panose="020B0604020202020204" pitchFamily="34" charset="0"/>
            </a:endParaRPr>
          </a:p>
          <a:p>
            <a:r>
              <a:rPr lang="en-GB" altLang="cs-CZ" sz="2000" dirty="0">
                <a:latin typeface="Arial" panose="020B0604020202020204" pitchFamily="34" charset="0"/>
              </a:rPr>
              <a:t>However, since millions of images are taken yearly the risk for the population as a whole (‘collective dose’) becomes high.</a:t>
            </a:r>
          </a:p>
          <a:p>
            <a:r>
              <a:rPr lang="en-GB" altLang="cs-CZ" sz="2000" dirty="0">
                <a:latin typeface="Arial" panose="020B0604020202020204" pitchFamily="34" charset="0"/>
              </a:rPr>
              <a:t>Moreover, medical doses are increasing with ‘better safe than sorry’ medicine and the ease of use of modern imaging devices (e.g., spiral CT compared to conventional CT, digital XRI compared to film XRI).</a:t>
            </a:r>
          </a:p>
          <a:p>
            <a:r>
              <a:rPr lang="en-GB" altLang="cs-CZ" sz="2000" dirty="0">
                <a:latin typeface="Arial" panose="020B0604020202020204" pitchFamily="34" charset="0"/>
              </a:rPr>
              <a:t>This is why EU produced a directive regarding patient radiation protection (97/43/EURATOM).</a:t>
            </a:r>
          </a:p>
          <a:p>
            <a:pPr>
              <a:buFontTx/>
              <a:buNone/>
            </a:pPr>
            <a:endParaRPr lang="en-GB" altLang="cs-CZ" sz="2000"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6DD8B4F-D808-435D-8F93-B36BD9A543E7}"/>
              </a:ext>
            </a:extLst>
          </p:cNvPr>
          <p:cNvSpPr>
            <a:spLocks noGrp="1" noChangeArrowheads="1"/>
          </p:cNvSpPr>
          <p:nvPr>
            <p:ph type="title"/>
          </p:nvPr>
        </p:nvSpPr>
        <p:spPr/>
        <p:txBody>
          <a:bodyPr/>
          <a:lstStyle/>
          <a:p>
            <a:r>
              <a:rPr lang="en-US" altLang="cs-CZ">
                <a:latin typeface="Arial" panose="020B0604020202020204" pitchFamily="34" charset="0"/>
              </a:rPr>
              <a:t>Outline of Rest of Lecture</a:t>
            </a:r>
          </a:p>
        </p:txBody>
      </p:sp>
      <p:sp>
        <p:nvSpPr>
          <p:cNvPr id="18435" name="Rectangle 3">
            <a:extLst>
              <a:ext uri="{FF2B5EF4-FFF2-40B4-BE49-F238E27FC236}">
                <a16:creationId xmlns:a16="http://schemas.microsoft.com/office/drawing/2014/main" id="{FBF0327A-C1BB-49A0-BDAC-5E3F2CD9CB3F}"/>
              </a:ext>
            </a:extLst>
          </p:cNvPr>
          <p:cNvSpPr>
            <a:spLocks noGrp="1" noChangeArrowheads="1"/>
          </p:cNvSpPr>
          <p:nvPr>
            <p:ph type="body" idx="1"/>
          </p:nvPr>
        </p:nvSpPr>
        <p:spPr>
          <a:xfrm>
            <a:off x="1025720" y="1722977"/>
            <a:ext cx="8894460" cy="4608513"/>
          </a:xfrm>
        </p:spPr>
        <p:txBody>
          <a:bodyPr/>
          <a:lstStyle/>
          <a:p>
            <a:pPr>
              <a:lnSpc>
                <a:spcPct val="90000"/>
              </a:lnSpc>
            </a:pPr>
            <a:r>
              <a:rPr lang="en-US" altLang="cs-CZ" sz="2000" dirty="0">
                <a:latin typeface="Arial" panose="020B0604020202020204" pitchFamily="34" charset="0"/>
              </a:rPr>
              <a:t>Biological hazards from ionizing radiation</a:t>
            </a:r>
          </a:p>
          <a:p>
            <a:pPr>
              <a:lnSpc>
                <a:spcPct val="90000"/>
              </a:lnSpc>
            </a:pPr>
            <a:r>
              <a:rPr lang="en-US" altLang="cs-CZ" sz="2000" dirty="0">
                <a:latin typeface="Arial" panose="020B0604020202020204" pitchFamily="34" charset="0"/>
              </a:rPr>
              <a:t>Target anatomy / pathology and Image Quality Outcomes</a:t>
            </a:r>
          </a:p>
          <a:p>
            <a:pPr>
              <a:lnSpc>
                <a:spcPct val="90000"/>
              </a:lnSpc>
            </a:pPr>
            <a:r>
              <a:rPr lang="en-US" altLang="cs-CZ" sz="2000" dirty="0">
                <a:latin typeface="Arial" panose="020B0604020202020204" pitchFamily="34" charset="0"/>
              </a:rPr>
              <a:t>Performance indicators of XRI devices and image quality</a:t>
            </a:r>
          </a:p>
          <a:p>
            <a:pPr>
              <a:lnSpc>
                <a:spcPct val="90000"/>
              </a:lnSpc>
            </a:pPr>
            <a:r>
              <a:rPr lang="en-US" altLang="cs-CZ" sz="2000" dirty="0">
                <a:latin typeface="Arial" panose="020B0604020202020204" pitchFamily="34" charset="0"/>
              </a:rPr>
              <a:t>Optimization of patient doses in XRI</a:t>
            </a:r>
          </a:p>
          <a:p>
            <a:pPr>
              <a:lnSpc>
                <a:spcPct val="90000"/>
              </a:lnSpc>
            </a:pPr>
            <a:r>
              <a:rPr lang="en-US" altLang="cs-CZ" sz="2000" dirty="0">
                <a:latin typeface="Arial" panose="020B0604020202020204" pitchFamily="34" charset="0"/>
              </a:rPr>
              <a:t>CT scanning</a:t>
            </a:r>
          </a:p>
          <a:p>
            <a:pPr>
              <a:lnSpc>
                <a:spcPct val="90000"/>
              </a:lnSpc>
            </a:pPr>
            <a:r>
              <a:rPr lang="en-US" altLang="cs-CZ" sz="2000" dirty="0">
                <a:latin typeface="Arial" panose="020B0604020202020204" pitchFamily="34" charset="0"/>
              </a:rPr>
              <a:t>Dental radiology</a:t>
            </a:r>
          </a:p>
          <a:p>
            <a:pPr>
              <a:lnSpc>
                <a:spcPct val="90000"/>
              </a:lnSpc>
            </a:pPr>
            <a:r>
              <a:rPr lang="en-US" altLang="cs-CZ" sz="2000" dirty="0">
                <a:latin typeface="Arial" panose="020B0604020202020204" pitchFamily="34" charset="0"/>
              </a:rPr>
              <a:t>Interventional radiology as these are techniques which carry the highest risk</a:t>
            </a:r>
          </a:p>
          <a:p>
            <a:pPr>
              <a:lnSpc>
                <a:spcPct val="90000"/>
              </a:lnSpc>
            </a:pPr>
            <a:r>
              <a:rPr lang="en-US" altLang="cs-CZ" sz="2000" dirty="0">
                <a:latin typeface="Arial" panose="020B0604020202020204" pitchFamily="34" charset="0"/>
              </a:rPr>
              <a:t>Radiation detectors and their uses</a:t>
            </a:r>
            <a:endParaRPr lang="cs-CZ" altLang="cs-CZ" sz="2000" dirty="0">
              <a:latin typeface="Arial" panose="020B0604020202020204" pitchFamily="34" charset="0"/>
            </a:endParaRPr>
          </a:p>
          <a:p>
            <a:pPr>
              <a:lnSpc>
                <a:spcPct val="90000"/>
              </a:lnSpc>
            </a:pPr>
            <a:endParaRPr lang="cs-CZ" altLang="cs-CZ" sz="2000" dirty="0">
              <a:latin typeface="Arial" panose="020B0604020202020204" pitchFamily="34" charset="0"/>
            </a:endParaRPr>
          </a:p>
          <a:p>
            <a:pPr>
              <a:lnSpc>
                <a:spcPct val="90000"/>
              </a:lnSpc>
            </a:pPr>
            <a:r>
              <a:rPr lang="en-GB" altLang="cs-CZ" sz="2000" i="1" dirty="0">
                <a:solidFill>
                  <a:srgbClr val="FF66FF"/>
                </a:solidFill>
              </a:rPr>
              <a:t>The slides with PINK background contain </a:t>
            </a:r>
            <a:r>
              <a:rPr lang="cs-CZ" altLang="cs-CZ" sz="2000" i="1" dirty="0">
                <a:solidFill>
                  <a:srgbClr val="FF66FF"/>
                </a:solidFill>
              </a:rPr>
              <a:t>basic </a:t>
            </a:r>
            <a:r>
              <a:rPr lang="en-GB" altLang="cs-CZ" sz="2000" i="1" dirty="0">
                <a:solidFill>
                  <a:srgbClr val="FF66FF"/>
                </a:solidFill>
              </a:rPr>
              <a:t>knowledge obligatory for the exam!!!!</a:t>
            </a:r>
          </a:p>
          <a:p>
            <a:pPr>
              <a:lnSpc>
                <a:spcPct val="90000"/>
              </a:lnSpc>
            </a:pPr>
            <a:endParaRPr lang="en-US" altLang="cs-CZ" sz="2000" i="1" dirty="0">
              <a:solidFill>
                <a:srgbClr val="FF66FF"/>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84C59B56-36B5-4C57-8DB7-98E55348FEE7}"/>
              </a:ext>
            </a:extLst>
          </p:cNvPr>
          <p:cNvSpPr>
            <a:spLocks noGrp="1" noChangeArrowheads="1"/>
          </p:cNvSpPr>
          <p:nvPr>
            <p:ph type="ctrTitle"/>
          </p:nvPr>
        </p:nvSpPr>
        <p:spPr/>
        <p:txBody>
          <a:bodyPr/>
          <a:lstStyle/>
          <a:p>
            <a:r>
              <a:rPr lang="en-US" altLang="cs-CZ">
                <a:latin typeface="Arial" panose="020B0604020202020204" pitchFamily="34" charset="0"/>
              </a:rPr>
              <a:t>Risks from Ionizing Radiation</a:t>
            </a:r>
          </a:p>
        </p:txBody>
      </p:sp>
    </p:spTree>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242</TotalTime>
  <Words>4599</Words>
  <Application>Microsoft Office PowerPoint</Application>
  <PresentationFormat>Širokoúhlá obrazovka</PresentationFormat>
  <Paragraphs>450</Paragraphs>
  <Slides>69</Slides>
  <Notes>68</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2</vt:i4>
      </vt:variant>
      <vt:variant>
        <vt:lpstr>Nadpisy snímků</vt:lpstr>
      </vt:variant>
      <vt:variant>
        <vt:i4>69</vt:i4>
      </vt:variant>
    </vt:vector>
  </HeadingPairs>
  <TitlesOfParts>
    <vt:vector size="81" baseType="lpstr">
      <vt:lpstr>Arial</vt:lpstr>
      <vt:lpstr>Arial Black</vt:lpstr>
      <vt:lpstr>Calibri</vt:lpstr>
      <vt:lpstr>Cambria Math</vt:lpstr>
      <vt:lpstr>Monotype Sorts</vt:lpstr>
      <vt:lpstr>Symbol</vt:lpstr>
      <vt:lpstr>Tahoma</vt:lpstr>
      <vt:lpstr>Times New Roman</vt:lpstr>
      <vt:lpstr>Wingdings</vt:lpstr>
      <vt:lpstr>Prezentace_MU_CZ</vt:lpstr>
      <vt:lpstr>Document</vt:lpstr>
      <vt:lpstr>Equation</vt:lpstr>
      <vt:lpstr>Patient Safety: Protection of the Patient from Ionizing Radiation</vt:lpstr>
      <vt:lpstr>Ionization Radiation and Risk</vt:lpstr>
      <vt:lpstr>Doses: Units and Risk</vt:lpstr>
      <vt:lpstr>Image Quality and Patient Dose</vt:lpstr>
      <vt:lpstr>ICRP Principles</vt:lpstr>
      <vt:lpstr>Justification : Example Referral Criteria when Imaging the Thorax </vt:lpstr>
      <vt:lpstr>Proper Perspective Regarding Risk from Ionizing Radiation</vt:lpstr>
      <vt:lpstr>Outline of Rest of Lecture</vt:lpstr>
      <vt:lpstr>Risks from Ionizing Radiation</vt:lpstr>
      <vt:lpstr>Effects of Radiation on Cells </vt:lpstr>
      <vt:lpstr>Radiosensitivity of Cells</vt:lpstr>
      <vt:lpstr>Quantifying the relative radiosensitivity for carcinogenesis  and mutagenesis of various tissues: Tissue Weighting Factors </vt:lpstr>
      <vt:lpstr>Some Ionizing Radiation Hazards </vt:lpstr>
      <vt:lpstr>Radiation Effects: Eyes</vt:lpstr>
      <vt:lpstr>Radiation Effects on Skin</vt:lpstr>
      <vt:lpstr>Prezentace aplikace PowerPoint</vt:lpstr>
      <vt:lpstr>The Pregnant patient : Effects on Conceptus</vt:lpstr>
      <vt:lpstr>Protection of the Conceptus</vt:lpstr>
      <vt:lpstr>Characteristics of Biological Effects</vt:lpstr>
      <vt:lpstr>Target Anatomy / Pathology and Image Quality Outcomes</vt:lpstr>
      <vt:lpstr>Some Terminology</vt:lpstr>
      <vt:lpstr>X-ray of Child’s Wrist</vt:lpstr>
      <vt:lpstr>Mammography</vt:lpstr>
      <vt:lpstr>Lateral Chest X-Ray</vt:lpstr>
      <vt:lpstr>Prezentace aplikace PowerPoint</vt:lpstr>
      <vt:lpstr>Performance Indicators of XRI Devices and Image Quality</vt:lpstr>
      <vt:lpstr>Performance Indicators for Image quality</vt:lpstr>
      <vt:lpstr>Limiting Spatial Resolution (LSR)</vt:lpstr>
      <vt:lpstr> Spatial Frequency Test Objects</vt:lpstr>
      <vt:lpstr>Contrast Resolution (CR)</vt:lpstr>
      <vt:lpstr>Contrast Resolution </vt:lpstr>
      <vt:lpstr>Prezentace aplikace PowerPoint</vt:lpstr>
      <vt:lpstr>Signal-to-Noise Ratio (SNR)</vt:lpstr>
      <vt:lpstr>Measuring SNR</vt:lpstr>
      <vt:lpstr>Geometric Accuracy</vt:lpstr>
      <vt:lpstr>Uniformity</vt:lpstr>
      <vt:lpstr>Use of Device Performance Indicators in Imaging</vt:lpstr>
      <vt:lpstr>General Comments</vt:lpstr>
      <vt:lpstr>For High Limiting Spatial Resolution</vt:lpstr>
      <vt:lpstr>For High Contrast Resolution</vt:lpstr>
      <vt:lpstr>For High SNR</vt:lpstr>
      <vt:lpstr>For High Geometric Accuracy</vt:lpstr>
      <vt:lpstr>For High Uniformity</vt:lpstr>
      <vt:lpstr>Always Check for Artefacts</vt:lpstr>
      <vt:lpstr>Optimisation of Patient Doses in XRI</vt:lpstr>
      <vt:lpstr>For Optimisation of Dose</vt:lpstr>
      <vt:lpstr>Use Low Dose Devices</vt:lpstr>
      <vt:lpstr>DAP meter</vt:lpstr>
      <vt:lpstr>Use Low Dose Protocols</vt:lpstr>
      <vt:lpstr>Reducing Patient Doses in CT </vt:lpstr>
      <vt:lpstr>Current Situation</vt:lpstr>
      <vt:lpstr>Why increased dose?</vt:lpstr>
      <vt:lpstr>Radiosensitive Organs Needing Protection</vt:lpstr>
      <vt:lpstr>Low dose CT devices</vt:lpstr>
      <vt:lpstr>Low dose protocols</vt:lpstr>
      <vt:lpstr>Reducing Patient Doses in Interventional Radiology </vt:lpstr>
      <vt:lpstr>RP Environment in IR</vt:lpstr>
      <vt:lpstr>Patient: Severe Skin Injury at High Doses</vt:lpstr>
      <vt:lpstr>Protocol Design for Patient Protection</vt:lpstr>
      <vt:lpstr>Units and Dose Measuring Devices</vt:lpstr>
      <vt:lpstr>Quantities and Units for Estimating Risk</vt:lpstr>
      <vt:lpstr>Old Quantities and Units (only used in USA now)</vt:lpstr>
      <vt:lpstr>Dosimeters (dose sensors)</vt:lpstr>
      <vt:lpstr>Radiation Counters</vt:lpstr>
      <vt:lpstr>Geiger-Müller Counter</vt:lpstr>
      <vt:lpstr>Scintillation counters</vt:lpstr>
      <vt:lpstr>Scintillation counters</vt:lpstr>
      <vt:lpstr>Prezentace aplikace PowerPoint</vt:lpstr>
      <vt:lpstr>Authors:  C. J. Caruana, Biomedical Physics, Institute of Health Care, University of Malta V. Mornstein, Dept of Biophysics, Masaryk Uni., Brno, Czech Republic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13</cp:revision>
  <cp:lastPrinted>1601-01-01T00:00:00Z</cp:lastPrinted>
  <dcterms:created xsi:type="dcterms:W3CDTF">2021-01-09T16:06:54Z</dcterms:created>
  <dcterms:modified xsi:type="dcterms:W3CDTF">2024-09-18T11:00:03Z</dcterms:modified>
</cp:coreProperties>
</file>