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4"/>
  </p:notesMasterIdLst>
  <p:handoutMasterIdLst>
    <p:handoutMasterId r:id="rId5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4" d="100"/>
          <a:sy n="64" d="100"/>
        </p:scale>
        <p:origin x="712" y="5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 r:id="rId2" collapse="1"/>
      <p:sld r:id="rId3"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F260540-A465-482B-A1C1-A5621A5D2A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C9BD01-4E04-429B-B99A-8D12002A8606}" type="slidenum">
              <a:rPr lang="en-GB" altLang="cs-CZ"/>
              <a:pPr>
                <a:spcBef>
                  <a:spcPct val="0"/>
                </a:spcBef>
              </a:pPr>
              <a:t>2</a:t>
            </a:fld>
            <a:endParaRPr lang="en-GB" altLang="cs-CZ"/>
          </a:p>
        </p:txBody>
      </p:sp>
      <p:sp>
        <p:nvSpPr>
          <p:cNvPr id="7171" name="Rectangle 2">
            <a:extLst>
              <a:ext uri="{FF2B5EF4-FFF2-40B4-BE49-F238E27FC236}">
                <a16:creationId xmlns:a16="http://schemas.microsoft.com/office/drawing/2014/main" id="{E254D67E-8106-43FE-9E61-A1965FEE5327}"/>
              </a:ext>
            </a:extLst>
          </p:cNvPr>
          <p:cNvSpPr>
            <a:spLocks noGrp="1" noRot="1" noChangeAspect="1" noChangeArrowheads="1" noTextEdit="1"/>
          </p:cNvSpPr>
          <p:nvPr>
            <p:ph type="sldImg"/>
          </p:nvPr>
        </p:nvSpPr>
        <p:spPr>
          <a:xfrm>
            <a:off x="381000" y="685800"/>
            <a:ext cx="6096000" cy="3429000"/>
          </a:xfrm>
          <a:ln/>
        </p:spPr>
      </p:sp>
      <p:sp>
        <p:nvSpPr>
          <p:cNvPr id="7172" name="Rectangle 3">
            <a:extLst>
              <a:ext uri="{FF2B5EF4-FFF2-40B4-BE49-F238E27FC236}">
                <a16:creationId xmlns:a16="http://schemas.microsoft.com/office/drawing/2014/main" id="{2E078434-42B6-4793-8853-FC3E111F72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0B8D503-5CE3-46F8-9452-0023160A87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75442C-A1A4-4C60-A772-BF684F0160E5}" type="slidenum">
              <a:rPr lang="en-GB" altLang="cs-CZ"/>
              <a:pPr>
                <a:spcBef>
                  <a:spcPct val="0"/>
                </a:spcBef>
              </a:pPr>
              <a:t>11</a:t>
            </a:fld>
            <a:endParaRPr lang="en-GB" altLang="cs-CZ"/>
          </a:p>
        </p:txBody>
      </p:sp>
      <p:sp>
        <p:nvSpPr>
          <p:cNvPr id="25603" name="Rectangle 2">
            <a:extLst>
              <a:ext uri="{FF2B5EF4-FFF2-40B4-BE49-F238E27FC236}">
                <a16:creationId xmlns:a16="http://schemas.microsoft.com/office/drawing/2014/main" id="{86F11F3E-22D2-4716-AD94-DBB93FF8B5F0}"/>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45FC6D5B-5C56-4D71-B3B2-4B3AFAF202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D60C4FE-EA3C-44F5-8C10-221E74DB49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5C004D-DEE2-40F1-BC7D-D681DCD05EDF}" type="slidenum">
              <a:rPr lang="en-GB" altLang="cs-CZ"/>
              <a:pPr>
                <a:spcBef>
                  <a:spcPct val="0"/>
                </a:spcBef>
              </a:pPr>
              <a:t>12</a:t>
            </a:fld>
            <a:endParaRPr lang="en-GB" altLang="cs-CZ"/>
          </a:p>
        </p:txBody>
      </p:sp>
      <p:sp>
        <p:nvSpPr>
          <p:cNvPr id="27651" name="Rectangle 2">
            <a:extLst>
              <a:ext uri="{FF2B5EF4-FFF2-40B4-BE49-F238E27FC236}">
                <a16:creationId xmlns:a16="http://schemas.microsoft.com/office/drawing/2014/main" id="{267973BA-A643-46C5-A100-FDB4A2AFAB92}"/>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70F5F0E9-00BD-4BE5-8A89-C8D012BF03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2B498E7-FEA5-49FE-8E2A-166E52E3E4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6863EE-E02C-4A8E-BED0-AD6AD5497660}" type="slidenum">
              <a:rPr lang="en-GB" altLang="cs-CZ"/>
              <a:pPr>
                <a:spcBef>
                  <a:spcPct val="0"/>
                </a:spcBef>
              </a:pPr>
              <a:t>13</a:t>
            </a:fld>
            <a:endParaRPr lang="en-GB" altLang="cs-CZ"/>
          </a:p>
        </p:txBody>
      </p:sp>
      <p:sp>
        <p:nvSpPr>
          <p:cNvPr id="29699" name="Rectangle 2">
            <a:extLst>
              <a:ext uri="{FF2B5EF4-FFF2-40B4-BE49-F238E27FC236}">
                <a16:creationId xmlns:a16="http://schemas.microsoft.com/office/drawing/2014/main" id="{06C261A8-E251-4C44-9E7D-64DA96013BAE}"/>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F9FE6663-3AD4-4B8E-9B4D-70E23ADF92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146AF70-6D07-4D4C-BA26-0EE33E276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019E73-B06B-4858-9462-9901BFA4CA8A}" type="slidenum">
              <a:rPr lang="en-GB" altLang="cs-CZ"/>
              <a:pPr>
                <a:spcBef>
                  <a:spcPct val="0"/>
                </a:spcBef>
              </a:pPr>
              <a:t>14</a:t>
            </a:fld>
            <a:endParaRPr lang="en-GB" altLang="cs-CZ"/>
          </a:p>
        </p:txBody>
      </p:sp>
      <p:sp>
        <p:nvSpPr>
          <p:cNvPr id="31747" name="Rectangle 2">
            <a:extLst>
              <a:ext uri="{FF2B5EF4-FFF2-40B4-BE49-F238E27FC236}">
                <a16:creationId xmlns:a16="http://schemas.microsoft.com/office/drawing/2014/main" id="{FFCE9535-EECD-437A-BC5B-251C2676BD20}"/>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4C312CEB-3B72-4899-B9A0-AC6F4D99B6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997E18C-00F6-4014-B9A9-4187423B9C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B875C7-AF6F-4846-B9E0-8C25056332FA}" type="slidenum">
              <a:rPr lang="en-GB" altLang="cs-CZ"/>
              <a:pPr>
                <a:spcBef>
                  <a:spcPct val="0"/>
                </a:spcBef>
              </a:pPr>
              <a:t>15</a:t>
            </a:fld>
            <a:endParaRPr lang="en-GB" altLang="cs-CZ"/>
          </a:p>
        </p:txBody>
      </p:sp>
      <p:sp>
        <p:nvSpPr>
          <p:cNvPr id="33795" name="Rectangle 2">
            <a:extLst>
              <a:ext uri="{FF2B5EF4-FFF2-40B4-BE49-F238E27FC236}">
                <a16:creationId xmlns:a16="http://schemas.microsoft.com/office/drawing/2014/main" id="{7105B403-83A0-4EB1-9D27-5F565ADA9F77}"/>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66148E6C-2591-4094-B86F-2BB4C9C99A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2FA9411-1657-4E85-9184-67CFF850C9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AD821D-A0BB-4282-93D0-9F175305FF23}" type="slidenum">
              <a:rPr lang="en-GB" altLang="cs-CZ"/>
              <a:pPr>
                <a:spcBef>
                  <a:spcPct val="0"/>
                </a:spcBef>
              </a:pPr>
              <a:t>16</a:t>
            </a:fld>
            <a:endParaRPr lang="en-GB" altLang="cs-CZ"/>
          </a:p>
        </p:txBody>
      </p:sp>
      <p:sp>
        <p:nvSpPr>
          <p:cNvPr id="35843" name="Rectangle 2">
            <a:extLst>
              <a:ext uri="{FF2B5EF4-FFF2-40B4-BE49-F238E27FC236}">
                <a16:creationId xmlns:a16="http://schemas.microsoft.com/office/drawing/2014/main" id="{9DA1C6ED-BF58-4908-9F78-D0B3D4B5A7A9}"/>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8D86E4D8-C52E-4156-A584-0DD5A4304A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AC33AEC-BCC3-45B2-8F51-64A8D9F21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FEE8C3-76A4-48BE-B87C-43595308257D}" type="slidenum">
              <a:rPr lang="en-GB" altLang="cs-CZ"/>
              <a:pPr>
                <a:spcBef>
                  <a:spcPct val="0"/>
                </a:spcBef>
              </a:pPr>
              <a:t>17</a:t>
            </a:fld>
            <a:endParaRPr lang="en-GB" altLang="cs-CZ"/>
          </a:p>
        </p:txBody>
      </p:sp>
      <p:sp>
        <p:nvSpPr>
          <p:cNvPr id="37891" name="Rectangle 2">
            <a:extLst>
              <a:ext uri="{FF2B5EF4-FFF2-40B4-BE49-F238E27FC236}">
                <a16:creationId xmlns:a16="http://schemas.microsoft.com/office/drawing/2014/main" id="{F54FE8BB-54FB-404A-A28F-D51650395A49}"/>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A4D93108-759E-40E8-9E6A-BDCEDDB2F2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047DC47-1378-419B-B6CB-017A6516BE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D9E2CA-8BCE-4146-AA00-EE93E90F0025}" type="slidenum">
              <a:rPr lang="en-GB" altLang="cs-CZ"/>
              <a:pPr>
                <a:spcBef>
                  <a:spcPct val="0"/>
                </a:spcBef>
              </a:pPr>
              <a:t>18</a:t>
            </a:fld>
            <a:endParaRPr lang="en-GB" altLang="cs-CZ"/>
          </a:p>
        </p:txBody>
      </p:sp>
      <p:sp>
        <p:nvSpPr>
          <p:cNvPr id="39939" name="Rectangle 2">
            <a:extLst>
              <a:ext uri="{FF2B5EF4-FFF2-40B4-BE49-F238E27FC236}">
                <a16:creationId xmlns:a16="http://schemas.microsoft.com/office/drawing/2014/main" id="{3A337619-CA48-444F-8F6C-311D1480556B}"/>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AA87D116-9582-42EE-AB26-676FCF3695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8BE3C14-4D4C-4A9B-85A8-2546ADF121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3A111F-5D4C-41D0-A3D2-7320B8486C57}" type="slidenum">
              <a:rPr lang="en-GB" altLang="cs-CZ"/>
              <a:pPr>
                <a:spcBef>
                  <a:spcPct val="0"/>
                </a:spcBef>
              </a:pPr>
              <a:t>19</a:t>
            </a:fld>
            <a:endParaRPr lang="en-GB" altLang="cs-CZ"/>
          </a:p>
        </p:txBody>
      </p:sp>
      <p:sp>
        <p:nvSpPr>
          <p:cNvPr id="41987" name="Rectangle 2">
            <a:extLst>
              <a:ext uri="{FF2B5EF4-FFF2-40B4-BE49-F238E27FC236}">
                <a16:creationId xmlns:a16="http://schemas.microsoft.com/office/drawing/2014/main" id="{A0E2EA1E-6AD2-404C-AA48-DF811E3AFE6F}"/>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BAD80FA6-91C6-450B-9542-441417DD9F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AF3FA56-FEC4-4623-9826-8C213927F2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A2E6FC-4BDE-4598-9E7A-A102C32F3603}" type="slidenum">
              <a:rPr lang="en-GB" altLang="cs-CZ"/>
              <a:pPr>
                <a:spcBef>
                  <a:spcPct val="0"/>
                </a:spcBef>
              </a:pPr>
              <a:t>20</a:t>
            </a:fld>
            <a:endParaRPr lang="en-GB" altLang="cs-CZ"/>
          </a:p>
        </p:txBody>
      </p:sp>
      <p:sp>
        <p:nvSpPr>
          <p:cNvPr id="44035" name="Rectangle 2">
            <a:extLst>
              <a:ext uri="{FF2B5EF4-FFF2-40B4-BE49-F238E27FC236}">
                <a16:creationId xmlns:a16="http://schemas.microsoft.com/office/drawing/2014/main" id="{BD1DA6E5-B439-4626-9023-855B15C39811}"/>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25F96845-1346-49EE-A270-AE0009E9FB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9211B1F-A9C1-41DC-8DDB-70A01043DC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622C73-3671-4971-9478-EDA13BB7F766}" type="slidenum">
              <a:rPr lang="en-GB" altLang="cs-CZ"/>
              <a:pPr>
                <a:spcBef>
                  <a:spcPct val="0"/>
                </a:spcBef>
              </a:pPr>
              <a:t>3</a:t>
            </a:fld>
            <a:endParaRPr lang="en-GB" altLang="cs-CZ"/>
          </a:p>
        </p:txBody>
      </p:sp>
      <p:sp>
        <p:nvSpPr>
          <p:cNvPr id="9219" name="Rectangle 2">
            <a:extLst>
              <a:ext uri="{FF2B5EF4-FFF2-40B4-BE49-F238E27FC236}">
                <a16:creationId xmlns:a16="http://schemas.microsoft.com/office/drawing/2014/main" id="{2A6DCD03-059D-4150-83DF-D50948759983}"/>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14931516-8E98-4C80-A4E2-0DF88833A0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1194F63-9D3A-49A9-8E2B-F68F319DF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C08903-0EE4-40B2-AC76-A81396199C48}" type="slidenum">
              <a:rPr lang="en-GB" altLang="cs-CZ"/>
              <a:pPr>
                <a:spcBef>
                  <a:spcPct val="0"/>
                </a:spcBef>
              </a:pPr>
              <a:t>21</a:t>
            </a:fld>
            <a:endParaRPr lang="en-GB" altLang="cs-CZ"/>
          </a:p>
        </p:txBody>
      </p:sp>
      <p:sp>
        <p:nvSpPr>
          <p:cNvPr id="46083" name="Rectangle 2">
            <a:extLst>
              <a:ext uri="{FF2B5EF4-FFF2-40B4-BE49-F238E27FC236}">
                <a16:creationId xmlns:a16="http://schemas.microsoft.com/office/drawing/2014/main" id="{C6FD919E-7F7B-40BB-90A0-8AE77763A1A1}"/>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AF0BA370-1C98-4ECD-BFA4-CFB966EA14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07070CCF-1117-4E8A-9070-B8DB29D7B3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EBE985-3D4F-42FF-9947-1A0259F0F833}" type="slidenum">
              <a:rPr lang="en-GB" altLang="cs-CZ"/>
              <a:pPr>
                <a:spcBef>
                  <a:spcPct val="0"/>
                </a:spcBef>
              </a:pPr>
              <a:t>22</a:t>
            </a:fld>
            <a:endParaRPr lang="en-GB" altLang="cs-CZ"/>
          </a:p>
        </p:txBody>
      </p:sp>
      <p:sp>
        <p:nvSpPr>
          <p:cNvPr id="48131" name="Rectangle 2">
            <a:extLst>
              <a:ext uri="{FF2B5EF4-FFF2-40B4-BE49-F238E27FC236}">
                <a16:creationId xmlns:a16="http://schemas.microsoft.com/office/drawing/2014/main" id="{B28022ED-1FD4-4DEC-B666-76B6A73A1B54}"/>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E8DADE66-89B4-41A6-965D-BEA06894CA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7E29BC1-5E05-48A0-B26F-58DD5252B2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82FC00-C7BE-484E-8C1A-668FFF6A33F1}" type="slidenum">
              <a:rPr lang="en-GB" altLang="cs-CZ"/>
              <a:pPr>
                <a:spcBef>
                  <a:spcPct val="0"/>
                </a:spcBef>
              </a:pPr>
              <a:t>23</a:t>
            </a:fld>
            <a:endParaRPr lang="en-GB" altLang="cs-CZ"/>
          </a:p>
        </p:txBody>
      </p:sp>
      <p:sp>
        <p:nvSpPr>
          <p:cNvPr id="50179" name="Rectangle 2">
            <a:extLst>
              <a:ext uri="{FF2B5EF4-FFF2-40B4-BE49-F238E27FC236}">
                <a16:creationId xmlns:a16="http://schemas.microsoft.com/office/drawing/2014/main" id="{C6347252-1CF7-407C-B274-E79B87791036}"/>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C1F1F0CC-931C-4CC2-90C8-0F431827DE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55762B35-3C32-45C0-9FD9-B9FFBEE23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EABFDB-0E56-4C43-8AAE-2CFD06D6036B}" type="slidenum">
              <a:rPr lang="en-GB" altLang="cs-CZ"/>
              <a:pPr>
                <a:spcBef>
                  <a:spcPct val="0"/>
                </a:spcBef>
              </a:pPr>
              <a:t>24</a:t>
            </a:fld>
            <a:endParaRPr lang="en-GB" altLang="cs-CZ"/>
          </a:p>
        </p:txBody>
      </p:sp>
      <p:sp>
        <p:nvSpPr>
          <p:cNvPr id="52227" name="Rectangle 2">
            <a:extLst>
              <a:ext uri="{FF2B5EF4-FFF2-40B4-BE49-F238E27FC236}">
                <a16:creationId xmlns:a16="http://schemas.microsoft.com/office/drawing/2014/main" id="{0ACD795D-A90F-437C-A523-2334EDAD84C1}"/>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3A9676CA-6265-4ABC-BA5D-E0B2D9B2BF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8022544-90D5-4575-9AAB-84A3B8196C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400134-F52C-41D5-8A9C-23C663B07D44}" type="slidenum">
              <a:rPr lang="en-GB" altLang="cs-CZ"/>
              <a:pPr>
                <a:spcBef>
                  <a:spcPct val="0"/>
                </a:spcBef>
              </a:pPr>
              <a:t>25</a:t>
            </a:fld>
            <a:endParaRPr lang="en-GB" altLang="cs-CZ"/>
          </a:p>
        </p:txBody>
      </p:sp>
      <p:sp>
        <p:nvSpPr>
          <p:cNvPr id="54275" name="Rectangle 2">
            <a:extLst>
              <a:ext uri="{FF2B5EF4-FFF2-40B4-BE49-F238E27FC236}">
                <a16:creationId xmlns:a16="http://schemas.microsoft.com/office/drawing/2014/main" id="{202A085F-C763-46E3-A0A1-69D03B9CDE89}"/>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8BAB5331-4357-4E7D-BDD5-88BABA1F12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75B098C6-8ABB-4CFC-8B08-6B17F9C76D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0BD540-897F-44AA-B941-E75E66B645C0}" type="slidenum">
              <a:rPr lang="en-GB" altLang="cs-CZ"/>
              <a:pPr>
                <a:spcBef>
                  <a:spcPct val="0"/>
                </a:spcBef>
              </a:pPr>
              <a:t>26</a:t>
            </a:fld>
            <a:endParaRPr lang="en-GB" altLang="cs-CZ"/>
          </a:p>
        </p:txBody>
      </p:sp>
      <p:sp>
        <p:nvSpPr>
          <p:cNvPr id="56323" name="Rectangle 2">
            <a:extLst>
              <a:ext uri="{FF2B5EF4-FFF2-40B4-BE49-F238E27FC236}">
                <a16:creationId xmlns:a16="http://schemas.microsoft.com/office/drawing/2014/main" id="{116958D8-ACFC-45A5-8107-1957E7B2FB78}"/>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8D51D33F-93C1-4760-B05F-42925088AF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81FE8C4B-6693-44AB-A3ED-994242681D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D3A43-3BC1-45EE-A5D4-59FEE2227B71}" type="slidenum">
              <a:rPr lang="en-GB" altLang="cs-CZ"/>
              <a:pPr>
                <a:spcBef>
                  <a:spcPct val="0"/>
                </a:spcBef>
              </a:pPr>
              <a:t>27</a:t>
            </a:fld>
            <a:endParaRPr lang="en-GB" altLang="cs-CZ"/>
          </a:p>
        </p:txBody>
      </p:sp>
      <p:sp>
        <p:nvSpPr>
          <p:cNvPr id="58371" name="Rectangle 2">
            <a:extLst>
              <a:ext uri="{FF2B5EF4-FFF2-40B4-BE49-F238E27FC236}">
                <a16:creationId xmlns:a16="http://schemas.microsoft.com/office/drawing/2014/main" id="{FF58722B-0710-4457-B7FA-F1057F9F1B9F}"/>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02D467CB-441A-421A-98E3-3B7FAAFBE0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DFB0B45-B93F-4570-8B7B-35D54BE09D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C83BA2-A96B-4A3A-A00B-F80B95E74F7C}" type="slidenum">
              <a:rPr lang="en-GB" altLang="cs-CZ"/>
              <a:pPr>
                <a:spcBef>
                  <a:spcPct val="0"/>
                </a:spcBef>
              </a:pPr>
              <a:t>28</a:t>
            </a:fld>
            <a:endParaRPr lang="en-GB" altLang="cs-CZ"/>
          </a:p>
        </p:txBody>
      </p:sp>
      <p:sp>
        <p:nvSpPr>
          <p:cNvPr id="60419" name="Rectangle 2">
            <a:extLst>
              <a:ext uri="{FF2B5EF4-FFF2-40B4-BE49-F238E27FC236}">
                <a16:creationId xmlns:a16="http://schemas.microsoft.com/office/drawing/2014/main" id="{52441095-0A1A-430F-A603-183506BE92B4}"/>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5DF14C79-957C-4FDF-8898-5F7F69E09A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DF3DC4FA-D476-4E5B-AD40-73CCA76A4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3D273E-2E3D-4063-A060-47D39D0F734E}" type="slidenum">
              <a:rPr lang="en-GB" altLang="cs-CZ"/>
              <a:pPr>
                <a:spcBef>
                  <a:spcPct val="0"/>
                </a:spcBef>
              </a:pPr>
              <a:t>29</a:t>
            </a:fld>
            <a:endParaRPr lang="en-GB" altLang="cs-CZ"/>
          </a:p>
        </p:txBody>
      </p:sp>
      <p:sp>
        <p:nvSpPr>
          <p:cNvPr id="62467" name="Rectangle 2">
            <a:extLst>
              <a:ext uri="{FF2B5EF4-FFF2-40B4-BE49-F238E27FC236}">
                <a16:creationId xmlns:a16="http://schemas.microsoft.com/office/drawing/2014/main" id="{559EBBD4-A464-4BA9-83D7-6028B9129207}"/>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8B37DA98-7FB8-4A5C-AC5E-ECFB8C5DA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58715FF2-580F-4A89-8483-2B69F6E0F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77C3F4-6B65-4225-934E-8F4C72C8A5DD}" type="slidenum">
              <a:rPr lang="en-GB" altLang="cs-CZ"/>
              <a:pPr>
                <a:spcBef>
                  <a:spcPct val="0"/>
                </a:spcBef>
              </a:pPr>
              <a:t>30</a:t>
            </a:fld>
            <a:endParaRPr lang="en-GB" altLang="cs-CZ"/>
          </a:p>
        </p:txBody>
      </p:sp>
      <p:sp>
        <p:nvSpPr>
          <p:cNvPr id="64515" name="Rectangle 2">
            <a:extLst>
              <a:ext uri="{FF2B5EF4-FFF2-40B4-BE49-F238E27FC236}">
                <a16:creationId xmlns:a16="http://schemas.microsoft.com/office/drawing/2014/main" id="{3A901637-B1D0-4258-92D4-F95E3011E327}"/>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86DEEFEE-815D-4ADD-9F1C-778EC5959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FB169C3-3E6D-4196-A8A0-628FAE4E77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125ADF-9CC5-4B60-83DE-9CA58238E3AF}" type="slidenum">
              <a:rPr lang="en-GB" altLang="cs-CZ"/>
              <a:pPr>
                <a:spcBef>
                  <a:spcPct val="0"/>
                </a:spcBef>
              </a:pPr>
              <a:t>4</a:t>
            </a:fld>
            <a:endParaRPr lang="en-GB" altLang="cs-CZ"/>
          </a:p>
        </p:txBody>
      </p:sp>
      <p:sp>
        <p:nvSpPr>
          <p:cNvPr id="11267" name="Rectangle 2">
            <a:extLst>
              <a:ext uri="{FF2B5EF4-FFF2-40B4-BE49-F238E27FC236}">
                <a16:creationId xmlns:a16="http://schemas.microsoft.com/office/drawing/2014/main" id="{766CD466-DEBD-408B-8115-238F2A2309A1}"/>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9E0A86EA-9F6B-49C5-96A2-E53E43911D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A8E514B-324B-4C61-BA7A-3FD38E0A1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FC8B56-296A-4F26-BD9A-F28CF5AA9E53}" type="slidenum">
              <a:rPr lang="en-GB" altLang="cs-CZ"/>
              <a:pPr>
                <a:spcBef>
                  <a:spcPct val="0"/>
                </a:spcBef>
              </a:pPr>
              <a:t>31</a:t>
            </a:fld>
            <a:endParaRPr lang="en-GB" altLang="cs-CZ"/>
          </a:p>
        </p:txBody>
      </p:sp>
      <p:sp>
        <p:nvSpPr>
          <p:cNvPr id="66563" name="Rectangle 2">
            <a:extLst>
              <a:ext uri="{FF2B5EF4-FFF2-40B4-BE49-F238E27FC236}">
                <a16:creationId xmlns:a16="http://schemas.microsoft.com/office/drawing/2014/main" id="{55CAD6C6-525B-4B94-993A-3D857E7AFB5C}"/>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7A16558E-9E99-46A5-AC26-26A00BB431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F15A996-D27B-418C-BCA4-F8FFD4AA11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DE60C5-F418-49ED-BBCF-9577838EFC40}" type="slidenum">
              <a:rPr lang="en-GB" altLang="cs-CZ"/>
              <a:pPr>
                <a:spcBef>
                  <a:spcPct val="0"/>
                </a:spcBef>
              </a:pPr>
              <a:t>32</a:t>
            </a:fld>
            <a:endParaRPr lang="en-GB" altLang="cs-CZ"/>
          </a:p>
        </p:txBody>
      </p:sp>
      <p:sp>
        <p:nvSpPr>
          <p:cNvPr id="68611" name="Rectangle 2">
            <a:extLst>
              <a:ext uri="{FF2B5EF4-FFF2-40B4-BE49-F238E27FC236}">
                <a16:creationId xmlns:a16="http://schemas.microsoft.com/office/drawing/2014/main" id="{9A221D20-FC27-4F40-AD2C-AE29C22C8E9F}"/>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98FC76B9-DA2A-408C-B3A0-5A3B888C3B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71C93FF7-BDBE-414A-8BA4-457848D8EA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82E203-8C11-4160-9CB5-AD6B499A07BC}" type="slidenum">
              <a:rPr lang="en-GB" altLang="cs-CZ"/>
              <a:pPr>
                <a:spcBef>
                  <a:spcPct val="0"/>
                </a:spcBef>
              </a:pPr>
              <a:t>33</a:t>
            </a:fld>
            <a:endParaRPr lang="en-GB" altLang="cs-CZ"/>
          </a:p>
        </p:txBody>
      </p:sp>
      <p:sp>
        <p:nvSpPr>
          <p:cNvPr id="70659" name="Rectangle 2">
            <a:extLst>
              <a:ext uri="{FF2B5EF4-FFF2-40B4-BE49-F238E27FC236}">
                <a16:creationId xmlns:a16="http://schemas.microsoft.com/office/drawing/2014/main" id="{E2814214-E5CD-4B5F-94D8-1BCC314B7888}"/>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52DC468B-F68B-4620-A30A-D44B614D5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93EA0ADD-2A0D-4E4C-8CD9-8AB19F8105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F19DBD-2B08-4C04-84E3-7917846BE87B}" type="slidenum">
              <a:rPr lang="en-GB" altLang="cs-CZ"/>
              <a:pPr>
                <a:spcBef>
                  <a:spcPct val="0"/>
                </a:spcBef>
              </a:pPr>
              <a:t>34</a:t>
            </a:fld>
            <a:endParaRPr lang="en-GB" altLang="cs-CZ"/>
          </a:p>
        </p:txBody>
      </p:sp>
      <p:sp>
        <p:nvSpPr>
          <p:cNvPr id="72707" name="Rectangle 2">
            <a:extLst>
              <a:ext uri="{FF2B5EF4-FFF2-40B4-BE49-F238E27FC236}">
                <a16:creationId xmlns:a16="http://schemas.microsoft.com/office/drawing/2014/main" id="{8CD50D85-1B53-48E8-AC8D-744665F92EF5}"/>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9D71407F-DA56-4EB0-B529-F2CD595443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47FD1F8-CBB7-498E-97A6-F2A430FF5E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FB2E11-2F95-4ED4-8108-6F6115278958}" type="slidenum">
              <a:rPr lang="en-GB" altLang="cs-CZ"/>
              <a:pPr>
                <a:spcBef>
                  <a:spcPct val="0"/>
                </a:spcBef>
              </a:pPr>
              <a:t>35</a:t>
            </a:fld>
            <a:endParaRPr lang="en-GB" altLang="cs-CZ"/>
          </a:p>
        </p:txBody>
      </p:sp>
      <p:sp>
        <p:nvSpPr>
          <p:cNvPr id="74755" name="Rectangle 2">
            <a:extLst>
              <a:ext uri="{FF2B5EF4-FFF2-40B4-BE49-F238E27FC236}">
                <a16:creationId xmlns:a16="http://schemas.microsoft.com/office/drawing/2014/main" id="{99A46622-161B-4FC9-BDF9-1D09A739B00A}"/>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A5220767-8E6A-4C29-8770-2EF341B7FD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1442FC6C-DDB9-426E-90C6-5FB042EA99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384F2A-486E-4BF3-8670-9A663BDCF1B1}" type="slidenum">
              <a:rPr lang="en-GB" altLang="cs-CZ"/>
              <a:pPr>
                <a:spcBef>
                  <a:spcPct val="0"/>
                </a:spcBef>
              </a:pPr>
              <a:t>36</a:t>
            </a:fld>
            <a:endParaRPr lang="en-GB" altLang="cs-CZ"/>
          </a:p>
        </p:txBody>
      </p:sp>
      <p:sp>
        <p:nvSpPr>
          <p:cNvPr id="76803" name="Rectangle 2">
            <a:extLst>
              <a:ext uri="{FF2B5EF4-FFF2-40B4-BE49-F238E27FC236}">
                <a16:creationId xmlns:a16="http://schemas.microsoft.com/office/drawing/2014/main" id="{938DBE59-338F-4DE5-AF52-AAD252AEFF92}"/>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1D1FEC5F-1566-4168-B910-00C885EEE6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98F2FC1-C3D2-4A74-8FCA-0A3A878C00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02D77F-5A55-405D-BDCF-C3408C5927B5}" type="slidenum">
              <a:rPr lang="en-GB" altLang="cs-CZ"/>
              <a:pPr>
                <a:spcBef>
                  <a:spcPct val="0"/>
                </a:spcBef>
              </a:pPr>
              <a:t>38</a:t>
            </a:fld>
            <a:endParaRPr lang="en-GB" altLang="cs-CZ"/>
          </a:p>
        </p:txBody>
      </p:sp>
      <p:sp>
        <p:nvSpPr>
          <p:cNvPr id="79875" name="Rectangle 2">
            <a:extLst>
              <a:ext uri="{FF2B5EF4-FFF2-40B4-BE49-F238E27FC236}">
                <a16:creationId xmlns:a16="http://schemas.microsoft.com/office/drawing/2014/main" id="{93D07963-2760-4480-AE48-66246AD67A3A}"/>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53400B85-690B-4297-B300-2221572190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96E39FC-FEA9-4D50-83F2-9D65DBC3AF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BCF00C-FA05-426E-9F25-6EF1E1865214}" type="slidenum">
              <a:rPr lang="en-GB" altLang="cs-CZ"/>
              <a:pPr>
                <a:spcBef>
                  <a:spcPct val="0"/>
                </a:spcBef>
              </a:pPr>
              <a:t>39</a:t>
            </a:fld>
            <a:endParaRPr lang="en-GB" altLang="cs-CZ"/>
          </a:p>
        </p:txBody>
      </p:sp>
      <p:sp>
        <p:nvSpPr>
          <p:cNvPr id="81923" name="Rectangle 2">
            <a:extLst>
              <a:ext uri="{FF2B5EF4-FFF2-40B4-BE49-F238E27FC236}">
                <a16:creationId xmlns:a16="http://schemas.microsoft.com/office/drawing/2014/main" id="{C8A93E03-61C0-41C0-8FB7-BD77815B4BB6}"/>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D1068EAB-F99B-42AB-A021-E2BAE2267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2987ABC-64A1-419D-929D-E713D45933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06AC60-5F93-4639-9382-91144A90FC9D}" type="slidenum">
              <a:rPr lang="en-GB" altLang="cs-CZ"/>
              <a:pPr>
                <a:spcBef>
                  <a:spcPct val="0"/>
                </a:spcBef>
              </a:pPr>
              <a:t>40</a:t>
            </a:fld>
            <a:endParaRPr lang="en-GB" altLang="cs-CZ"/>
          </a:p>
        </p:txBody>
      </p:sp>
      <p:sp>
        <p:nvSpPr>
          <p:cNvPr id="83971" name="Rectangle 2">
            <a:extLst>
              <a:ext uri="{FF2B5EF4-FFF2-40B4-BE49-F238E27FC236}">
                <a16:creationId xmlns:a16="http://schemas.microsoft.com/office/drawing/2014/main" id="{7C847792-D07C-4072-A949-26CE17606DD3}"/>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B53DF06B-4727-466B-9039-0ABED6179C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99ABF93D-BE10-456E-B7A8-4612EE0C2F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9247A2-CF7E-4964-8EC4-2B8D49DF1CCE}" type="slidenum">
              <a:rPr lang="en-GB" altLang="cs-CZ"/>
              <a:pPr>
                <a:spcBef>
                  <a:spcPct val="0"/>
                </a:spcBef>
              </a:pPr>
              <a:t>41</a:t>
            </a:fld>
            <a:endParaRPr lang="en-GB" altLang="cs-CZ"/>
          </a:p>
        </p:txBody>
      </p:sp>
      <p:sp>
        <p:nvSpPr>
          <p:cNvPr id="86019" name="Rectangle 2">
            <a:extLst>
              <a:ext uri="{FF2B5EF4-FFF2-40B4-BE49-F238E27FC236}">
                <a16:creationId xmlns:a16="http://schemas.microsoft.com/office/drawing/2014/main" id="{5FD0892E-E6C0-46CD-865D-86EA36AF771C}"/>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3DB4789C-E496-4075-BA02-4F27E63A6F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049FE0B-E1EF-4B21-B0D1-4C24459281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D37F0C-750D-4897-8323-094E9F7277D2}" type="slidenum">
              <a:rPr lang="en-GB" altLang="cs-CZ"/>
              <a:pPr>
                <a:spcBef>
                  <a:spcPct val="0"/>
                </a:spcBef>
              </a:pPr>
              <a:t>5</a:t>
            </a:fld>
            <a:endParaRPr lang="en-GB" altLang="cs-CZ"/>
          </a:p>
        </p:txBody>
      </p:sp>
      <p:sp>
        <p:nvSpPr>
          <p:cNvPr id="13315" name="Rectangle 2">
            <a:extLst>
              <a:ext uri="{FF2B5EF4-FFF2-40B4-BE49-F238E27FC236}">
                <a16:creationId xmlns:a16="http://schemas.microsoft.com/office/drawing/2014/main" id="{D4107EBE-B57F-4E51-82F7-A3F60C06F217}"/>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BD9FD133-23BF-403D-8D5A-4F920EEC91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458B478A-9460-4CD9-A54C-FC36940472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3F5D64-B433-4C18-9B70-CC87986CB135}" type="slidenum">
              <a:rPr lang="en-GB" altLang="cs-CZ"/>
              <a:pPr>
                <a:spcBef>
                  <a:spcPct val="0"/>
                </a:spcBef>
              </a:pPr>
              <a:t>42</a:t>
            </a:fld>
            <a:endParaRPr lang="en-GB" altLang="cs-CZ"/>
          </a:p>
        </p:txBody>
      </p:sp>
      <p:sp>
        <p:nvSpPr>
          <p:cNvPr id="88067" name="Rectangle 2">
            <a:extLst>
              <a:ext uri="{FF2B5EF4-FFF2-40B4-BE49-F238E27FC236}">
                <a16:creationId xmlns:a16="http://schemas.microsoft.com/office/drawing/2014/main" id="{A6AB9E0B-70DC-4A8F-BCEF-07DDAE8978D6}"/>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F865531D-C559-4E51-B086-A37AE822642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909CD4C-95BA-44AB-A58F-C6591CFE8A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84790A-E170-4517-9123-E0CF5DD9536F}" type="slidenum">
              <a:rPr lang="en-GB" altLang="cs-CZ"/>
              <a:pPr>
                <a:spcBef>
                  <a:spcPct val="0"/>
                </a:spcBef>
              </a:pPr>
              <a:t>43</a:t>
            </a:fld>
            <a:endParaRPr lang="en-GB" altLang="cs-CZ"/>
          </a:p>
        </p:txBody>
      </p:sp>
      <p:sp>
        <p:nvSpPr>
          <p:cNvPr id="90115" name="Rectangle 2">
            <a:extLst>
              <a:ext uri="{FF2B5EF4-FFF2-40B4-BE49-F238E27FC236}">
                <a16:creationId xmlns:a16="http://schemas.microsoft.com/office/drawing/2014/main" id="{C80A849D-CDFF-4E91-AC95-DF8BD695F18F}"/>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0138A9F3-D13E-4505-9867-A795A324DC8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Bluetooth and Wi-Fi are both wireless networking standards that provide connectivity via radio waves. The main difference: Bluetooth's primary use is to replace local cables, while Wi-Fi is largely used to provide wireless, high-speed access to the Internet or a local area network. First developed in 1994, Bluetooth is a low-power, short-range (30 feet) networking specification with moderately fast transmission speeds of 800 kilobits per second. Bluetooth provides a wireless, point-to-point, "personal area network" for PDAs, notebooks, printers, mobile phones, audio components, and other devices. The wireless technology can be used anywhere you have two or more devices that are Bluetooth enabled. For example, you could send files from a notebook to a printer without having to physically connect the two devices with a cable.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29CA9298-9E6C-4DBE-A761-94DF2CE0A9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A03D16-09A4-4F8B-8FE1-E98D1ADE3DB8}" type="slidenum">
              <a:rPr lang="en-GB" altLang="cs-CZ"/>
              <a:pPr>
                <a:spcBef>
                  <a:spcPct val="0"/>
                </a:spcBef>
              </a:pPr>
              <a:t>44</a:t>
            </a:fld>
            <a:endParaRPr lang="en-GB" altLang="cs-CZ"/>
          </a:p>
        </p:txBody>
      </p:sp>
      <p:sp>
        <p:nvSpPr>
          <p:cNvPr id="92163" name="Rectangle 2">
            <a:extLst>
              <a:ext uri="{FF2B5EF4-FFF2-40B4-BE49-F238E27FC236}">
                <a16:creationId xmlns:a16="http://schemas.microsoft.com/office/drawing/2014/main" id="{35DE7C2F-08E6-4294-BD17-CF9F10DE4736}"/>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17A05EEF-BF9A-455B-B36A-643B8E450C1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9D0CF272-9336-42CF-A5B6-EA88C32F22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ED30E0-BFDC-4D5F-89DA-8613F35617F6}" type="slidenum">
              <a:rPr lang="en-GB" altLang="cs-CZ"/>
              <a:pPr>
                <a:spcBef>
                  <a:spcPct val="0"/>
                </a:spcBef>
              </a:pPr>
              <a:t>45</a:t>
            </a:fld>
            <a:endParaRPr lang="en-GB" altLang="cs-CZ"/>
          </a:p>
        </p:txBody>
      </p:sp>
      <p:sp>
        <p:nvSpPr>
          <p:cNvPr id="94211" name="Rectangle 2">
            <a:extLst>
              <a:ext uri="{FF2B5EF4-FFF2-40B4-BE49-F238E27FC236}">
                <a16:creationId xmlns:a16="http://schemas.microsoft.com/office/drawing/2014/main" id="{D2A369E3-F8A2-4084-B57F-6D50C97738E2}"/>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D03E10AE-9D2F-4E7F-8411-EAB9D2E6B6F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65F32FC-3F72-41D6-80BE-512DAB3BF2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6863B9-344F-4594-A4C6-19B3895C9D06}" type="slidenum">
              <a:rPr lang="en-GB" altLang="cs-CZ"/>
              <a:pPr>
                <a:spcBef>
                  <a:spcPct val="0"/>
                </a:spcBef>
              </a:pPr>
              <a:t>46</a:t>
            </a:fld>
            <a:endParaRPr lang="en-GB" altLang="cs-CZ"/>
          </a:p>
        </p:txBody>
      </p:sp>
      <p:sp>
        <p:nvSpPr>
          <p:cNvPr id="96259" name="Rectangle 2">
            <a:extLst>
              <a:ext uri="{FF2B5EF4-FFF2-40B4-BE49-F238E27FC236}">
                <a16:creationId xmlns:a16="http://schemas.microsoft.com/office/drawing/2014/main" id="{89A87294-FEEF-4940-9322-2053DA130D6B}"/>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3731C70C-9900-454D-BC01-B0621D1274B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8A735C4F-BBFA-488B-BFA3-4EE982BDB6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DB46F1-C2F4-4013-920A-238F416CE504}" type="slidenum">
              <a:rPr lang="en-GB" altLang="cs-CZ"/>
              <a:pPr>
                <a:spcBef>
                  <a:spcPct val="0"/>
                </a:spcBef>
              </a:pPr>
              <a:t>47</a:t>
            </a:fld>
            <a:endParaRPr lang="en-GB" altLang="cs-CZ"/>
          </a:p>
        </p:txBody>
      </p:sp>
      <p:sp>
        <p:nvSpPr>
          <p:cNvPr id="98307" name="Rectangle 2">
            <a:extLst>
              <a:ext uri="{FF2B5EF4-FFF2-40B4-BE49-F238E27FC236}">
                <a16:creationId xmlns:a16="http://schemas.microsoft.com/office/drawing/2014/main" id="{1AE062D0-C865-47D3-986B-EAA758071210}"/>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D4FA9176-CD79-42BB-AF02-64E98156DFE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4425029C-2F33-471F-A1B1-B7A2F5FB65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AF5241-1143-4AA0-8AB8-822B1A907C1D}" type="slidenum">
              <a:rPr lang="en-GB" altLang="cs-CZ"/>
              <a:pPr>
                <a:spcBef>
                  <a:spcPct val="0"/>
                </a:spcBef>
              </a:pPr>
              <a:t>48</a:t>
            </a:fld>
            <a:endParaRPr lang="en-GB" altLang="cs-CZ"/>
          </a:p>
        </p:txBody>
      </p:sp>
      <p:sp>
        <p:nvSpPr>
          <p:cNvPr id="100355" name="Rectangle 2">
            <a:extLst>
              <a:ext uri="{FF2B5EF4-FFF2-40B4-BE49-F238E27FC236}">
                <a16:creationId xmlns:a16="http://schemas.microsoft.com/office/drawing/2014/main" id="{7E444937-9F60-40B6-BAE0-814594AC9814}"/>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6C9EEB6F-00CE-48E0-9FF7-0972860FC29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A7A9D763-C21D-45CB-B787-3308F3B275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F3D181-1583-415E-A90B-9B700488DACE}" type="slidenum">
              <a:rPr lang="en-GB" altLang="cs-CZ"/>
              <a:pPr>
                <a:spcBef>
                  <a:spcPct val="0"/>
                </a:spcBef>
              </a:pPr>
              <a:t>49</a:t>
            </a:fld>
            <a:endParaRPr lang="en-GB" altLang="cs-CZ"/>
          </a:p>
        </p:txBody>
      </p:sp>
      <p:sp>
        <p:nvSpPr>
          <p:cNvPr id="102403" name="Rectangle 2">
            <a:extLst>
              <a:ext uri="{FF2B5EF4-FFF2-40B4-BE49-F238E27FC236}">
                <a16:creationId xmlns:a16="http://schemas.microsoft.com/office/drawing/2014/main" id="{1CC532A2-24B8-485A-B97F-A2E9B96424CB}"/>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84FBB43A-FD14-42F7-8856-4E3B843BF65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6BBE059F-D357-4CF3-9531-0B51D29F1D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5E03CD-D442-4146-BFF6-E014ED742813}" type="slidenum">
              <a:rPr lang="en-GB" altLang="cs-CZ"/>
              <a:pPr>
                <a:spcBef>
                  <a:spcPct val="0"/>
                </a:spcBef>
              </a:pPr>
              <a:t>50</a:t>
            </a:fld>
            <a:endParaRPr lang="en-GB" altLang="cs-CZ"/>
          </a:p>
        </p:txBody>
      </p:sp>
      <p:sp>
        <p:nvSpPr>
          <p:cNvPr id="104451" name="Rectangle 2">
            <a:extLst>
              <a:ext uri="{FF2B5EF4-FFF2-40B4-BE49-F238E27FC236}">
                <a16:creationId xmlns:a16="http://schemas.microsoft.com/office/drawing/2014/main" id="{1975AE56-CB21-4CA6-92B9-9B331370DE9E}"/>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71531293-158F-44B4-A4EA-5AFBE8F4937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9DBDB6B-9924-4FCA-993B-AE33117F41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8F6B2D-13FF-450B-8AD6-E2F4DDD341DA}" type="slidenum">
              <a:rPr lang="en-GB" altLang="cs-CZ"/>
              <a:pPr>
                <a:spcBef>
                  <a:spcPct val="0"/>
                </a:spcBef>
              </a:pPr>
              <a:t>51</a:t>
            </a:fld>
            <a:endParaRPr lang="en-GB" altLang="cs-CZ"/>
          </a:p>
        </p:txBody>
      </p:sp>
      <p:sp>
        <p:nvSpPr>
          <p:cNvPr id="106499" name="Rectangle 2">
            <a:extLst>
              <a:ext uri="{FF2B5EF4-FFF2-40B4-BE49-F238E27FC236}">
                <a16:creationId xmlns:a16="http://schemas.microsoft.com/office/drawing/2014/main" id="{36A6A093-4DE2-4469-91EE-C88D2B79ACB0}"/>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77002557-7518-4B0C-B1F1-86487CD2A5D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0A0F27D-1FA4-4C9B-A962-E6C021DD36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304DBB-726E-46FE-A0CE-D729CCC31D78}" type="slidenum">
              <a:rPr lang="en-GB" altLang="cs-CZ"/>
              <a:pPr>
                <a:spcBef>
                  <a:spcPct val="0"/>
                </a:spcBef>
              </a:pPr>
              <a:t>6</a:t>
            </a:fld>
            <a:endParaRPr lang="en-GB" altLang="cs-CZ"/>
          </a:p>
        </p:txBody>
      </p:sp>
      <p:sp>
        <p:nvSpPr>
          <p:cNvPr id="15363" name="Rectangle 2">
            <a:extLst>
              <a:ext uri="{FF2B5EF4-FFF2-40B4-BE49-F238E27FC236}">
                <a16:creationId xmlns:a16="http://schemas.microsoft.com/office/drawing/2014/main" id="{039873D4-761C-423E-A89A-F499E3875FA9}"/>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90F4EE17-5AAB-40EA-B647-2A7BC870E5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1D12CEBD-8990-482A-8667-C0001D2C70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A26E76-787E-4745-B7AA-983180A1DAD6}" type="slidenum">
              <a:rPr lang="en-GB" altLang="cs-CZ"/>
              <a:pPr>
                <a:spcBef>
                  <a:spcPct val="0"/>
                </a:spcBef>
              </a:pPr>
              <a:t>52</a:t>
            </a:fld>
            <a:endParaRPr lang="en-GB" altLang="cs-CZ"/>
          </a:p>
        </p:txBody>
      </p:sp>
      <p:sp>
        <p:nvSpPr>
          <p:cNvPr id="108547" name="Rectangle 2">
            <a:extLst>
              <a:ext uri="{FF2B5EF4-FFF2-40B4-BE49-F238E27FC236}">
                <a16:creationId xmlns:a16="http://schemas.microsoft.com/office/drawing/2014/main" id="{A2D339A3-9364-4369-8FF2-3E41F492CD39}"/>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2FBA3042-7C57-4E60-8CCD-982F4E51E9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FBC834E-7749-4616-A271-E26638E887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12CF4A-D751-4EF5-A990-6143C2DA347F}" type="slidenum">
              <a:rPr lang="en-GB" altLang="cs-CZ"/>
              <a:pPr>
                <a:spcBef>
                  <a:spcPct val="0"/>
                </a:spcBef>
              </a:pPr>
              <a:t>7</a:t>
            </a:fld>
            <a:endParaRPr lang="en-GB" altLang="cs-CZ"/>
          </a:p>
        </p:txBody>
      </p:sp>
      <p:sp>
        <p:nvSpPr>
          <p:cNvPr id="17411" name="Rectangle 2">
            <a:extLst>
              <a:ext uri="{FF2B5EF4-FFF2-40B4-BE49-F238E27FC236}">
                <a16:creationId xmlns:a16="http://schemas.microsoft.com/office/drawing/2014/main" id="{32897485-7E24-4C1C-8821-ACA16AD06038}"/>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C0111207-CAB5-44D1-BA2D-5861FAFA2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E51BB6E-4198-4D74-8834-FBF658E9BE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6FCE07-2D6F-40BB-8C2A-3C92FD6BF81C}" type="slidenum">
              <a:rPr lang="en-GB" altLang="cs-CZ"/>
              <a:pPr>
                <a:spcBef>
                  <a:spcPct val="0"/>
                </a:spcBef>
              </a:pPr>
              <a:t>8</a:t>
            </a:fld>
            <a:endParaRPr lang="en-GB" altLang="cs-CZ"/>
          </a:p>
        </p:txBody>
      </p:sp>
      <p:sp>
        <p:nvSpPr>
          <p:cNvPr id="19459" name="Rectangle 2">
            <a:extLst>
              <a:ext uri="{FF2B5EF4-FFF2-40B4-BE49-F238E27FC236}">
                <a16:creationId xmlns:a16="http://schemas.microsoft.com/office/drawing/2014/main" id="{CAB38680-765A-4C9F-9A3E-412A8770508D}"/>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520BF834-FDD7-4A27-BB3E-A35D05D33F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AA0448D1-A54F-462E-A6E1-F6C3274C6C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BC97FE-96B6-4CAD-8542-C1F994B4443D}" type="slidenum">
              <a:rPr lang="en-GB" altLang="cs-CZ"/>
              <a:pPr>
                <a:spcBef>
                  <a:spcPct val="0"/>
                </a:spcBef>
              </a:pPr>
              <a:t>9</a:t>
            </a:fld>
            <a:endParaRPr lang="en-GB" altLang="cs-CZ"/>
          </a:p>
        </p:txBody>
      </p:sp>
      <p:sp>
        <p:nvSpPr>
          <p:cNvPr id="21507" name="Rectangle 2">
            <a:extLst>
              <a:ext uri="{FF2B5EF4-FFF2-40B4-BE49-F238E27FC236}">
                <a16:creationId xmlns:a16="http://schemas.microsoft.com/office/drawing/2014/main" id="{A62AAAB2-19D0-40C8-9FB9-083D1206D027}"/>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DE757638-CDFC-44A9-86C5-B6E4EA97ED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0339F8F1-A77B-4060-A43C-DBA7533429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2F1024-47BE-46DD-9C98-C640156D64CB}" type="slidenum">
              <a:rPr lang="en-GB" altLang="cs-CZ"/>
              <a:pPr>
                <a:spcBef>
                  <a:spcPct val="0"/>
                </a:spcBef>
              </a:pPr>
              <a:t>10</a:t>
            </a:fld>
            <a:endParaRPr lang="en-GB" altLang="cs-CZ"/>
          </a:p>
        </p:txBody>
      </p:sp>
      <p:sp>
        <p:nvSpPr>
          <p:cNvPr id="23555" name="Rectangle 2">
            <a:extLst>
              <a:ext uri="{FF2B5EF4-FFF2-40B4-BE49-F238E27FC236}">
                <a16:creationId xmlns:a16="http://schemas.microsoft.com/office/drawing/2014/main" id="{265452B6-7149-4275-8CDE-DEF692E3FFEC}"/>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8639089D-69D4-4FF4-8719-0C3A222DB9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9CEF4AB-E73E-4A97-8A14-90D3839CC1B8}"/>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84B83C93-C852-4B2C-9B8D-2958D4FC123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19CC324E-2A58-4216-A45E-01077973D2F8}"/>
              </a:ext>
            </a:extLst>
          </p:cNvPr>
          <p:cNvSpPr>
            <a:spLocks noGrp="1" noChangeArrowheads="1"/>
          </p:cNvSpPr>
          <p:nvPr>
            <p:ph type="sldNum" sz="quarter" idx="12"/>
          </p:nvPr>
        </p:nvSpPr>
        <p:spPr>
          <a:ln/>
        </p:spPr>
        <p:txBody>
          <a:bodyPr/>
          <a:lstStyle>
            <a:lvl1pPr>
              <a:defRPr/>
            </a:lvl1pPr>
          </a:lstStyle>
          <a:p>
            <a:fld id="{B41CEFF7-11C2-440A-9035-53CBF0FD810C}" type="slidenum">
              <a:rPr lang="cs-CZ" altLang="cs-CZ"/>
              <a:pPr/>
              <a:t>‹#›</a:t>
            </a:fld>
            <a:endParaRPr lang="cs-CZ" altLang="cs-CZ"/>
          </a:p>
        </p:txBody>
      </p:sp>
    </p:spTree>
    <p:extLst>
      <p:ext uri="{BB962C8B-B14F-4D97-AF65-F5344CB8AC3E}">
        <p14:creationId xmlns:p14="http://schemas.microsoft.com/office/powerpoint/2010/main" val="3993784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16F31A07-E7A4-46F8-9EB3-55F4F26B322A}"/>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6CC5549B-DFBE-4153-A880-946D0B937B17}"/>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AE637DCD-47EF-49D0-A0C1-AD85F4ECAF66}"/>
              </a:ext>
            </a:extLst>
          </p:cNvPr>
          <p:cNvSpPr>
            <a:spLocks noGrp="1" noChangeArrowheads="1"/>
          </p:cNvSpPr>
          <p:nvPr>
            <p:ph type="sldNum" sz="quarter" idx="12"/>
          </p:nvPr>
        </p:nvSpPr>
        <p:spPr>
          <a:ln/>
        </p:spPr>
        <p:txBody>
          <a:bodyPr/>
          <a:lstStyle>
            <a:lvl1pPr>
              <a:defRPr/>
            </a:lvl1pPr>
          </a:lstStyle>
          <a:p>
            <a:fld id="{80CAE01B-EC49-4592-9045-539D57390F5D}" type="slidenum">
              <a:rPr lang="cs-CZ" altLang="cs-CZ"/>
              <a:pPr/>
              <a:t>‹#›</a:t>
            </a:fld>
            <a:endParaRPr lang="cs-CZ" altLang="cs-CZ"/>
          </a:p>
        </p:txBody>
      </p:sp>
    </p:spTree>
    <p:extLst>
      <p:ext uri="{BB962C8B-B14F-4D97-AF65-F5344CB8AC3E}">
        <p14:creationId xmlns:p14="http://schemas.microsoft.com/office/powerpoint/2010/main" val="268220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8AAC5E1A-E3C9-4E3C-99D1-8548315FBFA7}"/>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078ECE82-5188-4CAE-8246-5A9E36FAE4B7}"/>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5FEE264B-BB83-4CD4-AC64-0123D2DB3EE4}"/>
              </a:ext>
            </a:extLst>
          </p:cNvPr>
          <p:cNvSpPr>
            <a:spLocks noGrp="1" noChangeArrowheads="1"/>
          </p:cNvSpPr>
          <p:nvPr>
            <p:ph type="sldNum" sz="quarter" idx="12"/>
          </p:nvPr>
        </p:nvSpPr>
        <p:spPr>
          <a:ln/>
        </p:spPr>
        <p:txBody>
          <a:bodyPr/>
          <a:lstStyle>
            <a:lvl1pPr>
              <a:defRPr/>
            </a:lvl1pPr>
          </a:lstStyle>
          <a:p>
            <a:fld id="{F356DF47-3591-4976-9F76-CAAD738C4142}" type="slidenum">
              <a:rPr lang="cs-CZ" altLang="cs-CZ"/>
              <a:pPr/>
              <a:t>‹#›</a:t>
            </a:fld>
            <a:endParaRPr lang="cs-CZ" altLang="cs-CZ"/>
          </a:p>
        </p:txBody>
      </p:sp>
    </p:spTree>
    <p:extLst>
      <p:ext uri="{BB962C8B-B14F-4D97-AF65-F5344CB8AC3E}">
        <p14:creationId xmlns:p14="http://schemas.microsoft.com/office/powerpoint/2010/main" val="3861196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D9F2ABFA-FBC9-4012-BF42-84D3A479A3B8}"/>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C4B03F51-3073-4EA3-83E5-A857A8FE861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3C1DEBC3-DB3C-43C2-B8BF-A3134D1A2559}"/>
              </a:ext>
            </a:extLst>
          </p:cNvPr>
          <p:cNvSpPr>
            <a:spLocks noGrp="1" noChangeArrowheads="1"/>
          </p:cNvSpPr>
          <p:nvPr>
            <p:ph type="sldNum" sz="quarter" idx="12"/>
          </p:nvPr>
        </p:nvSpPr>
        <p:spPr>
          <a:ln/>
        </p:spPr>
        <p:txBody>
          <a:bodyPr/>
          <a:lstStyle>
            <a:lvl1pPr>
              <a:defRPr/>
            </a:lvl1pPr>
          </a:lstStyle>
          <a:p>
            <a:fld id="{EAD18602-0FD3-4B04-BC38-5BA8D420476F}" type="slidenum">
              <a:rPr lang="cs-CZ" altLang="cs-CZ"/>
              <a:pPr/>
              <a:t>‹#›</a:t>
            </a:fld>
            <a:endParaRPr lang="cs-CZ" altLang="cs-CZ"/>
          </a:p>
        </p:txBody>
      </p:sp>
    </p:spTree>
    <p:extLst>
      <p:ext uri="{BB962C8B-B14F-4D97-AF65-F5344CB8AC3E}">
        <p14:creationId xmlns:p14="http://schemas.microsoft.com/office/powerpoint/2010/main" val="239248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uhrad.com/ctarc/ct215a2.jpg"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Layout" Target="../slideLayouts/slideLayout20.xml"/><Relationship Id="rId7" Type="http://schemas.openxmlformats.org/officeDocument/2006/relationships/image" Target="../media/image30.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notesSlide" Target="../notesSlides/notesSlide27.xml"/><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57.jpeg"/><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solidFill>
                  <a:srgbClr val="0000DC"/>
                </a:solidFill>
              </a:rPr>
              <a:t>Dep</a:t>
            </a:r>
            <a:r>
              <a:rPr lang="cs-CZ" altLang="cs-CZ" sz="1200" dirty="0" err="1">
                <a:solidFill>
                  <a:srgbClr val="0000DC"/>
                </a:solidFill>
              </a:rPr>
              <a:t>artment</a:t>
            </a:r>
            <a:r>
              <a:rPr lang="cs-CZ" altLang="cs-CZ" sz="1200" dirty="0">
                <a:solidFill>
                  <a:srgbClr val="0000DC"/>
                </a:solidFill>
              </a:rPr>
              <a:t> of </a:t>
            </a:r>
            <a:r>
              <a:rPr lang="en-GB" altLang="cs-CZ" sz="1200" dirty="0">
                <a:solidFill>
                  <a:srgbClr val="0000DC"/>
                </a:solidFill>
              </a:rPr>
              <a:t>Biophysics, Medical Faculty</a:t>
            </a:r>
            <a:r>
              <a:rPr lang="cs-CZ" altLang="cs-CZ" sz="1200" dirty="0">
                <a:solidFill>
                  <a:srgbClr val="0000DC"/>
                </a:solidFill>
              </a:rPr>
              <a:t>, </a:t>
            </a:r>
            <a:r>
              <a:rPr lang="en-GB" altLang="cs-CZ" sz="1200" dirty="0">
                <a:solidFill>
                  <a:srgbClr val="0000DC"/>
                </a:solidFill>
              </a:rPr>
              <a:t>Masaryk University in Brno</a:t>
            </a:r>
            <a:endParaRPr lang="cs-CZ" dirty="0">
              <a:solidFill>
                <a:srgbClr val="0000DC"/>
              </a:solidFill>
            </a:endParaRPr>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414404" y="3576226"/>
            <a:ext cx="11361600" cy="1171580"/>
          </a:xfrm>
        </p:spPr>
        <p:txBody>
          <a:bodyPr/>
          <a:lstStyle/>
          <a:p>
            <a:r>
              <a:rPr lang="en-GB" altLang="cs-CZ" sz="4400" dirty="0">
                <a:solidFill>
                  <a:srgbClr val="0000DC"/>
                </a:solidFill>
              </a:rPr>
              <a:t>Lectures on Medical Biophysics</a:t>
            </a:r>
            <a:endParaRPr lang="cs-CZ" dirty="0">
              <a:solidFill>
                <a:srgbClr val="0000DC"/>
              </a:solidFill>
            </a:endParaRP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462113" y="4927435"/>
            <a:ext cx="11361600" cy="698497"/>
          </a:xfrm>
        </p:spPr>
        <p:txBody>
          <a:bodyPr/>
          <a:lstStyle/>
          <a:p>
            <a:r>
              <a:rPr lang="en-GB" altLang="cs-CZ" sz="2400" b="1" dirty="0">
                <a:solidFill>
                  <a:srgbClr val="0000DC"/>
                </a:solidFill>
              </a:rPr>
              <a:t>X-ray </a:t>
            </a:r>
            <a:r>
              <a:rPr lang="en-US" altLang="cs-CZ" sz="2400" b="1" dirty="0">
                <a:solidFill>
                  <a:srgbClr val="0000DC"/>
                </a:solidFill>
              </a:rPr>
              <a:t>I</a:t>
            </a:r>
            <a:r>
              <a:rPr lang="cs-CZ" altLang="cs-CZ" sz="2400" b="1" dirty="0" err="1">
                <a:solidFill>
                  <a:srgbClr val="0000DC"/>
                </a:solidFill>
              </a:rPr>
              <a:t>maging</a:t>
            </a:r>
            <a:r>
              <a:rPr lang="en-US" altLang="cs-CZ" sz="2400" b="1" dirty="0">
                <a:solidFill>
                  <a:srgbClr val="0000DC"/>
                </a:solidFill>
              </a:rPr>
              <a:t> (XRI)</a:t>
            </a:r>
            <a:r>
              <a:rPr lang="cs-CZ" altLang="cs-CZ" sz="2400" b="1" dirty="0">
                <a:solidFill>
                  <a:srgbClr val="0000DC"/>
                </a:solidFill>
              </a:rPr>
              <a:t> and CT</a:t>
            </a:r>
            <a:endParaRPr lang="en-GB" altLang="cs-CZ" sz="2400" b="1" dirty="0">
              <a:solidFill>
                <a:srgbClr val="0000DC"/>
              </a:solidFill>
            </a:endParaRPr>
          </a:p>
          <a:p>
            <a:endParaRPr lang="cs-CZ" dirty="0"/>
          </a:p>
        </p:txBody>
      </p:sp>
      <p:pic>
        <p:nvPicPr>
          <p:cNvPr id="8" name="Picture 35" descr="rontgen">
            <a:extLst>
              <a:ext uri="{FF2B5EF4-FFF2-40B4-BE49-F238E27FC236}">
                <a16:creationId xmlns:a16="http://schemas.microsoft.com/office/drawing/2014/main" id="{B856B5BB-0A50-4246-B066-7B02135C0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165" y="450354"/>
            <a:ext cx="14208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8" descr="The original image of Roentgen's Wife's hand">
            <a:extLst>
              <a:ext uri="{FF2B5EF4-FFF2-40B4-BE49-F238E27FC236}">
                <a16:creationId xmlns:a16="http://schemas.microsoft.com/office/drawing/2014/main" id="{B503EAEB-6BBB-4A06-8BBE-B5774AC00EC1}"/>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978249" y="458306"/>
            <a:ext cx="1346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1" descr="apr7xr1a">
            <a:extLst>
              <a:ext uri="{FF2B5EF4-FFF2-40B4-BE49-F238E27FC236}">
                <a16:creationId xmlns:a16="http://schemas.microsoft.com/office/drawing/2014/main" id="{830DCFF7-85E2-41A0-A890-41ECCC463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944" y="450354"/>
            <a:ext cx="2592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2" descr="hounsfield">
            <a:extLst>
              <a:ext uri="{FF2B5EF4-FFF2-40B4-BE49-F238E27FC236}">
                <a16:creationId xmlns:a16="http://schemas.microsoft.com/office/drawing/2014/main" id="{E435A4D4-ED78-40A2-8C41-6C7CE4414E4D}"/>
              </a:ext>
            </a:extLst>
          </p:cNvPr>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8915333" y="458306"/>
            <a:ext cx="14255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80F59F5-507E-4F99-9857-B66EC1F313CC}"/>
              </a:ext>
            </a:extLst>
          </p:cNvPr>
          <p:cNvSpPr txBox="1"/>
          <p:nvPr/>
        </p:nvSpPr>
        <p:spPr>
          <a:xfrm>
            <a:off x="3452854" y="2545470"/>
            <a:ext cx="2335695" cy="954107"/>
          </a:xfrm>
          <a:prstGeom prst="rect">
            <a:avLst/>
          </a:prstGeom>
          <a:noFill/>
        </p:spPr>
        <p:txBody>
          <a:bodyPr wrap="square">
            <a:spAutoFit/>
          </a:bodyPr>
          <a:lstStyle/>
          <a:p>
            <a:pPr eaLnBrk="1" hangingPunct="1">
              <a:spcBef>
                <a:spcPct val="50000"/>
              </a:spcBef>
              <a:buFontTx/>
              <a:buNone/>
            </a:pPr>
            <a:r>
              <a:rPr lang="cs-CZ" altLang="cs-CZ" sz="1600" dirty="0"/>
              <a:t>Wilhelm </a:t>
            </a:r>
            <a:r>
              <a:rPr lang="cs-CZ" altLang="cs-CZ" sz="1600" dirty="0" err="1"/>
              <a:t>Conrad</a:t>
            </a:r>
            <a:r>
              <a:rPr lang="cs-CZ" altLang="cs-CZ" sz="1600" dirty="0"/>
              <a:t> Roentgen</a:t>
            </a:r>
          </a:p>
          <a:p>
            <a:pPr eaLnBrk="1" hangingPunct="1">
              <a:spcBef>
                <a:spcPct val="50000"/>
              </a:spcBef>
              <a:buFontTx/>
              <a:buNone/>
            </a:pPr>
            <a:r>
              <a:rPr lang="cs-CZ" altLang="cs-CZ" sz="1600" dirty="0"/>
              <a:t>1845 - 1923</a:t>
            </a:r>
          </a:p>
        </p:txBody>
      </p:sp>
      <p:sp>
        <p:nvSpPr>
          <p:cNvPr id="15" name="TextovéPole 14">
            <a:extLst>
              <a:ext uri="{FF2B5EF4-FFF2-40B4-BE49-F238E27FC236}">
                <a16:creationId xmlns:a16="http://schemas.microsoft.com/office/drawing/2014/main" id="{A94D89F1-38E8-4E98-B970-5E906A017652}"/>
              </a:ext>
            </a:extLst>
          </p:cNvPr>
          <p:cNvSpPr txBox="1"/>
          <p:nvPr/>
        </p:nvSpPr>
        <p:spPr>
          <a:xfrm>
            <a:off x="8523798" y="2561372"/>
            <a:ext cx="2115047" cy="954107"/>
          </a:xfrm>
          <a:prstGeom prst="rect">
            <a:avLst/>
          </a:prstGeom>
          <a:noFill/>
        </p:spPr>
        <p:txBody>
          <a:bodyPr wrap="square">
            <a:spAutoFit/>
          </a:bodyPr>
          <a:lstStyle/>
          <a:p>
            <a:pPr algn="ctr" eaLnBrk="1" hangingPunct="1">
              <a:spcBef>
                <a:spcPct val="50000"/>
              </a:spcBef>
              <a:buFontTx/>
              <a:buNone/>
            </a:pPr>
            <a:r>
              <a:rPr lang="cs-CZ" altLang="cs-CZ" sz="1600" dirty="0" err="1"/>
              <a:t>Godfrey</a:t>
            </a:r>
            <a:r>
              <a:rPr lang="cs-CZ" altLang="cs-CZ" sz="1600" dirty="0"/>
              <a:t> N. </a:t>
            </a:r>
            <a:r>
              <a:rPr lang="cs-CZ" altLang="cs-CZ" sz="1600" dirty="0" err="1"/>
              <a:t>Hounsfield</a:t>
            </a:r>
            <a:endParaRPr lang="cs-CZ" altLang="cs-CZ" sz="1600" dirty="0"/>
          </a:p>
          <a:p>
            <a:pPr algn="ctr" eaLnBrk="1" hangingPunct="1">
              <a:spcBef>
                <a:spcPct val="50000"/>
              </a:spcBef>
              <a:buFontTx/>
              <a:buNone/>
            </a:pPr>
            <a:r>
              <a:rPr lang="cs-CZ" altLang="cs-CZ" sz="1600" dirty="0"/>
              <a:t>1919  - 2004</a:t>
            </a:r>
          </a:p>
        </p:txBody>
      </p:sp>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a:extLst>
              <a:ext uri="{FF2B5EF4-FFF2-40B4-BE49-F238E27FC236}">
                <a16:creationId xmlns:a16="http://schemas.microsoft.com/office/drawing/2014/main" id="{B31FB739-E727-449D-B9E2-C6C0C393FF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FFAC86-850E-4A3E-B191-AE445D1604F2}" type="slidenum">
              <a:rPr lang="cs-CZ" altLang="cs-CZ" sz="1400"/>
              <a:pPr>
                <a:spcBef>
                  <a:spcPct val="0"/>
                </a:spcBef>
                <a:buFontTx/>
                <a:buNone/>
              </a:pPr>
              <a:t>10</a:t>
            </a:fld>
            <a:endParaRPr lang="cs-CZ" altLang="cs-CZ" sz="1400"/>
          </a:p>
        </p:txBody>
      </p:sp>
      <p:sp>
        <p:nvSpPr>
          <p:cNvPr id="22531" name="Rectangle 2">
            <a:extLst>
              <a:ext uri="{FF2B5EF4-FFF2-40B4-BE49-F238E27FC236}">
                <a16:creationId xmlns:a16="http://schemas.microsoft.com/office/drawing/2014/main" id="{FABB410D-9F2E-414C-AC33-80B61472B5DF}"/>
              </a:ext>
            </a:extLst>
          </p:cNvPr>
          <p:cNvSpPr>
            <a:spLocks noGrp="1" noChangeArrowheads="1"/>
          </p:cNvSpPr>
          <p:nvPr>
            <p:ph type="title"/>
          </p:nvPr>
        </p:nvSpPr>
        <p:spPr>
          <a:xfrm>
            <a:off x="1981199" y="274638"/>
            <a:ext cx="9096703" cy="513638"/>
          </a:xfrm>
        </p:spPr>
        <p:txBody>
          <a:bodyPr/>
          <a:lstStyle/>
          <a:p>
            <a:pPr algn="l" eaLnBrk="1" hangingPunct="1"/>
            <a:r>
              <a:rPr lang="en-GB" altLang="cs-CZ" sz="3600" b="1" dirty="0">
                <a:solidFill>
                  <a:schemeClr val="tx1"/>
                </a:solidFill>
              </a:rPr>
              <a:t>Main Parts of the XRI Device</a:t>
            </a:r>
          </a:p>
        </p:txBody>
      </p:sp>
      <p:sp>
        <p:nvSpPr>
          <p:cNvPr id="22532" name="Rectangle 3">
            <a:extLst>
              <a:ext uri="{FF2B5EF4-FFF2-40B4-BE49-F238E27FC236}">
                <a16:creationId xmlns:a16="http://schemas.microsoft.com/office/drawing/2014/main" id="{1386C64A-68FA-4E21-AEE1-7EF585255BAE}"/>
              </a:ext>
            </a:extLst>
          </p:cNvPr>
          <p:cNvSpPr>
            <a:spLocks noGrp="1" noChangeArrowheads="1"/>
          </p:cNvSpPr>
          <p:nvPr>
            <p:ph type="body" idx="1"/>
          </p:nvPr>
        </p:nvSpPr>
        <p:spPr>
          <a:xfrm>
            <a:off x="756745" y="1268413"/>
            <a:ext cx="10573407" cy="5073650"/>
          </a:xfrm>
        </p:spPr>
        <p:txBody>
          <a:bodyPr/>
          <a:lstStyle/>
          <a:p>
            <a:pPr eaLnBrk="1" hangingPunct="1">
              <a:lnSpc>
                <a:spcPct val="100000"/>
              </a:lnSpc>
              <a:buFont typeface="Wingdings" panose="05000000000000000000" pitchFamily="2" charset="2"/>
              <a:buChar char="Ø"/>
            </a:pPr>
            <a:r>
              <a:rPr lang="en-GB" altLang="cs-CZ" sz="1800" b="1" i="1" dirty="0">
                <a:solidFill>
                  <a:srgbClr val="FF0000"/>
                </a:solidFill>
              </a:rPr>
              <a:t>X-ray tube</a:t>
            </a:r>
          </a:p>
          <a:p>
            <a:pPr eaLnBrk="1" hangingPunct="1">
              <a:lnSpc>
                <a:spcPct val="100000"/>
              </a:lnSpc>
              <a:buFont typeface="Wingdings" panose="05000000000000000000" pitchFamily="2" charset="2"/>
              <a:buChar char="Ø"/>
            </a:pPr>
            <a:r>
              <a:rPr lang="en-GB" altLang="cs-CZ" sz="1800" b="1" i="1" dirty="0">
                <a:solidFill>
                  <a:srgbClr val="FF0000"/>
                </a:solidFill>
              </a:rPr>
              <a:t>Voltage-Current Generator</a:t>
            </a:r>
            <a:r>
              <a:rPr lang="en-GB" altLang="cs-CZ" sz="1800" dirty="0">
                <a:solidFill>
                  <a:srgbClr val="FF0000"/>
                </a:solidFill>
              </a:rPr>
              <a:t>:</a:t>
            </a:r>
          </a:p>
          <a:p>
            <a:pPr lvl="1" eaLnBrk="1" hangingPunct="1">
              <a:buFont typeface="Arial" panose="020B0604020202020204" pitchFamily="34" charset="0"/>
              <a:buChar char="-"/>
            </a:pPr>
            <a:r>
              <a:rPr lang="en-GB" altLang="cs-CZ" sz="1800" dirty="0">
                <a:solidFill>
                  <a:srgbClr val="FF0000"/>
                </a:solidFill>
              </a:rPr>
              <a:t>High Voltage Transformer</a:t>
            </a:r>
            <a:r>
              <a:rPr lang="en-GB" altLang="cs-CZ" sz="1800" dirty="0">
                <a:solidFill>
                  <a:schemeClr val="accent2"/>
                </a:solidFill>
              </a:rPr>
              <a:t> </a:t>
            </a:r>
            <a:r>
              <a:rPr lang="en-GB" altLang="cs-CZ" sz="1800" dirty="0"/>
              <a:t>– supplies high voltage (up to 150</a:t>
            </a:r>
            <a:r>
              <a:rPr lang="cs-CZ" altLang="cs-CZ" sz="1800" dirty="0"/>
              <a:t> </a:t>
            </a:r>
            <a:r>
              <a:rPr lang="en-GB" altLang="cs-CZ" sz="1800" dirty="0"/>
              <a:t>kV)</a:t>
            </a:r>
          </a:p>
          <a:p>
            <a:pPr lvl="1" eaLnBrk="1" hangingPunct="1">
              <a:buFont typeface="Arial" panose="020B0604020202020204" pitchFamily="34" charset="0"/>
              <a:buChar char="-"/>
            </a:pPr>
            <a:r>
              <a:rPr lang="en-GB" altLang="cs-CZ" sz="1800" dirty="0">
                <a:solidFill>
                  <a:srgbClr val="FF0000"/>
                </a:solidFill>
              </a:rPr>
              <a:t>Rectifier</a:t>
            </a:r>
            <a:r>
              <a:rPr lang="en-GB" altLang="cs-CZ" sz="1800" b="1" dirty="0">
                <a:solidFill>
                  <a:srgbClr val="FF0000"/>
                </a:solidFill>
              </a:rPr>
              <a:t> </a:t>
            </a:r>
            <a:r>
              <a:rPr lang="en-GB" altLang="cs-CZ" sz="1800" b="1" dirty="0"/>
              <a:t>- </a:t>
            </a:r>
            <a:r>
              <a:rPr lang="en-GB" altLang="cs-CZ" sz="1800" dirty="0"/>
              <a:t> produces </a:t>
            </a:r>
            <a:r>
              <a:rPr lang="en-US" altLang="cs-CZ" sz="1800" dirty="0"/>
              <a:t>unidirectional</a:t>
            </a:r>
            <a:r>
              <a:rPr lang="en-GB" altLang="cs-CZ" sz="1800" dirty="0"/>
              <a:t> tube electron current </a:t>
            </a:r>
          </a:p>
          <a:p>
            <a:pPr lvl="1" eaLnBrk="1" hangingPunct="1">
              <a:buFont typeface="Arial" panose="020B0604020202020204" pitchFamily="34" charset="0"/>
              <a:buChar char="-"/>
            </a:pPr>
            <a:r>
              <a:rPr lang="en-GB" altLang="cs-CZ" sz="1800" dirty="0">
                <a:solidFill>
                  <a:srgbClr val="FF0000"/>
                </a:solidFill>
              </a:rPr>
              <a:t>When increasing the magnitude of the electron beam current</a:t>
            </a:r>
            <a:r>
              <a:rPr lang="en-GB" altLang="cs-CZ" sz="1800" dirty="0"/>
              <a:t> (by changing the cathode heating) </a:t>
            </a:r>
            <a:r>
              <a:rPr lang="en-GB" altLang="cs-CZ" sz="1800" dirty="0">
                <a:solidFill>
                  <a:srgbClr val="FF0000"/>
                </a:solidFill>
              </a:rPr>
              <a:t>the </a:t>
            </a:r>
            <a:r>
              <a:rPr lang="en-US" altLang="cs-CZ" sz="1800" dirty="0">
                <a:solidFill>
                  <a:srgbClr val="FF0000"/>
                </a:solidFill>
              </a:rPr>
              <a:t>photon fluence rate</a:t>
            </a:r>
            <a:r>
              <a:rPr lang="en-GB" altLang="cs-CZ" sz="1800" dirty="0"/>
              <a:t> (</a:t>
            </a:r>
            <a:r>
              <a:rPr lang="cs-CZ" altLang="cs-CZ" sz="1800" dirty="0"/>
              <a:t>i.e. </a:t>
            </a:r>
            <a:r>
              <a:rPr lang="en-GB" altLang="cs-CZ" sz="1800" dirty="0"/>
              <a:t>number of photons per unit area per second) </a:t>
            </a:r>
            <a:r>
              <a:rPr lang="en-GB" altLang="cs-CZ" sz="1800" dirty="0">
                <a:solidFill>
                  <a:srgbClr val="FF0000"/>
                </a:solidFill>
              </a:rPr>
              <a:t>of the X-ray beam increases</a:t>
            </a:r>
            <a:r>
              <a:rPr lang="en-GB" altLang="cs-CZ" sz="1800" dirty="0"/>
              <a:t> - </a:t>
            </a:r>
            <a:r>
              <a:rPr lang="en-GB" altLang="cs-CZ" sz="1800" u="sng" dirty="0"/>
              <a:t>however</a:t>
            </a:r>
            <a:r>
              <a:rPr lang="en-GB" altLang="cs-CZ" sz="1800" dirty="0"/>
              <a:t> the energy of individual photons does not.</a:t>
            </a:r>
          </a:p>
          <a:p>
            <a:pPr lvl="1" eaLnBrk="1" hangingPunct="1">
              <a:buFont typeface="Arial" panose="020B0604020202020204" pitchFamily="34" charset="0"/>
              <a:buChar char="-"/>
            </a:pPr>
            <a:r>
              <a:rPr lang="en-GB" altLang="cs-CZ" sz="1800" dirty="0"/>
              <a:t>The energy of the individual photons can be increased by increasing the voltage between the anode and cathode. </a:t>
            </a:r>
          </a:p>
          <a:p>
            <a:pPr eaLnBrk="1" hangingPunct="1">
              <a:lnSpc>
                <a:spcPct val="100000"/>
              </a:lnSpc>
              <a:buFont typeface="Wingdings" panose="05000000000000000000" pitchFamily="2" charset="2"/>
              <a:buChar char="Ø"/>
            </a:pPr>
            <a:r>
              <a:rPr lang="en-GB" altLang="cs-CZ" sz="1800" b="1" i="1" dirty="0">
                <a:solidFill>
                  <a:srgbClr val="FF0000"/>
                </a:solidFill>
              </a:rPr>
              <a:t>Control panel</a:t>
            </a:r>
            <a:r>
              <a:rPr lang="en-GB" altLang="cs-CZ" sz="1800" dirty="0">
                <a:solidFill>
                  <a:schemeClr val="accent2"/>
                </a:solidFill>
              </a:rPr>
              <a:t> </a:t>
            </a:r>
            <a:r>
              <a:rPr lang="en-GB" altLang="cs-CZ" sz="1800" dirty="0"/>
              <a:t>– today most parameters of the device (including voltage and current) are controlled by means of a computer. It is located outside the examination room or behind a shield made of glass containing lead (to protect the radiological assistant).</a:t>
            </a:r>
          </a:p>
          <a:p>
            <a:pPr eaLnBrk="1" hangingPunct="1">
              <a:lnSpc>
                <a:spcPct val="100000"/>
              </a:lnSpc>
              <a:buFont typeface="Wingdings" panose="05000000000000000000" pitchFamily="2" charset="2"/>
              <a:buChar char="Ø"/>
            </a:pPr>
            <a:r>
              <a:rPr lang="en-GB" altLang="cs-CZ" sz="1800" dirty="0"/>
              <a:t>Main</a:t>
            </a:r>
            <a:r>
              <a:rPr lang="en-GB" altLang="cs-CZ" sz="1800" dirty="0">
                <a:solidFill>
                  <a:schemeClr val="accent2"/>
                </a:solidFill>
              </a:rPr>
              <a:t> </a:t>
            </a:r>
            <a:r>
              <a:rPr lang="en-GB" altLang="cs-CZ" sz="1800" b="1" i="1" dirty="0">
                <a:solidFill>
                  <a:srgbClr val="FF0000"/>
                </a:solidFill>
              </a:rPr>
              <a:t>mechanical parts</a:t>
            </a:r>
            <a:r>
              <a:rPr lang="en-GB" altLang="cs-CZ" sz="1800" dirty="0"/>
              <a:t>: tube stand, examination table, grid for removing scattered photons (‘Bucky’), </a:t>
            </a:r>
            <a:endParaRPr lang="cs-CZ" altLang="cs-CZ" sz="1800" dirty="0"/>
          </a:p>
          <a:p>
            <a:pPr eaLnBrk="1" hangingPunct="1">
              <a:lnSpc>
                <a:spcPct val="100000"/>
              </a:lnSpc>
              <a:buFont typeface="Wingdings" panose="05000000000000000000" pitchFamily="2" charset="2"/>
              <a:buNone/>
            </a:pPr>
            <a:endParaRPr lang="en-GB" altLang="cs-CZ" sz="1800" dirty="0"/>
          </a:p>
          <a:p>
            <a:pPr eaLnBrk="1" hangingPunct="1">
              <a:lnSpc>
                <a:spcPct val="100000"/>
              </a:lnSpc>
              <a:buFont typeface="Wingdings" panose="05000000000000000000" pitchFamily="2" charset="2"/>
              <a:buChar char="Ø"/>
            </a:pPr>
            <a:r>
              <a:rPr lang="en-GB" altLang="cs-CZ" sz="1800" b="1" i="1" dirty="0">
                <a:solidFill>
                  <a:srgbClr val="FF0000"/>
                </a:solidFill>
              </a:rPr>
              <a:t>X-ray detector</a:t>
            </a:r>
            <a:r>
              <a:rPr lang="en-GB" altLang="cs-CZ" sz="1800" dirty="0"/>
              <a:t>: cassette with radiographic film and adjacent fluorescent screens (</a:t>
            </a:r>
            <a:r>
              <a:rPr lang="en-GB" altLang="cs-CZ" sz="1800" dirty="0">
                <a:solidFill>
                  <a:srgbClr val="FF0000"/>
                </a:solidFill>
              </a:rPr>
              <a:t>in radiography</a:t>
            </a:r>
            <a:r>
              <a:rPr lang="en-GB" altLang="cs-CZ" sz="1800" dirty="0"/>
              <a:t>) or image intensifier (both on the way out) or </a:t>
            </a:r>
            <a:r>
              <a:rPr lang="en-GB" altLang="cs-CZ" sz="1800" dirty="0">
                <a:solidFill>
                  <a:srgbClr val="FF0000"/>
                </a:solidFill>
              </a:rPr>
              <a:t>flat panel digital detector (in fluoroscopy</a:t>
            </a:r>
            <a:r>
              <a:rPr lang="cs-CZ" altLang="cs-CZ" sz="1800" dirty="0">
                <a:solidFill>
                  <a:srgbClr val="FF0000"/>
                </a:solidFill>
              </a:rPr>
              <a:t> </a:t>
            </a:r>
            <a:r>
              <a:rPr lang="cs-CZ" altLang="cs-CZ" sz="1800" dirty="0" err="1">
                <a:solidFill>
                  <a:srgbClr val="FF0000"/>
                </a:solidFill>
              </a:rPr>
              <a:t>or</a:t>
            </a:r>
            <a:r>
              <a:rPr lang="cs-CZ" altLang="cs-CZ" sz="1800" dirty="0">
                <a:solidFill>
                  <a:srgbClr val="FF0000"/>
                </a:solidFill>
              </a:rPr>
              <a:t> in </a:t>
            </a:r>
            <a:r>
              <a:rPr lang="cs-CZ" altLang="cs-CZ" sz="1800" dirty="0" err="1">
                <a:solidFill>
                  <a:srgbClr val="FF0000"/>
                </a:solidFill>
              </a:rPr>
              <a:t>general</a:t>
            </a:r>
            <a:r>
              <a:rPr lang="en-GB" altLang="cs-CZ" sz="1800" dirty="0">
                <a:solidFill>
                  <a:srgbClr val="FF0000"/>
                </a:solidFill>
              </a:rPr>
              <a:t>). </a:t>
            </a:r>
          </a:p>
        </p:txBody>
      </p:sp>
    </p:spTree>
    <p:extLst>
      <p:ext uri="{BB962C8B-B14F-4D97-AF65-F5344CB8AC3E}">
        <p14:creationId xmlns:p14="http://schemas.microsoft.com/office/powerpoint/2010/main" val="33051842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32E78128-FFF3-434F-AD87-668839BAE7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CD4984-7787-4912-8A77-0570CAD5DF6D}" type="slidenum">
              <a:rPr lang="cs-CZ" altLang="cs-CZ" sz="1400"/>
              <a:pPr>
                <a:spcBef>
                  <a:spcPct val="0"/>
                </a:spcBef>
                <a:buFontTx/>
                <a:buNone/>
              </a:pPr>
              <a:t>11</a:t>
            </a:fld>
            <a:endParaRPr lang="cs-CZ" altLang="cs-CZ" sz="1400"/>
          </a:p>
        </p:txBody>
      </p:sp>
      <p:sp>
        <p:nvSpPr>
          <p:cNvPr id="24579" name="Rectangle 2">
            <a:extLst>
              <a:ext uri="{FF2B5EF4-FFF2-40B4-BE49-F238E27FC236}">
                <a16:creationId xmlns:a16="http://schemas.microsoft.com/office/drawing/2014/main" id="{50949C1F-84C0-48CF-BC5C-77C97CD67DEA}"/>
              </a:ext>
            </a:extLst>
          </p:cNvPr>
          <p:cNvSpPr>
            <a:spLocks noGrp="1" noChangeArrowheads="1"/>
          </p:cNvSpPr>
          <p:nvPr>
            <p:ph type="title"/>
          </p:nvPr>
        </p:nvSpPr>
        <p:spPr>
          <a:xfrm>
            <a:off x="935421" y="274639"/>
            <a:ext cx="9275379" cy="706437"/>
          </a:xfrm>
        </p:spPr>
        <p:txBody>
          <a:bodyPr/>
          <a:lstStyle/>
          <a:p>
            <a:pPr algn="l" eaLnBrk="1" hangingPunct="1"/>
            <a:r>
              <a:rPr lang="en-GB" altLang="cs-CZ" sz="3600" b="1" dirty="0">
                <a:solidFill>
                  <a:srgbClr val="0000DC"/>
                </a:solidFill>
              </a:rPr>
              <a:t>Passage of X-rays through Patient</a:t>
            </a:r>
            <a:r>
              <a:rPr lang="en-GB" altLang="cs-CZ" sz="3600" b="1" dirty="0">
                <a:solidFill>
                  <a:srgbClr val="0000DC"/>
                </a:solidFill>
                <a:cs typeface="Arial" panose="020B0604020202020204" pitchFamily="34" charset="0"/>
              </a:rPr>
              <a:t>'s Body</a:t>
            </a:r>
            <a:endParaRPr lang="en-GB" altLang="cs-CZ" sz="3600" b="1" dirty="0">
              <a:solidFill>
                <a:srgbClr val="0000DC"/>
              </a:solidFill>
            </a:endParaRPr>
          </a:p>
        </p:txBody>
      </p:sp>
      <p:sp>
        <p:nvSpPr>
          <p:cNvPr id="24580" name="Rectangle 3">
            <a:extLst>
              <a:ext uri="{FF2B5EF4-FFF2-40B4-BE49-F238E27FC236}">
                <a16:creationId xmlns:a16="http://schemas.microsoft.com/office/drawing/2014/main" id="{519A2629-9A67-45FE-8ED7-5658B61DE298}"/>
              </a:ext>
            </a:extLst>
          </p:cNvPr>
          <p:cNvSpPr>
            <a:spLocks noGrp="1" noChangeArrowheads="1"/>
          </p:cNvSpPr>
          <p:nvPr>
            <p:ph type="body" idx="1"/>
          </p:nvPr>
        </p:nvSpPr>
        <p:spPr>
          <a:xfrm>
            <a:off x="809297" y="1412876"/>
            <a:ext cx="9879724" cy="4968875"/>
          </a:xfrm>
        </p:spPr>
        <p:txBody>
          <a:bodyPr/>
          <a:lstStyle/>
          <a:p>
            <a:pPr eaLnBrk="1" hangingPunct="1">
              <a:lnSpc>
                <a:spcPct val="100000"/>
              </a:lnSpc>
              <a:buFont typeface="Wingdings" panose="05000000000000000000" pitchFamily="2" charset="2"/>
              <a:buChar char="Ø"/>
            </a:pPr>
            <a:r>
              <a:rPr lang="en-GB" altLang="cs-CZ" sz="2400" dirty="0"/>
              <a:t>X-rays emitted from a small</a:t>
            </a:r>
            <a:r>
              <a:rPr lang="en-GB" altLang="cs-CZ" sz="2400" dirty="0">
                <a:solidFill>
                  <a:srgbClr val="FFFFCC"/>
                </a:solidFill>
              </a:rPr>
              <a:t> </a:t>
            </a:r>
            <a:r>
              <a:rPr lang="en-GB" altLang="cs-CZ" sz="2400" dirty="0">
                <a:solidFill>
                  <a:srgbClr val="FF0000"/>
                </a:solidFill>
              </a:rPr>
              <a:t>focal area</a:t>
            </a:r>
            <a:r>
              <a:rPr lang="en-GB" altLang="cs-CZ" sz="2400" dirty="0">
                <a:solidFill>
                  <a:srgbClr val="FFFFCC"/>
                </a:solidFill>
              </a:rPr>
              <a:t> </a:t>
            </a:r>
            <a:r>
              <a:rPr lang="en-GB" altLang="cs-CZ" sz="2400" dirty="0"/>
              <a:t>of the anode propagate in all directions. In the tube envelope, some low energy photons are absorbed. Further absorption of </a:t>
            </a:r>
            <a:r>
              <a:rPr lang="cs-CZ" altLang="cs-CZ" sz="2400" dirty="0"/>
              <a:t>these</a:t>
            </a:r>
            <a:r>
              <a:rPr lang="en-GB" altLang="cs-CZ" sz="2400" dirty="0"/>
              <a:t> photons occurs in the</a:t>
            </a:r>
            <a:r>
              <a:rPr lang="en-GB" altLang="cs-CZ" sz="2400" dirty="0">
                <a:solidFill>
                  <a:srgbClr val="FFFFCC"/>
                </a:solidFill>
              </a:rPr>
              <a:t> </a:t>
            </a:r>
            <a:r>
              <a:rPr lang="en-GB" altLang="cs-CZ" sz="2400" dirty="0">
                <a:solidFill>
                  <a:srgbClr val="FF0000"/>
                </a:solidFill>
              </a:rPr>
              <a:t>primary filter</a:t>
            </a:r>
            <a:r>
              <a:rPr lang="en-GB" altLang="cs-CZ" sz="2400" dirty="0"/>
              <a:t>, made of aluminium sheet. </a:t>
            </a:r>
            <a:r>
              <a:rPr lang="en-US" altLang="cs-CZ" sz="2400" dirty="0"/>
              <a:t>It absorbs</a:t>
            </a:r>
            <a:r>
              <a:rPr lang="en-GB" altLang="cs-CZ" sz="2400" dirty="0"/>
              <a:t> low energy photons which would be absorbed by surface tissues and do not contribute to the image formation (unnecessary patient dose). X-ray beam is delimited by</a:t>
            </a:r>
            <a:r>
              <a:rPr lang="en-GB" altLang="cs-CZ" sz="2400" dirty="0">
                <a:solidFill>
                  <a:srgbClr val="FFFFCC"/>
                </a:solidFill>
              </a:rPr>
              <a:t> </a:t>
            </a:r>
            <a:r>
              <a:rPr lang="en-GB" altLang="cs-CZ" sz="2400" dirty="0"/>
              <a:t>rectangular </a:t>
            </a:r>
            <a:r>
              <a:rPr lang="en-GB" altLang="cs-CZ" sz="2400" dirty="0">
                <a:solidFill>
                  <a:srgbClr val="FF0000"/>
                </a:solidFill>
              </a:rPr>
              <a:t>collimator plates</a:t>
            </a:r>
            <a:r>
              <a:rPr lang="en-GB" altLang="cs-CZ" sz="2400" dirty="0">
                <a:solidFill>
                  <a:srgbClr val="FFFFCC"/>
                </a:solidFill>
              </a:rPr>
              <a:t> </a:t>
            </a:r>
            <a:r>
              <a:rPr lang="en-GB" altLang="cs-CZ" sz="2400" dirty="0"/>
              <a:t>made of lead. </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The rays then pass through the body where transmission or absorption or</a:t>
            </a:r>
            <a:r>
              <a:rPr lang="en-GB" altLang="cs-CZ" sz="2800" dirty="0"/>
              <a:t> </a:t>
            </a:r>
            <a:r>
              <a:rPr lang="en-GB" altLang="cs-CZ" sz="2400" dirty="0"/>
              <a:t>scattering may occur. After that they pass through the</a:t>
            </a:r>
            <a:r>
              <a:rPr lang="en-GB" altLang="cs-CZ" sz="2400" dirty="0">
                <a:solidFill>
                  <a:srgbClr val="FFFFCC"/>
                </a:solidFill>
              </a:rPr>
              <a:t> </a:t>
            </a:r>
            <a:r>
              <a:rPr lang="en-GB" altLang="cs-CZ" sz="2400" dirty="0">
                <a:solidFill>
                  <a:srgbClr val="FF0000"/>
                </a:solidFill>
              </a:rPr>
              <a:t>grid</a:t>
            </a:r>
            <a:r>
              <a:rPr lang="en-GB" altLang="cs-CZ" sz="2400" dirty="0"/>
              <a:t>, which is in front of the detector to remove scattered photons as these would degrade the image. </a:t>
            </a:r>
          </a:p>
        </p:txBody>
      </p:sp>
    </p:spTree>
    <p:extLst>
      <p:ext uri="{BB962C8B-B14F-4D97-AF65-F5344CB8AC3E}">
        <p14:creationId xmlns:p14="http://schemas.microsoft.com/office/powerpoint/2010/main" val="322901590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a:extLst>
              <a:ext uri="{FF2B5EF4-FFF2-40B4-BE49-F238E27FC236}">
                <a16:creationId xmlns:a16="http://schemas.microsoft.com/office/drawing/2014/main" id="{6E9D3A07-59EE-4C24-A87D-02B27ACB63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173939-E834-4202-A55A-D1F7E61147CA}" type="slidenum">
              <a:rPr lang="cs-CZ" altLang="cs-CZ" sz="1400"/>
              <a:pPr>
                <a:spcBef>
                  <a:spcPct val="0"/>
                </a:spcBef>
                <a:buFontTx/>
                <a:buNone/>
              </a:pPr>
              <a:t>12</a:t>
            </a:fld>
            <a:endParaRPr lang="cs-CZ" altLang="cs-CZ" sz="1400"/>
          </a:p>
        </p:txBody>
      </p:sp>
      <p:sp>
        <p:nvSpPr>
          <p:cNvPr id="26627" name="Rectangle 2">
            <a:extLst>
              <a:ext uri="{FF2B5EF4-FFF2-40B4-BE49-F238E27FC236}">
                <a16:creationId xmlns:a16="http://schemas.microsoft.com/office/drawing/2014/main" id="{35BC03E1-1F1A-4D0A-A705-037E59742B9B}"/>
              </a:ext>
            </a:extLst>
          </p:cNvPr>
          <p:cNvSpPr>
            <a:spLocks noGrp="1" noChangeArrowheads="1"/>
          </p:cNvSpPr>
          <p:nvPr>
            <p:ph type="title"/>
          </p:nvPr>
        </p:nvSpPr>
        <p:spPr>
          <a:xfrm>
            <a:off x="1418897" y="549276"/>
            <a:ext cx="9070427" cy="711965"/>
          </a:xfrm>
          <a:noFill/>
          <a:ln w="38100" cmpd="dbl">
            <a:noFill/>
            <a:miter lim="800000"/>
            <a:headEnd/>
            <a:tailEnd/>
          </a:ln>
        </p:spPr>
        <p:txBody>
          <a:bodyPr/>
          <a:lstStyle/>
          <a:p>
            <a:pPr algn="l" eaLnBrk="1" hangingPunct="1"/>
            <a:r>
              <a:rPr lang="en-GB" altLang="cs-CZ" sz="3600" b="1" dirty="0"/>
              <a:t>Image Formation</a:t>
            </a:r>
          </a:p>
        </p:txBody>
      </p:sp>
      <p:sp>
        <p:nvSpPr>
          <p:cNvPr id="26628" name="Rectangle 3">
            <a:extLst>
              <a:ext uri="{FF2B5EF4-FFF2-40B4-BE49-F238E27FC236}">
                <a16:creationId xmlns:a16="http://schemas.microsoft.com/office/drawing/2014/main" id="{89B1FD25-E928-421D-9CC7-87F1223039AA}"/>
              </a:ext>
            </a:extLst>
          </p:cNvPr>
          <p:cNvSpPr>
            <a:spLocks noGrp="1" noChangeArrowheads="1"/>
          </p:cNvSpPr>
          <p:nvPr>
            <p:ph type="body" idx="1"/>
          </p:nvPr>
        </p:nvSpPr>
        <p:spPr>
          <a:xfrm>
            <a:off x="924910" y="1429955"/>
            <a:ext cx="10005849" cy="4391025"/>
          </a:xfrm>
        </p:spPr>
        <p:txBody>
          <a:bodyPr/>
          <a:lstStyle/>
          <a:p>
            <a:pPr eaLnBrk="1" hangingPunct="1">
              <a:lnSpc>
                <a:spcPct val="100000"/>
              </a:lnSpc>
              <a:buFont typeface="Wingdings" panose="05000000000000000000" pitchFamily="2" charset="2"/>
              <a:buChar char="Ø"/>
            </a:pPr>
            <a:r>
              <a:rPr lang="en-GB" altLang="cs-CZ" sz="2400" dirty="0"/>
              <a:t>X-ray image is an analogy of a ‘shadow’ cast by a </a:t>
            </a:r>
            <a:r>
              <a:rPr lang="en-GB" altLang="cs-CZ" sz="2400" dirty="0" err="1"/>
              <a:t>semitransparent</a:t>
            </a:r>
            <a:r>
              <a:rPr lang="en-GB" altLang="cs-CZ" sz="2400" dirty="0"/>
              <a:t> and structured body illuminated by light beam coming form an almost point source. The image is formed due to different </a:t>
            </a:r>
            <a:r>
              <a:rPr lang="en-GB" altLang="cs-CZ" sz="2400" dirty="0">
                <a:solidFill>
                  <a:srgbClr val="FF0000"/>
                </a:solidFill>
              </a:rPr>
              <a:t>attenuation</a:t>
            </a:r>
            <a:r>
              <a:rPr lang="en-GB" altLang="cs-CZ" sz="2400" dirty="0"/>
              <a:t> of the beam by the different body tissues and by projection of the structures on a film or an electronic X-ray detector. </a:t>
            </a:r>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The image can be visualised by means of</a:t>
            </a:r>
          </a:p>
          <a:p>
            <a:pPr lvl="1" eaLnBrk="1" hangingPunct="1"/>
            <a:r>
              <a:rPr lang="en-GB" altLang="cs-CZ" sz="2400" dirty="0">
                <a:solidFill>
                  <a:srgbClr val="FF0000"/>
                </a:solidFill>
              </a:rPr>
              <a:t>Radiographic film / screen</a:t>
            </a:r>
            <a:r>
              <a:rPr lang="en-GB" altLang="cs-CZ" sz="2400" dirty="0"/>
              <a:t> and subsequent development (obsolete)</a:t>
            </a:r>
          </a:p>
          <a:p>
            <a:pPr lvl="1" eaLnBrk="1" hangingPunct="1"/>
            <a:r>
              <a:rPr lang="en-GB" altLang="cs-CZ" sz="2400" dirty="0">
                <a:solidFill>
                  <a:srgbClr val="FF0000"/>
                </a:solidFill>
              </a:rPr>
              <a:t>Digital plate </a:t>
            </a:r>
            <a:r>
              <a:rPr lang="en-GB" altLang="cs-CZ" sz="2400" dirty="0"/>
              <a:t>and displaying image on a PC monitor</a:t>
            </a:r>
          </a:p>
          <a:p>
            <a:pPr lvl="1" eaLnBrk="1" hangingPunct="1"/>
            <a:r>
              <a:rPr lang="en-GB" altLang="cs-CZ" sz="2400" dirty="0">
                <a:solidFill>
                  <a:srgbClr val="FF0000"/>
                </a:solidFill>
              </a:rPr>
              <a:t>Image intensifier</a:t>
            </a:r>
            <a:r>
              <a:rPr lang="en-GB" altLang="cs-CZ" sz="2400" dirty="0"/>
              <a:t> and digital CCD camera connected to a monitor (obsolete)</a:t>
            </a:r>
          </a:p>
        </p:txBody>
      </p:sp>
    </p:spTree>
    <p:extLst>
      <p:ext uri="{BB962C8B-B14F-4D97-AF65-F5344CB8AC3E}">
        <p14:creationId xmlns:p14="http://schemas.microsoft.com/office/powerpoint/2010/main" val="29026271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5">
            <a:extLst>
              <a:ext uri="{FF2B5EF4-FFF2-40B4-BE49-F238E27FC236}">
                <a16:creationId xmlns:a16="http://schemas.microsoft.com/office/drawing/2014/main" id="{684E5E6B-2D63-425C-B5FF-14D54E8EB1D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39CC43-148B-44EE-820E-B074EF2CE385}" type="slidenum">
              <a:rPr lang="cs-CZ" altLang="cs-CZ" sz="1400"/>
              <a:pPr>
                <a:spcBef>
                  <a:spcPct val="0"/>
                </a:spcBef>
                <a:buFontTx/>
                <a:buNone/>
              </a:pPr>
              <a:t>13</a:t>
            </a:fld>
            <a:endParaRPr lang="cs-CZ" altLang="cs-CZ" sz="1400"/>
          </a:p>
        </p:txBody>
      </p:sp>
      <p:sp>
        <p:nvSpPr>
          <p:cNvPr id="28675" name="Rectangle 2">
            <a:extLst>
              <a:ext uri="{FF2B5EF4-FFF2-40B4-BE49-F238E27FC236}">
                <a16:creationId xmlns:a16="http://schemas.microsoft.com/office/drawing/2014/main" id="{5E9C748A-784C-4BD1-9A65-BF33A26FE7B3}"/>
              </a:ext>
            </a:extLst>
          </p:cNvPr>
          <p:cNvSpPr>
            <a:spLocks noGrp="1" noChangeArrowheads="1"/>
          </p:cNvSpPr>
          <p:nvPr>
            <p:ph type="title"/>
          </p:nvPr>
        </p:nvSpPr>
        <p:spPr>
          <a:xfrm>
            <a:off x="1981200" y="274638"/>
            <a:ext cx="6689834" cy="850900"/>
          </a:xfrm>
        </p:spPr>
        <p:txBody>
          <a:bodyPr/>
          <a:lstStyle/>
          <a:p>
            <a:pPr algn="l" eaLnBrk="1" hangingPunct="1"/>
            <a:r>
              <a:rPr lang="en-GB" altLang="cs-CZ" sz="3600" b="1" dirty="0">
                <a:solidFill>
                  <a:srgbClr val="0000DC"/>
                </a:solidFill>
              </a:rPr>
              <a:t>Attenuation of Radiation</a:t>
            </a:r>
          </a:p>
        </p:txBody>
      </p:sp>
      <p:sp>
        <p:nvSpPr>
          <p:cNvPr id="28676" name="Rectangle 3">
            <a:extLst>
              <a:ext uri="{FF2B5EF4-FFF2-40B4-BE49-F238E27FC236}">
                <a16:creationId xmlns:a16="http://schemas.microsoft.com/office/drawing/2014/main" id="{225B807F-6812-4B51-A58E-9862999FB4EF}"/>
              </a:ext>
            </a:extLst>
          </p:cNvPr>
          <p:cNvSpPr>
            <a:spLocks noGrp="1" noChangeArrowheads="1"/>
          </p:cNvSpPr>
          <p:nvPr>
            <p:ph type="body" idx="1"/>
          </p:nvPr>
        </p:nvSpPr>
        <p:spPr>
          <a:xfrm>
            <a:off x="651641" y="932083"/>
            <a:ext cx="11119946" cy="5184775"/>
          </a:xfrm>
        </p:spPr>
        <p:txBody>
          <a:bodyPr/>
          <a:lstStyle/>
          <a:p>
            <a:pPr marL="0" indent="0" eaLnBrk="1" hangingPunct="1">
              <a:lnSpc>
                <a:spcPct val="100000"/>
              </a:lnSpc>
              <a:buClr>
                <a:schemeClr val="tx1"/>
              </a:buClr>
              <a:buFontTx/>
              <a:buNone/>
            </a:pPr>
            <a:r>
              <a:rPr lang="en-GB" altLang="cs-CZ" sz="2000" dirty="0"/>
              <a:t>A beam of X-rays (any radiation) passes through a substance:</a:t>
            </a:r>
            <a:endParaRPr lang="cs-CZ" altLang="cs-CZ" sz="2000" dirty="0"/>
          </a:p>
          <a:p>
            <a:pPr marL="0" indent="0" eaLnBrk="1" hangingPunct="1">
              <a:lnSpc>
                <a:spcPct val="100000"/>
              </a:lnSpc>
              <a:buClr>
                <a:schemeClr val="tx1"/>
              </a:buClr>
              <a:buFontTx/>
              <a:buNone/>
            </a:pPr>
            <a:endParaRPr lang="en-GB" altLang="cs-CZ" sz="900" dirty="0"/>
          </a:p>
          <a:p>
            <a:pPr marL="0" indent="0" algn="ctr" eaLnBrk="1" hangingPunct="1">
              <a:lnSpc>
                <a:spcPct val="100000"/>
              </a:lnSpc>
              <a:buClr>
                <a:schemeClr val="tx1"/>
              </a:buClr>
              <a:buFontTx/>
              <a:buNone/>
            </a:pPr>
            <a:r>
              <a:rPr lang="en-GB" altLang="cs-CZ" sz="2000" dirty="0">
                <a:solidFill>
                  <a:srgbClr val="FF0000"/>
                </a:solidFill>
              </a:rPr>
              <a:t>absorption + scattering = attenuation</a:t>
            </a:r>
            <a:endParaRPr lang="cs-CZ" altLang="cs-CZ" sz="2000" dirty="0">
              <a:solidFill>
                <a:srgbClr val="FF0000"/>
              </a:solidFill>
            </a:endParaRPr>
          </a:p>
          <a:p>
            <a:pPr marL="0" indent="0" algn="ctr" eaLnBrk="1" hangingPunct="1">
              <a:lnSpc>
                <a:spcPct val="100000"/>
              </a:lnSpc>
              <a:buClr>
                <a:schemeClr val="tx1"/>
              </a:buClr>
              <a:buFontTx/>
              <a:buNone/>
            </a:pPr>
            <a:endParaRPr lang="en-GB" altLang="cs-CZ" sz="1000" dirty="0">
              <a:solidFill>
                <a:srgbClr val="FF0000"/>
              </a:solidFill>
            </a:endParaRPr>
          </a:p>
          <a:p>
            <a:pPr marL="0" indent="0" eaLnBrk="1" hangingPunct="1">
              <a:lnSpc>
                <a:spcPct val="100000"/>
              </a:lnSpc>
              <a:buClr>
                <a:srgbClr val="FFFFCC"/>
              </a:buClr>
              <a:buFontTx/>
              <a:buNone/>
            </a:pPr>
            <a:r>
              <a:rPr lang="en-GB" altLang="cs-CZ" sz="2000" dirty="0"/>
              <a:t>A small decrease of radiation intensity -</a:t>
            </a:r>
            <a:r>
              <a:rPr lang="en-GB" altLang="cs-CZ" sz="2000" i="1" dirty="0" err="1"/>
              <a:t>dI</a:t>
            </a:r>
            <a:r>
              <a:rPr lang="en-GB" altLang="cs-CZ" sz="2000" dirty="0"/>
              <a:t> in a thin </a:t>
            </a:r>
            <a:r>
              <a:rPr lang="cs-CZ" altLang="cs-CZ" sz="2000" dirty="0"/>
              <a:t>substance </a:t>
            </a:r>
            <a:r>
              <a:rPr lang="en-GB" altLang="cs-CZ" sz="2000" dirty="0"/>
              <a:t>layer is proportional to its thickness </a:t>
            </a:r>
            <a:r>
              <a:rPr lang="en-GB" altLang="cs-CZ" sz="2000" i="1" dirty="0"/>
              <a:t>dx</a:t>
            </a:r>
            <a:r>
              <a:rPr lang="en-GB" altLang="cs-CZ" sz="2000" dirty="0"/>
              <a:t>, intensity </a:t>
            </a:r>
            <a:r>
              <a:rPr lang="en-GB" altLang="cs-CZ" sz="2000" i="1" dirty="0"/>
              <a:t>I</a:t>
            </a:r>
            <a:r>
              <a:rPr lang="en-GB" altLang="cs-CZ" sz="2000" dirty="0"/>
              <a:t>  of radiation falling on the layer</a:t>
            </a:r>
            <a:r>
              <a:rPr lang="cs-CZ" altLang="cs-CZ" sz="2000" dirty="0"/>
              <a:t>,</a:t>
            </a:r>
            <a:r>
              <a:rPr lang="en-GB" altLang="cs-CZ" sz="2000" dirty="0"/>
              <a:t> and a specific constant </a:t>
            </a:r>
            <a:r>
              <a:rPr lang="en-GB" altLang="cs-CZ" sz="2000" dirty="0">
                <a:latin typeface="Symbol" panose="05050102010706020507" pitchFamily="18" charset="2"/>
              </a:rPr>
              <a:t>m</a:t>
            </a:r>
            <a:r>
              <a:rPr lang="en-GB" altLang="cs-CZ" sz="2000" dirty="0"/>
              <a:t>:</a:t>
            </a:r>
          </a:p>
          <a:p>
            <a:pPr marL="0" indent="0" algn="ctr" eaLnBrk="1" hangingPunct="1">
              <a:lnSpc>
                <a:spcPct val="100000"/>
              </a:lnSpc>
              <a:buClr>
                <a:srgbClr val="FFFFCC"/>
              </a:buClr>
              <a:buFontTx/>
              <a:buNone/>
            </a:pPr>
            <a:r>
              <a:rPr lang="en-GB" altLang="cs-CZ" sz="2800" dirty="0"/>
              <a:t>-</a:t>
            </a:r>
            <a:r>
              <a:rPr lang="en-GB" altLang="cs-CZ" sz="2800" i="1" dirty="0" err="1"/>
              <a:t>dI</a:t>
            </a:r>
            <a:r>
              <a:rPr lang="en-GB" altLang="cs-CZ" sz="2800" i="1" dirty="0"/>
              <a:t> = </a:t>
            </a:r>
            <a:r>
              <a:rPr lang="en-GB" altLang="cs-CZ" sz="2800" i="1" dirty="0" err="1"/>
              <a:t>I</a:t>
            </a:r>
            <a:r>
              <a:rPr lang="en-GB" altLang="cs-CZ" sz="2800" i="1" dirty="0" err="1">
                <a:latin typeface="Calibri" panose="020F0502020204030204" pitchFamily="34" charset="0"/>
                <a:cs typeface="Calibri" panose="020F0502020204030204" pitchFamily="34" charset="0"/>
              </a:rPr>
              <a:t>·</a:t>
            </a:r>
            <a:r>
              <a:rPr lang="en-GB" altLang="cs-CZ" sz="2800" i="1" dirty="0" err="1"/>
              <a:t>dx</a:t>
            </a:r>
            <a:r>
              <a:rPr lang="en-GB" altLang="cs-CZ" sz="2800" dirty="0" err="1">
                <a:latin typeface="Calibri" panose="020F0502020204030204" pitchFamily="34" charset="0"/>
                <a:cs typeface="Calibri" panose="020F0502020204030204" pitchFamily="34" charset="0"/>
              </a:rPr>
              <a:t>·</a:t>
            </a:r>
            <a:r>
              <a:rPr lang="en-GB" altLang="cs-CZ" sz="2800" dirty="0" err="1">
                <a:latin typeface="Symbol" panose="05050102010706020507" pitchFamily="18" charset="2"/>
              </a:rPr>
              <a:t>m</a:t>
            </a:r>
            <a:endParaRPr lang="en-GB" altLang="cs-CZ" sz="2800" dirty="0">
              <a:latin typeface="Symbol" panose="05050102010706020507" pitchFamily="18" charset="2"/>
            </a:endParaRPr>
          </a:p>
          <a:p>
            <a:pPr marL="0" indent="0" eaLnBrk="1" hangingPunct="1">
              <a:lnSpc>
                <a:spcPct val="100000"/>
              </a:lnSpc>
              <a:buClr>
                <a:srgbClr val="FFFFCC"/>
              </a:buClr>
              <a:buFontTx/>
              <a:buNone/>
            </a:pPr>
            <a:r>
              <a:rPr lang="en-GB" altLang="cs-CZ" sz="2000" dirty="0"/>
              <a:t>After rewriting:</a:t>
            </a:r>
          </a:p>
          <a:p>
            <a:pPr marL="0" indent="0" algn="ctr" eaLnBrk="1" hangingPunct="1">
              <a:lnSpc>
                <a:spcPct val="100000"/>
              </a:lnSpc>
              <a:buClr>
                <a:srgbClr val="FFFFCC"/>
              </a:buClr>
              <a:buFontTx/>
              <a:buNone/>
            </a:pPr>
            <a:r>
              <a:rPr lang="en-GB" altLang="cs-CZ" sz="2800" i="1" dirty="0" err="1"/>
              <a:t>dI</a:t>
            </a:r>
            <a:r>
              <a:rPr lang="en-GB" altLang="cs-CZ" sz="2800" i="1" dirty="0"/>
              <a:t>/I</a:t>
            </a:r>
            <a:r>
              <a:rPr lang="en-GB" altLang="cs-CZ" sz="2800" dirty="0"/>
              <a:t> = -</a:t>
            </a:r>
            <a:r>
              <a:rPr lang="en-GB" altLang="cs-CZ" sz="2800" i="1" dirty="0" err="1"/>
              <a:t>dx</a:t>
            </a:r>
            <a:r>
              <a:rPr lang="en-GB" altLang="cs-CZ" sz="2800" dirty="0" err="1">
                <a:latin typeface="Calibri" panose="020F0502020204030204" pitchFamily="34" charset="0"/>
                <a:cs typeface="Calibri" panose="020F0502020204030204" pitchFamily="34" charset="0"/>
              </a:rPr>
              <a:t>·</a:t>
            </a:r>
            <a:r>
              <a:rPr lang="en-GB" altLang="cs-CZ" sz="2800" dirty="0" err="1">
                <a:latin typeface="Symbol" panose="05050102010706020507" pitchFamily="18" charset="2"/>
              </a:rPr>
              <a:t>m</a:t>
            </a:r>
            <a:endParaRPr lang="en-GB" altLang="cs-CZ" sz="2800" dirty="0">
              <a:latin typeface="Symbol" panose="05050102010706020507" pitchFamily="18" charset="2"/>
            </a:endParaRPr>
          </a:p>
          <a:p>
            <a:pPr marL="0" indent="0" eaLnBrk="1" hangingPunct="1">
              <a:lnSpc>
                <a:spcPct val="100000"/>
              </a:lnSpc>
              <a:buClr>
                <a:srgbClr val="FFFFCC"/>
              </a:buClr>
              <a:buFontTx/>
              <a:buNone/>
            </a:pPr>
            <a:r>
              <a:rPr lang="en-GB" altLang="cs-CZ" sz="2000" dirty="0"/>
              <a:t>After integration:</a:t>
            </a:r>
          </a:p>
          <a:p>
            <a:pPr marL="0" indent="0" algn="ctr" eaLnBrk="1" hangingPunct="1">
              <a:lnSpc>
                <a:spcPct val="100000"/>
              </a:lnSpc>
              <a:buClr>
                <a:srgbClr val="FFFFCC"/>
              </a:buClr>
              <a:buFontTx/>
              <a:buNone/>
            </a:pPr>
            <a:r>
              <a:rPr lang="en-GB" altLang="cs-CZ" b="1" i="1" dirty="0"/>
              <a:t>I = I</a:t>
            </a:r>
            <a:r>
              <a:rPr lang="en-GB" altLang="cs-CZ" b="1" i="1" baseline="-25000" dirty="0"/>
              <a:t>0</a:t>
            </a:r>
            <a:r>
              <a:rPr lang="en-GB" altLang="cs-CZ" b="1" i="1" dirty="0">
                <a:latin typeface="Calibri" panose="020F0502020204030204" pitchFamily="34" charset="0"/>
                <a:cs typeface="Calibri" panose="020F0502020204030204" pitchFamily="34" charset="0"/>
              </a:rPr>
              <a:t>·</a:t>
            </a:r>
            <a:r>
              <a:rPr lang="en-GB" altLang="cs-CZ" b="1" i="1" dirty="0"/>
              <a:t>e</a:t>
            </a:r>
            <a:r>
              <a:rPr lang="en-GB" altLang="cs-CZ" b="1" i="1" baseline="30000" dirty="0"/>
              <a:t>-</a:t>
            </a:r>
            <a:r>
              <a:rPr lang="en-GB" altLang="cs-CZ" b="1" baseline="30000" dirty="0">
                <a:latin typeface="Symbol" panose="05050102010706020507" pitchFamily="18" charset="2"/>
              </a:rPr>
              <a:t>m</a:t>
            </a:r>
            <a:r>
              <a:rPr lang="en-GB" altLang="cs-CZ" b="1" baseline="30000" dirty="0">
                <a:latin typeface="Calibri" panose="020F0502020204030204" pitchFamily="34" charset="0"/>
                <a:cs typeface="Calibri" panose="020F0502020204030204" pitchFamily="34" charset="0"/>
              </a:rPr>
              <a:t>·</a:t>
            </a:r>
            <a:r>
              <a:rPr lang="en-GB" altLang="cs-CZ" b="1" i="1" baseline="30000" dirty="0"/>
              <a:t>x</a:t>
            </a:r>
          </a:p>
          <a:p>
            <a:pPr marL="0" indent="0" eaLnBrk="1" hangingPunct="1">
              <a:lnSpc>
                <a:spcPct val="100000"/>
              </a:lnSpc>
              <a:buClr>
                <a:srgbClr val="FFFFCC"/>
              </a:buClr>
              <a:buFontTx/>
              <a:buNone/>
            </a:pPr>
            <a:endParaRPr lang="cs-CZ" altLang="cs-CZ" sz="2000" i="1" dirty="0"/>
          </a:p>
          <a:p>
            <a:pPr marL="0" indent="0" eaLnBrk="1" hangingPunct="1">
              <a:lnSpc>
                <a:spcPct val="100000"/>
              </a:lnSpc>
              <a:buClr>
                <a:srgbClr val="FFFFCC"/>
              </a:buClr>
              <a:buFontTx/>
              <a:buNone/>
            </a:pPr>
            <a:r>
              <a:rPr lang="en-GB" altLang="cs-CZ" sz="2000" i="1" dirty="0"/>
              <a:t>I</a:t>
            </a:r>
            <a:r>
              <a:rPr lang="en-GB" altLang="cs-CZ" sz="2000" dirty="0"/>
              <a:t> is intensity of radiation passed through the layer of thickness </a:t>
            </a:r>
            <a:r>
              <a:rPr lang="en-GB" altLang="cs-CZ" sz="2000" i="1" dirty="0"/>
              <a:t>x</a:t>
            </a:r>
            <a:r>
              <a:rPr lang="en-GB" altLang="cs-CZ" sz="2000" dirty="0"/>
              <a:t>, </a:t>
            </a:r>
            <a:r>
              <a:rPr lang="en-GB" altLang="cs-CZ" sz="2000" i="1" dirty="0"/>
              <a:t>I</a:t>
            </a:r>
            <a:r>
              <a:rPr lang="en-GB" altLang="cs-CZ" sz="2000" i="1" baseline="-25000" dirty="0"/>
              <a:t>0</a:t>
            </a:r>
            <a:r>
              <a:rPr lang="en-GB" altLang="cs-CZ" sz="2000" dirty="0"/>
              <a:t> is the intensity of </a:t>
            </a:r>
            <a:r>
              <a:rPr lang="cs-CZ" altLang="cs-CZ" sz="2000" dirty="0"/>
              <a:t>in</a:t>
            </a:r>
            <a:r>
              <a:rPr lang="en-GB" altLang="cs-CZ" sz="2000" dirty="0"/>
              <a:t>coming radiation, </a:t>
            </a:r>
            <a:r>
              <a:rPr lang="en-GB" altLang="cs-CZ" sz="2000" dirty="0">
                <a:latin typeface="Symbol" panose="05050102010706020507" pitchFamily="18" charset="2"/>
              </a:rPr>
              <a:t>m</a:t>
            </a:r>
            <a:r>
              <a:rPr lang="en-GB" altLang="cs-CZ" sz="2000" dirty="0"/>
              <a:t> is</a:t>
            </a:r>
            <a:r>
              <a:rPr lang="en-GB" altLang="cs-CZ" sz="2000" dirty="0">
                <a:solidFill>
                  <a:srgbClr val="FFFFCC"/>
                </a:solidFill>
              </a:rPr>
              <a:t> </a:t>
            </a:r>
            <a:r>
              <a:rPr lang="en-GB" altLang="cs-CZ" sz="2000" dirty="0">
                <a:solidFill>
                  <a:srgbClr val="FF0000"/>
                </a:solidFill>
              </a:rPr>
              <a:t>linear coefficient of attenuation</a:t>
            </a:r>
            <a:r>
              <a:rPr lang="en-GB" altLang="cs-CZ" sz="2000" dirty="0">
                <a:solidFill>
                  <a:srgbClr val="FFFFCC"/>
                </a:solidFill>
              </a:rPr>
              <a:t> </a:t>
            </a:r>
            <a:r>
              <a:rPr lang="en-GB" altLang="cs-CZ" sz="2000" dirty="0"/>
              <a:t>[m</a:t>
            </a:r>
            <a:r>
              <a:rPr lang="en-GB" altLang="cs-CZ" sz="2000" baseline="30000" dirty="0"/>
              <a:t>-1</a:t>
            </a:r>
            <a:r>
              <a:rPr lang="en-GB" altLang="cs-CZ" sz="2000" dirty="0"/>
              <a:t>] depending on kind of radiation, medium and its density.</a:t>
            </a:r>
          </a:p>
          <a:p>
            <a:pPr marL="0" indent="0" eaLnBrk="1" hangingPunct="1">
              <a:lnSpc>
                <a:spcPct val="100000"/>
              </a:lnSpc>
              <a:buClr>
                <a:srgbClr val="FFFFCC"/>
              </a:buClr>
              <a:buFontTx/>
              <a:buNone/>
            </a:pPr>
            <a:r>
              <a:rPr lang="en-GB" altLang="cs-CZ" sz="2000" dirty="0"/>
              <a:t>The </a:t>
            </a:r>
            <a:r>
              <a:rPr lang="en-GB" altLang="cs-CZ" sz="2000" dirty="0">
                <a:solidFill>
                  <a:srgbClr val="FF0000"/>
                </a:solidFill>
              </a:rPr>
              <a:t>mass attenuation coefficient</a:t>
            </a:r>
            <a:r>
              <a:rPr lang="en-GB" altLang="cs-CZ" sz="2000" dirty="0">
                <a:solidFill>
                  <a:srgbClr val="FF0066"/>
                </a:solidFill>
              </a:rPr>
              <a:t> </a:t>
            </a:r>
            <a:r>
              <a:rPr lang="en-GB" altLang="cs-CZ" sz="2000" dirty="0">
                <a:solidFill>
                  <a:srgbClr val="FFFFCC"/>
                </a:solidFill>
              </a:rPr>
              <a:t> </a:t>
            </a:r>
            <a:r>
              <a:rPr lang="en-GB" altLang="cs-CZ" sz="2000" dirty="0">
                <a:latin typeface="Symbol" panose="05050102010706020507" pitchFamily="18" charset="2"/>
              </a:rPr>
              <a:t>m/r </a:t>
            </a:r>
            <a:r>
              <a:rPr lang="en-GB" altLang="cs-CZ" sz="2000" dirty="0"/>
              <a:t>does not depend on the density.</a:t>
            </a:r>
          </a:p>
        </p:txBody>
      </p:sp>
      <p:sp>
        <p:nvSpPr>
          <p:cNvPr id="28677" name="Text Box 4">
            <a:extLst>
              <a:ext uri="{FF2B5EF4-FFF2-40B4-BE49-F238E27FC236}">
                <a16:creationId xmlns:a16="http://schemas.microsoft.com/office/drawing/2014/main" id="{943EA370-16FA-457F-B161-11D4B7B68B6E}"/>
              </a:ext>
            </a:extLst>
          </p:cNvPr>
          <p:cNvSpPr txBox="1">
            <a:spLocks noChangeArrowheads="1"/>
          </p:cNvSpPr>
          <p:nvPr/>
        </p:nvSpPr>
        <p:spPr bwMode="auto">
          <a:xfrm>
            <a:off x="2286000" y="2743201"/>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pPr>
            <a:endParaRPr lang="en-US" altLang="cs-CZ" sz="2000"/>
          </a:p>
        </p:txBody>
      </p:sp>
      <p:sp>
        <p:nvSpPr>
          <p:cNvPr id="2" name="TextovéPole 1">
            <a:extLst>
              <a:ext uri="{FF2B5EF4-FFF2-40B4-BE49-F238E27FC236}">
                <a16:creationId xmlns:a16="http://schemas.microsoft.com/office/drawing/2014/main" id="{DFB316A9-3467-4F5A-85A7-E7B605DEDEFB}"/>
              </a:ext>
            </a:extLst>
          </p:cNvPr>
          <p:cNvSpPr txBox="1"/>
          <p:nvPr/>
        </p:nvSpPr>
        <p:spPr>
          <a:xfrm>
            <a:off x="683172" y="6211669"/>
            <a:ext cx="9427780" cy="369332"/>
          </a:xfrm>
          <a:prstGeom prst="rect">
            <a:avLst/>
          </a:prstGeom>
          <a:noFill/>
        </p:spPr>
        <p:txBody>
          <a:bodyPr wrap="square" rtlCol="0">
            <a:spAutoFit/>
          </a:bodyPr>
          <a:lstStyle/>
          <a:p>
            <a:r>
              <a:rPr lang="cs-CZ" sz="1800" dirty="0" err="1"/>
              <a:t>The</a:t>
            </a:r>
            <a:r>
              <a:rPr lang="cs-CZ" sz="1800" dirty="0"/>
              <a:t> symbol „d“ </a:t>
            </a:r>
            <a:r>
              <a:rPr lang="cs-CZ" sz="1800" dirty="0" err="1"/>
              <a:t>comes</a:t>
            </a:r>
            <a:r>
              <a:rPr lang="cs-CZ" sz="1800" dirty="0"/>
              <a:t> </a:t>
            </a:r>
            <a:r>
              <a:rPr lang="cs-CZ" sz="1800" dirty="0" err="1"/>
              <a:t>from</a:t>
            </a:r>
            <a:r>
              <a:rPr lang="cs-CZ" sz="1800" dirty="0"/>
              <a:t> </a:t>
            </a:r>
            <a:r>
              <a:rPr lang="cs-CZ" sz="1800" dirty="0" err="1"/>
              <a:t>differential</a:t>
            </a:r>
            <a:r>
              <a:rPr lang="cs-CZ" sz="1800" dirty="0"/>
              <a:t> </a:t>
            </a:r>
            <a:r>
              <a:rPr lang="cs-CZ" sz="1800" dirty="0" err="1"/>
              <a:t>calculus</a:t>
            </a:r>
            <a:r>
              <a:rPr lang="cs-CZ" sz="1800" dirty="0"/>
              <a:t>, </a:t>
            </a:r>
            <a:r>
              <a:rPr lang="cs-CZ" sz="1800" dirty="0" err="1"/>
              <a:t>we</a:t>
            </a:r>
            <a:r>
              <a:rPr lang="cs-CZ" sz="1800" dirty="0"/>
              <a:t> </a:t>
            </a:r>
            <a:r>
              <a:rPr lang="cs-CZ" sz="1800" dirty="0" err="1"/>
              <a:t>can</a:t>
            </a:r>
            <a:r>
              <a:rPr lang="cs-CZ" sz="1800" dirty="0"/>
              <a:t> </a:t>
            </a:r>
            <a:r>
              <a:rPr lang="cs-CZ" sz="1800" dirty="0" err="1"/>
              <a:t>imagine</a:t>
            </a:r>
            <a:r>
              <a:rPr lang="cs-CZ" sz="1800" dirty="0"/>
              <a:t> </a:t>
            </a:r>
            <a:r>
              <a:rPr lang="cs-CZ" sz="1800" dirty="0" err="1"/>
              <a:t>it</a:t>
            </a:r>
            <a:r>
              <a:rPr lang="cs-CZ" sz="1800" dirty="0"/>
              <a:t> as a very </a:t>
            </a:r>
            <a:r>
              <a:rPr lang="cs-CZ" sz="1800" dirty="0" err="1"/>
              <a:t>small</a:t>
            </a:r>
            <a:r>
              <a:rPr lang="cs-CZ" sz="1800" dirty="0"/>
              <a:t> </a:t>
            </a:r>
            <a:r>
              <a:rPr lang="cs-CZ" sz="1800" dirty="0" err="1"/>
              <a:t>change</a:t>
            </a:r>
            <a:r>
              <a:rPr lang="cs-CZ" sz="1800" dirty="0"/>
              <a:t>.</a:t>
            </a:r>
            <a:endParaRPr lang="en-GB" sz="1800" dirty="0"/>
          </a:p>
        </p:txBody>
      </p:sp>
      <p:sp>
        <p:nvSpPr>
          <p:cNvPr id="3" name="TextovéPole 2">
            <a:extLst>
              <a:ext uri="{FF2B5EF4-FFF2-40B4-BE49-F238E27FC236}">
                <a16:creationId xmlns:a16="http://schemas.microsoft.com/office/drawing/2014/main" id="{03D7416A-6595-44B2-13AB-265A6F0E8080}"/>
              </a:ext>
            </a:extLst>
          </p:cNvPr>
          <p:cNvSpPr txBox="1"/>
          <p:nvPr/>
        </p:nvSpPr>
        <p:spPr>
          <a:xfrm rot="2418295">
            <a:off x="8666920" y="3170583"/>
            <a:ext cx="3558208" cy="461665"/>
          </a:xfrm>
          <a:prstGeom prst="rect">
            <a:avLst/>
          </a:prstGeom>
          <a:noFill/>
        </p:spPr>
        <p:txBody>
          <a:bodyPr wrap="square" rtlCol="0">
            <a:spAutoFit/>
          </a:bodyPr>
          <a:lstStyle/>
          <a:p>
            <a:pPr algn="l"/>
            <a:r>
              <a:rPr lang="en-GB" dirty="0">
                <a:solidFill>
                  <a:srgbClr val="FF0000"/>
                </a:solidFill>
                <a:latin typeface="+mn-lt"/>
              </a:rPr>
              <a:t>OMG some maths here</a:t>
            </a:r>
            <a:r>
              <a:rPr lang="cs-CZ" dirty="0">
                <a:solidFill>
                  <a:srgbClr val="FF0000"/>
                </a:solidFill>
                <a:latin typeface="+mn-lt"/>
              </a:rPr>
              <a:t>!</a:t>
            </a:r>
            <a:endParaRPr lang="en-GB" dirty="0" err="1">
              <a:solidFill>
                <a:srgbClr val="FF0000"/>
              </a:solidFill>
              <a:latin typeface="+mn-lt"/>
            </a:endParaRPr>
          </a:p>
        </p:txBody>
      </p:sp>
    </p:spTree>
    <p:extLst>
      <p:ext uri="{BB962C8B-B14F-4D97-AF65-F5344CB8AC3E}">
        <p14:creationId xmlns:p14="http://schemas.microsoft.com/office/powerpoint/2010/main" val="7639801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67CF3A55-4602-405D-81DC-A53239FAF6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F1A691-409C-4EAB-AA18-59BDE1CEB1FC}" type="slidenum">
              <a:rPr lang="cs-CZ" altLang="cs-CZ" sz="1400"/>
              <a:pPr>
                <a:spcBef>
                  <a:spcPct val="0"/>
                </a:spcBef>
                <a:buFontTx/>
                <a:buNone/>
              </a:pPr>
              <a:t>14</a:t>
            </a:fld>
            <a:endParaRPr lang="cs-CZ" altLang="cs-CZ" sz="1400"/>
          </a:p>
        </p:txBody>
      </p:sp>
      <p:sp>
        <p:nvSpPr>
          <p:cNvPr id="30723" name="Rectangle 2">
            <a:extLst>
              <a:ext uri="{FF2B5EF4-FFF2-40B4-BE49-F238E27FC236}">
                <a16:creationId xmlns:a16="http://schemas.microsoft.com/office/drawing/2014/main" id="{6C3F9BE6-EF76-4A4A-A6A5-04EED92E6B38}"/>
              </a:ext>
            </a:extLst>
          </p:cNvPr>
          <p:cNvSpPr>
            <a:spLocks noGrp="1" noChangeArrowheads="1"/>
          </p:cNvSpPr>
          <p:nvPr>
            <p:ph type="title"/>
          </p:nvPr>
        </p:nvSpPr>
        <p:spPr>
          <a:xfrm>
            <a:off x="367748" y="373158"/>
            <a:ext cx="11579087" cy="451576"/>
          </a:xfrm>
        </p:spPr>
        <p:txBody>
          <a:bodyPr/>
          <a:lstStyle/>
          <a:p>
            <a:pPr algn="l" eaLnBrk="1" hangingPunct="1"/>
            <a:r>
              <a:rPr lang="en-GB" altLang="cs-CZ" sz="3600" b="1" dirty="0">
                <a:solidFill>
                  <a:srgbClr val="0000DC"/>
                </a:solidFill>
              </a:rPr>
              <a:t>Cassettes for Radiographic Films</a:t>
            </a:r>
            <a:r>
              <a:rPr lang="cs-CZ" altLang="cs-CZ" sz="3600" b="1" dirty="0">
                <a:solidFill>
                  <a:srgbClr val="0000DC"/>
                </a:solidFill>
              </a:rPr>
              <a:t> </a:t>
            </a:r>
            <a:r>
              <a:rPr lang="cs-CZ" altLang="cs-CZ" sz="2400" b="1" dirty="0">
                <a:solidFill>
                  <a:srgbClr val="0000DC"/>
                </a:solidFill>
              </a:rPr>
              <a:t>(</a:t>
            </a:r>
            <a:r>
              <a:rPr lang="cs-CZ" altLang="cs-CZ" sz="2400" b="1" dirty="0" err="1">
                <a:solidFill>
                  <a:srgbClr val="0000DC"/>
                </a:solidFill>
              </a:rPr>
              <a:t>becomes</a:t>
            </a:r>
            <a:r>
              <a:rPr lang="cs-CZ" altLang="cs-CZ" sz="2400" b="1" dirty="0">
                <a:solidFill>
                  <a:srgbClr val="0000DC"/>
                </a:solidFill>
              </a:rPr>
              <a:t> </a:t>
            </a:r>
            <a:r>
              <a:rPr lang="cs-CZ" altLang="cs-CZ" sz="2400" b="1" dirty="0" err="1">
                <a:solidFill>
                  <a:srgbClr val="0000DC"/>
                </a:solidFill>
              </a:rPr>
              <a:t>history</a:t>
            </a:r>
            <a:r>
              <a:rPr lang="cs-CZ" altLang="cs-CZ" sz="2400" b="1" dirty="0">
                <a:solidFill>
                  <a:srgbClr val="0000DC"/>
                </a:solidFill>
              </a:rPr>
              <a:t>)</a:t>
            </a:r>
            <a:endParaRPr lang="en-GB" altLang="cs-CZ" sz="2400" b="1" dirty="0">
              <a:solidFill>
                <a:srgbClr val="0000DC"/>
              </a:solidFill>
            </a:endParaRPr>
          </a:p>
        </p:txBody>
      </p:sp>
      <p:graphicFrame>
        <p:nvGraphicFramePr>
          <p:cNvPr id="30724" name="Object 6">
            <a:extLst>
              <a:ext uri="{FF2B5EF4-FFF2-40B4-BE49-F238E27FC236}">
                <a16:creationId xmlns:a16="http://schemas.microsoft.com/office/drawing/2014/main" id="{AD9A743D-54EF-430F-8BF3-DABD8E4D1723}"/>
              </a:ext>
            </a:extLst>
          </p:cNvPr>
          <p:cNvGraphicFramePr>
            <a:graphicFrameLocks noGrp="1" noChangeAspect="1"/>
          </p:cNvGraphicFramePr>
          <p:nvPr>
            <p:ph idx="1"/>
          </p:nvPr>
        </p:nvGraphicFramePr>
        <p:xfrm>
          <a:off x="2855913" y="1628775"/>
          <a:ext cx="6337300" cy="4641850"/>
        </p:xfrm>
        <a:graphic>
          <a:graphicData uri="http://schemas.openxmlformats.org/presentationml/2006/ole">
            <mc:AlternateContent xmlns:mc="http://schemas.openxmlformats.org/markup-compatibility/2006">
              <mc:Choice xmlns:v="urn:schemas-microsoft-com:vml" Requires="v">
                <p:oleObj name="Rastrový obrázek" r:id="rId3" imgW="5838095" imgH="4277322" progId="Paint.Picture">
                  <p:embed/>
                </p:oleObj>
              </mc:Choice>
              <mc:Fallback>
                <p:oleObj name="Rastrový obrázek" r:id="rId3" imgW="5838095" imgH="4277322" progId="Paint.Picture">
                  <p:embed/>
                  <p:pic>
                    <p:nvPicPr>
                      <p:cNvPr id="30724" name="Object 6">
                        <a:extLst>
                          <a:ext uri="{FF2B5EF4-FFF2-40B4-BE49-F238E27FC236}">
                            <a16:creationId xmlns:a16="http://schemas.microsoft.com/office/drawing/2014/main" id="{AD9A743D-54EF-430F-8BF3-DABD8E4D1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1628775"/>
                        <a:ext cx="6337300"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Text Box 8">
            <a:extLst>
              <a:ext uri="{FF2B5EF4-FFF2-40B4-BE49-F238E27FC236}">
                <a16:creationId xmlns:a16="http://schemas.microsoft.com/office/drawing/2014/main" id="{152D6B82-98E6-4176-A4D7-0BF5A487417E}"/>
              </a:ext>
            </a:extLst>
          </p:cNvPr>
          <p:cNvSpPr txBox="1">
            <a:spLocks noChangeArrowheads="1"/>
          </p:cNvSpPr>
          <p:nvPr/>
        </p:nvSpPr>
        <p:spPr bwMode="auto">
          <a:xfrm>
            <a:off x="7391401" y="1700214"/>
            <a:ext cx="2449513"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en-GB" altLang="cs-CZ" sz="2400" dirty="0"/>
              <a:t>FLUORESCENT screens reduce dose of radiation about 50-times</a:t>
            </a:r>
          </a:p>
        </p:txBody>
      </p:sp>
      <p:sp>
        <p:nvSpPr>
          <p:cNvPr id="30726" name="Line 9">
            <a:extLst>
              <a:ext uri="{FF2B5EF4-FFF2-40B4-BE49-F238E27FC236}">
                <a16:creationId xmlns:a16="http://schemas.microsoft.com/office/drawing/2014/main" id="{2CCEFA3F-82DD-4457-9231-2B160AC1D56E}"/>
              </a:ext>
            </a:extLst>
          </p:cNvPr>
          <p:cNvSpPr>
            <a:spLocks noChangeShapeType="1"/>
          </p:cNvSpPr>
          <p:nvPr/>
        </p:nvSpPr>
        <p:spPr bwMode="auto">
          <a:xfrm flipH="1">
            <a:off x="5448300" y="2205038"/>
            <a:ext cx="1873250" cy="431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27" name="Line 10">
            <a:extLst>
              <a:ext uri="{FF2B5EF4-FFF2-40B4-BE49-F238E27FC236}">
                <a16:creationId xmlns:a16="http://schemas.microsoft.com/office/drawing/2014/main" id="{32AA5757-3C5D-41FF-ABBD-17A6730970C6}"/>
              </a:ext>
            </a:extLst>
          </p:cNvPr>
          <p:cNvSpPr>
            <a:spLocks noChangeShapeType="1"/>
          </p:cNvSpPr>
          <p:nvPr/>
        </p:nvSpPr>
        <p:spPr bwMode="auto">
          <a:xfrm flipH="1">
            <a:off x="5375275" y="2205039"/>
            <a:ext cx="1944688" cy="136842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3610803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F09806E3-CC12-41FA-8ADE-756FA470C3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E73FC8-D3D8-4F8A-95B7-91505C19E097}" type="slidenum">
              <a:rPr lang="cs-CZ" altLang="cs-CZ" sz="1400"/>
              <a:pPr>
                <a:spcBef>
                  <a:spcPct val="0"/>
                </a:spcBef>
                <a:buFontTx/>
                <a:buNone/>
              </a:pPr>
              <a:t>15</a:t>
            </a:fld>
            <a:endParaRPr lang="cs-CZ" altLang="cs-CZ" sz="1400"/>
          </a:p>
        </p:txBody>
      </p:sp>
      <p:sp>
        <p:nvSpPr>
          <p:cNvPr id="32771" name="Rectangle 2">
            <a:extLst>
              <a:ext uri="{FF2B5EF4-FFF2-40B4-BE49-F238E27FC236}">
                <a16:creationId xmlns:a16="http://schemas.microsoft.com/office/drawing/2014/main" id="{DAA67A84-6CB0-45AC-BEE3-38A1A27316A1}"/>
              </a:ext>
            </a:extLst>
          </p:cNvPr>
          <p:cNvSpPr>
            <a:spLocks noGrp="1" noChangeArrowheads="1"/>
          </p:cNvSpPr>
          <p:nvPr>
            <p:ph type="title"/>
          </p:nvPr>
        </p:nvSpPr>
        <p:spPr>
          <a:xfrm>
            <a:off x="1555531" y="304800"/>
            <a:ext cx="5116733" cy="820738"/>
          </a:xfrm>
        </p:spPr>
        <p:txBody>
          <a:bodyPr/>
          <a:lstStyle/>
          <a:p>
            <a:pPr algn="l" eaLnBrk="1" hangingPunct="1"/>
            <a:r>
              <a:rPr lang="en-GB" altLang="cs-CZ" sz="3600" b="1" dirty="0">
                <a:solidFill>
                  <a:srgbClr val="0000DC"/>
                </a:solidFill>
              </a:rPr>
              <a:t>Digital Imaging Plates</a:t>
            </a:r>
          </a:p>
        </p:txBody>
      </p:sp>
      <p:grpSp>
        <p:nvGrpSpPr>
          <p:cNvPr id="32772" name="Group 3">
            <a:extLst>
              <a:ext uri="{FF2B5EF4-FFF2-40B4-BE49-F238E27FC236}">
                <a16:creationId xmlns:a16="http://schemas.microsoft.com/office/drawing/2014/main" id="{4E87427E-24E2-48F4-9135-81A4A4ED1C2D}"/>
              </a:ext>
            </a:extLst>
          </p:cNvPr>
          <p:cNvGrpSpPr>
            <a:grpSpLocks/>
          </p:cNvGrpSpPr>
          <p:nvPr/>
        </p:nvGrpSpPr>
        <p:grpSpPr bwMode="auto">
          <a:xfrm>
            <a:off x="2208213" y="5516564"/>
            <a:ext cx="6477000" cy="909637"/>
            <a:chOff x="2064" y="3168"/>
            <a:chExt cx="2736" cy="384"/>
          </a:xfrm>
        </p:grpSpPr>
        <p:grpSp>
          <p:nvGrpSpPr>
            <p:cNvPr id="32783" name="Group 4">
              <a:extLst>
                <a:ext uri="{FF2B5EF4-FFF2-40B4-BE49-F238E27FC236}">
                  <a16:creationId xmlns:a16="http://schemas.microsoft.com/office/drawing/2014/main" id="{976C8A69-2B48-4488-80C4-0F376ED5DBBE}"/>
                </a:ext>
              </a:extLst>
            </p:cNvPr>
            <p:cNvGrpSpPr>
              <a:grpSpLocks/>
            </p:cNvGrpSpPr>
            <p:nvPr/>
          </p:nvGrpSpPr>
          <p:grpSpPr bwMode="auto">
            <a:xfrm>
              <a:off x="2064" y="3312"/>
              <a:ext cx="2736" cy="240"/>
              <a:chOff x="1968" y="2016"/>
              <a:chExt cx="2736" cy="240"/>
            </a:xfrm>
          </p:grpSpPr>
          <p:sp>
            <p:nvSpPr>
              <p:cNvPr id="32785" name="Rectangle 5">
                <a:extLst>
                  <a:ext uri="{FF2B5EF4-FFF2-40B4-BE49-F238E27FC236}">
                    <a16:creationId xmlns:a16="http://schemas.microsoft.com/office/drawing/2014/main" id="{080B36F4-205E-40C5-B42B-BE99417B105F}"/>
                  </a:ext>
                </a:extLst>
              </p:cNvPr>
              <p:cNvSpPr>
                <a:spLocks noChangeArrowheads="1"/>
              </p:cNvSpPr>
              <p:nvPr/>
            </p:nvSpPr>
            <p:spPr bwMode="auto">
              <a:xfrm>
                <a:off x="1968" y="2064"/>
                <a:ext cx="2256" cy="192"/>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6" name="Rectangle 6">
                <a:extLst>
                  <a:ext uri="{FF2B5EF4-FFF2-40B4-BE49-F238E27FC236}">
                    <a16:creationId xmlns:a16="http://schemas.microsoft.com/office/drawing/2014/main" id="{C3F8E1C4-60B6-4B88-A7FB-962338B7ACBE}"/>
                  </a:ext>
                </a:extLst>
              </p:cNvPr>
              <p:cNvSpPr>
                <a:spLocks noChangeArrowheads="1"/>
              </p:cNvSpPr>
              <p:nvPr/>
            </p:nvSpPr>
            <p:spPr bwMode="auto">
              <a:xfrm>
                <a:off x="196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7" name="Line 7">
                <a:extLst>
                  <a:ext uri="{FF2B5EF4-FFF2-40B4-BE49-F238E27FC236}">
                    <a16:creationId xmlns:a16="http://schemas.microsoft.com/office/drawing/2014/main" id="{84B5F2F7-38B4-496E-BD7B-B99945544ED7}"/>
                  </a:ext>
                </a:extLst>
              </p:cNvPr>
              <p:cNvSpPr>
                <a:spLocks noChangeShapeType="1"/>
              </p:cNvSpPr>
              <p:nvPr/>
            </p:nvSpPr>
            <p:spPr bwMode="auto">
              <a:xfrm>
                <a:off x="206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88" name="Rectangle 8">
                <a:extLst>
                  <a:ext uri="{FF2B5EF4-FFF2-40B4-BE49-F238E27FC236}">
                    <a16:creationId xmlns:a16="http://schemas.microsoft.com/office/drawing/2014/main" id="{BC49F633-0D62-44D6-B163-CBCD0354EAA6}"/>
                  </a:ext>
                </a:extLst>
              </p:cNvPr>
              <p:cNvSpPr>
                <a:spLocks noChangeArrowheads="1"/>
              </p:cNvSpPr>
              <p:nvPr/>
            </p:nvSpPr>
            <p:spPr bwMode="auto">
              <a:xfrm>
                <a:off x="398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89" name="Line 9">
                <a:extLst>
                  <a:ext uri="{FF2B5EF4-FFF2-40B4-BE49-F238E27FC236}">
                    <a16:creationId xmlns:a16="http://schemas.microsoft.com/office/drawing/2014/main" id="{F18FC1BA-C65B-41BC-A884-14704B44BC99}"/>
                  </a:ext>
                </a:extLst>
              </p:cNvPr>
              <p:cNvSpPr>
                <a:spLocks noChangeShapeType="1"/>
              </p:cNvSpPr>
              <p:nvPr/>
            </p:nvSpPr>
            <p:spPr bwMode="auto">
              <a:xfrm>
                <a:off x="408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0" name="Rectangle 10">
                <a:extLst>
                  <a:ext uri="{FF2B5EF4-FFF2-40B4-BE49-F238E27FC236}">
                    <a16:creationId xmlns:a16="http://schemas.microsoft.com/office/drawing/2014/main" id="{F0A353AA-F52B-4E8F-8BFA-5122F3D92473}"/>
                  </a:ext>
                </a:extLst>
              </p:cNvPr>
              <p:cNvSpPr>
                <a:spLocks noChangeArrowheads="1"/>
              </p:cNvSpPr>
              <p:nvPr/>
            </p:nvSpPr>
            <p:spPr bwMode="auto">
              <a:xfrm>
                <a:off x="2640"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1" name="Line 11">
                <a:extLst>
                  <a:ext uri="{FF2B5EF4-FFF2-40B4-BE49-F238E27FC236}">
                    <a16:creationId xmlns:a16="http://schemas.microsoft.com/office/drawing/2014/main" id="{1311C57C-CF01-4799-A05C-2AF54872F4EA}"/>
                  </a:ext>
                </a:extLst>
              </p:cNvPr>
              <p:cNvSpPr>
                <a:spLocks noChangeShapeType="1"/>
              </p:cNvSpPr>
              <p:nvPr/>
            </p:nvSpPr>
            <p:spPr bwMode="auto">
              <a:xfrm>
                <a:off x="2736"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2" name="Rectangle 12">
                <a:extLst>
                  <a:ext uri="{FF2B5EF4-FFF2-40B4-BE49-F238E27FC236}">
                    <a16:creationId xmlns:a16="http://schemas.microsoft.com/office/drawing/2014/main" id="{ED43FE25-20C6-41B9-B4E6-736752718158}"/>
                  </a:ext>
                </a:extLst>
              </p:cNvPr>
              <p:cNvSpPr>
                <a:spLocks noChangeArrowheads="1"/>
              </p:cNvSpPr>
              <p:nvPr/>
            </p:nvSpPr>
            <p:spPr bwMode="auto">
              <a:xfrm>
                <a:off x="2976"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3" name="Line 13">
                <a:extLst>
                  <a:ext uri="{FF2B5EF4-FFF2-40B4-BE49-F238E27FC236}">
                    <a16:creationId xmlns:a16="http://schemas.microsoft.com/office/drawing/2014/main" id="{CAD7B0AC-065C-4BAA-B801-8E6FDA9DB3C7}"/>
                  </a:ext>
                </a:extLst>
              </p:cNvPr>
              <p:cNvSpPr>
                <a:spLocks noChangeShapeType="1"/>
              </p:cNvSpPr>
              <p:nvPr/>
            </p:nvSpPr>
            <p:spPr bwMode="auto">
              <a:xfrm>
                <a:off x="3072"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4" name="Rectangle 14">
                <a:extLst>
                  <a:ext uri="{FF2B5EF4-FFF2-40B4-BE49-F238E27FC236}">
                    <a16:creationId xmlns:a16="http://schemas.microsoft.com/office/drawing/2014/main" id="{41A4524A-2CEC-4620-9269-7E2D7B6B78EB}"/>
                  </a:ext>
                </a:extLst>
              </p:cNvPr>
              <p:cNvSpPr>
                <a:spLocks noChangeArrowheads="1"/>
              </p:cNvSpPr>
              <p:nvPr/>
            </p:nvSpPr>
            <p:spPr bwMode="auto">
              <a:xfrm>
                <a:off x="3312"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5" name="Line 15">
                <a:extLst>
                  <a:ext uri="{FF2B5EF4-FFF2-40B4-BE49-F238E27FC236}">
                    <a16:creationId xmlns:a16="http://schemas.microsoft.com/office/drawing/2014/main" id="{B9904A90-C78F-4064-8605-B447D298F79A}"/>
                  </a:ext>
                </a:extLst>
              </p:cNvPr>
              <p:cNvSpPr>
                <a:spLocks noChangeShapeType="1"/>
              </p:cNvSpPr>
              <p:nvPr/>
            </p:nvSpPr>
            <p:spPr bwMode="auto">
              <a:xfrm>
                <a:off x="3408"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6" name="Rectangle 16">
                <a:extLst>
                  <a:ext uri="{FF2B5EF4-FFF2-40B4-BE49-F238E27FC236}">
                    <a16:creationId xmlns:a16="http://schemas.microsoft.com/office/drawing/2014/main" id="{52B24B07-7532-4FFC-81DC-104BB5D1E7DD}"/>
                  </a:ext>
                </a:extLst>
              </p:cNvPr>
              <p:cNvSpPr>
                <a:spLocks noChangeArrowheads="1"/>
              </p:cNvSpPr>
              <p:nvPr/>
            </p:nvSpPr>
            <p:spPr bwMode="auto">
              <a:xfrm>
                <a:off x="3648"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7" name="Line 17">
                <a:extLst>
                  <a:ext uri="{FF2B5EF4-FFF2-40B4-BE49-F238E27FC236}">
                    <a16:creationId xmlns:a16="http://schemas.microsoft.com/office/drawing/2014/main" id="{CE44108C-0E71-45D4-A7E9-B72FC8FD97A3}"/>
                  </a:ext>
                </a:extLst>
              </p:cNvPr>
              <p:cNvSpPr>
                <a:spLocks noChangeShapeType="1"/>
              </p:cNvSpPr>
              <p:nvPr/>
            </p:nvSpPr>
            <p:spPr bwMode="auto">
              <a:xfrm>
                <a:off x="3744"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798" name="Rectangle 18">
                <a:extLst>
                  <a:ext uri="{FF2B5EF4-FFF2-40B4-BE49-F238E27FC236}">
                    <a16:creationId xmlns:a16="http://schemas.microsoft.com/office/drawing/2014/main" id="{739A156E-B02F-4771-A044-A2C3290293E9}"/>
                  </a:ext>
                </a:extLst>
              </p:cNvPr>
              <p:cNvSpPr>
                <a:spLocks noChangeArrowheads="1"/>
              </p:cNvSpPr>
              <p:nvPr/>
            </p:nvSpPr>
            <p:spPr bwMode="auto">
              <a:xfrm>
                <a:off x="2304" y="2016"/>
                <a:ext cx="240" cy="48"/>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99" name="Line 19">
                <a:extLst>
                  <a:ext uri="{FF2B5EF4-FFF2-40B4-BE49-F238E27FC236}">
                    <a16:creationId xmlns:a16="http://schemas.microsoft.com/office/drawing/2014/main" id="{5E1998A8-D2E7-4F01-BCE6-FB55987F37F4}"/>
                  </a:ext>
                </a:extLst>
              </p:cNvPr>
              <p:cNvSpPr>
                <a:spLocks noChangeShapeType="1"/>
              </p:cNvSpPr>
              <p:nvPr/>
            </p:nvSpPr>
            <p:spPr bwMode="auto">
              <a:xfrm>
                <a:off x="2400" y="206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800" name="Line 20">
                <a:extLst>
                  <a:ext uri="{FF2B5EF4-FFF2-40B4-BE49-F238E27FC236}">
                    <a16:creationId xmlns:a16="http://schemas.microsoft.com/office/drawing/2014/main" id="{D091B6EF-F944-4E01-9385-7EF2ED576271}"/>
                  </a:ext>
                </a:extLst>
              </p:cNvPr>
              <p:cNvSpPr>
                <a:spLocks noChangeShapeType="1"/>
              </p:cNvSpPr>
              <p:nvPr/>
            </p:nvSpPr>
            <p:spPr bwMode="auto">
              <a:xfrm>
                <a:off x="2064" y="2208"/>
                <a:ext cx="26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32784" name="Rectangle 21">
              <a:extLst>
                <a:ext uri="{FF2B5EF4-FFF2-40B4-BE49-F238E27FC236}">
                  <a16:creationId xmlns:a16="http://schemas.microsoft.com/office/drawing/2014/main" id="{4FCE475B-6F22-411F-8033-9A2B17EBE731}"/>
                </a:ext>
              </a:extLst>
            </p:cNvPr>
            <p:cNvSpPr>
              <a:spLocks noChangeArrowheads="1"/>
            </p:cNvSpPr>
            <p:nvPr/>
          </p:nvSpPr>
          <p:spPr bwMode="auto">
            <a:xfrm>
              <a:off x="2064" y="3168"/>
              <a:ext cx="2256" cy="144"/>
            </a:xfrm>
            <a:prstGeom prst="rect">
              <a:avLst/>
            </a:prstGeom>
            <a:solidFill>
              <a:srgbClr val="00CCFF"/>
            </a:solid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grpSp>
      <p:sp>
        <p:nvSpPr>
          <p:cNvPr id="32773" name="Text Box 22">
            <a:extLst>
              <a:ext uri="{FF2B5EF4-FFF2-40B4-BE49-F238E27FC236}">
                <a16:creationId xmlns:a16="http://schemas.microsoft.com/office/drawing/2014/main" id="{031B46B2-6940-4261-8FAE-74348A9D9A6B}"/>
              </a:ext>
            </a:extLst>
          </p:cNvPr>
          <p:cNvSpPr txBox="1">
            <a:spLocks noChangeArrowheads="1"/>
          </p:cNvSpPr>
          <p:nvPr/>
        </p:nvSpPr>
        <p:spPr bwMode="auto">
          <a:xfrm>
            <a:off x="1870842" y="4492297"/>
            <a:ext cx="32675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Matrix of amorphous silicon (</a:t>
            </a:r>
            <a:r>
              <a:rPr lang="en-GB" altLang="cs-CZ" sz="1800" dirty="0" err="1"/>
              <a:t>aSi</a:t>
            </a:r>
            <a:r>
              <a:rPr lang="en-GB" altLang="cs-CZ" sz="1800" dirty="0"/>
              <a:t>) photodiode light sensors</a:t>
            </a:r>
          </a:p>
        </p:txBody>
      </p:sp>
      <p:sp>
        <p:nvSpPr>
          <p:cNvPr id="32774" name="Rectangle 23" descr="Large grid">
            <a:extLst>
              <a:ext uri="{FF2B5EF4-FFF2-40B4-BE49-F238E27FC236}">
                <a16:creationId xmlns:a16="http://schemas.microsoft.com/office/drawing/2014/main" id="{7F2FB56C-9B13-404B-BABB-2B85F9A4CE0E}"/>
              </a:ext>
            </a:extLst>
          </p:cNvPr>
          <p:cNvSpPr>
            <a:spLocks noChangeArrowheads="1"/>
          </p:cNvSpPr>
          <p:nvPr/>
        </p:nvSpPr>
        <p:spPr bwMode="auto">
          <a:xfrm>
            <a:off x="1881169" y="1284289"/>
            <a:ext cx="2133600" cy="1998662"/>
          </a:xfrm>
          <a:prstGeom prst="rect">
            <a:avLst/>
          </a:prstGeom>
          <a:blipFill dpi="0" rotWithShape="0">
            <a:blip r:embed="rId3"/>
            <a:srcRect/>
            <a:tile tx="0" ty="0" sx="100000" sy="100000" flip="none" algn="tl"/>
          </a:blipFill>
          <a:ln w="9525">
            <a:solidFill>
              <a:schemeClr val="accent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2775" name="Text Box 24">
            <a:extLst>
              <a:ext uri="{FF2B5EF4-FFF2-40B4-BE49-F238E27FC236}">
                <a16:creationId xmlns:a16="http://schemas.microsoft.com/office/drawing/2014/main" id="{6D6DB2E3-068A-4798-8B85-EC9050D2A928}"/>
              </a:ext>
            </a:extLst>
          </p:cNvPr>
          <p:cNvSpPr txBox="1">
            <a:spLocks noChangeArrowheads="1"/>
          </p:cNvSpPr>
          <p:nvPr/>
        </p:nvSpPr>
        <p:spPr bwMode="auto">
          <a:xfrm>
            <a:off x="1816667" y="3398043"/>
            <a:ext cx="478383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Imaging plate consists of an array of very small sensors</a:t>
            </a:r>
          </a:p>
        </p:txBody>
      </p:sp>
      <p:sp>
        <p:nvSpPr>
          <p:cNvPr id="32776" name="Text Box 25">
            <a:extLst>
              <a:ext uri="{FF2B5EF4-FFF2-40B4-BE49-F238E27FC236}">
                <a16:creationId xmlns:a16="http://schemas.microsoft.com/office/drawing/2014/main" id="{EC454BA2-61EE-4873-B6CD-C5B719E133C2}"/>
              </a:ext>
            </a:extLst>
          </p:cNvPr>
          <p:cNvSpPr txBox="1">
            <a:spLocks noChangeArrowheads="1"/>
          </p:cNvSpPr>
          <p:nvPr/>
        </p:nvSpPr>
        <p:spPr bwMode="auto">
          <a:xfrm>
            <a:off x="5519738" y="4437064"/>
            <a:ext cx="4675296"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Phosphor</a:t>
            </a:r>
            <a:r>
              <a:rPr lang="cs-CZ" altLang="cs-CZ" sz="1800" dirty="0" err="1"/>
              <a:t>escent</a:t>
            </a:r>
            <a:r>
              <a:rPr lang="cs-CZ" altLang="cs-CZ" sz="1800" dirty="0"/>
              <a:t> </a:t>
            </a:r>
            <a:r>
              <a:rPr lang="cs-CZ" altLang="cs-CZ" sz="1800" dirty="0" err="1"/>
              <a:t>layer</a:t>
            </a:r>
            <a:r>
              <a:rPr lang="cs-CZ" altLang="cs-CZ" sz="1800" dirty="0"/>
              <a:t> of</a:t>
            </a:r>
            <a:r>
              <a:rPr lang="en-GB" altLang="cs-CZ" sz="1800" dirty="0"/>
              <a:t> </a:t>
            </a:r>
            <a:r>
              <a:rPr lang="en-GB" altLang="cs-CZ" sz="1800" dirty="0" err="1"/>
              <a:t>CsI</a:t>
            </a:r>
            <a:r>
              <a:rPr lang="en-GB" altLang="cs-CZ" sz="1800" dirty="0"/>
              <a:t> (necessary for patient dose reduction as </a:t>
            </a:r>
            <a:r>
              <a:rPr lang="en-GB" altLang="cs-CZ" sz="1800" dirty="0" err="1"/>
              <a:t>aSi</a:t>
            </a:r>
            <a:r>
              <a:rPr lang="en-GB" altLang="cs-CZ" sz="1800" dirty="0"/>
              <a:t> </a:t>
            </a:r>
            <a:r>
              <a:rPr lang="cs-CZ" altLang="cs-CZ" sz="1800" dirty="0" err="1"/>
              <a:t>is</a:t>
            </a:r>
            <a:r>
              <a:rPr lang="cs-CZ" altLang="cs-CZ" sz="1800" dirty="0"/>
              <a:t> </a:t>
            </a:r>
            <a:r>
              <a:rPr lang="en-GB" altLang="cs-CZ" sz="1800" dirty="0"/>
              <a:t>not good absorber of X-rays)</a:t>
            </a:r>
          </a:p>
        </p:txBody>
      </p:sp>
      <p:sp>
        <p:nvSpPr>
          <p:cNvPr id="32777" name="Text Box 26">
            <a:extLst>
              <a:ext uri="{FF2B5EF4-FFF2-40B4-BE49-F238E27FC236}">
                <a16:creationId xmlns:a16="http://schemas.microsoft.com/office/drawing/2014/main" id="{35674E5E-81FF-426A-9E93-C987044CD087}"/>
              </a:ext>
            </a:extLst>
          </p:cNvPr>
          <p:cNvSpPr txBox="1">
            <a:spLocks noChangeArrowheads="1"/>
          </p:cNvSpPr>
          <p:nvPr/>
        </p:nvSpPr>
        <p:spPr bwMode="auto">
          <a:xfrm>
            <a:off x="8328025" y="5734051"/>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electronic signal</a:t>
            </a:r>
            <a:endParaRPr lang="en-US" altLang="cs-CZ" sz="1800"/>
          </a:p>
        </p:txBody>
      </p:sp>
      <p:sp>
        <p:nvSpPr>
          <p:cNvPr id="32778" name="Line 27">
            <a:extLst>
              <a:ext uri="{FF2B5EF4-FFF2-40B4-BE49-F238E27FC236}">
                <a16:creationId xmlns:a16="http://schemas.microsoft.com/office/drawing/2014/main" id="{FDB40E09-A6A6-4EAA-950F-962B37E7FC33}"/>
              </a:ext>
            </a:extLst>
          </p:cNvPr>
          <p:cNvSpPr>
            <a:spLocks noChangeShapeType="1"/>
          </p:cNvSpPr>
          <p:nvPr/>
        </p:nvSpPr>
        <p:spPr bwMode="auto">
          <a:xfrm>
            <a:off x="2782888" y="5229225"/>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79" name="Line 28">
            <a:extLst>
              <a:ext uri="{FF2B5EF4-FFF2-40B4-BE49-F238E27FC236}">
                <a16:creationId xmlns:a16="http://schemas.microsoft.com/office/drawing/2014/main" id="{85D3A94A-EAF5-42E3-9523-F997A088BD0F}"/>
              </a:ext>
            </a:extLst>
          </p:cNvPr>
          <p:cNvSpPr>
            <a:spLocks noChangeShapeType="1"/>
          </p:cNvSpPr>
          <p:nvPr/>
        </p:nvSpPr>
        <p:spPr bwMode="auto">
          <a:xfrm flipH="1">
            <a:off x="6456363" y="5445125"/>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32780" name="Picture 29" descr="Detector_w120_h95">
            <a:extLst>
              <a:ext uri="{FF2B5EF4-FFF2-40B4-BE49-F238E27FC236}">
                <a16:creationId xmlns:a16="http://schemas.microsoft.com/office/drawing/2014/main" id="{E12E6914-8E2E-4F99-A938-CB08840D5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1268414"/>
            <a:ext cx="25209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30" descr="DigitalBucky_unit_w120_h95">
            <a:extLst>
              <a:ext uri="{FF2B5EF4-FFF2-40B4-BE49-F238E27FC236}">
                <a16:creationId xmlns:a16="http://schemas.microsoft.com/office/drawing/2014/main" id="{C16CE096-316D-48C1-B2FF-085A41B3C2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88" y="1268413"/>
            <a:ext cx="25908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31">
            <a:extLst>
              <a:ext uri="{FF2B5EF4-FFF2-40B4-BE49-F238E27FC236}">
                <a16:creationId xmlns:a16="http://schemas.microsoft.com/office/drawing/2014/main" id="{98823562-2421-492F-94AF-A86D307BCC13}"/>
              </a:ext>
            </a:extLst>
          </p:cNvPr>
          <p:cNvSpPr txBox="1">
            <a:spLocks noChangeArrowheads="1"/>
          </p:cNvSpPr>
          <p:nvPr/>
        </p:nvSpPr>
        <p:spPr bwMode="auto">
          <a:xfrm>
            <a:off x="7608887" y="3429001"/>
            <a:ext cx="2491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a:t>„</a:t>
            </a:r>
            <a:r>
              <a:rPr lang="en-GB" altLang="cs-CZ" sz="1800" dirty="0"/>
              <a:t>bucky</a:t>
            </a:r>
            <a:r>
              <a:rPr lang="cs-CZ" altLang="cs-CZ" sz="1800" dirty="0"/>
              <a:t>“ – </a:t>
            </a:r>
            <a:r>
              <a:rPr lang="cs-CZ" altLang="cs-CZ" sz="1800" dirty="0" err="1"/>
              <a:t>see</a:t>
            </a:r>
            <a:r>
              <a:rPr lang="cs-CZ" altLang="cs-CZ" sz="1800" dirty="0"/>
              <a:t> slide 24 </a:t>
            </a:r>
            <a:endParaRPr lang="en-US" altLang="cs-CZ" sz="1800" dirty="0"/>
          </a:p>
        </p:txBody>
      </p:sp>
    </p:spTree>
    <p:extLst>
      <p:ext uri="{BB962C8B-B14F-4D97-AF65-F5344CB8AC3E}">
        <p14:creationId xmlns:p14="http://schemas.microsoft.com/office/powerpoint/2010/main" val="8996768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2CC8C54C-6632-4116-991A-A9CFED4B18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DBF738-E282-4D1C-90E3-F5734D69125D}" type="slidenum">
              <a:rPr lang="cs-CZ" altLang="cs-CZ" sz="1400"/>
              <a:pPr>
                <a:spcBef>
                  <a:spcPct val="0"/>
                </a:spcBef>
                <a:buFontTx/>
                <a:buNone/>
              </a:pPr>
              <a:t>16</a:t>
            </a:fld>
            <a:endParaRPr lang="cs-CZ" altLang="cs-CZ" sz="1400"/>
          </a:p>
        </p:txBody>
      </p:sp>
      <p:sp>
        <p:nvSpPr>
          <p:cNvPr id="34819" name="Rectangle 2">
            <a:extLst>
              <a:ext uri="{FF2B5EF4-FFF2-40B4-BE49-F238E27FC236}">
                <a16:creationId xmlns:a16="http://schemas.microsoft.com/office/drawing/2014/main" id="{5AD25270-3DD4-4024-88CA-C7EEAF336632}"/>
              </a:ext>
            </a:extLst>
          </p:cNvPr>
          <p:cNvSpPr>
            <a:spLocks noGrp="1" noChangeArrowheads="1"/>
          </p:cNvSpPr>
          <p:nvPr>
            <p:ph type="title"/>
          </p:nvPr>
        </p:nvSpPr>
        <p:spPr>
          <a:xfrm>
            <a:off x="685800" y="274640"/>
            <a:ext cx="10724322" cy="734354"/>
          </a:xfrm>
        </p:spPr>
        <p:txBody>
          <a:bodyPr/>
          <a:lstStyle/>
          <a:p>
            <a:pPr algn="l" eaLnBrk="1" hangingPunct="1"/>
            <a:r>
              <a:rPr lang="en-GB" altLang="cs-CZ" sz="3600" b="1" dirty="0">
                <a:solidFill>
                  <a:srgbClr val="0000DC"/>
                </a:solidFill>
              </a:rPr>
              <a:t>Image Intensifier </a:t>
            </a:r>
            <a:r>
              <a:rPr lang="en-GB" altLang="cs-CZ" sz="2400" b="1" dirty="0">
                <a:solidFill>
                  <a:srgbClr val="0000DC"/>
                </a:solidFill>
              </a:rPr>
              <a:t>(obsolete but you can encounter it)</a:t>
            </a:r>
            <a:endParaRPr lang="en-GB" altLang="cs-CZ" sz="3600" b="1" dirty="0">
              <a:solidFill>
                <a:srgbClr val="0000DC"/>
              </a:solidFill>
            </a:endParaRPr>
          </a:p>
        </p:txBody>
      </p:sp>
      <p:pic>
        <p:nvPicPr>
          <p:cNvPr id="34820" name="Picture 4" descr="ZESILOV">
            <a:extLst>
              <a:ext uri="{FF2B5EF4-FFF2-40B4-BE49-F238E27FC236}">
                <a16:creationId xmlns:a16="http://schemas.microsoft.com/office/drawing/2014/main" id="{5A3F5112-0D70-4B45-8D11-79AA601417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96190" y="1081362"/>
            <a:ext cx="9081991" cy="3206858"/>
          </a:xfrm>
          <a:noFill/>
        </p:spPr>
      </p:pic>
      <p:sp>
        <p:nvSpPr>
          <p:cNvPr id="34821" name="Text Box 6">
            <a:extLst>
              <a:ext uri="{FF2B5EF4-FFF2-40B4-BE49-F238E27FC236}">
                <a16:creationId xmlns:a16="http://schemas.microsoft.com/office/drawing/2014/main" id="{D838B72D-F28C-438A-8419-34EAF374ED8A}"/>
              </a:ext>
            </a:extLst>
          </p:cNvPr>
          <p:cNvSpPr txBox="1">
            <a:spLocks noChangeArrowheads="1"/>
          </p:cNvSpPr>
          <p:nvPr/>
        </p:nvSpPr>
        <p:spPr bwMode="auto">
          <a:xfrm>
            <a:off x="1502980" y="4650829"/>
            <a:ext cx="872358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R – X-ray tube, P - patient, O</a:t>
            </a:r>
            <a:r>
              <a:rPr lang="en-GB" altLang="cs-CZ" sz="2000" baseline="-25000" dirty="0"/>
              <a:t>1</a:t>
            </a:r>
            <a:r>
              <a:rPr lang="en-GB" altLang="cs-CZ" sz="2000" dirty="0"/>
              <a:t> – primary picture on a fluorescent screen, G – glass carrier, F – fluorescent screen, FK - photocathode, FE – focussing electrodes (electron optics), A - anode, O</a:t>
            </a:r>
            <a:r>
              <a:rPr lang="en-GB" altLang="cs-CZ" sz="2000" baseline="-25000" dirty="0"/>
              <a:t>2</a:t>
            </a:r>
            <a:r>
              <a:rPr lang="en-GB" altLang="cs-CZ" sz="2000" dirty="0"/>
              <a:t> – secondary image on the anodic screen, V – video-camera. Individual parts are not proportionally depicted.</a:t>
            </a:r>
          </a:p>
        </p:txBody>
      </p:sp>
    </p:spTree>
    <p:extLst>
      <p:ext uri="{BB962C8B-B14F-4D97-AF65-F5344CB8AC3E}">
        <p14:creationId xmlns:p14="http://schemas.microsoft.com/office/powerpoint/2010/main" val="39933239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A0E3B1CB-B33A-4956-B996-10578F0A2B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32E593-7128-4FED-89D8-22D222CB2EFD}" type="slidenum">
              <a:rPr lang="cs-CZ" altLang="cs-CZ" sz="1400"/>
              <a:pPr>
                <a:spcBef>
                  <a:spcPct val="0"/>
                </a:spcBef>
                <a:buFontTx/>
                <a:buNone/>
              </a:pPr>
              <a:t>17</a:t>
            </a:fld>
            <a:endParaRPr lang="cs-CZ" altLang="cs-CZ" sz="1400"/>
          </a:p>
        </p:txBody>
      </p:sp>
      <p:sp>
        <p:nvSpPr>
          <p:cNvPr id="36867" name="Rectangle 5">
            <a:extLst>
              <a:ext uri="{FF2B5EF4-FFF2-40B4-BE49-F238E27FC236}">
                <a16:creationId xmlns:a16="http://schemas.microsoft.com/office/drawing/2014/main" id="{793DD551-21DB-4F6B-ABE9-65F1F8CC752D}"/>
              </a:ext>
            </a:extLst>
          </p:cNvPr>
          <p:cNvSpPr>
            <a:spLocks noGrp="1" noChangeArrowheads="1"/>
          </p:cNvSpPr>
          <p:nvPr>
            <p:ph type="title"/>
          </p:nvPr>
        </p:nvSpPr>
        <p:spPr>
          <a:xfrm>
            <a:off x="378372" y="274639"/>
            <a:ext cx="10363200" cy="706437"/>
          </a:xfrm>
        </p:spPr>
        <p:txBody>
          <a:bodyPr/>
          <a:lstStyle/>
          <a:p>
            <a:pPr algn="l" eaLnBrk="1" hangingPunct="1"/>
            <a:r>
              <a:rPr lang="en-GB" altLang="cs-CZ" sz="3600" b="1" dirty="0"/>
              <a:t>Different Ways how to Obtain DIGITAL Images </a:t>
            </a:r>
            <a:r>
              <a:rPr lang="en-GB" altLang="cs-CZ" sz="2400" b="1" dirty="0">
                <a:solidFill>
                  <a:schemeClr val="tx1"/>
                </a:solidFill>
              </a:rPr>
              <a:t>(mammographic systems)</a:t>
            </a:r>
          </a:p>
        </p:txBody>
      </p:sp>
      <p:pic>
        <p:nvPicPr>
          <p:cNvPr id="36868" name="Picture 4" descr="department7fig1">
            <a:extLst>
              <a:ext uri="{FF2B5EF4-FFF2-40B4-BE49-F238E27FC236}">
                <a16:creationId xmlns:a16="http://schemas.microsoft.com/office/drawing/2014/main" id="{2121DC1D-0EF8-413D-A060-D9764EC8AB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6323" y="1352440"/>
            <a:ext cx="8208962" cy="5368925"/>
          </a:xfrm>
          <a:noFill/>
        </p:spPr>
      </p:pic>
      <p:sp>
        <p:nvSpPr>
          <p:cNvPr id="36869" name="Text Box 7">
            <a:extLst>
              <a:ext uri="{FF2B5EF4-FFF2-40B4-BE49-F238E27FC236}">
                <a16:creationId xmlns:a16="http://schemas.microsoft.com/office/drawing/2014/main" id="{31F636F8-97CF-45E5-8D43-5997016AB26F}"/>
              </a:ext>
            </a:extLst>
          </p:cNvPr>
          <p:cNvSpPr txBox="1">
            <a:spLocks noChangeArrowheads="1"/>
          </p:cNvSpPr>
          <p:nvPr/>
        </p:nvSpPr>
        <p:spPr bwMode="auto">
          <a:xfrm>
            <a:off x="9900745" y="3085937"/>
            <a:ext cx="18393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400" dirty="0"/>
              <a:t>http://www.moffitt.org/moffittapps/ccj/v5n1/department7.html</a:t>
            </a:r>
          </a:p>
        </p:txBody>
      </p:sp>
      <p:sp>
        <p:nvSpPr>
          <p:cNvPr id="36870" name="Rectangle 9">
            <a:extLst>
              <a:ext uri="{FF2B5EF4-FFF2-40B4-BE49-F238E27FC236}">
                <a16:creationId xmlns:a16="http://schemas.microsoft.com/office/drawing/2014/main" id="{38EB2F7C-446E-44D0-A94C-6EAA73943341}"/>
              </a:ext>
            </a:extLst>
          </p:cNvPr>
          <p:cNvSpPr>
            <a:spLocks noChangeArrowheads="1"/>
          </p:cNvSpPr>
          <p:nvPr/>
        </p:nvSpPr>
        <p:spPr bwMode="auto">
          <a:xfrm>
            <a:off x="7519989" y="1615256"/>
            <a:ext cx="1800225" cy="2808287"/>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8621032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a:extLst>
              <a:ext uri="{FF2B5EF4-FFF2-40B4-BE49-F238E27FC236}">
                <a16:creationId xmlns:a16="http://schemas.microsoft.com/office/drawing/2014/main" id="{4B76364C-0A7A-4570-AF92-746F4BADF3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B65ECF-C898-428D-90DF-7D23A7A6CE72}" type="slidenum">
              <a:rPr lang="cs-CZ" altLang="cs-CZ" sz="1400"/>
              <a:pPr>
                <a:spcBef>
                  <a:spcPct val="0"/>
                </a:spcBef>
                <a:buFontTx/>
                <a:buNone/>
              </a:pPr>
              <a:t>18</a:t>
            </a:fld>
            <a:endParaRPr lang="cs-CZ" altLang="cs-CZ" sz="1400"/>
          </a:p>
        </p:txBody>
      </p:sp>
      <p:sp>
        <p:nvSpPr>
          <p:cNvPr id="38915" name="Rectangle 2">
            <a:extLst>
              <a:ext uri="{FF2B5EF4-FFF2-40B4-BE49-F238E27FC236}">
                <a16:creationId xmlns:a16="http://schemas.microsoft.com/office/drawing/2014/main" id="{9E69013E-872D-4C20-98B2-E3F57009D91E}"/>
              </a:ext>
            </a:extLst>
          </p:cNvPr>
          <p:cNvSpPr>
            <a:spLocks noGrp="1" noChangeArrowheads="1"/>
          </p:cNvSpPr>
          <p:nvPr>
            <p:ph type="title"/>
          </p:nvPr>
        </p:nvSpPr>
        <p:spPr>
          <a:xfrm>
            <a:off x="1981200" y="274638"/>
            <a:ext cx="8229600" cy="850900"/>
          </a:xfrm>
        </p:spPr>
        <p:txBody>
          <a:bodyPr/>
          <a:lstStyle/>
          <a:p>
            <a:pPr algn="l" eaLnBrk="1" hangingPunct="1"/>
            <a:r>
              <a:rPr lang="en-GB" altLang="cs-CZ" sz="3600" b="1" dirty="0">
                <a:solidFill>
                  <a:srgbClr val="0000DC"/>
                </a:solidFill>
              </a:rPr>
              <a:t>Blurring of the </a:t>
            </a:r>
            <a:r>
              <a:rPr lang="cs-CZ" altLang="cs-CZ" sz="3600" b="1" dirty="0">
                <a:solidFill>
                  <a:srgbClr val="0000DC"/>
                </a:solidFill>
              </a:rPr>
              <a:t>I</a:t>
            </a:r>
            <a:r>
              <a:rPr lang="en-GB" altLang="cs-CZ" sz="3600" b="1" dirty="0">
                <a:solidFill>
                  <a:srgbClr val="0000DC"/>
                </a:solidFill>
              </a:rPr>
              <a:t>mage</a:t>
            </a:r>
          </a:p>
        </p:txBody>
      </p:sp>
      <p:sp>
        <p:nvSpPr>
          <p:cNvPr id="226307" name="Rectangle 3">
            <a:extLst>
              <a:ext uri="{FF2B5EF4-FFF2-40B4-BE49-F238E27FC236}">
                <a16:creationId xmlns:a16="http://schemas.microsoft.com/office/drawing/2014/main" id="{D88129CC-27BE-46EA-A45F-0CB366E33801}"/>
              </a:ext>
            </a:extLst>
          </p:cNvPr>
          <p:cNvSpPr>
            <a:spLocks noGrp="1" noChangeArrowheads="1"/>
          </p:cNvSpPr>
          <p:nvPr>
            <p:ph type="body" idx="1"/>
          </p:nvPr>
        </p:nvSpPr>
        <p:spPr>
          <a:xfrm>
            <a:off x="735724" y="1199988"/>
            <a:ext cx="9858703" cy="4752975"/>
          </a:xfrm>
        </p:spPr>
        <p:txBody>
          <a:bodyPr/>
          <a:lstStyle/>
          <a:p>
            <a:pPr marL="609600" indent="-609600" eaLnBrk="1" hangingPunct="1">
              <a:lnSpc>
                <a:spcPct val="80000"/>
              </a:lnSpc>
              <a:buFontTx/>
              <a:buNone/>
            </a:pPr>
            <a:r>
              <a:rPr lang="en-GB" altLang="cs-CZ" sz="2000" dirty="0"/>
              <a:t>	</a:t>
            </a:r>
            <a:r>
              <a:rPr lang="en-GB" altLang="cs-CZ" sz="2400" dirty="0"/>
              <a:t>No radiograph (</a:t>
            </a:r>
            <a:r>
              <a:rPr lang="cs-CZ" altLang="cs-CZ" sz="2400" dirty="0" err="1"/>
              <a:t>an</a:t>
            </a:r>
            <a:r>
              <a:rPr lang="cs-CZ" altLang="cs-CZ" sz="2400" dirty="0"/>
              <a:t> </a:t>
            </a:r>
            <a:r>
              <a:rPr lang="en-GB" altLang="cs-CZ" sz="2400" dirty="0"/>
              <a:t>X-ray image) is absolutely sharp. Boundaries between tissues are depicted as a gradual change of </a:t>
            </a:r>
            <a:r>
              <a:rPr lang="en-GB" altLang="cs-CZ" sz="2400" dirty="0" err="1"/>
              <a:t>gray</a:t>
            </a:r>
            <a:r>
              <a:rPr lang="en-GB" altLang="cs-CZ" sz="2400" dirty="0"/>
              <a:t> scale. This non-sharpness (blurring) has several reasons:</a:t>
            </a:r>
          </a:p>
          <a:p>
            <a:pPr marL="609600" indent="-609600" eaLnBrk="1" hangingPunct="1">
              <a:lnSpc>
                <a:spcPct val="80000"/>
              </a:lnSpc>
              <a:buFontTx/>
              <a:buNone/>
            </a:pPr>
            <a:endParaRPr lang="en-GB" altLang="cs-CZ" sz="2400" dirty="0"/>
          </a:p>
          <a:p>
            <a:pPr marL="609600" indent="-609600" eaLnBrk="1" hangingPunct="1">
              <a:lnSpc>
                <a:spcPct val="80000"/>
              </a:lnSpc>
              <a:buClr>
                <a:srgbClr val="FF0000"/>
              </a:buClr>
              <a:buFontTx/>
              <a:buAutoNum type="arabicParenR"/>
            </a:pPr>
            <a:r>
              <a:rPr lang="en-GB" altLang="cs-CZ" sz="2400" dirty="0">
                <a:solidFill>
                  <a:srgbClr val="FF0000"/>
                </a:solidFill>
              </a:rPr>
              <a:t>Movement blur</a:t>
            </a:r>
            <a:r>
              <a:rPr lang="en-GB" altLang="cs-CZ" sz="2400" dirty="0">
                <a:solidFill>
                  <a:schemeClr val="accent2"/>
                </a:solidFill>
              </a:rPr>
              <a:t> </a:t>
            </a:r>
            <a:r>
              <a:rPr lang="en-GB" altLang="cs-CZ" sz="2400" b="1" dirty="0"/>
              <a:t>– </a:t>
            </a:r>
            <a:r>
              <a:rPr lang="en-GB" altLang="cs-CZ" sz="2400" dirty="0"/>
              <a:t>accidental, breathing, pulse waves, heart action etc. They can be reduced by shorter exposure times with more intense X-ray radiation. </a:t>
            </a:r>
            <a:endParaRPr lang="cs-CZ" altLang="cs-CZ" sz="2400" dirty="0"/>
          </a:p>
          <a:p>
            <a:pPr marL="609600" indent="-609600" eaLnBrk="1" hangingPunct="1">
              <a:lnSpc>
                <a:spcPct val="80000"/>
              </a:lnSpc>
              <a:buClr>
                <a:srgbClr val="FF0000"/>
              </a:buClr>
              <a:buFontTx/>
              <a:buAutoNum type="arabicParenR"/>
            </a:pPr>
            <a:endParaRPr lang="en-GB" altLang="cs-CZ" sz="2400" dirty="0"/>
          </a:p>
          <a:p>
            <a:pPr marL="609600" indent="-609600" eaLnBrk="1" hangingPunct="1">
              <a:lnSpc>
                <a:spcPct val="80000"/>
              </a:lnSpc>
              <a:buClr>
                <a:srgbClr val="FF0000"/>
              </a:buClr>
              <a:buFontTx/>
              <a:buAutoNum type="arabicParenR"/>
            </a:pPr>
            <a:r>
              <a:rPr lang="en-GB" altLang="cs-CZ" sz="2400" dirty="0">
                <a:solidFill>
                  <a:srgbClr val="FF0000"/>
                </a:solidFill>
              </a:rPr>
              <a:t>Geometric blur</a:t>
            </a:r>
            <a:r>
              <a:rPr lang="en-GB" altLang="cs-CZ" sz="2400" b="1" dirty="0">
                <a:solidFill>
                  <a:schemeClr val="accent2"/>
                </a:solidFill>
              </a:rPr>
              <a:t> </a:t>
            </a:r>
            <a:r>
              <a:rPr lang="en-GB" altLang="cs-CZ" sz="2400" dirty="0"/>
              <a:t>is caused by finite focal area (focus is not a point). The rays fall on the boundary of differently absorbing media under different angles – blurring of their contours appears</a:t>
            </a:r>
            <a:r>
              <a:rPr lang="en-GB" altLang="cs-CZ" sz="2400" dirty="0">
                <a:solidFill>
                  <a:schemeClr val="accent2"/>
                </a:solidFill>
              </a:rPr>
              <a:t> </a:t>
            </a:r>
            <a:endParaRPr lang="cs-CZ" altLang="cs-CZ" sz="2400" dirty="0">
              <a:solidFill>
                <a:schemeClr val="accent2"/>
              </a:solidFill>
            </a:endParaRPr>
          </a:p>
          <a:p>
            <a:pPr marL="609600" indent="-609600" eaLnBrk="1" hangingPunct="1">
              <a:lnSpc>
                <a:spcPct val="80000"/>
              </a:lnSpc>
              <a:buClr>
                <a:srgbClr val="FF0000"/>
              </a:buClr>
              <a:buFontTx/>
              <a:buAutoNum type="arabicParenR"/>
            </a:pPr>
            <a:endParaRPr lang="en-GB" altLang="cs-CZ" sz="2400" dirty="0">
              <a:solidFill>
                <a:schemeClr val="accent2"/>
              </a:solidFill>
            </a:endParaRPr>
          </a:p>
          <a:p>
            <a:pPr marL="609600" indent="-609600" eaLnBrk="1" hangingPunct="1">
              <a:lnSpc>
                <a:spcPct val="80000"/>
              </a:lnSpc>
              <a:buClr>
                <a:srgbClr val="FF0000"/>
              </a:buClr>
              <a:buFontTx/>
              <a:buAutoNum type="arabicParenR"/>
            </a:pPr>
            <a:r>
              <a:rPr lang="en-GB" altLang="cs-CZ" sz="2400" dirty="0"/>
              <a:t>The light emitted by fluorescent screens attached to the film </a:t>
            </a:r>
            <a:r>
              <a:rPr lang="cs-CZ" altLang="cs-CZ" sz="2400" dirty="0" err="1"/>
              <a:t>or</a:t>
            </a:r>
            <a:r>
              <a:rPr lang="en-GB" altLang="cs-CZ" sz="2400" dirty="0"/>
              <a:t> digital detector does not only illuminate the corresponding pa</a:t>
            </a:r>
            <a:r>
              <a:rPr lang="cs-CZ" altLang="cs-CZ" sz="2400" dirty="0"/>
              <a:t>r</a:t>
            </a:r>
            <a:r>
              <a:rPr lang="en-GB" altLang="cs-CZ" sz="2400" dirty="0"/>
              <a:t>t of the film or detector, but also spreads out to surrounding areas.</a:t>
            </a:r>
          </a:p>
        </p:txBody>
      </p:sp>
    </p:spTree>
    <p:extLst>
      <p:ext uri="{BB962C8B-B14F-4D97-AF65-F5344CB8AC3E}">
        <p14:creationId xmlns:p14="http://schemas.microsoft.com/office/powerpoint/2010/main" val="581363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3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630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6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a:extLst>
              <a:ext uri="{FF2B5EF4-FFF2-40B4-BE49-F238E27FC236}">
                <a16:creationId xmlns:a16="http://schemas.microsoft.com/office/drawing/2014/main" id="{EB6D577A-F01E-49B8-BF8D-5A8CDBFAD9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2605A8-0289-4460-BDC9-A5FEB651BC02}" type="slidenum">
              <a:rPr lang="cs-CZ" altLang="cs-CZ" sz="1400"/>
              <a:pPr>
                <a:spcBef>
                  <a:spcPct val="0"/>
                </a:spcBef>
                <a:buFontTx/>
                <a:buNone/>
              </a:pPr>
              <a:t>19</a:t>
            </a:fld>
            <a:endParaRPr lang="cs-CZ" altLang="cs-CZ" sz="1400"/>
          </a:p>
        </p:txBody>
      </p:sp>
      <p:sp>
        <p:nvSpPr>
          <p:cNvPr id="40963" name="Rectangle 5">
            <a:extLst>
              <a:ext uri="{FF2B5EF4-FFF2-40B4-BE49-F238E27FC236}">
                <a16:creationId xmlns:a16="http://schemas.microsoft.com/office/drawing/2014/main" id="{907614F7-0C2F-428E-BA32-EDB6803EA266}"/>
              </a:ext>
            </a:extLst>
          </p:cNvPr>
          <p:cNvSpPr>
            <a:spLocks noGrp="1" noChangeArrowheads="1"/>
          </p:cNvSpPr>
          <p:nvPr>
            <p:ph type="title"/>
          </p:nvPr>
        </p:nvSpPr>
        <p:spPr>
          <a:xfrm>
            <a:off x="1981200" y="274639"/>
            <a:ext cx="8229600" cy="706437"/>
          </a:xfrm>
        </p:spPr>
        <p:txBody>
          <a:bodyPr/>
          <a:lstStyle/>
          <a:p>
            <a:pPr algn="l" eaLnBrk="1" hangingPunct="1"/>
            <a:r>
              <a:rPr lang="en-GB" altLang="cs-CZ" sz="3600" b="1" dirty="0">
                <a:solidFill>
                  <a:srgbClr val="0000DC"/>
                </a:solidFill>
              </a:rPr>
              <a:t>Geometric Blur (‘penumbra’)</a:t>
            </a:r>
          </a:p>
        </p:txBody>
      </p:sp>
      <p:sp>
        <p:nvSpPr>
          <p:cNvPr id="40964" name="Text Box 7">
            <a:extLst>
              <a:ext uri="{FF2B5EF4-FFF2-40B4-BE49-F238E27FC236}">
                <a16:creationId xmlns:a16="http://schemas.microsoft.com/office/drawing/2014/main" id="{E4CBB2C2-F657-4A85-B08B-99C3FB719760}"/>
              </a:ext>
            </a:extLst>
          </p:cNvPr>
          <p:cNvSpPr txBox="1">
            <a:spLocks noChangeArrowheads="1"/>
          </p:cNvSpPr>
          <p:nvPr/>
        </p:nvSpPr>
        <p:spPr bwMode="auto">
          <a:xfrm>
            <a:off x="977462" y="4724401"/>
            <a:ext cx="939624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Geometric penumbra can be </a:t>
            </a:r>
            <a:r>
              <a:rPr lang="en-GB" altLang="cs-CZ" sz="2000" b="1" dirty="0"/>
              <a:t>reduced</a:t>
            </a:r>
            <a:r>
              <a:rPr lang="en-GB" altLang="cs-CZ" sz="2000" dirty="0"/>
              <a:t> by:</a:t>
            </a:r>
          </a:p>
          <a:p>
            <a:pPr eaLnBrk="1" hangingPunct="1">
              <a:spcBef>
                <a:spcPct val="0"/>
              </a:spcBef>
              <a:buFontTx/>
              <a:buChar char="-"/>
            </a:pPr>
            <a:r>
              <a:rPr lang="en-GB" altLang="cs-CZ" sz="2000" dirty="0"/>
              <a:t>Choosing a small focal spot size (but</a:t>
            </a:r>
            <a:r>
              <a:rPr lang="cs-CZ" altLang="cs-CZ" sz="2000" dirty="0"/>
              <a:t> </a:t>
            </a:r>
            <a:r>
              <a:rPr lang="cs-CZ" altLang="cs-CZ" sz="2000" dirty="0" err="1"/>
              <a:t>it</a:t>
            </a:r>
            <a:r>
              <a:rPr lang="en-GB" altLang="cs-CZ" sz="2000" dirty="0"/>
              <a:t> increases risk of damage to tube anode by heating) </a:t>
            </a:r>
          </a:p>
          <a:p>
            <a:pPr eaLnBrk="1" hangingPunct="1">
              <a:spcBef>
                <a:spcPct val="0"/>
              </a:spcBef>
              <a:buFontTx/>
              <a:buChar char="-"/>
            </a:pPr>
            <a:r>
              <a:rPr lang="en-GB" altLang="cs-CZ" sz="2000" dirty="0"/>
              <a:t> Decreasing the distance between the patient and the detector</a:t>
            </a:r>
          </a:p>
          <a:p>
            <a:pPr eaLnBrk="1" hangingPunct="1">
              <a:spcBef>
                <a:spcPct val="0"/>
              </a:spcBef>
              <a:buFontTx/>
              <a:buNone/>
            </a:pPr>
            <a:r>
              <a:rPr lang="en-GB" altLang="cs-CZ" sz="2000" dirty="0"/>
              <a:t>- Increasing the distance between the X-ray tube and the patient</a:t>
            </a:r>
          </a:p>
        </p:txBody>
      </p:sp>
      <p:pic>
        <p:nvPicPr>
          <p:cNvPr id="40965" name="Picture 9" descr="penumbra">
            <a:extLst>
              <a:ext uri="{FF2B5EF4-FFF2-40B4-BE49-F238E27FC236}">
                <a16:creationId xmlns:a16="http://schemas.microsoft.com/office/drawing/2014/main" id="{E78E1C9C-E70E-4951-97DC-32F5AB88A8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63751" y="908051"/>
            <a:ext cx="7377113" cy="3597275"/>
          </a:xfrm>
          <a:noFill/>
        </p:spPr>
      </p:pic>
    </p:spTree>
    <p:extLst>
      <p:ext uri="{BB962C8B-B14F-4D97-AF65-F5344CB8AC3E}">
        <p14:creationId xmlns:p14="http://schemas.microsoft.com/office/powerpoint/2010/main" val="16804986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a:extLst>
              <a:ext uri="{FF2B5EF4-FFF2-40B4-BE49-F238E27FC236}">
                <a16:creationId xmlns:a16="http://schemas.microsoft.com/office/drawing/2014/main" id="{1B58F09C-2DB7-4090-BFEF-3220B62FE2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82C802-F4A3-4EAC-9AD8-8F57426AC748}" type="slidenum">
              <a:rPr lang="cs-CZ" altLang="cs-CZ" sz="1400"/>
              <a:pPr>
                <a:spcBef>
                  <a:spcPct val="0"/>
                </a:spcBef>
                <a:buFontTx/>
                <a:buNone/>
              </a:pPr>
              <a:t>2</a:t>
            </a:fld>
            <a:endParaRPr lang="cs-CZ" altLang="cs-CZ" sz="1400"/>
          </a:p>
        </p:txBody>
      </p:sp>
      <p:sp>
        <p:nvSpPr>
          <p:cNvPr id="6147" name="Rectangle 2">
            <a:extLst>
              <a:ext uri="{FF2B5EF4-FFF2-40B4-BE49-F238E27FC236}">
                <a16:creationId xmlns:a16="http://schemas.microsoft.com/office/drawing/2014/main" id="{BBC22DED-8237-4D7D-B8A7-1093C8B18AC9}"/>
              </a:ext>
            </a:extLst>
          </p:cNvPr>
          <p:cNvSpPr>
            <a:spLocks noGrp="1" noChangeArrowheads="1"/>
          </p:cNvSpPr>
          <p:nvPr>
            <p:ph type="title"/>
          </p:nvPr>
        </p:nvSpPr>
        <p:spPr>
          <a:xfrm>
            <a:off x="1847850" y="260350"/>
            <a:ext cx="4897438" cy="574537"/>
          </a:xfrm>
        </p:spPr>
        <p:txBody>
          <a:bodyPr/>
          <a:lstStyle/>
          <a:p>
            <a:pPr eaLnBrk="1" hangingPunct="1"/>
            <a:r>
              <a:rPr lang="en-US" altLang="cs-CZ" b="1" dirty="0">
                <a:solidFill>
                  <a:srgbClr val="0000DC"/>
                </a:solidFill>
              </a:rPr>
              <a:t>X-Ray Imaging</a:t>
            </a:r>
          </a:p>
        </p:txBody>
      </p:sp>
      <p:sp>
        <p:nvSpPr>
          <p:cNvPr id="6148" name="Rectangle 3">
            <a:extLst>
              <a:ext uri="{FF2B5EF4-FFF2-40B4-BE49-F238E27FC236}">
                <a16:creationId xmlns:a16="http://schemas.microsoft.com/office/drawing/2014/main" id="{D56D4C64-4BAA-4DC4-BB44-AB24F9FDB4C3}"/>
              </a:ext>
            </a:extLst>
          </p:cNvPr>
          <p:cNvSpPr>
            <a:spLocks noGrp="1" noChangeArrowheads="1"/>
          </p:cNvSpPr>
          <p:nvPr>
            <p:ph type="body" idx="1"/>
          </p:nvPr>
        </p:nvSpPr>
        <p:spPr>
          <a:xfrm>
            <a:off x="675861" y="1412876"/>
            <a:ext cx="9883471" cy="5184775"/>
          </a:xfrm>
        </p:spPr>
        <p:txBody>
          <a:bodyPr/>
          <a:lstStyle/>
          <a:p>
            <a:pPr eaLnBrk="1" hangingPunct="1">
              <a:lnSpc>
                <a:spcPct val="100000"/>
              </a:lnSpc>
              <a:buFont typeface="Wingdings" panose="05000000000000000000" pitchFamily="2" charset="2"/>
              <a:buChar char="Ø"/>
            </a:pPr>
            <a:r>
              <a:rPr lang="en-GB" altLang="cs-CZ" sz="2400" dirty="0"/>
              <a:t>X-ray imaging (XRI) is still one of the most important diagnostic methods used in medicine. It provides mainly morphological (anatomical) information - but may also provide some physiological (functional) information.</a:t>
            </a:r>
            <a:endParaRPr lang="cs-CZ" altLang="cs-CZ" sz="2400" dirty="0"/>
          </a:p>
          <a:p>
            <a:pPr eaLnBrk="1" hangingPunct="1">
              <a:lnSpc>
                <a:spcPct val="100000"/>
              </a:lnSpc>
              <a:buFont typeface="Wingdings" panose="05000000000000000000" pitchFamily="2" charset="2"/>
              <a:buNone/>
            </a:pPr>
            <a:endParaRPr lang="cs-CZ" altLang="cs-CZ" sz="1000" dirty="0"/>
          </a:p>
          <a:p>
            <a:pPr eaLnBrk="1" hangingPunct="1">
              <a:lnSpc>
                <a:spcPct val="100000"/>
              </a:lnSpc>
              <a:buFont typeface="Wingdings" panose="05000000000000000000" pitchFamily="2" charset="2"/>
              <a:buNone/>
            </a:pPr>
            <a:endParaRPr lang="en-GB" altLang="cs-CZ" sz="2000" dirty="0"/>
          </a:p>
          <a:p>
            <a:pPr eaLnBrk="1" hangingPunct="1">
              <a:lnSpc>
                <a:spcPct val="100000"/>
              </a:lnSpc>
              <a:buFont typeface="Wingdings" panose="05000000000000000000" pitchFamily="2" charset="2"/>
              <a:buChar char="Ø"/>
            </a:pPr>
            <a:r>
              <a:rPr lang="en-GB" altLang="cs-CZ" sz="2400" b="1" dirty="0"/>
              <a:t>Its physical basis is the different attenuation of X-rays in different body tissues. </a:t>
            </a:r>
            <a:endParaRPr lang="cs-CZ" altLang="cs-CZ" sz="2400" b="1" dirty="0"/>
          </a:p>
          <a:p>
            <a:pPr eaLnBrk="1" hangingPunct="1">
              <a:lnSpc>
                <a:spcPct val="100000"/>
              </a:lnSpc>
              <a:buFont typeface="Wingdings" panose="05000000000000000000" pitchFamily="2" charset="2"/>
              <a:buChar char="Ø"/>
            </a:pPr>
            <a:endParaRPr lang="cs-CZ" altLang="cs-CZ" sz="2000" dirty="0"/>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cs-CZ" altLang="cs-CZ" sz="2400" dirty="0" err="1"/>
              <a:t>We</a:t>
            </a:r>
            <a:r>
              <a:rPr lang="cs-CZ" altLang="cs-CZ" sz="2400" dirty="0"/>
              <a:t> </a:t>
            </a:r>
            <a:r>
              <a:rPr lang="cs-CZ" altLang="cs-CZ" sz="2400" dirty="0" err="1"/>
              <a:t>have</a:t>
            </a:r>
            <a:r>
              <a:rPr lang="cs-CZ" altLang="cs-CZ" sz="2400" dirty="0"/>
              <a:t> to</a:t>
            </a:r>
            <a:r>
              <a:rPr lang="en-GB" altLang="cs-CZ" sz="2400" dirty="0"/>
              <a:t> keep in mind that X-rays may lead to serious health effects (e.g., cancer) for both patients and healthcare professionals (HCP). Thus, strict legal radiation protection safety measures exist to avoid any unnecessary harm to both patients and the HCP. We will deal with them in a special lecture.</a:t>
            </a:r>
          </a:p>
        </p:txBody>
      </p:sp>
    </p:spTree>
    <p:extLst>
      <p:ext uri="{BB962C8B-B14F-4D97-AF65-F5344CB8AC3E}">
        <p14:creationId xmlns:p14="http://schemas.microsoft.com/office/powerpoint/2010/main" val="353966936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25364C76-6765-409C-A74A-75E11DBB89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CAC7E9-0805-42B9-95DC-58A5F32FE507}" type="slidenum">
              <a:rPr lang="cs-CZ" altLang="cs-CZ" sz="1400"/>
              <a:pPr>
                <a:spcBef>
                  <a:spcPct val="0"/>
                </a:spcBef>
                <a:buFontTx/>
                <a:buNone/>
              </a:pPr>
              <a:t>20</a:t>
            </a:fld>
            <a:endParaRPr lang="cs-CZ" altLang="cs-CZ" sz="1400"/>
          </a:p>
        </p:txBody>
      </p:sp>
      <p:sp>
        <p:nvSpPr>
          <p:cNvPr id="43011" name="Rectangle 2">
            <a:extLst>
              <a:ext uri="{FF2B5EF4-FFF2-40B4-BE49-F238E27FC236}">
                <a16:creationId xmlns:a16="http://schemas.microsoft.com/office/drawing/2014/main" id="{181D25A7-9FDA-45D4-A59C-0896415BD11F}"/>
              </a:ext>
            </a:extLst>
          </p:cNvPr>
          <p:cNvSpPr>
            <a:spLocks noGrp="1" noChangeArrowheads="1"/>
          </p:cNvSpPr>
          <p:nvPr>
            <p:ph type="title"/>
          </p:nvPr>
        </p:nvSpPr>
        <p:spPr>
          <a:xfrm>
            <a:off x="651641" y="228600"/>
            <a:ext cx="10174014" cy="1158766"/>
          </a:xfrm>
        </p:spPr>
        <p:txBody>
          <a:bodyPr/>
          <a:lstStyle/>
          <a:p>
            <a:pPr algn="l" eaLnBrk="1" hangingPunct="1"/>
            <a:r>
              <a:rPr lang="en-GB" altLang="cs-CZ" sz="3600" b="1" dirty="0">
                <a:solidFill>
                  <a:srgbClr val="0000DC"/>
                </a:solidFill>
              </a:rPr>
              <a:t>Interactions of X-ray Photons with Matter: ABSORPTION by Photoelectric Effect (PE)</a:t>
            </a:r>
          </a:p>
        </p:txBody>
      </p:sp>
      <p:sp>
        <p:nvSpPr>
          <p:cNvPr id="43012" name="Rectangle 3">
            <a:extLst>
              <a:ext uri="{FF2B5EF4-FFF2-40B4-BE49-F238E27FC236}">
                <a16:creationId xmlns:a16="http://schemas.microsoft.com/office/drawing/2014/main" id="{2F13505D-1AFC-4340-9764-1794A5E24647}"/>
              </a:ext>
            </a:extLst>
          </p:cNvPr>
          <p:cNvSpPr>
            <a:spLocks noGrp="1" noChangeArrowheads="1"/>
          </p:cNvSpPr>
          <p:nvPr>
            <p:ph type="body" idx="1"/>
          </p:nvPr>
        </p:nvSpPr>
        <p:spPr>
          <a:xfrm>
            <a:off x="241738" y="1429682"/>
            <a:ext cx="11014841" cy="4203700"/>
          </a:xfrm>
        </p:spPr>
        <p:txBody>
          <a:bodyPr/>
          <a:lstStyle/>
          <a:p>
            <a:pPr eaLnBrk="1" hangingPunct="1">
              <a:lnSpc>
                <a:spcPct val="100000"/>
              </a:lnSpc>
              <a:buFont typeface="Wingdings" panose="05000000000000000000" pitchFamily="2" charset="2"/>
              <a:buChar char="Ø"/>
            </a:pPr>
            <a:r>
              <a:rPr lang="en-GB" altLang="cs-CZ" sz="2400" dirty="0"/>
              <a:t>Photon disappears (‘</a:t>
            </a:r>
            <a:r>
              <a:rPr lang="cs-CZ" altLang="cs-CZ" sz="2400" dirty="0" err="1"/>
              <a:t>is</a:t>
            </a:r>
            <a:r>
              <a:rPr lang="cs-CZ" altLang="cs-CZ" sz="2400" dirty="0"/>
              <a:t> </a:t>
            </a:r>
            <a:r>
              <a:rPr lang="en-GB" altLang="cs-CZ" sz="2400" dirty="0"/>
              <a:t>absorbed’) after hitting an atom and an electron is ejected from electron shell of the atom (typically K-shell). Part of the photon energy </a:t>
            </a:r>
            <a:r>
              <a:rPr lang="en-GB" altLang="cs-CZ" sz="2400" i="1" dirty="0" err="1"/>
              <a:t>h</a:t>
            </a:r>
            <a:r>
              <a:rPr lang="en-GB" altLang="cs-CZ" sz="2400" i="1" dirty="0" err="1">
                <a:latin typeface="Calibri" panose="020F0502020204030204" pitchFamily="34" charset="0"/>
                <a:cs typeface="Calibri" panose="020F0502020204030204" pitchFamily="34" charset="0"/>
              </a:rPr>
              <a:t>·</a:t>
            </a:r>
            <a:r>
              <a:rPr lang="en-GB" altLang="cs-CZ" sz="2400" i="1" dirty="0" err="1"/>
              <a:t>f</a:t>
            </a:r>
            <a:r>
              <a:rPr lang="en-GB" altLang="cs-CZ" sz="2400" i="1" dirty="0"/>
              <a:t> </a:t>
            </a:r>
            <a:r>
              <a:rPr lang="en-GB" altLang="cs-CZ" sz="2400" dirty="0"/>
              <a:t>is necessary for ionisation. Remaining part of the photon energy changes into</a:t>
            </a:r>
            <a:r>
              <a:rPr lang="en-GB" altLang="cs-CZ" sz="2400" dirty="0">
                <a:solidFill>
                  <a:srgbClr val="FFFFCC"/>
                </a:solidFill>
              </a:rPr>
              <a:t> </a:t>
            </a:r>
            <a:r>
              <a:rPr lang="en-GB" altLang="cs-CZ" sz="2400" dirty="0">
                <a:solidFill>
                  <a:srgbClr val="FF0000"/>
                </a:solidFill>
              </a:rPr>
              <a:t>kinetic energy</a:t>
            </a:r>
            <a:r>
              <a:rPr lang="en-GB" altLang="cs-CZ" sz="2400" dirty="0">
                <a:solidFill>
                  <a:srgbClr val="FFFFCC"/>
                </a:solidFill>
              </a:rPr>
              <a:t> </a:t>
            </a:r>
            <a:r>
              <a:rPr lang="en-GB" altLang="cs-CZ" sz="2400" dirty="0"/>
              <a:t>(1/2</a:t>
            </a:r>
            <a:r>
              <a:rPr lang="en-GB" altLang="cs-CZ" sz="2400" i="1" dirty="0"/>
              <a:t>m</a:t>
            </a:r>
            <a:r>
              <a:rPr lang="en-GB" altLang="cs-CZ" sz="2400" i="1" dirty="0">
                <a:latin typeface="Calibri" panose="020F0502020204030204" pitchFamily="34" charset="0"/>
                <a:cs typeface="Calibri" panose="020F0502020204030204" pitchFamily="34" charset="0"/>
              </a:rPr>
              <a:t>·</a:t>
            </a:r>
            <a:r>
              <a:rPr lang="en-GB" altLang="cs-CZ" sz="2400" i="1" dirty="0"/>
              <a:t>v</a:t>
            </a:r>
            <a:r>
              <a:rPr lang="en-GB" altLang="cs-CZ" sz="2400" i="1" baseline="30000" dirty="0"/>
              <a:t>2</a:t>
            </a:r>
            <a:r>
              <a:rPr lang="en-GB" altLang="cs-CZ" sz="2400" dirty="0"/>
              <a:t>) of the ejected electron. The electron knocks electrons out of atoms of the body and produces ionization of these atoms. The</a:t>
            </a:r>
            <a:r>
              <a:rPr lang="en-GB" altLang="cs-CZ" sz="2400" dirty="0">
                <a:solidFill>
                  <a:srgbClr val="FFFFCC"/>
                </a:solidFill>
              </a:rPr>
              <a:t> </a:t>
            </a:r>
            <a:r>
              <a:rPr lang="en-GB" altLang="cs-CZ" sz="2400" dirty="0">
                <a:solidFill>
                  <a:srgbClr val="FF0000"/>
                </a:solidFill>
              </a:rPr>
              <a:t>Einstein equation for photoelectric effect</a:t>
            </a:r>
            <a:r>
              <a:rPr lang="en-GB" altLang="cs-CZ" sz="2400" dirty="0">
                <a:solidFill>
                  <a:srgbClr val="FF0066"/>
                </a:solidFill>
              </a:rPr>
              <a:t> </a:t>
            </a:r>
            <a:r>
              <a:rPr lang="en-GB" altLang="cs-CZ" sz="2400" dirty="0"/>
              <a:t>holds:</a:t>
            </a:r>
            <a:endParaRPr lang="cs-CZ" altLang="cs-CZ" sz="2400" dirty="0"/>
          </a:p>
          <a:p>
            <a:pPr eaLnBrk="1" hangingPunct="1">
              <a:lnSpc>
                <a:spcPct val="100000"/>
              </a:lnSpc>
              <a:buFont typeface="Wingdings" panose="05000000000000000000" pitchFamily="2" charset="2"/>
              <a:buChar char="Ø"/>
            </a:pPr>
            <a:endParaRPr lang="en-GB" altLang="cs-CZ" sz="2400" i="1" dirty="0"/>
          </a:p>
          <a:p>
            <a:pPr algn="ctr" eaLnBrk="1" hangingPunct="1">
              <a:lnSpc>
                <a:spcPct val="100000"/>
              </a:lnSpc>
              <a:buClr>
                <a:schemeClr val="tx1"/>
              </a:buClr>
              <a:buFont typeface="Wingdings" panose="05000000000000000000" pitchFamily="2" charset="2"/>
              <a:buNone/>
            </a:pPr>
            <a:r>
              <a:rPr lang="en-GB" altLang="cs-CZ" sz="2400" b="1" i="1" dirty="0" err="1"/>
              <a:t>h</a:t>
            </a:r>
            <a:r>
              <a:rPr lang="en-GB" altLang="cs-CZ" sz="2400" b="1" i="1" dirty="0" err="1">
                <a:latin typeface="Calibri" panose="020F0502020204030204" pitchFamily="34" charset="0"/>
                <a:cs typeface="Calibri" panose="020F0502020204030204" pitchFamily="34" charset="0"/>
              </a:rPr>
              <a:t>·</a:t>
            </a:r>
            <a:r>
              <a:rPr lang="en-GB" altLang="cs-CZ" sz="2400" b="1" i="1" dirty="0" err="1"/>
              <a:t>f</a:t>
            </a:r>
            <a:r>
              <a:rPr lang="en-GB" altLang="cs-CZ" sz="2400" b="1" i="1" dirty="0"/>
              <a:t> = E</a:t>
            </a:r>
            <a:r>
              <a:rPr lang="en-GB" altLang="cs-CZ" sz="2400" b="1" i="1" baseline="-25000" dirty="0"/>
              <a:t>b</a:t>
            </a:r>
            <a:r>
              <a:rPr lang="en-GB" altLang="cs-CZ" sz="2400" b="1" dirty="0"/>
              <a:t> + 1/2</a:t>
            </a:r>
            <a:r>
              <a:rPr lang="en-GB" altLang="cs-CZ" sz="2400" b="1" i="1" dirty="0"/>
              <a:t>m</a:t>
            </a:r>
            <a:r>
              <a:rPr lang="en-GB" altLang="cs-CZ" sz="2400" b="1" i="1" dirty="0">
                <a:latin typeface="Calibri" panose="020F0502020204030204" pitchFamily="34" charset="0"/>
                <a:cs typeface="Calibri" panose="020F0502020204030204" pitchFamily="34" charset="0"/>
              </a:rPr>
              <a:t>·</a:t>
            </a:r>
            <a:r>
              <a:rPr lang="en-GB" altLang="cs-CZ" sz="2400" b="1" i="1" dirty="0"/>
              <a:t>v</a:t>
            </a:r>
            <a:r>
              <a:rPr lang="en-GB" altLang="cs-CZ" sz="2400" b="1" baseline="30000" dirty="0"/>
              <a:t>2</a:t>
            </a:r>
            <a:r>
              <a:rPr lang="en-GB" altLang="cs-CZ" sz="2400" b="1" dirty="0"/>
              <a:t>,</a:t>
            </a:r>
            <a:endParaRPr lang="cs-CZ" altLang="cs-CZ" sz="2400" b="1" dirty="0"/>
          </a:p>
          <a:p>
            <a:pPr algn="ctr" eaLnBrk="1" hangingPunct="1">
              <a:lnSpc>
                <a:spcPct val="100000"/>
              </a:lnSpc>
              <a:buClr>
                <a:schemeClr val="tx1"/>
              </a:buClr>
              <a:buFont typeface="Wingdings" panose="05000000000000000000" pitchFamily="2" charset="2"/>
              <a:buNone/>
            </a:pPr>
            <a:endParaRPr lang="en-GB" altLang="cs-CZ" sz="2400" b="1" dirty="0"/>
          </a:p>
          <a:p>
            <a:pPr algn="ctr" eaLnBrk="1" hangingPunct="1">
              <a:lnSpc>
                <a:spcPct val="100000"/>
              </a:lnSpc>
              <a:buClr>
                <a:schemeClr val="tx1"/>
              </a:buClr>
              <a:buFont typeface="Wingdings" panose="05000000000000000000" pitchFamily="2" charset="2"/>
              <a:buNone/>
            </a:pPr>
            <a:r>
              <a:rPr lang="en-GB" altLang="cs-CZ" sz="2400" i="1" dirty="0"/>
              <a:t>E</a:t>
            </a:r>
            <a:r>
              <a:rPr lang="en-GB" altLang="cs-CZ" sz="2400" i="1" baseline="-25000" dirty="0"/>
              <a:t>b </a:t>
            </a:r>
            <a:r>
              <a:rPr lang="en-GB" altLang="cs-CZ" sz="2400" dirty="0"/>
              <a:t>is binding (ionisation) energy of the electron</a:t>
            </a:r>
            <a:r>
              <a:rPr lang="cs-CZ" altLang="cs-CZ" sz="2400" dirty="0"/>
              <a:t> (</a:t>
            </a:r>
            <a:r>
              <a:rPr lang="cs-CZ" altLang="cs-CZ" sz="2400" dirty="0" err="1"/>
              <a:t>called</a:t>
            </a:r>
            <a:r>
              <a:rPr lang="cs-CZ" altLang="cs-CZ" sz="2400" dirty="0"/>
              <a:t> </a:t>
            </a:r>
            <a:r>
              <a:rPr lang="cs-CZ" altLang="cs-CZ" sz="2400" dirty="0" err="1"/>
              <a:t>also</a:t>
            </a:r>
            <a:r>
              <a:rPr lang="cs-CZ" altLang="cs-CZ" sz="2400" dirty="0"/>
              <a:t> </a:t>
            </a:r>
            <a:r>
              <a:rPr lang="cs-CZ" altLang="cs-CZ" sz="2400" dirty="0" err="1">
                <a:solidFill>
                  <a:srgbClr val="FF0000"/>
                </a:solidFill>
              </a:rPr>
              <a:t>work</a:t>
            </a:r>
            <a:r>
              <a:rPr lang="cs-CZ" altLang="cs-CZ" sz="2400" dirty="0">
                <a:solidFill>
                  <a:srgbClr val="FF0000"/>
                </a:solidFill>
              </a:rPr>
              <a:t> </a:t>
            </a:r>
            <a:r>
              <a:rPr lang="cs-CZ" altLang="cs-CZ" sz="2400" dirty="0" err="1">
                <a:solidFill>
                  <a:srgbClr val="FF0000"/>
                </a:solidFill>
              </a:rPr>
              <a:t>function</a:t>
            </a:r>
            <a:r>
              <a:rPr lang="cs-CZ" altLang="cs-CZ" sz="2400" dirty="0"/>
              <a:t>)</a:t>
            </a:r>
            <a:r>
              <a:rPr lang="en-GB" altLang="cs-CZ" sz="2400" dirty="0"/>
              <a:t>.</a:t>
            </a:r>
          </a:p>
          <a:p>
            <a:pPr eaLnBrk="1" hangingPunct="1">
              <a:lnSpc>
                <a:spcPct val="100000"/>
              </a:lnSpc>
              <a:buClr>
                <a:srgbClr val="FFFFCC"/>
              </a:buClr>
              <a:buFont typeface="Wingdings" panose="05000000000000000000" pitchFamily="2" charset="2"/>
              <a:buChar char="Ø"/>
            </a:pPr>
            <a:endParaRPr lang="en-GB" altLang="cs-CZ" sz="2400" dirty="0"/>
          </a:p>
          <a:p>
            <a:pPr eaLnBrk="1" hangingPunct="1">
              <a:lnSpc>
                <a:spcPct val="100000"/>
              </a:lnSpc>
              <a:buFont typeface="Wingdings" panose="05000000000000000000" pitchFamily="2" charset="2"/>
              <a:buChar char="Ø"/>
            </a:pPr>
            <a:r>
              <a:rPr lang="en-GB" altLang="cs-CZ" sz="2400" dirty="0"/>
              <a:t>The probability for PE increases with proton number and decreases with </a:t>
            </a:r>
            <a:r>
              <a:rPr lang="cs-CZ" altLang="cs-CZ" sz="2400" dirty="0" err="1"/>
              <a:t>increasing</a:t>
            </a:r>
            <a:r>
              <a:rPr lang="cs-CZ" altLang="cs-CZ" sz="2400" dirty="0"/>
              <a:t> </a:t>
            </a:r>
            <a:r>
              <a:rPr lang="en-GB" altLang="cs-CZ" sz="2400" dirty="0"/>
              <a:t>photon energy (this </a:t>
            </a:r>
            <a:r>
              <a:rPr lang="cs-CZ" altLang="cs-CZ" sz="2400" dirty="0" err="1"/>
              <a:t>is</a:t>
            </a:r>
            <a:r>
              <a:rPr lang="en-GB" altLang="cs-CZ" sz="2400" dirty="0"/>
              <a:t> why lead is used for shielding and why higher energy beams are more penetrating)</a:t>
            </a:r>
            <a:r>
              <a:rPr lang="cs-CZ" altLang="cs-CZ" sz="2400" dirty="0"/>
              <a:t>.</a:t>
            </a:r>
          </a:p>
        </p:txBody>
      </p:sp>
    </p:spTree>
    <p:extLst>
      <p:ext uri="{BB962C8B-B14F-4D97-AF65-F5344CB8AC3E}">
        <p14:creationId xmlns:p14="http://schemas.microsoft.com/office/powerpoint/2010/main" val="6668322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6">
            <a:extLst>
              <a:ext uri="{FF2B5EF4-FFF2-40B4-BE49-F238E27FC236}">
                <a16:creationId xmlns:a16="http://schemas.microsoft.com/office/drawing/2014/main" id="{1B92C7D8-5433-4E54-AFD4-E5A4995C37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B7F6C3-82B4-400C-8380-21BCAAD26718}" type="slidenum">
              <a:rPr lang="cs-CZ" altLang="cs-CZ" sz="1400"/>
              <a:pPr>
                <a:spcBef>
                  <a:spcPct val="0"/>
                </a:spcBef>
                <a:buFontTx/>
                <a:buNone/>
              </a:pPr>
              <a:t>21</a:t>
            </a:fld>
            <a:endParaRPr lang="cs-CZ" altLang="cs-CZ" sz="1400"/>
          </a:p>
        </p:txBody>
      </p:sp>
      <p:sp>
        <p:nvSpPr>
          <p:cNvPr id="45059" name="Rectangle 2">
            <a:extLst>
              <a:ext uri="{FF2B5EF4-FFF2-40B4-BE49-F238E27FC236}">
                <a16:creationId xmlns:a16="http://schemas.microsoft.com/office/drawing/2014/main" id="{674866B1-3B94-4E57-9FE6-AD749BF49CC0}"/>
              </a:ext>
            </a:extLst>
          </p:cNvPr>
          <p:cNvSpPr>
            <a:spLocks noGrp="1" noChangeArrowheads="1"/>
          </p:cNvSpPr>
          <p:nvPr>
            <p:ph type="title"/>
          </p:nvPr>
        </p:nvSpPr>
        <p:spPr/>
        <p:txBody>
          <a:bodyPr/>
          <a:lstStyle/>
          <a:p>
            <a:pPr algn="l" eaLnBrk="1" hangingPunct="1"/>
            <a:r>
              <a:rPr lang="en-GB" altLang="cs-CZ" sz="3600" b="1" dirty="0">
                <a:solidFill>
                  <a:srgbClr val="0000DC"/>
                </a:solidFill>
              </a:rPr>
              <a:t>Photoelectric Effect</a:t>
            </a:r>
          </a:p>
        </p:txBody>
      </p:sp>
      <p:pic>
        <p:nvPicPr>
          <p:cNvPr id="45060" name="Picture 3" descr="u3_18">
            <a:extLst>
              <a:ext uri="{FF2B5EF4-FFF2-40B4-BE49-F238E27FC236}">
                <a16:creationId xmlns:a16="http://schemas.microsoft.com/office/drawing/2014/main" id="{A4B4B0C9-A36A-4E50-BC1F-336C43D3431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4" y="1916113"/>
            <a:ext cx="8074025" cy="3370262"/>
          </a:xfrm>
          <a:noFill/>
        </p:spPr>
      </p:pic>
      <p:sp>
        <p:nvSpPr>
          <p:cNvPr id="45061" name="Text Box 4">
            <a:extLst>
              <a:ext uri="{FF2B5EF4-FFF2-40B4-BE49-F238E27FC236}">
                <a16:creationId xmlns:a16="http://schemas.microsoft.com/office/drawing/2014/main" id="{8CFBB0CD-EEAA-47F9-8F8D-C53A55049D83}"/>
              </a:ext>
            </a:extLst>
          </p:cNvPr>
          <p:cNvSpPr txBox="1">
            <a:spLocks noChangeArrowheads="1"/>
          </p:cNvSpPr>
          <p:nvPr/>
        </p:nvSpPr>
        <p:spPr bwMode="auto">
          <a:xfrm>
            <a:off x="2495551" y="3284539"/>
            <a:ext cx="2447925" cy="4022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Primary photon</a:t>
            </a:r>
          </a:p>
        </p:txBody>
      </p:sp>
      <p:sp>
        <p:nvSpPr>
          <p:cNvPr id="45062" name="Text Box 5">
            <a:extLst>
              <a:ext uri="{FF2B5EF4-FFF2-40B4-BE49-F238E27FC236}">
                <a16:creationId xmlns:a16="http://schemas.microsoft.com/office/drawing/2014/main" id="{B69A8D9B-1592-4D2E-972F-DDF5F7A38968}"/>
              </a:ext>
            </a:extLst>
          </p:cNvPr>
          <p:cNvSpPr txBox="1">
            <a:spLocks noChangeArrowheads="1"/>
          </p:cNvSpPr>
          <p:nvPr/>
        </p:nvSpPr>
        <p:spPr bwMode="auto">
          <a:xfrm>
            <a:off x="6167438" y="2349501"/>
            <a:ext cx="2665412" cy="4022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Secondary electron</a:t>
            </a:r>
          </a:p>
        </p:txBody>
      </p:sp>
    </p:spTree>
    <p:extLst>
      <p:ext uri="{BB962C8B-B14F-4D97-AF65-F5344CB8AC3E}">
        <p14:creationId xmlns:p14="http://schemas.microsoft.com/office/powerpoint/2010/main" val="20630246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91691AB3-8A41-4240-997A-A388130697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A066DD-EABD-4869-B187-B36E938F2658}" type="slidenum">
              <a:rPr lang="cs-CZ" altLang="cs-CZ" sz="1400"/>
              <a:pPr>
                <a:spcBef>
                  <a:spcPct val="0"/>
                </a:spcBef>
                <a:buFontTx/>
                <a:buNone/>
              </a:pPr>
              <a:t>22</a:t>
            </a:fld>
            <a:endParaRPr lang="cs-CZ" altLang="cs-CZ" sz="1400"/>
          </a:p>
        </p:txBody>
      </p:sp>
      <p:sp>
        <p:nvSpPr>
          <p:cNvPr id="47107" name="Rectangle 2">
            <a:extLst>
              <a:ext uri="{FF2B5EF4-FFF2-40B4-BE49-F238E27FC236}">
                <a16:creationId xmlns:a16="http://schemas.microsoft.com/office/drawing/2014/main" id="{F0646603-7F86-4AB2-805A-647BAD558908}"/>
              </a:ext>
            </a:extLst>
          </p:cNvPr>
          <p:cNvSpPr>
            <a:spLocks noGrp="1" noChangeArrowheads="1"/>
          </p:cNvSpPr>
          <p:nvPr>
            <p:ph type="title"/>
          </p:nvPr>
        </p:nvSpPr>
        <p:spPr>
          <a:xfrm>
            <a:off x="525517" y="274639"/>
            <a:ext cx="9685283" cy="1354137"/>
          </a:xfrm>
        </p:spPr>
        <p:txBody>
          <a:bodyPr/>
          <a:lstStyle/>
          <a:p>
            <a:pPr algn="l" eaLnBrk="1" hangingPunct="1"/>
            <a:r>
              <a:rPr lang="en-GB" altLang="cs-CZ" sz="3600" b="1" dirty="0">
                <a:solidFill>
                  <a:srgbClr val="0000DC"/>
                </a:solidFill>
              </a:rPr>
              <a:t>Interactions of X-ray Photons with Matter: Compton S</a:t>
            </a:r>
            <a:r>
              <a:rPr lang="cs-CZ" altLang="cs-CZ" sz="3600" b="1" dirty="0" err="1">
                <a:solidFill>
                  <a:srgbClr val="0000DC"/>
                </a:solidFill>
              </a:rPr>
              <a:t>catter</a:t>
            </a:r>
            <a:r>
              <a:rPr lang="cs-CZ" altLang="cs-CZ" sz="3600" b="1" dirty="0">
                <a:solidFill>
                  <a:srgbClr val="0000DC"/>
                </a:solidFill>
              </a:rPr>
              <a:t> (CS)</a:t>
            </a:r>
          </a:p>
        </p:txBody>
      </p:sp>
      <p:sp>
        <p:nvSpPr>
          <p:cNvPr id="47108" name="Rectangle 3">
            <a:extLst>
              <a:ext uri="{FF2B5EF4-FFF2-40B4-BE49-F238E27FC236}">
                <a16:creationId xmlns:a16="http://schemas.microsoft.com/office/drawing/2014/main" id="{A6F88CF8-6EA9-4AA3-97C0-C381CC33350C}"/>
              </a:ext>
            </a:extLst>
          </p:cNvPr>
          <p:cNvSpPr>
            <a:spLocks noGrp="1" noChangeArrowheads="1"/>
          </p:cNvSpPr>
          <p:nvPr>
            <p:ph type="body" idx="1"/>
          </p:nvPr>
        </p:nvSpPr>
        <p:spPr>
          <a:xfrm>
            <a:off x="914400" y="1916113"/>
            <a:ext cx="10195034" cy="4152900"/>
          </a:xfrm>
        </p:spPr>
        <p:txBody>
          <a:bodyPr/>
          <a:lstStyle/>
          <a:p>
            <a:pPr algn="just" eaLnBrk="1" hangingPunct="1">
              <a:lnSpc>
                <a:spcPct val="100000"/>
              </a:lnSpc>
            </a:pPr>
            <a:r>
              <a:rPr lang="en-GB" altLang="cs-CZ" sz="2400" dirty="0"/>
              <a:t>At higher energies of photons,</a:t>
            </a:r>
            <a:r>
              <a:rPr lang="cs-CZ" altLang="cs-CZ" sz="2400" dirty="0"/>
              <a:t> t</a:t>
            </a:r>
            <a:r>
              <a:rPr lang="en-GB" altLang="cs-CZ" sz="2400" dirty="0"/>
              <a:t>he photon energy is not fully absorbed –</a:t>
            </a:r>
            <a:r>
              <a:rPr lang="en-GB" altLang="cs-CZ" sz="2400" dirty="0">
                <a:solidFill>
                  <a:srgbClr val="FFFFCC"/>
                </a:solidFill>
              </a:rPr>
              <a:t> </a:t>
            </a:r>
            <a:r>
              <a:rPr lang="en-GB" altLang="cs-CZ" sz="2400" dirty="0">
                <a:solidFill>
                  <a:srgbClr val="FF0066"/>
                </a:solidFill>
              </a:rPr>
              <a:t>a photon of lower energy appears</a:t>
            </a:r>
            <a:r>
              <a:rPr lang="en-GB" altLang="cs-CZ" sz="2400" dirty="0"/>
              <a:t>. </a:t>
            </a:r>
            <a:r>
              <a:rPr lang="cs-CZ" altLang="cs-CZ" sz="2400" dirty="0"/>
              <a:t>T</a:t>
            </a:r>
            <a:r>
              <a:rPr lang="en-GB" altLang="cs-CZ" sz="2400" dirty="0"/>
              <a:t>he binding energy of the electron </a:t>
            </a:r>
            <a:r>
              <a:rPr lang="en-GB" altLang="cs-CZ" sz="2400" i="1" dirty="0"/>
              <a:t>E</a:t>
            </a:r>
            <a:r>
              <a:rPr lang="en-GB" altLang="cs-CZ" sz="2400" i="1" baseline="-25000" dirty="0"/>
              <a:t>b</a:t>
            </a:r>
            <a:r>
              <a:rPr lang="en-GB" altLang="cs-CZ" sz="2400" dirty="0"/>
              <a:t> is negligible in comparison with the photon energy</a:t>
            </a:r>
            <a:r>
              <a:rPr lang="cs-CZ" altLang="cs-CZ" sz="2400" dirty="0"/>
              <a:t>.</a:t>
            </a:r>
            <a:r>
              <a:rPr lang="en-GB" altLang="cs-CZ" sz="2400" dirty="0"/>
              <a:t> We can write:</a:t>
            </a:r>
          </a:p>
          <a:p>
            <a:pPr algn="just" eaLnBrk="1" hangingPunct="1">
              <a:lnSpc>
                <a:spcPct val="100000"/>
              </a:lnSpc>
            </a:pPr>
            <a:endParaRPr lang="en-GB" altLang="cs-CZ" sz="2000" i="1" dirty="0"/>
          </a:p>
          <a:p>
            <a:pPr algn="just" eaLnBrk="1" hangingPunct="1">
              <a:lnSpc>
                <a:spcPct val="100000"/>
              </a:lnSpc>
              <a:buClr>
                <a:srgbClr val="FFFFCC"/>
              </a:buClr>
              <a:buFontTx/>
              <a:buNone/>
            </a:pPr>
            <a:r>
              <a:rPr lang="en-GB" altLang="cs-CZ" sz="2800" b="1" i="1" dirty="0"/>
              <a:t>h</a:t>
            </a:r>
            <a:r>
              <a:rPr lang="en-GB" altLang="cs-CZ" sz="2800" b="1" i="1" dirty="0">
                <a:latin typeface="Calibri" panose="020F0502020204030204" pitchFamily="34" charset="0"/>
                <a:cs typeface="Calibri" panose="020F0502020204030204" pitchFamily="34" charset="0"/>
              </a:rPr>
              <a:t>·</a:t>
            </a:r>
            <a:r>
              <a:rPr lang="en-GB" altLang="cs-CZ" sz="2800" b="1" i="1" dirty="0"/>
              <a:t>f</a:t>
            </a:r>
            <a:r>
              <a:rPr lang="en-GB" altLang="cs-CZ" sz="2800" b="1" i="1" baseline="-25000" dirty="0"/>
              <a:t>1</a:t>
            </a:r>
            <a:r>
              <a:rPr lang="en-GB" altLang="cs-CZ" sz="2800" b="1" dirty="0"/>
              <a:t> = (</a:t>
            </a:r>
            <a:r>
              <a:rPr lang="en-GB" altLang="cs-CZ" sz="2800" b="1" i="1" dirty="0"/>
              <a:t>E</a:t>
            </a:r>
            <a:r>
              <a:rPr lang="en-GB" altLang="cs-CZ" sz="2800" b="1" i="1" baseline="-25000" dirty="0"/>
              <a:t>b</a:t>
            </a:r>
            <a:r>
              <a:rPr lang="en-GB" altLang="cs-CZ" sz="2800" b="1" dirty="0"/>
              <a:t>) + </a:t>
            </a:r>
            <a:r>
              <a:rPr lang="en-GB" altLang="cs-CZ" sz="2800" b="1" i="1" dirty="0"/>
              <a:t>h</a:t>
            </a:r>
            <a:r>
              <a:rPr lang="en-GB" altLang="cs-CZ" sz="2800" b="1" i="1" dirty="0">
                <a:latin typeface="Calibri" panose="020F0502020204030204" pitchFamily="34" charset="0"/>
                <a:cs typeface="Calibri" panose="020F0502020204030204" pitchFamily="34" charset="0"/>
              </a:rPr>
              <a:t>·</a:t>
            </a:r>
            <a:r>
              <a:rPr lang="en-GB" altLang="cs-CZ" sz="2800" b="1" i="1" dirty="0"/>
              <a:t>f</a:t>
            </a:r>
            <a:r>
              <a:rPr lang="en-GB" altLang="cs-CZ" sz="2800" b="1" i="1" baseline="-25000" dirty="0"/>
              <a:t>2</a:t>
            </a:r>
            <a:r>
              <a:rPr lang="en-GB" altLang="cs-CZ" sz="2800" b="1" dirty="0"/>
              <a:t> + 1/2</a:t>
            </a:r>
            <a:r>
              <a:rPr lang="en-GB" altLang="cs-CZ" sz="2800" b="1" i="1" dirty="0"/>
              <a:t>m</a:t>
            </a:r>
            <a:r>
              <a:rPr lang="en-GB" altLang="cs-CZ" sz="2800" b="1" i="1" dirty="0">
                <a:latin typeface="Calibri" panose="020F0502020204030204" pitchFamily="34" charset="0"/>
                <a:cs typeface="Calibri" panose="020F0502020204030204" pitchFamily="34" charset="0"/>
              </a:rPr>
              <a:t>·</a:t>
            </a:r>
            <a:r>
              <a:rPr lang="en-GB" altLang="cs-CZ" sz="2800" b="1" i="1" dirty="0"/>
              <a:t>v</a:t>
            </a:r>
            <a:r>
              <a:rPr lang="en-GB" altLang="cs-CZ" sz="2800" b="1" baseline="30000" dirty="0"/>
              <a:t>2</a:t>
            </a:r>
            <a:r>
              <a:rPr lang="en-GB" altLang="cs-CZ" sz="2800" b="1" dirty="0"/>
              <a:t>,</a:t>
            </a:r>
          </a:p>
          <a:p>
            <a:pPr algn="just" eaLnBrk="1" hangingPunct="1">
              <a:lnSpc>
                <a:spcPct val="100000"/>
              </a:lnSpc>
              <a:buClr>
                <a:srgbClr val="FFFFCC"/>
              </a:buClr>
              <a:buFontTx/>
              <a:buNone/>
            </a:pPr>
            <a:r>
              <a:rPr lang="en-GB" altLang="cs-CZ" sz="2000" dirty="0"/>
              <a:t> </a:t>
            </a:r>
          </a:p>
          <a:p>
            <a:pPr algn="just" eaLnBrk="1" hangingPunct="1">
              <a:lnSpc>
                <a:spcPct val="100000"/>
              </a:lnSpc>
            </a:pPr>
            <a:r>
              <a:rPr lang="en-GB" altLang="cs-CZ" sz="2400" dirty="0"/>
              <a:t>where </a:t>
            </a:r>
            <a:r>
              <a:rPr lang="en-GB" altLang="cs-CZ" sz="2400" i="1" dirty="0"/>
              <a:t> f</a:t>
            </a:r>
            <a:r>
              <a:rPr lang="en-GB" altLang="cs-CZ" sz="2400" i="1" baseline="-25000" dirty="0"/>
              <a:t>1</a:t>
            </a:r>
            <a:r>
              <a:rPr lang="en-GB" altLang="cs-CZ" sz="2400" dirty="0"/>
              <a:t> is frequency of incident photon and </a:t>
            </a:r>
            <a:r>
              <a:rPr lang="en-GB" altLang="cs-CZ" sz="2400" i="1" dirty="0"/>
              <a:t>f</a:t>
            </a:r>
            <a:r>
              <a:rPr lang="en-GB" altLang="cs-CZ" sz="2400" i="1" baseline="-25000" dirty="0"/>
              <a:t>2</a:t>
            </a:r>
            <a:r>
              <a:rPr lang="en-GB" altLang="cs-CZ" sz="2400" dirty="0"/>
              <a:t> is frequency of the scattered photon. </a:t>
            </a:r>
          </a:p>
          <a:p>
            <a:pPr algn="just" eaLnBrk="1" hangingPunct="1">
              <a:lnSpc>
                <a:spcPct val="100000"/>
              </a:lnSpc>
            </a:pPr>
            <a:r>
              <a:rPr lang="en-GB" altLang="cs-CZ" sz="2400" dirty="0"/>
              <a:t>CS is more probable than PE for primary photon energies 0.5 - 5 MeV </a:t>
            </a:r>
            <a:r>
              <a:rPr lang="cs-CZ" altLang="cs-CZ" sz="2400" dirty="0"/>
              <a:t>and </a:t>
            </a:r>
            <a:r>
              <a:rPr lang="cs-CZ" altLang="cs-CZ" sz="2400" dirty="0" err="1"/>
              <a:t>does</a:t>
            </a:r>
            <a:r>
              <a:rPr lang="cs-CZ" altLang="cs-CZ" sz="2400" dirty="0"/>
              <a:t> not </a:t>
            </a:r>
            <a:r>
              <a:rPr lang="cs-CZ" altLang="cs-CZ" sz="2400" dirty="0" err="1"/>
              <a:t>depend</a:t>
            </a:r>
            <a:r>
              <a:rPr lang="cs-CZ" altLang="cs-CZ" sz="2400" dirty="0"/>
              <a:t> on </a:t>
            </a:r>
            <a:r>
              <a:rPr lang="cs-CZ" altLang="cs-CZ" sz="2400" dirty="0" err="1"/>
              <a:t>the</a:t>
            </a:r>
            <a:r>
              <a:rPr lang="cs-CZ" altLang="cs-CZ" sz="2400" dirty="0"/>
              <a:t> </a:t>
            </a:r>
            <a:r>
              <a:rPr lang="cs-CZ" altLang="cs-CZ" sz="2400" dirty="0" err="1"/>
              <a:t>the</a:t>
            </a:r>
            <a:r>
              <a:rPr lang="cs-CZ" altLang="cs-CZ" sz="2400" dirty="0"/>
              <a:t> proton </a:t>
            </a:r>
            <a:r>
              <a:rPr lang="cs-CZ" altLang="cs-CZ" sz="2400" dirty="0" err="1"/>
              <a:t>number</a:t>
            </a:r>
            <a:r>
              <a:rPr lang="cs-CZ" altLang="cs-CZ" sz="2400" dirty="0"/>
              <a:t> </a:t>
            </a:r>
            <a:r>
              <a:rPr lang="cs-CZ" altLang="cs-CZ" sz="2400" dirty="0" err="1"/>
              <a:t>of</a:t>
            </a:r>
            <a:r>
              <a:rPr lang="cs-CZ" altLang="cs-CZ" sz="2400" dirty="0"/>
              <a:t> </a:t>
            </a:r>
            <a:r>
              <a:rPr lang="cs-CZ" altLang="cs-CZ" sz="2400" dirty="0" err="1"/>
              <a:t>interacting</a:t>
            </a:r>
            <a:r>
              <a:rPr lang="cs-CZ" altLang="cs-CZ" sz="2400" dirty="0"/>
              <a:t> atom </a:t>
            </a:r>
            <a:r>
              <a:rPr lang="en-GB" altLang="cs-CZ" sz="2400" dirty="0"/>
              <a:t>which explains why images at such energies would be practically useless. </a:t>
            </a:r>
          </a:p>
        </p:txBody>
      </p:sp>
    </p:spTree>
    <p:extLst>
      <p:ext uri="{BB962C8B-B14F-4D97-AF65-F5344CB8AC3E}">
        <p14:creationId xmlns:p14="http://schemas.microsoft.com/office/powerpoint/2010/main" val="19229145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B4DAAFEB-3D4A-47BC-8B9D-8052F05EC2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6C4D737-911D-4911-9EC2-647555CA0763}" type="slidenum">
              <a:rPr lang="cs-CZ" altLang="cs-CZ" sz="1400"/>
              <a:pPr>
                <a:spcBef>
                  <a:spcPct val="0"/>
                </a:spcBef>
                <a:buFontTx/>
                <a:buNone/>
              </a:pPr>
              <a:t>23</a:t>
            </a:fld>
            <a:endParaRPr lang="cs-CZ" altLang="cs-CZ" sz="1400"/>
          </a:p>
        </p:txBody>
      </p:sp>
      <p:sp>
        <p:nvSpPr>
          <p:cNvPr id="49155" name="Rectangle 2">
            <a:extLst>
              <a:ext uri="{FF2B5EF4-FFF2-40B4-BE49-F238E27FC236}">
                <a16:creationId xmlns:a16="http://schemas.microsoft.com/office/drawing/2014/main" id="{F90B33C4-FB23-454E-9DF8-27A9BF8CEDCD}"/>
              </a:ext>
            </a:extLst>
          </p:cNvPr>
          <p:cNvSpPr>
            <a:spLocks noGrp="1" noChangeArrowheads="1"/>
          </p:cNvSpPr>
          <p:nvPr>
            <p:ph type="title"/>
          </p:nvPr>
        </p:nvSpPr>
        <p:spPr>
          <a:xfrm>
            <a:off x="1150924" y="530814"/>
            <a:ext cx="4839972" cy="451576"/>
          </a:xfrm>
        </p:spPr>
        <p:txBody>
          <a:bodyPr/>
          <a:lstStyle/>
          <a:p>
            <a:pPr algn="l" eaLnBrk="1" hangingPunct="1"/>
            <a:r>
              <a:rPr lang="en-GB" altLang="cs-CZ" sz="4000" b="1" dirty="0">
                <a:solidFill>
                  <a:srgbClr val="0000DC"/>
                </a:solidFill>
              </a:rPr>
              <a:t>Compton Scatter</a:t>
            </a:r>
          </a:p>
        </p:txBody>
      </p:sp>
      <p:pic>
        <p:nvPicPr>
          <p:cNvPr id="49156" name="Picture 3" descr="U3_19">
            <a:extLst>
              <a:ext uri="{FF2B5EF4-FFF2-40B4-BE49-F238E27FC236}">
                <a16:creationId xmlns:a16="http://schemas.microsoft.com/office/drawing/2014/main" id="{0657C64C-C256-4364-A560-04983802D1C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8214" y="1701801"/>
            <a:ext cx="7858125" cy="3832225"/>
          </a:xfrm>
          <a:noFill/>
        </p:spPr>
      </p:pic>
      <p:sp>
        <p:nvSpPr>
          <p:cNvPr id="49157" name="Text Box 4">
            <a:extLst>
              <a:ext uri="{FF2B5EF4-FFF2-40B4-BE49-F238E27FC236}">
                <a16:creationId xmlns:a16="http://schemas.microsoft.com/office/drawing/2014/main" id="{4E01E61A-063D-4A18-9718-1D332E2CEEC6}"/>
              </a:ext>
            </a:extLst>
          </p:cNvPr>
          <p:cNvSpPr txBox="1">
            <a:spLocks noChangeArrowheads="1"/>
          </p:cNvSpPr>
          <p:nvPr/>
        </p:nvSpPr>
        <p:spPr bwMode="auto">
          <a:xfrm>
            <a:off x="2711451" y="2852739"/>
            <a:ext cx="2087563" cy="4022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Primary photon</a:t>
            </a:r>
          </a:p>
        </p:txBody>
      </p:sp>
      <p:sp>
        <p:nvSpPr>
          <p:cNvPr id="49158" name="Text Box 5">
            <a:extLst>
              <a:ext uri="{FF2B5EF4-FFF2-40B4-BE49-F238E27FC236}">
                <a16:creationId xmlns:a16="http://schemas.microsoft.com/office/drawing/2014/main" id="{C1952E56-C74A-430E-AC5A-F4108D80197F}"/>
              </a:ext>
            </a:extLst>
          </p:cNvPr>
          <p:cNvSpPr txBox="1">
            <a:spLocks noChangeArrowheads="1"/>
          </p:cNvSpPr>
          <p:nvPr/>
        </p:nvSpPr>
        <p:spPr bwMode="auto">
          <a:xfrm>
            <a:off x="7175500" y="1773239"/>
            <a:ext cx="2520950" cy="40229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Secondary electron</a:t>
            </a:r>
          </a:p>
        </p:txBody>
      </p:sp>
      <p:sp>
        <p:nvSpPr>
          <p:cNvPr id="49159" name="Text Box 6">
            <a:extLst>
              <a:ext uri="{FF2B5EF4-FFF2-40B4-BE49-F238E27FC236}">
                <a16:creationId xmlns:a16="http://schemas.microsoft.com/office/drawing/2014/main" id="{80E5C050-1B75-480E-BAEB-BB7CDB8CF0F7}"/>
              </a:ext>
            </a:extLst>
          </p:cNvPr>
          <p:cNvSpPr txBox="1">
            <a:spLocks noChangeArrowheads="1"/>
          </p:cNvSpPr>
          <p:nvPr/>
        </p:nvSpPr>
        <p:spPr bwMode="auto">
          <a:xfrm rot="1317882">
            <a:off x="6542088" y="4856730"/>
            <a:ext cx="1871662" cy="710067"/>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Secondary photon</a:t>
            </a:r>
          </a:p>
        </p:txBody>
      </p:sp>
    </p:spTree>
    <p:extLst>
      <p:ext uri="{BB962C8B-B14F-4D97-AF65-F5344CB8AC3E}">
        <p14:creationId xmlns:p14="http://schemas.microsoft.com/office/powerpoint/2010/main" val="32712234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0A6AEDD0-5BB6-4036-9635-0134415779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5E2D69-BD34-45D0-A17C-E7203A5AC39C}" type="slidenum">
              <a:rPr lang="cs-CZ" altLang="cs-CZ" sz="1400"/>
              <a:pPr>
                <a:spcBef>
                  <a:spcPct val="0"/>
                </a:spcBef>
                <a:buFontTx/>
                <a:buNone/>
              </a:pPr>
              <a:t>24</a:t>
            </a:fld>
            <a:endParaRPr lang="cs-CZ" altLang="cs-CZ" sz="1400"/>
          </a:p>
        </p:txBody>
      </p:sp>
      <p:sp>
        <p:nvSpPr>
          <p:cNvPr id="51203" name="Rectangle 2">
            <a:extLst>
              <a:ext uri="{FF2B5EF4-FFF2-40B4-BE49-F238E27FC236}">
                <a16:creationId xmlns:a16="http://schemas.microsoft.com/office/drawing/2014/main" id="{41327044-3979-4644-9A09-57B895ADC281}"/>
              </a:ext>
            </a:extLst>
          </p:cNvPr>
          <p:cNvSpPr>
            <a:spLocks noGrp="1" noChangeArrowheads="1"/>
          </p:cNvSpPr>
          <p:nvPr>
            <p:ph type="title"/>
          </p:nvPr>
        </p:nvSpPr>
        <p:spPr>
          <a:xfrm>
            <a:off x="667448" y="352138"/>
            <a:ext cx="6542649" cy="451576"/>
          </a:xfrm>
        </p:spPr>
        <p:txBody>
          <a:bodyPr/>
          <a:lstStyle/>
          <a:p>
            <a:pPr algn="l" eaLnBrk="1" hangingPunct="1"/>
            <a:r>
              <a:rPr lang="en-GB" altLang="cs-CZ" sz="3600" b="1" dirty="0">
                <a:solidFill>
                  <a:srgbClr val="0000DC"/>
                </a:solidFill>
              </a:rPr>
              <a:t>Principle of the Bucky Grid</a:t>
            </a:r>
          </a:p>
        </p:txBody>
      </p:sp>
      <p:pic>
        <p:nvPicPr>
          <p:cNvPr id="51204" name="Picture 5" descr="pro-213b">
            <a:extLst>
              <a:ext uri="{FF2B5EF4-FFF2-40B4-BE49-F238E27FC236}">
                <a16:creationId xmlns:a16="http://schemas.microsoft.com/office/drawing/2014/main" id="{1453BF71-C248-483D-A099-10B0F292B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364" y="1265730"/>
            <a:ext cx="316706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8">
            <a:extLst>
              <a:ext uri="{FF2B5EF4-FFF2-40B4-BE49-F238E27FC236}">
                <a16:creationId xmlns:a16="http://schemas.microsoft.com/office/drawing/2014/main" id="{CC8DE23A-5C46-4AD2-92F0-A09B4F39F4D5}"/>
              </a:ext>
            </a:extLst>
          </p:cNvPr>
          <p:cNvSpPr txBox="1">
            <a:spLocks noChangeArrowheads="1"/>
          </p:cNvSpPr>
          <p:nvPr/>
        </p:nvSpPr>
        <p:spPr bwMode="auto">
          <a:xfrm>
            <a:off x="6167438" y="3716339"/>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GB" altLang="cs-CZ" sz="2000">
              <a:solidFill>
                <a:srgbClr val="FFFFCC"/>
              </a:solidFill>
            </a:endParaRPr>
          </a:p>
        </p:txBody>
      </p:sp>
      <p:sp>
        <p:nvSpPr>
          <p:cNvPr id="51206" name="Text Box 9">
            <a:extLst>
              <a:ext uri="{FF2B5EF4-FFF2-40B4-BE49-F238E27FC236}">
                <a16:creationId xmlns:a16="http://schemas.microsoft.com/office/drawing/2014/main" id="{44274A46-0F50-4DF1-ACE8-DA95BF896E60}"/>
              </a:ext>
            </a:extLst>
          </p:cNvPr>
          <p:cNvSpPr txBox="1">
            <a:spLocks noChangeArrowheads="1"/>
          </p:cNvSpPr>
          <p:nvPr/>
        </p:nvSpPr>
        <p:spPr bwMode="auto">
          <a:xfrm>
            <a:off x="1450427" y="5686096"/>
            <a:ext cx="338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dirty="0"/>
              <a:t>http://www.cwm.co.kr/pro213.htm</a:t>
            </a:r>
            <a:endParaRPr lang="en-GB" altLang="cs-CZ" sz="1600" dirty="0"/>
          </a:p>
        </p:txBody>
      </p:sp>
      <p:sp>
        <p:nvSpPr>
          <p:cNvPr id="51207" name="Text Box 10">
            <a:extLst>
              <a:ext uri="{FF2B5EF4-FFF2-40B4-BE49-F238E27FC236}">
                <a16:creationId xmlns:a16="http://schemas.microsoft.com/office/drawing/2014/main" id="{42E89B91-DBD8-41E6-BDE3-D06C0B70D0CD}"/>
              </a:ext>
            </a:extLst>
          </p:cNvPr>
          <p:cNvSpPr txBox="1">
            <a:spLocks noChangeArrowheads="1"/>
          </p:cNvSpPr>
          <p:nvPr/>
        </p:nvSpPr>
        <p:spPr bwMode="auto">
          <a:xfrm>
            <a:off x="5257800" y="1295401"/>
            <a:ext cx="553632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The Bucky grid stops a substantial part of the scattered rays whilst allowing the useful photons to pass through. However unfortunately grids also absorb part of the useful radiation. Hence a higher number of x-ray</a:t>
            </a:r>
            <a:r>
              <a:rPr lang="cs-CZ" altLang="cs-CZ" sz="2400" dirty="0"/>
              <a:t> </a:t>
            </a:r>
            <a:r>
              <a:rPr lang="cs-CZ" altLang="cs-CZ" sz="2400" dirty="0" err="1"/>
              <a:t>photons</a:t>
            </a:r>
            <a:r>
              <a:rPr lang="cs-CZ" altLang="cs-CZ" sz="2400" dirty="0"/>
              <a:t> </a:t>
            </a:r>
            <a:r>
              <a:rPr lang="en-GB" altLang="cs-CZ" sz="2400" dirty="0"/>
              <a:t>must be used to produce a good image – this increases the dose of radiation to the patient. Hence for example grids are not used with thin children as the level of scatter is low anyway.</a:t>
            </a:r>
          </a:p>
        </p:txBody>
      </p:sp>
    </p:spTree>
    <p:extLst>
      <p:ext uri="{BB962C8B-B14F-4D97-AF65-F5344CB8AC3E}">
        <p14:creationId xmlns:p14="http://schemas.microsoft.com/office/powerpoint/2010/main" val="11520473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9027154B-46EC-460F-86A1-3241494744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B16BE8-3AE9-48A7-8091-B956ED6890A1}" type="slidenum">
              <a:rPr lang="cs-CZ" altLang="cs-CZ" sz="1400"/>
              <a:pPr>
                <a:spcBef>
                  <a:spcPct val="0"/>
                </a:spcBef>
                <a:buFontTx/>
                <a:buNone/>
              </a:pPr>
              <a:t>25</a:t>
            </a:fld>
            <a:endParaRPr lang="cs-CZ" altLang="cs-CZ" sz="1400"/>
          </a:p>
        </p:txBody>
      </p:sp>
      <p:sp>
        <p:nvSpPr>
          <p:cNvPr id="53251" name="Rectangle 2">
            <a:extLst>
              <a:ext uri="{FF2B5EF4-FFF2-40B4-BE49-F238E27FC236}">
                <a16:creationId xmlns:a16="http://schemas.microsoft.com/office/drawing/2014/main" id="{5146DACC-91A4-4E71-A2A9-65829B6B4886}"/>
              </a:ext>
            </a:extLst>
          </p:cNvPr>
          <p:cNvSpPr>
            <a:spLocks noGrp="1" noChangeArrowheads="1"/>
          </p:cNvSpPr>
          <p:nvPr>
            <p:ph type="title"/>
          </p:nvPr>
        </p:nvSpPr>
        <p:spPr>
          <a:xfrm>
            <a:off x="809297" y="274639"/>
            <a:ext cx="9401503" cy="706437"/>
          </a:xfrm>
        </p:spPr>
        <p:txBody>
          <a:bodyPr/>
          <a:lstStyle/>
          <a:p>
            <a:pPr algn="l" eaLnBrk="1" hangingPunct="1"/>
            <a:r>
              <a:rPr lang="en-GB" altLang="cs-CZ" sz="3600" b="1" dirty="0">
                <a:solidFill>
                  <a:srgbClr val="0000DC"/>
                </a:solidFill>
              </a:rPr>
              <a:t>Use of the Contrast Agents</a:t>
            </a:r>
          </a:p>
        </p:txBody>
      </p:sp>
      <p:sp>
        <p:nvSpPr>
          <p:cNvPr id="53252" name="Rectangle 3">
            <a:extLst>
              <a:ext uri="{FF2B5EF4-FFF2-40B4-BE49-F238E27FC236}">
                <a16:creationId xmlns:a16="http://schemas.microsoft.com/office/drawing/2014/main" id="{C0871CE2-7B14-4D97-874C-BC84410EB757}"/>
              </a:ext>
            </a:extLst>
          </p:cNvPr>
          <p:cNvSpPr>
            <a:spLocks noGrp="1" noChangeArrowheads="1"/>
          </p:cNvSpPr>
          <p:nvPr>
            <p:ph type="body" idx="1"/>
          </p:nvPr>
        </p:nvSpPr>
        <p:spPr>
          <a:xfrm>
            <a:off x="735724" y="908050"/>
            <a:ext cx="9942786" cy="5949950"/>
          </a:xfrm>
        </p:spPr>
        <p:txBody>
          <a:bodyPr/>
          <a:lstStyle/>
          <a:p>
            <a:pPr eaLnBrk="1" hangingPunct="1">
              <a:lnSpc>
                <a:spcPct val="100000"/>
              </a:lnSpc>
            </a:pPr>
            <a:endParaRPr lang="cs-CZ" altLang="cs-CZ" sz="2000" dirty="0"/>
          </a:p>
          <a:p>
            <a:pPr eaLnBrk="1" hangingPunct="1">
              <a:lnSpc>
                <a:spcPct val="100000"/>
              </a:lnSpc>
              <a:buFont typeface="Wingdings" panose="05000000000000000000" pitchFamily="2" charset="2"/>
              <a:buChar char="Ø"/>
            </a:pPr>
            <a:r>
              <a:rPr lang="en-GB" altLang="cs-CZ" sz="2400" dirty="0"/>
              <a:t>The soft tissue</a:t>
            </a:r>
            <a:r>
              <a:rPr lang="cs-CZ" altLang="cs-CZ" sz="2400" dirty="0"/>
              <a:t>s</a:t>
            </a:r>
            <a:r>
              <a:rPr lang="en-GB" altLang="cs-CZ" sz="2400" dirty="0"/>
              <a:t> only slightly differ in their attenuation. Therefore they cannot be distinguished in a common radiograph. That is the reason for the use of pharmaceuticals called</a:t>
            </a:r>
            <a:r>
              <a:rPr lang="en-GB" altLang="cs-CZ" sz="2400" dirty="0">
                <a:solidFill>
                  <a:srgbClr val="FFFFCC"/>
                </a:solidFill>
              </a:rPr>
              <a:t> </a:t>
            </a:r>
            <a:r>
              <a:rPr lang="en-GB" altLang="cs-CZ" sz="2400" dirty="0">
                <a:solidFill>
                  <a:srgbClr val="FF0000"/>
                </a:solidFill>
              </a:rPr>
              <a:t>contrast agents</a:t>
            </a:r>
            <a:r>
              <a:rPr lang="en-GB" altLang="cs-CZ" sz="2400" dirty="0">
                <a:solidFill>
                  <a:schemeClr val="accent2"/>
                </a:solidFill>
              </a:rPr>
              <a:t>. </a:t>
            </a:r>
            <a:endParaRPr lang="cs-CZ" altLang="cs-CZ" sz="2400" dirty="0">
              <a:solidFill>
                <a:schemeClr val="accent2"/>
              </a:solidFill>
            </a:endParaRPr>
          </a:p>
          <a:p>
            <a:pPr eaLnBrk="1" hangingPunct="1">
              <a:lnSpc>
                <a:spcPct val="100000"/>
              </a:lnSpc>
              <a:buFont typeface="Wingdings" panose="05000000000000000000" pitchFamily="2" charset="2"/>
              <a:buNone/>
            </a:pPr>
            <a:endParaRPr lang="en-GB" altLang="cs-CZ" sz="1000" dirty="0">
              <a:solidFill>
                <a:schemeClr val="accent2"/>
              </a:solidFill>
            </a:endParaRPr>
          </a:p>
          <a:p>
            <a:pPr eaLnBrk="1" hangingPunct="1">
              <a:lnSpc>
                <a:spcPct val="100000"/>
              </a:lnSpc>
              <a:buFont typeface="Wingdings" panose="05000000000000000000" pitchFamily="2" charset="2"/>
              <a:buChar char="Ø"/>
            </a:pPr>
            <a:r>
              <a:rPr lang="en-GB" altLang="cs-CZ" sz="2400" dirty="0"/>
              <a:t>The attenuation of certain tissues can be increased or lowered.</a:t>
            </a:r>
            <a:r>
              <a:rPr lang="en-GB" altLang="cs-CZ" sz="2400" dirty="0">
                <a:solidFill>
                  <a:srgbClr val="FFFFCC"/>
                </a:solidFill>
              </a:rPr>
              <a:t> </a:t>
            </a:r>
            <a:r>
              <a:rPr lang="en-GB" altLang="cs-CZ" sz="2400" dirty="0">
                <a:solidFill>
                  <a:srgbClr val="FF0000"/>
                </a:solidFill>
              </a:rPr>
              <a:t>Positive contrast</a:t>
            </a:r>
            <a:r>
              <a:rPr lang="en-GB" altLang="cs-CZ" sz="2400" dirty="0">
                <a:solidFill>
                  <a:srgbClr val="FFFFCC"/>
                </a:solidFill>
              </a:rPr>
              <a:t> </a:t>
            </a:r>
            <a:r>
              <a:rPr lang="en-GB" altLang="cs-CZ" sz="2400" dirty="0"/>
              <a:t>is achieved by substances having a high proton number as the probability of the photoelectric effect is increased. A suspension of </a:t>
            </a:r>
            <a:r>
              <a:rPr lang="en-GB" altLang="cs-CZ" sz="2400" b="1" dirty="0"/>
              <a:t>barium sulphate</a:t>
            </a:r>
            <a:r>
              <a:rPr lang="en-GB" altLang="cs-CZ" sz="2400" dirty="0"/>
              <a:t>, “barium meal”, is used for imaging and functional examination of GIT. In examinations of blood, biliary and urinary vessels etc. </a:t>
            </a:r>
            <a:r>
              <a:rPr lang="en-GB" altLang="cs-CZ" sz="2400" b="1" dirty="0"/>
              <a:t>compounds with high content of iodine</a:t>
            </a:r>
            <a:r>
              <a:rPr lang="en-GB" altLang="cs-CZ" sz="2400" dirty="0"/>
              <a:t> are used.</a:t>
            </a:r>
            <a:endParaRPr lang="cs-CZ" altLang="cs-CZ" sz="2400" dirty="0"/>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en-GB" altLang="cs-CZ" sz="2400" dirty="0"/>
              <a:t>Hollow inner body organs can be visualised by</a:t>
            </a:r>
            <a:r>
              <a:rPr lang="en-GB" altLang="cs-CZ" sz="2400" dirty="0">
                <a:solidFill>
                  <a:srgbClr val="FFFFCC"/>
                </a:solidFill>
              </a:rPr>
              <a:t> </a:t>
            </a:r>
            <a:r>
              <a:rPr lang="en-GB" altLang="cs-CZ" sz="2400" dirty="0">
                <a:solidFill>
                  <a:srgbClr val="FF0000"/>
                </a:solidFill>
              </a:rPr>
              <a:t>negative contrast</a:t>
            </a:r>
            <a:r>
              <a:rPr lang="en-GB" altLang="cs-CZ" sz="2400" dirty="0"/>
              <a:t>. Air or better CO</a:t>
            </a:r>
            <a:r>
              <a:rPr lang="en-GB" altLang="cs-CZ" sz="2400" baseline="-25000" dirty="0"/>
              <a:t>2</a:t>
            </a:r>
            <a:r>
              <a:rPr lang="en-GB" altLang="cs-CZ" sz="2400" dirty="0"/>
              <a:t> can be used. The cavities are filled by gas, inflated, so that they can be visualised as structures of very low attenuation (pleural space, peritoneum, brain chambers</a:t>
            </a:r>
            <a:r>
              <a:rPr lang="cs-CZ" altLang="cs-CZ" sz="2400" dirty="0"/>
              <a:t> in </a:t>
            </a:r>
            <a:r>
              <a:rPr lang="cs-CZ" altLang="cs-CZ" sz="2400" dirty="0" err="1"/>
              <a:t>the</a:t>
            </a:r>
            <a:r>
              <a:rPr lang="cs-CZ" altLang="cs-CZ" sz="2400" dirty="0"/>
              <a:t> past</a:t>
            </a:r>
            <a:r>
              <a:rPr lang="en-GB" altLang="cs-CZ" sz="2400" dirty="0"/>
              <a:t>).</a:t>
            </a:r>
          </a:p>
        </p:txBody>
      </p:sp>
    </p:spTree>
    <p:extLst>
      <p:ext uri="{BB962C8B-B14F-4D97-AF65-F5344CB8AC3E}">
        <p14:creationId xmlns:p14="http://schemas.microsoft.com/office/powerpoint/2010/main" val="13019933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6">
            <a:extLst>
              <a:ext uri="{FF2B5EF4-FFF2-40B4-BE49-F238E27FC236}">
                <a16:creationId xmlns:a16="http://schemas.microsoft.com/office/drawing/2014/main" id="{68BE1162-29B4-4DA9-9751-4BB7CD73BD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5FA1C4-5695-425E-9893-FC877E3AACA9}" type="slidenum">
              <a:rPr lang="cs-CZ" altLang="cs-CZ" sz="1400"/>
              <a:pPr>
                <a:spcBef>
                  <a:spcPct val="0"/>
                </a:spcBef>
                <a:buFontTx/>
                <a:buNone/>
              </a:pPr>
              <a:t>26</a:t>
            </a:fld>
            <a:endParaRPr lang="cs-CZ" altLang="cs-CZ" sz="1400"/>
          </a:p>
        </p:txBody>
      </p:sp>
      <p:sp>
        <p:nvSpPr>
          <p:cNvPr id="55299" name="Rectangle 2">
            <a:extLst>
              <a:ext uri="{FF2B5EF4-FFF2-40B4-BE49-F238E27FC236}">
                <a16:creationId xmlns:a16="http://schemas.microsoft.com/office/drawing/2014/main" id="{2F7CA89A-F736-43F9-8EE4-DCA1B06FEFB0}"/>
              </a:ext>
            </a:extLst>
          </p:cNvPr>
          <p:cNvSpPr>
            <a:spLocks noGrp="1" noChangeArrowheads="1"/>
          </p:cNvSpPr>
          <p:nvPr>
            <p:ph type="title"/>
          </p:nvPr>
        </p:nvSpPr>
        <p:spPr>
          <a:xfrm>
            <a:off x="1981200" y="274640"/>
            <a:ext cx="8229600" cy="786906"/>
          </a:xfrm>
        </p:spPr>
        <p:txBody>
          <a:bodyPr/>
          <a:lstStyle/>
          <a:p>
            <a:pPr algn="l" eaLnBrk="1" hangingPunct="1"/>
            <a:r>
              <a:rPr lang="en-GB" altLang="cs-CZ" sz="3600" b="1" dirty="0">
                <a:solidFill>
                  <a:srgbClr val="0000DC"/>
                </a:solidFill>
              </a:rPr>
              <a:t>Positive and Negative Contrast</a:t>
            </a:r>
          </a:p>
        </p:txBody>
      </p:sp>
      <p:pic>
        <p:nvPicPr>
          <p:cNvPr id="55300" name="Picture 8" descr="ct215a1">
            <a:hlinkClick r:id="rId3"/>
            <a:extLst>
              <a:ext uri="{FF2B5EF4-FFF2-40B4-BE49-F238E27FC236}">
                <a16:creationId xmlns:a16="http://schemas.microsoft.com/office/drawing/2014/main" id="{188B241E-3E75-4F86-8917-C6B866BDEDE2}"/>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748657" y="1268412"/>
            <a:ext cx="2857162" cy="3082871"/>
          </a:xfrm>
        </p:spPr>
      </p:pic>
      <p:pic>
        <p:nvPicPr>
          <p:cNvPr id="55301" name="Picture 5" descr="ct199b2">
            <a:extLst>
              <a:ext uri="{FF2B5EF4-FFF2-40B4-BE49-F238E27FC236}">
                <a16:creationId xmlns:a16="http://schemas.microsoft.com/office/drawing/2014/main" id="{3F87D458-0FA1-4205-B1A6-94921E01BB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634" y="1226371"/>
            <a:ext cx="25923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a:extLst>
              <a:ext uri="{FF2B5EF4-FFF2-40B4-BE49-F238E27FC236}">
                <a16:creationId xmlns:a16="http://schemas.microsoft.com/office/drawing/2014/main" id="{8347C346-BEE7-4427-B3A4-F90EB6B71A5D}"/>
              </a:ext>
            </a:extLst>
          </p:cNvPr>
          <p:cNvSpPr txBox="1">
            <a:spLocks noChangeArrowheads="1"/>
          </p:cNvSpPr>
          <p:nvPr/>
        </p:nvSpPr>
        <p:spPr bwMode="auto">
          <a:xfrm>
            <a:off x="1470026" y="4983930"/>
            <a:ext cx="345757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Contrast image of the appendix – diverticulosis – combination with negative contrast </a:t>
            </a:r>
            <a:r>
              <a:rPr lang="en-GB" altLang="cs-CZ" sz="1200" dirty="0"/>
              <a:t>http://www.uhrad.com/ctarc/ct199b2.jpg</a:t>
            </a:r>
          </a:p>
        </p:txBody>
      </p:sp>
      <p:sp>
        <p:nvSpPr>
          <p:cNvPr id="55303" name="Text Box 10">
            <a:extLst>
              <a:ext uri="{FF2B5EF4-FFF2-40B4-BE49-F238E27FC236}">
                <a16:creationId xmlns:a16="http://schemas.microsoft.com/office/drawing/2014/main" id="{A0EF4CEF-2760-4A66-8679-BCE2C6BD0DBA}"/>
              </a:ext>
            </a:extLst>
          </p:cNvPr>
          <p:cNvSpPr txBox="1">
            <a:spLocks noChangeArrowheads="1"/>
          </p:cNvSpPr>
          <p:nvPr/>
        </p:nvSpPr>
        <p:spPr bwMode="auto">
          <a:xfrm>
            <a:off x="4956121" y="4551801"/>
            <a:ext cx="259238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Horseshoe kidney – positive contrast – we can see renal pelvis, calyces and also </a:t>
            </a:r>
            <a:r>
              <a:rPr lang="en-GB" altLang="cs-CZ" sz="2000" dirty="0" err="1"/>
              <a:t>urethers</a:t>
            </a:r>
            <a:r>
              <a:rPr lang="en-GB" altLang="cs-CZ" sz="2000" dirty="0"/>
              <a:t> </a:t>
            </a:r>
            <a:r>
              <a:rPr lang="en-GB" altLang="cs-CZ" sz="1200" dirty="0"/>
              <a:t>http://www.uhrad.com/ctarc/ct215a2.jpg</a:t>
            </a:r>
          </a:p>
        </p:txBody>
      </p:sp>
      <p:pic>
        <p:nvPicPr>
          <p:cNvPr id="55304" name="Picture 12" descr="k42">
            <a:extLst>
              <a:ext uri="{FF2B5EF4-FFF2-40B4-BE49-F238E27FC236}">
                <a16:creationId xmlns:a16="http://schemas.microsoft.com/office/drawing/2014/main" id="{FCD774E3-FC81-45D4-8B77-70F912010A8F}"/>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7911553" y="1194840"/>
            <a:ext cx="2640013" cy="3816350"/>
          </a:xfrm>
          <a:noFill/>
        </p:spPr>
      </p:pic>
      <p:sp>
        <p:nvSpPr>
          <p:cNvPr id="55305" name="Text Box 14">
            <a:extLst>
              <a:ext uri="{FF2B5EF4-FFF2-40B4-BE49-F238E27FC236}">
                <a16:creationId xmlns:a16="http://schemas.microsoft.com/office/drawing/2014/main" id="{C7673A60-2739-4FFE-9BD2-4803F23A5F65}"/>
              </a:ext>
            </a:extLst>
          </p:cNvPr>
          <p:cNvSpPr txBox="1">
            <a:spLocks noChangeArrowheads="1"/>
          </p:cNvSpPr>
          <p:nvPr/>
        </p:nvSpPr>
        <p:spPr bwMode="auto">
          <a:xfrm>
            <a:off x="7895350" y="5072896"/>
            <a:ext cx="29876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err="1"/>
              <a:t>Pneumoencephalogra</a:t>
            </a:r>
            <a:r>
              <a:rPr lang="cs-CZ" altLang="cs-CZ" sz="2000" dirty="0"/>
              <a:t>m</a:t>
            </a:r>
            <a:r>
              <a:rPr lang="en-GB" altLang="cs-CZ" sz="2000" dirty="0"/>
              <a:t> – negative contrast of brain chambers – history of medicine</a:t>
            </a:r>
          </a:p>
          <a:p>
            <a:pPr eaLnBrk="1" hangingPunct="1">
              <a:spcBef>
                <a:spcPct val="50000"/>
              </a:spcBef>
              <a:buFontTx/>
              <a:buNone/>
            </a:pPr>
            <a:r>
              <a:rPr lang="en-GB" altLang="cs-CZ" sz="1200" dirty="0"/>
              <a:t>http://anatomy.ym.edu.tw/Nevac/class/neuroanatomy/slide/k42.jpg</a:t>
            </a:r>
          </a:p>
        </p:txBody>
      </p:sp>
    </p:spTree>
    <p:extLst>
      <p:ext uri="{BB962C8B-B14F-4D97-AF65-F5344CB8AC3E}">
        <p14:creationId xmlns:p14="http://schemas.microsoft.com/office/powerpoint/2010/main" val="25840864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5">
            <a:extLst>
              <a:ext uri="{FF2B5EF4-FFF2-40B4-BE49-F238E27FC236}">
                <a16:creationId xmlns:a16="http://schemas.microsoft.com/office/drawing/2014/main" id="{98B682AD-0D8F-47E8-B586-F8330C264F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E09CFE-5AD6-471F-A5C3-7E642466E022}" type="slidenum">
              <a:rPr lang="cs-CZ" altLang="cs-CZ" sz="1400"/>
              <a:pPr>
                <a:spcBef>
                  <a:spcPct val="0"/>
                </a:spcBef>
                <a:buFontTx/>
                <a:buNone/>
              </a:pPr>
              <a:t>27</a:t>
            </a:fld>
            <a:endParaRPr lang="cs-CZ" altLang="cs-CZ" sz="1400"/>
          </a:p>
        </p:txBody>
      </p:sp>
      <p:sp>
        <p:nvSpPr>
          <p:cNvPr id="57347" name="Rectangle 2">
            <a:extLst>
              <a:ext uri="{FF2B5EF4-FFF2-40B4-BE49-F238E27FC236}">
                <a16:creationId xmlns:a16="http://schemas.microsoft.com/office/drawing/2014/main" id="{73F1A53B-9709-4822-AEFB-369909B1C6B5}"/>
              </a:ext>
            </a:extLst>
          </p:cNvPr>
          <p:cNvSpPr>
            <a:spLocks noGrp="1" noChangeArrowheads="1"/>
          </p:cNvSpPr>
          <p:nvPr>
            <p:ph type="title"/>
          </p:nvPr>
        </p:nvSpPr>
        <p:spPr>
          <a:xfrm>
            <a:off x="1992313" y="476250"/>
            <a:ext cx="8229600" cy="922338"/>
          </a:xfrm>
          <a:noFill/>
          <a:ln w="38100" cmpd="dbl">
            <a:noFill/>
            <a:miter lim="800000"/>
            <a:headEnd/>
            <a:tailEnd/>
          </a:ln>
        </p:spPr>
        <p:txBody>
          <a:bodyPr/>
          <a:lstStyle/>
          <a:p>
            <a:pPr algn="l" eaLnBrk="1" hangingPunct="1"/>
            <a:r>
              <a:rPr lang="en-GB" altLang="cs-CZ" sz="3200" b="1" dirty="0">
                <a:solidFill>
                  <a:schemeClr val="tx1"/>
                </a:solidFill>
              </a:rPr>
              <a:t>Devices for Special Uses</a:t>
            </a:r>
            <a:r>
              <a:rPr lang="cs-CZ" altLang="cs-CZ" sz="3200" b="1" dirty="0">
                <a:solidFill>
                  <a:schemeClr val="tx1"/>
                </a:solidFill>
              </a:rPr>
              <a:t> - </a:t>
            </a:r>
            <a:r>
              <a:rPr lang="cs-CZ" altLang="cs-CZ" sz="3200" b="1" dirty="0" err="1">
                <a:solidFill>
                  <a:schemeClr val="tx1"/>
                </a:solidFill>
              </a:rPr>
              <a:t>Examples</a:t>
            </a:r>
            <a:endParaRPr lang="en-GB" altLang="cs-CZ" sz="3200" b="1" dirty="0">
              <a:solidFill>
                <a:schemeClr val="tx1"/>
              </a:solidFill>
            </a:endParaRPr>
          </a:p>
        </p:txBody>
      </p:sp>
      <p:sp>
        <p:nvSpPr>
          <p:cNvPr id="57348" name="Rectangle 3">
            <a:extLst>
              <a:ext uri="{FF2B5EF4-FFF2-40B4-BE49-F238E27FC236}">
                <a16:creationId xmlns:a16="http://schemas.microsoft.com/office/drawing/2014/main" id="{E3DA44D2-E7D5-4048-99F4-127B442851DB}"/>
              </a:ext>
            </a:extLst>
          </p:cNvPr>
          <p:cNvSpPr>
            <a:spLocks noGrp="1" noChangeArrowheads="1"/>
          </p:cNvSpPr>
          <p:nvPr>
            <p:ph type="body" idx="1"/>
          </p:nvPr>
        </p:nvSpPr>
        <p:spPr>
          <a:xfrm>
            <a:off x="1198179" y="2133600"/>
            <a:ext cx="9627476" cy="3816350"/>
          </a:xfrm>
        </p:spPr>
        <p:txBody>
          <a:bodyPr/>
          <a:lstStyle/>
          <a:p>
            <a:pPr eaLnBrk="1" hangingPunct="1">
              <a:lnSpc>
                <a:spcPct val="100000"/>
              </a:lnSpc>
              <a:buFont typeface="Wingdings" panose="05000000000000000000" pitchFamily="2" charset="2"/>
              <a:buChar char="Ø"/>
            </a:pPr>
            <a:r>
              <a:rPr lang="en-GB" altLang="cs-CZ" sz="2800" dirty="0"/>
              <a:t>Dental X-ray devices </a:t>
            </a:r>
            <a:endParaRPr lang="cs-CZ" altLang="cs-CZ" sz="2800" dirty="0"/>
          </a:p>
          <a:p>
            <a:pPr eaLnBrk="1" hangingPunct="1">
              <a:lnSpc>
                <a:spcPct val="100000"/>
              </a:lnSpc>
              <a:buFont typeface="Wingdings" panose="05000000000000000000" pitchFamily="2" charset="2"/>
              <a:buNone/>
            </a:pPr>
            <a:endParaRPr lang="en-GB" altLang="cs-CZ" sz="2800" dirty="0"/>
          </a:p>
          <a:p>
            <a:pPr eaLnBrk="1" hangingPunct="1">
              <a:lnSpc>
                <a:spcPct val="100000"/>
              </a:lnSpc>
              <a:buFont typeface="Wingdings" panose="05000000000000000000" pitchFamily="2" charset="2"/>
              <a:buChar char="Ø"/>
            </a:pPr>
            <a:r>
              <a:rPr lang="en-US" altLang="cs-CZ" sz="2800" dirty="0"/>
              <a:t>Mammographic devices</a:t>
            </a:r>
          </a:p>
          <a:p>
            <a:pPr eaLnBrk="1" hangingPunct="1">
              <a:lnSpc>
                <a:spcPct val="100000"/>
              </a:lnSpc>
              <a:buFont typeface="Wingdings" panose="05000000000000000000" pitchFamily="2" charset="2"/>
              <a:buNone/>
            </a:pPr>
            <a:endParaRPr lang="en-GB" altLang="cs-CZ" sz="2800" dirty="0"/>
          </a:p>
          <a:p>
            <a:pPr eaLnBrk="1" hangingPunct="1">
              <a:lnSpc>
                <a:spcPct val="100000"/>
              </a:lnSpc>
              <a:buFont typeface="Wingdings" panose="05000000000000000000" pitchFamily="2" charset="2"/>
              <a:buChar char="Ø"/>
            </a:pPr>
            <a:r>
              <a:rPr lang="en-GB" altLang="cs-CZ" sz="2800" dirty="0"/>
              <a:t>Angiography (image subtraction systems, formerly image intensifier based</a:t>
            </a:r>
            <a:r>
              <a:rPr lang="cs-CZ" altLang="cs-CZ" sz="2800" dirty="0"/>
              <a:t>;</a:t>
            </a:r>
            <a:r>
              <a:rPr lang="en-GB" altLang="cs-CZ" sz="2800" dirty="0"/>
              <a:t> now increasingly digital detector based)</a:t>
            </a:r>
          </a:p>
          <a:p>
            <a:pPr eaLnBrk="1" hangingPunct="1">
              <a:lnSpc>
                <a:spcPct val="90000"/>
              </a:lnSpc>
              <a:buFont typeface="Wingdings" panose="05000000000000000000" pitchFamily="2" charset="2"/>
              <a:buChar char="Ø"/>
            </a:pPr>
            <a:endParaRPr lang="en-GB" altLang="cs-CZ" sz="2800" dirty="0"/>
          </a:p>
        </p:txBody>
      </p:sp>
    </p:spTree>
    <p:extLst>
      <p:ext uri="{BB962C8B-B14F-4D97-AF65-F5344CB8AC3E}">
        <p14:creationId xmlns:p14="http://schemas.microsoft.com/office/powerpoint/2010/main" val="1218894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7">
            <a:extLst>
              <a:ext uri="{FF2B5EF4-FFF2-40B4-BE49-F238E27FC236}">
                <a16:creationId xmlns:a16="http://schemas.microsoft.com/office/drawing/2014/main" id="{4F89163C-6E01-4805-9567-C0FDB10809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8905D5-C555-4291-A3E9-378E416A5CC2}" type="slidenum">
              <a:rPr lang="cs-CZ" altLang="cs-CZ" sz="1400"/>
              <a:pPr>
                <a:spcBef>
                  <a:spcPct val="0"/>
                </a:spcBef>
                <a:buFontTx/>
                <a:buNone/>
              </a:pPr>
              <a:t>28</a:t>
            </a:fld>
            <a:endParaRPr lang="cs-CZ" altLang="cs-CZ" sz="1400"/>
          </a:p>
        </p:txBody>
      </p:sp>
      <p:sp>
        <p:nvSpPr>
          <p:cNvPr id="59395" name="Rectangle 2">
            <a:extLst>
              <a:ext uri="{FF2B5EF4-FFF2-40B4-BE49-F238E27FC236}">
                <a16:creationId xmlns:a16="http://schemas.microsoft.com/office/drawing/2014/main" id="{BE69D750-D7C7-43BC-9083-1B7D685A346B}"/>
              </a:ext>
            </a:extLst>
          </p:cNvPr>
          <p:cNvSpPr>
            <a:spLocks noGrp="1" noChangeArrowheads="1"/>
          </p:cNvSpPr>
          <p:nvPr>
            <p:ph type="title"/>
          </p:nvPr>
        </p:nvSpPr>
        <p:spPr>
          <a:xfrm>
            <a:off x="1703389" y="188914"/>
            <a:ext cx="5699125" cy="936625"/>
          </a:xfrm>
        </p:spPr>
        <p:txBody>
          <a:bodyPr/>
          <a:lstStyle/>
          <a:p>
            <a:pPr algn="l" eaLnBrk="1" hangingPunct="1"/>
            <a:r>
              <a:rPr lang="en-GB" altLang="cs-CZ" sz="3600" b="1" dirty="0">
                <a:solidFill>
                  <a:srgbClr val="0000DC"/>
                </a:solidFill>
              </a:rPr>
              <a:t>X-ray Devices in Dentistry</a:t>
            </a:r>
          </a:p>
        </p:txBody>
      </p:sp>
      <p:pic>
        <p:nvPicPr>
          <p:cNvPr id="59396" name="Picture 8" descr="9000 control photo">
            <a:extLst>
              <a:ext uri="{FF2B5EF4-FFF2-40B4-BE49-F238E27FC236}">
                <a16:creationId xmlns:a16="http://schemas.microsoft.com/office/drawing/2014/main" id="{8FE7FE06-CF7D-461F-B139-AE33B1140977}"/>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5899041" y="1136050"/>
            <a:ext cx="2195513" cy="3240087"/>
          </a:xfrm>
          <a:noFill/>
        </p:spPr>
      </p:pic>
      <p:pic>
        <p:nvPicPr>
          <p:cNvPr id="59397" name="Picture 11" descr="standard pan film">
            <a:extLst>
              <a:ext uri="{FF2B5EF4-FFF2-40B4-BE49-F238E27FC236}">
                <a16:creationId xmlns:a16="http://schemas.microsoft.com/office/drawing/2014/main" id="{4AD0344E-E403-43BA-B2AB-68D1474CC37B}"/>
              </a:ext>
            </a:extLst>
          </p:cNvPr>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8204090" y="1125539"/>
            <a:ext cx="2801938" cy="3240087"/>
          </a:xfrm>
          <a:noFill/>
        </p:spPr>
      </p:pic>
      <p:pic>
        <p:nvPicPr>
          <p:cNvPr id="59398" name="Picture 5" descr="7651m.jpg (126516 bytes)">
            <a:extLst>
              <a:ext uri="{FF2B5EF4-FFF2-40B4-BE49-F238E27FC236}">
                <a16:creationId xmlns:a16="http://schemas.microsoft.com/office/drawing/2014/main" id="{FD6A04AD-6A00-431B-9147-9D519AD017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851" y="1125539"/>
            <a:ext cx="25812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 Box 6">
            <a:extLst>
              <a:ext uri="{FF2B5EF4-FFF2-40B4-BE49-F238E27FC236}">
                <a16:creationId xmlns:a16="http://schemas.microsoft.com/office/drawing/2014/main" id="{380ACE46-2839-4D35-A861-29B83626DDF1}"/>
              </a:ext>
            </a:extLst>
          </p:cNvPr>
          <p:cNvSpPr txBox="1">
            <a:spLocks noChangeArrowheads="1"/>
          </p:cNvSpPr>
          <p:nvPr/>
        </p:nvSpPr>
        <p:spPr bwMode="auto">
          <a:xfrm>
            <a:off x="3935414" y="4581525"/>
            <a:ext cx="2808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http://www.gendexxray.com/765dc.htm</a:t>
            </a:r>
          </a:p>
        </p:txBody>
      </p:sp>
      <p:sp>
        <p:nvSpPr>
          <p:cNvPr id="59400" name="Text Box 13">
            <a:extLst>
              <a:ext uri="{FF2B5EF4-FFF2-40B4-BE49-F238E27FC236}">
                <a16:creationId xmlns:a16="http://schemas.microsoft.com/office/drawing/2014/main" id="{8475E2AE-8874-4099-86F1-84CCD0402644}"/>
              </a:ext>
            </a:extLst>
          </p:cNvPr>
          <p:cNvSpPr txBox="1">
            <a:spLocks noChangeArrowheads="1"/>
          </p:cNvSpPr>
          <p:nvPr/>
        </p:nvSpPr>
        <p:spPr bwMode="auto">
          <a:xfrm>
            <a:off x="6743700" y="4581525"/>
            <a:ext cx="360045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GB" altLang="cs-CZ" sz="1800" b="1" dirty="0"/>
              <a:t>Panoramic screening</a:t>
            </a:r>
            <a:r>
              <a:rPr lang="cs-CZ" altLang="cs-CZ" sz="1800" b="1" dirty="0"/>
              <a:t> – </a:t>
            </a:r>
            <a:r>
              <a:rPr lang="cs-CZ" altLang="cs-CZ" sz="1800" b="1" dirty="0" err="1"/>
              <a:t>orthopantomograpy</a:t>
            </a:r>
            <a:endParaRPr lang="cs-CZ" altLang="cs-CZ" sz="1800" b="1" dirty="0"/>
          </a:p>
          <a:p>
            <a:pPr algn="r" eaLnBrk="1" hangingPunct="1">
              <a:spcBef>
                <a:spcPct val="50000"/>
              </a:spcBef>
              <a:buFontTx/>
              <a:buNone/>
            </a:pPr>
            <a:r>
              <a:rPr lang="cs-CZ" altLang="cs-CZ" sz="1800" b="1" dirty="0"/>
              <a:t>very </a:t>
            </a:r>
            <a:r>
              <a:rPr lang="cs-CZ" altLang="cs-CZ" sz="1800" b="1" dirty="0" err="1"/>
              <a:t>useful</a:t>
            </a:r>
            <a:r>
              <a:rPr lang="cs-CZ" altLang="cs-CZ" sz="1800" b="1" dirty="0"/>
              <a:t> in </a:t>
            </a:r>
            <a:r>
              <a:rPr lang="cs-CZ" altLang="cs-CZ" sz="1800" b="1" dirty="0" err="1"/>
              <a:t>e.g</a:t>
            </a:r>
            <a:r>
              <a:rPr lang="cs-CZ" altLang="cs-CZ" sz="1800" b="1" dirty="0"/>
              <a:t>. </a:t>
            </a:r>
            <a:r>
              <a:rPr lang="cs-CZ" altLang="cs-CZ" sz="1800" b="1" dirty="0" err="1"/>
              <a:t>orthodontics</a:t>
            </a:r>
            <a:endParaRPr lang="cs-CZ" altLang="cs-CZ" sz="1800" b="1" dirty="0"/>
          </a:p>
          <a:p>
            <a:pPr algn="r" eaLnBrk="1" hangingPunct="1">
              <a:spcBef>
                <a:spcPct val="50000"/>
              </a:spcBef>
              <a:buFontTx/>
              <a:buNone/>
            </a:pPr>
            <a:r>
              <a:rPr lang="cs-CZ" altLang="cs-CZ" sz="1200" dirty="0"/>
              <a:t>  http://www.gendexxray.com/orthoralix-9000.htm</a:t>
            </a:r>
          </a:p>
        </p:txBody>
      </p:sp>
      <p:pic>
        <p:nvPicPr>
          <p:cNvPr id="59401" name="Picture 14" descr="3leftbott">
            <a:extLst>
              <a:ext uri="{FF2B5EF4-FFF2-40B4-BE49-F238E27FC236}">
                <a16:creationId xmlns:a16="http://schemas.microsoft.com/office/drawing/2014/main" id="{A55C1F2A-5B23-4009-9490-2DEFB547A516}"/>
              </a:ext>
            </a:extLst>
          </p:cNvPr>
          <p:cNvPicPr>
            <a:picLocks noGrp="1" noChangeAspect="1" noChangeArrowheads="1"/>
          </p:cNvPicPr>
          <p:nvPr>
            <p:ph sz="quarter" idx="3"/>
          </p:nvPr>
        </p:nvPicPr>
        <p:blipFill>
          <a:blip r:embed="rId8">
            <a:grayscl/>
            <a:extLst>
              <a:ext uri="{28A0092B-C50C-407E-A947-70E740481C1C}">
                <a14:useLocalDpi xmlns:a14="http://schemas.microsoft.com/office/drawing/2010/main" val="0"/>
              </a:ext>
            </a:extLst>
          </a:blip>
          <a:srcRect/>
          <a:stretch>
            <a:fillRect/>
          </a:stretch>
        </p:blipFill>
        <p:spPr>
          <a:xfrm>
            <a:off x="2063751" y="4437064"/>
            <a:ext cx="1482725" cy="2205037"/>
          </a:xfrm>
          <a:noFill/>
        </p:spPr>
      </p:pic>
      <p:sp>
        <p:nvSpPr>
          <p:cNvPr id="59402" name="Text Box 2">
            <a:extLst>
              <a:ext uri="{FF2B5EF4-FFF2-40B4-BE49-F238E27FC236}">
                <a16:creationId xmlns:a16="http://schemas.microsoft.com/office/drawing/2014/main" id="{514A3324-F09D-47A7-A537-EA4553945C2F}"/>
              </a:ext>
            </a:extLst>
          </p:cNvPr>
          <p:cNvSpPr txBox="1">
            <a:spLocks noChangeArrowheads="1"/>
          </p:cNvSpPr>
          <p:nvPr/>
        </p:nvSpPr>
        <p:spPr bwMode="auto">
          <a:xfrm>
            <a:off x="3719514" y="5373688"/>
            <a:ext cx="2160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b="1"/>
              <a:t>X-ray image of a dental implant</a:t>
            </a:r>
          </a:p>
        </p:txBody>
      </p:sp>
      <p:pic>
        <p:nvPicPr>
          <p:cNvPr id="4" name="Nahraný zvuk">
            <a:hlinkClick r:id="" action="ppaction://media"/>
            <a:extLst>
              <a:ext uri="{FF2B5EF4-FFF2-40B4-BE49-F238E27FC236}">
                <a16:creationId xmlns:a16="http://schemas.microsoft.com/office/drawing/2014/main" id="{E30A061D-6326-4FD5-8AF1-124F607A754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364263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5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6">
            <a:extLst>
              <a:ext uri="{FF2B5EF4-FFF2-40B4-BE49-F238E27FC236}">
                <a16:creationId xmlns:a16="http://schemas.microsoft.com/office/drawing/2014/main" id="{5AEFE826-17FC-46B4-84DE-248664C826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DA46BA8-0502-4D12-B314-010DBB41C323}" type="slidenum">
              <a:rPr lang="cs-CZ" altLang="cs-CZ" sz="1400"/>
              <a:pPr>
                <a:spcBef>
                  <a:spcPct val="0"/>
                </a:spcBef>
                <a:buFontTx/>
                <a:buNone/>
              </a:pPr>
              <a:t>29</a:t>
            </a:fld>
            <a:endParaRPr lang="cs-CZ" altLang="cs-CZ" sz="1400"/>
          </a:p>
        </p:txBody>
      </p:sp>
      <p:sp>
        <p:nvSpPr>
          <p:cNvPr id="61443" name="Rectangle 2">
            <a:extLst>
              <a:ext uri="{FF2B5EF4-FFF2-40B4-BE49-F238E27FC236}">
                <a16:creationId xmlns:a16="http://schemas.microsoft.com/office/drawing/2014/main" id="{8AEC194D-EE70-4FB8-9699-87DEBE62EB5C}"/>
              </a:ext>
            </a:extLst>
          </p:cNvPr>
          <p:cNvSpPr>
            <a:spLocks noGrp="1" noChangeArrowheads="1"/>
          </p:cNvSpPr>
          <p:nvPr>
            <p:ph type="title"/>
          </p:nvPr>
        </p:nvSpPr>
        <p:spPr>
          <a:xfrm>
            <a:off x="1703389" y="260351"/>
            <a:ext cx="5919787" cy="855663"/>
          </a:xfrm>
        </p:spPr>
        <p:txBody>
          <a:bodyPr/>
          <a:lstStyle/>
          <a:p>
            <a:pPr algn="l" eaLnBrk="1" hangingPunct="1"/>
            <a:r>
              <a:rPr lang="cs-CZ" altLang="cs-CZ" sz="3600" b="1" dirty="0" err="1"/>
              <a:t>Mammography</a:t>
            </a:r>
            <a:endParaRPr lang="en-GB" altLang="cs-CZ" sz="3600" b="1" dirty="0"/>
          </a:p>
        </p:txBody>
      </p:sp>
      <p:pic>
        <p:nvPicPr>
          <p:cNvPr id="61444" name="Picture 9" descr="Image:Mammogram.jpg">
            <a:extLst>
              <a:ext uri="{FF2B5EF4-FFF2-40B4-BE49-F238E27FC236}">
                <a16:creationId xmlns:a16="http://schemas.microsoft.com/office/drawing/2014/main" id="{72B567B5-3435-4810-80E6-BF2B2FBEFAD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499944" y="1152800"/>
            <a:ext cx="5200196" cy="3456318"/>
          </a:xfrm>
          <a:noFill/>
        </p:spPr>
      </p:pic>
      <p:sp>
        <p:nvSpPr>
          <p:cNvPr id="61445" name="Text Box 11">
            <a:extLst>
              <a:ext uri="{FF2B5EF4-FFF2-40B4-BE49-F238E27FC236}">
                <a16:creationId xmlns:a16="http://schemas.microsoft.com/office/drawing/2014/main" id="{4C49690E-2EFC-4F91-8EC9-56BE995323E5}"/>
              </a:ext>
            </a:extLst>
          </p:cNvPr>
          <p:cNvSpPr txBox="1">
            <a:spLocks noChangeArrowheads="1"/>
          </p:cNvSpPr>
          <p:nvPr/>
        </p:nvSpPr>
        <p:spPr bwMode="auto">
          <a:xfrm>
            <a:off x="1240221" y="4907894"/>
            <a:ext cx="1007942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b="1" dirty="0"/>
              <a:t>Mammography</a:t>
            </a:r>
            <a:r>
              <a:rPr lang="en-GB" altLang="cs-CZ" sz="2000" dirty="0"/>
              <a:t> is the process of using low-dose X-rays (usually around 0.7 mSv) to examine the female breast. It is used to look for different types of tumours and cysts.  In some countries routine (annual to five-yearly) mammography of older women is encouraged as a screening method to diagnose early breast cancer. It is normal to use low </a:t>
            </a:r>
            <a:r>
              <a:rPr lang="cs-CZ" altLang="cs-CZ" sz="2000" dirty="0" err="1"/>
              <a:t>energy</a:t>
            </a:r>
            <a:r>
              <a:rPr lang="cs-CZ" altLang="cs-CZ" sz="2000" dirty="0"/>
              <a:t> (soft)</a:t>
            </a:r>
            <a:r>
              <a:rPr lang="en-GB" altLang="cs-CZ" sz="2000" dirty="0"/>
              <a:t> X-rays (molybdenum </a:t>
            </a:r>
            <a:r>
              <a:rPr lang="cs-CZ" altLang="cs-CZ" sz="2000" dirty="0" err="1"/>
              <a:t>anode</a:t>
            </a:r>
            <a:r>
              <a:rPr lang="en-GB" altLang="cs-CZ" sz="2000" dirty="0"/>
              <a:t>).</a:t>
            </a:r>
          </a:p>
        </p:txBody>
      </p:sp>
    </p:spTree>
    <p:extLst>
      <p:ext uri="{BB962C8B-B14F-4D97-AF65-F5344CB8AC3E}">
        <p14:creationId xmlns:p14="http://schemas.microsoft.com/office/powerpoint/2010/main" val="11599339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BB74AC65-F82B-4F11-8040-4EFB7D0F5A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11B8AF-229B-4120-88AC-15F512B2EE71}" type="slidenum">
              <a:rPr lang="cs-CZ" altLang="cs-CZ" sz="1400"/>
              <a:pPr>
                <a:spcBef>
                  <a:spcPct val="0"/>
                </a:spcBef>
                <a:buFontTx/>
                <a:buNone/>
              </a:pPr>
              <a:t>3</a:t>
            </a:fld>
            <a:endParaRPr lang="cs-CZ" altLang="cs-CZ" sz="1400"/>
          </a:p>
        </p:txBody>
      </p:sp>
      <p:sp>
        <p:nvSpPr>
          <p:cNvPr id="8195" name="Rectangle 2">
            <a:extLst>
              <a:ext uri="{FF2B5EF4-FFF2-40B4-BE49-F238E27FC236}">
                <a16:creationId xmlns:a16="http://schemas.microsoft.com/office/drawing/2014/main" id="{F8663788-D97E-4BFA-A750-8B7076662524}"/>
              </a:ext>
            </a:extLst>
          </p:cNvPr>
          <p:cNvSpPr>
            <a:spLocks noGrp="1" noChangeArrowheads="1"/>
          </p:cNvSpPr>
          <p:nvPr>
            <p:ph type="title"/>
          </p:nvPr>
        </p:nvSpPr>
        <p:spPr>
          <a:xfrm>
            <a:off x="1524001" y="333375"/>
            <a:ext cx="5915025" cy="1143000"/>
          </a:xfrm>
        </p:spPr>
        <p:txBody>
          <a:bodyPr/>
          <a:lstStyle/>
          <a:p>
            <a:pPr eaLnBrk="1" hangingPunct="1"/>
            <a:r>
              <a:rPr lang="en-GB" altLang="cs-CZ" sz="4000" b="1">
                <a:solidFill>
                  <a:schemeClr val="tx1"/>
                </a:solidFill>
              </a:rPr>
              <a:t>Content of the Lecture</a:t>
            </a:r>
          </a:p>
        </p:txBody>
      </p:sp>
      <p:sp>
        <p:nvSpPr>
          <p:cNvPr id="272387" name="Rectangle 3">
            <a:extLst>
              <a:ext uri="{FF2B5EF4-FFF2-40B4-BE49-F238E27FC236}">
                <a16:creationId xmlns:a16="http://schemas.microsoft.com/office/drawing/2014/main" id="{40EC78BB-E405-42DB-B4FE-7607355A5640}"/>
              </a:ext>
            </a:extLst>
          </p:cNvPr>
          <p:cNvSpPr>
            <a:spLocks noGrp="1" noChangeArrowheads="1"/>
          </p:cNvSpPr>
          <p:nvPr>
            <p:ph type="body" idx="1"/>
          </p:nvPr>
        </p:nvSpPr>
        <p:spPr>
          <a:xfrm>
            <a:off x="1981200" y="1600201"/>
            <a:ext cx="8229600" cy="4708525"/>
          </a:xfrm>
          <a:noFill/>
          <a:ln w="38100" cmpd="dbl">
            <a:noFill/>
            <a:miter lim="800000"/>
            <a:headEnd/>
            <a:tailEnd/>
          </a:ln>
        </p:spPr>
        <p:txBody>
          <a:bodyPr/>
          <a:lstStyle/>
          <a:p>
            <a:pPr eaLnBrk="1" hangingPunct="1">
              <a:buFont typeface="Wingdings" panose="05000000000000000000" pitchFamily="2" charset="2"/>
              <a:buChar char="Ø"/>
            </a:pPr>
            <a:r>
              <a:rPr lang="en-US" altLang="cs-CZ" sz="2800" dirty="0"/>
              <a:t>Projection XRI devices</a:t>
            </a:r>
          </a:p>
          <a:p>
            <a:pPr eaLnBrk="1" hangingPunct="1">
              <a:buFont typeface="Wingdings" panose="05000000000000000000" pitchFamily="2" charset="2"/>
              <a:buNone/>
            </a:pPr>
            <a:endParaRPr lang="en-US" altLang="cs-CZ" sz="2800" dirty="0"/>
          </a:p>
          <a:p>
            <a:pPr eaLnBrk="1" hangingPunct="1">
              <a:buFont typeface="Wingdings" panose="05000000000000000000" pitchFamily="2" charset="2"/>
              <a:buChar char="Ø"/>
            </a:pPr>
            <a:r>
              <a:rPr lang="en-US" altLang="cs-CZ" sz="2800" dirty="0"/>
              <a:t>Image formation</a:t>
            </a:r>
            <a:endParaRPr lang="cs-CZ" altLang="cs-CZ" sz="2800" dirty="0"/>
          </a:p>
          <a:p>
            <a:pPr eaLnBrk="1" hangingPunct="1">
              <a:buFont typeface="Wingdings" panose="05000000000000000000" pitchFamily="2" charset="2"/>
              <a:buChar char="Ø"/>
            </a:pPr>
            <a:endParaRPr lang="cs-CZ" altLang="cs-CZ" sz="2800" dirty="0"/>
          </a:p>
          <a:p>
            <a:pPr eaLnBrk="1" hangingPunct="1">
              <a:buFont typeface="Wingdings" panose="05000000000000000000" pitchFamily="2" charset="2"/>
              <a:buChar char="Ø"/>
            </a:pPr>
            <a:r>
              <a:rPr lang="en-US" altLang="cs-CZ" sz="2800" dirty="0"/>
              <a:t>Projection X-ray devices for special purposes</a:t>
            </a:r>
          </a:p>
          <a:p>
            <a:pPr eaLnBrk="1" hangingPunct="1">
              <a:buFont typeface="Wingdings" panose="05000000000000000000" pitchFamily="2" charset="2"/>
              <a:buNone/>
            </a:pPr>
            <a:endParaRPr lang="en-US" altLang="cs-CZ" sz="2800" dirty="0"/>
          </a:p>
          <a:p>
            <a:pPr eaLnBrk="1" hangingPunct="1">
              <a:buFont typeface="Wingdings" panose="05000000000000000000" pitchFamily="2" charset="2"/>
              <a:buChar char="Ø"/>
            </a:pPr>
            <a:r>
              <a:rPr lang="en-US" altLang="cs-CZ" sz="2800" dirty="0"/>
              <a:t>CT</a:t>
            </a:r>
          </a:p>
          <a:p>
            <a:pPr eaLnBrk="1" hangingPunct="1">
              <a:buFont typeface="Wingdings" panose="05000000000000000000" pitchFamily="2" charset="2"/>
              <a:buNone/>
            </a:pPr>
            <a:endParaRPr lang="en-US" altLang="cs-CZ" sz="2800" dirty="0"/>
          </a:p>
          <a:p>
            <a:pPr eaLnBrk="1" hangingPunct="1">
              <a:buFont typeface="Wingdings" panose="05000000000000000000" pitchFamily="2" charset="2"/>
              <a:buChar char="Ø"/>
            </a:pPr>
            <a:r>
              <a:rPr lang="en-US" altLang="cs-CZ" sz="2800" dirty="0"/>
              <a:t>Radiation dose and health risk</a:t>
            </a:r>
          </a:p>
        </p:txBody>
      </p:sp>
    </p:spTree>
    <p:extLst>
      <p:ext uri="{BB962C8B-B14F-4D97-AF65-F5344CB8AC3E}">
        <p14:creationId xmlns:p14="http://schemas.microsoft.com/office/powerpoint/2010/main" val="38627879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23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23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2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a:extLst>
              <a:ext uri="{FF2B5EF4-FFF2-40B4-BE49-F238E27FC236}">
                <a16:creationId xmlns:a16="http://schemas.microsoft.com/office/drawing/2014/main" id="{14303E0F-8F96-4E2D-9668-315E31CE40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AF17BEC-CF71-473E-B964-74E539AF4E7A}" type="slidenum">
              <a:rPr lang="cs-CZ" altLang="cs-CZ" sz="1400"/>
              <a:pPr>
                <a:spcBef>
                  <a:spcPct val="0"/>
                </a:spcBef>
                <a:buFontTx/>
                <a:buNone/>
              </a:pPr>
              <a:t>30</a:t>
            </a:fld>
            <a:endParaRPr lang="cs-CZ" altLang="cs-CZ" sz="1400"/>
          </a:p>
        </p:txBody>
      </p:sp>
      <p:sp>
        <p:nvSpPr>
          <p:cNvPr id="63491" name="Rectangle 2">
            <a:extLst>
              <a:ext uri="{FF2B5EF4-FFF2-40B4-BE49-F238E27FC236}">
                <a16:creationId xmlns:a16="http://schemas.microsoft.com/office/drawing/2014/main" id="{2E16A9FF-2286-4B4F-B209-05F19258449B}"/>
              </a:ext>
            </a:extLst>
          </p:cNvPr>
          <p:cNvSpPr>
            <a:spLocks noGrp="1" noChangeArrowheads="1"/>
          </p:cNvSpPr>
          <p:nvPr>
            <p:ph type="title"/>
          </p:nvPr>
        </p:nvSpPr>
        <p:spPr>
          <a:xfrm>
            <a:off x="1292772" y="306171"/>
            <a:ext cx="7324178" cy="671292"/>
          </a:xfrm>
        </p:spPr>
        <p:txBody>
          <a:bodyPr/>
          <a:lstStyle/>
          <a:p>
            <a:pPr algn="l" eaLnBrk="1" hangingPunct="1"/>
            <a:r>
              <a:rPr lang="en-GB" altLang="cs-CZ" sz="3600" b="1" dirty="0">
                <a:solidFill>
                  <a:srgbClr val="0000DC"/>
                </a:solidFill>
              </a:rPr>
              <a:t>Digital </a:t>
            </a:r>
            <a:r>
              <a:rPr lang="cs-CZ" altLang="cs-CZ" sz="3600" b="1" dirty="0">
                <a:solidFill>
                  <a:srgbClr val="0000DC"/>
                </a:solidFill>
              </a:rPr>
              <a:t>S</a:t>
            </a:r>
            <a:r>
              <a:rPr lang="en-GB" altLang="cs-CZ" sz="3600" b="1" dirty="0" err="1">
                <a:solidFill>
                  <a:srgbClr val="0000DC"/>
                </a:solidFill>
              </a:rPr>
              <a:t>ubtraction</a:t>
            </a:r>
            <a:r>
              <a:rPr lang="en-GB" altLang="cs-CZ" sz="3600" b="1" dirty="0">
                <a:solidFill>
                  <a:srgbClr val="0000DC"/>
                </a:solidFill>
              </a:rPr>
              <a:t> </a:t>
            </a:r>
            <a:r>
              <a:rPr lang="cs-CZ" altLang="cs-CZ" sz="3600" b="1" dirty="0">
                <a:solidFill>
                  <a:srgbClr val="0000DC"/>
                </a:solidFill>
              </a:rPr>
              <a:t>A</a:t>
            </a:r>
            <a:r>
              <a:rPr lang="en-GB" altLang="cs-CZ" sz="3600" b="1" dirty="0" err="1">
                <a:solidFill>
                  <a:srgbClr val="0000DC"/>
                </a:solidFill>
              </a:rPr>
              <a:t>ngiography</a:t>
            </a:r>
            <a:endParaRPr lang="en-GB" altLang="cs-CZ" sz="3600" b="1" dirty="0">
              <a:solidFill>
                <a:srgbClr val="0000DC"/>
              </a:solidFill>
            </a:endParaRPr>
          </a:p>
        </p:txBody>
      </p:sp>
      <p:pic>
        <p:nvPicPr>
          <p:cNvPr id="63492" name="Picture 5" descr="ia_dsa">
            <a:extLst>
              <a:ext uri="{FF2B5EF4-FFF2-40B4-BE49-F238E27FC236}">
                <a16:creationId xmlns:a16="http://schemas.microsoft.com/office/drawing/2014/main" id="{B77ACE76-361A-42EA-86BA-2C672F29E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412876"/>
            <a:ext cx="35242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6">
            <a:extLst>
              <a:ext uri="{FF2B5EF4-FFF2-40B4-BE49-F238E27FC236}">
                <a16:creationId xmlns:a16="http://schemas.microsoft.com/office/drawing/2014/main" id="{06AE9213-0D62-4303-98D9-D36D8D579456}"/>
              </a:ext>
            </a:extLst>
          </p:cNvPr>
          <p:cNvSpPr txBox="1">
            <a:spLocks noChangeArrowheads="1"/>
          </p:cNvSpPr>
          <p:nvPr/>
        </p:nvSpPr>
        <p:spPr bwMode="auto">
          <a:xfrm>
            <a:off x="1992313" y="6381750"/>
            <a:ext cx="655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http://zoot.radiology.wisc.edu/~block/Med_Gallery/ia_dsa.html</a:t>
            </a:r>
          </a:p>
        </p:txBody>
      </p:sp>
      <p:pic>
        <p:nvPicPr>
          <p:cNvPr id="63494" name="Picture 7" descr="polystar">
            <a:extLst>
              <a:ext uri="{FF2B5EF4-FFF2-40B4-BE49-F238E27FC236}">
                <a16:creationId xmlns:a16="http://schemas.microsoft.com/office/drawing/2014/main" id="{C3A434E1-BE6C-4D9E-AB09-0EB53AA002E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527801" y="1412875"/>
            <a:ext cx="3186113" cy="4248150"/>
          </a:xfrm>
          <a:noFill/>
        </p:spPr>
      </p:pic>
    </p:spTree>
    <p:extLst>
      <p:ext uri="{BB962C8B-B14F-4D97-AF65-F5344CB8AC3E}">
        <p14:creationId xmlns:p14="http://schemas.microsoft.com/office/powerpoint/2010/main" val="126652355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6">
            <a:extLst>
              <a:ext uri="{FF2B5EF4-FFF2-40B4-BE49-F238E27FC236}">
                <a16:creationId xmlns:a16="http://schemas.microsoft.com/office/drawing/2014/main" id="{FE917826-4AD2-4EFA-9BFE-AAA419411D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13F904B-8720-42A7-B63B-AC748E4F7870}" type="slidenum">
              <a:rPr lang="cs-CZ" altLang="cs-CZ" sz="1400"/>
              <a:pPr>
                <a:spcBef>
                  <a:spcPct val="0"/>
                </a:spcBef>
                <a:buFontTx/>
                <a:buNone/>
              </a:pPr>
              <a:t>31</a:t>
            </a:fld>
            <a:endParaRPr lang="cs-CZ" altLang="cs-CZ" sz="1400"/>
          </a:p>
        </p:txBody>
      </p:sp>
      <p:sp>
        <p:nvSpPr>
          <p:cNvPr id="65539" name="Rectangle 2">
            <a:extLst>
              <a:ext uri="{FF2B5EF4-FFF2-40B4-BE49-F238E27FC236}">
                <a16:creationId xmlns:a16="http://schemas.microsoft.com/office/drawing/2014/main" id="{23756655-5F82-4E0F-BE91-0D8C28623BDF}"/>
              </a:ext>
            </a:extLst>
          </p:cNvPr>
          <p:cNvSpPr>
            <a:spLocks noGrp="1" noChangeArrowheads="1"/>
          </p:cNvSpPr>
          <p:nvPr>
            <p:ph type="title"/>
          </p:nvPr>
        </p:nvSpPr>
        <p:spPr>
          <a:xfrm>
            <a:off x="1981200" y="476250"/>
            <a:ext cx="8229600" cy="941388"/>
          </a:xfrm>
          <a:noFill/>
          <a:ln w="38100" cmpd="dbl">
            <a:noFill/>
            <a:miter lim="800000"/>
            <a:headEnd/>
            <a:tailEnd/>
          </a:ln>
        </p:spPr>
        <p:txBody>
          <a:bodyPr/>
          <a:lstStyle/>
          <a:p>
            <a:pPr algn="l" eaLnBrk="1" hangingPunct="1"/>
            <a:r>
              <a:rPr lang="en-GB" altLang="cs-CZ" sz="3600" b="1" dirty="0">
                <a:solidFill>
                  <a:srgbClr val="0000DC"/>
                </a:solidFill>
              </a:rPr>
              <a:t>Computerised Tomography</a:t>
            </a:r>
            <a:r>
              <a:rPr lang="cs-CZ" altLang="cs-CZ" sz="3600" b="1" dirty="0">
                <a:solidFill>
                  <a:srgbClr val="0000DC"/>
                </a:solidFill>
              </a:rPr>
              <a:t> - CT</a:t>
            </a:r>
          </a:p>
        </p:txBody>
      </p:sp>
      <p:sp>
        <p:nvSpPr>
          <p:cNvPr id="65540" name="Rectangle 3">
            <a:extLst>
              <a:ext uri="{FF2B5EF4-FFF2-40B4-BE49-F238E27FC236}">
                <a16:creationId xmlns:a16="http://schemas.microsoft.com/office/drawing/2014/main" id="{840A7C74-2FBD-434D-81D2-9CDF7A851D7A}"/>
              </a:ext>
            </a:extLst>
          </p:cNvPr>
          <p:cNvSpPr>
            <a:spLocks noGrp="1" noChangeArrowheads="1"/>
          </p:cNvSpPr>
          <p:nvPr>
            <p:ph type="body" sz="half" idx="1"/>
          </p:nvPr>
        </p:nvSpPr>
        <p:spPr>
          <a:xfrm>
            <a:off x="1145628" y="1412877"/>
            <a:ext cx="8849273" cy="2013496"/>
          </a:xfrm>
        </p:spPr>
        <p:txBody>
          <a:bodyPr/>
          <a:lstStyle/>
          <a:p>
            <a:pPr eaLnBrk="1" hangingPunct="1">
              <a:lnSpc>
                <a:spcPct val="100000"/>
              </a:lnSpc>
              <a:buFont typeface="Wingdings" panose="05000000000000000000" pitchFamily="2" charset="2"/>
              <a:buChar char="Ø"/>
            </a:pPr>
            <a:r>
              <a:rPr lang="en-GB" altLang="cs-CZ" sz="2400" dirty="0"/>
              <a:t>The first patient was examined by this method in London, 1971. </a:t>
            </a:r>
            <a:endParaRPr lang="cs-CZ" altLang="cs-CZ" sz="2400" dirty="0"/>
          </a:p>
          <a:p>
            <a:pPr eaLnBrk="1" hangingPunct="1">
              <a:lnSpc>
                <a:spcPct val="100000"/>
              </a:lnSpc>
              <a:buFont typeface="Wingdings" panose="05000000000000000000" pitchFamily="2" charset="2"/>
              <a:buNone/>
            </a:pPr>
            <a:endParaRPr lang="en-GB" altLang="cs-CZ" sz="900" dirty="0"/>
          </a:p>
          <a:p>
            <a:pPr eaLnBrk="1" hangingPunct="1">
              <a:lnSpc>
                <a:spcPct val="100000"/>
              </a:lnSpc>
              <a:buFont typeface="Wingdings" panose="05000000000000000000" pitchFamily="2" charset="2"/>
              <a:buChar char="Ø"/>
            </a:pPr>
            <a:r>
              <a:rPr lang="en-GB" altLang="cs-CZ" sz="2400" dirty="0"/>
              <a:t>The apparatus was invented by English physicist Hounsfield, (together with American Cormack, Nobel award for medicine, 1979)</a:t>
            </a:r>
          </a:p>
        </p:txBody>
      </p:sp>
      <p:pic>
        <p:nvPicPr>
          <p:cNvPr id="65541" name="Picture 4" descr="CT scannner and X-ray table. From http://www.picker.com">
            <a:extLst>
              <a:ext uri="{FF2B5EF4-FFF2-40B4-BE49-F238E27FC236}">
                <a16:creationId xmlns:a16="http://schemas.microsoft.com/office/drawing/2014/main" id="{93BB7678-A486-4E90-89DC-43ED6F221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088" y="3030484"/>
            <a:ext cx="3692360" cy="338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49474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A6CB60E9-1AD9-433A-8AD9-D5F04FD9D4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4F4D01-C967-4C3B-815D-19E06F4BC36F}" type="slidenum">
              <a:rPr lang="cs-CZ" altLang="cs-CZ" sz="1400"/>
              <a:pPr>
                <a:spcBef>
                  <a:spcPct val="0"/>
                </a:spcBef>
                <a:buFontTx/>
                <a:buNone/>
              </a:pPr>
              <a:t>32</a:t>
            </a:fld>
            <a:endParaRPr lang="cs-CZ" altLang="cs-CZ" sz="1400"/>
          </a:p>
        </p:txBody>
      </p:sp>
      <p:sp>
        <p:nvSpPr>
          <p:cNvPr id="67587" name="Rectangle 2">
            <a:extLst>
              <a:ext uri="{FF2B5EF4-FFF2-40B4-BE49-F238E27FC236}">
                <a16:creationId xmlns:a16="http://schemas.microsoft.com/office/drawing/2014/main" id="{CBCD8553-AF2D-456B-9E99-EED3833C397B}"/>
              </a:ext>
            </a:extLst>
          </p:cNvPr>
          <p:cNvSpPr>
            <a:spLocks noGrp="1" noChangeArrowheads="1"/>
          </p:cNvSpPr>
          <p:nvPr>
            <p:ph type="title"/>
          </p:nvPr>
        </p:nvSpPr>
        <p:spPr>
          <a:xfrm>
            <a:off x="720000" y="720000"/>
            <a:ext cx="4419559" cy="451576"/>
          </a:xfrm>
        </p:spPr>
        <p:txBody>
          <a:bodyPr/>
          <a:lstStyle/>
          <a:p>
            <a:pPr algn="l" eaLnBrk="1" hangingPunct="1"/>
            <a:r>
              <a:rPr lang="en-US" altLang="cs-CZ" sz="3600" b="1" dirty="0"/>
              <a:t>Principle of CT</a:t>
            </a:r>
          </a:p>
        </p:txBody>
      </p:sp>
      <p:sp>
        <p:nvSpPr>
          <p:cNvPr id="67588" name="Rectangle 3">
            <a:extLst>
              <a:ext uri="{FF2B5EF4-FFF2-40B4-BE49-F238E27FC236}">
                <a16:creationId xmlns:a16="http://schemas.microsoft.com/office/drawing/2014/main" id="{25890DF1-FB67-4854-8B5E-073C7BC30A2A}"/>
              </a:ext>
            </a:extLst>
          </p:cNvPr>
          <p:cNvSpPr>
            <a:spLocks noGrp="1" noChangeArrowheads="1"/>
          </p:cNvSpPr>
          <p:nvPr>
            <p:ph type="body" idx="1"/>
          </p:nvPr>
        </p:nvSpPr>
        <p:spPr/>
        <p:txBody>
          <a:bodyPr/>
          <a:lstStyle/>
          <a:p>
            <a:pPr eaLnBrk="1" hangingPunct="1">
              <a:lnSpc>
                <a:spcPct val="100000"/>
              </a:lnSpc>
              <a:buFont typeface="Wingdings" panose="05000000000000000000" pitchFamily="2" charset="2"/>
              <a:buChar char="Ø"/>
            </a:pPr>
            <a:r>
              <a:rPr lang="en-GB" altLang="cs-CZ" sz="2800" dirty="0"/>
              <a:t>Principle: The CT scanner is a complex instrument for measuring the X-rays attenuation in individual voxels (volume analogies of pixels) in narrow slices of tissues.</a:t>
            </a:r>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en-GB" altLang="cs-CZ" sz="2800" dirty="0"/>
              <a:t>Method of measurement: A narrow fan-beam of X-rays is passed through the body and the merging radiation measured by an arc of detectors. This is repeated at different angles till enough information is available to be able to calculate the attenuation coefficient in the patient voxels. A „map“ of attenuation is calculated – a tomogram. </a:t>
            </a:r>
          </a:p>
        </p:txBody>
      </p:sp>
    </p:spTree>
    <p:extLst>
      <p:ext uri="{BB962C8B-B14F-4D97-AF65-F5344CB8AC3E}">
        <p14:creationId xmlns:p14="http://schemas.microsoft.com/office/powerpoint/2010/main" val="149963367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21D6B3ED-E564-4A6B-A06C-37940BBA91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F2CB66-0C20-433F-9864-C2CB8D5EB8EC}" type="slidenum">
              <a:rPr lang="cs-CZ" altLang="cs-CZ" sz="1400"/>
              <a:pPr>
                <a:spcBef>
                  <a:spcPct val="0"/>
                </a:spcBef>
                <a:buFontTx/>
                <a:buNone/>
              </a:pPr>
              <a:t>33</a:t>
            </a:fld>
            <a:endParaRPr lang="cs-CZ" altLang="cs-CZ" sz="1400"/>
          </a:p>
        </p:txBody>
      </p:sp>
      <p:sp>
        <p:nvSpPr>
          <p:cNvPr id="69635" name="Rectangle 2">
            <a:extLst>
              <a:ext uri="{FF2B5EF4-FFF2-40B4-BE49-F238E27FC236}">
                <a16:creationId xmlns:a16="http://schemas.microsoft.com/office/drawing/2014/main" id="{86D58DC8-B4CA-47A2-9EA6-9D8DE2A3B176}"/>
              </a:ext>
            </a:extLst>
          </p:cNvPr>
          <p:cNvSpPr>
            <a:spLocks noGrp="1" noChangeArrowheads="1"/>
          </p:cNvSpPr>
          <p:nvPr>
            <p:ph type="title"/>
          </p:nvPr>
        </p:nvSpPr>
        <p:spPr>
          <a:xfrm>
            <a:off x="873399" y="375416"/>
            <a:ext cx="6263125" cy="570515"/>
          </a:xfrm>
        </p:spPr>
        <p:txBody>
          <a:bodyPr/>
          <a:lstStyle/>
          <a:p>
            <a:pPr algn="l" eaLnBrk="1" hangingPunct="1"/>
            <a:r>
              <a:rPr lang="en-GB" altLang="cs-CZ" sz="3600" b="1" dirty="0">
                <a:solidFill>
                  <a:srgbClr val="0000DC"/>
                </a:solidFill>
              </a:rPr>
              <a:t>Examples of CT Scans</a:t>
            </a:r>
          </a:p>
        </p:txBody>
      </p:sp>
      <p:pic>
        <p:nvPicPr>
          <p:cNvPr id="69637" name="Picture 6" descr="apr7xr1a">
            <a:extLst>
              <a:ext uri="{FF2B5EF4-FFF2-40B4-BE49-F238E27FC236}">
                <a16:creationId xmlns:a16="http://schemas.microsoft.com/office/drawing/2014/main" id="{E2AEE52A-DFD3-4A6A-AB09-F0C6C82F83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08664" y="1171222"/>
            <a:ext cx="4501984" cy="3538891"/>
          </a:xfrm>
          <a:noFill/>
        </p:spPr>
      </p:pic>
      <p:sp>
        <p:nvSpPr>
          <p:cNvPr id="69638" name="Text Box 7">
            <a:extLst>
              <a:ext uri="{FF2B5EF4-FFF2-40B4-BE49-F238E27FC236}">
                <a16:creationId xmlns:a16="http://schemas.microsoft.com/office/drawing/2014/main" id="{B68A317F-3445-451C-B998-568B9778E105}"/>
              </a:ext>
            </a:extLst>
          </p:cNvPr>
          <p:cNvSpPr txBox="1">
            <a:spLocks noChangeArrowheads="1"/>
          </p:cNvSpPr>
          <p:nvPr/>
        </p:nvSpPr>
        <p:spPr bwMode="auto">
          <a:xfrm>
            <a:off x="5808664" y="4868864"/>
            <a:ext cx="433381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Extensive subcapsular haematoma of spleen in patient after car accident</a:t>
            </a:r>
          </a:p>
          <a:p>
            <a:pPr eaLnBrk="1" hangingPunct="1">
              <a:spcBef>
                <a:spcPct val="50000"/>
              </a:spcBef>
              <a:buFontTx/>
              <a:buNone/>
            </a:pPr>
            <a:r>
              <a:rPr lang="cs-CZ" altLang="cs-CZ" sz="1200" dirty="0"/>
              <a:t>http://www.mc.vanderbilt.edu/vumcdept/emergency/apr7xr1a.html</a:t>
            </a:r>
          </a:p>
        </p:txBody>
      </p:sp>
      <p:pic>
        <p:nvPicPr>
          <p:cNvPr id="2" name="Zástupný obsah 4">
            <a:extLst>
              <a:ext uri="{FF2B5EF4-FFF2-40B4-BE49-F238E27FC236}">
                <a16:creationId xmlns:a16="http://schemas.microsoft.com/office/drawing/2014/main" id="{25F6D5A6-06F5-4755-87EF-0DC653070173}"/>
              </a:ext>
            </a:extLst>
          </p:cNvPr>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837" y="1165083"/>
            <a:ext cx="3311525" cy="3822983"/>
          </a:xfrm>
          <a:prstGeom prst="rect">
            <a:avLst/>
          </a:prstGeom>
        </p:spPr>
      </p:pic>
      <p:sp>
        <p:nvSpPr>
          <p:cNvPr id="4" name="TextovéPole 3">
            <a:extLst>
              <a:ext uri="{FF2B5EF4-FFF2-40B4-BE49-F238E27FC236}">
                <a16:creationId xmlns:a16="http://schemas.microsoft.com/office/drawing/2014/main" id="{767B2BEA-20A8-0D1D-845E-0BE7051A2AE7}"/>
              </a:ext>
            </a:extLst>
          </p:cNvPr>
          <p:cNvSpPr txBox="1"/>
          <p:nvPr/>
        </p:nvSpPr>
        <p:spPr>
          <a:xfrm>
            <a:off x="788194" y="5280452"/>
            <a:ext cx="4260056" cy="1015663"/>
          </a:xfrm>
          <a:prstGeom prst="rect">
            <a:avLst/>
          </a:prstGeom>
          <a:noFill/>
        </p:spPr>
        <p:txBody>
          <a:bodyPr wrap="square">
            <a:spAutoFit/>
          </a:bodyPr>
          <a:lstStyle/>
          <a:p>
            <a:pPr eaLnBrk="1" hangingPunct="1">
              <a:spcBef>
                <a:spcPct val="50000"/>
              </a:spcBef>
              <a:buFontTx/>
              <a:buNone/>
            </a:pPr>
            <a:r>
              <a:rPr lang="en-GB" altLang="cs-CZ" sz="2000" dirty="0"/>
              <a:t>Epidural haematoma right parietal and external chambre drainage left frontal</a:t>
            </a:r>
          </a:p>
        </p:txBody>
      </p:sp>
    </p:spTree>
    <p:extLst>
      <p:ext uri="{BB962C8B-B14F-4D97-AF65-F5344CB8AC3E}">
        <p14:creationId xmlns:p14="http://schemas.microsoft.com/office/powerpoint/2010/main" val="247022092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a:extLst>
              <a:ext uri="{FF2B5EF4-FFF2-40B4-BE49-F238E27FC236}">
                <a16:creationId xmlns:a16="http://schemas.microsoft.com/office/drawing/2014/main" id="{E1531765-0D23-4466-9F9E-81B6329B45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3E0FBC-8A7E-48B7-B980-6144FD858A2D}" type="slidenum">
              <a:rPr lang="cs-CZ" altLang="cs-CZ" sz="1400"/>
              <a:pPr>
                <a:spcBef>
                  <a:spcPct val="0"/>
                </a:spcBef>
                <a:buFontTx/>
                <a:buNone/>
              </a:pPr>
              <a:t>34</a:t>
            </a:fld>
            <a:endParaRPr lang="cs-CZ" altLang="cs-CZ" sz="1400"/>
          </a:p>
        </p:txBody>
      </p:sp>
      <p:sp>
        <p:nvSpPr>
          <p:cNvPr id="71683" name="Rectangle 2">
            <a:extLst>
              <a:ext uri="{FF2B5EF4-FFF2-40B4-BE49-F238E27FC236}">
                <a16:creationId xmlns:a16="http://schemas.microsoft.com/office/drawing/2014/main" id="{97E62383-967C-4749-A39C-B129359AFF6A}"/>
              </a:ext>
            </a:extLst>
          </p:cNvPr>
          <p:cNvSpPr>
            <a:spLocks noGrp="1" noChangeArrowheads="1"/>
          </p:cNvSpPr>
          <p:nvPr>
            <p:ph type="title"/>
          </p:nvPr>
        </p:nvSpPr>
        <p:spPr>
          <a:xfrm>
            <a:off x="683173" y="427038"/>
            <a:ext cx="9232354" cy="762000"/>
          </a:xfrm>
        </p:spPr>
        <p:txBody>
          <a:bodyPr/>
          <a:lstStyle/>
          <a:p>
            <a:pPr algn="l" eaLnBrk="1" hangingPunct="1"/>
            <a:r>
              <a:rPr lang="en-GB" altLang="en-GB" sz="3600" b="1" dirty="0"/>
              <a:t>Advantages of CT over Projection XRI</a:t>
            </a:r>
          </a:p>
        </p:txBody>
      </p:sp>
      <p:sp>
        <p:nvSpPr>
          <p:cNvPr id="71684" name="Rectangle 3">
            <a:extLst>
              <a:ext uri="{FF2B5EF4-FFF2-40B4-BE49-F238E27FC236}">
                <a16:creationId xmlns:a16="http://schemas.microsoft.com/office/drawing/2014/main" id="{340DC936-C88E-4C59-89BC-F55C6704E6A5}"/>
              </a:ext>
            </a:extLst>
          </p:cNvPr>
          <p:cNvSpPr>
            <a:spLocks noGrp="1" noChangeArrowheads="1"/>
          </p:cNvSpPr>
          <p:nvPr>
            <p:ph type="body" idx="1"/>
          </p:nvPr>
        </p:nvSpPr>
        <p:spPr>
          <a:xfrm>
            <a:off x="693684" y="1600200"/>
            <a:ext cx="10468302" cy="4781550"/>
          </a:xfrm>
        </p:spPr>
        <p:txBody>
          <a:bodyPr/>
          <a:lstStyle/>
          <a:p>
            <a:pPr eaLnBrk="1" hangingPunct="1">
              <a:lnSpc>
                <a:spcPct val="100000"/>
              </a:lnSpc>
              <a:buFont typeface="Wingdings" panose="05000000000000000000" pitchFamily="2" charset="2"/>
              <a:buChar char="Ø"/>
            </a:pPr>
            <a:r>
              <a:rPr lang="en-GB" altLang="en-GB" sz="2800" dirty="0"/>
              <a:t>Much higher contrast than projection XRI - 0.5% difference in attenuation can be resolved because: </a:t>
            </a:r>
          </a:p>
          <a:p>
            <a:pPr lvl="1" eaLnBrk="1" hangingPunct="1"/>
            <a:r>
              <a:rPr lang="en-GB" altLang="en-GB" sz="2400" dirty="0"/>
              <a:t>Almost total elimination of effects of scatter</a:t>
            </a:r>
          </a:p>
          <a:p>
            <a:pPr lvl="1" eaLnBrk="1" hangingPunct="1"/>
            <a:r>
              <a:rPr lang="en-GB" altLang="en-GB" sz="2400" dirty="0"/>
              <a:t>X-ray measurements are taken from many angles</a:t>
            </a:r>
            <a:endParaRPr lang="cs-CZ" altLang="en-GB" sz="2400" dirty="0"/>
          </a:p>
          <a:p>
            <a:pPr lvl="1" eaLnBrk="1" hangingPunct="1">
              <a:buFontTx/>
              <a:buNone/>
            </a:pPr>
            <a:r>
              <a:rPr lang="en-GB" altLang="en-GB" sz="2400" dirty="0"/>
              <a:t> </a:t>
            </a:r>
          </a:p>
          <a:p>
            <a:pPr eaLnBrk="1" hangingPunct="1">
              <a:lnSpc>
                <a:spcPct val="100000"/>
              </a:lnSpc>
              <a:buFont typeface="Wingdings" panose="05000000000000000000" pitchFamily="2" charset="2"/>
              <a:buChar char="Ø"/>
            </a:pPr>
            <a:r>
              <a:rPr lang="en-GB" altLang="cs-CZ" sz="2800" dirty="0"/>
              <a:t>Thus, we can see and examine different soft tissues. </a:t>
            </a:r>
            <a:endParaRPr lang="cs-CZ" altLang="cs-CZ" sz="2800" dirty="0"/>
          </a:p>
          <a:p>
            <a:pPr eaLnBrk="1" hangingPunct="1">
              <a:lnSpc>
                <a:spcPct val="100000"/>
              </a:lnSpc>
              <a:buFont typeface="Wingdings" panose="05000000000000000000" pitchFamily="2" charset="2"/>
              <a:buChar char="Ø"/>
            </a:pPr>
            <a:endParaRPr lang="en-GB" altLang="en-GB" sz="1200" dirty="0"/>
          </a:p>
          <a:p>
            <a:pPr eaLnBrk="1" hangingPunct="1">
              <a:lnSpc>
                <a:spcPct val="100000"/>
              </a:lnSpc>
              <a:buFont typeface="Wingdings" panose="05000000000000000000" pitchFamily="2" charset="2"/>
              <a:buChar char="Ø"/>
            </a:pPr>
            <a:r>
              <a:rPr lang="en-GB" altLang="en-GB" sz="2800" dirty="0"/>
              <a:t>No overlapping of anatomical structures</a:t>
            </a:r>
            <a:endParaRPr lang="cs-CZ" altLang="en-GB" sz="2800" dirty="0"/>
          </a:p>
          <a:p>
            <a:pPr eaLnBrk="1" hangingPunct="1">
              <a:lnSpc>
                <a:spcPct val="100000"/>
              </a:lnSpc>
              <a:buFont typeface="Wingdings" panose="05000000000000000000" pitchFamily="2" charset="2"/>
              <a:buChar char="Ø"/>
            </a:pPr>
            <a:endParaRPr lang="en-GB" altLang="en-GB" sz="1200" dirty="0"/>
          </a:p>
          <a:p>
            <a:pPr eaLnBrk="1" hangingPunct="1">
              <a:lnSpc>
                <a:spcPct val="100000"/>
              </a:lnSpc>
              <a:buFont typeface="Wingdings" panose="05000000000000000000" pitchFamily="2" charset="2"/>
              <a:buChar char="Ø"/>
            </a:pPr>
            <a:r>
              <a:rPr lang="en-GB" altLang="en-GB" sz="2800" dirty="0"/>
              <a:t>Less distortion as measurements are taken from many angles </a:t>
            </a:r>
          </a:p>
        </p:txBody>
      </p:sp>
    </p:spTree>
    <p:extLst>
      <p:ext uri="{BB962C8B-B14F-4D97-AF65-F5344CB8AC3E}">
        <p14:creationId xmlns:p14="http://schemas.microsoft.com/office/powerpoint/2010/main" val="32121039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5">
            <a:extLst>
              <a:ext uri="{FF2B5EF4-FFF2-40B4-BE49-F238E27FC236}">
                <a16:creationId xmlns:a16="http://schemas.microsoft.com/office/drawing/2014/main" id="{CEF98267-9755-4C76-AE04-1C98AE22D7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24B8CD-2541-4437-902F-3B9D55B7B98E}" type="slidenum">
              <a:rPr lang="cs-CZ" altLang="cs-CZ" sz="1400"/>
              <a:pPr>
                <a:spcBef>
                  <a:spcPct val="0"/>
                </a:spcBef>
                <a:buFontTx/>
                <a:buNone/>
              </a:pPr>
              <a:t>35</a:t>
            </a:fld>
            <a:endParaRPr lang="cs-CZ" altLang="cs-CZ" sz="1400"/>
          </a:p>
        </p:txBody>
      </p:sp>
      <p:sp>
        <p:nvSpPr>
          <p:cNvPr id="73731" name="Rectangle 2">
            <a:extLst>
              <a:ext uri="{FF2B5EF4-FFF2-40B4-BE49-F238E27FC236}">
                <a16:creationId xmlns:a16="http://schemas.microsoft.com/office/drawing/2014/main" id="{140E9A22-8981-4A88-B9C7-AB3C235107DA}"/>
              </a:ext>
            </a:extLst>
          </p:cNvPr>
          <p:cNvSpPr>
            <a:spLocks noGrp="1" noChangeArrowheads="1"/>
          </p:cNvSpPr>
          <p:nvPr>
            <p:ph type="title"/>
          </p:nvPr>
        </p:nvSpPr>
        <p:spPr>
          <a:xfrm>
            <a:off x="1981200" y="274639"/>
            <a:ext cx="8229600" cy="922337"/>
          </a:xfrm>
        </p:spPr>
        <p:txBody>
          <a:bodyPr/>
          <a:lstStyle/>
          <a:p>
            <a:pPr algn="l" eaLnBrk="1" hangingPunct="1"/>
            <a:r>
              <a:rPr lang="en-GB" altLang="cs-CZ" sz="3600" b="1" dirty="0">
                <a:solidFill>
                  <a:srgbClr val="0000DC"/>
                </a:solidFill>
              </a:rPr>
              <a:t>Four Generations of CT</a:t>
            </a:r>
          </a:p>
        </p:txBody>
      </p:sp>
      <p:pic>
        <p:nvPicPr>
          <p:cNvPr id="73732" name="Picture 3" descr="CT">
            <a:extLst>
              <a:ext uri="{FF2B5EF4-FFF2-40B4-BE49-F238E27FC236}">
                <a16:creationId xmlns:a16="http://schemas.microsoft.com/office/drawing/2014/main" id="{B94F95F2-5B93-4CF0-823E-31012E8446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16276" y="908050"/>
            <a:ext cx="5832475" cy="5608638"/>
          </a:xfrm>
          <a:noFill/>
        </p:spPr>
      </p:pic>
      <p:sp>
        <p:nvSpPr>
          <p:cNvPr id="73733" name="Rectangle 5">
            <a:extLst>
              <a:ext uri="{FF2B5EF4-FFF2-40B4-BE49-F238E27FC236}">
                <a16:creationId xmlns:a16="http://schemas.microsoft.com/office/drawing/2014/main" id="{3DE85CF7-FAC2-4DF2-BEE7-39D4DEAB093A}"/>
              </a:ext>
            </a:extLst>
          </p:cNvPr>
          <p:cNvSpPr>
            <a:spLocks noChangeArrowheads="1"/>
          </p:cNvSpPr>
          <p:nvPr/>
        </p:nvSpPr>
        <p:spPr bwMode="auto">
          <a:xfrm>
            <a:off x="3216276" y="3716338"/>
            <a:ext cx="5903913" cy="2735262"/>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73734" name="Text Box 6">
            <a:extLst>
              <a:ext uri="{FF2B5EF4-FFF2-40B4-BE49-F238E27FC236}">
                <a16:creationId xmlns:a16="http://schemas.microsoft.com/office/drawing/2014/main" id="{4C09344E-60D4-420A-9539-A6609A249C48}"/>
              </a:ext>
            </a:extLst>
          </p:cNvPr>
          <p:cNvSpPr txBox="1">
            <a:spLocks noChangeArrowheads="1"/>
          </p:cNvSpPr>
          <p:nvPr/>
        </p:nvSpPr>
        <p:spPr bwMode="auto">
          <a:xfrm>
            <a:off x="3863976" y="3284538"/>
            <a:ext cx="15843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1. </a:t>
            </a:r>
            <a:r>
              <a:rPr lang="en-GB" altLang="cs-CZ" sz="1400" b="1"/>
              <a:t>Generation</a:t>
            </a:r>
          </a:p>
        </p:txBody>
      </p:sp>
      <p:sp>
        <p:nvSpPr>
          <p:cNvPr id="73735" name="Text Box 7">
            <a:extLst>
              <a:ext uri="{FF2B5EF4-FFF2-40B4-BE49-F238E27FC236}">
                <a16:creationId xmlns:a16="http://schemas.microsoft.com/office/drawing/2014/main" id="{1536337B-272F-4ACD-A06B-07C7D4608A06}"/>
              </a:ext>
            </a:extLst>
          </p:cNvPr>
          <p:cNvSpPr txBox="1">
            <a:spLocks noChangeArrowheads="1"/>
          </p:cNvSpPr>
          <p:nvPr/>
        </p:nvSpPr>
        <p:spPr bwMode="auto">
          <a:xfrm>
            <a:off x="6816726" y="3357563"/>
            <a:ext cx="15843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2. </a:t>
            </a:r>
            <a:r>
              <a:rPr lang="en-GB" altLang="cs-CZ" sz="1400" b="1"/>
              <a:t>Generation</a:t>
            </a:r>
          </a:p>
        </p:txBody>
      </p:sp>
      <p:sp>
        <p:nvSpPr>
          <p:cNvPr id="73736" name="Text Box 8">
            <a:extLst>
              <a:ext uri="{FF2B5EF4-FFF2-40B4-BE49-F238E27FC236}">
                <a16:creationId xmlns:a16="http://schemas.microsoft.com/office/drawing/2014/main" id="{FBC5641C-89A3-4053-A1B1-64F58BA13068}"/>
              </a:ext>
            </a:extLst>
          </p:cNvPr>
          <p:cNvSpPr txBox="1">
            <a:spLocks noChangeArrowheads="1"/>
          </p:cNvSpPr>
          <p:nvPr/>
        </p:nvSpPr>
        <p:spPr bwMode="auto">
          <a:xfrm>
            <a:off x="3935414" y="6092825"/>
            <a:ext cx="15843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3. </a:t>
            </a:r>
            <a:r>
              <a:rPr lang="en-GB" altLang="cs-CZ" sz="1400" b="1"/>
              <a:t>Generation</a:t>
            </a:r>
          </a:p>
        </p:txBody>
      </p:sp>
      <p:sp>
        <p:nvSpPr>
          <p:cNvPr id="73737" name="Text Box 9">
            <a:extLst>
              <a:ext uri="{FF2B5EF4-FFF2-40B4-BE49-F238E27FC236}">
                <a16:creationId xmlns:a16="http://schemas.microsoft.com/office/drawing/2014/main" id="{71A6ACD8-109D-43CA-9C16-762C2D95F8C7}"/>
              </a:ext>
            </a:extLst>
          </p:cNvPr>
          <p:cNvSpPr txBox="1">
            <a:spLocks noChangeArrowheads="1"/>
          </p:cNvSpPr>
          <p:nvPr/>
        </p:nvSpPr>
        <p:spPr bwMode="auto">
          <a:xfrm>
            <a:off x="6959601" y="6092825"/>
            <a:ext cx="1584325"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t>4. </a:t>
            </a:r>
            <a:r>
              <a:rPr lang="en-GB" altLang="cs-CZ" sz="1400" b="1"/>
              <a:t>Generation</a:t>
            </a:r>
          </a:p>
        </p:txBody>
      </p:sp>
    </p:spTree>
    <p:extLst>
      <p:ext uri="{BB962C8B-B14F-4D97-AF65-F5344CB8AC3E}">
        <p14:creationId xmlns:p14="http://schemas.microsoft.com/office/powerpoint/2010/main" val="117095458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6">
            <a:extLst>
              <a:ext uri="{FF2B5EF4-FFF2-40B4-BE49-F238E27FC236}">
                <a16:creationId xmlns:a16="http://schemas.microsoft.com/office/drawing/2014/main" id="{9226B5CC-5311-41E5-8F30-87AE0C94AC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CDFD47-FAB4-4BB2-9ED2-B1FDB58B3747}" type="slidenum">
              <a:rPr lang="cs-CZ" altLang="cs-CZ" sz="1400"/>
              <a:pPr>
                <a:spcBef>
                  <a:spcPct val="0"/>
                </a:spcBef>
                <a:buFontTx/>
                <a:buNone/>
              </a:pPr>
              <a:t>36</a:t>
            </a:fld>
            <a:endParaRPr lang="cs-CZ" altLang="cs-CZ" sz="1400"/>
          </a:p>
        </p:txBody>
      </p:sp>
      <p:pic>
        <p:nvPicPr>
          <p:cNvPr id="75779" name="Picture 2" descr="spiralCT2-eng">
            <a:extLst>
              <a:ext uri="{FF2B5EF4-FFF2-40B4-BE49-F238E27FC236}">
                <a16:creationId xmlns:a16="http://schemas.microsoft.com/office/drawing/2014/main" id="{4A649185-D95B-49E4-9DB5-18754C5C709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92313" y="1557339"/>
            <a:ext cx="7561262" cy="4994275"/>
          </a:xfrm>
          <a:noFill/>
        </p:spPr>
      </p:pic>
      <p:sp>
        <p:nvSpPr>
          <p:cNvPr id="75780" name="Text Box 3">
            <a:extLst>
              <a:ext uri="{FF2B5EF4-FFF2-40B4-BE49-F238E27FC236}">
                <a16:creationId xmlns:a16="http://schemas.microsoft.com/office/drawing/2014/main" id="{46FD5911-1950-4A18-BD87-A093573F8AF9}"/>
              </a:ext>
            </a:extLst>
          </p:cNvPr>
          <p:cNvSpPr txBox="1">
            <a:spLocks noChangeArrowheads="1"/>
          </p:cNvSpPr>
          <p:nvPr/>
        </p:nvSpPr>
        <p:spPr bwMode="auto">
          <a:xfrm>
            <a:off x="1082566" y="404814"/>
            <a:ext cx="868532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3600" b="1" dirty="0">
                <a:solidFill>
                  <a:srgbClr val="0000DC"/>
                </a:solidFill>
              </a:rPr>
              <a:t>Principle of Spiral (3D) CT</a:t>
            </a:r>
          </a:p>
          <a:p>
            <a:pPr eaLnBrk="1" hangingPunct="1">
              <a:spcBef>
                <a:spcPct val="50000"/>
              </a:spcBef>
              <a:buFontTx/>
              <a:buNone/>
            </a:pPr>
            <a:r>
              <a:rPr lang="cs-CZ" altLang="cs-CZ" sz="2000" dirty="0"/>
              <a:t>              </a:t>
            </a:r>
            <a:r>
              <a:rPr lang="en-GB" altLang="cs-CZ" sz="2000" dirty="0"/>
              <a:t>X-ray tube and detectors revolve around the shifting patient</a:t>
            </a:r>
          </a:p>
        </p:txBody>
      </p:sp>
    </p:spTree>
    <p:extLst>
      <p:ext uri="{BB962C8B-B14F-4D97-AF65-F5344CB8AC3E}">
        <p14:creationId xmlns:p14="http://schemas.microsoft.com/office/powerpoint/2010/main" val="13844035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a:extLst>
              <a:ext uri="{FF2B5EF4-FFF2-40B4-BE49-F238E27FC236}">
                <a16:creationId xmlns:a16="http://schemas.microsoft.com/office/drawing/2014/main" id="{72B6B6B6-C021-485C-AED9-1DCD801F3254}"/>
              </a:ext>
            </a:extLst>
          </p:cNvPr>
          <p:cNvSpPr>
            <a:spLocks noGrp="1" noChangeArrowheads="1"/>
          </p:cNvSpPr>
          <p:nvPr>
            <p:ph type="title"/>
          </p:nvPr>
        </p:nvSpPr>
        <p:spPr/>
        <p:txBody>
          <a:bodyPr/>
          <a:lstStyle/>
          <a:p>
            <a:pPr eaLnBrk="1" hangingPunct="1"/>
            <a:r>
              <a:rPr lang="cs-CZ" altLang="cs-CZ" sz="4000" dirty="0" err="1"/>
              <a:t>Multislice</a:t>
            </a:r>
            <a:r>
              <a:rPr lang="cs-CZ" altLang="cs-CZ" sz="4000" dirty="0"/>
              <a:t> CT and </a:t>
            </a:r>
            <a:r>
              <a:rPr lang="cs-CZ" altLang="cs-CZ" sz="4000" dirty="0" err="1"/>
              <a:t>Cone</a:t>
            </a:r>
            <a:r>
              <a:rPr lang="cs-CZ" altLang="cs-CZ" sz="4000" dirty="0"/>
              <a:t> </a:t>
            </a:r>
            <a:r>
              <a:rPr lang="cs-CZ" altLang="cs-CZ" sz="4000" dirty="0" err="1"/>
              <a:t>beam</a:t>
            </a:r>
            <a:r>
              <a:rPr lang="cs-CZ" altLang="cs-CZ" sz="4000" dirty="0"/>
              <a:t> CT</a:t>
            </a:r>
          </a:p>
        </p:txBody>
      </p:sp>
      <p:sp>
        <p:nvSpPr>
          <p:cNvPr id="77827" name="Zástupný symbol pro číslo snímku 4">
            <a:extLst>
              <a:ext uri="{FF2B5EF4-FFF2-40B4-BE49-F238E27FC236}">
                <a16:creationId xmlns:a16="http://schemas.microsoft.com/office/drawing/2014/main" id="{101CBEEA-05C5-459E-AE05-3D2EE72EB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7254E32-8850-472A-922F-2A08ACAF2202}" type="slidenum">
              <a:rPr lang="cs-CZ" altLang="cs-CZ" sz="1400"/>
              <a:pPr>
                <a:spcBef>
                  <a:spcPct val="0"/>
                </a:spcBef>
                <a:buFontTx/>
                <a:buNone/>
              </a:pPr>
              <a:t>37</a:t>
            </a:fld>
            <a:endParaRPr lang="cs-CZ" altLang="cs-CZ" sz="1400"/>
          </a:p>
        </p:txBody>
      </p:sp>
      <p:pic>
        <p:nvPicPr>
          <p:cNvPr id="77828" name="Picture 2" descr="https://miac.unibas.ch/BIA/08-Xray-media/figs/multislice_CT.png">
            <a:extLst>
              <a:ext uri="{FF2B5EF4-FFF2-40B4-BE49-F238E27FC236}">
                <a16:creationId xmlns:a16="http://schemas.microsoft.com/office/drawing/2014/main" id="{126AB087-BDF2-4B8F-9AF8-0EBFA3552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73239"/>
            <a:ext cx="44846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ovéPole 6">
            <a:extLst>
              <a:ext uri="{FF2B5EF4-FFF2-40B4-BE49-F238E27FC236}">
                <a16:creationId xmlns:a16="http://schemas.microsoft.com/office/drawing/2014/main" id="{F6BF3461-8CA0-4758-AA7F-BCFFEB278E5D}"/>
              </a:ext>
            </a:extLst>
          </p:cNvPr>
          <p:cNvSpPr txBox="1">
            <a:spLocks noChangeArrowheads="1"/>
          </p:cNvSpPr>
          <p:nvPr/>
        </p:nvSpPr>
        <p:spPr bwMode="auto">
          <a:xfrm>
            <a:off x="2351089" y="5445126"/>
            <a:ext cx="705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t>Fast 3D reconstruction is possible</a:t>
            </a:r>
          </a:p>
        </p:txBody>
      </p:sp>
      <p:pic>
        <p:nvPicPr>
          <p:cNvPr id="77830" name="Picture 4" descr="https://carestreamdentalblogdotcom1.files.wordpress.com/2014/02/ct-vs-cbct-graphic.jpg">
            <a:extLst>
              <a:ext uri="{FF2B5EF4-FFF2-40B4-BE49-F238E27FC236}">
                <a16:creationId xmlns:a16="http://schemas.microsoft.com/office/drawing/2014/main" id="{9AA6E315-32DD-452A-881E-5C82A9007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2492376"/>
            <a:ext cx="4267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348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6">
            <a:extLst>
              <a:ext uri="{FF2B5EF4-FFF2-40B4-BE49-F238E27FC236}">
                <a16:creationId xmlns:a16="http://schemas.microsoft.com/office/drawing/2014/main" id="{F8F79F1D-CB11-4BDF-BD38-844487DF36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A4DC4C-5353-4380-AE07-3725C71D34FC}" type="slidenum">
              <a:rPr lang="cs-CZ" altLang="cs-CZ" sz="1400"/>
              <a:pPr>
                <a:spcBef>
                  <a:spcPct val="0"/>
                </a:spcBef>
                <a:buFontTx/>
                <a:buNone/>
              </a:pPr>
              <a:t>38</a:t>
            </a:fld>
            <a:endParaRPr lang="cs-CZ" altLang="cs-CZ" sz="1400"/>
          </a:p>
        </p:txBody>
      </p:sp>
      <p:sp>
        <p:nvSpPr>
          <p:cNvPr id="78851" name="Rectangle 2">
            <a:extLst>
              <a:ext uri="{FF2B5EF4-FFF2-40B4-BE49-F238E27FC236}">
                <a16:creationId xmlns:a16="http://schemas.microsoft.com/office/drawing/2014/main" id="{795F7D26-7381-4A7D-95F2-26FAA8882B65}"/>
              </a:ext>
            </a:extLst>
          </p:cNvPr>
          <p:cNvSpPr>
            <a:spLocks noGrp="1" noChangeArrowheads="1"/>
          </p:cNvSpPr>
          <p:nvPr>
            <p:ph type="title"/>
          </p:nvPr>
        </p:nvSpPr>
        <p:spPr>
          <a:xfrm>
            <a:off x="1376856" y="260351"/>
            <a:ext cx="5591504" cy="836613"/>
          </a:xfrm>
        </p:spPr>
        <p:txBody>
          <a:bodyPr/>
          <a:lstStyle/>
          <a:p>
            <a:pPr algn="l" eaLnBrk="1" hangingPunct="1"/>
            <a:r>
              <a:rPr lang="cs-CZ" altLang="cs-CZ" sz="3600" b="1" dirty="0" err="1">
                <a:solidFill>
                  <a:srgbClr val="0000DC"/>
                </a:solidFill>
              </a:rPr>
              <a:t>Hounsfield</a:t>
            </a:r>
            <a:r>
              <a:rPr lang="cs-CZ" altLang="cs-CZ" sz="3600" b="1" dirty="0">
                <a:solidFill>
                  <a:srgbClr val="0000DC"/>
                </a:solidFill>
              </a:rPr>
              <a:t> (CT</a:t>
            </a:r>
            <a:r>
              <a:rPr lang="en-GB" altLang="cs-CZ" sz="3600" b="1" dirty="0">
                <a:solidFill>
                  <a:srgbClr val="0000DC"/>
                </a:solidFill>
              </a:rPr>
              <a:t>) Units</a:t>
            </a:r>
          </a:p>
        </p:txBody>
      </p:sp>
      <p:sp>
        <p:nvSpPr>
          <p:cNvPr id="78852" name="Rectangle 3">
            <a:extLst>
              <a:ext uri="{FF2B5EF4-FFF2-40B4-BE49-F238E27FC236}">
                <a16:creationId xmlns:a16="http://schemas.microsoft.com/office/drawing/2014/main" id="{56F286B0-4C68-4235-9E89-6DA41EAB6981}"/>
              </a:ext>
            </a:extLst>
          </p:cNvPr>
          <p:cNvSpPr>
            <a:spLocks noGrp="1" noChangeArrowheads="1"/>
          </p:cNvSpPr>
          <p:nvPr>
            <p:ph type="body" sz="half" idx="1"/>
          </p:nvPr>
        </p:nvSpPr>
        <p:spPr>
          <a:xfrm>
            <a:off x="2209800" y="1125539"/>
            <a:ext cx="7391400" cy="935037"/>
          </a:xfrm>
        </p:spPr>
        <p:txBody>
          <a:bodyPr/>
          <a:lstStyle/>
          <a:p>
            <a:pPr eaLnBrk="1" hangingPunct="1">
              <a:buFontTx/>
              <a:buNone/>
            </a:pPr>
            <a:r>
              <a:rPr lang="en-GB" altLang="cs-CZ" sz="2400" dirty="0"/>
              <a:t>In order to simplify calculations we use Hounsfield Scale units (HU) for amount of attenuation.</a:t>
            </a:r>
          </a:p>
        </p:txBody>
      </p:sp>
      <p:sp>
        <p:nvSpPr>
          <p:cNvPr id="78853" name="Text Box 5">
            <a:extLst>
              <a:ext uri="{FF2B5EF4-FFF2-40B4-BE49-F238E27FC236}">
                <a16:creationId xmlns:a16="http://schemas.microsoft.com/office/drawing/2014/main" id="{626B4A83-CDE0-4B34-8843-AF165C536054}"/>
              </a:ext>
            </a:extLst>
          </p:cNvPr>
          <p:cNvSpPr txBox="1">
            <a:spLocks noChangeArrowheads="1"/>
          </p:cNvSpPr>
          <p:nvPr/>
        </p:nvSpPr>
        <p:spPr bwMode="auto">
          <a:xfrm>
            <a:off x="704192" y="2456794"/>
            <a:ext cx="10226565"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300" dirty="0"/>
              <a:t>On this simplified scale water is 0 HU, air is -1000 HU, compact bone is about +1000 HU. </a:t>
            </a:r>
          </a:p>
          <a:p>
            <a:pPr eaLnBrk="1" hangingPunct="1">
              <a:spcBef>
                <a:spcPct val="50000"/>
              </a:spcBef>
              <a:buFontTx/>
              <a:buNone/>
            </a:pPr>
            <a:r>
              <a:rPr lang="en-GB" altLang="cs-CZ" sz="2300" dirty="0"/>
              <a:t>A scale of 2000 HU is available for CT examination of body tissues. In most cases, it is senseless to attribute them to all of the grey scale levels (our eye is able to distinguish only about 250 levels of grey). Most of the soft tissue HU values range from 0 to +100. Thus, we use only limited „</a:t>
            </a:r>
            <a:r>
              <a:rPr lang="en-GB" altLang="cs-CZ" sz="2300" b="1" dirty="0"/>
              <a:t>diagnostic window</a:t>
            </a:r>
            <a:r>
              <a:rPr lang="en-GB" altLang="cs-CZ" sz="2300" dirty="0"/>
              <a:t>“ of these units in practice, e.g. from -100 to +100.</a:t>
            </a:r>
          </a:p>
        </p:txBody>
      </p:sp>
      <p:pic>
        <p:nvPicPr>
          <p:cNvPr id="78854" name="Picture 9">
            <a:extLst>
              <a:ext uri="{FF2B5EF4-FFF2-40B4-BE49-F238E27FC236}">
                <a16:creationId xmlns:a16="http://schemas.microsoft.com/office/drawing/2014/main" id="{55921981-E6A6-4372-BA13-FD18E802021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32401" y="5661025"/>
            <a:ext cx="1655763" cy="960438"/>
          </a:xfrm>
          <a:noFill/>
        </p:spPr>
      </p:pic>
      <p:sp>
        <p:nvSpPr>
          <p:cNvPr id="78855" name="Text Box 11">
            <a:extLst>
              <a:ext uri="{FF2B5EF4-FFF2-40B4-BE49-F238E27FC236}">
                <a16:creationId xmlns:a16="http://schemas.microsoft.com/office/drawing/2014/main" id="{22026377-910B-4117-9F2F-7C46317FF8A6}"/>
              </a:ext>
            </a:extLst>
          </p:cNvPr>
          <p:cNvSpPr txBox="1">
            <a:spLocks noChangeArrowheads="1"/>
          </p:cNvSpPr>
          <p:nvPr/>
        </p:nvSpPr>
        <p:spPr bwMode="auto">
          <a:xfrm>
            <a:off x="4440238" y="5949951"/>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2000"/>
              <a:t>HU =</a:t>
            </a:r>
          </a:p>
        </p:txBody>
      </p:sp>
      <p:sp>
        <p:nvSpPr>
          <p:cNvPr id="78856" name="Text Box 12">
            <a:extLst>
              <a:ext uri="{FF2B5EF4-FFF2-40B4-BE49-F238E27FC236}">
                <a16:creationId xmlns:a16="http://schemas.microsoft.com/office/drawing/2014/main" id="{15B91A56-1A5E-485B-83EE-54E5D0546DB5}"/>
              </a:ext>
            </a:extLst>
          </p:cNvPr>
          <p:cNvSpPr txBox="1">
            <a:spLocks noChangeArrowheads="1"/>
          </p:cNvSpPr>
          <p:nvPr/>
        </p:nvSpPr>
        <p:spPr bwMode="auto">
          <a:xfrm>
            <a:off x="7608888" y="5661025"/>
            <a:ext cx="1223962"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cs-CZ" altLang="cs-CZ" sz="1600" i="1"/>
              <a:t>W</a:t>
            </a:r>
            <a:r>
              <a:rPr lang="cs-CZ" altLang="cs-CZ" sz="1600"/>
              <a:t> – water</a:t>
            </a:r>
          </a:p>
          <a:p>
            <a:pPr eaLnBrk="1" hangingPunct="1">
              <a:lnSpc>
                <a:spcPct val="90000"/>
              </a:lnSpc>
              <a:spcBef>
                <a:spcPct val="50000"/>
              </a:spcBef>
              <a:buFontTx/>
              <a:buNone/>
            </a:pPr>
            <a:r>
              <a:rPr lang="cs-CZ" altLang="cs-CZ" sz="1600" i="1"/>
              <a:t>T</a:t>
            </a:r>
            <a:r>
              <a:rPr lang="cs-CZ" altLang="cs-CZ" sz="1600"/>
              <a:t> – tissue</a:t>
            </a:r>
          </a:p>
          <a:p>
            <a:pPr eaLnBrk="1" hangingPunct="1">
              <a:lnSpc>
                <a:spcPct val="90000"/>
              </a:lnSpc>
              <a:spcBef>
                <a:spcPct val="50000"/>
              </a:spcBef>
              <a:buFontTx/>
              <a:buNone/>
            </a:pPr>
            <a:r>
              <a:rPr lang="cs-CZ" altLang="cs-CZ" sz="1600" i="1"/>
              <a:t>k </a:t>
            </a:r>
            <a:r>
              <a:rPr lang="cs-CZ" altLang="cs-CZ" sz="1600"/>
              <a:t>= 1000</a:t>
            </a:r>
          </a:p>
        </p:txBody>
      </p:sp>
    </p:spTree>
    <p:extLst>
      <p:ext uri="{BB962C8B-B14F-4D97-AF65-F5344CB8AC3E}">
        <p14:creationId xmlns:p14="http://schemas.microsoft.com/office/powerpoint/2010/main" val="6249466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6">
            <a:extLst>
              <a:ext uri="{FF2B5EF4-FFF2-40B4-BE49-F238E27FC236}">
                <a16:creationId xmlns:a16="http://schemas.microsoft.com/office/drawing/2014/main" id="{1552DF6C-D535-4939-BEB8-5906B88A66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C4B4D0-7831-4903-B25C-EFFC97FAF962}" type="slidenum">
              <a:rPr lang="cs-CZ" altLang="cs-CZ" sz="1400"/>
              <a:pPr>
                <a:spcBef>
                  <a:spcPct val="0"/>
                </a:spcBef>
                <a:buFontTx/>
                <a:buNone/>
              </a:pPr>
              <a:t>39</a:t>
            </a:fld>
            <a:endParaRPr lang="cs-CZ" altLang="cs-CZ" sz="1400"/>
          </a:p>
        </p:txBody>
      </p:sp>
      <p:sp>
        <p:nvSpPr>
          <p:cNvPr id="80899" name="Rectangle 2">
            <a:extLst>
              <a:ext uri="{FF2B5EF4-FFF2-40B4-BE49-F238E27FC236}">
                <a16:creationId xmlns:a16="http://schemas.microsoft.com/office/drawing/2014/main" id="{8FB2F678-F63A-4870-A6B0-A39ECC258693}"/>
              </a:ext>
            </a:extLst>
          </p:cNvPr>
          <p:cNvSpPr>
            <a:spLocks noGrp="1" noChangeArrowheads="1"/>
          </p:cNvSpPr>
          <p:nvPr>
            <p:ph type="title"/>
          </p:nvPr>
        </p:nvSpPr>
        <p:spPr/>
        <p:txBody>
          <a:bodyPr/>
          <a:lstStyle/>
          <a:p>
            <a:pPr algn="l" eaLnBrk="1" hangingPunct="1"/>
            <a:r>
              <a:rPr lang="en-GB" altLang="cs-CZ" sz="3600" b="1" dirty="0">
                <a:solidFill>
                  <a:srgbClr val="0000DC"/>
                </a:solidFill>
              </a:rPr>
              <a:t>„Diagnostic Window“ of HU</a:t>
            </a:r>
          </a:p>
        </p:txBody>
      </p:sp>
      <p:sp>
        <p:nvSpPr>
          <p:cNvPr id="80900" name="Rectangle 3">
            <a:extLst>
              <a:ext uri="{FF2B5EF4-FFF2-40B4-BE49-F238E27FC236}">
                <a16:creationId xmlns:a16="http://schemas.microsoft.com/office/drawing/2014/main" id="{D25175D4-9E1D-4529-A947-85507AA97696}"/>
              </a:ext>
            </a:extLst>
          </p:cNvPr>
          <p:cNvSpPr>
            <a:spLocks noGrp="1" noChangeArrowheads="1"/>
          </p:cNvSpPr>
          <p:nvPr>
            <p:ph type="body" sz="half" idx="1"/>
          </p:nvPr>
        </p:nvSpPr>
        <p:spPr/>
        <p:txBody>
          <a:bodyPr/>
          <a:lstStyle/>
          <a:p>
            <a:pPr eaLnBrk="1" hangingPunct="1">
              <a:buFontTx/>
              <a:buNone/>
            </a:pPr>
            <a:r>
              <a:rPr lang="cs-CZ" altLang="cs-CZ" sz="2800"/>
              <a:t> </a:t>
            </a:r>
          </a:p>
        </p:txBody>
      </p:sp>
      <p:sp>
        <p:nvSpPr>
          <p:cNvPr id="80901" name="Rectangle 4">
            <a:extLst>
              <a:ext uri="{FF2B5EF4-FFF2-40B4-BE49-F238E27FC236}">
                <a16:creationId xmlns:a16="http://schemas.microsoft.com/office/drawing/2014/main" id="{6605D759-46BE-4D29-A738-CFA1382A7898}"/>
              </a:ext>
            </a:extLst>
          </p:cNvPr>
          <p:cNvSpPr>
            <a:spLocks noChangeArrowheads="1"/>
          </p:cNvSpPr>
          <p:nvPr/>
        </p:nvSpPr>
        <p:spPr bwMode="auto">
          <a:xfrm>
            <a:off x="3376614" y="2178050"/>
            <a:ext cx="5438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  </a:t>
            </a:r>
            <a:r>
              <a:rPr lang="cs-CZ" altLang="cs-CZ" sz="15400"/>
              <a:t> </a:t>
            </a:r>
            <a:r>
              <a:rPr lang="cs-CZ" altLang="cs-CZ" sz="1800"/>
              <a:t>                                                                   &lt;&gt; </a:t>
            </a:r>
          </a:p>
        </p:txBody>
      </p:sp>
      <p:sp>
        <p:nvSpPr>
          <p:cNvPr id="80902" name="Text Box 5">
            <a:extLst>
              <a:ext uri="{FF2B5EF4-FFF2-40B4-BE49-F238E27FC236}">
                <a16:creationId xmlns:a16="http://schemas.microsoft.com/office/drawing/2014/main" id="{2DA9B708-B8AE-4F56-A652-218FB27AC25F}"/>
              </a:ext>
            </a:extLst>
          </p:cNvPr>
          <p:cNvSpPr txBox="1">
            <a:spLocks noChangeArrowheads="1"/>
          </p:cNvSpPr>
          <p:nvPr/>
        </p:nvSpPr>
        <p:spPr bwMode="auto">
          <a:xfrm>
            <a:off x="2208214" y="6381750"/>
            <a:ext cx="7704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200"/>
              <a:t>http://www.teaching-biomed.man.ac.uk/student_projects/2000/mmmr7gjw/technique8.htm</a:t>
            </a:r>
          </a:p>
        </p:txBody>
      </p:sp>
      <p:pic>
        <p:nvPicPr>
          <p:cNvPr id="80903" name="Picture 6" descr="CTokno-english">
            <a:extLst>
              <a:ext uri="{FF2B5EF4-FFF2-40B4-BE49-F238E27FC236}">
                <a16:creationId xmlns:a16="http://schemas.microsoft.com/office/drawing/2014/main" id="{558727FC-D651-46E5-9CF6-4F346C9037B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63750" y="1484314"/>
            <a:ext cx="8002588" cy="4575175"/>
          </a:xfrm>
          <a:noFill/>
        </p:spPr>
      </p:pic>
    </p:spTree>
    <p:extLst>
      <p:ext uri="{BB962C8B-B14F-4D97-AF65-F5344CB8AC3E}">
        <p14:creationId xmlns:p14="http://schemas.microsoft.com/office/powerpoint/2010/main" val="17402669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a:extLst>
              <a:ext uri="{FF2B5EF4-FFF2-40B4-BE49-F238E27FC236}">
                <a16:creationId xmlns:a16="http://schemas.microsoft.com/office/drawing/2014/main" id="{A9640088-0A40-424F-9FDC-DD422A68D8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5CA705-A29F-4908-A3A8-5FEAAA3DFEC8}" type="slidenum">
              <a:rPr lang="cs-CZ" altLang="cs-CZ" sz="1400"/>
              <a:pPr>
                <a:spcBef>
                  <a:spcPct val="0"/>
                </a:spcBef>
                <a:buFontTx/>
                <a:buNone/>
              </a:pPr>
              <a:t>4</a:t>
            </a:fld>
            <a:endParaRPr lang="cs-CZ" altLang="cs-CZ" sz="1400"/>
          </a:p>
        </p:txBody>
      </p:sp>
      <p:sp>
        <p:nvSpPr>
          <p:cNvPr id="10243" name="Rectangle 10">
            <a:extLst>
              <a:ext uri="{FF2B5EF4-FFF2-40B4-BE49-F238E27FC236}">
                <a16:creationId xmlns:a16="http://schemas.microsoft.com/office/drawing/2014/main" id="{47E82D94-582D-4C68-AF31-7E3C7AE4F000}"/>
              </a:ext>
            </a:extLst>
          </p:cNvPr>
          <p:cNvSpPr>
            <a:spLocks noGrp="1" noChangeArrowheads="1"/>
          </p:cNvSpPr>
          <p:nvPr>
            <p:ph type="title"/>
          </p:nvPr>
        </p:nvSpPr>
        <p:spPr>
          <a:xfrm>
            <a:off x="1703389" y="404814"/>
            <a:ext cx="6168859" cy="922337"/>
          </a:xfrm>
          <a:extLst>
            <a:ext uri="{91240B29-F687-4F45-9708-019B960494DF}">
              <a14:hiddenLine xmlns:a14="http://schemas.microsoft.com/office/drawing/2010/main" w="38100" cmpd="dbl">
                <a:solidFill>
                  <a:srgbClr val="000000"/>
                </a:solidFill>
                <a:miter lim="800000"/>
                <a:headEnd/>
                <a:tailEnd/>
              </a14:hiddenLine>
            </a:ext>
          </a:extLst>
        </p:spPr>
        <p:txBody>
          <a:bodyPr/>
          <a:lstStyle/>
          <a:p>
            <a:pPr algn="l" eaLnBrk="1" hangingPunct="1"/>
            <a:r>
              <a:rPr lang="en-US" altLang="cs-CZ" b="1" dirty="0">
                <a:solidFill>
                  <a:srgbClr val="0000DC"/>
                </a:solidFill>
              </a:rPr>
              <a:t>Projection</a:t>
            </a:r>
            <a:r>
              <a:rPr lang="cs-CZ" altLang="cs-CZ" b="1" dirty="0">
                <a:solidFill>
                  <a:srgbClr val="0000DC"/>
                </a:solidFill>
              </a:rPr>
              <a:t> </a:t>
            </a:r>
            <a:r>
              <a:rPr lang="en-GB" altLang="cs-CZ" b="1" dirty="0">
                <a:solidFill>
                  <a:srgbClr val="0000DC"/>
                </a:solidFill>
              </a:rPr>
              <a:t>XRI Devices</a:t>
            </a:r>
          </a:p>
        </p:txBody>
      </p:sp>
      <p:pic>
        <p:nvPicPr>
          <p:cNvPr id="10244" name="Picture 10" descr="http://www.fnhk.cz/temp/paragraph_center_zoom_1188.jpg">
            <a:extLst>
              <a:ext uri="{FF2B5EF4-FFF2-40B4-BE49-F238E27FC236}">
                <a16:creationId xmlns:a16="http://schemas.microsoft.com/office/drawing/2014/main" id="{56607D55-63F0-48AB-B70C-FA4DF8170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268414"/>
            <a:ext cx="42243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4" descr="http://www.hdtdental.cz/picture/large/280_intra.jpg">
            <a:extLst>
              <a:ext uri="{FF2B5EF4-FFF2-40B4-BE49-F238E27FC236}">
                <a16:creationId xmlns:a16="http://schemas.microsoft.com/office/drawing/2014/main" id="{01C95684-860F-4FBE-AFDB-F73B771A4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3500438"/>
            <a:ext cx="27098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http://www.mephacentrum.cz/_data/section-1/bigs/78.jpg">
            <a:extLst>
              <a:ext uri="{FF2B5EF4-FFF2-40B4-BE49-F238E27FC236}">
                <a16:creationId xmlns:a16="http://schemas.microsoft.com/office/drawing/2014/main" id="{A020FAD7-84FB-4EFF-AC7E-3EFF76FB6D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538" y="1628775"/>
            <a:ext cx="442595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9358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5">
            <a:extLst>
              <a:ext uri="{FF2B5EF4-FFF2-40B4-BE49-F238E27FC236}">
                <a16:creationId xmlns:a16="http://schemas.microsoft.com/office/drawing/2014/main" id="{BD9A21C1-FCD1-408D-8B62-53E035919E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35628A-0DEA-4270-B180-1266E4B58C45}" type="slidenum">
              <a:rPr lang="cs-CZ" altLang="cs-CZ" sz="1400"/>
              <a:pPr>
                <a:spcBef>
                  <a:spcPct val="0"/>
                </a:spcBef>
                <a:buFontTx/>
                <a:buNone/>
              </a:pPr>
              <a:t>40</a:t>
            </a:fld>
            <a:endParaRPr lang="cs-CZ" altLang="cs-CZ" sz="1400"/>
          </a:p>
        </p:txBody>
      </p:sp>
      <p:sp>
        <p:nvSpPr>
          <p:cNvPr id="82947" name="Rectangle 2">
            <a:extLst>
              <a:ext uri="{FF2B5EF4-FFF2-40B4-BE49-F238E27FC236}">
                <a16:creationId xmlns:a16="http://schemas.microsoft.com/office/drawing/2014/main" id="{2C35A69F-1919-49DD-A445-0519D6691867}"/>
              </a:ext>
            </a:extLst>
          </p:cNvPr>
          <p:cNvSpPr>
            <a:spLocks noGrp="1" noChangeArrowheads="1"/>
          </p:cNvSpPr>
          <p:nvPr>
            <p:ph type="title"/>
          </p:nvPr>
        </p:nvSpPr>
        <p:spPr>
          <a:xfrm>
            <a:off x="1981200" y="274639"/>
            <a:ext cx="8229600" cy="942975"/>
          </a:xfrm>
        </p:spPr>
        <p:txBody>
          <a:bodyPr/>
          <a:lstStyle/>
          <a:p>
            <a:pPr eaLnBrk="1" hangingPunct="1"/>
            <a:r>
              <a:rPr lang="en-GB" altLang="cs-CZ" sz="4000" dirty="0">
                <a:solidFill>
                  <a:srgbClr val="0000DC"/>
                </a:solidFill>
              </a:rPr>
              <a:t>3D </a:t>
            </a:r>
            <a:r>
              <a:rPr lang="cs-CZ" altLang="cs-CZ" sz="4000" dirty="0">
                <a:solidFill>
                  <a:srgbClr val="0000DC"/>
                </a:solidFill>
              </a:rPr>
              <a:t>CT - </a:t>
            </a:r>
            <a:r>
              <a:rPr lang="cs-CZ" altLang="cs-CZ" sz="4000" dirty="0" err="1">
                <a:solidFill>
                  <a:srgbClr val="0000DC"/>
                </a:solidFill>
              </a:rPr>
              <a:t>Color</a:t>
            </a:r>
            <a:r>
              <a:rPr lang="cs-CZ" altLang="cs-CZ" sz="4000" dirty="0">
                <a:solidFill>
                  <a:srgbClr val="0000DC"/>
                </a:solidFill>
              </a:rPr>
              <a:t> </a:t>
            </a:r>
            <a:r>
              <a:rPr lang="cs-CZ" altLang="cs-CZ" sz="4000" dirty="0" err="1">
                <a:solidFill>
                  <a:srgbClr val="0000DC"/>
                </a:solidFill>
              </a:rPr>
              <a:t>Coding</a:t>
            </a:r>
            <a:endParaRPr lang="en-GB" altLang="cs-CZ" sz="4000" dirty="0">
              <a:solidFill>
                <a:srgbClr val="0000DC"/>
              </a:solidFill>
            </a:endParaRPr>
          </a:p>
        </p:txBody>
      </p:sp>
      <p:pic>
        <p:nvPicPr>
          <p:cNvPr id="82948" name="Picture 9" descr="VÃ½sledek obrÃ¡zku pro 3D CT gif">
            <a:extLst>
              <a:ext uri="{FF2B5EF4-FFF2-40B4-BE49-F238E27FC236}">
                <a16:creationId xmlns:a16="http://schemas.microsoft.com/office/drawing/2014/main" id="{6C9EDF8C-5B8F-46B0-BEB5-4BBCF0C5524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05048" y="1114533"/>
            <a:ext cx="5243677" cy="469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Obdélník 1">
            <a:extLst>
              <a:ext uri="{FF2B5EF4-FFF2-40B4-BE49-F238E27FC236}">
                <a16:creationId xmlns:a16="http://schemas.microsoft.com/office/drawing/2014/main" id="{3C7D9626-97C1-401E-9147-BD40A1D5991C}"/>
              </a:ext>
            </a:extLst>
          </p:cNvPr>
          <p:cNvSpPr>
            <a:spLocks noChangeArrowheads="1"/>
          </p:cNvSpPr>
          <p:nvPr/>
        </p:nvSpPr>
        <p:spPr bwMode="auto">
          <a:xfrm>
            <a:off x="2103986" y="5983289"/>
            <a:ext cx="7777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dirty="0"/>
              <a:t>https://www.carestream.com/en/us/medical/products/carestream-onsight-3d-extremity-system</a:t>
            </a:r>
          </a:p>
        </p:txBody>
      </p:sp>
    </p:spTree>
    <p:extLst>
      <p:ext uri="{BB962C8B-B14F-4D97-AF65-F5344CB8AC3E}">
        <p14:creationId xmlns:p14="http://schemas.microsoft.com/office/powerpoint/2010/main" val="59278385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5">
            <a:extLst>
              <a:ext uri="{FF2B5EF4-FFF2-40B4-BE49-F238E27FC236}">
                <a16:creationId xmlns:a16="http://schemas.microsoft.com/office/drawing/2014/main" id="{85B6CF4A-4E98-49BB-9287-CEF882A26E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15E389-D46A-440F-A362-226A41160D9F}" type="slidenum">
              <a:rPr lang="cs-CZ" altLang="cs-CZ" sz="1400"/>
              <a:pPr>
                <a:spcBef>
                  <a:spcPct val="0"/>
                </a:spcBef>
                <a:buFontTx/>
                <a:buNone/>
              </a:pPr>
              <a:t>41</a:t>
            </a:fld>
            <a:endParaRPr lang="cs-CZ" altLang="cs-CZ" sz="1400"/>
          </a:p>
        </p:txBody>
      </p:sp>
      <p:sp>
        <p:nvSpPr>
          <p:cNvPr id="84995" name="Rectangle 2">
            <a:extLst>
              <a:ext uri="{FF2B5EF4-FFF2-40B4-BE49-F238E27FC236}">
                <a16:creationId xmlns:a16="http://schemas.microsoft.com/office/drawing/2014/main" id="{75F32C25-7D72-4A39-8977-42ED7A725C9E}"/>
              </a:ext>
            </a:extLst>
          </p:cNvPr>
          <p:cNvSpPr>
            <a:spLocks noGrp="1" noChangeArrowheads="1"/>
          </p:cNvSpPr>
          <p:nvPr>
            <p:ph type="title"/>
          </p:nvPr>
        </p:nvSpPr>
        <p:spPr>
          <a:xfrm>
            <a:off x="2352676" y="339725"/>
            <a:ext cx="7515225" cy="985838"/>
          </a:xfrm>
        </p:spPr>
        <p:txBody>
          <a:bodyPr/>
          <a:lstStyle/>
          <a:p>
            <a:pPr algn="l" eaLnBrk="1" hangingPunct="1"/>
            <a:r>
              <a:rPr lang="en-GB" altLang="cs-CZ" sz="3600" b="1" dirty="0"/>
              <a:t>Some Typical Doses</a:t>
            </a:r>
          </a:p>
        </p:txBody>
      </p:sp>
      <p:sp>
        <p:nvSpPr>
          <p:cNvPr id="347139" name="Rectangle 3">
            <a:extLst>
              <a:ext uri="{FF2B5EF4-FFF2-40B4-BE49-F238E27FC236}">
                <a16:creationId xmlns:a16="http://schemas.microsoft.com/office/drawing/2014/main" id="{17A9F2B5-1178-484F-94B9-A92E7260D3C8}"/>
              </a:ext>
            </a:extLst>
          </p:cNvPr>
          <p:cNvSpPr>
            <a:spLocks noGrp="1" noChangeArrowheads="1"/>
          </p:cNvSpPr>
          <p:nvPr>
            <p:ph type="body" idx="1"/>
          </p:nvPr>
        </p:nvSpPr>
        <p:spPr>
          <a:xfrm>
            <a:off x="903890" y="1412876"/>
            <a:ext cx="9816662" cy="4824413"/>
          </a:xfrm>
        </p:spPr>
        <p:txBody>
          <a:bodyPr/>
          <a:lstStyle/>
          <a:p>
            <a:pPr eaLnBrk="1" hangingPunct="1">
              <a:lnSpc>
                <a:spcPct val="100000"/>
              </a:lnSpc>
              <a:buFont typeface="Wingdings" panose="05000000000000000000" pitchFamily="2" charset="2"/>
              <a:buChar char="Ø"/>
            </a:pPr>
            <a:r>
              <a:rPr lang="en-GB" altLang="cs-CZ" sz="2800" dirty="0"/>
              <a:t>From natural sources: 2</a:t>
            </a:r>
            <a:r>
              <a:rPr lang="cs-CZ" altLang="cs-CZ" sz="2800" dirty="0"/>
              <a:t> </a:t>
            </a:r>
            <a:r>
              <a:rPr lang="en-GB" altLang="cs-CZ" sz="2800" dirty="0"/>
              <a:t>mSv per year</a:t>
            </a:r>
            <a:endParaRPr lang="cs-CZ" altLang="cs-CZ" sz="2800" dirty="0"/>
          </a:p>
          <a:p>
            <a:pPr eaLnBrk="1" hangingPunct="1">
              <a:lnSpc>
                <a:spcPct val="100000"/>
              </a:lnSpc>
              <a:buFont typeface="Wingdings" panose="05000000000000000000" pitchFamily="2" charset="2"/>
              <a:buChar char="Ø"/>
            </a:pPr>
            <a:endParaRPr lang="en-GB" altLang="cs-CZ" sz="1000" dirty="0"/>
          </a:p>
          <a:p>
            <a:pPr eaLnBrk="1" hangingPunct="1">
              <a:lnSpc>
                <a:spcPct val="100000"/>
              </a:lnSpc>
              <a:buFont typeface="Wingdings" panose="05000000000000000000" pitchFamily="2" charset="2"/>
              <a:buChar char="Ø"/>
            </a:pPr>
            <a:r>
              <a:rPr lang="en-GB" altLang="cs-CZ" sz="2800" dirty="0"/>
              <a:t>Chest X-ray: &lt;1</a:t>
            </a:r>
            <a:r>
              <a:rPr lang="cs-CZ" altLang="cs-CZ" sz="2800" dirty="0"/>
              <a:t> </a:t>
            </a:r>
            <a:r>
              <a:rPr lang="en-GB" altLang="cs-CZ" sz="2800" dirty="0"/>
              <a:t>mSv</a:t>
            </a:r>
            <a:endParaRPr lang="cs-CZ" altLang="cs-CZ" sz="2800" dirty="0"/>
          </a:p>
          <a:p>
            <a:pPr eaLnBrk="1" hangingPunct="1">
              <a:lnSpc>
                <a:spcPct val="100000"/>
              </a:lnSpc>
              <a:buFont typeface="Wingdings" panose="05000000000000000000" pitchFamily="2" charset="2"/>
              <a:buChar char="Ø"/>
            </a:pPr>
            <a:endParaRPr lang="en-GB" altLang="cs-CZ" sz="1200" dirty="0"/>
          </a:p>
          <a:p>
            <a:pPr eaLnBrk="1" hangingPunct="1">
              <a:lnSpc>
                <a:spcPct val="100000"/>
              </a:lnSpc>
              <a:buFont typeface="Wingdings" panose="05000000000000000000" pitchFamily="2" charset="2"/>
              <a:buChar char="Ø"/>
            </a:pPr>
            <a:r>
              <a:rPr lang="en-GB" altLang="cs-CZ" sz="2800" dirty="0"/>
              <a:t>Fluoroscopy:  5</a:t>
            </a:r>
            <a:r>
              <a:rPr lang="cs-CZ" altLang="cs-CZ" sz="2800" dirty="0"/>
              <a:t> </a:t>
            </a:r>
            <a:r>
              <a:rPr lang="en-GB" altLang="cs-CZ" sz="2800" dirty="0"/>
              <a:t>mSv</a:t>
            </a:r>
            <a:endParaRPr lang="cs-CZ" altLang="cs-CZ" sz="2800" dirty="0"/>
          </a:p>
          <a:p>
            <a:pPr eaLnBrk="1" hangingPunct="1">
              <a:lnSpc>
                <a:spcPct val="100000"/>
              </a:lnSpc>
              <a:buFont typeface="Wingdings" panose="05000000000000000000" pitchFamily="2" charset="2"/>
              <a:buChar char="Ø"/>
            </a:pPr>
            <a:endParaRPr lang="en-GB" altLang="cs-CZ" sz="1200" dirty="0"/>
          </a:p>
          <a:p>
            <a:pPr eaLnBrk="1" hangingPunct="1">
              <a:lnSpc>
                <a:spcPct val="100000"/>
              </a:lnSpc>
              <a:buFont typeface="Wingdings" panose="05000000000000000000" pitchFamily="2" charset="2"/>
              <a:buChar char="Ø"/>
            </a:pPr>
            <a:r>
              <a:rPr lang="en-GB" altLang="cs-CZ" sz="2800" dirty="0"/>
              <a:t>CT Scan:  10</a:t>
            </a:r>
            <a:r>
              <a:rPr lang="cs-CZ" altLang="cs-CZ" sz="2800" dirty="0"/>
              <a:t> </a:t>
            </a:r>
            <a:r>
              <a:rPr lang="en-GB" altLang="cs-CZ" sz="2800" dirty="0"/>
              <a:t>mSv</a:t>
            </a:r>
            <a:endParaRPr lang="cs-CZ" altLang="cs-CZ" sz="2800" dirty="0"/>
          </a:p>
          <a:p>
            <a:pPr eaLnBrk="1" hangingPunct="1">
              <a:lnSpc>
                <a:spcPct val="100000"/>
              </a:lnSpc>
              <a:buFont typeface="Wingdings" panose="05000000000000000000" pitchFamily="2" charset="2"/>
              <a:buChar char="Ø"/>
            </a:pPr>
            <a:endParaRPr lang="en-GB" altLang="cs-CZ" sz="1200" dirty="0"/>
          </a:p>
          <a:p>
            <a:pPr eaLnBrk="1" hangingPunct="1">
              <a:lnSpc>
                <a:spcPct val="100000"/>
              </a:lnSpc>
              <a:buFont typeface="Wingdings" panose="05000000000000000000" pitchFamily="2" charset="2"/>
              <a:buChar char="Ø"/>
            </a:pPr>
            <a:r>
              <a:rPr lang="en-GB" altLang="cs-CZ" sz="2800" dirty="0"/>
              <a:t>Medical doses are increasing with ‘better be safe than sorry’ medicine and the ease of use of modern imaging devices (e.g., spiral CT compared to conventional CT).</a:t>
            </a:r>
          </a:p>
        </p:txBody>
      </p:sp>
    </p:spTree>
    <p:extLst>
      <p:ext uri="{BB962C8B-B14F-4D97-AF65-F5344CB8AC3E}">
        <p14:creationId xmlns:p14="http://schemas.microsoft.com/office/powerpoint/2010/main" val="32555559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713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7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B05D394-8BD4-4090-8A83-8C09330BAAFD}"/>
              </a:ext>
            </a:extLst>
          </p:cNvPr>
          <p:cNvSpPr>
            <a:spLocks noGrp="1" noChangeArrowheads="1"/>
          </p:cNvSpPr>
          <p:nvPr>
            <p:ph type="ctrTitle"/>
          </p:nvPr>
        </p:nvSpPr>
        <p:spPr>
          <a:xfrm>
            <a:off x="3702269" y="257503"/>
            <a:ext cx="7772400" cy="1143000"/>
          </a:xfrm>
        </p:spPr>
        <p:txBody>
          <a:bodyPr/>
          <a:lstStyle/>
          <a:p>
            <a:pPr eaLnBrk="1" hangingPunct="1"/>
            <a:r>
              <a:rPr lang="cs-CZ" altLang="cs-CZ" sz="4000" dirty="0" err="1"/>
              <a:t>Appendix</a:t>
            </a:r>
            <a:r>
              <a:rPr lang="cs-CZ" altLang="cs-CZ" sz="4000" dirty="0"/>
              <a:t>: </a:t>
            </a:r>
            <a:r>
              <a:rPr lang="en-GB" altLang="cs-CZ" sz="4000" dirty="0"/>
              <a:t>Dental Radiography Devices</a:t>
            </a:r>
            <a:r>
              <a:rPr lang="cs-CZ" altLang="cs-CZ" sz="4000" dirty="0"/>
              <a:t> </a:t>
            </a:r>
            <a:endParaRPr lang="en-GB" altLang="cs-CZ" sz="4000" dirty="0"/>
          </a:p>
        </p:txBody>
      </p:sp>
      <p:pic>
        <p:nvPicPr>
          <p:cNvPr id="87043" name="Picture 3">
            <a:extLst>
              <a:ext uri="{FF2B5EF4-FFF2-40B4-BE49-F238E27FC236}">
                <a16:creationId xmlns:a16="http://schemas.microsoft.com/office/drawing/2014/main" id="{CA2A398B-6F0B-43F7-84A1-4D4C50304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209801"/>
            <a:ext cx="4619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320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4">
            <a:extLst>
              <a:ext uri="{FF2B5EF4-FFF2-40B4-BE49-F238E27FC236}">
                <a16:creationId xmlns:a16="http://schemas.microsoft.com/office/drawing/2014/main" id="{B7E5A7E5-2205-4519-97CB-6A42080208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69511C-CD31-4EBA-A334-398E0B8CE6A1}" type="slidenum">
              <a:rPr lang="cs-CZ" altLang="cs-CZ" sz="1400"/>
              <a:pPr>
                <a:spcBef>
                  <a:spcPct val="0"/>
                </a:spcBef>
                <a:buFontTx/>
                <a:buNone/>
              </a:pPr>
              <a:t>43</a:t>
            </a:fld>
            <a:endParaRPr lang="cs-CZ" altLang="cs-CZ" sz="1400"/>
          </a:p>
        </p:txBody>
      </p:sp>
      <p:pic>
        <p:nvPicPr>
          <p:cNvPr id="89091" name="Picture 3" descr="better">
            <a:extLst>
              <a:ext uri="{FF2B5EF4-FFF2-40B4-BE49-F238E27FC236}">
                <a16:creationId xmlns:a16="http://schemas.microsoft.com/office/drawing/2014/main" id="{678FFE4C-DFE8-4705-AA2F-106EF9E88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38862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5" descr="digdentalintraoralccds">
            <a:extLst>
              <a:ext uri="{FF2B5EF4-FFF2-40B4-BE49-F238E27FC236}">
                <a16:creationId xmlns:a16="http://schemas.microsoft.com/office/drawing/2014/main" id="{CED257E3-130B-4C80-9028-6B46C1820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1196975"/>
            <a:ext cx="28797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2">
            <a:extLst>
              <a:ext uri="{FF2B5EF4-FFF2-40B4-BE49-F238E27FC236}">
                <a16:creationId xmlns:a16="http://schemas.microsoft.com/office/drawing/2014/main" id="{D1856720-7440-404D-842D-17045CFB5740}"/>
              </a:ext>
            </a:extLst>
          </p:cNvPr>
          <p:cNvSpPr>
            <a:spLocks noGrp="1" noChangeArrowheads="1"/>
          </p:cNvSpPr>
          <p:nvPr>
            <p:ph type="title"/>
          </p:nvPr>
        </p:nvSpPr>
        <p:spPr>
          <a:xfrm>
            <a:off x="1981200" y="274639"/>
            <a:ext cx="8229600" cy="922337"/>
          </a:xfrm>
        </p:spPr>
        <p:txBody>
          <a:bodyPr/>
          <a:lstStyle/>
          <a:p>
            <a:pPr eaLnBrk="1" hangingPunct="1"/>
            <a:r>
              <a:rPr lang="en-GB" altLang="cs-CZ" sz="4000" dirty="0"/>
              <a:t>Direct Digital Dental Radiography</a:t>
            </a:r>
          </a:p>
        </p:txBody>
      </p:sp>
      <p:pic>
        <p:nvPicPr>
          <p:cNvPr id="89094" name="Picture 4" descr="CDR2">
            <a:extLst>
              <a:ext uri="{FF2B5EF4-FFF2-40B4-BE49-F238E27FC236}">
                <a16:creationId xmlns:a16="http://schemas.microsoft.com/office/drawing/2014/main" id="{1280EF13-92FE-46B0-9231-AE7F8D0E1D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3716338"/>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Text Box 6">
            <a:extLst>
              <a:ext uri="{FF2B5EF4-FFF2-40B4-BE49-F238E27FC236}">
                <a16:creationId xmlns:a16="http://schemas.microsoft.com/office/drawing/2014/main" id="{DCD9F1CF-8B3E-4FDC-99F8-1664052C31A5}"/>
              </a:ext>
            </a:extLst>
          </p:cNvPr>
          <p:cNvSpPr txBox="1">
            <a:spLocks noChangeArrowheads="1"/>
          </p:cNvSpPr>
          <p:nvPr/>
        </p:nvSpPr>
        <p:spPr bwMode="auto">
          <a:xfrm>
            <a:off x="6672263" y="3860801"/>
            <a:ext cx="37449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cs-CZ" sz="2400"/>
              <a:t>Sensor consists of photodiode matrix covered with a scintillator layer. Wireless sensors now available (using bluetooth or wifi).</a:t>
            </a:r>
          </a:p>
        </p:txBody>
      </p:sp>
    </p:spTree>
    <p:extLst>
      <p:ext uri="{BB962C8B-B14F-4D97-AF65-F5344CB8AC3E}">
        <p14:creationId xmlns:p14="http://schemas.microsoft.com/office/powerpoint/2010/main" val="335708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a:extLst>
              <a:ext uri="{FF2B5EF4-FFF2-40B4-BE49-F238E27FC236}">
                <a16:creationId xmlns:a16="http://schemas.microsoft.com/office/drawing/2014/main" id="{9339FC16-23EA-4F03-AC1D-2792FF6B24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360945F-3A55-4768-B94E-42BE7EFB6B0F}" type="slidenum">
              <a:rPr lang="cs-CZ" altLang="cs-CZ" sz="1400"/>
              <a:pPr>
                <a:spcBef>
                  <a:spcPct val="0"/>
                </a:spcBef>
                <a:buFontTx/>
                <a:buNone/>
              </a:pPr>
              <a:t>44</a:t>
            </a:fld>
            <a:endParaRPr lang="cs-CZ" altLang="cs-CZ" sz="1400"/>
          </a:p>
        </p:txBody>
      </p:sp>
      <p:sp>
        <p:nvSpPr>
          <p:cNvPr id="91139" name="Rectangle 2">
            <a:extLst>
              <a:ext uri="{FF2B5EF4-FFF2-40B4-BE49-F238E27FC236}">
                <a16:creationId xmlns:a16="http://schemas.microsoft.com/office/drawing/2014/main" id="{B4456686-52D2-4E75-B01D-19F84385DAE4}"/>
              </a:ext>
            </a:extLst>
          </p:cNvPr>
          <p:cNvSpPr>
            <a:spLocks noGrp="1" noChangeArrowheads="1"/>
          </p:cNvSpPr>
          <p:nvPr>
            <p:ph type="title"/>
          </p:nvPr>
        </p:nvSpPr>
        <p:spPr>
          <a:xfrm>
            <a:off x="1981200" y="404814"/>
            <a:ext cx="8229600" cy="1012825"/>
          </a:xfrm>
        </p:spPr>
        <p:txBody>
          <a:bodyPr/>
          <a:lstStyle/>
          <a:p>
            <a:pPr eaLnBrk="1" hangingPunct="1"/>
            <a:r>
              <a:rPr lang="en-GB" altLang="cs-CZ" dirty="0"/>
              <a:t>Intra-Oral Image</a:t>
            </a:r>
          </a:p>
        </p:txBody>
      </p:sp>
      <p:grpSp>
        <p:nvGrpSpPr>
          <p:cNvPr id="91140" name="Group 3">
            <a:extLst>
              <a:ext uri="{FF2B5EF4-FFF2-40B4-BE49-F238E27FC236}">
                <a16:creationId xmlns:a16="http://schemas.microsoft.com/office/drawing/2014/main" id="{0CB83582-A2BC-4A28-AEB8-6877E246BE56}"/>
              </a:ext>
            </a:extLst>
          </p:cNvPr>
          <p:cNvGrpSpPr>
            <a:grpSpLocks/>
          </p:cNvGrpSpPr>
          <p:nvPr/>
        </p:nvGrpSpPr>
        <p:grpSpPr bwMode="auto">
          <a:xfrm>
            <a:off x="1919288" y="1844676"/>
            <a:ext cx="8458200" cy="3363913"/>
            <a:chOff x="1200" y="1344"/>
            <a:chExt cx="3216" cy="1279"/>
          </a:xfrm>
        </p:grpSpPr>
        <p:pic>
          <p:nvPicPr>
            <p:cNvPr id="91141" name="Picture 4" descr="calculus%20xray">
              <a:extLst>
                <a:ext uri="{FF2B5EF4-FFF2-40B4-BE49-F238E27FC236}">
                  <a16:creationId xmlns:a16="http://schemas.microsoft.com/office/drawing/2014/main" id="{B2678DB1-DD45-4B89-97BB-7E83FA8DF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5" descr="calculus%20xray%20color">
              <a:extLst>
                <a:ext uri="{FF2B5EF4-FFF2-40B4-BE49-F238E27FC236}">
                  <a16:creationId xmlns:a16="http://schemas.microsoft.com/office/drawing/2014/main" id="{1B94A773-C498-4278-BB93-56FDAB624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344"/>
              <a:ext cx="1536"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51408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a:extLst>
              <a:ext uri="{FF2B5EF4-FFF2-40B4-BE49-F238E27FC236}">
                <a16:creationId xmlns:a16="http://schemas.microsoft.com/office/drawing/2014/main" id="{624648D0-5C18-4692-B0F6-1EF0BDC8E8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3117132-174B-4FE5-A536-BD933CF2879F}" type="slidenum">
              <a:rPr lang="cs-CZ" altLang="cs-CZ" sz="1400"/>
              <a:pPr>
                <a:spcBef>
                  <a:spcPct val="0"/>
                </a:spcBef>
                <a:buFontTx/>
                <a:buNone/>
              </a:pPr>
              <a:t>45</a:t>
            </a:fld>
            <a:endParaRPr lang="cs-CZ" altLang="cs-CZ" sz="1400"/>
          </a:p>
        </p:txBody>
      </p:sp>
      <p:pic>
        <p:nvPicPr>
          <p:cNvPr id="93187" name="Picture 3" descr="opgunitinuse">
            <a:extLst>
              <a:ext uri="{FF2B5EF4-FFF2-40B4-BE49-F238E27FC236}">
                <a16:creationId xmlns:a16="http://schemas.microsoft.com/office/drawing/2014/main" id="{5F7157BA-12C3-4571-BBD9-B11AC7ADE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196975"/>
            <a:ext cx="34607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4" descr="opgdigital">
            <a:extLst>
              <a:ext uri="{FF2B5EF4-FFF2-40B4-BE49-F238E27FC236}">
                <a16:creationId xmlns:a16="http://schemas.microsoft.com/office/drawing/2014/main" id="{77CCF605-A41E-4A18-8C89-F6BAE6C72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3" y="1341439"/>
            <a:ext cx="45720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2">
            <a:extLst>
              <a:ext uri="{FF2B5EF4-FFF2-40B4-BE49-F238E27FC236}">
                <a16:creationId xmlns:a16="http://schemas.microsoft.com/office/drawing/2014/main" id="{1C36A015-9D93-453E-887B-356F30E1944B}"/>
              </a:ext>
            </a:extLst>
          </p:cNvPr>
          <p:cNvSpPr>
            <a:spLocks noGrp="1" noChangeArrowheads="1"/>
          </p:cNvSpPr>
          <p:nvPr>
            <p:ph type="title"/>
          </p:nvPr>
        </p:nvSpPr>
        <p:spPr>
          <a:xfrm>
            <a:off x="1703389" y="274638"/>
            <a:ext cx="8785225" cy="762000"/>
          </a:xfrm>
        </p:spPr>
        <p:txBody>
          <a:bodyPr/>
          <a:lstStyle/>
          <a:p>
            <a:pPr eaLnBrk="1" hangingPunct="1"/>
            <a:r>
              <a:rPr lang="en-GB" altLang="cs-CZ"/>
              <a:t>O</a:t>
            </a:r>
            <a:r>
              <a:rPr lang="cs-CZ" altLang="cs-CZ"/>
              <a:t>rthopantomographic (O</a:t>
            </a:r>
            <a:r>
              <a:rPr lang="en-GB" altLang="cs-CZ"/>
              <a:t>PG</a:t>
            </a:r>
            <a:r>
              <a:rPr lang="cs-CZ" altLang="cs-CZ"/>
              <a:t>)</a:t>
            </a:r>
            <a:r>
              <a:rPr lang="en-GB" altLang="cs-CZ"/>
              <a:t> Unit</a:t>
            </a:r>
          </a:p>
        </p:txBody>
      </p:sp>
    </p:spTree>
    <p:extLst>
      <p:ext uri="{BB962C8B-B14F-4D97-AF65-F5344CB8AC3E}">
        <p14:creationId xmlns:p14="http://schemas.microsoft.com/office/powerpoint/2010/main" val="1235074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a:extLst>
              <a:ext uri="{FF2B5EF4-FFF2-40B4-BE49-F238E27FC236}">
                <a16:creationId xmlns:a16="http://schemas.microsoft.com/office/drawing/2014/main" id="{7D4E81DD-3814-4DE4-B505-A4B7C8CCC8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A1383B6-6FB6-4FBC-9414-6ED823D2D101}" type="slidenum">
              <a:rPr lang="cs-CZ" altLang="cs-CZ" sz="1400"/>
              <a:pPr>
                <a:spcBef>
                  <a:spcPct val="0"/>
                </a:spcBef>
                <a:buFontTx/>
                <a:buNone/>
              </a:pPr>
              <a:t>46</a:t>
            </a:fld>
            <a:endParaRPr lang="cs-CZ" altLang="cs-CZ" sz="1400"/>
          </a:p>
        </p:txBody>
      </p:sp>
      <p:sp>
        <p:nvSpPr>
          <p:cNvPr id="95235" name="Rectangle 2">
            <a:extLst>
              <a:ext uri="{FF2B5EF4-FFF2-40B4-BE49-F238E27FC236}">
                <a16:creationId xmlns:a16="http://schemas.microsoft.com/office/drawing/2014/main" id="{E9AC848F-8C09-4CC9-866D-ED3834CF936E}"/>
              </a:ext>
            </a:extLst>
          </p:cNvPr>
          <p:cNvSpPr>
            <a:spLocks noGrp="1" noChangeArrowheads="1"/>
          </p:cNvSpPr>
          <p:nvPr>
            <p:ph type="title"/>
          </p:nvPr>
        </p:nvSpPr>
        <p:spPr/>
        <p:txBody>
          <a:bodyPr/>
          <a:lstStyle/>
          <a:p>
            <a:pPr eaLnBrk="1" hangingPunct="1"/>
            <a:r>
              <a:rPr lang="cs-CZ" altLang="cs-CZ" dirty="0" err="1"/>
              <a:t>Orthopantomographic</a:t>
            </a:r>
            <a:r>
              <a:rPr lang="cs-CZ" altLang="cs-CZ" dirty="0"/>
              <a:t> (</a:t>
            </a:r>
            <a:r>
              <a:rPr lang="en-GB" altLang="cs-CZ" dirty="0"/>
              <a:t>OPG</a:t>
            </a:r>
            <a:r>
              <a:rPr lang="cs-CZ" altLang="cs-CZ" dirty="0"/>
              <a:t>)</a:t>
            </a:r>
            <a:r>
              <a:rPr lang="en-GB" altLang="cs-CZ" dirty="0"/>
              <a:t> Image</a:t>
            </a:r>
          </a:p>
        </p:txBody>
      </p:sp>
      <p:pic>
        <p:nvPicPr>
          <p:cNvPr id="95236" name="Picture 3" descr="opgimage">
            <a:extLst>
              <a:ext uri="{FF2B5EF4-FFF2-40B4-BE49-F238E27FC236}">
                <a16:creationId xmlns:a16="http://schemas.microsoft.com/office/drawing/2014/main" id="{8FE9AC25-ED23-4A54-B8BD-7AAD761B9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1"/>
            <a:ext cx="84582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DFE1B631-EED2-41C9-B41B-19241AD52071}"/>
              </a:ext>
            </a:extLst>
          </p:cNvPr>
          <p:cNvSpPr txBox="1"/>
          <p:nvPr/>
        </p:nvSpPr>
        <p:spPr>
          <a:xfrm>
            <a:off x="2351584" y="6021288"/>
            <a:ext cx="6552728" cy="369332"/>
          </a:xfrm>
          <a:prstGeom prst="rect">
            <a:avLst/>
          </a:prstGeom>
          <a:noFill/>
        </p:spPr>
        <p:txBody>
          <a:bodyPr wrap="square" rtlCol="0">
            <a:spAutoFit/>
          </a:bodyPr>
          <a:lstStyle/>
          <a:p>
            <a:r>
              <a:rPr lang="cs-CZ" dirty="0" err="1"/>
              <a:t>You</a:t>
            </a:r>
            <a:r>
              <a:rPr lang="cs-CZ" dirty="0"/>
              <a:t> </a:t>
            </a:r>
            <a:r>
              <a:rPr lang="cs-CZ" dirty="0" err="1"/>
              <a:t>can</a:t>
            </a:r>
            <a:r>
              <a:rPr lang="cs-CZ" dirty="0"/>
              <a:t> </a:t>
            </a:r>
            <a:r>
              <a:rPr lang="cs-CZ" dirty="0" err="1"/>
              <a:t>see</a:t>
            </a:r>
            <a:r>
              <a:rPr lang="cs-CZ" dirty="0"/>
              <a:t> </a:t>
            </a:r>
            <a:r>
              <a:rPr lang="cs-CZ" dirty="0" err="1"/>
              <a:t>the</a:t>
            </a:r>
            <a:r>
              <a:rPr lang="cs-CZ" dirty="0"/>
              <a:t> so-</a:t>
            </a:r>
            <a:r>
              <a:rPr lang="cs-CZ" dirty="0" err="1"/>
              <a:t>called</a:t>
            </a:r>
            <a:r>
              <a:rPr lang="cs-CZ" dirty="0"/>
              <a:t> </a:t>
            </a:r>
            <a:r>
              <a:rPr lang="cs-CZ" dirty="0" err="1"/>
              <a:t>braces</a:t>
            </a:r>
            <a:r>
              <a:rPr lang="cs-CZ" dirty="0"/>
              <a:t> </a:t>
            </a:r>
            <a:r>
              <a:rPr lang="cs-CZ" dirty="0" err="1"/>
              <a:t>here</a:t>
            </a:r>
            <a:r>
              <a:rPr lang="cs-CZ" dirty="0"/>
              <a:t>. </a:t>
            </a:r>
            <a:r>
              <a:rPr lang="cs-CZ" dirty="0" err="1"/>
              <a:t>Used</a:t>
            </a:r>
            <a:r>
              <a:rPr lang="cs-CZ" dirty="0"/>
              <a:t> in </a:t>
            </a:r>
            <a:r>
              <a:rPr lang="cs-CZ" dirty="0" err="1"/>
              <a:t>orthodontics</a:t>
            </a:r>
            <a:r>
              <a:rPr lang="cs-CZ" dirty="0"/>
              <a:t>.</a:t>
            </a:r>
            <a:endParaRPr lang="en-GB" dirty="0"/>
          </a:p>
        </p:txBody>
      </p:sp>
    </p:spTree>
    <p:extLst>
      <p:ext uri="{BB962C8B-B14F-4D97-AF65-F5344CB8AC3E}">
        <p14:creationId xmlns:p14="http://schemas.microsoft.com/office/powerpoint/2010/main" val="3405819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a:extLst>
              <a:ext uri="{FF2B5EF4-FFF2-40B4-BE49-F238E27FC236}">
                <a16:creationId xmlns:a16="http://schemas.microsoft.com/office/drawing/2014/main" id="{E9DA11E9-7BFE-4F90-AC4C-AD822283F3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9CA97A-E9E4-4843-A5DC-87327FE73869}" type="slidenum">
              <a:rPr lang="cs-CZ" altLang="cs-CZ" sz="1400"/>
              <a:pPr>
                <a:spcBef>
                  <a:spcPct val="0"/>
                </a:spcBef>
                <a:buFontTx/>
                <a:buNone/>
              </a:pPr>
              <a:t>47</a:t>
            </a:fld>
            <a:endParaRPr lang="cs-CZ" altLang="cs-CZ" sz="1400"/>
          </a:p>
        </p:txBody>
      </p:sp>
      <p:sp>
        <p:nvSpPr>
          <p:cNvPr id="97283" name="Rectangle 2">
            <a:extLst>
              <a:ext uri="{FF2B5EF4-FFF2-40B4-BE49-F238E27FC236}">
                <a16:creationId xmlns:a16="http://schemas.microsoft.com/office/drawing/2014/main" id="{62A22023-9703-45CC-B476-4DBAAA4A7CA7}"/>
              </a:ext>
            </a:extLst>
          </p:cNvPr>
          <p:cNvSpPr>
            <a:spLocks noGrp="1" noChangeArrowheads="1"/>
          </p:cNvSpPr>
          <p:nvPr>
            <p:ph type="title"/>
          </p:nvPr>
        </p:nvSpPr>
        <p:spPr/>
        <p:txBody>
          <a:bodyPr/>
          <a:lstStyle/>
          <a:p>
            <a:pPr eaLnBrk="1" hangingPunct="1"/>
            <a:r>
              <a:rPr lang="en-GB" altLang="cs-CZ"/>
              <a:t>Extraoral Cephalometric Image</a:t>
            </a:r>
          </a:p>
        </p:txBody>
      </p:sp>
      <p:pic>
        <p:nvPicPr>
          <p:cNvPr id="97284" name="Picture 3" descr="cephalometric X-ray">
            <a:extLst>
              <a:ext uri="{FF2B5EF4-FFF2-40B4-BE49-F238E27FC236}">
                <a16:creationId xmlns:a16="http://schemas.microsoft.com/office/drawing/2014/main" id="{595D480D-B2AE-4216-8652-ADD90C553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1268414"/>
            <a:ext cx="345598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cephattachment">
            <a:extLst>
              <a:ext uri="{FF2B5EF4-FFF2-40B4-BE49-F238E27FC236}">
                <a16:creationId xmlns:a16="http://schemas.microsoft.com/office/drawing/2014/main" id="{9F1F0996-5616-4775-A300-CD2672A9E0C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096000" y="2336801"/>
            <a:ext cx="4040188" cy="2995613"/>
          </a:xfrm>
          <a:noFill/>
        </p:spPr>
      </p:pic>
      <p:sp>
        <p:nvSpPr>
          <p:cNvPr id="2" name="TextovéPole 1">
            <a:extLst>
              <a:ext uri="{FF2B5EF4-FFF2-40B4-BE49-F238E27FC236}">
                <a16:creationId xmlns:a16="http://schemas.microsoft.com/office/drawing/2014/main" id="{6FB9FDF1-0B4E-421A-A4B1-C8EE2DE28EF8}"/>
              </a:ext>
            </a:extLst>
          </p:cNvPr>
          <p:cNvSpPr txBox="1"/>
          <p:nvPr/>
        </p:nvSpPr>
        <p:spPr>
          <a:xfrm>
            <a:off x="1650124" y="5013176"/>
            <a:ext cx="4014077" cy="1569660"/>
          </a:xfrm>
          <a:prstGeom prst="rect">
            <a:avLst/>
          </a:prstGeom>
          <a:noFill/>
        </p:spPr>
        <p:txBody>
          <a:bodyPr wrap="square" rtlCol="0">
            <a:spAutoFit/>
          </a:bodyPr>
          <a:lstStyle/>
          <a:p>
            <a:r>
              <a:rPr lang="en-GB" dirty="0"/>
              <a:t>Important for assessment of e.g. cranium development and before some orofacial surgery!</a:t>
            </a:r>
          </a:p>
        </p:txBody>
      </p:sp>
    </p:spTree>
    <p:extLst>
      <p:ext uri="{BB962C8B-B14F-4D97-AF65-F5344CB8AC3E}">
        <p14:creationId xmlns:p14="http://schemas.microsoft.com/office/powerpoint/2010/main" val="4020719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a:extLst>
              <a:ext uri="{FF2B5EF4-FFF2-40B4-BE49-F238E27FC236}">
                <a16:creationId xmlns:a16="http://schemas.microsoft.com/office/drawing/2014/main" id="{9D6710B4-0796-4D16-AF0E-FAAB8D68E7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FEE7DE-AFFA-44C3-9FBF-A644A661674F}" type="slidenum">
              <a:rPr lang="cs-CZ" altLang="cs-CZ" sz="1400"/>
              <a:pPr>
                <a:spcBef>
                  <a:spcPct val="0"/>
                </a:spcBef>
                <a:buFontTx/>
                <a:buNone/>
              </a:pPr>
              <a:t>48</a:t>
            </a:fld>
            <a:endParaRPr lang="cs-CZ" altLang="cs-CZ" sz="1400"/>
          </a:p>
        </p:txBody>
      </p:sp>
      <p:sp>
        <p:nvSpPr>
          <p:cNvPr id="99331" name="Rectangle 2">
            <a:extLst>
              <a:ext uri="{FF2B5EF4-FFF2-40B4-BE49-F238E27FC236}">
                <a16:creationId xmlns:a16="http://schemas.microsoft.com/office/drawing/2014/main" id="{8DA626FA-DA63-4C96-92E8-9A4A13F4CCAD}"/>
              </a:ext>
            </a:extLst>
          </p:cNvPr>
          <p:cNvSpPr>
            <a:spLocks noGrp="1" noChangeArrowheads="1"/>
          </p:cNvSpPr>
          <p:nvPr>
            <p:ph type="title"/>
          </p:nvPr>
        </p:nvSpPr>
        <p:spPr>
          <a:xfrm>
            <a:off x="1397877" y="274638"/>
            <a:ext cx="9090738" cy="1143000"/>
          </a:xfrm>
        </p:spPr>
        <p:txBody>
          <a:bodyPr/>
          <a:lstStyle/>
          <a:p>
            <a:pPr eaLnBrk="1" hangingPunct="1"/>
            <a:r>
              <a:rPr lang="en-US" altLang="cs-CZ" sz="4000" dirty="0"/>
              <a:t>Radiation Protection Considerations</a:t>
            </a:r>
          </a:p>
        </p:txBody>
      </p:sp>
      <p:sp>
        <p:nvSpPr>
          <p:cNvPr id="99332" name="Rectangle 3">
            <a:extLst>
              <a:ext uri="{FF2B5EF4-FFF2-40B4-BE49-F238E27FC236}">
                <a16:creationId xmlns:a16="http://schemas.microsoft.com/office/drawing/2014/main" id="{CC0ABE04-A1B8-4B7E-84C8-7E33D608EDF0}"/>
              </a:ext>
            </a:extLst>
          </p:cNvPr>
          <p:cNvSpPr>
            <a:spLocks noGrp="1" noChangeArrowheads="1"/>
          </p:cNvSpPr>
          <p:nvPr>
            <p:ph type="body" idx="1"/>
          </p:nvPr>
        </p:nvSpPr>
        <p:spPr>
          <a:xfrm>
            <a:off x="924910" y="1447801"/>
            <a:ext cx="9911256" cy="4429125"/>
          </a:xfrm>
        </p:spPr>
        <p:txBody>
          <a:bodyPr/>
          <a:lstStyle/>
          <a:p>
            <a:pPr eaLnBrk="1" hangingPunct="1">
              <a:lnSpc>
                <a:spcPct val="100000"/>
              </a:lnSpc>
            </a:pPr>
            <a:r>
              <a:rPr lang="en-GB" altLang="cs-CZ" sz="2800" dirty="0"/>
              <a:t>Low individual dose but high collective dose technique, particularly since many young patients</a:t>
            </a:r>
          </a:p>
          <a:p>
            <a:pPr eaLnBrk="1" hangingPunct="1">
              <a:lnSpc>
                <a:spcPct val="100000"/>
              </a:lnSpc>
            </a:pPr>
            <a:r>
              <a:rPr lang="en-GB" altLang="cs-CZ" sz="2800" dirty="0"/>
              <a:t>Protect eye and thyroid (sometimes latter close to or exposed to direct beam)</a:t>
            </a:r>
          </a:p>
          <a:p>
            <a:pPr eaLnBrk="1" hangingPunct="1">
              <a:lnSpc>
                <a:spcPct val="100000"/>
              </a:lnSpc>
            </a:pPr>
            <a:r>
              <a:rPr lang="en-US" altLang="cs-CZ" sz="2800" dirty="0"/>
              <a:t>As the dose, and therefore the risk to the developing fetus is so low there is no contraindication to radiography of women who are or may be pregnant providing that it is clinically justified. Very Good reference is:</a:t>
            </a:r>
          </a:p>
          <a:p>
            <a:pPr lvl="1" eaLnBrk="1" hangingPunct="1"/>
            <a:r>
              <a:rPr lang="en-US" altLang="cs-CZ" sz="2400" dirty="0"/>
              <a:t>RP136 European guidelines on radiation protection in dental radiology - The safe use of radiographs in dental practice. 2004. EU publication.</a:t>
            </a:r>
            <a:endParaRPr lang="en-GB" altLang="cs-CZ" sz="2400" dirty="0"/>
          </a:p>
          <a:p>
            <a:pPr eaLnBrk="1" hangingPunct="1">
              <a:lnSpc>
                <a:spcPct val="90000"/>
              </a:lnSpc>
            </a:pPr>
            <a:endParaRPr lang="en-US" altLang="cs-CZ" sz="2800" dirty="0"/>
          </a:p>
        </p:txBody>
      </p:sp>
    </p:spTree>
    <p:extLst>
      <p:ext uri="{BB962C8B-B14F-4D97-AF65-F5344CB8AC3E}">
        <p14:creationId xmlns:p14="http://schemas.microsoft.com/office/powerpoint/2010/main" val="1347157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a:extLst>
              <a:ext uri="{FF2B5EF4-FFF2-40B4-BE49-F238E27FC236}">
                <a16:creationId xmlns:a16="http://schemas.microsoft.com/office/drawing/2014/main" id="{FDCF4E10-4686-4473-874F-96701832B4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3F8029-2B62-4318-8923-41105570FEAE}" type="slidenum">
              <a:rPr lang="cs-CZ" altLang="cs-CZ" sz="1400"/>
              <a:pPr>
                <a:spcBef>
                  <a:spcPct val="0"/>
                </a:spcBef>
                <a:buFontTx/>
                <a:buNone/>
              </a:pPr>
              <a:t>49</a:t>
            </a:fld>
            <a:endParaRPr lang="cs-CZ" altLang="cs-CZ" sz="1400"/>
          </a:p>
        </p:txBody>
      </p:sp>
      <p:sp>
        <p:nvSpPr>
          <p:cNvPr id="101379" name="Rectangle 2">
            <a:extLst>
              <a:ext uri="{FF2B5EF4-FFF2-40B4-BE49-F238E27FC236}">
                <a16:creationId xmlns:a16="http://schemas.microsoft.com/office/drawing/2014/main" id="{74C99B98-A8CE-4AA7-B405-D6456C81456A}"/>
              </a:ext>
            </a:extLst>
          </p:cNvPr>
          <p:cNvSpPr>
            <a:spLocks noGrp="1" noChangeArrowheads="1"/>
          </p:cNvSpPr>
          <p:nvPr>
            <p:ph type="title"/>
          </p:nvPr>
        </p:nvSpPr>
        <p:spPr>
          <a:xfrm>
            <a:off x="1140414" y="383669"/>
            <a:ext cx="10753200" cy="451576"/>
          </a:xfrm>
        </p:spPr>
        <p:txBody>
          <a:bodyPr/>
          <a:lstStyle/>
          <a:p>
            <a:pPr eaLnBrk="1" hangingPunct="1"/>
            <a:r>
              <a:rPr lang="en-US" altLang="cs-CZ" dirty="0"/>
              <a:t>Dose </a:t>
            </a:r>
            <a:r>
              <a:rPr lang="en-US" altLang="cs-CZ" dirty="0" err="1"/>
              <a:t>Optimisation</a:t>
            </a:r>
            <a:r>
              <a:rPr lang="en-US" altLang="cs-CZ" dirty="0"/>
              <a:t> for Intraoral</a:t>
            </a:r>
          </a:p>
        </p:txBody>
      </p:sp>
      <p:sp>
        <p:nvSpPr>
          <p:cNvPr id="101380" name="Rectangle 3">
            <a:extLst>
              <a:ext uri="{FF2B5EF4-FFF2-40B4-BE49-F238E27FC236}">
                <a16:creationId xmlns:a16="http://schemas.microsoft.com/office/drawing/2014/main" id="{E57CE6A4-8CD9-4E30-A6C1-E3C35B9DEFF9}"/>
              </a:ext>
            </a:extLst>
          </p:cNvPr>
          <p:cNvSpPr>
            <a:spLocks noGrp="1" noChangeArrowheads="1"/>
          </p:cNvSpPr>
          <p:nvPr>
            <p:ph type="body" idx="1"/>
          </p:nvPr>
        </p:nvSpPr>
        <p:spPr>
          <a:xfrm>
            <a:off x="1061545" y="1268414"/>
            <a:ext cx="10026869" cy="4968875"/>
          </a:xfrm>
        </p:spPr>
        <p:txBody>
          <a:bodyPr/>
          <a:lstStyle/>
          <a:p>
            <a:pPr eaLnBrk="1" hangingPunct="1">
              <a:lnSpc>
                <a:spcPct val="100000"/>
              </a:lnSpc>
            </a:pPr>
            <a:r>
              <a:rPr lang="en-GB" altLang="cs-CZ" sz="2400" dirty="0"/>
              <a:t>Devices</a:t>
            </a:r>
          </a:p>
          <a:p>
            <a:pPr lvl="1" eaLnBrk="1" hangingPunct="1"/>
            <a:r>
              <a:rPr lang="cs-CZ" altLang="cs-CZ" sz="2000" dirty="0" err="1"/>
              <a:t>Constant</a:t>
            </a:r>
            <a:r>
              <a:rPr lang="cs-CZ" altLang="cs-CZ" sz="2000" dirty="0"/>
              <a:t> </a:t>
            </a:r>
            <a:r>
              <a:rPr lang="cs-CZ" altLang="cs-CZ" sz="2000" dirty="0" err="1"/>
              <a:t>power</a:t>
            </a:r>
            <a:r>
              <a:rPr lang="cs-CZ" altLang="cs-CZ" sz="2000" dirty="0"/>
              <a:t> (</a:t>
            </a:r>
            <a:r>
              <a:rPr lang="en-GB" altLang="cs-CZ" sz="2000" dirty="0"/>
              <a:t>CP</a:t>
            </a:r>
            <a:r>
              <a:rPr lang="cs-CZ" altLang="cs-CZ" sz="2000" dirty="0"/>
              <a:t>)</a:t>
            </a:r>
            <a:r>
              <a:rPr lang="en-GB" altLang="cs-CZ" sz="2000" dirty="0"/>
              <a:t> generator</a:t>
            </a:r>
          </a:p>
          <a:p>
            <a:pPr lvl="1" eaLnBrk="1" hangingPunct="1"/>
            <a:r>
              <a:rPr lang="en-GB" altLang="cs-CZ" sz="2000" dirty="0"/>
              <a:t>filter: 1.5mm Al up to 70kV to reduce skin dose</a:t>
            </a:r>
          </a:p>
          <a:p>
            <a:pPr lvl="1" eaLnBrk="1" hangingPunct="1"/>
            <a:r>
              <a:rPr lang="en-GB" altLang="cs-CZ" sz="2000" dirty="0"/>
              <a:t>Rectangular collimator recommended (if round-end collimator used, beam diameter &lt;60mm at patient end of cone)</a:t>
            </a:r>
          </a:p>
          <a:p>
            <a:pPr lvl="1" eaLnBrk="1" hangingPunct="1"/>
            <a:r>
              <a:rPr lang="en-GB" altLang="cs-CZ" sz="2000" dirty="0"/>
              <a:t>Digital </a:t>
            </a:r>
            <a:r>
              <a:rPr lang="cs-CZ" altLang="cs-CZ" sz="2000" dirty="0" err="1"/>
              <a:t>devices</a:t>
            </a:r>
            <a:r>
              <a:rPr lang="cs-CZ" altLang="cs-CZ" sz="2000" dirty="0"/>
              <a:t> </a:t>
            </a:r>
            <a:r>
              <a:rPr lang="cs-CZ" altLang="cs-CZ" sz="2000" dirty="0" err="1"/>
              <a:t>need</a:t>
            </a:r>
            <a:r>
              <a:rPr lang="cs-CZ" altLang="cs-CZ" sz="2000" dirty="0"/>
              <a:t> </a:t>
            </a:r>
            <a:r>
              <a:rPr lang="en-GB" altLang="cs-CZ" sz="2000" dirty="0"/>
              <a:t>lower dose than film</a:t>
            </a:r>
          </a:p>
          <a:p>
            <a:pPr eaLnBrk="1" hangingPunct="1">
              <a:lnSpc>
                <a:spcPct val="100000"/>
              </a:lnSpc>
            </a:pPr>
            <a:r>
              <a:rPr lang="en-GB" altLang="cs-CZ" sz="2400" dirty="0"/>
              <a:t>Protocol</a:t>
            </a:r>
          </a:p>
          <a:p>
            <a:pPr lvl="1" eaLnBrk="1" hangingPunct="1"/>
            <a:r>
              <a:rPr lang="en-GB" altLang="cs-CZ" sz="2000" dirty="0"/>
              <a:t>use 60kV with CP generator</a:t>
            </a:r>
          </a:p>
          <a:p>
            <a:pPr lvl="1" eaLnBrk="1" hangingPunct="1"/>
            <a:r>
              <a:rPr lang="en-GB" altLang="cs-CZ" sz="2000" dirty="0"/>
              <a:t>minimum SSD 200mm (cone should ensure this)</a:t>
            </a:r>
          </a:p>
          <a:p>
            <a:pPr lvl="1" eaLnBrk="1" hangingPunct="1"/>
            <a:r>
              <a:rPr lang="en-US" altLang="cs-CZ" sz="2000" dirty="0"/>
              <a:t>There is no need to use a lead protective apron (to protect gonads, except in rare cases) even in cases of pregnant patients. However in the case of pregnant patients, the use of a lead apron continues to be used in some states as it may reassure the patient</a:t>
            </a:r>
          </a:p>
          <a:p>
            <a:pPr lvl="1" eaLnBrk="1" hangingPunct="1"/>
            <a:r>
              <a:rPr lang="en-GB" altLang="cs-CZ" sz="2000" dirty="0"/>
              <a:t>Some have suggested using thyroid collar for young patients (in CZ they use it even for adults)</a:t>
            </a:r>
            <a:endParaRPr lang="en-US" altLang="cs-CZ" sz="2000" dirty="0"/>
          </a:p>
        </p:txBody>
      </p:sp>
    </p:spTree>
    <p:extLst>
      <p:ext uri="{BB962C8B-B14F-4D97-AF65-F5344CB8AC3E}">
        <p14:creationId xmlns:p14="http://schemas.microsoft.com/office/powerpoint/2010/main" val="27444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a:extLst>
              <a:ext uri="{FF2B5EF4-FFF2-40B4-BE49-F238E27FC236}">
                <a16:creationId xmlns:a16="http://schemas.microsoft.com/office/drawing/2014/main" id="{030C32B7-A8AD-4DD1-BAEC-D33E7147C0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54045C-6612-427A-BCEB-2AF5EBCC77CE}" type="slidenum">
              <a:rPr lang="cs-CZ" altLang="cs-CZ" sz="1400"/>
              <a:pPr>
                <a:spcBef>
                  <a:spcPct val="0"/>
                </a:spcBef>
                <a:buFontTx/>
                <a:buNone/>
              </a:pPr>
              <a:t>5</a:t>
            </a:fld>
            <a:endParaRPr lang="cs-CZ" altLang="cs-CZ" sz="1400"/>
          </a:p>
        </p:txBody>
      </p:sp>
      <p:sp>
        <p:nvSpPr>
          <p:cNvPr id="12291" name="Rectangle 5">
            <a:extLst>
              <a:ext uri="{FF2B5EF4-FFF2-40B4-BE49-F238E27FC236}">
                <a16:creationId xmlns:a16="http://schemas.microsoft.com/office/drawing/2014/main" id="{0CFE64A1-ED2F-4654-BD12-D7312A89F6CE}"/>
              </a:ext>
            </a:extLst>
          </p:cNvPr>
          <p:cNvSpPr>
            <a:spLocks noGrp="1" noChangeArrowheads="1"/>
          </p:cNvSpPr>
          <p:nvPr>
            <p:ph type="title"/>
          </p:nvPr>
        </p:nvSpPr>
        <p:spPr>
          <a:xfrm>
            <a:off x="1752600" y="274638"/>
            <a:ext cx="8686800" cy="1143000"/>
          </a:xfrm>
        </p:spPr>
        <p:txBody>
          <a:bodyPr/>
          <a:lstStyle/>
          <a:p>
            <a:pPr algn="l" eaLnBrk="1" hangingPunct="1"/>
            <a:r>
              <a:rPr lang="en-GB" altLang="cs-CZ" sz="3200" b="1" dirty="0">
                <a:solidFill>
                  <a:srgbClr val="0000DC"/>
                </a:solidFill>
              </a:rPr>
              <a:t>X-Ray Production – Low Power X-Ray Tube used in Dental Units</a:t>
            </a:r>
          </a:p>
        </p:txBody>
      </p:sp>
      <p:sp>
        <p:nvSpPr>
          <p:cNvPr id="12292" name="Text Box 7">
            <a:extLst>
              <a:ext uri="{FF2B5EF4-FFF2-40B4-BE49-F238E27FC236}">
                <a16:creationId xmlns:a16="http://schemas.microsoft.com/office/drawing/2014/main" id="{79D0B197-42BA-4F28-A4A1-51565F31771A}"/>
              </a:ext>
            </a:extLst>
          </p:cNvPr>
          <p:cNvSpPr txBox="1">
            <a:spLocks noChangeArrowheads="1"/>
          </p:cNvSpPr>
          <p:nvPr/>
        </p:nvSpPr>
        <p:spPr bwMode="auto">
          <a:xfrm>
            <a:off x="1847851" y="6237289"/>
            <a:ext cx="8208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Scheme of an X-ray tube. K – hot filament cathode, W – tungsten plate.</a:t>
            </a:r>
          </a:p>
        </p:txBody>
      </p:sp>
      <p:pic>
        <p:nvPicPr>
          <p:cNvPr id="12293" name="Picture 1030" descr="Bez názvu5">
            <a:extLst>
              <a:ext uri="{FF2B5EF4-FFF2-40B4-BE49-F238E27FC236}">
                <a16:creationId xmlns:a16="http://schemas.microsoft.com/office/drawing/2014/main" id="{8FA3EBC2-6213-4869-9F5D-E66857AF1C6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4825" y="1628776"/>
            <a:ext cx="8675688" cy="4583113"/>
          </a:xfrm>
        </p:spPr>
      </p:pic>
    </p:spTree>
    <p:extLst>
      <p:ext uri="{BB962C8B-B14F-4D97-AF65-F5344CB8AC3E}">
        <p14:creationId xmlns:p14="http://schemas.microsoft.com/office/powerpoint/2010/main" val="253160981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5">
            <a:extLst>
              <a:ext uri="{FF2B5EF4-FFF2-40B4-BE49-F238E27FC236}">
                <a16:creationId xmlns:a16="http://schemas.microsoft.com/office/drawing/2014/main" id="{8DA7168C-DF2C-4CBD-9389-C81206963A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739A5C-B75A-4207-A028-E75309830242}" type="slidenum">
              <a:rPr lang="cs-CZ" altLang="cs-CZ" sz="1400"/>
              <a:pPr>
                <a:spcBef>
                  <a:spcPct val="0"/>
                </a:spcBef>
                <a:buFontTx/>
                <a:buNone/>
              </a:pPr>
              <a:t>50</a:t>
            </a:fld>
            <a:endParaRPr lang="cs-CZ" altLang="cs-CZ" sz="1400"/>
          </a:p>
        </p:txBody>
      </p:sp>
      <p:sp>
        <p:nvSpPr>
          <p:cNvPr id="103427" name="Rectangle 2">
            <a:extLst>
              <a:ext uri="{FF2B5EF4-FFF2-40B4-BE49-F238E27FC236}">
                <a16:creationId xmlns:a16="http://schemas.microsoft.com/office/drawing/2014/main" id="{9A6BCE52-A01A-4EA4-B04B-80AA5A27D310}"/>
              </a:ext>
            </a:extLst>
          </p:cNvPr>
          <p:cNvSpPr>
            <a:spLocks noGrp="1" noChangeArrowheads="1"/>
          </p:cNvSpPr>
          <p:nvPr>
            <p:ph type="title"/>
          </p:nvPr>
        </p:nvSpPr>
        <p:spPr>
          <a:xfrm>
            <a:off x="709488" y="257545"/>
            <a:ext cx="11114649" cy="451576"/>
          </a:xfrm>
        </p:spPr>
        <p:txBody>
          <a:bodyPr/>
          <a:lstStyle/>
          <a:p>
            <a:pPr eaLnBrk="1" hangingPunct="1"/>
            <a:r>
              <a:rPr lang="en-US" altLang="cs-CZ" sz="4000" dirty="0"/>
              <a:t>Converting Round Collimators to Rectangular</a:t>
            </a:r>
          </a:p>
        </p:txBody>
      </p:sp>
      <p:pic>
        <p:nvPicPr>
          <p:cNvPr id="103428" name="Picture 3" descr="RINN Logo">
            <a:extLst>
              <a:ext uri="{FF2B5EF4-FFF2-40B4-BE49-F238E27FC236}">
                <a16:creationId xmlns:a16="http://schemas.microsoft.com/office/drawing/2014/main" id="{34DF27BE-95D3-4A5E-A819-3E09D08487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0" y="2055813"/>
            <a:ext cx="3659188" cy="3294062"/>
          </a:xfrm>
          <a:noFill/>
        </p:spPr>
      </p:pic>
      <p:sp>
        <p:nvSpPr>
          <p:cNvPr id="103429" name="Text Box 4">
            <a:extLst>
              <a:ext uri="{FF2B5EF4-FFF2-40B4-BE49-F238E27FC236}">
                <a16:creationId xmlns:a16="http://schemas.microsoft.com/office/drawing/2014/main" id="{266A6A74-B628-4E42-A89B-6B2D2A1A3154}"/>
              </a:ext>
            </a:extLst>
          </p:cNvPr>
          <p:cNvSpPr txBox="1">
            <a:spLocks noChangeArrowheads="1"/>
          </p:cNvSpPr>
          <p:nvPr/>
        </p:nvSpPr>
        <p:spPr bwMode="auto">
          <a:xfrm>
            <a:off x="1376855" y="1757583"/>
            <a:ext cx="414074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cs-CZ" sz="2000" dirty="0"/>
              <a:t>The UK’s </a:t>
            </a:r>
            <a:r>
              <a:rPr lang="en-US" altLang="cs-CZ" sz="2000" dirty="0" err="1"/>
              <a:t>Ionising</a:t>
            </a:r>
            <a:r>
              <a:rPr lang="en-US" altLang="cs-CZ" sz="2000" dirty="0"/>
              <a:t> Radiation (Medical Exposure) Regulations 2000 recommend the use of rectangular collimation to limit the radiation dose a patient receives during routine dental X-rays. DENTSPLY’s </a:t>
            </a:r>
            <a:r>
              <a:rPr lang="en-US" altLang="cs-CZ" sz="2000" dirty="0" err="1"/>
              <a:t>Rinn</a:t>
            </a:r>
            <a:r>
              <a:rPr lang="en-US" altLang="cs-CZ" sz="2000" dirty="0"/>
              <a:t> Universal Collimator just clips onto any round-headed long-cone X-ray unit, converting it from round to the recommended rectangular collimation, in one easy step.</a:t>
            </a:r>
          </a:p>
        </p:txBody>
      </p:sp>
    </p:spTree>
    <p:extLst>
      <p:ext uri="{BB962C8B-B14F-4D97-AF65-F5344CB8AC3E}">
        <p14:creationId xmlns:p14="http://schemas.microsoft.com/office/powerpoint/2010/main" val="2122710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a:extLst>
              <a:ext uri="{FF2B5EF4-FFF2-40B4-BE49-F238E27FC236}">
                <a16:creationId xmlns:a16="http://schemas.microsoft.com/office/drawing/2014/main" id="{8BE5B054-E656-498A-BE88-62A6EAED91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3D6BF6-B1BD-40CE-B6ED-8D8D856B2677}" type="slidenum">
              <a:rPr lang="cs-CZ" altLang="cs-CZ" sz="1400"/>
              <a:pPr>
                <a:spcBef>
                  <a:spcPct val="0"/>
                </a:spcBef>
                <a:buFontTx/>
                <a:buNone/>
              </a:pPr>
              <a:t>51</a:t>
            </a:fld>
            <a:endParaRPr lang="cs-CZ" altLang="cs-CZ" sz="1400"/>
          </a:p>
        </p:txBody>
      </p:sp>
      <p:sp>
        <p:nvSpPr>
          <p:cNvPr id="105475" name="Rectangle 2">
            <a:extLst>
              <a:ext uri="{FF2B5EF4-FFF2-40B4-BE49-F238E27FC236}">
                <a16:creationId xmlns:a16="http://schemas.microsoft.com/office/drawing/2014/main" id="{852F1A5A-BBF8-41A4-86A3-9AC499A11A04}"/>
              </a:ext>
            </a:extLst>
          </p:cNvPr>
          <p:cNvSpPr>
            <a:spLocks noGrp="1" noChangeArrowheads="1"/>
          </p:cNvSpPr>
          <p:nvPr>
            <p:ph type="title"/>
          </p:nvPr>
        </p:nvSpPr>
        <p:spPr>
          <a:xfrm>
            <a:off x="1919288" y="304800"/>
            <a:ext cx="8062912" cy="914400"/>
          </a:xfrm>
        </p:spPr>
        <p:txBody>
          <a:bodyPr/>
          <a:lstStyle/>
          <a:p>
            <a:pPr eaLnBrk="1" hangingPunct="1"/>
            <a:r>
              <a:rPr lang="en-GB" altLang="cs-CZ"/>
              <a:t>Dose Optimisation in OPG</a:t>
            </a:r>
          </a:p>
        </p:txBody>
      </p:sp>
      <p:sp>
        <p:nvSpPr>
          <p:cNvPr id="105476" name="Rectangle 3">
            <a:extLst>
              <a:ext uri="{FF2B5EF4-FFF2-40B4-BE49-F238E27FC236}">
                <a16:creationId xmlns:a16="http://schemas.microsoft.com/office/drawing/2014/main" id="{10A0F11C-6CDE-4BB8-8230-A5A58BAAA1BF}"/>
              </a:ext>
            </a:extLst>
          </p:cNvPr>
          <p:cNvSpPr>
            <a:spLocks noGrp="1" noChangeArrowheads="1"/>
          </p:cNvSpPr>
          <p:nvPr>
            <p:ph type="body" idx="1"/>
          </p:nvPr>
        </p:nvSpPr>
        <p:spPr>
          <a:xfrm>
            <a:off x="1198178" y="1341438"/>
            <a:ext cx="9764111" cy="4538662"/>
          </a:xfrm>
        </p:spPr>
        <p:txBody>
          <a:bodyPr/>
          <a:lstStyle/>
          <a:p>
            <a:pPr eaLnBrk="1" hangingPunct="1">
              <a:lnSpc>
                <a:spcPct val="100000"/>
              </a:lnSpc>
            </a:pPr>
            <a:r>
              <a:rPr lang="en-GB" altLang="cs-CZ" sz="2800" dirty="0"/>
              <a:t>Devices:</a:t>
            </a:r>
          </a:p>
          <a:p>
            <a:pPr lvl="1" eaLnBrk="1" hangingPunct="1"/>
            <a:r>
              <a:rPr lang="en-GB" altLang="cs-CZ" sz="2400" dirty="0"/>
              <a:t>CP </a:t>
            </a:r>
            <a:r>
              <a:rPr lang="cs-CZ" altLang="cs-CZ" sz="2400" dirty="0"/>
              <a:t>(</a:t>
            </a:r>
            <a:r>
              <a:rPr lang="cs-CZ" altLang="cs-CZ" sz="2400" dirty="0" err="1"/>
              <a:t>constant</a:t>
            </a:r>
            <a:r>
              <a:rPr lang="cs-CZ" altLang="cs-CZ" sz="2400" dirty="0"/>
              <a:t> </a:t>
            </a:r>
            <a:r>
              <a:rPr lang="cs-CZ" altLang="cs-CZ" sz="2400" dirty="0" err="1"/>
              <a:t>power</a:t>
            </a:r>
            <a:r>
              <a:rPr lang="cs-CZ" altLang="cs-CZ" sz="2400" dirty="0"/>
              <a:t>) </a:t>
            </a:r>
            <a:r>
              <a:rPr lang="en-GB" altLang="cs-CZ" sz="2400" dirty="0"/>
              <a:t>generators </a:t>
            </a:r>
          </a:p>
          <a:p>
            <a:pPr lvl="1" eaLnBrk="1" hangingPunct="1"/>
            <a:r>
              <a:rPr lang="en-GB" altLang="cs-CZ" sz="2400" dirty="0"/>
              <a:t>Automatic exposure control</a:t>
            </a:r>
          </a:p>
          <a:p>
            <a:pPr lvl="1" eaLnBrk="1" hangingPunct="1"/>
            <a:r>
              <a:rPr lang="en-GB" altLang="cs-CZ" sz="2400" dirty="0"/>
              <a:t>Dead-man type switch</a:t>
            </a:r>
          </a:p>
          <a:p>
            <a:pPr eaLnBrk="1" hangingPunct="1">
              <a:lnSpc>
                <a:spcPct val="100000"/>
              </a:lnSpc>
            </a:pPr>
            <a:r>
              <a:rPr lang="en-GB" altLang="cs-CZ" sz="2800" dirty="0"/>
              <a:t>Protocol: </a:t>
            </a:r>
          </a:p>
          <a:p>
            <a:pPr lvl="1" eaLnBrk="1" hangingPunct="1"/>
            <a:r>
              <a:rPr lang="en-GB" altLang="cs-CZ" sz="2400" dirty="0"/>
              <a:t>Proper patient positioning and immobilisation to avoid repeats (e.g., in case of OPG chin rests on plastic support, head held by plastic earpieces, head surrounded by plastic guard)</a:t>
            </a:r>
          </a:p>
          <a:p>
            <a:pPr lvl="1" eaLnBrk="1" hangingPunct="1"/>
            <a:r>
              <a:rPr lang="en-GB" altLang="cs-CZ" sz="2400" dirty="0"/>
              <a:t>Limit field size to area of interest</a:t>
            </a:r>
          </a:p>
          <a:p>
            <a:pPr lvl="1" eaLnBrk="1" hangingPunct="1"/>
            <a:r>
              <a:rPr lang="en-GB" altLang="cs-CZ" sz="2400" dirty="0"/>
              <a:t>Thyroid collar inappropriate as it interferes with the beam in the case of OPG (note however often necessary in the case of cephalometry)</a:t>
            </a:r>
          </a:p>
          <a:p>
            <a:pPr eaLnBrk="1" hangingPunct="1">
              <a:lnSpc>
                <a:spcPct val="80000"/>
              </a:lnSpc>
            </a:pPr>
            <a:endParaRPr lang="en-GB" altLang="cs-CZ" sz="2800" dirty="0"/>
          </a:p>
          <a:p>
            <a:pPr eaLnBrk="1" hangingPunct="1">
              <a:lnSpc>
                <a:spcPct val="80000"/>
              </a:lnSpc>
            </a:pPr>
            <a:endParaRPr lang="en-GB" altLang="cs-CZ" sz="2800" dirty="0"/>
          </a:p>
        </p:txBody>
      </p:sp>
    </p:spTree>
    <p:extLst>
      <p:ext uri="{BB962C8B-B14F-4D97-AF65-F5344CB8AC3E}">
        <p14:creationId xmlns:p14="http://schemas.microsoft.com/office/powerpoint/2010/main" val="1552909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B85B0ED2-5FAD-4540-A4B8-34E74C8532EF}"/>
              </a:ext>
            </a:extLst>
          </p:cNvPr>
          <p:cNvSpPr>
            <a:spLocks noGrp="1" noChangeArrowheads="1"/>
          </p:cNvSpPr>
          <p:nvPr>
            <p:ph type="ctrTitle"/>
          </p:nvPr>
        </p:nvSpPr>
        <p:spPr>
          <a:xfrm>
            <a:off x="1660634" y="290076"/>
            <a:ext cx="8902262" cy="4968875"/>
          </a:xfrm>
        </p:spPr>
        <p:txBody>
          <a:bodyPr/>
          <a:lstStyle/>
          <a:p>
            <a:pPr eaLnBrk="1" hangingPunct="1"/>
            <a:r>
              <a:rPr lang="en-GB" altLang="cs-CZ" sz="2800" dirty="0">
                <a:solidFill>
                  <a:srgbClr val="0000DC"/>
                </a:solidFill>
              </a:rPr>
              <a:t>Authors: </a:t>
            </a:r>
            <a:br>
              <a:rPr lang="en-GB" altLang="cs-CZ" sz="2800" dirty="0">
                <a:solidFill>
                  <a:schemeClr val="bg1"/>
                </a:solidFill>
              </a:rPr>
            </a:br>
            <a:r>
              <a:rPr lang="en-GB" altLang="cs-CZ" sz="2800" b="1" dirty="0">
                <a:solidFill>
                  <a:schemeClr val="tx1"/>
                </a:solidFill>
              </a:rPr>
              <a:t>Vojtěch Mornstein, Carmel J. Caruana </a:t>
            </a:r>
            <a:br>
              <a:rPr lang="en-GB" altLang="cs-CZ" sz="2800" dirty="0">
                <a:solidFill>
                  <a:srgbClr val="FFCCCC"/>
                </a:solidFill>
              </a:rPr>
            </a:br>
            <a:br>
              <a:rPr lang="en-GB" altLang="cs-CZ" sz="2800" dirty="0">
                <a:solidFill>
                  <a:schemeClr val="accent1"/>
                </a:solidFill>
              </a:rPr>
            </a:br>
            <a:r>
              <a:rPr lang="en-GB" altLang="cs-CZ" sz="2800" dirty="0">
                <a:solidFill>
                  <a:srgbClr val="0000DC"/>
                </a:solidFill>
              </a:rPr>
              <a:t>Content collaboration: </a:t>
            </a:r>
            <a:br>
              <a:rPr lang="en-GB" altLang="cs-CZ" sz="2800" dirty="0">
                <a:solidFill>
                  <a:schemeClr val="bg1"/>
                </a:solidFill>
              </a:rPr>
            </a:br>
            <a:r>
              <a:rPr lang="en-GB" altLang="cs-CZ" sz="2800" b="1" dirty="0">
                <a:solidFill>
                  <a:schemeClr val="tx1"/>
                </a:solidFill>
              </a:rPr>
              <a:t>Ivo Hrazdira</a:t>
            </a:r>
            <a:br>
              <a:rPr lang="en-GB" altLang="cs-CZ" sz="2800" dirty="0">
                <a:solidFill>
                  <a:srgbClr val="CCECFF"/>
                </a:solidFill>
              </a:rPr>
            </a:br>
            <a:br>
              <a:rPr lang="en-GB" altLang="cs-CZ" sz="2800" dirty="0">
                <a:solidFill>
                  <a:schemeClr val="accent1"/>
                </a:solidFill>
              </a:rPr>
            </a:br>
            <a:r>
              <a:rPr lang="en-GB" altLang="cs-CZ" sz="2800" dirty="0">
                <a:solidFill>
                  <a:srgbClr val="0000DC"/>
                </a:solidFill>
              </a:rPr>
              <a:t>Presentation design: </a:t>
            </a:r>
            <a:br>
              <a:rPr lang="en-GB" altLang="cs-CZ" sz="2800" dirty="0">
                <a:solidFill>
                  <a:schemeClr val="bg1"/>
                </a:solidFill>
              </a:rPr>
            </a:br>
            <a:r>
              <a:rPr lang="en-GB" altLang="cs-CZ" sz="2800" b="1" dirty="0">
                <a:solidFill>
                  <a:schemeClr val="tx1"/>
                </a:solidFill>
              </a:rPr>
              <a:t>Lucie Mornsteinová</a:t>
            </a:r>
            <a:br>
              <a:rPr lang="en-GB" altLang="cs-CZ" sz="2800" dirty="0">
                <a:solidFill>
                  <a:srgbClr val="CCFFCC"/>
                </a:solidFill>
              </a:rPr>
            </a:br>
            <a:br>
              <a:rPr lang="en-GB" altLang="cs-CZ" sz="2800" dirty="0">
                <a:solidFill>
                  <a:schemeClr val="accent1"/>
                </a:solidFill>
              </a:rPr>
            </a:br>
            <a:r>
              <a:rPr lang="en-GB" altLang="cs-CZ" sz="2800" dirty="0">
                <a:solidFill>
                  <a:schemeClr val="accent1"/>
                </a:solidFill>
              </a:rPr>
              <a:t>Last revision</a:t>
            </a:r>
            <a:r>
              <a:rPr lang="cs-CZ" altLang="cs-CZ" sz="2800" dirty="0">
                <a:solidFill>
                  <a:schemeClr val="accent1"/>
                </a:solidFill>
              </a:rPr>
              <a:t> </a:t>
            </a:r>
            <a:r>
              <a:rPr lang="cs-CZ" altLang="cs-CZ" sz="2800" dirty="0" err="1">
                <a:solidFill>
                  <a:schemeClr val="accent1"/>
                </a:solidFill>
              </a:rPr>
              <a:t>September</a:t>
            </a:r>
            <a:r>
              <a:rPr lang="cs-CZ" altLang="cs-CZ" sz="2800" dirty="0">
                <a:solidFill>
                  <a:schemeClr val="accent1"/>
                </a:solidFill>
              </a:rPr>
              <a:t> 2024</a:t>
            </a:r>
            <a:endParaRPr lang="en-GB" altLang="cs-CZ" sz="2800" dirty="0">
              <a:solidFill>
                <a:schemeClr val="accent1"/>
              </a:solidFill>
            </a:endParaRPr>
          </a:p>
        </p:txBody>
      </p:sp>
      <p:pic>
        <p:nvPicPr>
          <p:cNvPr id="456707" name="Picture 3" descr="pro-213b">
            <a:extLst>
              <a:ext uri="{FF2B5EF4-FFF2-40B4-BE49-F238E27FC236}">
                <a16:creationId xmlns:a16="http://schemas.microsoft.com/office/drawing/2014/main" id="{37A73F8F-F4E3-4B91-9C98-8E0399DB0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41" y="1757964"/>
            <a:ext cx="9493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8" name="Picture 4" descr="k42">
            <a:extLst>
              <a:ext uri="{FF2B5EF4-FFF2-40B4-BE49-F238E27FC236}">
                <a16:creationId xmlns:a16="http://schemas.microsoft.com/office/drawing/2014/main" id="{89C230E7-BAD6-455A-90B9-FDC2043BD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313" y="2673350"/>
            <a:ext cx="10445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09" name="Picture 5" descr="ia_dsa">
            <a:extLst>
              <a:ext uri="{FF2B5EF4-FFF2-40B4-BE49-F238E27FC236}">
                <a16:creationId xmlns:a16="http://schemas.microsoft.com/office/drawing/2014/main" id="{DAEB82D4-25CA-469A-864D-B60A1BC171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893" y="339069"/>
            <a:ext cx="10572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710" name="Picture 6" descr="ct199b2">
            <a:extLst>
              <a:ext uri="{FF2B5EF4-FFF2-40B4-BE49-F238E27FC236}">
                <a16:creationId xmlns:a16="http://schemas.microsoft.com/office/drawing/2014/main" id="{F2E86351-9752-40DE-B919-CC15BD8C8D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638" y="3157737"/>
            <a:ext cx="10890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743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6707"/>
                                        </p:tgtEl>
                                        <p:attrNameLst>
                                          <p:attrName>style.visibility</p:attrName>
                                        </p:attrNameLst>
                                      </p:cBhvr>
                                      <p:to>
                                        <p:strVal val="visible"/>
                                      </p:to>
                                    </p:set>
                                    <p:animEffect transition="in" filter="dissolve">
                                      <p:cBhvr>
                                        <p:cTn id="7" dur="1000"/>
                                        <p:tgtEl>
                                          <p:spTgt spid="456707"/>
                                        </p:tgtEl>
                                      </p:cBhvr>
                                    </p:animEffect>
                                  </p:childTnLst>
                                </p:cTn>
                              </p:par>
                            </p:childTnLst>
                          </p:cTn>
                        </p:par>
                        <p:par>
                          <p:cTn id="8" fill="hold" nodeType="afterGroup">
                            <p:stCondLst>
                              <p:cond delay="1000"/>
                            </p:stCondLst>
                            <p:childTnLst>
                              <p:par>
                                <p:cTn id="9" presetID="9" presetClass="entr" presetSubtype="0" fill="hold" nodeType="afterEffect">
                                  <p:stCondLst>
                                    <p:cond delay="1000"/>
                                  </p:stCondLst>
                                  <p:childTnLst>
                                    <p:set>
                                      <p:cBhvr>
                                        <p:cTn id="10" dur="1" fill="hold">
                                          <p:stCondLst>
                                            <p:cond delay="0"/>
                                          </p:stCondLst>
                                        </p:cTn>
                                        <p:tgtEl>
                                          <p:spTgt spid="456708"/>
                                        </p:tgtEl>
                                        <p:attrNameLst>
                                          <p:attrName>style.visibility</p:attrName>
                                        </p:attrNameLst>
                                      </p:cBhvr>
                                      <p:to>
                                        <p:strVal val="visible"/>
                                      </p:to>
                                    </p:set>
                                    <p:animEffect transition="in" filter="dissolve">
                                      <p:cBhvr>
                                        <p:cTn id="11" dur="500"/>
                                        <p:tgtEl>
                                          <p:spTgt spid="456708"/>
                                        </p:tgtEl>
                                      </p:cBhvr>
                                    </p:animEffect>
                                  </p:childTnLst>
                                </p:cTn>
                              </p:par>
                            </p:childTnLst>
                          </p:cTn>
                        </p:par>
                        <p:par>
                          <p:cTn id="12" fill="hold" nodeType="afterGroup">
                            <p:stCondLst>
                              <p:cond delay="2500"/>
                            </p:stCondLst>
                            <p:childTnLst>
                              <p:par>
                                <p:cTn id="13" presetID="9" presetClass="entr" presetSubtype="0" fill="hold" grpId="0" nodeType="afterEffect">
                                  <p:stCondLst>
                                    <p:cond delay="500"/>
                                  </p:stCondLst>
                                  <p:childTnLst>
                                    <p:set>
                                      <p:cBhvr>
                                        <p:cTn id="14" dur="1" fill="hold">
                                          <p:stCondLst>
                                            <p:cond delay="0"/>
                                          </p:stCondLst>
                                        </p:cTn>
                                        <p:tgtEl>
                                          <p:spTgt spid="456706"/>
                                        </p:tgtEl>
                                        <p:attrNameLst>
                                          <p:attrName>style.visibility</p:attrName>
                                        </p:attrNameLst>
                                      </p:cBhvr>
                                      <p:to>
                                        <p:strVal val="visible"/>
                                      </p:to>
                                    </p:set>
                                    <p:animEffect transition="in" filter="dissolve">
                                      <p:cBhvr>
                                        <p:cTn id="15" dur="1000"/>
                                        <p:tgtEl>
                                          <p:spTgt spid="456706"/>
                                        </p:tgtEl>
                                      </p:cBhvr>
                                    </p:animEffect>
                                  </p:childTnLst>
                                </p:cTn>
                              </p:par>
                            </p:childTnLst>
                          </p:cTn>
                        </p:par>
                        <p:par>
                          <p:cTn id="16" fill="hold" nodeType="afterGroup">
                            <p:stCondLst>
                              <p:cond delay="4000"/>
                            </p:stCondLst>
                            <p:childTnLst>
                              <p:par>
                                <p:cTn id="17" presetID="9" presetClass="exit" presetSubtype="0" fill="hold" nodeType="afterEffect">
                                  <p:stCondLst>
                                    <p:cond delay="0"/>
                                  </p:stCondLst>
                                  <p:childTnLst>
                                    <p:animEffect transition="out" filter="dissolve">
                                      <p:cBhvr>
                                        <p:cTn id="18" dur="500"/>
                                        <p:tgtEl>
                                          <p:spTgt spid="456707"/>
                                        </p:tgtEl>
                                      </p:cBhvr>
                                    </p:animEffect>
                                    <p:set>
                                      <p:cBhvr>
                                        <p:cTn id="19" dur="1" fill="hold">
                                          <p:stCondLst>
                                            <p:cond delay="499"/>
                                          </p:stCondLst>
                                        </p:cTn>
                                        <p:tgtEl>
                                          <p:spTgt spid="456707"/>
                                        </p:tgtEl>
                                        <p:attrNameLst>
                                          <p:attrName>style.visibility</p:attrName>
                                        </p:attrNameLst>
                                      </p:cBhvr>
                                      <p:to>
                                        <p:strVal val="hidden"/>
                                      </p:to>
                                    </p:set>
                                  </p:childTnLst>
                                </p:cTn>
                              </p:par>
                            </p:childTnLst>
                          </p:cTn>
                        </p:par>
                        <p:par>
                          <p:cTn id="20" fill="hold" nodeType="afterGroup">
                            <p:stCondLst>
                              <p:cond delay="4500"/>
                            </p:stCondLst>
                            <p:childTnLst>
                              <p:par>
                                <p:cTn id="21" presetID="9" presetClass="entr" presetSubtype="0" fill="hold" nodeType="afterEffect">
                                  <p:stCondLst>
                                    <p:cond delay="0"/>
                                  </p:stCondLst>
                                  <p:childTnLst>
                                    <p:set>
                                      <p:cBhvr>
                                        <p:cTn id="22" dur="1" fill="hold">
                                          <p:stCondLst>
                                            <p:cond delay="0"/>
                                          </p:stCondLst>
                                        </p:cTn>
                                        <p:tgtEl>
                                          <p:spTgt spid="456709"/>
                                        </p:tgtEl>
                                        <p:attrNameLst>
                                          <p:attrName>style.visibility</p:attrName>
                                        </p:attrNameLst>
                                      </p:cBhvr>
                                      <p:to>
                                        <p:strVal val="visible"/>
                                      </p:to>
                                    </p:set>
                                    <p:animEffect transition="in" filter="dissolve">
                                      <p:cBhvr>
                                        <p:cTn id="23" dur="500"/>
                                        <p:tgtEl>
                                          <p:spTgt spid="456709"/>
                                        </p:tgtEl>
                                      </p:cBhvr>
                                    </p:animEffect>
                                  </p:childTnLst>
                                </p:cTn>
                              </p:par>
                            </p:childTnLst>
                          </p:cTn>
                        </p:par>
                        <p:par>
                          <p:cTn id="24" fill="hold" nodeType="afterGroup">
                            <p:stCondLst>
                              <p:cond delay="5000"/>
                            </p:stCondLst>
                            <p:childTnLst>
                              <p:par>
                                <p:cTn id="25" presetID="9" presetClass="exit" presetSubtype="0" fill="hold" nodeType="afterEffect">
                                  <p:stCondLst>
                                    <p:cond delay="500"/>
                                  </p:stCondLst>
                                  <p:childTnLst>
                                    <p:animEffect transition="out" filter="dissolve">
                                      <p:cBhvr>
                                        <p:cTn id="26" dur="500"/>
                                        <p:tgtEl>
                                          <p:spTgt spid="456708"/>
                                        </p:tgtEl>
                                      </p:cBhvr>
                                    </p:animEffect>
                                    <p:set>
                                      <p:cBhvr>
                                        <p:cTn id="27" dur="1" fill="hold">
                                          <p:stCondLst>
                                            <p:cond delay="499"/>
                                          </p:stCondLst>
                                        </p:cTn>
                                        <p:tgtEl>
                                          <p:spTgt spid="456708"/>
                                        </p:tgtEl>
                                        <p:attrNameLst>
                                          <p:attrName>style.visibility</p:attrName>
                                        </p:attrNameLst>
                                      </p:cBhvr>
                                      <p:to>
                                        <p:strVal val="hidden"/>
                                      </p:to>
                                    </p:set>
                                  </p:childTnLst>
                                </p:cTn>
                              </p:par>
                            </p:childTnLst>
                          </p:cTn>
                        </p:par>
                        <p:par>
                          <p:cTn id="28" fill="hold" nodeType="afterGroup">
                            <p:stCondLst>
                              <p:cond delay="6000"/>
                            </p:stCondLst>
                            <p:childTnLst>
                              <p:par>
                                <p:cTn id="29" presetID="9" presetClass="entr" presetSubtype="0" fill="hold" nodeType="afterEffect">
                                  <p:stCondLst>
                                    <p:cond delay="0"/>
                                  </p:stCondLst>
                                  <p:childTnLst>
                                    <p:set>
                                      <p:cBhvr>
                                        <p:cTn id="30" dur="1" fill="hold">
                                          <p:stCondLst>
                                            <p:cond delay="0"/>
                                          </p:stCondLst>
                                        </p:cTn>
                                        <p:tgtEl>
                                          <p:spTgt spid="456710"/>
                                        </p:tgtEl>
                                        <p:attrNameLst>
                                          <p:attrName>style.visibility</p:attrName>
                                        </p:attrNameLst>
                                      </p:cBhvr>
                                      <p:to>
                                        <p:strVal val="visible"/>
                                      </p:to>
                                    </p:set>
                                    <p:animEffect transition="in" filter="dissolve">
                                      <p:cBhvr>
                                        <p:cTn id="31" dur="500"/>
                                        <p:tgtEl>
                                          <p:spTgt spid="456710"/>
                                        </p:tgtEl>
                                      </p:cBhvr>
                                    </p:animEffect>
                                  </p:childTnLst>
                                </p:cTn>
                              </p:par>
                            </p:childTnLst>
                          </p:cTn>
                        </p:par>
                        <p:par>
                          <p:cTn id="32" fill="hold" nodeType="afterGroup">
                            <p:stCondLst>
                              <p:cond delay="6500"/>
                            </p:stCondLst>
                            <p:childTnLst>
                              <p:par>
                                <p:cTn id="33" presetID="64" presetClass="path" presetSubtype="0" accel="50000" decel="50000" fill="hold" nodeType="afterEffect">
                                  <p:stCondLst>
                                    <p:cond delay="300"/>
                                  </p:stCondLst>
                                  <p:childTnLst>
                                    <p:animMotion origin="layout" path="M 0.00352 -0.09977 L 0.00352 -1.03565 " pathEditMode="relative" rAng="0" ptsTypes="AA">
                                      <p:cBhvr>
                                        <p:cTn id="34" dur="2000" fill="hold"/>
                                        <p:tgtEl>
                                          <p:spTgt spid="456710"/>
                                        </p:tgtEl>
                                        <p:attrNameLst>
                                          <p:attrName>ppt_x</p:attrName>
                                          <p:attrName>ppt_y</p:attrName>
                                        </p:attrNameLst>
                                      </p:cBhvr>
                                      <p:rCtr x="0" y="-46806"/>
                                    </p:animMotion>
                                  </p:childTnLst>
                                </p:cTn>
                              </p:par>
                              <p:par>
                                <p:cTn id="35" presetID="42" presetClass="path" presetSubtype="0" accel="50000" decel="50000" fill="hold" nodeType="withEffect">
                                  <p:stCondLst>
                                    <p:cond delay="300"/>
                                  </p:stCondLst>
                                  <p:childTnLst>
                                    <p:animMotion origin="layout" path="M 2.70833E-6 -1.48148E-6 L 0.00521 1.03056 " pathEditMode="relative" rAng="0" ptsTypes="AA">
                                      <p:cBhvr>
                                        <p:cTn id="36" dur="2000" fill="hold"/>
                                        <p:tgtEl>
                                          <p:spTgt spid="456709"/>
                                        </p:tgtEl>
                                        <p:attrNameLst>
                                          <p:attrName>ppt_x</p:attrName>
                                          <p:attrName>ppt_y</p:attrName>
                                        </p:attrNameLst>
                                      </p:cBhvr>
                                      <p:rCtr x="260" y="5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a:extLst>
              <a:ext uri="{FF2B5EF4-FFF2-40B4-BE49-F238E27FC236}">
                <a16:creationId xmlns:a16="http://schemas.microsoft.com/office/drawing/2014/main" id="{9A35F7F7-2249-4471-8E7D-6B1097865F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86A245-6A3F-43AE-B533-BC0061DA0036}" type="slidenum">
              <a:rPr lang="cs-CZ" altLang="cs-CZ" sz="1400"/>
              <a:pPr>
                <a:spcBef>
                  <a:spcPct val="0"/>
                </a:spcBef>
                <a:buFontTx/>
                <a:buNone/>
              </a:pPr>
              <a:t>6</a:t>
            </a:fld>
            <a:endParaRPr lang="cs-CZ" altLang="cs-CZ" sz="1400"/>
          </a:p>
        </p:txBody>
      </p:sp>
      <p:sp>
        <p:nvSpPr>
          <p:cNvPr id="14339" name="Rectangle 2">
            <a:extLst>
              <a:ext uri="{FF2B5EF4-FFF2-40B4-BE49-F238E27FC236}">
                <a16:creationId xmlns:a16="http://schemas.microsoft.com/office/drawing/2014/main" id="{1A6226DB-946E-4F91-AC04-C58820B0D44B}"/>
              </a:ext>
            </a:extLst>
          </p:cNvPr>
          <p:cNvSpPr>
            <a:spLocks noGrp="1" noChangeArrowheads="1"/>
          </p:cNvSpPr>
          <p:nvPr>
            <p:ph type="title"/>
          </p:nvPr>
        </p:nvSpPr>
        <p:spPr>
          <a:xfrm>
            <a:off x="1847851" y="333375"/>
            <a:ext cx="7210425" cy="850900"/>
          </a:xfrm>
        </p:spPr>
        <p:txBody>
          <a:bodyPr/>
          <a:lstStyle/>
          <a:p>
            <a:pPr algn="l" eaLnBrk="1" hangingPunct="1"/>
            <a:r>
              <a:rPr lang="en-GB" altLang="cs-CZ" sz="3200" b="1" dirty="0">
                <a:solidFill>
                  <a:srgbClr val="0000DC"/>
                </a:solidFill>
              </a:rPr>
              <a:t>High-Power Rotating Anode Tube</a:t>
            </a:r>
          </a:p>
        </p:txBody>
      </p:sp>
      <p:pic>
        <p:nvPicPr>
          <p:cNvPr id="14340" name="Picture 6" descr="Bez názvu6">
            <a:extLst>
              <a:ext uri="{FF2B5EF4-FFF2-40B4-BE49-F238E27FC236}">
                <a16:creationId xmlns:a16="http://schemas.microsoft.com/office/drawing/2014/main" id="{3864092F-0074-42C5-8877-939C887D9D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66988" y="1196976"/>
            <a:ext cx="7129462" cy="5330825"/>
          </a:xfrm>
          <a:noFill/>
        </p:spPr>
      </p:pic>
    </p:spTree>
    <p:extLst>
      <p:ext uri="{BB962C8B-B14F-4D97-AF65-F5344CB8AC3E}">
        <p14:creationId xmlns:p14="http://schemas.microsoft.com/office/powerpoint/2010/main" val="5693400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7">
            <a:extLst>
              <a:ext uri="{FF2B5EF4-FFF2-40B4-BE49-F238E27FC236}">
                <a16:creationId xmlns:a16="http://schemas.microsoft.com/office/drawing/2014/main" id="{E660E539-144A-4A3E-9BDA-B3130429740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F8B3F5-5A12-412E-A5E3-1C3380D27072}" type="slidenum">
              <a:rPr lang="cs-CZ" altLang="cs-CZ" sz="1400"/>
              <a:pPr>
                <a:spcBef>
                  <a:spcPct val="0"/>
                </a:spcBef>
                <a:buFontTx/>
                <a:buNone/>
              </a:pPr>
              <a:t>7</a:t>
            </a:fld>
            <a:endParaRPr lang="cs-CZ" altLang="cs-CZ" sz="1400"/>
          </a:p>
        </p:txBody>
      </p:sp>
      <p:sp>
        <p:nvSpPr>
          <p:cNvPr id="16387" name="Rectangle 2">
            <a:extLst>
              <a:ext uri="{FF2B5EF4-FFF2-40B4-BE49-F238E27FC236}">
                <a16:creationId xmlns:a16="http://schemas.microsoft.com/office/drawing/2014/main" id="{51BDF0CE-F51C-43EE-B25C-4D7B09EDF4B1}"/>
              </a:ext>
            </a:extLst>
          </p:cNvPr>
          <p:cNvSpPr>
            <a:spLocks noGrp="1" noChangeArrowheads="1"/>
          </p:cNvSpPr>
          <p:nvPr>
            <p:ph type="title"/>
          </p:nvPr>
        </p:nvSpPr>
        <p:spPr>
          <a:xfrm>
            <a:off x="1981200" y="274639"/>
            <a:ext cx="8229600" cy="922337"/>
          </a:xfrm>
        </p:spPr>
        <p:txBody>
          <a:bodyPr/>
          <a:lstStyle/>
          <a:p>
            <a:pPr algn="l" eaLnBrk="1" hangingPunct="1"/>
            <a:r>
              <a:rPr lang="en-GB" altLang="cs-CZ" sz="3200" b="1" dirty="0">
                <a:solidFill>
                  <a:srgbClr val="0000DC"/>
                </a:solidFill>
              </a:rPr>
              <a:t>Production of X-rays</a:t>
            </a:r>
          </a:p>
        </p:txBody>
      </p:sp>
      <p:sp>
        <p:nvSpPr>
          <p:cNvPr id="16388" name="Rectangle 3">
            <a:extLst>
              <a:ext uri="{FF2B5EF4-FFF2-40B4-BE49-F238E27FC236}">
                <a16:creationId xmlns:a16="http://schemas.microsoft.com/office/drawing/2014/main" id="{2176A987-20CE-4D60-A977-C7FDEE3E485C}"/>
              </a:ext>
            </a:extLst>
          </p:cNvPr>
          <p:cNvSpPr>
            <a:spLocks noGrp="1" noChangeArrowheads="1"/>
          </p:cNvSpPr>
          <p:nvPr>
            <p:ph type="body" sz="half" idx="1"/>
          </p:nvPr>
        </p:nvSpPr>
        <p:spPr>
          <a:xfrm>
            <a:off x="1345324" y="1314450"/>
            <a:ext cx="9333186" cy="5283200"/>
          </a:xfrm>
        </p:spPr>
        <p:txBody>
          <a:bodyPr/>
          <a:lstStyle/>
          <a:p>
            <a:pPr eaLnBrk="1" hangingPunct="1">
              <a:lnSpc>
                <a:spcPct val="100000"/>
              </a:lnSpc>
              <a:buFont typeface="Wingdings" panose="05000000000000000000" pitchFamily="2" charset="2"/>
              <a:buChar char="Ø"/>
            </a:pPr>
            <a:r>
              <a:rPr lang="en-GB" altLang="cs-CZ" sz="2400" dirty="0"/>
              <a:t>An electron with an electric charge </a:t>
            </a:r>
            <a:r>
              <a:rPr lang="en-GB" altLang="cs-CZ" sz="2400" i="1" dirty="0"/>
              <a:t>e </a:t>
            </a:r>
            <a:r>
              <a:rPr lang="en-GB" altLang="cs-CZ" sz="2400" dirty="0"/>
              <a:t>(1.602×10</a:t>
            </a:r>
            <a:r>
              <a:rPr lang="en-GB" altLang="cs-CZ" sz="2400" baseline="30000" dirty="0"/>
              <a:t>-19</a:t>
            </a:r>
            <a:r>
              <a:rPr lang="en-GB" altLang="cs-CZ" sz="2400" dirty="0"/>
              <a:t> C) in an electrostatic field with potential difference </a:t>
            </a:r>
            <a:r>
              <a:rPr lang="en-GB" altLang="cs-CZ" sz="2400" i="1" dirty="0"/>
              <a:t>U </a:t>
            </a:r>
            <a:r>
              <a:rPr lang="en-GB" altLang="cs-CZ" sz="2400" dirty="0"/>
              <a:t>(voltage, in this case it is the voltage across the anode and the cathode) has</a:t>
            </a:r>
            <a:r>
              <a:rPr lang="en-GB" altLang="cs-CZ" sz="2400" dirty="0">
                <a:solidFill>
                  <a:schemeClr val="accent2"/>
                </a:solidFill>
              </a:rPr>
              <a:t> </a:t>
            </a:r>
            <a:r>
              <a:rPr lang="en-GB" altLang="cs-CZ" sz="2400" dirty="0">
                <a:solidFill>
                  <a:srgbClr val="FF0000"/>
                </a:solidFill>
              </a:rPr>
              <a:t>potential energy </a:t>
            </a:r>
            <a:r>
              <a:rPr lang="en-GB" altLang="cs-CZ" sz="2400" i="1" dirty="0">
                <a:solidFill>
                  <a:srgbClr val="FF0000"/>
                </a:solidFill>
              </a:rPr>
              <a:t>E</a:t>
            </a:r>
            <a:r>
              <a:rPr lang="en-GB" altLang="cs-CZ" sz="2400" i="1" baseline="-25000" dirty="0">
                <a:solidFill>
                  <a:srgbClr val="FF0000"/>
                </a:solidFill>
              </a:rPr>
              <a:t>p</a:t>
            </a:r>
            <a:r>
              <a:rPr lang="en-GB" altLang="cs-CZ" sz="2400" dirty="0">
                <a:solidFill>
                  <a:srgbClr val="FF0000"/>
                </a:solidFill>
              </a:rPr>
              <a:t>:</a:t>
            </a:r>
            <a:endParaRPr lang="en-GB" altLang="cs-CZ" sz="2400" i="1" dirty="0">
              <a:solidFill>
                <a:srgbClr val="FF0000"/>
              </a:solidFill>
            </a:endParaRPr>
          </a:p>
          <a:p>
            <a:pPr algn="ctr" eaLnBrk="1" hangingPunct="1">
              <a:lnSpc>
                <a:spcPct val="100000"/>
              </a:lnSpc>
              <a:buClr>
                <a:schemeClr val="tx1"/>
              </a:buClr>
              <a:buFont typeface="Wingdings" panose="05000000000000000000" pitchFamily="2" charset="2"/>
              <a:buNone/>
            </a:pPr>
            <a:r>
              <a:rPr lang="en-GB" altLang="cs-CZ" i="1" dirty="0"/>
              <a:t>E</a:t>
            </a:r>
            <a:r>
              <a:rPr lang="en-GB" altLang="cs-CZ" i="1" baseline="-25000" dirty="0"/>
              <a:t>p</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endParaRPr lang="cs-CZ" altLang="cs-CZ" i="1" dirty="0"/>
          </a:p>
          <a:p>
            <a:pPr algn="ctr" eaLnBrk="1" hangingPunct="1">
              <a:lnSpc>
                <a:spcPct val="100000"/>
              </a:lnSpc>
              <a:buClr>
                <a:schemeClr val="tx1"/>
              </a:buClr>
              <a:buFont typeface="Wingdings" panose="05000000000000000000" pitchFamily="2" charset="2"/>
              <a:buNone/>
            </a:pPr>
            <a:endParaRPr lang="en-GB" altLang="cs-CZ" dirty="0"/>
          </a:p>
          <a:p>
            <a:pPr eaLnBrk="1" hangingPunct="1">
              <a:lnSpc>
                <a:spcPct val="100000"/>
              </a:lnSpc>
              <a:buFont typeface="Wingdings" panose="05000000000000000000" pitchFamily="2" charset="2"/>
              <a:buChar char="Ø"/>
            </a:pPr>
            <a:r>
              <a:rPr lang="en-GB" altLang="cs-CZ" sz="2400" dirty="0"/>
              <a:t>In the moment just before impact of the electron onto the anode, its potential energy </a:t>
            </a:r>
            <a:r>
              <a:rPr lang="en-GB" altLang="cs-CZ" sz="2400" i="1" dirty="0"/>
              <a:t>E</a:t>
            </a:r>
            <a:r>
              <a:rPr lang="en-GB" altLang="cs-CZ" sz="2400" i="1" baseline="-25000" dirty="0"/>
              <a:t>p</a:t>
            </a:r>
            <a:r>
              <a:rPr lang="en-GB" altLang="cs-CZ" sz="2400" dirty="0"/>
              <a:t> is fully transformed into</a:t>
            </a:r>
            <a:r>
              <a:rPr lang="cs-CZ" altLang="cs-CZ" sz="2400" dirty="0"/>
              <a:t> </a:t>
            </a:r>
            <a:r>
              <a:rPr lang="cs-CZ" altLang="cs-CZ" sz="2400" dirty="0" err="1"/>
              <a:t>its</a:t>
            </a:r>
            <a:r>
              <a:rPr lang="en-GB" altLang="cs-CZ" sz="2400" dirty="0"/>
              <a:t> </a:t>
            </a:r>
            <a:r>
              <a:rPr lang="en-GB" altLang="cs-CZ" sz="2400" dirty="0">
                <a:solidFill>
                  <a:srgbClr val="FF0000"/>
                </a:solidFill>
              </a:rPr>
              <a:t>kinetic energy</a:t>
            </a:r>
            <a:r>
              <a:rPr lang="en-GB" altLang="cs-CZ" sz="2400" b="1" dirty="0">
                <a:solidFill>
                  <a:srgbClr val="FF0000"/>
                </a:solidFill>
              </a:rPr>
              <a:t> </a:t>
            </a:r>
            <a:r>
              <a:rPr lang="en-GB" altLang="cs-CZ" sz="2400" i="1" dirty="0">
                <a:solidFill>
                  <a:srgbClr val="FF0000"/>
                </a:solidFill>
              </a:rPr>
              <a:t>E</a:t>
            </a:r>
            <a:r>
              <a:rPr lang="en-GB" altLang="cs-CZ" sz="2400" i="1" baseline="-25000" dirty="0">
                <a:solidFill>
                  <a:srgbClr val="FF0000"/>
                </a:solidFill>
              </a:rPr>
              <a:t>K</a:t>
            </a:r>
            <a:r>
              <a:rPr lang="en-GB" altLang="cs-CZ" sz="2400" dirty="0">
                <a:solidFill>
                  <a:schemeClr val="accent2"/>
                </a:solidFill>
              </a:rPr>
              <a:t>. </a:t>
            </a:r>
            <a:r>
              <a:rPr lang="en-GB" altLang="cs-CZ" sz="2400" dirty="0"/>
              <a:t>Thus:</a:t>
            </a:r>
            <a:endParaRPr lang="en-GB" altLang="cs-CZ" sz="2400" i="1" dirty="0"/>
          </a:p>
          <a:p>
            <a:pPr algn="ctr" eaLnBrk="1" hangingPunct="1">
              <a:lnSpc>
                <a:spcPct val="100000"/>
              </a:lnSpc>
              <a:buClr>
                <a:srgbClr val="FFFFCC"/>
              </a:buClr>
              <a:buFont typeface="Wingdings" panose="05000000000000000000" pitchFamily="2" charset="2"/>
              <a:buNone/>
            </a:pPr>
            <a:r>
              <a:rPr lang="en-GB" altLang="cs-CZ" i="1" dirty="0"/>
              <a:t>E</a:t>
            </a:r>
            <a:r>
              <a:rPr lang="en-GB" altLang="cs-CZ" i="1" baseline="-25000" dirty="0"/>
              <a:t>p</a:t>
            </a:r>
            <a:r>
              <a:rPr lang="en-GB" altLang="cs-CZ" i="1" dirty="0"/>
              <a:t> = E</a:t>
            </a:r>
            <a:r>
              <a:rPr lang="en-GB" altLang="cs-CZ" i="1" baseline="-25000" dirty="0"/>
              <a:t>K</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r>
              <a:rPr lang="en-GB" altLang="cs-CZ" i="1" dirty="0"/>
              <a:t> = </a:t>
            </a:r>
            <a:r>
              <a:rPr lang="cs-CZ" altLang="cs-CZ" i="1" dirty="0"/>
              <a:t> </a:t>
            </a:r>
            <a:r>
              <a:rPr lang="en-US" altLang="cs-CZ" i="1" dirty="0">
                <a:cs typeface="Arial" panose="020B0604020202020204" pitchFamily="34" charset="0"/>
              </a:rPr>
              <a:t>½</a:t>
            </a:r>
            <a:r>
              <a:rPr lang="cs-CZ" altLang="cs-CZ" i="1" dirty="0"/>
              <a:t> </a:t>
            </a:r>
            <a:r>
              <a:rPr lang="en-GB" altLang="cs-CZ" i="1" dirty="0"/>
              <a:t>m</a:t>
            </a:r>
            <a:r>
              <a:rPr lang="en-GB" altLang="cs-CZ" i="1" dirty="0">
                <a:latin typeface="Calibri" panose="020F0502020204030204" pitchFamily="34" charset="0"/>
                <a:cs typeface="Calibri" panose="020F0502020204030204" pitchFamily="34" charset="0"/>
              </a:rPr>
              <a:t>·</a:t>
            </a:r>
            <a:r>
              <a:rPr lang="en-GB" altLang="cs-CZ" i="1" dirty="0"/>
              <a:t>v</a:t>
            </a:r>
            <a:r>
              <a:rPr lang="en-GB" altLang="cs-CZ" i="1" baseline="30000" dirty="0"/>
              <a:t>2</a:t>
            </a:r>
            <a:endParaRPr lang="cs-CZ" altLang="cs-CZ" i="1" baseline="30000" dirty="0"/>
          </a:p>
          <a:p>
            <a:pPr algn="ctr" eaLnBrk="1" hangingPunct="1">
              <a:lnSpc>
                <a:spcPct val="100000"/>
              </a:lnSpc>
              <a:buClr>
                <a:srgbClr val="FFFFCC"/>
              </a:buClr>
              <a:buFont typeface="Wingdings" panose="05000000000000000000" pitchFamily="2" charset="2"/>
              <a:buNone/>
            </a:pPr>
            <a:endParaRPr lang="en-GB" altLang="cs-CZ" dirty="0"/>
          </a:p>
          <a:p>
            <a:pPr eaLnBrk="1" hangingPunct="1">
              <a:lnSpc>
                <a:spcPct val="100000"/>
              </a:lnSpc>
              <a:buClr>
                <a:srgbClr val="FFFFCC"/>
              </a:buClr>
              <a:buFont typeface="Wingdings" panose="05000000000000000000" pitchFamily="2" charset="2"/>
              <a:buChar char="Ø"/>
            </a:pPr>
            <a:r>
              <a:rPr lang="en-GB" altLang="cs-CZ" sz="2400" dirty="0"/>
              <a:t>On impact</a:t>
            </a:r>
            <a:r>
              <a:rPr lang="cs-CZ" altLang="cs-CZ" sz="2400" dirty="0"/>
              <a:t>,</a:t>
            </a:r>
            <a:r>
              <a:rPr lang="en-GB" altLang="cs-CZ" sz="2400" dirty="0"/>
              <a:t> the </a:t>
            </a:r>
            <a:r>
              <a:rPr lang="en-GB" altLang="cs-CZ" sz="2400" i="1" dirty="0">
                <a:solidFill>
                  <a:srgbClr val="FF0000"/>
                </a:solidFill>
              </a:rPr>
              <a:t>E</a:t>
            </a:r>
            <a:r>
              <a:rPr lang="en-GB" altLang="cs-CZ" sz="2400" i="1" baseline="-25000" dirty="0">
                <a:solidFill>
                  <a:srgbClr val="FF0000"/>
                </a:solidFill>
              </a:rPr>
              <a:t>K</a:t>
            </a:r>
            <a:r>
              <a:rPr lang="en-GB" altLang="cs-CZ" sz="2400" i="1" baseline="-25000" dirty="0">
                <a:solidFill>
                  <a:srgbClr val="FF0066"/>
                </a:solidFill>
              </a:rPr>
              <a:t> </a:t>
            </a:r>
            <a:r>
              <a:rPr lang="en-GB" altLang="cs-CZ" sz="2400" dirty="0"/>
              <a:t>is transformed into x-ray photon</a:t>
            </a:r>
            <a:r>
              <a:rPr lang="cs-CZ" altLang="cs-CZ" sz="2400" dirty="0"/>
              <a:t> </a:t>
            </a:r>
            <a:r>
              <a:rPr lang="cs-CZ" altLang="cs-CZ" sz="2400" dirty="0" err="1"/>
              <a:t>energy</a:t>
            </a:r>
            <a:r>
              <a:rPr lang="en-GB" altLang="cs-CZ" sz="2400" dirty="0"/>
              <a:t> (less than 1%) and heat energy (99%). This heat can damage the tube.</a:t>
            </a:r>
          </a:p>
        </p:txBody>
      </p:sp>
      <p:sp>
        <p:nvSpPr>
          <p:cNvPr id="16389" name="Rectangle 9">
            <a:extLst>
              <a:ext uri="{FF2B5EF4-FFF2-40B4-BE49-F238E27FC236}">
                <a16:creationId xmlns:a16="http://schemas.microsoft.com/office/drawing/2014/main" id="{761DFC2E-105E-4652-AB1C-83906404F835}"/>
              </a:ext>
            </a:extLst>
          </p:cNvPr>
          <p:cNvSpPr>
            <a:spLocks noChangeArrowheads="1"/>
          </p:cNvSpPr>
          <p:nvPr/>
        </p:nvSpPr>
        <p:spPr bwMode="auto">
          <a:xfrm>
            <a:off x="152400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7539312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7">
            <a:extLst>
              <a:ext uri="{FF2B5EF4-FFF2-40B4-BE49-F238E27FC236}">
                <a16:creationId xmlns:a16="http://schemas.microsoft.com/office/drawing/2014/main" id="{BC983334-F9F3-44BD-8F84-56A755CB7E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06C2175-62E1-426F-896B-B6E2DBCF40BE}" type="slidenum">
              <a:rPr lang="cs-CZ" altLang="cs-CZ" sz="1400"/>
              <a:pPr>
                <a:spcBef>
                  <a:spcPct val="0"/>
                </a:spcBef>
                <a:buFontTx/>
                <a:buNone/>
              </a:pPr>
              <a:t>8</a:t>
            </a:fld>
            <a:endParaRPr lang="cs-CZ" altLang="cs-CZ" sz="1400"/>
          </a:p>
        </p:txBody>
      </p:sp>
      <p:sp>
        <p:nvSpPr>
          <p:cNvPr id="18435" name="Rectangle 2">
            <a:extLst>
              <a:ext uri="{FF2B5EF4-FFF2-40B4-BE49-F238E27FC236}">
                <a16:creationId xmlns:a16="http://schemas.microsoft.com/office/drawing/2014/main" id="{1F414DFD-5750-43A2-8745-C07A13FFB264}"/>
              </a:ext>
            </a:extLst>
          </p:cNvPr>
          <p:cNvSpPr>
            <a:spLocks noGrp="1" noChangeArrowheads="1"/>
          </p:cNvSpPr>
          <p:nvPr>
            <p:ph type="title"/>
          </p:nvPr>
        </p:nvSpPr>
        <p:spPr>
          <a:xfrm>
            <a:off x="609600" y="274638"/>
            <a:ext cx="7588469" cy="776396"/>
          </a:xfrm>
        </p:spPr>
        <p:txBody>
          <a:bodyPr/>
          <a:lstStyle/>
          <a:p>
            <a:pPr algn="l" eaLnBrk="1" hangingPunct="1"/>
            <a:r>
              <a:rPr lang="cs-CZ" altLang="cs-CZ" sz="3600" b="1" dirty="0" err="1">
                <a:solidFill>
                  <a:srgbClr val="0000DC"/>
                </a:solidFill>
              </a:rPr>
              <a:t>Photon</a:t>
            </a:r>
            <a:r>
              <a:rPr lang="en-GB" altLang="cs-CZ" sz="3600" b="1" dirty="0">
                <a:solidFill>
                  <a:srgbClr val="0000DC"/>
                </a:solidFill>
              </a:rPr>
              <a:t> Energy and Tube Voltage</a:t>
            </a:r>
            <a:endParaRPr lang="cs-CZ" altLang="cs-CZ" sz="3600" b="1" dirty="0">
              <a:solidFill>
                <a:srgbClr val="0000DC"/>
              </a:solidFill>
            </a:endParaRPr>
          </a:p>
        </p:txBody>
      </p:sp>
      <p:sp>
        <p:nvSpPr>
          <p:cNvPr id="209923" name="Rectangle 3">
            <a:extLst>
              <a:ext uri="{FF2B5EF4-FFF2-40B4-BE49-F238E27FC236}">
                <a16:creationId xmlns:a16="http://schemas.microsoft.com/office/drawing/2014/main" id="{B6B32DF8-071D-4323-9302-BB889AC5D449}"/>
              </a:ext>
            </a:extLst>
          </p:cNvPr>
          <p:cNvSpPr>
            <a:spLocks noGrp="1" noChangeArrowheads="1"/>
          </p:cNvSpPr>
          <p:nvPr>
            <p:ph type="body" sz="half" idx="1"/>
          </p:nvPr>
        </p:nvSpPr>
        <p:spPr>
          <a:xfrm>
            <a:off x="998483" y="1600200"/>
            <a:ext cx="9827172" cy="4800600"/>
          </a:xfrm>
        </p:spPr>
        <p:txBody>
          <a:bodyPr/>
          <a:lstStyle/>
          <a:p>
            <a:pPr eaLnBrk="1" hangingPunct="1">
              <a:lnSpc>
                <a:spcPct val="100000"/>
              </a:lnSpc>
              <a:buFont typeface="Wingdings" panose="05000000000000000000" pitchFamily="2" charset="2"/>
              <a:buChar char="Ø"/>
            </a:pPr>
            <a:r>
              <a:rPr lang="en-GB" altLang="cs-CZ" sz="2400" dirty="0"/>
              <a:t>If </a:t>
            </a:r>
            <a:r>
              <a:rPr lang="cs-CZ" altLang="cs-CZ" sz="2400" dirty="0"/>
              <a:t>ALL</a:t>
            </a:r>
            <a:r>
              <a:rPr lang="en-GB" altLang="cs-CZ" sz="2400" dirty="0"/>
              <a:t> the kinetic </a:t>
            </a:r>
            <a:r>
              <a:rPr lang="en-US" altLang="cs-CZ" sz="2400" dirty="0"/>
              <a:t>energy of the accelerated electron</a:t>
            </a:r>
            <a:r>
              <a:rPr lang="en-GB" altLang="cs-CZ" sz="2400" dirty="0"/>
              <a:t> is transformed into a SINGLE X-ray photon, this photon will have energy:</a:t>
            </a:r>
            <a:endParaRPr lang="en-GB" altLang="cs-CZ" sz="2400" i="1" dirty="0"/>
          </a:p>
          <a:p>
            <a:pPr algn="ctr" eaLnBrk="1" hangingPunct="1">
              <a:lnSpc>
                <a:spcPct val="100000"/>
              </a:lnSpc>
              <a:buClr>
                <a:schemeClr val="tx1"/>
              </a:buClr>
              <a:buFont typeface="Wingdings" panose="05000000000000000000" pitchFamily="2" charset="2"/>
              <a:buNone/>
            </a:pPr>
            <a:r>
              <a:rPr lang="en-GB" altLang="cs-CZ" i="1" dirty="0"/>
              <a:t>E = </a:t>
            </a:r>
            <a:r>
              <a:rPr lang="en-GB" altLang="cs-CZ" i="1" dirty="0" err="1"/>
              <a:t>h</a:t>
            </a:r>
            <a:r>
              <a:rPr lang="en-GB" altLang="cs-CZ" i="1" dirty="0" err="1">
                <a:latin typeface="Calibri" panose="020F0502020204030204" pitchFamily="34" charset="0"/>
                <a:cs typeface="Calibri" panose="020F0502020204030204" pitchFamily="34" charset="0"/>
              </a:rPr>
              <a:t>·</a:t>
            </a:r>
            <a:r>
              <a:rPr lang="en-GB" altLang="cs-CZ" i="1" dirty="0" err="1"/>
              <a:t>f</a:t>
            </a:r>
            <a:r>
              <a:rPr lang="en-GB" altLang="cs-CZ" i="1" dirty="0"/>
              <a:t> = </a:t>
            </a:r>
            <a:r>
              <a:rPr lang="en-GB" altLang="cs-CZ" i="1" dirty="0" err="1"/>
              <a:t>U</a:t>
            </a:r>
            <a:r>
              <a:rPr lang="en-GB" altLang="cs-CZ" i="1" dirty="0" err="1">
                <a:latin typeface="Calibri" panose="020F0502020204030204" pitchFamily="34" charset="0"/>
                <a:cs typeface="Calibri" panose="020F0502020204030204" pitchFamily="34" charset="0"/>
              </a:rPr>
              <a:t>·</a:t>
            </a:r>
            <a:r>
              <a:rPr lang="en-GB" altLang="cs-CZ" i="1" dirty="0" err="1"/>
              <a:t>e</a:t>
            </a:r>
            <a:endParaRPr lang="en-GB" altLang="cs-CZ" dirty="0"/>
          </a:p>
          <a:p>
            <a:pPr eaLnBrk="1" hangingPunct="1">
              <a:lnSpc>
                <a:spcPct val="100000"/>
              </a:lnSpc>
              <a:buFont typeface="Wingdings" panose="05000000000000000000" pitchFamily="2" charset="2"/>
              <a:buChar char="Ø"/>
            </a:pPr>
            <a:r>
              <a:rPr lang="en-GB" altLang="cs-CZ" sz="2400" dirty="0"/>
              <a:t>This is the maximum energy of the emitted photons. It is directly proportional to the voltage </a:t>
            </a:r>
            <a:r>
              <a:rPr lang="en-GB" altLang="cs-CZ" sz="2400" i="1" dirty="0"/>
              <a:t>U</a:t>
            </a:r>
            <a:r>
              <a:rPr lang="en-GB" altLang="cs-CZ" sz="2400" dirty="0"/>
              <a:t> across the anode and cathode. </a:t>
            </a:r>
            <a:r>
              <a:rPr lang="cs-CZ" altLang="cs-CZ" sz="2400" i="1" dirty="0"/>
              <a:t>h</a:t>
            </a:r>
            <a:r>
              <a:rPr lang="cs-CZ" altLang="cs-CZ" sz="2400" dirty="0"/>
              <a:t> </a:t>
            </a:r>
            <a:r>
              <a:rPr lang="cs-CZ" altLang="cs-CZ" sz="2400" dirty="0" err="1"/>
              <a:t>is</a:t>
            </a:r>
            <a:r>
              <a:rPr lang="cs-CZ" altLang="cs-CZ" sz="2400" dirty="0"/>
              <a:t> </a:t>
            </a:r>
            <a:r>
              <a:rPr lang="cs-CZ" altLang="cs-CZ" sz="2400" dirty="0" err="1"/>
              <a:t>the</a:t>
            </a:r>
            <a:r>
              <a:rPr lang="cs-CZ" altLang="cs-CZ" sz="2400" dirty="0"/>
              <a:t> Planck </a:t>
            </a:r>
            <a:r>
              <a:rPr lang="cs-CZ" altLang="cs-CZ" sz="2400" dirty="0" err="1"/>
              <a:t>constant</a:t>
            </a:r>
            <a:r>
              <a:rPr lang="cs-CZ" altLang="cs-CZ" sz="2400" dirty="0"/>
              <a:t>.</a:t>
            </a:r>
          </a:p>
          <a:p>
            <a:pPr eaLnBrk="1" hangingPunct="1">
              <a:lnSpc>
                <a:spcPct val="100000"/>
              </a:lnSpc>
              <a:buFont typeface="Wingdings" panose="05000000000000000000" pitchFamily="2" charset="2"/>
              <a:buChar char="Ø"/>
            </a:pPr>
            <a:endParaRPr lang="en-GB" altLang="cs-CZ" sz="1200" dirty="0"/>
          </a:p>
          <a:p>
            <a:pPr eaLnBrk="1" hangingPunct="1">
              <a:lnSpc>
                <a:spcPct val="100000"/>
              </a:lnSpc>
              <a:buFont typeface="Wingdings" panose="05000000000000000000" pitchFamily="2" charset="2"/>
              <a:buChar char="Ø"/>
            </a:pPr>
            <a:r>
              <a:rPr lang="en-GB" altLang="cs-CZ" sz="2400" dirty="0">
                <a:solidFill>
                  <a:srgbClr val="FF0000"/>
                </a:solidFill>
              </a:rPr>
              <a:t>Hence if we want to increase the energy of the photons all we must do is to increase the voltage!</a:t>
            </a:r>
          </a:p>
          <a:p>
            <a:pPr eaLnBrk="1" hangingPunct="1">
              <a:lnSpc>
                <a:spcPct val="100000"/>
              </a:lnSpc>
              <a:buFont typeface="Wingdings" panose="05000000000000000000" pitchFamily="2" charset="2"/>
              <a:buChar char="Ø"/>
            </a:pPr>
            <a:endParaRPr lang="en-GB" altLang="cs-CZ" sz="1200" dirty="0">
              <a:solidFill>
                <a:srgbClr val="FF0000"/>
              </a:solidFill>
            </a:endParaRPr>
          </a:p>
          <a:p>
            <a:pPr eaLnBrk="1" hangingPunct="1">
              <a:lnSpc>
                <a:spcPct val="100000"/>
              </a:lnSpc>
              <a:buFont typeface="Wingdings" panose="05000000000000000000" pitchFamily="2" charset="2"/>
              <a:buChar char="Ø"/>
            </a:pPr>
            <a:r>
              <a:rPr lang="en-GB" altLang="cs-CZ" sz="2400" dirty="0"/>
              <a:t>The higher the energy of the photons the less they are attenuated by the body - the higher the penetration. This is important when imaging thick body parts or fat patients!</a:t>
            </a:r>
          </a:p>
        </p:txBody>
      </p:sp>
      <p:sp>
        <p:nvSpPr>
          <p:cNvPr id="18437" name="Rectangle 6">
            <a:extLst>
              <a:ext uri="{FF2B5EF4-FFF2-40B4-BE49-F238E27FC236}">
                <a16:creationId xmlns:a16="http://schemas.microsoft.com/office/drawing/2014/main" id="{A749A768-FB87-40D4-8FED-2B5E54580A87}"/>
              </a:ext>
            </a:extLst>
          </p:cNvPr>
          <p:cNvSpPr>
            <a:spLocks noChangeArrowheads="1"/>
          </p:cNvSpPr>
          <p:nvPr/>
        </p:nvSpPr>
        <p:spPr bwMode="auto">
          <a:xfrm>
            <a:off x="7918451" y="3657600"/>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200">
                <a:solidFill>
                  <a:srgbClr val="000000"/>
                </a:solidFill>
                <a:cs typeface="Times New Roman" panose="02020603050405020304" pitchFamily="18" charset="0"/>
              </a:rPr>
              <a:t>,</a:t>
            </a:r>
            <a:endParaRPr lang="cs-CZ" altLang="cs-CZ" sz="1800"/>
          </a:p>
        </p:txBody>
      </p:sp>
    </p:spTree>
    <p:extLst>
      <p:ext uri="{BB962C8B-B14F-4D97-AF65-F5344CB8AC3E}">
        <p14:creationId xmlns:p14="http://schemas.microsoft.com/office/powerpoint/2010/main" val="1032917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5">
            <a:extLst>
              <a:ext uri="{FF2B5EF4-FFF2-40B4-BE49-F238E27FC236}">
                <a16:creationId xmlns:a16="http://schemas.microsoft.com/office/drawing/2014/main" id="{6B3E2536-74BE-4C4D-B6E7-689D717D96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12022A-0FB6-4F16-A48A-7CFC02D5CC57}" type="slidenum">
              <a:rPr lang="cs-CZ" altLang="cs-CZ" sz="1400"/>
              <a:pPr>
                <a:spcBef>
                  <a:spcPct val="0"/>
                </a:spcBef>
                <a:buFontTx/>
                <a:buNone/>
              </a:pPr>
              <a:t>9</a:t>
            </a:fld>
            <a:endParaRPr lang="cs-CZ" altLang="cs-CZ" sz="1400"/>
          </a:p>
        </p:txBody>
      </p:sp>
      <p:sp>
        <p:nvSpPr>
          <p:cNvPr id="20483" name="Rectangle 5">
            <a:extLst>
              <a:ext uri="{FF2B5EF4-FFF2-40B4-BE49-F238E27FC236}">
                <a16:creationId xmlns:a16="http://schemas.microsoft.com/office/drawing/2014/main" id="{7FF81EB8-5306-470E-ACBA-2F288213964B}"/>
              </a:ext>
            </a:extLst>
          </p:cNvPr>
          <p:cNvSpPr>
            <a:spLocks noGrp="1" noChangeArrowheads="1"/>
          </p:cNvSpPr>
          <p:nvPr>
            <p:ph type="title"/>
          </p:nvPr>
        </p:nvSpPr>
        <p:spPr>
          <a:xfrm>
            <a:off x="1985964" y="320676"/>
            <a:ext cx="8074025" cy="944563"/>
          </a:xfrm>
        </p:spPr>
        <p:txBody>
          <a:bodyPr/>
          <a:lstStyle/>
          <a:p>
            <a:pPr algn="l" eaLnBrk="1" hangingPunct="1"/>
            <a:r>
              <a:rPr lang="en-GB" altLang="cs-CZ" sz="3600" b="1" dirty="0">
                <a:solidFill>
                  <a:srgbClr val="0000DC"/>
                </a:solidFill>
              </a:rPr>
              <a:t>Photon Energy Histogram</a:t>
            </a:r>
          </a:p>
        </p:txBody>
      </p:sp>
      <p:sp>
        <p:nvSpPr>
          <p:cNvPr id="20484" name="Text Box 7">
            <a:extLst>
              <a:ext uri="{FF2B5EF4-FFF2-40B4-BE49-F238E27FC236}">
                <a16:creationId xmlns:a16="http://schemas.microsoft.com/office/drawing/2014/main" id="{680DFD5E-078B-4F84-9F02-CB240D6FFFA3}"/>
              </a:ext>
            </a:extLst>
          </p:cNvPr>
          <p:cNvSpPr txBox="1">
            <a:spLocks noChangeArrowheads="1"/>
          </p:cNvSpPr>
          <p:nvPr/>
        </p:nvSpPr>
        <p:spPr bwMode="auto">
          <a:xfrm>
            <a:off x="8904288" y="5589588"/>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a:t>E</a:t>
            </a:r>
          </a:p>
        </p:txBody>
      </p:sp>
      <p:pic>
        <p:nvPicPr>
          <p:cNvPr id="20485" name="Picture 9" descr="x-rayspect">
            <a:extLst>
              <a:ext uri="{FF2B5EF4-FFF2-40B4-BE49-F238E27FC236}">
                <a16:creationId xmlns:a16="http://schemas.microsoft.com/office/drawing/2014/main" id="{78C7FD1F-DDA3-44D0-B4FF-50E230A5BF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582" t="507"/>
          <a:stretch>
            <a:fillRect/>
          </a:stretch>
        </p:blipFill>
        <p:spPr>
          <a:xfrm>
            <a:off x="3648076" y="1989138"/>
            <a:ext cx="6054725" cy="4367212"/>
          </a:xfrm>
          <a:noFill/>
        </p:spPr>
      </p:pic>
      <p:sp>
        <p:nvSpPr>
          <p:cNvPr id="20486" name="Text Box 10">
            <a:extLst>
              <a:ext uri="{FF2B5EF4-FFF2-40B4-BE49-F238E27FC236}">
                <a16:creationId xmlns:a16="http://schemas.microsoft.com/office/drawing/2014/main" id="{1ED68633-2ED0-453C-BA22-10B167F28268}"/>
              </a:ext>
            </a:extLst>
          </p:cNvPr>
          <p:cNvSpPr txBox="1">
            <a:spLocks noChangeArrowheads="1"/>
          </p:cNvSpPr>
          <p:nvPr/>
        </p:nvSpPr>
        <p:spPr bwMode="auto">
          <a:xfrm>
            <a:off x="2133600" y="2514600"/>
            <a:ext cx="1371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50000"/>
              </a:spcBef>
              <a:buFontTx/>
              <a:buNone/>
            </a:pPr>
            <a:r>
              <a:rPr lang="en-GB" altLang="cs-CZ" sz="2000" dirty="0"/>
              <a:t>Number of photons with certain amount of energy</a:t>
            </a:r>
          </a:p>
        </p:txBody>
      </p:sp>
      <p:sp>
        <p:nvSpPr>
          <p:cNvPr id="20487" name="Rectangle 11">
            <a:extLst>
              <a:ext uri="{FF2B5EF4-FFF2-40B4-BE49-F238E27FC236}">
                <a16:creationId xmlns:a16="http://schemas.microsoft.com/office/drawing/2014/main" id="{D4BAE994-EE97-4456-A456-8AF5A00ABF97}"/>
              </a:ext>
            </a:extLst>
          </p:cNvPr>
          <p:cNvSpPr>
            <a:spLocks noChangeArrowheads="1"/>
          </p:cNvSpPr>
          <p:nvPr/>
        </p:nvSpPr>
        <p:spPr bwMode="auto">
          <a:xfrm>
            <a:off x="2971800" y="1676400"/>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0488" name="Rectangle 12">
            <a:extLst>
              <a:ext uri="{FF2B5EF4-FFF2-40B4-BE49-F238E27FC236}">
                <a16:creationId xmlns:a16="http://schemas.microsoft.com/office/drawing/2014/main" id="{0348BA38-06E9-4BB4-9076-0E85940FCA55}"/>
              </a:ext>
            </a:extLst>
          </p:cNvPr>
          <p:cNvSpPr>
            <a:spLocks noChangeArrowheads="1"/>
          </p:cNvSpPr>
          <p:nvPr/>
        </p:nvSpPr>
        <p:spPr bwMode="auto">
          <a:xfrm>
            <a:off x="2971800" y="16764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Tree>
    <p:extLst>
      <p:ext uri="{BB962C8B-B14F-4D97-AF65-F5344CB8AC3E}">
        <p14:creationId xmlns:p14="http://schemas.microsoft.com/office/powerpoint/2010/main" val="2057070661"/>
      </p:ext>
    </p:extLst>
  </p:cSld>
  <p:clrMapOvr>
    <a:masterClrMapping/>
  </p:clrMapOvr>
  <p:transition/>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180</TotalTime>
  <Words>3507</Words>
  <Application>Microsoft Office PowerPoint</Application>
  <PresentationFormat>Širokoúhlá obrazovka</PresentationFormat>
  <Paragraphs>358</Paragraphs>
  <Slides>52</Slides>
  <Notes>50</Notes>
  <HiddenSlides>0</HiddenSlides>
  <MMClips>1</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52</vt:i4>
      </vt:variant>
    </vt:vector>
  </HeadingPairs>
  <TitlesOfParts>
    <vt:vector size="60" baseType="lpstr">
      <vt:lpstr>Arial</vt:lpstr>
      <vt:lpstr>Calibri</vt:lpstr>
      <vt:lpstr>Symbol</vt:lpstr>
      <vt:lpstr>Tahoma</vt:lpstr>
      <vt:lpstr>Times New Roman</vt:lpstr>
      <vt:lpstr>Wingdings</vt:lpstr>
      <vt:lpstr>Prezentace_MU_CZ</vt:lpstr>
      <vt:lpstr>Rastrový obrázek</vt:lpstr>
      <vt:lpstr>Lectures on Medical Biophysics</vt:lpstr>
      <vt:lpstr>X-Ray Imaging</vt:lpstr>
      <vt:lpstr>Content of the Lecture</vt:lpstr>
      <vt:lpstr>Projection XRI Devices</vt:lpstr>
      <vt:lpstr>X-Ray Production – Low Power X-Ray Tube used in Dental Units</vt:lpstr>
      <vt:lpstr>High-Power Rotating Anode Tube</vt:lpstr>
      <vt:lpstr>Production of X-rays</vt:lpstr>
      <vt:lpstr>Photon Energy and Tube Voltage</vt:lpstr>
      <vt:lpstr>Photon Energy Histogram</vt:lpstr>
      <vt:lpstr>Main Parts of the XRI Device</vt:lpstr>
      <vt:lpstr>Passage of X-rays through Patient's Body</vt:lpstr>
      <vt:lpstr>Image Formation</vt:lpstr>
      <vt:lpstr>Attenuation of Radiation</vt:lpstr>
      <vt:lpstr>Cassettes for Radiographic Films (becomes history)</vt:lpstr>
      <vt:lpstr>Digital Imaging Plates</vt:lpstr>
      <vt:lpstr>Image Intensifier (obsolete but you can encounter it)</vt:lpstr>
      <vt:lpstr>Different Ways how to Obtain DIGITAL Images (mammographic systems)</vt:lpstr>
      <vt:lpstr>Blurring of the Image</vt:lpstr>
      <vt:lpstr>Geometric Blur (‘penumbra’)</vt:lpstr>
      <vt:lpstr>Interactions of X-ray Photons with Matter: ABSORPTION by Photoelectric Effect (PE)</vt:lpstr>
      <vt:lpstr>Photoelectric Effect</vt:lpstr>
      <vt:lpstr>Interactions of X-ray Photons with Matter: Compton Scatter (CS)</vt:lpstr>
      <vt:lpstr>Compton Scatter</vt:lpstr>
      <vt:lpstr>Principle of the Bucky Grid</vt:lpstr>
      <vt:lpstr>Use of the Contrast Agents</vt:lpstr>
      <vt:lpstr>Positive and Negative Contrast</vt:lpstr>
      <vt:lpstr>Devices for Special Uses - Examples</vt:lpstr>
      <vt:lpstr>X-ray Devices in Dentistry</vt:lpstr>
      <vt:lpstr>Mammography</vt:lpstr>
      <vt:lpstr>Digital Subtraction Angiography</vt:lpstr>
      <vt:lpstr>Computerised Tomography - CT</vt:lpstr>
      <vt:lpstr>Principle of CT</vt:lpstr>
      <vt:lpstr>Examples of CT Scans</vt:lpstr>
      <vt:lpstr>Advantages of CT over Projection XRI</vt:lpstr>
      <vt:lpstr>Four Generations of CT</vt:lpstr>
      <vt:lpstr>Prezentace aplikace PowerPoint</vt:lpstr>
      <vt:lpstr>Multislice CT and Cone beam CT</vt:lpstr>
      <vt:lpstr>Hounsfield (CT) Units</vt:lpstr>
      <vt:lpstr>„Diagnostic Window“ of HU</vt:lpstr>
      <vt:lpstr>3D CT - Color Coding</vt:lpstr>
      <vt:lpstr>Some Typical Doses</vt:lpstr>
      <vt:lpstr>Appendix: Dental Radiography Devices </vt:lpstr>
      <vt:lpstr>Direct Digital Dental Radiography</vt:lpstr>
      <vt:lpstr>Intra-Oral Image</vt:lpstr>
      <vt:lpstr>Orthopantomographic (OPG) Unit</vt:lpstr>
      <vt:lpstr>Orthopantomographic (OPG) Image</vt:lpstr>
      <vt:lpstr>Extraoral Cephalometric Image</vt:lpstr>
      <vt:lpstr>Radiation Protection Considerations</vt:lpstr>
      <vt:lpstr>Dose Optimisation for Intraoral</vt:lpstr>
      <vt:lpstr>Converting Round Collimators to Rectangular</vt:lpstr>
      <vt:lpstr>Dose Optimisation in OPG</vt:lpstr>
      <vt:lpstr>Authors:  Vojtěch Mornstein, Carmel J. Caruana   Content collaboration:  Ivo Hrazdira  Presentation design:  Lucie Mornsteinová  Last revision September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dc:title>
  <dc:creator>Vojtěch Mornstein</dc:creator>
  <cp:lastModifiedBy>Vojtěch Mornstein</cp:lastModifiedBy>
  <cp:revision>7</cp:revision>
  <cp:lastPrinted>1601-01-01T00:00:00Z</cp:lastPrinted>
  <dcterms:created xsi:type="dcterms:W3CDTF">2021-09-26T08:13:11Z</dcterms:created>
  <dcterms:modified xsi:type="dcterms:W3CDTF">2024-09-14T15:34:36Z</dcterms:modified>
</cp:coreProperties>
</file>