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7"/>
  </p:notesMasterIdLst>
  <p:handoutMasterIdLst>
    <p:handoutMasterId r:id="rId28"/>
  </p:handoutMasterIdLst>
  <p:sldIdLst>
    <p:sldId id="256" r:id="rId2"/>
    <p:sldId id="257" r:id="rId3"/>
    <p:sldId id="261" r:id="rId4"/>
    <p:sldId id="308" r:id="rId5"/>
    <p:sldId id="274" r:id="rId6"/>
    <p:sldId id="258" r:id="rId7"/>
    <p:sldId id="262" r:id="rId8"/>
    <p:sldId id="260" r:id="rId9"/>
    <p:sldId id="263" r:id="rId10"/>
    <p:sldId id="272" r:id="rId11"/>
    <p:sldId id="279" r:id="rId12"/>
    <p:sldId id="302" r:id="rId13"/>
    <p:sldId id="281" r:id="rId14"/>
    <p:sldId id="307" r:id="rId15"/>
    <p:sldId id="282" r:id="rId16"/>
    <p:sldId id="264" r:id="rId17"/>
    <p:sldId id="270" r:id="rId18"/>
    <p:sldId id="269" r:id="rId19"/>
    <p:sldId id="271" r:id="rId20"/>
    <p:sldId id="273" r:id="rId21"/>
    <p:sldId id="278" r:id="rId22"/>
    <p:sldId id="277" r:id="rId23"/>
    <p:sldId id="276" r:id="rId24"/>
    <p:sldId id="275" r:id="rId25"/>
    <p:sldId id="301" r:id="rId2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22" autoAdjust="0"/>
    <p:restoredTop sz="95768" autoAdjust="0"/>
  </p:normalViewPr>
  <p:slideViewPr>
    <p:cSldViewPr snapToGrid="0">
      <p:cViewPr varScale="1">
        <p:scale>
          <a:sx n="82" d="100"/>
          <a:sy n="82" d="100"/>
        </p:scale>
        <p:origin x="715" y="72"/>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ature.com/articles/s41580-023-00604-z#Fig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err="1">
                <a:solidFill>
                  <a:srgbClr val="222222"/>
                </a:solidFill>
                <a:effectLst/>
                <a:highlight>
                  <a:srgbClr val="FFFFFF"/>
                </a:highlight>
                <a:latin typeface="Harding"/>
              </a:rPr>
              <a:t>bavituximab</a:t>
            </a:r>
            <a:endParaRPr lang="cs-CZ" dirty="0"/>
          </a:p>
          <a:p>
            <a:r>
              <a:rPr lang="en-US" b="0" i="0" dirty="0">
                <a:solidFill>
                  <a:srgbClr val="222222"/>
                </a:solidFill>
                <a:effectLst/>
                <a:highlight>
                  <a:srgbClr val="FFFFFF"/>
                </a:highlight>
                <a:latin typeface="Harding"/>
              </a:rPr>
              <a:t>Type IV P-type ATPase (P4-ATPase)-mediated confinement of phosphatidylserine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to the inner leaflet of the plasma membrane. ATP11A and ATP11C are complexed with CDC50A at the plasma membrane and serve as </a:t>
            </a:r>
            <a:r>
              <a:rPr lang="en-US" b="0" i="0" dirty="0" err="1">
                <a:solidFill>
                  <a:srgbClr val="222222"/>
                </a:solidFill>
                <a:effectLst/>
                <a:highlight>
                  <a:srgbClr val="FFFFFF"/>
                </a:highlight>
                <a:latin typeface="Harding"/>
              </a:rPr>
              <a:t>flippases</a:t>
            </a:r>
            <a:r>
              <a:rPr lang="en-US" b="0" i="0" dirty="0">
                <a:solidFill>
                  <a:srgbClr val="222222"/>
                </a:solidFill>
                <a:effectLst/>
                <a:highlight>
                  <a:srgbClr val="FFFFFF"/>
                </a:highlight>
                <a:latin typeface="Harding"/>
              </a:rPr>
              <a:t> to specifically translocate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from the outer leaflet to the inner leaflet in growing cells. ATP8A1 and ATP11B seem to recycle between the endosomes and plasma membranes and maintain the asymmetrical distribution of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at the plasma membrane. </a:t>
            </a:r>
            <a:r>
              <a:rPr lang="en-US" b="1" i="0" dirty="0">
                <a:solidFill>
                  <a:srgbClr val="222222"/>
                </a:solidFill>
                <a:effectLst/>
                <a:highlight>
                  <a:srgbClr val="FFFFFF"/>
                </a:highlight>
                <a:latin typeface="Harding"/>
              </a:rPr>
              <a:t>b</a:t>
            </a:r>
            <a:r>
              <a:rPr lang="en-US" b="0" i="0" dirty="0">
                <a:solidFill>
                  <a:srgbClr val="222222"/>
                </a:solidFill>
                <a:effectLst/>
                <a:highlight>
                  <a:srgbClr val="FFFFFF"/>
                </a:highlight>
                <a:latin typeface="Harding"/>
              </a:rPr>
              <a:t>, Ca</a:t>
            </a:r>
            <a:r>
              <a:rPr lang="en-US" b="0" i="0" baseline="30000" dirty="0">
                <a:solidFill>
                  <a:srgbClr val="222222"/>
                </a:solidFill>
                <a:effectLst/>
                <a:highlight>
                  <a:srgbClr val="FFFFFF"/>
                </a:highlight>
                <a:latin typeface="Harding"/>
              </a:rPr>
              <a:t>2+</a:t>
            </a:r>
            <a:r>
              <a:rPr lang="en-US" b="0" i="0" dirty="0">
                <a:solidFill>
                  <a:srgbClr val="222222"/>
                </a:solidFill>
                <a:effectLst/>
                <a:highlight>
                  <a:srgbClr val="FFFFFF"/>
                </a:highlight>
                <a:latin typeface="Harding"/>
              </a:rPr>
              <a:t>-induced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exposure and </a:t>
            </a:r>
            <a:r>
              <a:rPr lang="en-US" b="0" i="0" dirty="0" err="1">
                <a:solidFill>
                  <a:srgbClr val="222222"/>
                </a:solidFill>
                <a:effectLst/>
                <a:highlight>
                  <a:srgbClr val="FFFFFF"/>
                </a:highlight>
                <a:latin typeface="Harding"/>
              </a:rPr>
              <a:t>microvesicle</a:t>
            </a:r>
            <a:r>
              <a:rPr lang="en-US" b="0" i="0" dirty="0">
                <a:solidFill>
                  <a:srgbClr val="222222"/>
                </a:solidFill>
                <a:effectLst/>
                <a:highlight>
                  <a:srgbClr val="FFFFFF"/>
                </a:highlight>
                <a:latin typeface="Harding"/>
              </a:rPr>
              <a:t> release. When platelets, osteoblasts and other cells are activated, the intracellular Ca</a:t>
            </a:r>
            <a:r>
              <a:rPr lang="en-US" b="0" i="0" baseline="30000" dirty="0">
                <a:solidFill>
                  <a:srgbClr val="222222"/>
                </a:solidFill>
                <a:effectLst/>
                <a:highlight>
                  <a:srgbClr val="FFFFFF"/>
                </a:highlight>
                <a:latin typeface="Harding"/>
              </a:rPr>
              <a:t>2+</a:t>
            </a:r>
            <a:r>
              <a:rPr lang="en-US" b="0" i="0" dirty="0">
                <a:solidFill>
                  <a:srgbClr val="222222"/>
                </a:solidFill>
                <a:effectLst/>
                <a:highlight>
                  <a:srgbClr val="FFFFFF"/>
                </a:highlight>
                <a:latin typeface="Harding"/>
              </a:rPr>
              <a:t> concentration increases. Binding of Ca</a:t>
            </a:r>
            <a:r>
              <a:rPr lang="en-US" b="0" i="0" baseline="30000" dirty="0">
                <a:solidFill>
                  <a:srgbClr val="222222"/>
                </a:solidFill>
                <a:effectLst/>
                <a:highlight>
                  <a:srgbClr val="FFFFFF"/>
                </a:highlight>
                <a:latin typeface="Harding"/>
              </a:rPr>
              <a:t>2+</a:t>
            </a:r>
            <a:r>
              <a:rPr lang="en-US" b="0" i="0" dirty="0">
                <a:solidFill>
                  <a:srgbClr val="222222"/>
                </a:solidFill>
                <a:effectLst/>
                <a:highlight>
                  <a:srgbClr val="FFFFFF"/>
                </a:highlight>
                <a:latin typeface="Harding"/>
              </a:rPr>
              <a:t> to ATP11A and ATP11C inhibits their </a:t>
            </a:r>
            <a:r>
              <a:rPr lang="en-US" b="0" i="0" dirty="0" err="1">
                <a:solidFill>
                  <a:srgbClr val="222222"/>
                </a:solidFill>
                <a:effectLst/>
                <a:highlight>
                  <a:srgbClr val="FFFFFF"/>
                </a:highlight>
                <a:latin typeface="Harding"/>
              </a:rPr>
              <a:t>flippase</a:t>
            </a:r>
            <a:r>
              <a:rPr lang="en-US" b="0" i="0" dirty="0">
                <a:solidFill>
                  <a:srgbClr val="222222"/>
                </a:solidFill>
                <a:effectLst/>
                <a:highlight>
                  <a:srgbClr val="FFFFFF"/>
                </a:highlight>
                <a:latin typeface="Harding"/>
              </a:rPr>
              <a:t> activity while activating TMEM16F, which causes temporal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exposure on the cell surface and the release of </a:t>
            </a:r>
            <a:r>
              <a:rPr lang="en-US" b="0" i="0" dirty="0" err="1">
                <a:solidFill>
                  <a:srgbClr val="222222"/>
                </a:solidFill>
                <a:effectLst/>
                <a:highlight>
                  <a:srgbClr val="FFFFFF"/>
                </a:highlight>
                <a:latin typeface="Harding"/>
              </a:rPr>
              <a:t>microvesicles</a:t>
            </a:r>
            <a:r>
              <a:rPr lang="en-US" b="0" i="0" dirty="0">
                <a:solidFill>
                  <a:srgbClr val="222222"/>
                </a:solidFill>
                <a:effectLst/>
                <a:highlight>
                  <a:srgbClr val="FFFFFF"/>
                </a:highlight>
                <a:latin typeface="Harding"/>
              </a:rPr>
              <a:t>. These </a:t>
            </a:r>
            <a:r>
              <a:rPr lang="en-US" b="0" i="0" dirty="0" err="1">
                <a:solidFill>
                  <a:srgbClr val="222222"/>
                </a:solidFill>
                <a:effectLst/>
                <a:highlight>
                  <a:srgbClr val="FFFFFF"/>
                </a:highlight>
                <a:latin typeface="Harding"/>
              </a:rPr>
              <a:t>microvesicles</a:t>
            </a:r>
            <a:r>
              <a:rPr lang="en-US" b="0" i="0" dirty="0">
                <a:solidFill>
                  <a:srgbClr val="222222"/>
                </a:solidFill>
                <a:effectLst/>
                <a:highlight>
                  <a:srgbClr val="FFFFFF"/>
                </a:highlight>
                <a:latin typeface="Harding"/>
              </a:rPr>
              <a:t> also expose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which conveys further functions (see also Fig. </a:t>
            </a:r>
            <a:r>
              <a:rPr lang="en-US" b="0" i="0" dirty="0">
                <a:solidFill>
                  <a:srgbClr val="006699"/>
                </a:solidFill>
                <a:effectLst/>
                <a:highlight>
                  <a:srgbClr val="FFFFFF"/>
                </a:highlight>
                <a:latin typeface="Harding"/>
                <a:hlinkClick r:id="rId3"/>
              </a:rPr>
              <a:t>4c</a:t>
            </a:r>
            <a:r>
              <a:rPr lang="en-US" b="0" i="0" dirty="0">
                <a:solidFill>
                  <a:srgbClr val="222222"/>
                </a:solidFill>
                <a:effectLst/>
                <a:highlight>
                  <a:srgbClr val="FFFFFF"/>
                </a:highlight>
                <a:latin typeface="Harding"/>
              </a:rPr>
              <a:t>). </a:t>
            </a:r>
            <a:r>
              <a:rPr lang="en-US" b="1" i="0" dirty="0">
                <a:solidFill>
                  <a:srgbClr val="222222"/>
                </a:solidFill>
                <a:effectLst/>
                <a:highlight>
                  <a:srgbClr val="FFFFFF"/>
                </a:highlight>
                <a:latin typeface="Harding"/>
              </a:rPr>
              <a:t>c</a:t>
            </a:r>
            <a:r>
              <a:rPr lang="en-US" b="0" i="0" dirty="0">
                <a:solidFill>
                  <a:srgbClr val="222222"/>
                </a:solidFill>
                <a:effectLst/>
                <a:highlight>
                  <a:srgbClr val="FFFFFF"/>
                </a:highlight>
                <a:latin typeface="Harding"/>
              </a:rPr>
              <a:t>, When cells undergo apoptosis, caspase 3 is activated and cleaves the carboxy-terminal part of XKR8 to trigger its scrambling activity. At the same time, caspase 3 cleaves ATP11A and ATP11C in the middle of the molecule to inactivate them, allowing the cells to expose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irreversibly. This process is accompanied by the release of apoptotic bodies, which also expose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and are engulfed by phagocytes. </a:t>
            </a:r>
            <a:r>
              <a:rPr lang="en-US" b="1" i="0" dirty="0">
                <a:solidFill>
                  <a:srgbClr val="222222"/>
                </a:solidFill>
                <a:effectLst/>
                <a:highlight>
                  <a:srgbClr val="FFFFFF"/>
                </a:highlight>
                <a:latin typeface="Harding"/>
              </a:rPr>
              <a:t>d</a:t>
            </a:r>
            <a:r>
              <a:rPr lang="en-US" b="0" i="0" dirty="0">
                <a:solidFill>
                  <a:srgbClr val="222222"/>
                </a:solidFill>
                <a:effectLst/>
                <a:highlight>
                  <a:srgbClr val="FFFFFF"/>
                </a:highlight>
                <a:latin typeface="Harding"/>
              </a:rPr>
              <a:t>, ATP-induced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exposure and cell lysis. XK, a member of the XK-related (XKR) family, is complexed with VPS13A lipid transporter via its β-hairpin in the </a:t>
            </a:r>
            <a:r>
              <a:rPr lang="en-US" b="0" i="0" dirty="0" err="1">
                <a:solidFill>
                  <a:srgbClr val="222222"/>
                </a:solidFill>
                <a:effectLst/>
                <a:highlight>
                  <a:srgbClr val="FFFFFF"/>
                </a:highlight>
                <a:latin typeface="Harding"/>
              </a:rPr>
              <a:t>centre</a:t>
            </a:r>
            <a:r>
              <a:rPr lang="en-US" b="0" i="0" dirty="0">
                <a:solidFill>
                  <a:srgbClr val="222222"/>
                </a:solidFill>
                <a:effectLst/>
                <a:highlight>
                  <a:srgbClr val="FFFFFF"/>
                </a:highlight>
                <a:latin typeface="Harding"/>
              </a:rPr>
              <a:t> of the molecule. ATP released from necrotic cells binds the P2X7 homotrimer, and an unidentified signal (question mark) from the ATP-engaged P2X7 receptor activates the XK–VPS13A complex to scramble phospholipids in the plasma membrane. This causes the </a:t>
            </a:r>
            <a:r>
              <a:rPr lang="en-US" b="0" i="0" dirty="0" err="1">
                <a:solidFill>
                  <a:srgbClr val="222222"/>
                </a:solidFill>
                <a:effectLst/>
                <a:highlight>
                  <a:srgbClr val="FFFFFF"/>
                </a:highlight>
                <a:latin typeface="Harding"/>
              </a:rPr>
              <a:t>PtdSer</a:t>
            </a:r>
            <a:r>
              <a:rPr lang="en-US" b="0" i="0" dirty="0">
                <a:solidFill>
                  <a:srgbClr val="222222"/>
                </a:solidFill>
                <a:effectLst/>
                <a:highlight>
                  <a:srgbClr val="FFFFFF"/>
                </a:highlight>
                <a:latin typeface="Harding"/>
              </a:rPr>
              <a:t> exposure on the cell surface, followed by cell rupture. </a:t>
            </a:r>
            <a:r>
              <a:rPr lang="en-US" b="0" i="0" dirty="0" err="1">
                <a:solidFill>
                  <a:srgbClr val="222222"/>
                </a:solidFill>
                <a:effectLst/>
                <a:highlight>
                  <a:srgbClr val="FFFFFF"/>
                </a:highlight>
                <a:latin typeface="Harding"/>
              </a:rPr>
              <a:t>PtdCho</a:t>
            </a:r>
            <a:r>
              <a:rPr lang="en-US" b="0" i="0" dirty="0">
                <a:solidFill>
                  <a:srgbClr val="222222"/>
                </a:solidFill>
                <a:effectLst/>
                <a:highlight>
                  <a:srgbClr val="FFFFFF"/>
                </a:highlight>
                <a:latin typeface="Harding"/>
              </a:rPr>
              <a:t>, phosphatidylcholine; SM, sphingomyelin; TMEM16, transmembrane protein 16.</a:t>
            </a:r>
            <a:endParaRPr lang="cs-CZ" b="0" i="0" dirty="0">
              <a:solidFill>
                <a:srgbClr val="222222"/>
              </a:solidFill>
              <a:effectLst/>
              <a:highlight>
                <a:srgbClr val="FFFFFF"/>
              </a:highlight>
              <a:latin typeface="Harding"/>
            </a:endParaRPr>
          </a:p>
          <a:p>
            <a:endParaRPr lang="cs-CZ" b="0" i="0" dirty="0">
              <a:solidFill>
                <a:srgbClr val="222222"/>
              </a:solidFill>
              <a:effectLst/>
              <a:highlight>
                <a:srgbClr val="FFFFFF"/>
              </a:highlight>
              <a:latin typeface="Harding"/>
            </a:endParaRPr>
          </a:p>
          <a:p>
            <a:r>
              <a:rPr lang="en-US" dirty="0"/>
              <a:t>PS</a:t>
            </a:r>
            <a:r>
              <a:rPr lang="cs-CZ" dirty="0"/>
              <a:t> </a:t>
            </a:r>
            <a:r>
              <a:rPr lang="en-US" dirty="0"/>
              <a:t>is one of the primary apoptotic cell ligands that provides eat-me signals to phagocytes. Upon recruitment, phagocytes recognize PS directly or indirectly through cell–cell </a:t>
            </a:r>
            <a:r>
              <a:rPr lang="en-US" dirty="0" err="1"/>
              <a:t>interac</a:t>
            </a:r>
            <a:r>
              <a:rPr lang="en-US" dirty="0"/>
              <a:t> </a:t>
            </a:r>
            <a:r>
              <a:rPr lang="en-US" dirty="0" err="1"/>
              <a:t>tions</a:t>
            </a:r>
            <a:r>
              <a:rPr lang="en-US" dirty="0"/>
              <a:t> mediated by specific bridging or adapter molecules recruited to the surfaces of dying cells. Macrophages recognize additional abnormal cell characteristics such as elevated lateral mobility of PS11 or modifications of the glycocalyx.43 These interactions initiate signaling pathways</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2890211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E3388EA-3916-4E92-94DB-67EFE781CCB8}" type="datetimeFigureOut">
              <a:rPr lang="cs-CZ" smtClean="0"/>
              <a:t>24.10.2024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BE8BDBA-9240-4862-AE33-52923AACCA71}" type="slidenum">
              <a:rPr lang="cs-CZ" smtClean="0"/>
              <a:t>‹#›</a:t>
            </a:fld>
            <a:endParaRPr lang="cs-CZ"/>
          </a:p>
        </p:txBody>
      </p:sp>
    </p:spTree>
    <p:extLst>
      <p:ext uri="{BB962C8B-B14F-4D97-AF65-F5344CB8AC3E}">
        <p14:creationId xmlns:p14="http://schemas.microsoft.com/office/powerpoint/2010/main" val="4092134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peopleinwhitecoats.blogspot.com/2011/07/"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nature.com/articles/s41580-018-0089-8#Glos12" TargetMode="Externa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ature.com/articles/s41580-018-0089-8#Glos23"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sciencedirect.com/topics/biochemistry-genetics-and-molecular-biology/dna-cleavage" TargetMode="External"/><Relationship Id="rId3" Type="http://schemas.openxmlformats.org/officeDocument/2006/relationships/hyperlink" Target="https://www.sciencedirect.com/topics/biochemistry-genetics-and-molecular-biology/arachidonic-acid" TargetMode="External"/><Relationship Id="rId7" Type="http://schemas.openxmlformats.org/officeDocument/2006/relationships/hyperlink" Target="https://www.sciencedirect.com/topics/biochemistry-genetics-and-molecular-biology/endonuclease" TargetMode="External"/><Relationship Id="rId2" Type="http://schemas.openxmlformats.org/officeDocument/2006/relationships/hyperlink" Target="https://www.sciencedirect.com/topics/biochemistry-genetics-and-molecular-biology/caspase" TargetMode="External"/><Relationship Id="rId1" Type="http://schemas.openxmlformats.org/officeDocument/2006/relationships/slideLayout" Target="../slideLayouts/slideLayout2.xml"/><Relationship Id="rId6" Type="http://schemas.openxmlformats.org/officeDocument/2006/relationships/hyperlink" Target="https://www.sciencedirect.com/topics/biochemistry-genetics-and-molecular-biology/mitochondrion" TargetMode="External"/><Relationship Id="rId5" Type="http://schemas.openxmlformats.org/officeDocument/2006/relationships/hyperlink" Target="https://www.sciencedirect.com/topics/biochemistry-genetics-and-molecular-biology/t-cell" TargetMode="External"/><Relationship Id="rId10" Type="http://schemas.openxmlformats.org/officeDocument/2006/relationships/hyperlink" Target="https://www.sciencedirect.com/topics/biochemistry-genetics-and-molecular-biology/stat3" TargetMode="External"/><Relationship Id="rId4" Type="http://schemas.openxmlformats.org/officeDocument/2006/relationships/hyperlink" Target="https://www.sciencedirect.com/topics/biochemistry-genetics-and-molecular-biology/angiogenesis" TargetMode="External"/><Relationship Id="rId9" Type="http://schemas.openxmlformats.org/officeDocument/2006/relationships/hyperlink" Target="https://www.sciencedirect.com/topics/biochemistry-genetics-and-molecular-biology/nf-kappa-b"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noProof="0" dirty="0" err="1"/>
              <a:t>Apoptosis</a:t>
            </a:r>
            <a:r>
              <a:rPr lang="cs-CZ" noProof="0" dirty="0"/>
              <a:t> </a:t>
            </a:r>
            <a:r>
              <a:rPr lang="en-GB" noProof="0" dirty="0"/>
              <a:t>/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a:xfrm>
            <a:off x="666000" y="2843210"/>
            <a:ext cx="4882624" cy="1171580"/>
          </a:xfrm>
        </p:spPr>
        <p:txBody>
          <a:bodyPr/>
          <a:lstStyle/>
          <a:p>
            <a:r>
              <a:rPr lang="cs-CZ" sz="4800" dirty="0" err="1">
                <a:solidFill>
                  <a:schemeClr val="tx1"/>
                </a:solidFill>
              </a:rPr>
              <a:t>Apoptosis</a:t>
            </a:r>
            <a:endParaRPr lang="en-GB" sz="4800" dirty="0">
              <a:solidFill>
                <a:schemeClr val="tx1"/>
              </a:solidFill>
            </a:endParaRPr>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a:xfrm>
            <a:off x="666000" y="3567062"/>
            <a:ext cx="11361600" cy="698497"/>
          </a:xfrm>
        </p:spPr>
        <p:txBody>
          <a:bodyPr/>
          <a:lstStyle/>
          <a:p>
            <a:r>
              <a:rPr lang="en-US" dirty="0"/>
              <a:t>and </a:t>
            </a:r>
            <a:r>
              <a:rPr lang="cs-CZ" dirty="0" err="1"/>
              <a:t>the</a:t>
            </a:r>
            <a:r>
              <a:rPr lang="cs-CZ" dirty="0"/>
              <a:t> c</a:t>
            </a:r>
            <a:r>
              <a:rPr lang="en-US" dirty="0" err="1"/>
              <a:t>learance</a:t>
            </a:r>
            <a:r>
              <a:rPr lang="en-US" dirty="0"/>
              <a:t> of </a:t>
            </a:r>
            <a:r>
              <a:rPr lang="cs-CZ" dirty="0"/>
              <a:t>a</a:t>
            </a:r>
            <a:r>
              <a:rPr lang="en-US" dirty="0" err="1"/>
              <a:t>poptotic</a:t>
            </a:r>
            <a:r>
              <a:rPr lang="en-US" dirty="0"/>
              <a:t> </a:t>
            </a:r>
            <a:r>
              <a:rPr lang="cs-CZ" dirty="0"/>
              <a:t>c</a:t>
            </a:r>
            <a:r>
              <a:rPr lang="en-US" dirty="0"/>
              <a:t>ells</a:t>
            </a:r>
            <a:endParaRPr lang="en-GB" dirty="0"/>
          </a:p>
        </p:txBody>
      </p:sp>
      <p:pic>
        <p:nvPicPr>
          <p:cNvPr id="1026" name="Picture 2">
            <a:extLst>
              <a:ext uri="{FF2B5EF4-FFF2-40B4-BE49-F238E27FC236}">
                <a16:creationId xmlns:a16="http://schemas.microsoft.com/office/drawing/2014/main" id="{F806B442-ABEA-EE0A-CED2-E900FA073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549" y="1343025"/>
            <a:ext cx="5953125" cy="4171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FE34A77-FB1B-9DBB-64EB-2970BDFAA237}"/>
              </a:ext>
            </a:extLst>
          </p:cNvPr>
          <p:cNvSpPr txBox="1"/>
          <p:nvPr/>
        </p:nvSpPr>
        <p:spPr>
          <a:xfrm>
            <a:off x="7121041" y="5493352"/>
            <a:ext cx="3334139" cy="430887"/>
          </a:xfrm>
          <a:prstGeom prst="rect">
            <a:avLst/>
          </a:prstGeom>
          <a:noFill/>
        </p:spPr>
        <p:txBody>
          <a:bodyPr wrap="square">
            <a:spAutoFit/>
          </a:bodyPr>
          <a:lstStyle/>
          <a:p>
            <a:r>
              <a:rPr lang="cs-CZ" sz="1100" dirty="0">
                <a:hlinkClick r:id="rId3"/>
              </a:rPr>
              <a:t>https://peopleinwhitecoats.blogspot.com/2011/07/</a:t>
            </a:r>
            <a:endParaRPr lang="cs-CZ" sz="1100" dirty="0"/>
          </a:p>
          <a:p>
            <a:endParaRPr lang="cs-CZ" sz="1100" dirty="0"/>
          </a:p>
        </p:txBody>
      </p:sp>
    </p:spTree>
    <p:extLst>
      <p:ext uri="{BB962C8B-B14F-4D97-AF65-F5344CB8AC3E}">
        <p14:creationId xmlns:p14="http://schemas.microsoft.com/office/powerpoint/2010/main" val="303961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10</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12502"/>
            <a:ext cx="10753200" cy="451576"/>
          </a:xfrm>
        </p:spPr>
        <p:txBody>
          <a:bodyPr/>
          <a:lstStyle/>
          <a:p>
            <a:r>
              <a:rPr lang="cs-CZ" sz="2400" dirty="0" err="1">
                <a:solidFill>
                  <a:schemeClr val="tx1"/>
                </a:solidFill>
              </a:rPr>
              <a:t>Morphological</a:t>
            </a:r>
            <a:r>
              <a:rPr lang="cs-CZ" sz="2400" dirty="0">
                <a:solidFill>
                  <a:schemeClr val="tx1"/>
                </a:solidFill>
              </a:rPr>
              <a:t> </a:t>
            </a:r>
            <a:r>
              <a:rPr lang="cs-CZ" sz="2400" dirty="0" err="1">
                <a:solidFill>
                  <a:schemeClr val="tx1"/>
                </a:solidFill>
              </a:rPr>
              <a:t>Hallmarks</a:t>
            </a:r>
            <a:r>
              <a:rPr lang="cs-CZ" sz="2400" dirty="0">
                <a:solidFill>
                  <a:schemeClr val="tx1"/>
                </a:solidFill>
              </a:rPr>
              <a:t> </a:t>
            </a:r>
            <a:r>
              <a:rPr lang="cs-CZ" sz="2400" dirty="0" err="1">
                <a:solidFill>
                  <a:schemeClr val="tx1"/>
                </a:solidFill>
              </a:rPr>
              <a:t>of</a:t>
            </a:r>
            <a:r>
              <a:rPr lang="cs-CZ" sz="2400" dirty="0">
                <a:solidFill>
                  <a:schemeClr val="tx1"/>
                </a:solidFill>
              </a:rPr>
              <a:t> </a:t>
            </a:r>
            <a:r>
              <a:rPr lang="cs-CZ" sz="2400" dirty="0" err="1">
                <a:solidFill>
                  <a:schemeClr val="tx1"/>
                </a:solidFill>
              </a:rPr>
              <a:t>Apoptosis</a:t>
            </a:r>
            <a:endParaRPr lang="cs-CZ" sz="2400" dirty="0">
              <a:solidFill>
                <a:schemeClr val="tx1"/>
              </a:solidFill>
            </a:endParaRPr>
          </a:p>
        </p:txBody>
      </p:sp>
      <p:sp>
        <p:nvSpPr>
          <p:cNvPr id="7" name="TextovéPole 6">
            <a:extLst>
              <a:ext uri="{FF2B5EF4-FFF2-40B4-BE49-F238E27FC236}">
                <a16:creationId xmlns:a16="http://schemas.microsoft.com/office/drawing/2014/main" id="{59435F35-A403-4A25-8D2D-BCBC3AD3F3B1}"/>
              </a:ext>
            </a:extLst>
          </p:cNvPr>
          <p:cNvSpPr txBox="1"/>
          <p:nvPr/>
        </p:nvSpPr>
        <p:spPr>
          <a:xfrm>
            <a:off x="159652" y="616261"/>
            <a:ext cx="6977995" cy="5509200"/>
          </a:xfrm>
          <a:prstGeom prst="rect">
            <a:avLst/>
          </a:prstGeom>
          <a:noFill/>
        </p:spPr>
        <p:txBody>
          <a:bodyPr wrap="square">
            <a:spAutoFit/>
          </a:bodyPr>
          <a:lstStyle/>
          <a:p>
            <a:r>
              <a:rPr lang="en-US" sz="1600" dirty="0"/>
              <a:t>Cells undergoing apoptosis shrink. </a:t>
            </a:r>
            <a:endParaRPr lang="cs-CZ" sz="1600" dirty="0"/>
          </a:p>
          <a:p>
            <a:endParaRPr lang="cs-CZ" sz="1600" dirty="0"/>
          </a:p>
          <a:p>
            <a:r>
              <a:rPr lang="en-US" sz="1600" dirty="0"/>
              <a:t>Their plasma membrane is apparently intact, but it undergoes blebbing.</a:t>
            </a:r>
            <a:endParaRPr lang="cs-CZ" sz="1600" dirty="0"/>
          </a:p>
          <a:p>
            <a:r>
              <a:rPr lang="en-US" sz="1600" dirty="0"/>
              <a:t> </a:t>
            </a:r>
            <a:endParaRPr lang="cs-CZ" sz="1600" dirty="0"/>
          </a:p>
          <a:p>
            <a:r>
              <a:rPr lang="en-US" sz="1600" dirty="0"/>
              <a:t>The fragmentation of chromosomal DNA into </a:t>
            </a:r>
            <a:r>
              <a:rPr lang="en-US" sz="1600" dirty="0" err="1"/>
              <a:t>nucleosomal</a:t>
            </a:r>
            <a:r>
              <a:rPr lang="en-US" sz="1600" dirty="0"/>
              <a:t> units, exposure of phosphatidylserine (</a:t>
            </a:r>
            <a:r>
              <a:rPr lang="en-US" sz="1600" dirty="0" err="1"/>
              <a:t>PtdSer</a:t>
            </a:r>
            <a:r>
              <a:rPr lang="en-US" sz="1600" dirty="0"/>
              <a:t>) on the cell surface, and loss of mitochondrial potential are </a:t>
            </a:r>
            <a:r>
              <a:rPr lang="en-US" sz="1600" b="1" dirty="0"/>
              <a:t>biochemical hallmarks of apoptosis</a:t>
            </a:r>
            <a:r>
              <a:rPr lang="en-US" sz="1600" dirty="0"/>
              <a:t>. </a:t>
            </a:r>
            <a:endParaRPr lang="cs-CZ" sz="1600" dirty="0"/>
          </a:p>
          <a:p>
            <a:endParaRPr lang="cs-CZ" sz="1600" dirty="0"/>
          </a:p>
          <a:p>
            <a:r>
              <a:rPr lang="en-US" sz="1600" dirty="0"/>
              <a:t>These features disappear when apoptosis is induced in the presence of caspase inhibitors, indicating that they are all mediated by activated caspases. </a:t>
            </a:r>
            <a:endParaRPr lang="cs-CZ" sz="1600" dirty="0"/>
          </a:p>
          <a:p>
            <a:endParaRPr lang="cs-CZ" sz="1600" dirty="0"/>
          </a:p>
          <a:p>
            <a:r>
              <a:rPr lang="en-US" sz="1600" dirty="0"/>
              <a:t>During the apoptosis of a human cell, nearly 1,300 different proteins are cleaved by caspases at more than 1,700 sites.</a:t>
            </a:r>
            <a:endParaRPr lang="cs-CZ" sz="1600" dirty="0"/>
          </a:p>
          <a:p>
            <a:endParaRPr lang="cs-CZ" sz="1600" dirty="0"/>
          </a:p>
          <a:p>
            <a:r>
              <a:rPr lang="en-US" sz="1600" dirty="0"/>
              <a:t> Different caspases have preferred substrates. Since caspase 3 is at the end of the caspase cascade and is activated by both the intrinsic and extrinsic death pathways, it is conceivable that the general characteristics of apoptosis are mediated by the caspase 3 substrates. In fact, several apoptotic characteristics, including membrane blebbing, DNA fragmentation, and </a:t>
            </a:r>
            <a:r>
              <a:rPr lang="en-US" sz="1600" dirty="0" err="1"/>
              <a:t>PtdSer</a:t>
            </a:r>
            <a:r>
              <a:rPr lang="en-US" sz="1600" dirty="0"/>
              <a:t> exposure are mediated by caspase 3 targets. The </a:t>
            </a:r>
            <a:r>
              <a:rPr lang="en-US" sz="1600" dirty="0" err="1"/>
              <a:t>PtdSer</a:t>
            </a:r>
            <a:r>
              <a:rPr lang="en-US" sz="1600" dirty="0"/>
              <a:t> exposure is essential for apoptotic cells to be eaten</a:t>
            </a:r>
            <a:r>
              <a:rPr lang="cs-CZ" sz="1600" dirty="0"/>
              <a:t>.</a:t>
            </a:r>
          </a:p>
        </p:txBody>
      </p:sp>
      <p:grpSp>
        <p:nvGrpSpPr>
          <p:cNvPr id="12" name="Skupina 11">
            <a:extLst>
              <a:ext uri="{FF2B5EF4-FFF2-40B4-BE49-F238E27FC236}">
                <a16:creationId xmlns:a16="http://schemas.microsoft.com/office/drawing/2014/main" id="{22E362CF-D792-4258-8B31-3C16E799E733}"/>
              </a:ext>
            </a:extLst>
          </p:cNvPr>
          <p:cNvGrpSpPr/>
          <p:nvPr/>
        </p:nvGrpSpPr>
        <p:grpSpPr>
          <a:xfrm>
            <a:off x="7322814" y="891478"/>
            <a:ext cx="4504740" cy="5048443"/>
            <a:chOff x="7322814" y="616261"/>
            <a:chExt cx="4504740" cy="5048443"/>
          </a:xfrm>
        </p:grpSpPr>
        <p:pic>
          <p:nvPicPr>
            <p:cNvPr id="10" name="VV_Apoptoza FaDu">
              <a:hlinkClick r:id="" action="ppaction://media"/>
              <a:extLst>
                <a:ext uri="{FF2B5EF4-FFF2-40B4-BE49-F238E27FC236}">
                  <a16:creationId xmlns:a16="http://schemas.microsoft.com/office/drawing/2014/main" id="{96E69482-DF7B-48BB-B0B6-4127BA213B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22814" y="616261"/>
              <a:ext cx="4504740" cy="4242752"/>
            </a:xfrm>
            <a:prstGeom prst="rect">
              <a:avLst/>
            </a:prstGeom>
          </p:spPr>
        </p:pic>
        <p:sp>
          <p:nvSpPr>
            <p:cNvPr id="11" name="TextovéPole 10">
              <a:extLst>
                <a:ext uri="{FF2B5EF4-FFF2-40B4-BE49-F238E27FC236}">
                  <a16:creationId xmlns:a16="http://schemas.microsoft.com/office/drawing/2014/main" id="{6301CD7E-89D7-41EC-AF79-4A1157EE7D22}"/>
                </a:ext>
              </a:extLst>
            </p:cNvPr>
            <p:cNvSpPr txBox="1"/>
            <p:nvPr/>
          </p:nvSpPr>
          <p:spPr>
            <a:xfrm>
              <a:off x="7492738" y="4926040"/>
              <a:ext cx="4164891" cy="738664"/>
            </a:xfrm>
            <a:prstGeom prst="rect">
              <a:avLst/>
            </a:prstGeom>
            <a:noFill/>
          </p:spPr>
          <p:txBody>
            <a:bodyPr wrap="square" rtlCol="0">
              <a:spAutoFit/>
            </a:bodyPr>
            <a:lstStyle/>
            <a:p>
              <a:pPr algn="l"/>
              <a:r>
                <a:rPr lang="cs-CZ" sz="1400" dirty="0" err="1">
                  <a:latin typeface="+mn-lt"/>
                </a:rPr>
                <a:t>Head</a:t>
              </a:r>
              <a:r>
                <a:rPr lang="cs-CZ" sz="1400" dirty="0">
                  <a:latin typeface="+mn-lt"/>
                </a:rPr>
                <a:t> and </a:t>
              </a:r>
              <a:r>
                <a:rPr lang="cs-CZ" sz="1400" dirty="0" err="1">
                  <a:latin typeface="+mn-lt"/>
                </a:rPr>
                <a:t>neck</a:t>
              </a:r>
              <a:r>
                <a:rPr lang="cs-CZ" sz="1400" dirty="0">
                  <a:latin typeface="+mn-lt"/>
                </a:rPr>
                <a:t> </a:t>
              </a:r>
              <a:r>
                <a:rPr lang="cs-CZ" sz="1400" dirty="0" err="1">
                  <a:latin typeface="+mn-lt"/>
                </a:rPr>
                <a:t>squamous</a:t>
              </a:r>
              <a:r>
                <a:rPr lang="cs-CZ" sz="1400" dirty="0">
                  <a:latin typeface="+mn-lt"/>
                </a:rPr>
                <a:t> cell </a:t>
              </a:r>
              <a:r>
                <a:rPr lang="cs-CZ" sz="1400" dirty="0" err="1">
                  <a:latin typeface="+mn-lt"/>
                </a:rPr>
                <a:t>carcinoma</a:t>
              </a:r>
              <a:r>
                <a:rPr lang="cs-CZ" sz="1400" dirty="0">
                  <a:latin typeface="+mn-lt"/>
                </a:rPr>
                <a:t> </a:t>
              </a:r>
              <a:r>
                <a:rPr lang="cs-CZ" sz="1400" dirty="0" err="1">
                  <a:latin typeface="+mn-lt"/>
                </a:rPr>
                <a:t>FaDu</a:t>
              </a:r>
              <a:r>
                <a:rPr lang="cs-CZ" sz="1400" dirty="0">
                  <a:latin typeface="+mn-lt"/>
                </a:rPr>
                <a:t> cell </a:t>
              </a:r>
              <a:r>
                <a:rPr lang="cs-CZ" sz="1400" dirty="0" err="1">
                  <a:latin typeface="+mn-lt"/>
                </a:rPr>
                <a:t>undergoing</a:t>
              </a:r>
              <a:r>
                <a:rPr lang="cs-CZ" sz="1400" dirty="0">
                  <a:latin typeface="+mn-lt"/>
                </a:rPr>
                <a:t> </a:t>
              </a:r>
              <a:r>
                <a:rPr lang="cs-CZ" sz="1400" dirty="0" err="1">
                  <a:latin typeface="+mn-lt"/>
                </a:rPr>
                <a:t>apoptosis</a:t>
              </a:r>
              <a:r>
                <a:rPr lang="cs-CZ" sz="1400" dirty="0">
                  <a:latin typeface="+mn-lt"/>
                </a:rPr>
                <a:t>. 20x </a:t>
              </a:r>
              <a:r>
                <a:rPr lang="cs-CZ" sz="1400" dirty="0" err="1">
                  <a:latin typeface="+mn-lt"/>
                </a:rPr>
                <a:t>mag</a:t>
              </a:r>
              <a:r>
                <a:rPr lang="cs-CZ" sz="1400" dirty="0">
                  <a:latin typeface="+mn-lt"/>
                </a:rPr>
                <a:t>. </a:t>
              </a:r>
              <a:r>
                <a:rPr lang="cs-CZ" sz="1400" dirty="0" err="1">
                  <a:latin typeface="+mn-lt"/>
                </a:rPr>
                <a:t>obj</a:t>
              </a:r>
              <a:r>
                <a:rPr lang="cs-CZ" sz="1400" dirty="0">
                  <a:latin typeface="+mn-lt"/>
                </a:rPr>
                <a:t>., </a:t>
              </a:r>
              <a:r>
                <a:rPr lang="cs-CZ" sz="1400" dirty="0" err="1">
                  <a:latin typeface="+mn-lt"/>
                </a:rPr>
                <a:t>Quantitative</a:t>
              </a:r>
              <a:r>
                <a:rPr lang="cs-CZ" sz="1400" dirty="0">
                  <a:latin typeface="+mn-lt"/>
                </a:rPr>
                <a:t> </a:t>
              </a:r>
              <a:r>
                <a:rPr lang="cs-CZ" sz="1400" dirty="0" err="1">
                  <a:latin typeface="+mn-lt"/>
                </a:rPr>
                <a:t>Phase</a:t>
              </a:r>
              <a:r>
                <a:rPr lang="cs-CZ" sz="1400" dirty="0">
                  <a:latin typeface="+mn-lt"/>
                </a:rPr>
                <a:t> </a:t>
              </a:r>
              <a:r>
                <a:rPr lang="cs-CZ" sz="1400" dirty="0" err="1">
                  <a:latin typeface="+mn-lt"/>
                </a:rPr>
                <a:t>Imaging</a:t>
              </a:r>
              <a:r>
                <a:rPr lang="cs-CZ" sz="1400" dirty="0">
                  <a:latin typeface="+mn-lt"/>
                </a:rPr>
                <a:t> (QPI, Q-PHASE). </a:t>
              </a:r>
            </a:p>
          </p:txBody>
        </p:sp>
      </p:grpSp>
    </p:spTree>
    <p:extLst>
      <p:ext uri="{BB962C8B-B14F-4D97-AF65-F5344CB8AC3E}">
        <p14:creationId xmlns:p14="http://schemas.microsoft.com/office/powerpoint/2010/main" val="2983569387"/>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11</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62146"/>
            <a:ext cx="10753200" cy="451576"/>
          </a:xfrm>
        </p:spPr>
        <p:txBody>
          <a:bodyPr/>
          <a:lstStyle/>
          <a:p>
            <a:r>
              <a:rPr lang="cs-CZ" sz="2400" dirty="0">
                <a:solidFill>
                  <a:schemeClr val="tx1"/>
                </a:solidFill>
                <a:latin typeface="Calibri" panose="020F0502020204030204" pitchFamily="34" charset="0"/>
                <a:cs typeface="Calibri" panose="020F0502020204030204" pitchFamily="34" charset="0"/>
              </a:rPr>
              <a:t>ASYMMETRICAL DISTRIBUTION OF PHOSPHOLIPIDS </a:t>
            </a:r>
            <a:endParaRPr lang="cs-CZ" sz="4800" dirty="0">
              <a:solidFill>
                <a:schemeClr val="tx1"/>
              </a:solidFill>
              <a:latin typeface="Calibri" panose="020F0502020204030204" pitchFamily="34" charset="0"/>
              <a:cs typeface="Calibri" panose="020F0502020204030204" pitchFamily="34" charset="0"/>
            </a:endParaRPr>
          </a:p>
        </p:txBody>
      </p:sp>
      <p:sp>
        <p:nvSpPr>
          <p:cNvPr id="5" name="TextovéPole 4">
            <a:extLst>
              <a:ext uri="{FF2B5EF4-FFF2-40B4-BE49-F238E27FC236}">
                <a16:creationId xmlns:a16="http://schemas.microsoft.com/office/drawing/2014/main" id="{6F4F5C45-DDA7-4BDB-BF46-12BDA08F3BA9}"/>
              </a:ext>
            </a:extLst>
          </p:cNvPr>
          <p:cNvSpPr txBox="1"/>
          <p:nvPr/>
        </p:nvSpPr>
        <p:spPr>
          <a:xfrm>
            <a:off x="204040" y="639191"/>
            <a:ext cx="11925816" cy="6186309"/>
          </a:xfrm>
          <a:prstGeom prst="rect">
            <a:avLst/>
          </a:prstGeom>
          <a:noFill/>
        </p:spPr>
        <p:txBody>
          <a:bodyPr wrap="square" rtlCol="0">
            <a:spAutoFit/>
          </a:bodyPr>
          <a:lstStyle/>
          <a:p>
            <a:pPr algn="l"/>
            <a:r>
              <a:rPr lang="en-US" sz="1600" dirty="0">
                <a:latin typeface="Calibri" panose="020F0502020204030204" pitchFamily="34" charset="0"/>
                <a:cs typeface="Calibri" panose="020F0502020204030204" pitchFamily="34" charset="0"/>
              </a:rPr>
              <a:t>Biological membranes consist of two layers, outer and inner leaflets, between which lipids are asymmetrically distributed</a:t>
            </a:r>
            <a:r>
              <a:rPr lang="cs-CZ" sz="1600" dirty="0">
                <a:latin typeface="Calibri" panose="020F0502020204030204" pitchFamily="34" charset="0"/>
                <a:cs typeface="Calibri" panose="020F0502020204030204" pitchFamily="34" charset="0"/>
              </a:rPr>
              <a:t>.</a:t>
            </a:r>
          </a:p>
          <a:p>
            <a:pPr algn="l"/>
            <a:endParaRPr lang="cs-CZ" sz="1600" dirty="0">
              <a:latin typeface="Calibri" panose="020F0502020204030204" pitchFamily="34" charset="0"/>
              <a:cs typeface="Calibri" panose="020F0502020204030204" pitchFamily="34" charset="0"/>
            </a:endParaRPr>
          </a:p>
          <a:p>
            <a:pPr algn="l"/>
            <a:r>
              <a:rPr lang="cs-CZ" sz="1600" dirty="0">
                <a:latin typeface="Calibri" panose="020F0502020204030204" pitchFamily="34" charset="0"/>
                <a:cs typeface="Calibri" panose="020F0502020204030204" pitchFamily="34" charset="0"/>
              </a:rPr>
              <a:t>In </a:t>
            </a:r>
            <a:r>
              <a:rPr lang="cs-CZ" sz="1600" dirty="0" err="1">
                <a:latin typeface="Calibri" panose="020F0502020204030204" pitchFamily="34" charset="0"/>
                <a:cs typeface="Calibri" panose="020F0502020204030204" pitchFamily="34" charset="0"/>
              </a:rPr>
              <a:t>the</a:t>
            </a:r>
            <a:r>
              <a:rPr lang="cs-CZ" sz="1600" dirty="0">
                <a:latin typeface="Calibri" panose="020F0502020204030204" pitchFamily="34" charset="0"/>
                <a:cs typeface="Calibri" panose="020F0502020204030204" pitchFamily="34" charset="0"/>
              </a:rPr>
              <a:t> plasma </a:t>
            </a:r>
            <a:r>
              <a:rPr lang="cs-CZ" sz="1600" dirty="0" err="1">
                <a:latin typeface="Calibri" panose="020F0502020204030204" pitchFamily="34" charset="0"/>
                <a:cs typeface="Calibri" panose="020F0502020204030204" pitchFamily="34" charset="0"/>
              </a:rPr>
              <a:t>membrane</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of</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eukaryotic</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cells</a:t>
            </a:r>
            <a:r>
              <a:rPr lang="cs-CZ" sz="1600" dirty="0">
                <a:latin typeface="Calibri" panose="020F0502020204030204" pitchFamily="34" charset="0"/>
                <a:cs typeface="Calibri" panose="020F0502020204030204" pitchFamily="34" charset="0"/>
              </a:rPr>
              <a:t>, amine-</a:t>
            </a:r>
            <a:r>
              <a:rPr lang="cs-CZ" sz="1600" dirty="0" err="1">
                <a:latin typeface="Calibri" panose="020F0502020204030204" pitchFamily="34" charset="0"/>
                <a:cs typeface="Calibri" panose="020F0502020204030204" pitchFamily="34" charset="0"/>
              </a:rPr>
              <a:t>containing</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or</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anionic</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phospholipids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PtdSer</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phosphatidylethanolamine</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PtdEtn</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phosphoinositides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PtdIns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phosphatidic</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acids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PtdOH</a:t>
            </a:r>
            <a:r>
              <a:rPr lang="cs-CZ" sz="1600" dirty="0">
                <a:latin typeface="Calibri" panose="020F0502020204030204" pitchFamily="34" charset="0"/>
                <a:cs typeface="Calibri" panose="020F0502020204030204" pitchFamily="34" charset="0"/>
              </a:rPr>
              <a:t>)] are </a:t>
            </a:r>
            <a:r>
              <a:rPr lang="cs-CZ" sz="1600" dirty="0" err="1">
                <a:latin typeface="Calibri" panose="020F0502020204030204" pitchFamily="34" charset="0"/>
                <a:cs typeface="Calibri" panose="020F0502020204030204" pitchFamily="34" charset="0"/>
              </a:rPr>
              <a:t>predominantly</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or</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exclusively</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localized</a:t>
            </a:r>
            <a:r>
              <a:rPr lang="cs-CZ" sz="1600" dirty="0">
                <a:latin typeface="Calibri" panose="020F0502020204030204" pitchFamily="34" charset="0"/>
                <a:cs typeface="Calibri" panose="020F0502020204030204" pitchFamily="34" charset="0"/>
              </a:rPr>
              <a:t> to </a:t>
            </a:r>
            <a:r>
              <a:rPr lang="cs-CZ" sz="1600" dirty="0" err="1">
                <a:latin typeface="Calibri" panose="020F0502020204030204" pitchFamily="34" charset="0"/>
                <a:cs typeface="Calibri" panose="020F0502020204030204" pitchFamily="34" charset="0"/>
              </a:rPr>
              <a:t>the</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inner</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leaflet</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whereas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the</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outer</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leaflet</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is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enriched</a:t>
            </a:r>
            <a:r>
              <a:rPr lang="cs-CZ" sz="1600" dirty="0">
                <a:latin typeface="Calibri" panose="020F0502020204030204" pitchFamily="34" charset="0"/>
                <a:cs typeface="Calibri" panose="020F0502020204030204" pitchFamily="34" charset="0"/>
              </a:rPr>
              <a:t> in choline-</a:t>
            </a:r>
            <a:r>
              <a:rPr lang="cs-CZ" sz="1600" dirty="0" err="1">
                <a:latin typeface="Calibri" panose="020F0502020204030204" pitchFamily="34" charset="0"/>
                <a:cs typeface="Calibri" panose="020F0502020204030204" pitchFamily="34" charset="0"/>
              </a:rPr>
              <a:t>containing</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phospholipids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phosphatidylcholine</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PtdCho</a:t>
            </a:r>
            <a:r>
              <a:rPr lang="cs-CZ" sz="1600" dirty="0">
                <a:latin typeface="Calibri" panose="020F0502020204030204" pitchFamily="34" charset="0"/>
                <a:cs typeface="Calibri" panose="020F0502020204030204" pitchFamily="34" charset="0"/>
              </a:rPr>
              <a:t>) and </a:t>
            </a:r>
            <a:r>
              <a:rPr lang="cs-CZ" sz="1600" dirty="0" err="1">
                <a:latin typeface="Calibri" panose="020F0502020204030204" pitchFamily="34" charset="0"/>
                <a:cs typeface="Calibri" panose="020F0502020204030204" pitchFamily="34" charset="0"/>
              </a:rPr>
              <a:t>sphingomyelin</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Sph</a:t>
            </a:r>
            <a:r>
              <a:rPr lang="cs-CZ" sz="1600" dirty="0">
                <a:latin typeface="Calibri" panose="020F0502020204030204" pitchFamily="34" charset="0"/>
                <a:cs typeface="Calibri" panose="020F0502020204030204" pitchFamily="34" charset="0"/>
              </a:rPr>
              <a:t>)] and </a:t>
            </a:r>
            <a:r>
              <a:rPr lang="cs-CZ" sz="1600" dirty="0" err="1">
                <a:latin typeface="Calibri" panose="020F0502020204030204" pitchFamily="34" charset="0"/>
                <a:cs typeface="Calibri" panose="020F0502020204030204" pitchFamily="34" charset="0"/>
              </a:rPr>
              <a:t>glycosphingolipids</a:t>
            </a:r>
            <a:r>
              <a:rPr lang="cs-CZ" sz="1600" dirty="0">
                <a:latin typeface="Calibri" panose="020F0502020204030204" pitchFamily="34" charset="0"/>
                <a:cs typeface="Calibri" panose="020F0502020204030204" pitchFamily="34" charset="0"/>
              </a:rPr>
              <a:t>.</a:t>
            </a:r>
          </a:p>
          <a:p>
            <a:pPr algn="l"/>
            <a:endParaRPr lang="cs-CZ" sz="1600" dirty="0">
              <a:latin typeface="Calibri" panose="020F0502020204030204" pitchFamily="34" charset="0"/>
              <a:cs typeface="Calibri" panose="020F0502020204030204" pitchFamily="34" charset="0"/>
            </a:endParaRPr>
          </a:p>
          <a:p>
            <a:pPr algn="l"/>
            <a:r>
              <a:rPr lang="en-US" sz="1600" dirty="0">
                <a:latin typeface="Calibri" panose="020F0502020204030204" pitchFamily="34" charset="0"/>
                <a:cs typeface="Calibri" panose="020F0502020204030204" pitchFamily="34" charset="0"/>
              </a:rPr>
              <a:t>Three types of lipid transporters have been proposed, based on the direction of transport, substrate specificity, and ATP requirement</a:t>
            </a:r>
            <a:r>
              <a:rPr lang="cs-CZ" sz="1600" dirty="0">
                <a:latin typeface="Calibri" panose="020F0502020204030204" pitchFamily="34" charset="0"/>
                <a:cs typeface="Calibri" panose="020F0502020204030204" pitchFamily="34" charset="0"/>
              </a:rPr>
              <a:t>:</a:t>
            </a:r>
          </a:p>
          <a:p>
            <a:pPr algn="l"/>
            <a:r>
              <a:rPr lang="en-US" sz="1600" dirty="0">
                <a:latin typeface="Calibri" panose="020F0502020204030204" pitchFamily="34" charset="0"/>
                <a:cs typeface="Calibri" panose="020F0502020204030204" pitchFamily="34" charset="0"/>
              </a:rPr>
              <a:t>Using the energy of ATP, </a:t>
            </a:r>
            <a:r>
              <a:rPr lang="en-US" sz="1600" b="1" dirty="0" err="1">
                <a:latin typeface="Calibri" panose="020F0502020204030204" pitchFamily="34" charset="0"/>
                <a:cs typeface="Calibri" panose="020F0502020204030204" pitchFamily="34" charset="0"/>
              </a:rPr>
              <a:t>flippases</a:t>
            </a:r>
            <a:r>
              <a:rPr lang="en-US" sz="1600" dirty="0">
                <a:latin typeface="Calibri" panose="020F0502020204030204" pitchFamily="34" charset="0"/>
                <a:cs typeface="Calibri" panose="020F0502020204030204" pitchFamily="34" charset="0"/>
              </a:rPr>
              <a:t> and </a:t>
            </a:r>
            <a:r>
              <a:rPr lang="en-US" sz="1600" b="1" dirty="0" err="1">
                <a:latin typeface="Calibri" panose="020F0502020204030204" pitchFamily="34" charset="0"/>
                <a:cs typeface="Calibri" panose="020F0502020204030204" pitchFamily="34" charset="0"/>
              </a:rPr>
              <a:t>floppases</a:t>
            </a:r>
            <a:r>
              <a:rPr lang="en-US" sz="1600" dirty="0">
                <a:latin typeface="Calibri" panose="020F0502020204030204" pitchFamily="34" charset="0"/>
                <a:cs typeface="Calibri" panose="020F0502020204030204" pitchFamily="34" charset="0"/>
              </a:rPr>
              <a:t> translocate specific lipids from the outer </a:t>
            </a:r>
            <a:r>
              <a:rPr lang="en-US" sz="1600" b="1" dirty="0">
                <a:latin typeface="Calibri" panose="020F0502020204030204" pitchFamily="34" charset="0"/>
                <a:cs typeface="Calibri" panose="020F0502020204030204" pitchFamily="34" charset="0"/>
              </a:rPr>
              <a:t>to inner leaflet </a:t>
            </a:r>
            <a:r>
              <a:rPr lang="en-US" sz="1600" dirty="0">
                <a:latin typeface="Calibri" panose="020F0502020204030204" pitchFamily="34" charset="0"/>
                <a:cs typeface="Calibri" panose="020F0502020204030204" pitchFamily="34" charset="0"/>
              </a:rPr>
              <a:t>or from the inner to outer leaflet, respectively, against a concentration gradient, whereas </a:t>
            </a:r>
            <a:r>
              <a:rPr lang="en-US" sz="1600" b="1" dirty="0">
                <a:latin typeface="Calibri" panose="020F0502020204030204" pitchFamily="34" charset="0"/>
                <a:cs typeface="Calibri" panose="020F0502020204030204" pitchFamily="34" charset="0"/>
              </a:rPr>
              <a:t>scramblases</a:t>
            </a:r>
            <a:r>
              <a:rPr lang="en-US" sz="1600" dirty="0">
                <a:latin typeface="Calibri" panose="020F0502020204030204" pitchFamily="34" charset="0"/>
                <a:cs typeface="Calibri" panose="020F0502020204030204" pitchFamily="34" charset="0"/>
              </a:rPr>
              <a:t>, driven by the existing lipid gradient, </a:t>
            </a:r>
            <a:r>
              <a:rPr lang="en-US" sz="1600" b="1" dirty="0">
                <a:latin typeface="Calibri" panose="020F0502020204030204" pitchFamily="34" charset="0"/>
                <a:cs typeface="Calibri" panose="020F0502020204030204" pitchFamily="34" charset="0"/>
              </a:rPr>
              <a:t>nonspecifically and bidirectionally transport lipids between the inner and outer leaflets</a:t>
            </a:r>
            <a:r>
              <a:rPr lang="en-US" sz="1600" dirty="0">
                <a:latin typeface="Calibri" panose="020F0502020204030204" pitchFamily="34" charset="0"/>
                <a:cs typeface="Calibri" panose="020F0502020204030204" pitchFamily="34" charset="0"/>
              </a:rPr>
              <a:t>.  </a:t>
            </a:r>
            <a:endParaRPr lang="cs-CZ" sz="1600" dirty="0">
              <a:latin typeface="Calibri" panose="020F0502020204030204" pitchFamily="34" charset="0"/>
              <a:cs typeface="Calibri" panose="020F0502020204030204" pitchFamily="34" charset="0"/>
            </a:endParaRPr>
          </a:p>
          <a:p>
            <a:pPr algn="l"/>
            <a:endParaRPr lang="cs-CZ" sz="1600" dirty="0">
              <a:latin typeface="Calibri" panose="020F0502020204030204" pitchFamily="34" charset="0"/>
              <a:cs typeface="Calibri" panose="020F0502020204030204" pitchFamily="34" charset="0"/>
            </a:endParaRPr>
          </a:p>
          <a:p>
            <a:pPr algn="l"/>
            <a:r>
              <a:rPr lang="cs-CZ" sz="1600" dirty="0" err="1">
                <a:latin typeface="Calibri" panose="020F0502020204030204" pitchFamily="34" charset="0"/>
                <a:cs typeface="Calibri" panose="020F0502020204030204" pitchFamily="34" charset="0"/>
              </a:rPr>
              <a:t>Cells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undergoing</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apoptosis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expose</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PtdSer</a:t>
            </a:r>
            <a:r>
              <a:rPr lang="cs-CZ" sz="1600" dirty="0">
                <a:latin typeface="Calibri" panose="020F0502020204030204" pitchFamily="34" charset="0"/>
                <a:cs typeface="Calibri" panose="020F0502020204030204" pitchFamily="34" charset="0"/>
              </a:rPr>
              <a:t> on </a:t>
            </a:r>
            <a:r>
              <a:rPr lang="cs-CZ" sz="1600" dirty="0" err="1">
                <a:latin typeface="Calibri" panose="020F0502020204030204" pitchFamily="34" charset="0"/>
                <a:cs typeface="Calibri" panose="020F0502020204030204" pitchFamily="34" charset="0"/>
              </a:rPr>
              <a:t>their</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surface</a:t>
            </a:r>
            <a:r>
              <a:rPr lang="cs-CZ" sz="1600" dirty="0">
                <a:latin typeface="Calibri" panose="020F0502020204030204" pitchFamily="34" charset="0"/>
                <a:cs typeface="Calibri" panose="020F0502020204030204" pitchFamily="34" charset="0"/>
              </a:rPr>
              <a:t> in a </a:t>
            </a:r>
            <a:r>
              <a:rPr lang="cs-CZ" sz="1600" dirty="0" err="1">
                <a:latin typeface="Calibri" panose="020F0502020204030204" pitchFamily="34" charset="0"/>
                <a:cs typeface="Calibri" panose="020F0502020204030204" pitchFamily="34" charset="0"/>
              </a:rPr>
              <a:t>caspase-dependent</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manner</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The</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cellular</a:t>
            </a:r>
            <a:r>
              <a:rPr lang="cs-CZ" sz="1600" dirty="0">
                <a:latin typeface="Calibri" panose="020F0502020204030204" pitchFamily="34" charset="0"/>
                <a:cs typeface="Calibri" panose="020F0502020204030204" pitchFamily="34" charset="0"/>
              </a:rPr>
              <a:t> protein </a:t>
            </a:r>
            <a:r>
              <a:rPr lang="cs-CZ" sz="1600" dirty="0" err="1">
                <a:latin typeface="Calibri" panose="020F0502020204030204" pitchFamily="34" charset="0"/>
                <a:cs typeface="Calibri" panose="020F0502020204030204" pitchFamily="34" charset="0"/>
              </a:rPr>
              <a:t>annexin</a:t>
            </a:r>
            <a:r>
              <a:rPr lang="cs-CZ" sz="1600" dirty="0">
                <a:latin typeface="Calibri" panose="020F0502020204030204" pitchFamily="34" charset="0"/>
                <a:cs typeface="Calibri" panose="020F0502020204030204" pitchFamily="34" charset="0"/>
              </a:rPr>
              <a:t> V </a:t>
            </a:r>
            <a:r>
              <a:rPr lang="cs-CZ" sz="1600" dirty="0" err="1">
                <a:latin typeface="Calibri" panose="020F0502020204030204" pitchFamily="34" charset="0"/>
                <a:cs typeface="Calibri" panose="020F0502020204030204" pitchFamily="34" charset="0"/>
              </a:rPr>
              <a:t>specifically</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binds</a:t>
            </a:r>
            <a:r>
              <a:rPr lang="cs-CZ" sz="1600" dirty="0">
                <a:latin typeface="Calibri" panose="020F0502020204030204" pitchFamily="34" charset="0"/>
                <a:cs typeface="Calibri" panose="020F0502020204030204" pitchFamily="34" charset="0"/>
              </a:rPr>
              <a:t> to </a:t>
            </a:r>
            <a:r>
              <a:rPr lang="cs-CZ" sz="1600" dirty="0" err="1">
                <a:latin typeface="Calibri" panose="020F0502020204030204" pitchFamily="34" charset="0"/>
                <a:cs typeface="Calibri" panose="020F0502020204030204" pitchFamily="34" charset="0"/>
              </a:rPr>
              <a:t>PtdSer</a:t>
            </a:r>
            <a:r>
              <a:rPr lang="cs-CZ" sz="1600" dirty="0">
                <a:latin typeface="Calibri" panose="020F0502020204030204" pitchFamily="34" charset="0"/>
                <a:cs typeface="Calibri" panose="020F0502020204030204" pitchFamily="34" charset="0"/>
              </a:rPr>
              <a:t>, and </a:t>
            </a:r>
            <a:r>
              <a:rPr lang="cs-CZ" sz="1600" dirty="0" err="1">
                <a:latin typeface="Calibri" panose="020F0502020204030204" pitchFamily="34" charset="0"/>
                <a:cs typeface="Calibri" panose="020F0502020204030204" pitchFamily="34" charset="0"/>
              </a:rPr>
              <a:t>fluorescently</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labeled</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annexin</a:t>
            </a:r>
            <a:r>
              <a:rPr lang="cs-CZ" sz="1600" dirty="0">
                <a:latin typeface="Calibri" panose="020F0502020204030204" pitchFamily="34" charset="0"/>
                <a:cs typeface="Calibri" panose="020F0502020204030204" pitchFamily="34" charset="0"/>
              </a:rPr>
              <a:t> V </a:t>
            </a:r>
            <a:r>
              <a:rPr lang="cs-CZ" sz="1600" dirty="0" err="1">
                <a:latin typeface="Calibri" panose="020F0502020204030204" pitchFamily="34" charset="0"/>
                <a:cs typeface="Calibri" panose="020F0502020204030204" pitchFamily="34" charset="0"/>
              </a:rPr>
              <a:t>is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widely</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used</a:t>
            </a:r>
            <a:r>
              <a:rPr lang="cs-CZ" sz="1600" dirty="0">
                <a:latin typeface="Calibri" panose="020F0502020204030204" pitchFamily="34" charset="0"/>
                <a:cs typeface="Calibri" panose="020F0502020204030204" pitchFamily="34" charset="0"/>
              </a:rPr>
              <a:t> to </a:t>
            </a:r>
            <a:r>
              <a:rPr lang="cs-CZ" sz="1600" dirty="0" err="1">
                <a:latin typeface="Calibri" panose="020F0502020204030204" pitchFamily="34" charset="0"/>
                <a:cs typeface="Calibri" panose="020F0502020204030204" pitchFamily="34" charset="0"/>
              </a:rPr>
              <a:t>detect</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apoptotic</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cells</a:t>
            </a:r>
            <a:r>
              <a:rPr lang="cs-CZ" sz="1600" dirty="0">
                <a:latin typeface="Calibri" panose="020F0502020204030204" pitchFamily="34" charset="0"/>
                <a:cs typeface="Calibri" panose="020F0502020204030204" pitchFamily="34" charset="0"/>
              </a:rPr>
              <a:t>.</a:t>
            </a:r>
          </a:p>
          <a:p>
            <a:pPr algn="l"/>
            <a:endParaRPr lang="cs-CZ" sz="1600" dirty="0">
              <a:latin typeface="Calibri" panose="020F0502020204030204" pitchFamily="34" charset="0"/>
              <a:cs typeface="Calibri" panose="020F0502020204030204" pitchFamily="34" charset="0"/>
            </a:endParaRPr>
          </a:p>
          <a:p>
            <a:pPr algn="l"/>
            <a:r>
              <a:rPr lang="cs-CZ" sz="1600" dirty="0" err="1">
                <a:latin typeface="Calibri" panose="020F0502020204030204" pitchFamily="34" charset="0"/>
                <a:cs typeface="Calibri" panose="020F0502020204030204" pitchFamily="34" charset="0"/>
              </a:rPr>
              <a:t>Flippase</a:t>
            </a:r>
            <a:r>
              <a:rPr lang="cs-CZ"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cleavage by caspase 3 inactivates their </a:t>
            </a:r>
            <a:r>
              <a:rPr lang="en-US" sz="1600" dirty="0" err="1">
                <a:latin typeface="Calibri" panose="020F0502020204030204" pitchFamily="34" charset="0"/>
                <a:cs typeface="Calibri" panose="020F0502020204030204" pitchFamily="34" charset="0"/>
              </a:rPr>
              <a:t>flippase</a:t>
            </a:r>
            <a:r>
              <a:rPr lang="en-US" sz="1600" dirty="0">
                <a:latin typeface="Calibri" panose="020F0502020204030204" pitchFamily="34" charset="0"/>
                <a:cs typeface="Calibri" panose="020F0502020204030204" pitchFamily="34" charset="0"/>
              </a:rPr>
              <a:t> activity. However, </a:t>
            </a:r>
            <a:r>
              <a:rPr lang="en-US" sz="1600" dirty="0" err="1">
                <a:latin typeface="Calibri" panose="020F0502020204030204" pitchFamily="34" charset="0"/>
                <a:cs typeface="Calibri" panose="020F0502020204030204" pitchFamily="34" charset="0"/>
              </a:rPr>
              <a:t>flippase</a:t>
            </a:r>
            <a:r>
              <a:rPr lang="en-US" sz="1600" dirty="0">
                <a:latin typeface="Calibri" panose="020F0502020204030204" pitchFamily="34" charset="0"/>
                <a:cs typeface="Calibri" panose="020F0502020204030204" pitchFamily="34" charset="0"/>
              </a:rPr>
              <a:t> inactivation alone is insufficient to quickly expose </a:t>
            </a:r>
            <a:r>
              <a:rPr lang="en-US" sz="1600" dirty="0" err="1">
                <a:latin typeface="Calibri" panose="020F0502020204030204" pitchFamily="34" charset="0"/>
                <a:cs typeface="Calibri" panose="020F0502020204030204" pitchFamily="34" charset="0"/>
              </a:rPr>
              <a:t>PtdSer</a:t>
            </a:r>
            <a:r>
              <a:rPr lang="en-US" sz="1600" dirty="0">
                <a:latin typeface="Calibri" panose="020F0502020204030204" pitchFamily="34" charset="0"/>
                <a:cs typeface="Calibri" panose="020F0502020204030204" pitchFamily="34" charset="0"/>
              </a:rPr>
              <a:t> on the cell surface</a:t>
            </a:r>
            <a:r>
              <a:rPr lang="cs-CZ"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Thus, once the asymmetrical distribution of phospholipids is established, the rate of their spontaneous translocation or scrambling is extremely low. Thus, an enzyme(s) or scramblase(s) is needed to perform this job. </a:t>
            </a:r>
            <a:endParaRPr lang="cs-CZ" sz="1600" dirty="0">
              <a:latin typeface="Calibri" panose="020F0502020204030204" pitchFamily="34" charset="0"/>
              <a:cs typeface="Calibri" panose="020F0502020204030204" pitchFamily="34" charset="0"/>
            </a:endParaRPr>
          </a:p>
          <a:p>
            <a:pPr algn="l"/>
            <a:endParaRPr lang="cs-CZ" sz="1600" dirty="0">
              <a:latin typeface="Calibri" panose="020F0502020204030204" pitchFamily="34" charset="0"/>
              <a:cs typeface="Calibri" panose="020F0502020204030204" pitchFamily="34" charset="0"/>
            </a:endParaRPr>
          </a:p>
          <a:p>
            <a:pPr algn="l"/>
            <a:r>
              <a:rPr lang="en-US" sz="1600" dirty="0">
                <a:latin typeface="Calibri" panose="020F0502020204030204" pitchFamily="34" charset="0"/>
                <a:cs typeface="Calibri" panose="020F0502020204030204" pitchFamily="34" charset="0"/>
              </a:rPr>
              <a:t>Macrophages engulf apoptotic or senescent cells but not healthy cells, suggesting that the engulfed cells present a determinant(s) or eat me signal on their cell surface.</a:t>
            </a:r>
            <a:endParaRPr lang="cs-CZ" sz="1600" dirty="0">
              <a:latin typeface="Calibri" panose="020F0502020204030204" pitchFamily="34" charset="0"/>
              <a:cs typeface="Calibri" panose="020F0502020204030204" pitchFamily="34" charset="0"/>
            </a:endParaRPr>
          </a:p>
          <a:p>
            <a:pPr algn="l"/>
            <a:endParaRPr lang="cs-CZ" sz="1600" dirty="0">
              <a:latin typeface="Calibri" panose="020F0502020204030204" pitchFamily="34" charset="0"/>
              <a:cs typeface="Calibri" panose="020F0502020204030204" pitchFamily="34" charset="0"/>
            </a:endParaRPr>
          </a:p>
          <a:p>
            <a:pPr algn="l"/>
            <a:r>
              <a:rPr lang="cs-CZ" sz="1200" b="0" i="0" dirty="0" err="1">
                <a:solidFill>
                  <a:srgbClr val="212121"/>
                </a:solidFill>
                <a:effectLst/>
                <a:latin typeface="BlinkMacSystemFont"/>
              </a:rPr>
              <a:t>Nagata</a:t>
            </a:r>
            <a:r>
              <a:rPr lang="cs-CZ" sz="1200" b="0" i="0" dirty="0">
                <a:solidFill>
                  <a:srgbClr val="212121"/>
                </a:solidFill>
                <a:effectLst/>
                <a:latin typeface="BlinkMacSystemFont"/>
              </a:rPr>
              <a:t> S. </a:t>
            </a:r>
            <a:r>
              <a:rPr lang="cs-CZ" sz="1200" b="0" i="0" dirty="0" err="1">
                <a:solidFill>
                  <a:srgbClr val="212121"/>
                </a:solidFill>
                <a:effectLst/>
                <a:latin typeface="BlinkMacSystemFont"/>
              </a:rPr>
              <a:t>Apoptosis</a:t>
            </a:r>
            <a:r>
              <a:rPr lang="cs-CZ" sz="1200" b="0" i="0" dirty="0">
                <a:solidFill>
                  <a:srgbClr val="212121"/>
                </a:solidFill>
                <a:effectLst/>
                <a:latin typeface="BlinkMacSystemFont"/>
              </a:rPr>
              <a:t> and Clearance </a:t>
            </a:r>
            <a:r>
              <a:rPr lang="cs-CZ" sz="1200" b="0" i="0" dirty="0" err="1">
                <a:solidFill>
                  <a:srgbClr val="212121"/>
                </a:solidFill>
                <a:effectLst/>
                <a:latin typeface="BlinkMacSystemFont"/>
              </a:rPr>
              <a:t>of</a:t>
            </a:r>
            <a:r>
              <a:rPr lang="cs-CZ" sz="1200" b="0" i="0" dirty="0">
                <a:solidFill>
                  <a:srgbClr val="212121"/>
                </a:solidFill>
                <a:effectLst/>
                <a:latin typeface="BlinkMacSystemFont"/>
              </a:rPr>
              <a:t> </a:t>
            </a:r>
            <a:r>
              <a:rPr lang="cs-CZ" sz="1200" b="0" i="0" dirty="0" err="1">
                <a:solidFill>
                  <a:srgbClr val="212121"/>
                </a:solidFill>
                <a:effectLst/>
                <a:latin typeface="BlinkMacSystemFont"/>
              </a:rPr>
              <a:t>Apoptotic</a:t>
            </a:r>
            <a:r>
              <a:rPr lang="cs-CZ" sz="1200" b="0" i="0" dirty="0">
                <a:solidFill>
                  <a:srgbClr val="212121"/>
                </a:solidFill>
                <a:effectLst/>
                <a:latin typeface="BlinkMacSystemFont"/>
              </a:rPr>
              <a:t> </a:t>
            </a:r>
            <a:r>
              <a:rPr lang="cs-CZ" sz="1200" b="0" i="0" dirty="0" err="1">
                <a:solidFill>
                  <a:srgbClr val="212121"/>
                </a:solidFill>
                <a:effectLst/>
                <a:latin typeface="BlinkMacSystemFont"/>
              </a:rPr>
              <a:t>Cells</a:t>
            </a:r>
            <a:r>
              <a:rPr lang="cs-CZ" sz="1200" b="0" i="0" dirty="0">
                <a:solidFill>
                  <a:srgbClr val="212121"/>
                </a:solidFill>
                <a:effectLst/>
                <a:latin typeface="BlinkMacSystemFont"/>
              </a:rPr>
              <a:t>. Annu </a:t>
            </a:r>
            <a:r>
              <a:rPr lang="cs-CZ" sz="1200" b="0" i="0" dirty="0" err="1">
                <a:solidFill>
                  <a:srgbClr val="212121"/>
                </a:solidFill>
                <a:effectLst/>
                <a:latin typeface="BlinkMacSystemFont"/>
              </a:rPr>
              <a:t>Rev</a:t>
            </a:r>
            <a:r>
              <a:rPr lang="cs-CZ" sz="1200" b="0" i="0" dirty="0">
                <a:solidFill>
                  <a:srgbClr val="212121"/>
                </a:solidFill>
                <a:effectLst/>
                <a:latin typeface="BlinkMacSystemFont"/>
              </a:rPr>
              <a:t> </a:t>
            </a:r>
            <a:r>
              <a:rPr lang="cs-CZ" sz="1200" b="0" i="0" dirty="0" err="1">
                <a:solidFill>
                  <a:srgbClr val="212121"/>
                </a:solidFill>
                <a:effectLst/>
                <a:latin typeface="BlinkMacSystemFont"/>
              </a:rPr>
              <a:t>Immunol</a:t>
            </a:r>
            <a:r>
              <a:rPr lang="cs-CZ" sz="1200" b="0" i="0" dirty="0">
                <a:solidFill>
                  <a:srgbClr val="212121"/>
                </a:solidFill>
                <a:effectLst/>
                <a:latin typeface="BlinkMacSystemFont"/>
              </a:rPr>
              <a:t>. 2018 </a:t>
            </a:r>
            <a:r>
              <a:rPr lang="cs-CZ" sz="1200" b="0" i="0" dirty="0" err="1">
                <a:solidFill>
                  <a:srgbClr val="212121"/>
                </a:solidFill>
                <a:effectLst/>
                <a:latin typeface="BlinkMacSystemFont"/>
              </a:rPr>
              <a:t>Apr</a:t>
            </a:r>
            <a:r>
              <a:rPr lang="cs-CZ" sz="1200" b="0" i="0" dirty="0">
                <a:solidFill>
                  <a:srgbClr val="212121"/>
                </a:solidFill>
                <a:effectLst/>
                <a:latin typeface="BlinkMacSystemFont"/>
              </a:rPr>
              <a:t> 26;36:489-517. </a:t>
            </a:r>
            <a:r>
              <a:rPr lang="cs-CZ" sz="1200" b="0" i="0" dirty="0" err="1">
                <a:solidFill>
                  <a:srgbClr val="212121"/>
                </a:solidFill>
                <a:effectLst/>
                <a:latin typeface="BlinkMacSystemFont"/>
              </a:rPr>
              <a:t>doi</a:t>
            </a:r>
            <a:r>
              <a:rPr lang="cs-CZ" sz="1200" b="0" i="0" dirty="0">
                <a:solidFill>
                  <a:srgbClr val="212121"/>
                </a:solidFill>
                <a:effectLst/>
                <a:latin typeface="BlinkMacSystemFont"/>
              </a:rPr>
              <a:t>: 10.1146/annurev-immunol-042617-053010. </a:t>
            </a:r>
            <a:r>
              <a:rPr lang="cs-CZ" sz="1200" b="0" i="0" dirty="0" err="1">
                <a:solidFill>
                  <a:srgbClr val="212121"/>
                </a:solidFill>
                <a:effectLst/>
                <a:latin typeface="BlinkMacSystemFont"/>
              </a:rPr>
              <a:t>Epub</a:t>
            </a:r>
            <a:r>
              <a:rPr lang="cs-CZ" sz="1200" b="0" i="0" dirty="0">
                <a:solidFill>
                  <a:srgbClr val="212121"/>
                </a:solidFill>
                <a:effectLst/>
                <a:latin typeface="BlinkMacSystemFont"/>
              </a:rPr>
              <a:t> 2018 </a:t>
            </a:r>
            <a:r>
              <a:rPr lang="cs-CZ" sz="1200" b="0" i="0" dirty="0" err="1">
                <a:solidFill>
                  <a:srgbClr val="212121"/>
                </a:solidFill>
                <a:effectLst/>
                <a:latin typeface="BlinkMacSystemFont"/>
              </a:rPr>
              <a:t>Feb</a:t>
            </a:r>
            <a:r>
              <a:rPr lang="cs-CZ" sz="1200" b="0" i="0" dirty="0">
                <a:solidFill>
                  <a:srgbClr val="212121"/>
                </a:solidFill>
                <a:effectLst/>
                <a:latin typeface="BlinkMacSystemFont"/>
              </a:rPr>
              <a:t> 5. PMID: 29400998.</a:t>
            </a:r>
            <a:endParaRPr lang="cs-CZ" sz="1600" dirty="0">
              <a:latin typeface="Calibri" panose="020F0502020204030204" pitchFamily="34" charset="0"/>
              <a:cs typeface="Calibri" panose="020F0502020204030204" pitchFamily="34" charset="0"/>
            </a:endParaRPr>
          </a:p>
          <a:p>
            <a:pPr algn="l"/>
            <a:endParaRPr lang="cs-CZ" sz="1600" dirty="0">
              <a:latin typeface="Calibri" panose="020F0502020204030204" pitchFamily="34" charset="0"/>
              <a:cs typeface="Calibri" panose="020F0502020204030204" pitchFamily="34" charset="0"/>
            </a:endParaRPr>
          </a:p>
          <a:p>
            <a:pPr algn="l"/>
            <a:endParaRPr lang="cs-CZ" sz="1600" dirty="0">
              <a:latin typeface="Calibri" panose="020F0502020204030204" pitchFamily="34" charset="0"/>
              <a:cs typeface="Calibri" panose="020F0502020204030204" pitchFamily="34" charset="0"/>
            </a:endParaRPr>
          </a:p>
          <a:p>
            <a:pPr algn="l"/>
            <a:endParaRPr lang="cs-CZ" sz="1600" dirty="0" err="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6661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12</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62146"/>
            <a:ext cx="10753200" cy="451576"/>
          </a:xfrm>
        </p:spPr>
        <p:txBody>
          <a:bodyPr/>
          <a:lstStyle/>
          <a:p>
            <a:r>
              <a:rPr lang="cs-CZ" sz="2400" dirty="0">
                <a:latin typeface="Calibri" panose="020F0502020204030204" pitchFamily="34" charset="0"/>
                <a:cs typeface="Calibri" panose="020F0502020204030204" pitchFamily="34" charset="0"/>
              </a:rPr>
              <a:t>ASYMMETRICAL DISTRIBUTION OF PHOSPHOLIPIDS </a:t>
            </a:r>
            <a:endParaRPr lang="cs-CZ" sz="4800" dirty="0">
              <a:latin typeface="Calibri" panose="020F0502020204030204" pitchFamily="34" charset="0"/>
              <a:cs typeface="Calibri" panose="020F0502020204030204" pitchFamily="34" charset="0"/>
            </a:endParaRPr>
          </a:p>
        </p:txBody>
      </p:sp>
      <p:pic>
        <p:nvPicPr>
          <p:cNvPr id="7" name="Obrázek 6">
            <a:extLst>
              <a:ext uri="{FF2B5EF4-FFF2-40B4-BE49-F238E27FC236}">
                <a16:creationId xmlns:a16="http://schemas.microsoft.com/office/drawing/2014/main" id="{D53AE204-E41D-43F8-BB6F-02F8BB749BE8}"/>
              </a:ext>
            </a:extLst>
          </p:cNvPr>
          <p:cNvPicPr>
            <a:picLocks noChangeAspect="1"/>
          </p:cNvPicPr>
          <p:nvPr/>
        </p:nvPicPr>
        <p:blipFill>
          <a:blip r:embed="rId2"/>
          <a:stretch>
            <a:fillRect/>
          </a:stretch>
        </p:blipFill>
        <p:spPr>
          <a:xfrm>
            <a:off x="266184" y="926320"/>
            <a:ext cx="6606263" cy="5005359"/>
          </a:xfrm>
          <a:prstGeom prst="rect">
            <a:avLst/>
          </a:prstGeom>
        </p:spPr>
      </p:pic>
      <p:pic>
        <p:nvPicPr>
          <p:cNvPr id="5" name="Picture 6" descr="CF®488A Annexin V and 7-AAD Apoptosis Kit - ATLANTIS BIOSCIENCE">
            <a:extLst>
              <a:ext uri="{FF2B5EF4-FFF2-40B4-BE49-F238E27FC236}">
                <a16:creationId xmlns:a16="http://schemas.microsoft.com/office/drawing/2014/main" id="{8ECD7E2C-743A-8D91-E999-E89790A14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011" y="3791166"/>
            <a:ext cx="2163583" cy="2192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verview of Cell Death | Cell Signaling Technology">
            <a:extLst>
              <a:ext uri="{FF2B5EF4-FFF2-40B4-BE49-F238E27FC236}">
                <a16:creationId xmlns:a16="http://schemas.microsoft.com/office/drawing/2014/main" id="{3AED7410-6634-7154-C6D1-92B5742D8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007" y="964685"/>
            <a:ext cx="5167551" cy="261966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78157ED5-72EB-3736-CDED-002CC8CA000B}"/>
              </a:ext>
            </a:extLst>
          </p:cNvPr>
          <p:cNvSpPr txBox="1"/>
          <p:nvPr/>
        </p:nvSpPr>
        <p:spPr>
          <a:xfrm>
            <a:off x="9179300" y="3794103"/>
            <a:ext cx="2260032" cy="1569660"/>
          </a:xfrm>
          <a:prstGeom prst="rect">
            <a:avLst/>
          </a:prstGeom>
          <a:noFill/>
        </p:spPr>
        <p:txBody>
          <a:bodyPr wrap="square">
            <a:spAutoFit/>
          </a:bodyPr>
          <a:lstStyle/>
          <a:p>
            <a:pPr algn="l"/>
            <a:r>
              <a:rPr lang="cs-CZ" sz="1200" b="1" dirty="0" err="1">
                <a:latin typeface="Calibri" panose="020F0502020204030204" pitchFamily="34" charset="0"/>
                <a:cs typeface="Calibri" panose="020F0502020204030204" pitchFamily="34" charset="0"/>
              </a:rPr>
              <a:t>Cells</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undergoing</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apoptosis</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expose</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PtdSer</a:t>
            </a:r>
            <a:r>
              <a:rPr lang="cs-CZ" sz="1200" b="1" dirty="0">
                <a:latin typeface="Calibri" panose="020F0502020204030204" pitchFamily="34" charset="0"/>
                <a:cs typeface="Calibri" panose="020F0502020204030204" pitchFamily="34" charset="0"/>
              </a:rPr>
              <a:t> on </a:t>
            </a:r>
            <a:r>
              <a:rPr lang="cs-CZ" sz="1200" b="1" dirty="0" err="1">
                <a:latin typeface="Calibri" panose="020F0502020204030204" pitchFamily="34" charset="0"/>
                <a:cs typeface="Calibri" panose="020F0502020204030204" pitchFamily="34" charset="0"/>
              </a:rPr>
              <a:t>their</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surface</a:t>
            </a:r>
            <a:r>
              <a:rPr lang="cs-CZ" sz="1200" b="1" dirty="0">
                <a:latin typeface="Calibri" panose="020F0502020204030204" pitchFamily="34" charset="0"/>
                <a:cs typeface="Calibri" panose="020F0502020204030204" pitchFamily="34" charset="0"/>
              </a:rPr>
              <a:t> in a </a:t>
            </a:r>
            <a:r>
              <a:rPr lang="cs-CZ" sz="1200" b="1" dirty="0" err="1">
                <a:latin typeface="Calibri" panose="020F0502020204030204" pitchFamily="34" charset="0"/>
                <a:cs typeface="Calibri" panose="020F0502020204030204" pitchFamily="34" charset="0"/>
              </a:rPr>
              <a:t>caspase-dependent</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manner</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The</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cellular</a:t>
            </a:r>
            <a:r>
              <a:rPr lang="cs-CZ" sz="1200" b="1" dirty="0">
                <a:latin typeface="Calibri" panose="020F0502020204030204" pitchFamily="34" charset="0"/>
                <a:cs typeface="Calibri" panose="020F0502020204030204" pitchFamily="34" charset="0"/>
              </a:rPr>
              <a:t> protein </a:t>
            </a:r>
            <a:r>
              <a:rPr lang="cs-CZ" sz="1200" b="1" dirty="0" err="1">
                <a:latin typeface="Calibri" panose="020F0502020204030204" pitchFamily="34" charset="0"/>
                <a:cs typeface="Calibri" panose="020F0502020204030204" pitchFamily="34" charset="0"/>
              </a:rPr>
              <a:t>annexin</a:t>
            </a:r>
            <a:r>
              <a:rPr lang="cs-CZ" sz="1200" b="1" dirty="0">
                <a:latin typeface="Calibri" panose="020F0502020204030204" pitchFamily="34" charset="0"/>
                <a:cs typeface="Calibri" panose="020F0502020204030204" pitchFamily="34" charset="0"/>
              </a:rPr>
              <a:t> V </a:t>
            </a:r>
            <a:r>
              <a:rPr lang="cs-CZ" sz="1200" b="1" dirty="0" err="1">
                <a:latin typeface="Calibri" panose="020F0502020204030204" pitchFamily="34" charset="0"/>
                <a:cs typeface="Calibri" panose="020F0502020204030204" pitchFamily="34" charset="0"/>
              </a:rPr>
              <a:t>specifically</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binds</a:t>
            </a:r>
            <a:r>
              <a:rPr lang="cs-CZ" sz="1200" b="1" dirty="0">
                <a:latin typeface="Calibri" panose="020F0502020204030204" pitchFamily="34" charset="0"/>
                <a:cs typeface="Calibri" panose="020F0502020204030204" pitchFamily="34" charset="0"/>
              </a:rPr>
              <a:t> to </a:t>
            </a:r>
            <a:r>
              <a:rPr lang="cs-CZ" sz="1200" b="1" dirty="0" err="1">
                <a:latin typeface="Calibri" panose="020F0502020204030204" pitchFamily="34" charset="0"/>
                <a:cs typeface="Calibri" panose="020F0502020204030204" pitchFamily="34" charset="0"/>
              </a:rPr>
              <a:t>PtdSer</a:t>
            </a:r>
            <a:r>
              <a:rPr lang="cs-CZ" sz="1200" b="1" dirty="0">
                <a:latin typeface="Calibri" panose="020F0502020204030204" pitchFamily="34" charset="0"/>
                <a:cs typeface="Calibri" panose="020F0502020204030204" pitchFamily="34" charset="0"/>
              </a:rPr>
              <a:t>, and </a:t>
            </a:r>
            <a:r>
              <a:rPr lang="cs-CZ" sz="1200" b="1" dirty="0" err="1">
                <a:latin typeface="Calibri" panose="020F0502020204030204" pitchFamily="34" charset="0"/>
                <a:cs typeface="Calibri" panose="020F0502020204030204" pitchFamily="34" charset="0"/>
              </a:rPr>
              <a:t>fluorescently</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labeled</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annexin</a:t>
            </a:r>
            <a:r>
              <a:rPr lang="cs-CZ" sz="1200" b="1" dirty="0">
                <a:latin typeface="Calibri" panose="020F0502020204030204" pitchFamily="34" charset="0"/>
                <a:cs typeface="Calibri" panose="020F0502020204030204" pitchFamily="34" charset="0"/>
              </a:rPr>
              <a:t> V </a:t>
            </a:r>
            <a:r>
              <a:rPr lang="cs-CZ" sz="1200" b="1" dirty="0" err="1">
                <a:latin typeface="Calibri" panose="020F0502020204030204" pitchFamily="34" charset="0"/>
                <a:cs typeface="Calibri" panose="020F0502020204030204" pitchFamily="34" charset="0"/>
              </a:rPr>
              <a:t>is</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widely</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used</a:t>
            </a:r>
            <a:r>
              <a:rPr lang="cs-CZ" sz="1200" b="1" dirty="0">
                <a:latin typeface="Calibri" panose="020F0502020204030204" pitchFamily="34" charset="0"/>
                <a:cs typeface="Calibri" panose="020F0502020204030204" pitchFamily="34" charset="0"/>
              </a:rPr>
              <a:t> to </a:t>
            </a:r>
            <a:r>
              <a:rPr lang="cs-CZ" sz="1200" b="1" dirty="0" err="1">
                <a:latin typeface="Calibri" panose="020F0502020204030204" pitchFamily="34" charset="0"/>
                <a:cs typeface="Calibri" panose="020F0502020204030204" pitchFamily="34" charset="0"/>
              </a:rPr>
              <a:t>detect</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apoptotic</a:t>
            </a:r>
            <a:r>
              <a:rPr lang="cs-CZ" sz="1200" b="1" dirty="0">
                <a:latin typeface="Calibri" panose="020F0502020204030204" pitchFamily="34" charset="0"/>
                <a:cs typeface="Calibri" panose="020F0502020204030204" pitchFamily="34" charset="0"/>
              </a:rPr>
              <a:t> </a:t>
            </a:r>
            <a:r>
              <a:rPr lang="cs-CZ" sz="1200" b="1" dirty="0" err="1">
                <a:latin typeface="Calibri" panose="020F0502020204030204" pitchFamily="34" charset="0"/>
                <a:cs typeface="Calibri" panose="020F0502020204030204" pitchFamily="34" charset="0"/>
              </a:rPr>
              <a:t>cells</a:t>
            </a:r>
            <a:r>
              <a:rPr lang="cs-CZ" sz="12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54928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13</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62146"/>
            <a:ext cx="10753200" cy="451576"/>
          </a:xfrm>
        </p:spPr>
        <p:txBody>
          <a:bodyPr/>
          <a:lstStyle/>
          <a:p>
            <a:r>
              <a:rPr lang="cs-CZ" sz="2400" dirty="0" err="1">
                <a:solidFill>
                  <a:schemeClr val="tx1"/>
                </a:solidFill>
                <a:latin typeface="Calibri" panose="020F0502020204030204" pitchFamily="34" charset="0"/>
                <a:cs typeface="Calibri" panose="020F0502020204030204" pitchFamily="34" charset="0"/>
              </a:rPr>
              <a:t>Engulfment</a:t>
            </a:r>
            <a:r>
              <a:rPr lang="cs-CZ" sz="2400" dirty="0">
                <a:solidFill>
                  <a:schemeClr val="tx1"/>
                </a:solidFill>
                <a:latin typeface="Calibri" panose="020F0502020204030204" pitchFamily="34" charset="0"/>
                <a:cs typeface="Calibri" panose="020F0502020204030204" pitchFamily="34" charset="0"/>
              </a:rPr>
              <a:t> </a:t>
            </a:r>
            <a:r>
              <a:rPr lang="cs-CZ" sz="2400" dirty="0" err="1">
                <a:solidFill>
                  <a:schemeClr val="tx1"/>
                </a:solidFill>
                <a:latin typeface="Calibri" panose="020F0502020204030204" pitchFamily="34" charset="0"/>
                <a:cs typeface="Calibri" panose="020F0502020204030204" pitchFamily="34" charset="0"/>
              </a:rPr>
              <a:t>of</a:t>
            </a:r>
            <a:r>
              <a:rPr lang="cs-CZ" sz="2400" dirty="0">
                <a:solidFill>
                  <a:schemeClr val="tx1"/>
                </a:solidFill>
                <a:latin typeface="Calibri" panose="020F0502020204030204" pitchFamily="34" charset="0"/>
                <a:cs typeface="Calibri" panose="020F0502020204030204" pitchFamily="34" charset="0"/>
              </a:rPr>
              <a:t> </a:t>
            </a:r>
            <a:r>
              <a:rPr lang="cs-CZ" sz="2400" dirty="0" err="1">
                <a:solidFill>
                  <a:schemeClr val="tx1"/>
                </a:solidFill>
                <a:latin typeface="Calibri" panose="020F0502020204030204" pitchFamily="34" charset="0"/>
                <a:cs typeface="Calibri" panose="020F0502020204030204" pitchFamily="34" charset="0"/>
              </a:rPr>
              <a:t>Apoptotic</a:t>
            </a:r>
            <a:r>
              <a:rPr lang="cs-CZ" sz="2400" dirty="0">
                <a:solidFill>
                  <a:schemeClr val="tx1"/>
                </a:solidFill>
                <a:latin typeface="Calibri" panose="020F0502020204030204" pitchFamily="34" charset="0"/>
                <a:cs typeface="Calibri" panose="020F0502020204030204" pitchFamily="34" charset="0"/>
              </a:rPr>
              <a:t> Cell</a:t>
            </a:r>
            <a:endParaRPr lang="cs-CZ" sz="4800" dirty="0">
              <a:solidFill>
                <a:schemeClr val="tx1"/>
              </a:solidFill>
              <a:latin typeface="Calibri" panose="020F0502020204030204" pitchFamily="34" charset="0"/>
              <a:cs typeface="Calibri" panose="020F0502020204030204" pitchFamily="34" charset="0"/>
            </a:endParaRPr>
          </a:p>
        </p:txBody>
      </p:sp>
      <p:sp>
        <p:nvSpPr>
          <p:cNvPr id="5" name="TextovéPole 4">
            <a:extLst>
              <a:ext uri="{FF2B5EF4-FFF2-40B4-BE49-F238E27FC236}">
                <a16:creationId xmlns:a16="http://schemas.microsoft.com/office/drawing/2014/main" id="{6F4F5C45-DDA7-4BDB-BF46-12BDA08F3BA9}"/>
              </a:ext>
            </a:extLst>
          </p:cNvPr>
          <p:cNvSpPr txBox="1"/>
          <p:nvPr/>
        </p:nvSpPr>
        <p:spPr>
          <a:xfrm>
            <a:off x="266184" y="1045523"/>
            <a:ext cx="4589901" cy="4339650"/>
          </a:xfrm>
          <a:prstGeom prst="rect">
            <a:avLst/>
          </a:prstGeom>
          <a:noFill/>
        </p:spPr>
        <p:txBody>
          <a:bodyPr wrap="square" rtlCol="0">
            <a:spAutoFit/>
          </a:bodyPr>
          <a:lstStyle/>
          <a:p>
            <a:pPr algn="l"/>
            <a:r>
              <a:rPr lang="en-US" sz="1600" dirty="0" err="1">
                <a:latin typeface="+mj-lt"/>
                <a:cs typeface="Calibri" panose="020F0502020204030204" pitchFamily="34" charset="0"/>
              </a:rPr>
              <a:t>deCathelineau</a:t>
            </a:r>
            <a:r>
              <a:rPr lang="en-US" sz="1600" dirty="0">
                <a:latin typeface="+mj-lt"/>
                <a:cs typeface="Calibri" panose="020F0502020204030204" pitchFamily="34" charset="0"/>
              </a:rPr>
              <a:t> &amp; Henson coined </a:t>
            </a:r>
            <a:r>
              <a:rPr lang="en-US" sz="1600" b="1" dirty="0">
                <a:latin typeface="+mj-lt"/>
                <a:cs typeface="Calibri" panose="020F0502020204030204" pitchFamily="34" charset="0"/>
              </a:rPr>
              <a:t>efferocytosis</a:t>
            </a:r>
            <a:r>
              <a:rPr lang="en-US" sz="1600" dirty="0">
                <a:latin typeface="+mj-lt"/>
                <a:cs typeface="Calibri" panose="020F0502020204030204" pitchFamily="34" charset="0"/>
              </a:rPr>
              <a:t>, Latin for “carry to grave,” to describe the engulfment of apoptotic cells.</a:t>
            </a:r>
            <a:endParaRPr lang="cs-CZ" sz="1600" dirty="0">
              <a:latin typeface="+mj-lt"/>
              <a:cs typeface="Calibri" panose="020F0502020204030204" pitchFamily="34" charset="0"/>
            </a:endParaRPr>
          </a:p>
          <a:p>
            <a:pPr algn="l"/>
            <a:endParaRPr lang="cs-CZ" sz="1600" dirty="0">
              <a:latin typeface="+mj-lt"/>
              <a:cs typeface="Calibri" panose="020F0502020204030204" pitchFamily="34" charset="0"/>
            </a:endParaRPr>
          </a:p>
          <a:p>
            <a:pPr algn="l"/>
            <a:r>
              <a:rPr lang="en-US" sz="1600" dirty="0" err="1">
                <a:latin typeface="+mj-lt"/>
              </a:rPr>
              <a:t>PtdSer</a:t>
            </a:r>
            <a:r>
              <a:rPr lang="en-US" sz="1600" dirty="0">
                <a:latin typeface="+mj-lt"/>
              </a:rPr>
              <a:t> exposure is necessary and sufficient as an eat me signal</a:t>
            </a:r>
            <a:r>
              <a:rPr lang="cs-CZ" sz="1600" dirty="0">
                <a:latin typeface="+mj-lt"/>
              </a:rPr>
              <a:t>.</a:t>
            </a:r>
          </a:p>
          <a:p>
            <a:pPr algn="l"/>
            <a:endParaRPr lang="cs-CZ" sz="1600" dirty="0">
              <a:latin typeface="+mj-lt"/>
              <a:cs typeface="Calibri" panose="020F0502020204030204" pitchFamily="34" charset="0"/>
            </a:endParaRPr>
          </a:p>
          <a:p>
            <a:pPr algn="l"/>
            <a:r>
              <a:rPr lang="cs-CZ" sz="1600" dirty="0">
                <a:latin typeface="+mj-lt"/>
              </a:rPr>
              <a:t>M</a:t>
            </a:r>
            <a:r>
              <a:rPr lang="en-US" sz="1600" dirty="0" err="1">
                <a:latin typeface="+mj-lt"/>
              </a:rPr>
              <a:t>olecules</a:t>
            </a:r>
            <a:r>
              <a:rPr lang="en-US" sz="1600" dirty="0">
                <a:latin typeface="+mj-lt"/>
              </a:rPr>
              <a:t> that recognize </a:t>
            </a:r>
            <a:r>
              <a:rPr lang="en-US" sz="1600" dirty="0" err="1">
                <a:latin typeface="+mj-lt"/>
              </a:rPr>
              <a:t>PtdSer</a:t>
            </a:r>
            <a:r>
              <a:rPr lang="cs-CZ" sz="1600" dirty="0">
                <a:latin typeface="+mj-lt"/>
              </a:rPr>
              <a:t>:</a:t>
            </a:r>
          </a:p>
          <a:p>
            <a:pPr algn="l"/>
            <a:endParaRPr lang="cs-CZ" sz="1600" dirty="0">
              <a:latin typeface="+mj-lt"/>
              <a:cs typeface="Calibri" panose="020F0502020204030204" pitchFamily="34" charset="0"/>
            </a:endParaRPr>
          </a:p>
          <a:p>
            <a:pPr marL="285750" indent="-285750" algn="l">
              <a:buFont typeface="Arial" panose="020B0604020202020204" pitchFamily="34" charset="0"/>
              <a:buChar char="•"/>
            </a:pPr>
            <a:r>
              <a:rPr lang="en-US" sz="1600" dirty="0">
                <a:latin typeface="+mj-lt"/>
              </a:rPr>
              <a:t>secreted soluble proteins, including MFG-E8, Gas6, and Protein S (PROS), </a:t>
            </a:r>
            <a:endParaRPr lang="cs-CZ" sz="1600" dirty="0">
              <a:latin typeface="+mj-lt"/>
            </a:endParaRPr>
          </a:p>
          <a:p>
            <a:pPr algn="l"/>
            <a:endParaRPr lang="cs-CZ" sz="1600" dirty="0">
              <a:latin typeface="+mj-lt"/>
            </a:endParaRPr>
          </a:p>
          <a:p>
            <a:pPr marL="285750" indent="-285750" algn="l">
              <a:buFont typeface="Arial" panose="020B0604020202020204" pitchFamily="34" charset="0"/>
              <a:buChar char="•"/>
            </a:pPr>
            <a:r>
              <a:rPr lang="cs-CZ" sz="1600" dirty="0">
                <a:latin typeface="+mj-lt"/>
              </a:rPr>
              <a:t>t</a:t>
            </a:r>
            <a:r>
              <a:rPr lang="en-US" sz="1600" dirty="0" err="1">
                <a:latin typeface="+mj-lt"/>
              </a:rPr>
              <a:t>ype</a:t>
            </a:r>
            <a:r>
              <a:rPr lang="en-US" sz="1600" dirty="0">
                <a:latin typeface="+mj-lt"/>
              </a:rPr>
              <a:t> I membrane proteins expressed in phagocytes, including TIM1, TIM4, and CD300. </a:t>
            </a:r>
            <a:endParaRPr lang="cs-CZ" sz="1600" dirty="0">
              <a:latin typeface="+mj-lt"/>
            </a:endParaRPr>
          </a:p>
          <a:p>
            <a:pPr marL="285750" indent="-285750" algn="l">
              <a:buFont typeface="Arial" panose="020B0604020202020204" pitchFamily="34" charset="0"/>
              <a:buChar char="•"/>
            </a:pPr>
            <a:endParaRPr lang="cs-CZ" sz="1600" dirty="0">
              <a:latin typeface="+mj-lt"/>
              <a:cs typeface="Calibri" panose="020F0502020204030204" pitchFamily="34" charset="0"/>
            </a:endParaRPr>
          </a:p>
          <a:p>
            <a:pPr marL="285750" indent="-285750" algn="l">
              <a:buFont typeface="Arial" panose="020B0604020202020204" pitchFamily="34" charset="0"/>
              <a:buChar char="•"/>
            </a:pPr>
            <a:endParaRPr lang="cs-CZ" sz="2000" dirty="0" err="1">
              <a:latin typeface="+mj-lt"/>
              <a:cs typeface="Calibri" panose="020F0502020204030204" pitchFamily="34" charset="0"/>
            </a:endParaRPr>
          </a:p>
        </p:txBody>
      </p:sp>
      <p:pic>
        <p:nvPicPr>
          <p:cNvPr id="7" name="Obrázek 6">
            <a:extLst>
              <a:ext uri="{FF2B5EF4-FFF2-40B4-BE49-F238E27FC236}">
                <a16:creationId xmlns:a16="http://schemas.microsoft.com/office/drawing/2014/main" id="{50D5B18E-D553-41BE-9ACA-915085527C21}"/>
              </a:ext>
            </a:extLst>
          </p:cNvPr>
          <p:cNvPicPr>
            <a:picLocks noChangeAspect="1"/>
          </p:cNvPicPr>
          <p:nvPr/>
        </p:nvPicPr>
        <p:blipFill>
          <a:blip r:embed="rId2"/>
          <a:stretch>
            <a:fillRect/>
          </a:stretch>
        </p:blipFill>
        <p:spPr>
          <a:xfrm>
            <a:off x="5642784" y="101496"/>
            <a:ext cx="5529320" cy="4784093"/>
          </a:xfrm>
          <a:prstGeom prst="rect">
            <a:avLst/>
          </a:prstGeom>
        </p:spPr>
      </p:pic>
      <p:sp>
        <p:nvSpPr>
          <p:cNvPr id="8" name="TextovéPole 7">
            <a:extLst>
              <a:ext uri="{FF2B5EF4-FFF2-40B4-BE49-F238E27FC236}">
                <a16:creationId xmlns:a16="http://schemas.microsoft.com/office/drawing/2014/main" id="{C5A72986-1A0F-4E28-A5C2-10629B07E9BF}"/>
              </a:ext>
            </a:extLst>
          </p:cNvPr>
          <p:cNvSpPr txBox="1"/>
          <p:nvPr/>
        </p:nvSpPr>
        <p:spPr>
          <a:xfrm>
            <a:off x="266184" y="5073813"/>
            <a:ext cx="11292543" cy="738664"/>
          </a:xfrm>
          <a:prstGeom prst="rect">
            <a:avLst/>
          </a:prstGeom>
          <a:noFill/>
        </p:spPr>
        <p:txBody>
          <a:bodyPr wrap="square" rtlCol="0">
            <a:spAutoFit/>
          </a:bodyPr>
          <a:lstStyle/>
          <a:p>
            <a:pPr algn="l"/>
            <a:r>
              <a:rPr lang="en-US" sz="1400" dirty="0"/>
              <a:t>When apoptotic cells are recognized by macrophages, various signaling molecules are activated in the macrophages that lead to phagosome formation to encapsulate the apoptotic cells. The phagosomes are transported into lysosomes, where the components of dead cells are degraded into their building units.</a:t>
            </a:r>
            <a:endParaRPr lang="cs-CZ" sz="1800" dirty="0" err="1">
              <a:latin typeface="+mn-lt"/>
            </a:endParaRPr>
          </a:p>
        </p:txBody>
      </p:sp>
      <p:sp>
        <p:nvSpPr>
          <p:cNvPr id="12" name="TextovéPole 11">
            <a:extLst>
              <a:ext uri="{FF2B5EF4-FFF2-40B4-BE49-F238E27FC236}">
                <a16:creationId xmlns:a16="http://schemas.microsoft.com/office/drawing/2014/main" id="{4502403A-8B44-476B-9F1D-1FAEBAA65D4D}"/>
              </a:ext>
            </a:extLst>
          </p:cNvPr>
          <p:cNvSpPr txBox="1"/>
          <p:nvPr/>
        </p:nvSpPr>
        <p:spPr>
          <a:xfrm>
            <a:off x="266184" y="5916974"/>
            <a:ext cx="9756705" cy="246221"/>
          </a:xfrm>
          <a:prstGeom prst="rect">
            <a:avLst/>
          </a:prstGeom>
          <a:noFill/>
        </p:spPr>
        <p:txBody>
          <a:bodyPr wrap="square">
            <a:spAutoFit/>
          </a:bodyPr>
          <a:lstStyle/>
          <a:p>
            <a:r>
              <a:rPr lang="cs-CZ" sz="1000" b="0" i="0" dirty="0" err="1">
                <a:solidFill>
                  <a:srgbClr val="212121"/>
                </a:solidFill>
                <a:effectLst/>
                <a:latin typeface="BlinkMacSystemFont"/>
              </a:rPr>
              <a:t>Nagata</a:t>
            </a:r>
            <a:r>
              <a:rPr lang="cs-CZ" sz="1000" b="0" i="0" dirty="0">
                <a:solidFill>
                  <a:srgbClr val="212121"/>
                </a:solidFill>
                <a:effectLst/>
                <a:latin typeface="BlinkMacSystemFont"/>
              </a:rPr>
              <a:t> S. </a:t>
            </a:r>
            <a:r>
              <a:rPr lang="cs-CZ" sz="1000" b="0" i="0" dirty="0" err="1">
                <a:solidFill>
                  <a:srgbClr val="212121"/>
                </a:solidFill>
                <a:effectLst/>
                <a:latin typeface="BlinkMacSystemFont"/>
              </a:rPr>
              <a:t>Apoptosis</a:t>
            </a:r>
            <a:r>
              <a:rPr lang="cs-CZ" sz="1000" b="0" i="0" dirty="0">
                <a:solidFill>
                  <a:srgbClr val="212121"/>
                </a:solidFill>
                <a:effectLst/>
                <a:latin typeface="BlinkMacSystemFont"/>
              </a:rPr>
              <a:t> and Clearance </a:t>
            </a:r>
            <a:r>
              <a:rPr lang="cs-CZ" sz="1000" b="0" i="0" dirty="0" err="1">
                <a:solidFill>
                  <a:srgbClr val="212121"/>
                </a:solidFill>
                <a:effectLst/>
                <a:latin typeface="BlinkMacSystemFont"/>
              </a:rPr>
              <a:t>of</a:t>
            </a:r>
            <a:r>
              <a:rPr lang="cs-CZ" sz="1000" b="0" i="0" dirty="0">
                <a:solidFill>
                  <a:srgbClr val="212121"/>
                </a:solidFill>
                <a:effectLst/>
                <a:latin typeface="BlinkMacSystemFont"/>
              </a:rPr>
              <a:t> </a:t>
            </a:r>
            <a:r>
              <a:rPr lang="cs-CZ" sz="1000" b="0" i="0" dirty="0" err="1">
                <a:solidFill>
                  <a:srgbClr val="212121"/>
                </a:solidFill>
                <a:effectLst/>
                <a:latin typeface="BlinkMacSystemFont"/>
              </a:rPr>
              <a:t>Apoptotic</a:t>
            </a:r>
            <a:r>
              <a:rPr lang="cs-CZ" sz="1000" b="0" i="0" dirty="0">
                <a:solidFill>
                  <a:srgbClr val="212121"/>
                </a:solidFill>
                <a:effectLst/>
                <a:latin typeface="BlinkMacSystemFont"/>
              </a:rPr>
              <a:t> </a:t>
            </a:r>
            <a:r>
              <a:rPr lang="cs-CZ" sz="1000" b="0" i="0" dirty="0" err="1">
                <a:solidFill>
                  <a:srgbClr val="212121"/>
                </a:solidFill>
                <a:effectLst/>
                <a:latin typeface="BlinkMacSystemFont"/>
              </a:rPr>
              <a:t>Cells</a:t>
            </a:r>
            <a:r>
              <a:rPr lang="cs-CZ" sz="1000" b="0" i="0" dirty="0">
                <a:solidFill>
                  <a:srgbClr val="212121"/>
                </a:solidFill>
                <a:effectLst/>
                <a:latin typeface="BlinkMacSystemFont"/>
              </a:rPr>
              <a:t>. Annu </a:t>
            </a:r>
            <a:r>
              <a:rPr lang="cs-CZ" sz="1000" b="0" i="0" dirty="0" err="1">
                <a:solidFill>
                  <a:srgbClr val="212121"/>
                </a:solidFill>
                <a:effectLst/>
                <a:latin typeface="BlinkMacSystemFont"/>
              </a:rPr>
              <a:t>Rev</a:t>
            </a:r>
            <a:r>
              <a:rPr lang="cs-CZ" sz="1000" b="0" i="0" dirty="0">
                <a:solidFill>
                  <a:srgbClr val="212121"/>
                </a:solidFill>
                <a:effectLst/>
                <a:latin typeface="BlinkMacSystemFont"/>
              </a:rPr>
              <a:t> </a:t>
            </a:r>
            <a:r>
              <a:rPr lang="cs-CZ" sz="1000" b="0" i="0" dirty="0" err="1">
                <a:solidFill>
                  <a:srgbClr val="212121"/>
                </a:solidFill>
                <a:effectLst/>
                <a:latin typeface="BlinkMacSystemFont"/>
              </a:rPr>
              <a:t>Immunol</a:t>
            </a:r>
            <a:r>
              <a:rPr lang="cs-CZ" sz="1000" b="0" i="0" dirty="0">
                <a:solidFill>
                  <a:srgbClr val="212121"/>
                </a:solidFill>
                <a:effectLst/>
                <a:latin typeface="BlinkMacSystemFont"/>
              </a:rPr>
              <a:t>. 2018 </a:t>
            </a:r>
            <a:r>
              <a:rPr lang="cs-CZ" sz="1000" b="0" i="0" dirty="0" err="1">
                <a:solidFill>
                  <a:srgbClr val="212121"/>
                </a:solidFill>
                <a:effectLst/>
                <a:latin typeface="BlinkMacSystemFont"/>
              </a:rPr>
              <a:t>Apr</a:t>
            </a:r>
            <a:r>
              <a:rPr lang="cs-CZ" sz="1000" b="0" i="0" dirty="0">
                <a:solidFill>
                  <a:srgbClr val="212121"/>
                </a:solidFill>
                <a:effectLst/>
                <a:latin typeface="BlinkMacSystemFont"/>
              </a:rPr>
              <a:t> 26;36:489-517. </a:t>
            </a:r>
            <a:r>
              <a:rPr lang="cs-CZ" sz="1000" b="0" i="0" dirty="0" err="1">
                <a:solidFill>
                  <a:srgbClr val="212121"/>
                </a:solidFill>
                <a:effectLst/>
                <a:latin typeface="BlinkMacSystemFont"/>
              </a:rPr>
              <a:t>doi</a:t>
            </a:r>
            <a:r>
              <a:rPr lang="cs-CZ" sz="1000" b="0" i="0" dirty="0">
                <a:solidFill>
                  <a:srgbClr val="212121"/>
                </a:solidFill>
                <a:effectLst/>
                <a:latin typeface="BlinkMacSystemFont"/>
              </a:rPr>
              <a:t>: 10.1146/annurev-immunol-042617-053010. </a:t>
            </a:r>
            <a:r>
              <a:rPr lang="cs-CZ" sz="1000" b="0" i="0" dirty="0" err="1">
                <a:solidFill>
                  <a:srgbClr val="212121"/>
                </a:solidFill>
                <a:effectLst/>
                <a:latin typeface="BlinkMacSystemFont"/>
              </a:rPr>
              <a:t>Epub</a:t>
            </a:r>
            <a:r>
              <a:rPr lang="cs-CZ" sz="1000" b="0" i="0" dirty="0">
                <a:solidFill>
                  <a:srgbClr val="212121"/>
                </a:solidFill>
                <a:effectLst/>
                <a:latin typeface="BlinkMacSystemFont"/>
              </a:rPr>
              <a:t> 2018 </a:t>
            </a:r>
            <a:r>
              <a:rPr lang="cs-CZ" sz="1000" b="0" i="0" dirty="0" err="1">
                <a:solidFill>
                  <a:srgbClr val="212121"/>
                </a:solidFill>
                <a:effectLst/>
                <a:latin typeface="BlinkMacSystemFont"/>
              </a:rPr>
              <a:t>Feb</a:t>
            </a:r>
            <a:r>
              <a:rPr lang="cs-CZ" sz="1000" b="0" i="0" dirty="0">
                <a:solidFill>
                  <a:srgbClr val="212121"/>
                </a:solidFill>
                <a:effectLst/>
                <a:latin typeface="BlinkMacSystemFont"/>
              </a:rPr>
              <a:t> 5. PMID: 29400998.</a:t>
            </a:r>
            <a:endParaRPr lang="cs-CZ" sz="1000" dirty="0"/>
          </a:p>
        </p:txBody>
      </p:sp>
    </p:spTree>
    <p:extLst>
      <p:ext uri="{BB962C8B-B14F-4D97-AF65-F5344CB8AC3E}">
        <p14:creationId xmlns:p14="http://schemas.microsoft.com/office/powerpoint/2010/main" val="31824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B3B77-F06E-B536-CCB3-754E4CF67D5A}"/>
            </a:ext>
          </a:extLst>
        </p:cNvPr>
        <p:cNvGrpSpPr/>
        <p:nvPr/>
      </p:nvGrpSpPr>
      <p:grpSpPr>
        <a:xfrm>
          <a:off x="0" y="0"/>
          <a:ext cx="0" cy="0"/>
          <a:chOff x="0" y="0"/>
          <a:chExt cx="0" cy="0"/>
        </a:xfrm>
      </p:grpSpPr>
      <p:sp>
        <p:nvSpPr>
          <p:cNvPr id="5" name="Obdélník 4">
            <a:extLst>
              <a:ext uri="{FF2B5EF4-FFF2-40B4-BE49-F238E27FC236}">
                <a16:creationId xmlns:a16="http://schemas.microsoft.com/office/drawing/2014/main" id="{B03FAD87-9785-2B43-6C19-81EC59F1BE2D}"/>
              </a:ext>
            </a:extLst>
          </p:cNvPr>
          <p:cNvSpPr/>
          <p:nvPr/>
        </p:nvSpPr>
        <p:spPr bwMode="auto">
          <a:xfrm>
            <a:off x="10860578" y="6018415"/>
            <a:ext cx="923401" cy="681643"/>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 name="Zástupný symbol pro zápatí 1">
            <a:extLst>
              <a:ext uri="{FF2B5EF4-FFF2-40B4-BE49-F238E27FC236}">
                <a16:creationId xmlns:a16="http://schemas.microsoft.com/office/drawing/2014/main" id="{6E3D2C20-664E-C97C-BEA4-420FB8B1323C}"/>
              </a:ext>
            </a:extLst>
          </p:cNvPr>
          <p:cNvSpPr>
            <a:spLocks noGrp="1"/>
          </p:cNvSpPr>
          <p:nvPr>
            <p:ph type="ftr" sz="quarter" idx="10"/>
          </p:nvPr>
        </p:nvSpPr>
        <p:spPr>
          <a:xfrm>
            <a:off x="376063" y="6506748"/>
            <a:ext cx="3869366" cy="193310"/>
          </a:xfrm>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268A1468-B065-6FB3-C2E0-CDA4C5C1D476}"/>
              </a:ext>
            </a:extLst>
          </p:cNvPr>
          <p:cNvSpPr>
            <a:spLocks noGrp="1"/>
          </p:cNvSpPr>
          <p:nvPr>
            <p:ph type="sldNum" sz="quarter" idx="11"/>
          </p:nvPr>
        </p:nvSpPr>
        <p:spPr>
          <a:xfrm>
            <a:off x="124063" y="6506748"/>
            <a:ext cx="252000" cy="252000"/>
          </a:xfrm>
        </p:spPr>
        <p:txBody>
          <a:bodyPr/>
          <a:lstStyle/>
          <a:p>
            <a:fld id="{0970407D-EE58-4A0B-824B-1D3AE42DD9CF}" type="slidenum">
              <a:rPr lang="en-GB" altLang="cs-CZ" noProof="0" smtClean="0"/>
              <a:pPr/>
              <a:t>14</a:t>
            </a:fld>
            <a:endParaRPr lang="en-GB" altLang="cs-CZ" noProof="0" dirty="0"/>
          </a:p>
        </p:txBody>
      </p:sp>
      <p:sp>
        <p:nvSpPr>
          <p:cNvPr id="4" name="Nadpis 3">
            <a:extLst>
              <a:ext uri="{FF2B5EF4-FFF2-40B4-BE49-F238E27FC236}">
                <a16:creationId xmlns:a16="http://schemas.microsoft.com/office/drawing/2014/main" id="{635FBBC1-305D-DE32-B9ED-71984D60602C}"/>
              </a:ext>
            </a:extLst>
          </p:cNvPr>
          <p:cNvSpPr>
            <a:spLocks noGrp="1"/>
          </p:cNvSpPr>
          <p:nvPr>
            <p:ph type="title"/>
          </p:nvPr>
        </p:nvSpPr>
        <p:spPr>
          <a:xfrm>
            <a:off x="207806" y="24607"/>
            <a:ext cx="10753200" cy="451576"/>
          </a:xfrm>
        </p:spPr>
        <p:txBody>
          <a:bodyPr/>
          <a:lstStyle/>
          <a:p>
            <a:r>
              <a:rPr lang="en-US" sz="2400" dirty="0"/>
              <a:t>Exposure to phosphatidylserine on the surface of viable tumor cells</a:t>
            </a:r>
            <a:endParaRPr lang="cs-CZ" sz="2400" dirty="0"/>
          </a:p>
        </p:txBody>
      </p:sp>
      <p:sp>
        <p:nvSpPr>
          <p:cNvPr id="16" name="TextovéPole 15">
            <a:extLst>
              <a:ext uri="{FF2B5EF4-FFF2-40B4-BE49-F238E27FC236}">
                <a16:creationId xmlns:a16="http://schemas.microsoft.com/office/drawing/2014/main" id="{8D8BEFCD-ED5E-C453-A4CC-32EFDDD57DDB}"/>
              </a:ext>
            </a:extLst>
          </p:cNvPr>
          <p:cNvSpPr txBox="1"/>
          <p:nvPr/>
        </p:nvSpPr>
        <p:spPr>
          <a:xfrm>
            <a:off x="408021" y="5708399"/>
            <a:ext cx="3365513" cy="400110"/>
          </a:xfrm>
          <a:prstGeom prst="rect">
            <a:avLst/>
          </a:prstGeom>
          <a:noFill/>
        </p:spPr>
        <p:txBody>
          <a:bodyPr wrap="square">
            <a:spAutoFit/>
          </a:bodyPr>
          <a:lstStyle/>
          <a:p>
            <a:pPr algn="l"/>
            <a:endParaRPr lang="cs-CZ" sz="1000" b="0" i="0" dirty="0">
              <a:solidFill>
                <a:srgbClr val="222222"/>
              </a:solidFill>
              <a:effectLst/>
              <a:highlight>
                <a:srgbClr val="FFFFFF"/>
              </a:highlight>
              <a:latin typeface="+mj-lt"/>
            </a:endParaRPr>
          </a:p>
          <a:p>
            <a:pPr algn="l"/>
            <a:endParaRPr lang="cs-CZ" sz="1000" b="0" i="0" dirty="0">
              <a:solidFill>
                <a:srgbClr val="767676"/>
              </a:solidFill>
              <a:effectLst/>
              <a:highlight>
                <a:srgbClr val="FFFFFF"/>
              </a:highlight>
              <a:latin typeface="+mj-lt"/>
            </a:endParaRPr>
          </a:p>
        </p:txBody>
      </p:sp>
      <p:sp>
        <p:nvSpPr>
          <p:cNvPr id="9" name="TextovéPole 8">
            <a:extLst>
              <a:ext uri="{FF2B5EF4-FFF2-40B4-BE49-F238E27FC236}">
                <a16:creationId xmlns:a16="http://schemas.microsoft.com/office/drawing/2014/main" id="{0FDB3656-1540-0282-2352-8390D5520896}"/>
              </a:ext>
            </a:extLst>
          </p:cNvPr>
          <p:cNvSpPr txBox="1"/>
          <p:nvPr/>
        </p:nvSpPr>
        <p:spPr>
          <a:xfrm>
            <a:off x="152775" y="590871"/>
            <a:ext cx="11620772" cy="2862322"/>
          </a:xfrm>
          <a:prstGeom prst="rect">
            <a:avLst/>
          </a:prstGeom>
          <a:noFill/>
        </p:spPr>
        <p:txBody>
          <a:bodyPr wrap="square">
            <a:spAutoFit/>
          </a:bodyPr>
          <a:lstStyle/>
          <a:p>
            <a:pPr marL="342900" indent="-342900">
              <a:buFont typeface="Arial" panose="020B0604020202020204" pitchFamily="34" charset="0"/>
              <a:buChar char="•"/>
            </a:pPr>
            <a:endParaRPr lang="cs-CZ" sz="1800" dirty="0">
              <a:latin typeface="+mj-lt"/>
            </a:endParaRPr>
          </a:p>
          <a:p>
            <a:pPr marL="285750" indent="-285750">
              <a:buFont typeface="Arial" panose="020B0604020202020204" pitchFamily="34" charset="0"/>
              <a:buChar char="•"/>
            </a:pPr>
            <a:r>
              <a:rPr lang="en-US" sz="1800" dirty="0">
                <a:latin typeface="+mj-lt"/>
              </a:rPr>
              <a:t>PS exposure on the external leaflet not only acts as an engulfment signal for phagocytosis in apoptotic cells but also participates in blood coagulation, myoblast fusion and immune regulation in nonapoptotic cells.</a:t>
            </a:r>
            <a:endParaRPr lang="cs-CZ" sz="1800" dirty="0">
              <a:latin typeface="+mj-lt"/>
            </a:endParaRPr>
          </a:p>
          <a:p>
            <a:pPr marL="285750" indent="-285750">
              <a:buFont typeface="Arial" panose="020B0604020202020204" pitchFamily="34" charset="0"/>
              <a:buChar char="•"/>
            </a:pPr>
            <a:endParaRPr lang="cs-CZ" sz="1800" dirty="0">
              <a:latin typeface="+mj-lt"/>
            </a:endParaRPr>
          </a:p>
          <a:p>
            <a:pPr marL="285750" indent="-285750">
              <a:buFont typeface="Arial" panose="020B0604020202020204" pitchFamily="34" charset="0"/>
              <a:buChar char="•"/>
            </a:pPr>
            <a:r>
              <a:rPr lang="en-US" sz="1800" dirty="0">
                <a:latin typeface="+mj-lt"/>
              </a:rPr>
              <a:t>In the tumor microenvironment, PS exposure is significantly increased on the surface of tumor cells or tumor cell-derived </a:t>
            </a:r>
            <a:r>
              <a:rPr lang="cs-CZ" sz="1800" dirty="0" err="1">
                <a:latin typeface="+mj-lt"/>
              </a:rPr>
              <a:t>EVs</a:t>
            </a:r>
            <a:r>
              <a:rPr lang="en-US" sz="1800" dirty="0">
                <a:latin typeface="+mj-lt"/>
              </a:rPr>
              <a:t>, which have</a:t>
            </a:r>
            <a:r>
              <a:rPr lang="cs-CZ" sz="1800" dirty="0">
                <a:latin typeface="+mj-lt"/>
              </a:rPr>
              <a:t> </a:t>
            </a:r>
            <a:r>
              <a:rPr lang="en-US" sz="1800" dirty="0">
                <a:latin typeface="+mj-lt"/>
              </a:rPr>
              <a:t>immunosuppressive properties and facilitate tumor growth and metastasis.</a:t>
            </a:r>
            <a:endParaRPr lang="cs-CZ" sz="1800" dirty="0">
              <a:latin typeface="+mj-lt"/>
            </a:endParaRPr>
          </a:p>
          <a:p>
            <a:pPr marL="285750" indent="-285750">
              <a:buFont typeface="Arial" panose="020B0604020202020204" pitchFamily="34" charset="0"/>
              <a:buChar char="•"/>
            </a:pPr>
            <a:endParaRPr lang="cs-CZ" sz="1800" dirty="0">
              <a:latin typeface="+mj-lt"/>
            </a:endParaRPr>
          </a:p>
          <a:p>
            <a:pPr marL="285750" indent="-285750">
              <a:buFont typeface="Arial" panose="020B0604020202020204" pitchFamily="34" charset="0"/>
              <a:buChar char="•"/>
            </a:pPr>
            <a:r>
              <a:rPr lang="en-US" sz="1800" dirty="0">
                <a:latin typeface="+mj-lt"/>
              </a:rPr>
              <a:t>PS biomarkers have been successfully employed to target a variety of cancer cells with PS-binding specificity</a:t>
            </a:r>
            <a:endParaRPr lang="cs-CZ" sz="1800" dirty="0">
              <a:latin typeface="+mj-lt"/>
            </a:endParaRPr>
          </a:p>
          <a:p>
            <a:pPr marL="285750" indent="-285750">
              <a:buFont typeface="Arial" panose="020B0604020202020204" pitchFamily="34" charset="0"/>
              <a:buChar char="•"/>
            </a:pPr>
            <a:endParaRPr lang="cs-CZ" sz="1800" dirty="0">
              <a:latin typeface="+mj-lt"/>
            </a:endParaRPr>
          </a:p>
          <a:p>
            <a:pPr marL="342900" indent="-342900">
              <a:buFont typeface="Arial" panose="020B0604020202020204" pitchFamily="34" charset="0"/>
              <a:buChar char="•"/>
            </a:pPr>
            <a:endParaRPr lang="cs-CZ" sz="1800" dirty="0">
              <a:latin typeface="+mj-lt"/>
            </a:endParaRPr>
          </a:p>
        </p:txBody>
      </p:sp>
      <p:pic>
        <p:nvPicPr>
          <p:cNvPr id="6" name="Obrázek 5">
            <a:extLst>
              <a:ext uri="{FF2B5EF4-FFF2-40B4-BE49-F238E27FC236}">
                <a16:creationId xmlns:a16="http://schemas.microsoft.com/office/drawing/2014/main" id="{50F40273-5143-D6F7-FCE3-129E2566B429}"/>
              </a:ext>
            </a:extLst>
          </p:cNvPr>
          <p:cNvPicPr>
            <a:picLocks noChangeAspect="1"/>
          </p:cNvPicPr>
          <p:nvPr/>
        </p:nvPicPr>
        <p:blipFill>
          <a:blip r:embed="rId3"/>
          <a:stretch>
            <a:fillRect/>
          </a:stretch>
        </p:blipFill>
        <p:spPr>
          <a:xfrm>
            <a:off x="1043311" y="3360776"/>
            <a:ext cx="4873966" cy="2879091"/>
          </a:xfrm>
          <a:prstGeom prst="rect">
            <a:avLst/>
          </a:prstGeom>
        </p:spPr>
      </p:pic>
      <p:pic>
        <p:nvPicPr>
          <p:cNvPr id="8" name="Obrázek 7">
            <a:extLst>
              <a:ext uri="{FF2B5EF4-FFF2-40B4-BE49-F238E27FC236}">
                <a16:creationId xmlns:a16="http://schemas.microsoft.com/office/drawing/2014/main" id="{79B0156B-B257-5BBD-79A1-E9ECEDF6B82A}"/>
              </a:ext>
            </a:extLst>
          </p:cNvPr>
          <p:cNvPicPr>
            <a:picLocks noChangeAspect="1"/>
          </p:cNvPicPr>
          <p:nvPr/>
        </p:nvPicPr>
        <p:blipFill>
          <a:blip r:embed="rId4"/>
          <a:stretch>
            <a:fillRect/>
          </a:stretch>
        </p:blipFill>
        <p:spPr>
          <a:xfrm>
            <a:off x="6607596" y="3298837"/>
            <a:ext cx="4486064" cy="2941030"/>
          </a:xfrm>
          <a:prstGeom prst="rect">
            <a:avLst/>
          </a:prstGeom>
        </p:spPr>
      </p:pic>
      <p:sp>
        <p:nvSpPr>
          <p:cNvPr id="11" name="TextovéPole 10">
            <a:extLst>
              <a:ext uri="{FF2B5EF4-FFF2-40B4-BE49-F238E27FC236}">
                <a16:creationId xmlns:a16="http://schemas.microsoft.com/office/drawing/2014/main" id="{DCBBFA8E-B0EA-89A2-CD2E-AB530F1B87E8}"/>
              </a:ext>
            </a:extLst>
          </p:cNvPr>
          <p:cNvSpPr txBox="1"/>
          <p:nvPr/>
        </p:nvSpPr>
        <p:spPr>
          <a:xfrm>
            <a:off x="3773534" y="6506748"/>
            <a:ext cx="8549215" cy="246221"/>
          </a:xfrm>
          <a:prstGeom prst="rect">
            <a:avLst/>
          </a:prstGeom>
          <a:noFill/>
        </p:spPr>
        <p:txBody>
          <a:bodyPr wrap="square">
            <a:spAutoFit/>
          </a:bodyPr>
          <a:lstStyle/>
          <a:p>
            <a:r>
              <a:rPr lang="en-US" sz="1000" b="0" i="0" dirty="0">
                <a:solidFill>
                  <a:srgbClr val="212121"/>
                </a:solidFill>
                <a:effectLst/>
                <a:latin typeface="+mj-lt"/>
              </a:rPr>
              <a:t>Chang, </a:t>
            </a:r>
            <a:r>
              <a:rPr lang="en-US" sz="1000" b="0" i="0" dirty="0" err="1">
                <a:solidFill>
                  <a:srgbClr val="212121"/>
                </a:solidFill>
                <a:effectLst/>
                <a:latin typeface="+mj-lt"/>
              </a:rPr>
              <a:t>Wenguang</a:t>
            </a:r>
            <a:r>
              <a:rPr lang="en-US" sz="1000" b="0" i="0" dirty="0">
                <a:solidFill>
                  <a:srgbClr val="212121"/>
                </a:solidFill>
                <a:effectLst/>
                <a:latin typeface="+mj-lt"/>
              </a:rPr>
              <a:t> et al. “Targeting phosphatidylserine for Cancer therapy: prospects and challenges.” </a:t>
            </a:r>
            <a:r>
              <a:rPr lang="en-US" sz="1000" b="0" i="1" dirty="0" err="1">
                <a:solidFill>
                  <a:srgbClr val="212121"/>
                </a:solidFill>
                <a:effectLst/>
                <a:latin typeface="+mj-lt"/>
              </a:rPr>
              <a:t>Theranostics</a:t>
            </a:r>
            <a:r>
              <a:rPr lang="cs-CZ" sz="1000" dirty="0">
                <a:solidFill>
                  <a:srgbClr val="212121"/>
                </a:solidFill>
                <a:latin typeface="+mj-lt"/>
              </a:rPr>
              <a:t>, </a:t>
            </a:r>
            <a:r>
              <a:rPr lang="en-US" sz="1000" b="0" i="0" dirty="0">
                <a:solidFill>
                  <a:srgbClr val="212121"/>
                </a:solidFill>
                <a:effectLst/>
                <a:latin typeface="+mj-lt"/>
              </a:rPr>
              <a:t>2020</a:t>
            </a:r>
            <a:r>
              <a:rPr lang="cs-CZ" sz="1000" b="0" i="0" dirty="0">
                <a:solidFill>
                  <a:srgbClr val="212121"/>
                </a:solidFill>
                <a:effectLst/>
                <a:latin typeface="+mj-lt"/>
              </a:rPr>
              <a:t>.</a:t>
            </a:r>
            <a:endParaRPr lang="cs-CZ" sz="1000" dirty="0">
              <a:latin typeface="+mj-lt"/>
            </a:endParaRPr>
          </a:p>
        </p:txBody>
      </p:sp>
    </p:spTree>
    <p:extLst>
      <p:ext uri="{BB962C8B-B14F-4D97-AF65-F5344CB8AC3E}">
        <p14:creationId xmlns:p14="http://schemas.microsoft.com/office/powerpoint/2010/main" val="3765624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a:xfrm>
            <a:off x="666000" y="6375191"/>
            <a:ext cx="7920000" cy="252000"/>
          </a:xfrm>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a:xfrm>
            <a:off x="366711" y="6374272"/>
            <a:ext cx="252000" cy="252000"/>
          </a:xfrm>
        </p:spPr>
        <p:txBody>
          <a:bodyPr/>
          <a:lstStyle/>
          <a:p>
            <a:fld id="{0970407D-EE58-4A0B-824B-1D3AE42DD9CF}" type="slidenum">
              <a:rPr lang="en-GB" altLang="cs-CZ" noProof="0" smtClean="0"/>
              <a:pPr/>
              <a:t>15</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71477"/>
            <a:ext cx="10753200" cy="451576"/>
          </a:xfrm>
        </p:spPr>
        <p:txBody>
          <a:bodyPr/>
          <a:lstStyle/>
          <a:p>
            <a:r>
              <a:rPr lang="cs-CZ" sz="2400" dirty="0" err="1">
                <a:solidFill>
                  <a:schemeClr val="tx1"/>
                </a:solidFill>
                <a:latin typeface="Calibri" panose="020F0502020204030204" pitchFamily="34" charset="0"/>
                <a:cs typeface="Calibri" panose="020F0502020204030204" pitchFamily="34" charset="0"/>
              </a:rPr>
              <a:t>Engulfment</a:t>
            </a:r>
            <a:r>
              <a:rPr lang="cs-CZ" sz="2400" dirty="0">
                <a:solidFill>
                  <a:schemeClr val="tx1"/>
                </a:solidFill>
                <a:latin typeface="Calibri" panose="020F0502020204030204" pitchFamily="34" charset="0"/>
                <a:cs typeface="Calibri" panose="020F0502020204030204" pitchFamily="34" charset="0"/>
              </a:rPr>
              <a:t> </a:t>
            </a:r>
            <a:r>
              <a:rPr lang="cs-CZ" sz="2400" dirty="0" err="1">
                <a:solidFill>
                  <a:schemeClr val="tx1"/>
                </a:solidFill>
                <a:latin typeface="Calibri" panose="020F0502020204030204" pitchFamily="34" charset="0"/>
                <a:cs typeface="Calibri" panose="020F0502020204030204" pitchFamily="34" charset="0"/>
              </a:rPr>
              <a:t>of</a:t>
            </a:r>
            <a:r>
              <a:rPr lang="cs-CZ" sz="2400" dirty="0">
                <a:solidFill>
                  <a:schemeClr val="tx1"/>
                </a:solidFill>
                <a:latin typeface="Calibri" panose="020F0502020204030204" pitchFamily="34" charset="0"/>
                <a:cs typeface="Calibri" panose="020F0502020204030204" pitchFamily="34" charset="0"/>
              </a:rPr>
              <a:t> </a:t>
            </a:r>
            <a:r>
              <a:rPr lang="cs-CZ" sz="2400" dirty="0" err="1">
                <a:solidFill>
                  <a:schemeClr val="tx1"/>
                </a:solidFill>
                <a:latin typeface="Calibri" panose="020F0502020204030204" pitchFamily="34" charset="0"/>
                <a:cs typeface="Calibri" panose="020F0502020204030204" pitchFamily="34" charset="0"/>
              </a:rPr>
              <a:t>Apoptotic</a:t>
            </a:r>
            <a:r>
              <a:rPr lang="cs-CZ" sz="2400" dirty="0">
                <a:solidFill>
                  <a:schemeClr val="tx1"/>
                </a:solidFill>
                <a:latin typeface="Calibri" panose="020F0502020204030204" pitchFamily="34" charset="0"/>
                <a:cs typeface="Calibri" panose="020F0502020204030204" pitchFamily="34" charset="0"/>
              </a:rPr>
              <a:t> Cell</a:t>
            </a:r>
            <a:endParaRPr lang="cs-CZ" sz="4800" dirty="0">
              <a:solidFill>
                <a:schemeClr val="tx1"/>
              </a:solidFill>
              <a:latin typeface="Calibri" panose="020F0502020204030204" pitchFamily="34" charset="0"/>
              <a:cs typeface="Calibri" panose="020F0502020204030204" pitchFamily="34" charset="0"/>
            </a:endParaRPr>
          </a:p>
        </p:txBody>
      </p:sp>
      <p:sp>
        <p:nvSpPr>
          <p:cNvPr id="9" name="TextovéPole 8">
            <a:extLst>
              <a:ext uri="{FF2B5EF4-FFF2-40B4-BE49-F238E27FC236}">
                <a16:creationId xmlns:a16="http://schemas.microsoft.com/office/drawing/2014/main" id="{450F6E02-4F9E-48FE-A0C1-45A7B9EAA868}"/>
              </a:ext>
            </a:extLst>
          </p:cNvPr>
          <p:cNvSpPr txBox="1"/>
          <p:nvPr/>
        </p:nvSpPr>
        <p:spPr>
          <a:xfrm>
            <a:off x="160762" y="741961"/>
            <a:ext cx="6426469" cy="563231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Efferocytosis often has a defect in patients with</a:t>
            </a:r>
            <a:r>
              <a:rPr lang="cs-CZ" sz="1800" dirty="0">
                <a:latin typeface="Calibri" panose="020F0502020204030204" pitchFamily="34" charset="0"/>
                <a:cs typeface="Calibri" panose="020F0502020204030204" pitchFamily="34" charset="0"/>
              </a:rPr>
              <a:t> </a:t>
            </a:r>
            <a:r>
              <a:rPr lang="en-US" sz="1800" b="1" i="0" dirty="0">
                <a:solidFill>
                  <a:srgbClr val="222222"/>
                </a:solidFill>
                <a:effectLst/>
                <a:latin typeface="Calibri" panose="020F0502020204030204" pitchFamily="34" charset="0"/>
                <a:cs typeface="Calibri" panose="020F0502020204030204" pitchFamily="34" charset="0"/>
              </a:rPr>
              <a:t>systemic lupus erythematosus</a:t>
            </a:r>
            <a:r>
              <a:rPr lang="en-US" sz="1800" dirty="0">
                <a:latin typeface="Calibri" panose="020F0502020204030204" pitchFamily="34" charset="0"/>
                <a:cs typeface="Calibri" panose="020F0502020204030204" pitchFamily="34" charset="0"/>
              </a:rPr>
              <a:t> </a:t>
            </a:r>
            <a:r>
              <a:rPr lang="cs-CZ" sz="18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SLE</a:t>
            </a:r>
            <a:r>
              <a:rPr lang="cs-CZ" sz="18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Thus, it was thought that rapid efferocytosis prevents secondary necrotic cells from releasing DAMP, which promotes SLE development</a:t>
            </a:r>
            <a:r>
              <a:rPr lang="cs-CZ" sz="1800" dirty="0">
                <a:latin typeface="Calibri" panose="020F0502020204030204" pitchFamily="34" charset="0"/>
                <a:cs typeface="Calibri" panose="020F0502020204030204" pitchFamily="34" charset="0"/>
              </a:rPr>
              <a:t>.</a:t>
            </a:r>
          </a:p>
          <a:p>
            <a:endParaRPr lang="cs-CZ" sz="1800" dirty="0">
              <a:latin typeface="Calibri" panose="020F0502020204030204" pitchFamily="34" charset="0"/>
              <a:cs typeface="Calibri" panose="020F0502020204030204" pitchFamily="34" charset="0"/>
            </a:endParaRPr>
          </a:p>
          <a:p>
            <a:r>
              <a:rPr lang="cs-CZ" sz="1800" dirty="0" err="1">
                <a:latin typeface="Calibri" panose="020F0502020204030204" pitchFamily="34" charset="0"/>
                <a:cs typeface="Calibri" panose="020F0502020204030204" pitchFamily="34" charset="0"/>
              </a:rPr>
              <a:t>Apoptotic</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cells</a:t>
            </a:r>
            <a:r>
              <a:rPr lang="cs-CZ"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are engulfed by macrophages via efferocytosis, in which the </a:t>
            </a:r>
            <a:r>
              <a:rPr lang="en-US" sz="1800" b="1" dirty="0">
                <a:latin typeface="Calibri" panose="020F0502020204030204" pitchFamily="34" charset="0"/>
                <a:cs typeface="Calibri" panose="020F0502020204030204" pitchFamily="34" charset="0"/>
              </a:rPr>
              <a:t>macrophages</a:t>
            </a:r>
            <a:r>
              <a:rPr lang="en-US" sz="1800" dirty="0">
                <a:latin typeface="Calibri" panose="020F0502020204030204" pitchFamily="34" charset="0"/>
                <a:cs typeface="Calibri" panose="020F0502020204030204" pitchFamily="34" charset="0"/>
              </a:rPr>
              <a:t> engulfing apoptotic cells </a:t>
            </a:r>
            <a:r>
              <a:rPr lang="en-US" sz="1800" b="1" dirty="0">
                <a:latin typeface="Calibri" panose="020F0502020204030204" pitchFamily="34" charset="0"/>
                <a:cs typeface="Calibri" panose="020F0502020204030204" pitchFamily="34" charset="0"/>
              </a:rPr>
              <a:t>produce anti-inflammatory molecules</a:t>
            </a:r>
            <a:r>
              <a:rPr lang="en-US" sz="1800" dirty="0">
                <a:latin typeface="Calibri" panose="020F0502020204030204" pitchFamily="34" charset="0"/>
                <a:cs typeface="Calibri" panose="020F0502020204030204" pitchFamily="34" charset="0"/>
              </a:rPr>
              <a:t> such as IL-10, TGF-β, and PGE2. </a:t>
            </a:r>
            <a:endParaRPr lang="cs-CZ" sz="1800" dirty="0">
              <a:latin typeface="Calibri" panose="020F0502020204030204" pitchFamily="34" charset="0"/>
              <a:cs typeface="Calibri" panose="020F0502020204030204" pitchFamily="34" charset="0"/>
            </a:endParaRPr>
          </a:p>
          <a:p>
            <a:endParaRPr lang="cs-CZ"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When the efferocytosis does not occur efficiently, the apoptotic cells undergo secondary necrosis. Chromatin DNA of necrotic cells is cleaved by DNase 1 or DNase1L3. Other remnants of dead cells are recognized and cleared by scavenger receptors (Marco and MSR1) This step may not be inflammatory. </a:t>
            </a:r>
            <a:endParaRPr lang="cs-CZ" sz="1800" dirty="0">
              <a:latin typeface="Calibri" panose="020F0502020204030204" pitchFamily="34" charset="0"/>
              <a:cs typeface="Calibri" panose="020F0502020204030204" pitchFamily="34" charset="0"/>
            </a:endParaRPr>
          </a:p>
          <a:p>
            <a:endParaRPr lang="cs-CZ"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On the other hand, when chromatin DNA of necrotic cells is not degraded, DNA activates macrophages and dendritic cells (DCs) via TLR9 to produce inflammatory cytokines such as TNF-α and IFN-α. It may also promote the aggregation of immune complex, which can be strongly immunogenic.</a:t>
            </a:r>
            <a:endParaRPr lang="cs-CZ" sz="1800" dirty="0">
              <a:latin typeface="Calibri" panose="020F0502020204030204" pitchFamily="34" charset="0"/>
              <a:cs typeface="Calibri" panose="020F0502020204030204" pitchFamily="34" charset="0"/>
            </a:endParaRPr>
          </a:p>
        </p:txBody>
      </p:sp>
      <p:pic>
        <p:nvPicPr>
          <p:cNvPr id="11" name="Obrázek 10">
            <a:extLst>
              <a:ext uri="{FF2B5EF4-FFF2-40B4-BE49-F238E27FC236}">
                <a16:creationId xmlns:a16="http://schemas.microsoft.com/office/drawing/2014/main" id="{0963F091-64A0-4067-AC33-0CBAA07DEED8}"/>
              </a:ext>
            </a:extLst>
          </p:cNvPr>
          <p:cNvPicPr>
            <a:picLocks noChangeAspect="1"/>
          </p:cNvPicPr>
          <p:nvPr/>
        </p:nvPicPr>
        <p:blipFill>
          <a:blip r:embed="rId2"/>
          <a:stretch>
            <a:fillRect/>
          </a:stretch>
        </p:blipFill>
        <p:spPr>
          <a:xfrm>
            <a:off x="6587231" y="675226"/>
            <a:ext cx="5219700" cy="5219700"/>
          </a:xfrm>
          <a:prstGeom prst="rect">
            <a:avLst/>
          </a:prstGeom>
        </p:spPr>
      </p:pic>
      <p:sp>
        <p:nvSpPr>
          <p:cNvPr id="13" name="TextovéPole 12">
            <a:extLst>
              <a:ext uri="{FF2B5EF4-FFF2-40B4-BE49-F238E27FC236}">
                <a16:creationId xmlns:a16="http://schemas.microsoft.com/office/drawing/2014/main" id="{A1B1712E-4F74-43B9-B5F0-583E0120FAA7}"/>
              </a:ext>
            </a:extLst>
          </p:cNvPr>
          <p:cNvSpPr txBox="1"/>
          <p:nvPr/>
        </p:nvSpPr>
        <p:spPr>
          <a:xfrm>
            <a:off x="5258253" y="6227081"/>
            <a:ext cx="6094520" cy="400110"/>
          </a:xfrm>
          <a:prstGeom prst="rect">
            <a:avLst/>
          </a:prstGeom>
          <a:noFill/>
        </p:spPr>
        <p:txBody>
          <a:bodyPr wrap="square">
            <a:spAutoFit/>
          </a:bodyPr>
          <a:lstStyle/>
          <a:p>
            <a:r>
              <a:rPr lang="cs-CZ" sz="1000" b="0" i="0" dirty="0" err="1">
                <a:solidFill>
                  <a:srgbClr val="212121"/>
                </a:solidFill>
                <a:effectLst/>
                <a:latin typeface="BlinkMacSystemFont"/>
              </a:rPr>
              <a:t>Nagata</a:t>
            </a:r>
            <a:r>
              <a:rPr lang="cs-CZ" sz="1000" b="0" i="0" dirty="0">
                <a:solidFill>
                  <a:srgbClr val="212121"/>
                </a:solidFill>
                <a:effectLst/>
                <a:latin typeface="BlinkMacSystemFont"/>
              </a:rPr>
              <a:t> S. </a:t>
            </a:r>
            <a:r>
              <a:rPr lang="cs-CZ" sz="1000" b="0" i="0" dirty="0" err="1">
                <a:solidFill>
                  <a:srgbClr val="212121"/>
                </a:solidFill>
                <a:effectLst/>
                <a:latin typeface="BlinkMacSystemFont"/>
              </a:rPr>
              <a:t>Apoptosis</a:t>
            </a:r>
            <a:r>
              <a:rPr lang="cs-CZ" sz="1000" b="0" i="0" dirty="0">
                <a:solidFill>
                  <a:srgbClr val="212121"/>
                </a:solidFill>
                <a:effectLst/>
                <a:latin typeface="BlinkMacSystemFont"/>
              </a:rPr>
              <a:t> and Clearance </a:t>
            </a:r>
            <a:r>
              <a:rPr lang="cs-CZ" sz="1000" b="0" i="0" dirty="0" err="1">
                <a:solidFill>
                  <a:srgbClr val="212121"/>
                </a:solidFill>
                <a:effectLst/>
                <a:latin typeface="BlinkMacSystemFont"/>
              </a:rPr>
              <a:t>of</a:t>
            </a:r>
            <a:r>
              <a:rPr lang="cs-CZ" sz="1000" b="0" i="0" dirty="0">
                <a:solidFill>
                  <a:srgbClr val="212121"/>
                </a:solidFill>
                <a:effectLst/>
                <a:latin typeface="BlinkMacSystemFont"/>
              </a:rPr>
              <a:t> </a:t>
            </a:r>
            <a:r>
              <a:rPr lang="cs-CZ" sz="1000" b="0" i="0" dirty="0" err="1">
                <a:solidFill>
                  <a:srgbClr val="212121"/>
                </a:solidFill>
                <a:effectLst/>
                <a:latin typeface="BlinkMacSystemFont"/>
              </a:rPr>
              <a:t>Apoptotic</a:t>
            </a:r>
            <a:r>
              <a:rPr lang="cs-CZ" sz="1000" b="0" i="0" dirty="0">
                <a:solidFill>
                  <a:srgbClr val="212121"/>
                </a:solidFill>
                <a:effectLst/>
                <a:latin typeface="BlinkMacSystemFont"/>
              </a:rPr>
              <a:t> </a:t>
            </a:r>
            <a:r>
              <a:rPr lang="cs-CZ" sz="1000" b="0" i="0" dirty="0" err="1">
                <a:solidFill>
                  <a:srgbClr val="212121"/>
                </a:solidFill>
                <a:effectLst/>
                <a:latin typeface="BlinkMacSystemFont"/>
              </a:rPr>
              <a:t>Cells</a:t>
            </a:r>
            <a:r>
              <a:rPr lang="cs-CZ" sz="1000" b="0" i="0" dirty="0">
                <a:solidFill>
                  <a:srgbClr val="212121"/>
                </a:solidFill>
                <a:effectLst/>
                <a:latin typeface="BlinkMacSystemFont"/>
              </a:rPr>
              <a:t>. Annu </a:t>
            </a:r>
            <a:r>
              <a:rPr lang="cs-CZ" sz="1000" b="0" i="0" dirty="0" err="1">
                <a:solidFill>
                  <a:srgbClr val="212121"/>
                </a:solidFill>
                <a:effectLst/>
                <a:latin typeface="BlinkMacSystemFont"/>
              </a:rPr>
              <a:t>Rev</a:t>
            </a:r>
            <a:r>
              <a:rPr lang="cs-CZ" sz="1000" b="0" i="0" dirty="0">
                <a:solidFill>
                  <a:srgbClr val="212121"/>
                </a:solidFill>
                <a:effectLst/>
                <a:latin typeface="BlinkMacSystemFont"/>
              </a:rPr>
              <a:t> </a:t>
            </a:r>
            <a:r>
              <a:rPr lang="cs-CZ" sz="1000" b="0" i="0" dirty="0" err="1">
                <a:solidFill>
                  <a:srgbClr val="212121"/>
                </a:solidFill>
                <a:effectLst/>
                <a:latin typeface="BlinkMacSystemFont"/>
              </a:rPr>
              <a:t>Immunol</a:t>
            </a:r>
            <a:r>
              <a:rPr lang="cs-CZ" sz="1000" b="0" i="0" dirty="0">
                <a:solidFill>
                  <a:srgbClr val="212121"/>
                </a:solidFill>
                <a:effectLst/>
                <a:latin typeface="BlinkMacSystemFont"/>
              </a:rPr>
              <a:t>. 2018 </a:t>
            </a:r>
            <a:r>
              <a:rPr lang="cs-CZ" sz="1000" b="0" i="0" dirty="0" err="1">
                <a:solidFill>
                  <a:srgbClr val="212121"/>
                </a:solidFill>
                <a:effectLst/>
                <a:latin typeface="BlinkMacSystemFont"/>
              </a:rPr>
              <a:t>Apr</a:t>
            </a:r>
            <a:r>
              <a:rPr lang="cs-CZ" sz="1000" b="0" i="0" dirty="0">
                <a:solidFill>
                  <a:srgbClr val="212121"/>
                </a:solidFill>
                <a:effectLst/>
                <a:latin typeface="BlinkMacSystemFont"/>
              </a:rPr>
              <a:t> 26;36:489-517. </a:t>
            </a:r>
            <a:r>
              <a:rPr lang="cs-CZ" sz="1000" b="0" i="0" dirty="0" err="1">
                <a:solidFill>
                  <a:srgbClr val="212121"/>
                </a:solidFill>
                <a:effectLst/>
                <a:latin typeface="BlinkMacSystemFont"/>
              </a:rPr>
              <a:t>doi</a:t>
            </a:r>
            <a:r>
              <a:rPr lang="cs-CZ" sz="1000" b="0" i="0" dirty="0">
                <a:solidFill>
                  <a:srgbClr val="212121"/>
                </a:solidFill>
                <a:effectLst/>
                <a:latin typeface="BlinkMacSystemFont"/>
              </a:rPr>
              <a:t>: 10.1146/annurev-immunol-042617-053010. </a:t>
            </a:r>
            <a:r>
              <a:rPr lang="cs-CZ" sz="1000" b="0" i="0" dirty="0" err="1">
                <a:solidFill>
                  <a:srgbClr val="212121"/>
                </a:solidFill>
                <a:effectLst/>
                <a:latin typeface="BlinkMacSystemFont"/>
              </a:rPr>
              <a:t>Epub</a:t>
            </a:r>
            <a:r>
              <a:rPr lang="cs-CZ" sz="1000" b="0" i="0" dirty="0">
                <a:solidFill>
                  <a:srgbClr val="212121"/>
                </a:solidFill>
                <a:effectLst/>
                <a:latin typeface="BlinkMacSystemFont"/>
              </a:rPr>
              <a:t> 2018 </a:t>
            </a:r>
            <a:r>
              <a:rPr lang="cs-CZ" sz="1000" b="0" i="0" dirty="0" err="1">
                <a:solidFill>
                  <a:srgbClr val="212121"/>
                </a:solidFill>
                <a:effectLst/>
                <a:latin typeface="BlinkMacSystemFont"/>
              </a:rPr>
              <a:t>Feb</a:t>
            </a:r>
            <a:r>
              <a:rPr lang="cs-CZ" sz="1000" b="0" i="0" dirty="0">
                <a:solidFill>
                  <a:srgbClr val="212121"/>
                </a:solidFill>
                <a:effectLst/>
                <a:latin typeface="BlinkMacSystemFont"/>
              </a:rPr>
              <a:t> 5. PMID: 29400998.</a:t>
            </a:r>
            <a:endParaRPr lang="cs-CZ" sz="1000" dirty="0"/>
          </a:p>
        </p:txBody>
      </p:sp>
    </p:spTree>
    <p:extLst>
      <p:ext uri="{BB962C8B-B14F-4D97-AF65-F5344CB8AC3E}">
        <p14:creationId xmlns:p14="http://schemas.microsoft.com/office/powerpoint/2010/main" val="1846542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a:xfrm>
            <a:off x="728878" y="6384544"/>
            <a:ext cx="7920000" cy="252000"/>
          </a:xfrm>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a:xfrm>
            <a:off x="440812" y="6384544"/>
            <a:ext cx="252000" cy="252000"/>
          </a:xfrm>
        </p:spPr>
        <p:txBody>
          <a:bodyPr/>
          <a:lstStyle/>
          <a:p>
            <a:fld id="{0970407D-EE58-4A0B-824B-1D3AE42DD9CF}" type="slidenum">
              <a:rPr lang="en-GB" altLang="cs-CZ" noProof="0" smtClean="0"/>
              <a:pPr/>
              <a:t>16</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343358" y="79902"/>
            <a:ext cx="10753200" cy="451576"/>
          </a:xfrm>
        </p:spPr>
        <p:txBody>
          <a:bodyPr/>
          <a:lstStyle/>
          <a:p>
            <a:r>
              <a:rPr lang="cs-CZ" sz="2800" dirty="0" err="1">
                <a:solidFill>
                  <a:schemeClr val="tx1"/>
                </a:solidFill>
              </a:rPr>
              <a:t>Apoptosis</a:t>
            </a:r>
            <a:r>
              <a:rPr lang="cs-CZ" sz="2800" dirty="0">
                <a:solidFill>
                  <a:schemeClr val="tx1"/>
                </a:solidFill>
              </a:rPr>
              <a:t> </a:t>
            </a:r>
            <a:r>
              <a:rPr lang="cs-CZ" sz="2800" dirty="0" err="1">
                <a:solidFill>
                  <a:schemeClr val="tx1"/>
                </a:solidFill>
              </a:rPr>
              <a:t>Pathway</a:t>
            </a:r>
            <a:r>
              <a:rPr lang="cs-CZ" sz="2800" dirty="0">
                <a:solidFill>
                  <a:schemeClr val="tx1"/>
                </a:solidFill>
              </a:rPr>
              <a:t> in </a:t>
            </a:r>
            <a:r>
              <a:rPr lang="cs-CZ" sz="2800" dirty="0" err="1">
                <a:solidFill>
                  <a:schemeClr val="tx1"/>
                </a:solidFill>
              </a:rPr>
              <a:t>Physiology</a:t>
            </a:r>
            <a:endParaRPr lang="cs-CZ" sz="2800" dirty="0">
              <a:solidFill>
                <a:schemeClr val="tx1"/>
              </a:solidFill>
            </a:endParaRPr>
          </a:p>
        </p:txBody>
      </p:sp>
      <p:sp>
        <p:nvSpPr>
          <p:cNvPr id="7" name="TextovéPole 6">
            <a:extLst>
              <a:ext uri="{FF2B5EF4-FFF2-40B4-BE49-F238E27FC236}">
                <a16:creationId xmlns:a16="http://schemas.microsoft.com/office/drawing/2014/main" id="{199A1286-16D7-4F44-968D-FA4F65C6CB1D}"/>
              </a:ext>
            </a:extLst>
          </p:cNvPr>
          <p:cNvSpPr txBox="1"/>
          <p:nvPr/>
        </p:nvSpPr>
        <p:spPr>
          <a:xfrm>
            <a:off x="226508" y="774615"/>
            <a:ext cx="11451142" cy="5539978"/>
          </a:xfrm>
          <a:prstGeom prst="rect">
            <a:avLst/>
          </a:prstGeom>
          <a:noFill/>
        </p:spPr>
        <p:txBody>
          <a:bodyPr wrap="square" rtlCol="0">
            <a:spAutoFit/>
          </a:bodyPr>
          <a:lstStyle/>
          <a:p>
            <a:pPr algn="l"/>
            <a:r>
              <a:rPr lang="en-US" sz="1800" b="1" i="0" dirty="0">
                <a:solidFill>
                  <a:srgbClr val="222222"/>
                </a:solidFill>
                <a:effectLst/>
                <a:latin typeface="+mn-lt"/>
              </a:rPr>
              <a:t>An important mechanism that ensures organismal homeostasis is the removal of damaged or superfluous cells via apoptosis, and in the former case, their replacement from stem-cell-derived progeny. </a:t>
            </a:r>
            <a:endParaRPr lang="cs-CZ" sz="1800" b="1" i="0" dirty="0">
              <a:solidFill>
                <a:srgbClr val="222222"/>
              </a:solidFill>
              <a:effectLst/>
              <a:latin typeface="+mn-lt"/>
            </a:endParaRPr>
          </a:p>
          <a:p>
            <a:pPr algn="l"/>
            <a:endParaRPr lang="cs-CZ" sz="2000" b="1" i="0" dirty="0">
              <a:solidFill>
                <a:srgbClr val="222222"/>
              </a:solidFill>
              <a:effectLst/>
              <a:latin typeface="+mn-lt"/>
            </a:endParaRPr>
          </a:p>
          <a:p>
            <a:pPr algn="l"/>
            <a:r>
              <a:rPr lang="cs-CZ" sz="1800" dirty="0" err="1">
                <a:solidFill>
                  <a:srgbClr val="222222"/>
                </a:solidFill>
                <a:latin typeface="+mn-lt"/>
              </a:rPr>
              <a:t>For</a:t>
            </a:r>
            <a:r>
              <a:rPr lang="cs-CZ" sz="1800" dirty="0">
                <a:solidFill>
                  <a:srgbClr val="222222"/>
                </a:solidFill>
                <a:latin typeface="+mn-lt"/>
              </a:rPr>
              <a:t> </a:t>
            </a:r>
            <a:r>
              <a:rPr lang="cs-CZ" sz="1800" dirty="0" err="1">
                <a:solidFill>
                  <a:srgbClr val="222222"/>
                </a:solidFill>
                <a:latin typeface="+mn-lt"/>
              </a:rPr>
              <a:t>example</a:t>
            </a:r>
            <a:r>
              <a:rPr lang="cs-CZ" sz="1800" dirty="0">
                <a:solidFill>
                  <a:srgbClr val="222222"/>
                </a:solidFill>
                <a:latin typeface="+mn-lt"/>
              </a:rPr>
              <a:t> n</a:t>
            </a:r>
            <a:r>
              <a:rPr lang="en-US" sz="1800" b="0" i="0" dirty="0" err="1">
                <a:solidFill>
                  <a:srgbClr val="222222"/>
                </a:solidFill>
                <a:effectLst/>
                <a:latin typeface="+mn-lt"/>
              </a:rPr>
              <a:t>eutrophils</a:t>
            </a:r>
            <a:r>
              <a:rPr lang="en-US" sz="1800" b="0" i="0" dirty="0">
                <a:solidFill>
                  <a:srgbClr val="222222"/>
                </a:solidFill>
                <a:effectLst/>
                <a:latin typeface="+mn-lt"/>
              </a:rPr>
              <a:t> — the most common nucleated cell type in peripheral blood — have a lifespan of only 5.4 day</a:t>
            </a:r>
            <a:r>
              <a:rPr lang="cs-CZ" sz="1800" b="0" i="0" dirty="0">
                <a:solidFill>
                  <a:srgbClr val="222222"/>
                </a:solidFill>
                <a:effectLst/>
                <a:latin typeface="+mn-lt"/>
              </a:rPr>
              <a:t>s</a:t>
            </a:r>
            <a:r>
              <a:rPr lang="en-US" sz="1800" b="0" i="0" dirty="0">
                <a:solidFill>
                  <a:srgbClr val="222222"/>
                </a:solidFill>
                <a:effectLst/>
                <a:latin typeface="+mn-lt"/>
              </a:rPr>
              <a:t>, meaning that roughly 20% of neutrophils die via apoptosis each day in an adult human. </a:t>
            </a:r>
            <a:r>
              <a:rPr lang="cs-CZ" sz="1200" b="0" i="0" dirty="0">
                <a:solidFill>
                  <a:srgbClr val="222222"/>
                </a:solidFill>
                <a:effectLst/>
                <a:latin typeface="+mn-lt"/>
              </a:rPr>
              <a:t>(</a:t>
            </a:r>
            <a:r>
              <a:rPr lang="en-US" sz="1200" b="0" i="0" dirty="0">
                <a:solidFill>
                  <a:srgbClr val="222222"/>
                </a:solidFill>
                <a:effectLst/>
                <a:latin typeface="+mn-lt"/>
              </a:rPr>
              <a:t>The short half-life of these cells is likely due to their prominent role as phagocytes for invading pathogens; mammals have presumably evolved to allow these cells (together with their microbial load) to self-destruct via apoptosis and be replaced instead of using a detoxification </a:t>
            </a:r>
            <a:r>
              <a:rPr lang="en-US" sz="1200" b="0" i="0" dirty="0" err="1">
                <a:solidFill>
                  <a:srgbClr val="222222"/>
                </a:solidFill>
                <a:effectLst/>
                <a:latin typeface="+mn-lt"/>
              </a:rPr>
              <a:t>strat</a:t>
            </a:r>
            <a:r>
              <a:rPr lang="cs-CZ" sz="1200" b="0" i="0" dirty="0">
                <a:solidFill>
                  <a:srgbClr val="222222"/>
                </a:solidFill>
                <a:effectLst/>
                <a:latin typeface="+mn-lt"/>
              </a:rPr>
              <a:t>e</a:t>
            </a:r>
            <a:r>
              <a:rPr lang="en-US" sz="1200" b="0" i="0" dirty="0" err="1">
                <a:solidFill>
                  <a:srgbClr val="222222"/>
                </a:solidFill>
                <a:effectLst/>
                <a:latin typeface="+mn-lt"/>
              </a:rPr>
              <a:t>gy</a:t>
            </a:r>
            <a:r>
              <a:rPr lang="cs-CZ" sz="1200" b="0" i="0" dirty="0">
                <a:solidFill>
                  <a:srgbClr val="222222"/>
                </a:solidFill>
                <a:effectLst/>
                <a:latin typeface="+mn-lt"/>
              </a:rPr>
              <a:t>)</a:t>
            </a:r>
            <a:r>
              <a:rPr lang="en-US" sz="1200" b="0" i="0" dirty="0">
                <a:solidFill>
                  <a:srgbClr val="222222"/>
                </a:solidFill>
                <a:effectLst/>
                <a:latin typeface="+mn-lt"/>
              </a:rPr>
              <a:t>.</a:t>
            </a:r>
            <a:endParaRPr lang="cs-CZ" sz="1200" b="0" i="0" dirty="0">
              <a:solidFill>
                <a:srgbClr val="222222"/>
              </a:solidFill>
              <a:effectLst/>
              <a:latin typeface="+mn-lt"/>
            </a:endParaRPr>
          </a:p>
          <a:p>
            <a:pPr algn="l"/>
            <a:endParaRPr lang="cs-CZ" sz="1200" dirty="0">
              <a:solidFill>
                <a:srgbClr val="222222"/>
              </a:solidFill>
              <a:latin typeface="+mn-lt"/>
            </a:endParaRPr>
          </a:p>
          <a:p>
            <a:r>
              <a:rPr lang="en-US" sz="2000" b="1" i="0" dirty="0">
                <a:solidFill>
                  <a:srgbClr val="222222"/>
                </a:solidFill>
                <a:effectLst/>
                <a:latin typeface="+mn-lt"/>
              </a:rPr>
              <a:t>Heightened apoptotic sensitivity </a:t>
            </a:r>
            <a:r>
              <a:rPr lang="cs-CZ" sz="2000" b="1" i="0" dirty="0" err="1">
                <a:solidFill>
                  <a:srgbClr val="222222"/>
                </a:solidFill>
                <a:effectLst/>
                <a:latin typeface="+mn-lt"/>
              </a:rPr>
              <a:t>is</a:t>
            </a:r>
            <a:r>
              <a:rPr lang="en-US" sz="2000" b="1" i="0" dirty="0">
                <a:solidFill>
                  <a:srgbClr val="222222"/>
                </a:solidFill>
                <a:effectLst/>
                <a:latin typeface="+mn-lt"/>
              </a:rPr>
              <a:t> a hallmark of developing tissues</a:t>
            </a:r>
            <a:endParaRPr lang="cs-CZ" sz="2000" b="1" i="0" dirty="0">
              <a:solidFill>
                <a:srgbClr val="222222"/>
              </a:solidFill>
              <a:effectLst/>
              <a:latin typeface="+mn-lt"/>
            </a:endParaRPr>
          </a:p>
          <a:p>
            <a:endParaRPr lang="en-US" sz="2000" b="1" i="0" dirty="0">
              <a:solidFill>
                <a:srgbClr val="222222"/>
              </a:solidFill>
              <a:effectLst/>
              <a:latin typeface="+mn-lt"/>
            </a:endParaRPr>
          </a:p>
          <a:p>
            <a:pPr algn="l"/>
            <a:r>
              <a:rPr lang="cs-CZ" sz="1800" dirty="0">
                <a:solidFill>
                  <a:srgbClr val="222222"/>
                </a:solidFill>
                <a:latin typeface="+mn-lt"/>
              </a:rPr>
              <a:t>P</a:t>
            </a:r>
            <a:r>
              <a:rPr lang="en-US" sz="1800" b="0" i="0" dirty="0" err="1">
                <a:solidFill>
                  <a:srgbClr val="222222"/>
                </a:solidFill>
                <a:effectLst/>
                <a:latin typeface="+mn-lt"/>
              </a:rPr>
              <a:t>erinatal</a:t>
            </a:r>
            <a:r>
              <a:rPr lang="en-US" sz="1800" b="0" i="0" dirty="0">
                <a:solidFill>
                  <a:srgbClr val="222222"/>
                </a:solidFill>
                <a:effectLst/>
                <a:latin typeface="+mn-lt"/>
              </a:rPr>
              <a:t> brain development is associated with massive proliferation of neural progenitors, followed by a wave of apoptosis that eliminates approximately half of cells that are either excessive or have not established appropriate synaptic connectivity.</a:t>
            </a:r>
            <a:endParaRPr lang="cs-CZ" sz="1800" b="0" i="0" dirty="0">
              <a:solidFill>
                <a:srgbClr val="222222"/>
              </a:solidFill>
              <a:effectLst/>
              <a:latin typeface="+mn-lt"/>
            </a:endParaRPr>
          </a:p>
          <a:p>
            <a:pPr algn="l"/>
            <a:endParaRPr lang="cs-CZ" sz="1800" dirty="0">
              <a:solidFill>
                <a:srgbClr val="222222"/>
              </a:solidFill>
              <a:latin typeface="+mn-lt"/>
            </a:endParaRPr>
          </a:p>
          <a:p>
            <a:pPr algn="l"/>
            <a:r>
              <a:rPr lang="en-US" sz="1800" b="0" i="0" dirty="0">
                <a:solidFill>
                  <a:srgbClr val="222222"/>
                </a:solidFill>
                <a:effectLst/>
                <a:latin typeface="+mn-lt"/>
              </a:rPr>
              <a:t>The heart, kidneys and liver are more sensitive to pro-apoptotic stimuli at the perinatal and early postnatal stages than at the adult stage. Importantly, this heightened apoptotic sensitivity is frequently associated with active proliferation of tissues and expression of the growth- and division-supporting transcription factor MYC, suggesting that active proliferation is tightly coupled to expression of the machinery necessary for apoptosis induction. </a:t>
            </a:r>
            <a:endParaRPr lang="cs-CZ" sz="1800" dirty="0">
              <a:latin typeface="+mn-lt"/>
            </a:endParaRPr>
          </a:p>
        </p:txBody>
      </p:sp>
      <p:sp>
        <p:nvSpPr>
          <p:cNvPr id="6" name="TextovéPole 5">
            <a:extLst>
              <a:ext uri="{FF2B5EF4-FFF2-40B4-BE49-F238E27FC236}">
                <a16:creationId xmlns:a16="http://schemas.microsoft.com/office/drawing/2014/main" id="{2C27F754-F1EF-4C60-B794-978EB275B2BB}"/>
              </a:ext>
            </a:extLst>
          </p:cNvPr>
          <p:cNvSpPr txBox="1"/>
          <p:nvPr/>
        </p:nvSpPr>
        <p:spPr>
          <a:xfrm>
            <a:off x="226508" y="6121951"/>
            <a:ext cx="9134593" cy="246221"/>
          </a:xfrm>
          <a:prstGeom prst="rect">
            <a:avLst/>
          </a:prstGeom>
          <a:noFill/>
        </p:spPr>
        <p:txBody>
          <a:bodyPr wrap="square">
            <a:spAutoFit/>
          </a:bodyPr>
          <a:lstStyle/>
          <a:p>
            <a:r>
              <a:rPr lang="en-US" sz="1000" b="0" i="0" dirty="0">
                <a:solidFill>
                  <a:srgbClr val="222222"/>
                </a:solidFill>
                <a:effectLst/>
                <a:latin typeface="-apple-system"/>
              </a:rPr>
              <a:t>Nagata, S., Tanaka, M. Programmed cell death and the immune system. </a:t>
            </a:r>
            <a:r>
              <a:rPr lang="en-US" sz="1000" b="0" i="1" dirty="0">
                <a:solidFill>
                  <a:srgbClr val="222222"/>
                </a:solidFill>
                <a:effectLst/>
                <a:latin typeface="-apple-system"/>
              </a:rPr>
              <a:t>Nat Rev Immunol</a:t>
            </a:r>
            <a:r>
              <a:rPr lang="en-US" sz="1000" b="0" i="0" dirty="0">
                <a:solidFill>
                  <a:srgbClr val="222222"/>
                </a:solidFill>
                <a:effectLst/>
                <a:latin typeface="-apple-system"/>
              </a:rPr>
              <a:t> </a:t>
            </a:r>
            <a:r>
              <a:rPr lang="en-US" sz="1000" b="1" i="0" dirty="0">
                <a:solidFill>
                  <a:srgbClr val="222222"/>
                </a:solidFill>
                <a:effectLst/>
                <a:latin typeface="-apple-system"/>
              </a:rPr>
              <a:t>17, </a:t>
            </a:r>
            <a:r>
              <a:rPr lang="en-US" sz="1000" b="0" i="0" dirty="0">
                <a:solidFill>
                  <a:srgbClr val="222222"/>
                </a:solidFill>
                <a:effectLst/>
                <a:latin typeface="-apple-system"/>
              </a:rPr>
              <a:t>333–340 (2017). https://doi.org/10.1038/nri.2016.153</a:t>
            </a:r>
            <a:endParaRPr lang="cs-CZ" sz="1000" dirty="0"/>
          </a:p>
        </p:txBody>
      </p:sp>
    </p:spTree>
    <p:extLst>
      <p:ext uri="{BB962C8B-B14F-4D97-AF65-F5344CB8AC3E}">
        <p14:creationId xmlns:p14="http://schemas.microsoft.com/office/powerpoint/2010/main" val="370774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17</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62146"/>
            <a:ext cx="10753200" cy="451576"/>
          </a:xfrm>
        </p:spPr>
        <p:txBody>
          <a:bodyPr/>
          <a:lstStyle/>
          <a:p>
            <a:r>
              <a:rPr lang="en-US" sz="2400" b="1" i="0" dirty="0">
                <a:solidFill>
                  <a:srgbClr val="222222"/>
                </a:solidFill>
                <a:effectLst/>
                <a:latin typeface="+mn-lt"/>
              </a:rPr>
              <a:t>Heightened apoptotic sensitivity </a:t>
            </a:r>
            <a:r>
              <a:rPr lang="cs-CZ" sz="2400" b="1" i="0" dirty="0" err="1">
                <a:solidFill>
                  <a:srgbClr val="222222"/>
                </a:solidFill>
                <a:effectLst/>
                <a:latin typeface="+mn-lt"/>
              </a:rPr>
              <a:t>is</a:t>
            </a:r>
            <a:r>
              <a:rPr lang="en-US" sz="2400" b="1" i="0" dirty="0">
                <a:solidFill>
                  <a:srgbClr val="222222"/>
                </a:solidFill>
                <a:effectLst/>
                <a:latin typeface="+mn-lt"/>
              </a:rPr>
              <a:t> a hallmark of developing tissues</a:t>
            </a:r>
            <a:endParaRPr lang="cs-CZ" sz="2400" b="1" i="0" dirty="0">
              <a:solidFill>
                <a:srgbClr val="222222"/>
              </a:solidFill>
              <a:effectLst/>
              <a:latin typeface="+mn-lt"/>
            </a:endParaRPr>
          </a:p>
        </p:txBody>
      </p:sp>
      <p:pic>
        <p:nvPicPr>
          <p:cNvPr id="6" name="Obrázek 5">
            <a:extLst>
              <a:ext uri="{FF2B5EF4-FFF2-40B4-BE49-F238E27FC236}">
                <a16:creationId xmlns:a16="http://schemas.microsoft.com/office/drawing/2014/main" id="{6E21677E-9852-4AEB-A7BF-E9255729188E}"/>
              </a:ext>
            </a:extLst>
          </p:cNvPr>
          <p:cNvPicPr>
            <a:picLocks noChangeAspect="1"/>
          </p:cNvPicPr>
          <p:nvPr/>
        </p:nvPicPr>
        <p:blipFill>
          <a:blip r:embed="rId2"/>
          <a:stretch>
            <a:fillRect/>
          </a:stretch>
        </p:blipFill>
        <p:spPr>
          <a:xfrm>
            <a:off x="961052" y="822760"/>
            <a:ext cx="10058331" cy="5096202"/>
          </a:xfrm>
          <a:prstGeom prst="rect">
            <a:avLst/>
          </a:prstGeom>
        </p:spPr>
      </p:pic>
      <p:sp>
        <p:nvSpPr>
          <p:cNvPr id="7" name="TextovéPole 6">
            <a:extLst>
              <a:ext uri="{FF2B5EF4-FFF2-40B4-BE49-F238E27FC236}">
                <a16:creationId xmlns:a16="http://schemas.microsoft.com/office/drawing/2014/main" id="{7DD9DF04-E5D9-49AB-B3BF-EC2CEB25731E}"/>
              </a:ext>
            </a:extLst>
          </p:cNvPr>
          <p:cNvSpPr txBox="1"/>
          <p:nvPr/>
        </p:nvSpPr>
        <p:spPr>
          <a:xfrm>
            <a:off x="5018556" y="6077001"/>
            <a:ext cx="3021367" cy="553998"/>
          </a:xfrm>
          <a:prstGeom prst="rect">
            <a:avLst/>
          </a:prstGeom>
          <a:noFill/>
        </p:spPr>
        <p:txBody>
          <a:bodyPr wrap="square">
            <a:spAutoFit/>
          </a:bodyPr>
          <a:lstStyle/>
          <a:p>
            <a:r>
              <a:rPr lang="en-US" sz="1000" b="0" i="0" dirty="0">
                <a:solidFill>
                  <a:srgbClr val="222222"/>
                </a:solidFill>
                <a:effectLst/>
                <a:latin typeface="-apple-system"/>
              </a:rPr>
              <a:t>Nagata, S., Tanaka, M. Programmed cell death and the immune system. </a:t>
            </a:r>
            <a:r>
              <a:rPr lang="en-US" sz="1000" b="0" i="1" dirty="0">
                <a:solidFill>
                  <a:srgbClr val="222222"/>
                </a:solidFill>
                <a:effectLst/>
                <a:latin typeface="-apple-system"/>
              </a:rPr>
              <a:t>Nat Rev Immunol</a:t>
            </a:r>
            <a:r>
              <a:rPr lang="en-US" sz="1000" b="0" i="0" dirty="0">
                <a:solidFill>
                  <a:srgbClr val="222222"/>
                </a:solidFill>
                <a:effectLst/>
                <a:latin typeface="-apple-system"/>
              </a:rPr>
              <a:t> </a:t>
            </a:r>
            <a:r>
              <a:rPr lang="en-US" sz="1000" b="1" i="0" dirty="0">
                <a:solidFill>
                  <a:srgbClr val="222222"/>
                </a:solidFill>
                <a:effectLst/>
                <a:latin typeface="-apple-system"/>
              </a:rPr>
              <a:t>17, </a:t>
            </a:r>
            <a:r>
              <a:rPr lang="en-US" sz="1000" b="0" i="0" dirty="0">
                <a:solidFill>
                  <a:srgbClr val="222222"/>
                </a:solidFill>
                <a:effectLst/>
                <a:latin typeface="-apple-system"/>
              </a:rPr>
              <a:t>333–340 (2017). https://doi.org/10.1038/nri.2016.153</a:t>
            </a:r>
            <a:endParaRPr lang="cs-CZ" sz="1000" dirty="0"/>
          </a:p>
        </p:txBody>
      </p:sp>
    </p:spTree>
    <p:extLst>
      <p:ext uri="{BB962C8B-B14F-4D97-AF65-F5344CB8AC3E}">
        <p14:creationId xmlns:p14="http://schemas.microsoft.com/office/powerpoint/2010/main" val="448930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18</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0"/>
            <a:ext cx="10753200" cy="451576"/>
          </a:xfrm>
        </p:spPr>
        <p:txBody>
          <a:bodyPr/>
          <a:lstStyle/>
          <a:p>
            <a:r>
              <a:rPr lang="cs-CZ" sz="2400" dirty="0" err="1">
                <a:solidFill>
                  <a:schemeClr val="tx1"/>
                </a:solidFill>
              </a:rPr>
              <a:t>Apoptosis</a:t>
            </a:r>
            <a:r>
              <a:rPr lang="cs-CZ" sz="2400" dirty="0">
                <a:solidFill>
                  <a:schemeClr val="tx1"/>
                </a:solidFill>
              </a:rPr>
              <a:t> and </a:t>
            </a:r>
            <a:r>
              <a:rPr lang="cs-CZ" sz="2400" dirty="0" err="1">
                <a:solidFill>
                  <a:schemeClr val="tx1"/>
                </a:solidFill>
              </a:rPr>
              <a:t>Immune</a:t>
            </a:r>
            <a:r>
              <a:rPr lang="cs-CZ" sz="2400" dirty="0">
                <a:solidFill>
                  <a:schemeClr val="tx1"/>
                </a:solidFill>
              </a:rPr>
              <a:t> </a:t>
            </a:r>
            <a:r>
              <a:rPr lang="cs-CZ" sz="2400" dirty="0" err="1">
                <a:solidFill>
                  <a:schemeClr val="tx1"/>
                </a:solidFill>
              </a:rPr>
              <a:t>System</a:t>
            </a:r>
            <a:endParaRPr lang="cs-CZ" sz="2400" dirty="0">
              <a:solidFill>
                <a:schemeClr val="tx1"/>
              </a:solidFill>
            </a:endParaRPr>
          </a:p>
        </p:txBody>
      </p:sp>
      <p:sp>
        <p:nvSpPr>
          <p:cNvPr id="11" name="TextovéPole 10">
            <a:extLst>
              <a:ext uri="{FF2B5EF4-FFF2-40B4-BE49-F238E27FC236}">
                <a16:creationId xmlns:a16="http://schemas.microsoft.com/office/drawing/2014/main" id="{447BBBC6-BA5B-4613-BA62-9C92C669A633}"/>
              </a:ext>
            </a:extLst>
          </p:cNvPr>
          <p:cNvSpPr txBox="1"/>
          <p:nvPr/>
        </p:nvSpPr>
        <p:spPr>
          <a:xfrm>
            <a:off x="266184" y="755356"/>
            <a:ext cx="11659631" cy="5447645"/>
          </a:xfrm>
          <a:prstGeom prst="rect">
            <a:avLst/>
          </a:prstGeom>
          <a:noFill/>
        </p:spPr>
        <p:txBody>
          <a:bodyPr wrap="square">
            <a:spAutoFit/>
          </a:bodyPr>
          <a:lstStyle/>
          <a:p>
            <a:r>
              <a:rPr lang="en-US" sz="1800" b="0" i="0" dirty="0">
                <a:solidFill>
                  <a:srgbClr val="222222"/>
                </a:solidFill>
                <a:effectLst/>
                <a:latin typeface="Calibri" panose="020F0502020204030204" pitchFamily="34" charset="0"/>
                <a:cs typeface="Calibri" panose="020F0502020204030204" pitchFamily="34" charset="0"/>
              </a:rPr>
              <a:t>Around 1990, apoptosis or cell death was reported to have important roles in the adaptive immune system in the deletion of thymocytes that express autoreactive or non-reactive T cell receptors (TCRs), and in the deletion of autoreactive immature B cells. </a:t>
            </a:r>
            <a:endParaRPr lang="cs-CZ" sz="1800" b="0" i="0" dirty="0">
              <a:solidFill>
                <a:srgbClr val="222222"/>
              </a:solidFill>
              <a:effectLst/>
              <a:latin typeface="Calibri" panose="020F0502020204030204" pitchFamily="34" charset="0"/>
              <a:cs typeface="Calibri" panose="020F0502020204030204" pitchFamily="34" charset="0"/>
            </a:endParaRPr>
          </a:p>
          <a:p>
            <a:endParaRPr lang="cs-CZ" sz="1800" dirty="0">
              <a:solidFill>
                <a:srgbClr val="222222"/>
              </a:solidFill>
              <a:latin typeface="Calibri" panose="020F0502020204030204" pitchFamily="34" charset="0"/>
              <a:cs typeface="Calibri" panose="020F0502020204030204" pitchFamily="34" charset="0"/>
            </a:endParaRPr>
          </a:p>
          <a:p>
            <a:r>
              <a:rPr lang="en-US" sz="1800" b="1" i="0" dirty="0">
                <a:solidFill>
                  <a:srgbClr val="222222"/>
                </a:solidFill>
                <a:effectLst/>
                <a:latin typeface="Calibri" panose="020F0502020204030204" pitchFamily="34" charset="0"/>
                <a:cs typeface="Calibri" panose="020F0502020204030204" pitchFamily="34" charset="0"/>
              </a:rPr>
              <a:t>Cell death is involved in various immunological processes</a:t>
            </a:r>
            <a:r>
              <a:rPr lang="cs-CZ" sz="1800" b="1" i="0" dirty="0">
                <a:solidFill>
                  <a:srgbClr val="222222"/>
                </a:solidFill>
                <a:effectLst/>
                <a:latin typeface="Calibri" panose="020F0502020204030204" pitchFamily="34" charset="0"/>
                <a:cs typeface="Calibri" panose="020F0502020204030204" pitchFamily="34" charset="0"/>
              </a:rPr>
              <a:t>:</a:t>
            </a:r>
          </a:p>
          <a:p>
            <a:endParaRPr lang="cs-CZ" sz="1800" b="0" i="0" dirty="0">
              <a:solidFill>
                <a:srgbClr val="222222"/>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0" i="0" dirty="0">
                <a:solidFill>
                  <a:srgbClr val="222222"/>
                </a:solidFill>
                <a:effectLst/>
                <a:latin typeface="Calibri" panose="020F0502020204030204" pitchFamily="34" charset="0"/>
                <a:cs typeface="Calibri" panose="020F0502020204030204" pitchFamily="34" charset="0"/>
              </a:rPr>
              <a:t>During lymphocyte development, </a:t>
            </a:r>
            <a:r>
              <a:rPr lang="cs-CZ" sz="1600" b="0" i="0" dirty="0">
                <a:solidFill>
                  <a:srgbClr val="222222"/>
                </a:solidFill>
                <a:effectLst/>
                <a:latin typeface="Calibri" panose="020F0502020204030204" pitchFamily="34" charset="0"/>
                <a:cs typeface="Calibri" panose="020F0502020204030204" pitchFamily="34" charset="0"/>
              </a:rPr>
              <a:t>many </a:t>
            </a:r>
            <a:r>
              <a:rPr lang="en-US" sz="1600" b="0" i="0" dirty="0">
                <a:solidFill>
                  <a:srgbClr val="222222"/>
                </a:solidFill>
                <a:effectLst/>
                <a:latin typeface="Calibri" panose="020F0502020204030204" pitchFamily="34" charset="0"/>
                <a:cs typeface="Calibri" panose="020F0502020204030204" pitchFamily="34" charset="0"/>
              </a:rPr>
              <a:t>lymphocyte progenitors that express antigen receptors with a high affinity for self-antigens or that cannot respond to antigens are eliminated by apoptosis. The lymphocytes that survive this stage of development remain in the periphery and form the naive T cell and naive B cell compartments. </a:t>
            </a:r>
            <a:endParaRPr lang="cs-CZ" sz="1600" b="0" i="0" dirty="0">
              <a:solidFill>
                <a:srgbClr val="222222"/>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cs-CZ" sz="1600" b="0" i="0" dirty="0">
              <a:solidFill>
                <a:srgbClr val="222222"/>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0" i="0" dirty="0">
                <a:solidFill>
                  <a:srgbClr val="222222"/>
                </a:solidFill>
                <a:effectLst/>
                <a:latin typeface="Calibri" panose="020F0502020204030204" pitchFamily="34" charset="0"/>
                <a:cs typeface="Calibri" panose="020F0502020204030204" pitchFamily="34" charset="0"/>
              </a:rPr>
              <a:t>When naive lymphocytes encounter pathogens, they proliferate and are activated to combat the pathogens. These activated lymphocytes will subsequently die after the pathogens have been removed. A similar situation can be found with neutrophils during inflammation. </a:t>
            </a:r>
            <a:r>
              <a:rPr lang="cs-CZ" sz="1600" dirty="0">
                <a:solidFill>
                  <a:srgbClr val="222222"/>
                </a:solidFill>
                <a:latin typeface="Calibri" panose="020F0502020204030204" pitchFamily="34" charset="0"/>
                <a:cs typeface="Calibri" panose="020F0502020204030204" pitchFamily="34" charset="0"/>
              </a:rPr>
              <a:t>W</a:t>
            </a:r>
            <a:r>
              <a:rPr lang="en-US" sz="1600" b="0" i="0" dirty="0">
                <a:solidFill>
                  <a:srgbClr val="222222"/>
                </a:solidFill>
                <a:effectLst/>
                <a:latin typeface="Calibri" panose="020F0502020204030204" pitchFamily="34" charset="0"/>
                <a:cs typeface="Calibri" panose="020F0502020204030204" pitchFamily="34" charset="0"/>
              </a:rPr>
              <a:t>hen our body is infected by bacteria, neutrophil populations expand, and neutrophils are activated to phagocytose bacteria, but they quickly undergo apoptosis after the infection has been cleared</a:t>
            </a:r>
            <a:r>
              <a:rPr lang="cs-CZ" sz="1600" b="0" i="0" dirty="0">
                <a:solidFill>
                  <a:srgbClr val="222222"/>
                </a:solidFill>
                <a:effectLst/>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cs-CZ" sz="1600" b="0" i="0" dirty="0">
              <a:solidFill>
                <a:srgbClr val="222222"/>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0" i="0" dirty="0">
                <a:solidFill>
                  <a:srgbClr val="222222"/>
                </a:solidFill>
                <a:effectLst/>
                <a:latin typeface="Calibri" panose="020F0502020204030204" pitchFamily="34" charset="0"/>
                <a:cs typeface="Calibri" panose="020F0502020204030204" pitchFamily="34" charset="0"/>
              </a:rPr>
              <a:t>Cytotoxic T lymphocytes and natural killer cells recognize virus-infected, bacteria-infected and transformed cancer cells, and induce these cells to die by apoptosis. </a:t>
            </a:r>
            <a:endParaRPr lang="cs-CZ" sz="1600" b="0" i="0" dirty="0">
              <a:solidFill>
                <a:srgbClr val="222222"/>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cs-CZ" sz="1600" b="0" i="0" dirty="0">
              <a:solidFill>
                <a:srgbClr val="222222"/>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0" i="0" dirty="0">
                <a:solidFill>
                  <a:srgbClr val="222222"/>
                </a:solidFill>
                <a:effectLst/>
                <a:latin typeface="Calibri" panose="020F0502020204030204" pitchFamily="34" charset="0"/>
                <a:cs typeface="Calibri" panose="020F0502020204030204" pitchFamily="34" charset="0"/>
              </a:rPr>
              <a:t>Bacteria-infected cells, particularly phagocytes, often undergo necrosis</a:t>
            </a:r>
            <a:r>
              <a:rPr lang="cs-CZ" sz="1600" b="0" i="0" dirty="0">
                <a:solidFill>
                  <a:srgbClr val="222222"/>
                </a:solidFill>
                <a:effectLst/>
                <a:latin typeface="Calibri" panose="020F0502020204030204" pitchFamily="34" charset="0"/>
                <a:cs typeface="Calibri" panose="020F0502020204030204" pitchFamily="34" charset="0"/>
              </a:rPr>
              <a:t> (</a:t>
            </a:r>
            <a:r>
              <a:rPr lang="cs-CZ" sz="1600" b="0" i="0" dirty="0" err="1">
                <a:solidFill>
                  <a:srgbClr val="222222"/>
                </a:solidFill>
                <a:effectLst/>
                <a:latin typeface="Calibri" panose="020F0502020204030204" pitchFamily="34" charset="0"/>
                <a:cs typeface="Calibri" panose="020F0502020204030204" pitchFamily="34" charset="0"/>
              </a:rPr>
              <a:t>pyroptosis</a:t>
            </a:r>
            <a:r>
              <a:rPr lang="cs-CZ" sz="1600" b="0" i="0" dirty="0">
                <a:solidFill>
                  <a:srgbClr val="222222"/>
                </a:solidFill>
                <a:effectLst/>
                <a:latin typeface="Calibri" panose="020F0502020204030204" pitchFamily="34" charset="0"/>
                <a:cs typeface="Calibri" panose="020F0502020204030204" pitchFamily="34" charset="0"/>
              </a:rPr>
              <a:t> </a:t>
            </a:r>
            <a:r>
              <a:rPr lang="cs-CZ" sz="1600" b="0" i="0" dirty="0" err="1">
                <a:solidFill>
                  <a:srgbClr val="222222"/>
                </a:solidFill>
                <a:effectLst/>
                <a:latin typeface="Calibri" panose="020F0502020204030204" pitchFamily="34" charset="0"/>
                <a:cs typeface="Calibri" panose="020F0502020204030204" pitchFamily="34" charset="0"/>
              </a:rPr>
              <a:t>or</a:t>
            </a:r>
            <a:r>
              <a:rPr lang="cs-CZ" sz="1600" b="0" i="0" dirty="0">
                <a:solidFill>
                  <a:srgbClr val="222222"/>
                </a:solidFill>
                <a:effectLst/>
                <a:latin typeface="Calibri" panose="020F0502020204030204" pitchFamily="34" charset="0"/>
                <a:cs typeface="Calibri" panose="020F0502020204030204" pitchFamily="34" charset="0"/>
              </a:rPr>
              <a:t> </a:t>
            </a:r>
            <a:r>
              <a:rPr lang="cs-CZ" sz="1600" b="0" i="0" dirty="0" err="1">
                <a:solidFill>
                  <a:srgbClr val="222222"/>
                </a:solidFill>
                <a:effectLst/>
                <a:latin typeface="Calibri" panose="020F0502020204030204" pitchFamily="34" charset="0"/>
                <a:cs typeface="Calibri" panose="020F0502020204030204" pitchFamily="34" charset="0"/>
              </a:rPr>
              <a:t>necroptosis</a:t>
            </a:r>
            <a:r>
              <a:rPr lang="cs-CZ" sz="1600" b="0" i="0">
                <a:solidFill>
                  <a:srgbClr val="222222"/>
                </a:solidFill>
                <a:effectLst/>
                <a:latin typeface="Calibri" panose="020F0502020204030204" pitchFamily="34" charset="0"/>
                <a:cs typeface="Calibri" panose="020F0502020204030204" pitchFamily="34" charset="0"/>
              </a:rPr>
              <a:t>)</a:t>
            </a:r>
            <a:r>
              <a:rPr lang="en-US" sz="1600" b="0" i="0">
                <a:solidFill>
                  <a:srgbClr val="222222"/>
                </a:solidFill>
                <a:effectLst/>
                <a:latin typeface="Calibri" panose="020F0502020204030204" pitchFamily="34" charset="0"/>
                <a:cs typeface="Calibri" panose="020F0502020204030204" pitchFamily="34" charset="0"/>
              </a:rPr>
              <a:t> </a:t>
            </a:r>
            <a:r>
              <a:rPr lang="en-US" sz="1600" b="0" i="0" dirty="0">
                <a:solidFill>
                  <a:srgbClr val="222222"/>
                </a:solidFill>
                <a:effectLst/>
                <a:latin typeface="Calibri" panose="020F0502020204030204" pitchFamily="34" charset="0"/>
                <a:cs typeface="Calibri" panose="020F0502020204030204" pitchFamily="34" charset="0"/>
              </a:rPr>
              <a:t>to prevent bacteria from proliferating further inside the cell. Unlike apoptosis, necrosis is an inflammatory form of cell death and can lead to further tissue inflammation. </a:t>
            </a:r>
            <a:endParaRPr lang="cs-CZ" sz="1800" dirty="0">
              <a:latin typeface="Calibri" panose="020F0502020204030204" pitchFamily="34" charset="0"/>
              <a:cs typeface="Calibri" panose="020F0502020204030204" pitchFamily="34" charset="0"/>
            </a:endParaRPr>
          </a:p>
        </p:txBody>
      </p:sp>
      <p:sp>
        <p:nvSpPr>
          <p:cNvPr id="6" name="TextovéPole 5">
            <a:extLst>
              <a:ext uri="{FF2B5EF4-FFF2-40B4-BE49-F238E27FC236}">
                <a16:creationId xmlns:a16="http://schemas.microsoft.com/office/drawing/2014/main" id="{ADEC594B-3590-445C-91E3-C359A1154B7E}"/>
              </a:ext>
            </a:extLst>
          </p:cNvPr>
          <p:cNvSpPr txBox="1"/>
          <p:nvPr/>
        </p:nvSpPr>
        <p:spPr>
          <a:xfrm>
            <a:off x="3057407" y="5981779"/>
            <a:ext cx="9134593" cy="246221"/>
          </a:xfrm>
          <a:prstGeom prst="rect">
            <a:avLst/>
          </a:prstGeom>
          <a:noFill/>
        </p:spPr>
        <p:txBody>
          <a:bodyPr wrap="square">
            <a:spAutoFit/>
          </a:bodyPr>
          <a:lstStyle/>
          <a:p>
            <a:r>
              <a:rPr lang="en-US" sz="1000" b="0" i="0" dirty="0">
                <a:solidFill>
                  <a:srgbClr val="222222"/>
                </a:solidFill>
                <a:effectLst/>
                <a:latin typeface="-apple-system"/>
              </a:rPr>
              <a:t>Nagata, S., Tanaka, M. Programmed cell death and the immune system. </a:t>
            </a:r>
            <a:r>
              <a:rPr lang="en-US" sz="1000" b="0" i="1" dirty="0">
                <a:solidFill>
                  <a:srgbClr val="222222"/>
                </a:solidFill>
                <a:effectLst/>
                <a:latin typeface="-apple-system"/>
              </a:rPr>
              <a:t>Nat Rev Immunol</a:t>
            </a:r>
            <a:r>
              <a:rPr lang="en-US" sz="1000" b="0" i="0" dirty="0">
                <a:solidFill>
                  <a:srgbClr val="222222"/>
                </a:solidFill>
                <a:effectLst/>
                <a:latin typeface="-apple-system"/>
              </a:rPr>
              <a:t> </a:t>
            </a:r>
            <a:r>
              <a:rPr lang="en-US" sz="1000" b="1" i="0" dirty="0">
                <a:solidFill>
                  <a:srgbClr val="222222"/>
                </a:solidFill>
                <a:effectLst/>
                <a:latin typeface="-apple-system"/>
              </a:rPr>
              <a:t>17, </a:t>
            </a:r>
            <a:r>
              <a:rPr lang="en-US" sz="1000" b="0" i="0" dirty="0">
                <a:solidFill>
                  <a:srgbClr val="222222"/>
                </a:solidFill>
                <a:effectLst/>
                <a:latin typeface="-apple-system"/>
              </a:rPr>
              <a:t>333–340 (2017). https://doi.org/10.1038/nri.2016.153</a:t>
            </a:r>
            <a:endParaRPr lang="cs-CZ" sz="1000" dirty="0"/>
          </a:p>
        </p:txBody>
      </p:sp>
    </p:spTree>
    <p:extLst>
      <p:ext uri="{BB962C8B-B14F-4D97-AF65-F5344CB8AC3E}">
        <p14:creationId xmlns:p14="http://schemas.microsoft.com/office/powerpoint/2010/main" val="3695850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19</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301695" y="152212"/>
            <a:ext cx="10753200" cy="451576"/>
          </a:xfrm>
        </p:spPr>
        <p:txBody>
          <a:bodyPr/>
          <a:lstStyle/>
          <a:p>
            <a:r>
              <a:rPr lang="cs-CZ" sz="2400" dirty="0" err="1">
                <a:solidFill>
                  <a:schemeClr val="tx1"/>
                </a:solidFill>
              </a:rPr>
              <a:t>Insufficient</a:t>
            </a:r>
            <a:r>
              <a:rPr lang="cs-CZ" sz="2400" dirty="0">
                <a:solidFill>
                  <a:schemeClr val="tx1"/>
                </a:solidFill>
              </a:rPr>
              <a:t> </a:t>
            </a:r>
            <a:r>
              <a:rPr lang="cs-CZ" sz="2400" dirty="0" err="1">
                <a:solidFill>
                  <a:schemeClr val="tx1"/>
                </a:solidFill>
              </a:rPr>
              <a:t>apoptosis</a:t>
            </a:r>
            <a:r>
              <a:rPr lang="cs-CZ" sz="2400" dirty="0">
                <a:solidFill>
                  <a:schemeClr val="tx1"/>
                </a:solidFill>
              </a:rPr>
              <a:t> and </a:t>
            </a:r>
            <a:r>
              <a:rPr lang="cs-CZ" sz="2400" dirty="0" err="1">
                <a:solidFill>
                  <a:schemeClr val="tx1"/>
                </a:solidFill>
              </a:rPr>
              <a:t>the</a:t>
            </a:r>
            <a:r>
              <a:rPr lang="cs-CZ" sz="2400" dirty="0">
                <a:solidFill>
                  <a:schemeClr val="tx1"/>
                </a:solidFill>
              </a:rPr>
              <a:t> development </a:t>
            </a:r>
            <a:r>
              <a:rPr lang="cs-CZ" sz="2400" dirty="0" err="1">
                <a:solidFill>
                  <a:schemeClr val="tx1"/>
                </a:solidFill>
              </a:rPr>
              <a:t>of</a:t>
            </a:r>
            <a:r>
              <a:rPr lang="cs-CZ" sz="2400" dirty="0">
                <a:solidFill>
                  <a:schemeClr val="tx1"/>
                </a:solidFill>
              </a:rPr>
              <a:t> </a:t>
            </a:r>
            <a:r>
              <a:rPr lang="cs-CZ" sz="2400" dirty="0" err="1">
                <a:solidFill>
                  <a:schemeClr val="tx1"/>
                </a:solidFill>
              </a:rPr>
              <a:t>autoimmune</a:t>
            </a:r>
            <a:r>
              <a:rPr lang="cs-CZ" sz="2400" dirty="0">
                <a:solidFill>
                  <a:schemeClr val="tx1"/>
                </a:solidFill>
              </a:rPr>
              <a:t> </a:t>
            </a:r>
            <a:r>
              <a:rPr lang="cs-CZ" sz="2400" dirty="0" err="1">
                <a:solidFill>
                  <a:schemeClr val="tx1"/>
                </a:solidFill>
              </a:rPr>
              <a:t>diseases</a:t>
            </a:r>
            <a:r>
              <a:rPr lang="cs-CZ" sz="2400" dirty="0">
                <a:solidFill>
                  <a:schemeClr val="tx1"/>
                </a:solidFill>
              </a:rPr>
              <a:t>.</a:t>
            </a:r>
          </a:p>
        </p:txBody>
      </p:sp>
      <p:sp>
        <p:nvSpPr>
          <p:cNvPr id="7" name="TextovéPole 6">
            <a:extLst>
              <a:ext uri="{FF2B5EF4-FFF2-40B4-BE49-F238E27FC236}">
                <a16:creationId xmlns:a16="http://schemas.microsoft.com/office/drawing/2014/main" id="{BDC47C4A-9CDB-4F9D-98AD-80C376916E70}"/>
              </a:ext>
            </a:extLst>
          </p:cNvPr>
          <p:cNvSpPr txBox="1"/>
          <p:nvPr/>
        </p:nvSpPr>
        <p:spPr>
          <a:xfrm>
            <a:off x="234745" y="868623"/>
            <a:ext cx="9504059" cy="5262979"/>
          </a:xfrm>
          <a:prstGeom prst="rect">
            <a:avLst/>
          </a:prstGeom>
          <a:noFill/>
        </p:spPr>
        <p:txBody>
          <a:bodyPr wrap="square">
            <a:spAutoFit/>
          </a:bodyPr>
          <a:lstStyle/>
          <a:p>
            <a:pPr algn="l"/>
            <a:r>
              <a:rPr lang="en-US" sz="1600" b="0" i="0" dirty="0">
                <a:solidFill>
                  <a:srgbClr val="222222"/>
                </a:solidFill>
                <a:effectLst/>
                <a:latin typeface="Calibri" panose="020F0502020204030204" pitchFamily="34" charset="0"/>
                <a:cs typeface="Calibri" panose="020F0502020204030204" pitchFamily="34" charset="0"/>
              </a:rPr>
              <a:t>Beyond cancer, the most compelling evidence of insufficient apoptosis contributing to disease is seen in autoimmune disorders.</a:t>
            </a:r>
            <a:endParaRPr lang="cs-CZ" sz="1600" b="0" i="0" dirty="0">
              <a:solidFill>
                <a:srgbClr val="222222"/>
              </a:solidFill>
              <a:effectLst/>
              <a:latin typeface="Calibri" panose="020F0502020204030204" pitchFamily="34" charset="0"/>
              <a:cs typeface="Calibri" panose="020F0502020204030204" pitchFamily="34" charset="0"/>
            </a:endParaRPr>
          </a:p>
          <a:p>
            <a:pPr algn="l"/>
            <a:endParaRPr lang="cs-CZ" sz="1600" dirty="0">
              <a:solidFill>
                <a:srgbClr val="222222"/>
              </a:solidFill>
              <a:latin typeface="Calibri" panose="020F0502020204030204" pitchFamily="34" charset="0"/>
              <a:cs typeface="Calibri" panose="020F0502020204030204" pitchFamily="34" charset="0"/>
            </a:endParaRPr>
          </a:p>
          <a:p>
            <a:pPr algn="l"/>
            <a:r>
              <a:rPr lang="cs-CZ" sz="1600" dirty="0">
                <a:solidFill>
                  <a:srgbClr val="222222"/>
                </a:solidFill>
                <a:latin typeface="Calibri" panose="020F0502020204030204" pitchFamily="34" charset="0"/>
                <a:cs typeface="Calibri" panose="020F0502020204030204" pitchFamily="34" charset="0"/>
              </a:rPr>
              <a:t>D</a:t>
            </a:r>
            <a:r>
              <a:rPr lang="en-US" sz="1600" b="0" i="0" dirty="0" err="1">
                <a:solidFill>
                  <a:srgbClr val="222222"/>
                </a:solidFill>
                <a:effectLst/>
                <a:latin typeface="Calibri" panose="020F0502020204030204" pitchFamily="34" charset="0"/>
                <a:cs typeface="Calibri" panose="020F0502020204030204" pitchFamily="34" charset="0"/>
              </a:rPr>
              <a:t>efects</a:t>
            </a:r>
            <a:r>
              <a:rPr lang="en-US" sz="1600" b="0" i="0" dirty="0">
                <a:solidFill>
                  <a:srgbClr val="222222"/>
                </a:solidFill>
                <a:effectLst/>
                <a:latin typeface="Calibri" panose="020F0502020204030204" pitchFamily="34" charset="0"/>
                <a:cs typeface="Calibri" panose="020F0502020204030204" pitchFamily="34" charset="0"/>
              </a:rPr>
              <a:t> may involve</a:t>
            </a:r>
            <a:r>
              <a:rPr lang="cs-CZ" sz="1600" b="0" i="0" dirty="0">
                <a:solidFill>
                  <a:srgbClr val="222222"/>
                </a:solidFill>
                <a:effectLst/>
                <a:latin typeface="Calibri" panose="020F0502020204030204" pitchFamily="34" charset="0"/>
                <a:cs typeface="Calibri" panose="020F0502020204030204" pitchFamily="34" charset="0"/>
              </a:rPr>
              <a:t> </a:t>
            </a:r>
            <a:r>
              <a:rPr lang="cs-CZ" sz="1600" b="0" i="0" dirty="0" err="1">
                <a:solidFill>
                  <a:srgbClr val="222222"/>
                </a:solidFill>
                <a:effectLst/>
                <a:latin typeface="Calibri" panose="020F0502020204030204" pitchFamily="34" charset="0"/>
                <a:cs typeface="Calibri" panose="020F0502020204030204" pitchFamily="34" charset="0"/>
              </a:rPr>
              <a:t>predominantly</a:t>
            </a:r>
            <a:r>
              <a:rPr lang="en-US" sz="1600" b="0" i="0" dirty="0">
                <a:solidFill>
                  <a:srgbClr val="222222"/>
                </a:solidFill>
                <a:effectLst/>
                <a:latin typeface="Calibri" panose="020F0502020204030204" pitchFamily="34" charset="0"/>
                <a:cs typeface="Calibri" panose="020F0502020204030204" pitchFamily="34" charset="0"/>
              </a:rPr>
              <a:t> perturbations to the extrinsic pathway,</a:t>
            </a:r>
            <a:r>
              <a:rPr lang="cs-CZ" sz="1600" b="0" i="0" dirty="0">
                <a:solidFill>
                  <a:srgbClr val="222222"/>
                </a:solidFill>
                <a:effectLst/>
                <a:latin typeface="Calibri" panose="020F0502020204030204" pitchFamily="34" charset="0"/>
                <a:cs typeface="Calibri" panose="020F0502020204030204" pitchFamily="34" charset="0"/>
              </a:rPr>
              <a:t> but</a:t>
            </a:r>
            <a:r>
              <a:rPr lang="en-US" sz="1600" b="0" i="0" dirty="0">
                <a:solidFill>
                  <a:srgbClr val="222222"/>
                </a:solidFill>
                <a:effectLst/>
                <a:latin typeface="Calibri" panose="020F0502020204030204" pitchFamily="34" charset="0"/>
                <a:cs typeface="Calibri" panose="020F0502020204030204" pitchFamily="34" charset="0"/>
              </a:rPr>
              <a:t> the intrinsic pathway is also implicated. </a:t>
            </a:r>
            <a:endParaRPr lang="cs-CZ" sz="1600" b="0" i="0" dirty="0">
              <a:solidFill>
                <a:srgbClr val="222222"/>
              </a:solidFill>
              <a:effectLst/>
              <a:latin typeface="Calibri" panose="020F0502020204030204" pitchFamily="34" charset="0"/>
              <a:cs typeface="Calibri" panose="020F0502020204030204" pitchFamily="34" charset="0"/>
            </a:endParaRPr>
          </a:p>
          <a:p>
            <a:pPr algn="l"/>
            <a:endParaRPr lang="cs-CZ" sz="1600" b="0" i="0" dirty="0">
              <a:solidFill>
                <a:srgbClr val="222222"/>
              </a:solidFill>
              <a:effectLst/>
              <a:latin typeface="Calibri" panose="020F0502020204030204" pitchFamily="34" charset="0"/>
              <a:cs typeface="Calibri" panose="020F0502020204030204" pitchFamily="34" charset="0"/>
            </a:endParaRPr>
          </a:p>
          <a:p>
            <a:pPr algn="l"/>
            <a:r>
              <a:rPr lang="en-US" sz="1600" b="0" i="0" dirty="0">
                <a:solidFill>
                  <a:srgbClr val="222222"/>
                </a:solidFill>
                <a:effectLst/>
                <a:latin typeface="Calibri" panose="020F0502020204030204" pitchFamily="34" charset="0"/>
                <a:cs typeface="Calibri" panose="020F0502020204030204" pitchFamily="34" charset="0"/>
              </a:rPr>
              <a:t>In humans, abnormally high expression of BCL-2 in peripheral blood B and T lymphocytes has been observed in patients diagnosed with </a:t>
            </a:r>
            <a:r>
              <a:rPr lang="en-US" sz="1600" b="1" i="0" dirty="0">
                <a:solidFill>
                  <a:srgbClr val="222222"/>
                </a:solidFill>
                <a:effectLst/>
                <a:latin typeface="Calibri" panose="020F0502020204030204" pitchFamily="34" charset="0"/>
                <a:cs typeface="Calibri" panose="020F0502020204030204" pitchFamily="34" charset="0"/>
              </a:rPr>
              <a:t>systemic lupus erythematosus (SLE) </a:t>
            </a:r>
            <a:r>
              <a:rPr lang="en-US" sz="1600" b="0" i="0" dirty="0">
                <a:solidFill>
                  <a:srgbClr val="222222"/>
                </a:solidFill>
                <a:effectLst/>
                <a:latin typeface="Calibri" panose="020F0502020204030204" pitchFamily="34" charset="0"/>
                <a:cs typeface="Calibri" panose="020F0502020204030204" pitchFamily="34" charset="0"/>
              </a:rPr>
              <a:t>— a prototypical autoimmune disease characterized by inflammation and organ damage in association with the expression of autoantibodies against double-stranded DNA. Such high BCL-2 levels may be responsible for the abnormal survival of self-reactive lymphocytes driving SLE.</a:t>
            </a:r>
            <a:endParaRPr lang="cs-CZ" sz="1600" b="0" i="0" dirty="0">
              <a:solidFill>
                <a:srgbClr val="222222"/>
              </a:solidFill>
              <a:effectLst/>
              <a:latin typeface="Calibri" panose="020F0502020204030204" pitchFamily="34" charset="0"/>
              <a:cs typeface="Calibri" panose="020F0502020204030204" pitchFamily="34" charset="0"/>
            </a:endParaRPr>
          </a:p>
          <a:p>
            <a:pPr algn="l"/>
            <a:endParaRPr lang="en-US" sz="1600" b="0" i="0" dirty="0">
              <a:solidFill>
                <a:srgbClr val="222222"/>
              </a:solidFill>
              <a:effectLst/>
              <a:latin typeface="Calibri" panose="020F0502020204030204" pitchFamily="34" charset="0"/>
              <a:cs typeface="Calibri" panose="020F0502020204030204" pitchFamily="34" charset="0"/>
            </a:endParaRPr>
          </a:p>
          <a:p>
            <a:pPr algn="l"/>
            <a:r>
              <a:rPr lang="en-US" sz="1600" b="1" i="0" dirty="0">
                <a:solidFill>
                  <a:srgbClr val="222222"/>
                </a:solidFill>
                <a:effectLst/>
                <a:latin typeface="Calibri" panose="020F0502020204030204" pitchFamily="34" charset="0"/>
                <a:cs typeface="Calibri" panose="020F0502020204030204" pitchFamily="34" charset="0"/>
              </a:rPr>
              <a:t>Autoimmune lymphoproliferative syndrome (ALPS)</a:t>
            </a:r>
            <a:r>
              <a:rPr lang="en-US" sz="1600" b="0" i="0" dirty="0">
                <a:solidFill>
                  <a:srgbClr val="222222"/>
                </a:solidFill>
                <a:effectLst/>
                <a:latin typeface="Calibri" panose="020F0502020204030204" pitchFamily="34" charset="0"/>
                <a:cs typeface="Calibri" panose="020F0502020204030204" pitchFamily="34" charset="0"/>
              </a:rPr>
              <a:t> is a recently characterized disorder caused predominantly by inherited mutations in the gene that encodes </a:t>
            </a:r>
            <a:r>
              <a:rPr lang="en-US" sz="1600" b="0" i="0" dirty="0" err="1">
                <a:solidFill>
                  <a:srgbClr val="222222"/>
                </a:solidFill>
                <a:effectLst/>
                <a:latin typeface="Calibri" panose="020F0502020204030204" pitchFamily="34" charset="0"/>
                <a:cs typeface="Calibri" panose="020F0502020204030204" pitchFamily="34" charset="0"/>
              </a:rPr>
              <a:t>tumour</a:t>
            </a:r>
            <a:r>
              <a:rPr lang="en-US" sz="1600" b="0" i="0" dirty="0">
                <a:solidFill>
                  <a:srgbClr val="222222"/>
                </a:solidFill>
                <a:effectLst/>
                <a:latin typeface="Calibri" panose="020F0502020204030204" pitchFamily="34" charset="0"/>
                <a:cs typeface="Calibri" panose="020F0502020204030204" pitchFamily="34" charset="0"/>
              </a:rPr>
              <a:t> necrosis factor receptor superfamily member 6 (FAS</a:t>
            </a:r>
            <a:r>
              <a:rPr lang="cs-CZ" sz="1600" b="0" i="0" dirty="0">
                <a:solidFill>
                  <a:srgbClr val="222222"/>
                </a:solidFill>
                <a:effectLst/>
                <a:latin typeface="Calibri" panose="020F0502020204030204" pitchFamily="34" charset="0"/>
                <a:cs typeface="Calibri" panose="020F0502020204030204" pitchFamily="34" charset="0"/>
              </a:rPr>
              <a:t>)</a:t>
            </a:r>
            <a:r>
              <a:rPr lang="en-US" sz="1600" b="0" i="0" dirty="0">
                <a:solidFill>
                  <a:srgbClr val="222222"/>
                </a:solidFill>
                <a:effectLst/>
                <a:latin typeface="Calibri" panose="020F0502020204030204" pitchFamily="34" charset="0"/>
                <a:cs typeface="Calibri" panose="020F0502020204030204" pitchFamily="34" charset="0"/>
              </a:rPr>
              <a:t>, leading to reduction in apoptosis potential and expansion of </a:t>
            </a:r>
            <a:r>
              <a:rPr lang="en-US" sz="1600" b="0" i="0" u="sng"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double-negative T cells</a:t>
            </a:r>
            <a:r>
              <a:rPr lang="en-US" sz="1600" b="0" i="0" u="sng" dirty="0">
                <a:effectLst/>
                <a:latin typeface="Calibri" panose="020F0502020204030204" pitchFamily="34" charset="0"/>
                <a:cs typeface="Calibri" panose="020F0502020204030204" pitchFamily="34" charset="0"/>
              </a:rPr>
              <a:t> </a:t>
            </a:r>
            <a:r>
              <a:rPr lang="en-US" sz="1600" b="0" i="0" dirty="0">
                <a:effectLst/>
                <a:latin typeface="Calibri" panose="020F0502020204030204" pitchFamily="34" charset="0"/>
                <a:cs typeface="Calibri" panose="020F0502020204030204" pitchFamily="34" charset="0"/>
              </a:rPr>
              <a:t>(</a:t>
            </a:r>
            <a:r>
              <a:rPr lang="en-US" sz="1600" b="0" i="0" dirty="0">
                <a:solidFill>
                  <a:srgbClr val="222222"/>
                </a:solidFill>
                <a:effectLst/>
                <a:latin typeface="Calibri" panose="020F0502020204030204" pitchFamily="34" charset="0"/>
                <a:cs typeface="Calibri" panose="020F0502020204030204" pitchFamily="34" charset="0"/>
              </a:rPr>
              <a:t>DNTCs) — a hallmark of ALPS. </a:t>
            </a:r>
            <a:endParaRPr lang="cs-CZ" sz="1600" b="0" i="0" dirty="0">
              <a:solidFill>
                <a:srgbClr val="222222"/>
              </a:solidFill>
              <a:effectLst/>
              <a:latin typeface="Calibri" panose="020F0502020204030204" pitchFamily="34" charset="0"/>
              <a:cs typeface="Calibri" panose="020F0502020204030204" pitchFamily="34" charset="0"/>
            </a:endParaRPr>
          </a:p>
          <a:p>
            <a:pPr algn="l"/>
            <a:endParaRPr lang="cs-CZ" sz="1600" dirty="0">
              <a:solidFill>
                <a:srgbClr val="222222"/>
              </a:solidFill>
              <a:latin typeface="Calibri" panose="020F0502020204030204" pitchFamily="34" charset="0"/>
              <a:cs typeface="Calibri" panose="020F0502020204030204" pitchFamily="34" charset="0"/>
            </a:endParaRPr>
          </a:p>
          <a:p>
            <a:pPr algn="l"/>
            <a:r>
              <a:rPr lang="cs-CZ" sz="1600" dirty="0">
                <a:solidFill>
                  <a:srgbClr val="222222"/>
                </a:solidFill>
                <a:latin typeface="Calibri" panose="020F0502020204030204" pitchFamily="34" charset="0"/>
                <a:cs typeface="Calibri" panose="020F0502020204030204" pitchFamily="34" charset="0"/>
              </a:rPr>
              <a:t>G</a:t>
            </a:r>
            <a:r>
              <a:rPr lang="en-US" sz="1600" b="0" i="0" dirty="0" err="1">
                <a:solidFill>
                  <a:srgbClr val="222222"/>
                </a:solidFill>
                <a:effectLst/>
                <a:latin typeface="Calibri" panose="020F0502020204030204" pitchFamily="34" charset="0"/>
                <a:cs typeface="Calibri" panose="020F0502020204030204" pitchFamily="34" charset="0"/>
              </a:rPr>
              <a:t>astrointestinal</a:t>
            </a:r>
            <a:r>
              <a:rPr lang="en-US" sz="1600" b="0" i="0" dirty="0">
                <a:solidFill>
                  <a:srgbClr val="222222"/>
                </a:solidFill>
                <a:effectLst/>
                <a:latin typeface="Calibri" panose="020F0502020204030204" pitchFamily="34" charset="0"/>
                <a:cs typeface="Calibri" panose="020F0502020204030204" pitchFamily="34" charset="0"/>
              </a:rPr>
              <a:t> autoimmune diseases such as Crohn’s disease and ulcerative colitis are believed to occur as a consequence of chronic inflammation and consequent death of intestinal epithelial cells. This inflammation is established by hyperproliferating T cells that normally would be eliminated by cell death. However, in these conditions, an increase in pro-survival BCL-2 prevents T cell apoptosis.</a:t>
            </a:r>
          </a:p>
        </p:txBody>
      </p:sp>
      <p:pic>
        <p:nvPicPr>
          <p:cNvPr id="9" name="Obrázek 8" descr="Obsah obrázku tmavé, vlasy&#10;&#10;Popis byl vytvořen automaticky">
            <a:extLst>
              <a:ext uri="{FF2B5EF4-FFF2-40B4-BE49-F238E27FC236}">
                <a16:creationId xmlns:a16="http://schemas.microsoft.com/office/drawing/2014/main" id="{575E5FB2-39B7-45D1-AB96-37346D6BE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804" y="1891688"/>
            <a:ext cx="2347912" cy="1595437"/>
          </a:xfrm>
          <a:prstGeom prst="rect">
            <a:avLst/>
          </a:prstGeom>
        </p:spPr>
      </p:pic>
      <p:pic>
        <p:nvPicPr>
          <p:cNvPr id="11" name="Obrázek 10" descr="Obsah obrázku zeď, osoba, interiér, pózování&#10;&#10;Popis byl vytvořen automaticky">
            <a:extLst>
              <a:ext uri="{FF2B5EF4-FFF2-40B4-BE49-F238E27FC236}">
                <a16:creationId xmlns:a16="http://schemas.microsoft.com/office/drawing/2014/main" id="{C5305387-C356-4FA5-9EDC-B31C1E8A3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2794" y="3555826"/>
            <a:ext cx="1299931" cy="2003502"/>
          </a:xfrm>
          <a:prstGeom prst="rect">
            <a:avLst/>
          </a:prstGeom>
        </p:spPr>
      </p:pic>
    </p:spTree>
    <p:extLst>
      <p:ext uri="{BB962C8B-B14F-4D97-AF65-F5344CB8AC3E}">
        <p14:creationId xmlns:p14="http://schemas.microsoft.com/office/powerpoint/2010/main" val="1068340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2</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343358" y="79902"/>
            <a:ext cx="10753200" cy="451576"/>
          </a:xfrm>
        </p:spPr>
        <p:txBody>
          <a:bodyPr/>
          <a:lstStyle/>
          <a:p>
            <a:r>
              <a:rPr lang="cs-CZ" sz="2800" dirty="0" err="1">
                <a:solidFill>
                  <a:schemeClr val="tx1"/>
                </a:solidFill>
              </a:rPr>
              <a:t>Apoptosis</a:t>
            </a:r>
            <a:r>
              <a:rPr lang="cs-CZ" sz="2800" dirty="0">
                <a:solidFill>
                  <a:schemeClr val="tx1"/>
                </a:solidFill>
              </a:rPr>
              <a:t> – </a:t>
            </a:r>
            <a:r>
              <a:rPr lang="cs-CZ" sz="2800" dirty="0" err="1">
                <a:solidFill>
                  <a:schemeClr val="tx1"/>
                </a:solidFill>
              </a:rPr>
              <a:t>Programmed</a:t>
            </a:r>
            <a:r>
              <a:rPr lang="cs-CZ" sz="2800" dirty="0">
                <a:solidFill>
                  <a:schemeClr val="tx1"/>
                </a:solidFill>
              </a:rPr>
              <a:t> Cell </a:t>
            </a:r>
            <a:r>
              <a:rPr lang="cs-CZ" sz="2800" dirty="0" err="1">
                <a:solidFill>
                  <a:schemeClr val="tx1"/>
                </a:solidFill>
              </a:rPr>
              <a:t>Death</a:t>
            </a:r>
            <a:endParaRPr lang="cs-CZ" sz="2800" dirty="0">
              <a:solidFill>
                <a:schemeClr val="tx1"/>
              </a:solidFill>
            </a:endParaRPr>
          </a:p>
        </p:txBody>
      </p:sp>
      <p:sp>
        <p:nvSpPr>
          <p:cNvPr id="8" name="TextovéPole 7">
            <a:extLst>
              <a:ext uri="{FF2B5EF4-FFF2-40B4-BE49-F238E27FC236}">
                <a16:creationId xmlns:a16="http://schemas.microsoft.com/office/drawing/2014/main" id="{1644B74E-B425-4258-A5F9-D3BCFD8D0723}"/>
              </a:ext>
            </a:extLst>
          </p:cNvPr>
          <p:cNvSpPr txBox="1"/>
          <p:nvPr/>
        </p:nvSpPr>
        <p:spPr>
          <a:xfrm>
            <a:off x="343359" y="978568"/>
            <a:ext cx="7228516" cy="5016758"/>
          </a:xfrm>
          <a:prstGeom prst="rect">
            <a:avLst/>
          </a:prstGeom>
          <a:noFill/>
        </p:spPr>
        <p:txBody>
          <a:bodyPr wrap="square" rtlCol="0">
            <a:spAutoFit/>
          </a:bodyPr>
          <a:lstStyle/>
          <a:p>
            <a:pPr algn="l"/>
            <a:r>
              <a:rPr lang="en-US" sz="2000" dirty="0">
                <a:latin typeface="+mn-lt"/>
              </a:rPr>
              <a:t>The human body generates 10–100 billion cells every day, and the same number of cells die to maintain homeostasis in our body.</a:t>
            </a:r>
            <a:endParaRPr lang="cs-CZ" sz="2000" dirty="0">
              <a:latin typeface="+mn-lt"/>
            </a:endParaRPr>
          </a:p>
          <a:p>
            <a:pPr algn="l"/>
            <a:endParaRPr lang="cs-CZ" sz="2000" dirty="0">
              <a:latin typeface="+mn-lt"/>
            </a:endParaRPr>
          </a:p>
          <a:p>
            <a:pPr algn="l"/>
            <a:r>
              <a:rPr lang="en-US" sz="2000" dirty="0">
                <a:latin typeface="+mn-lt"/>
              </a:rPr>
              <a:t>Cells infected by bacteria or viruses also die.</a:t>
            </a:r>
            <a:endParaRPr lang="cs-CZ" sz="2000" dirty="0">
              <a:latin typeface="+mn-lt"/>
            </a:endParaRPr>
          </a:p>
          <a:p>
            <a:pPr algn="l"/>
            <a:endParaRPr lang="cs-CZ" sz="2000" dirty="0">
              <a:latin typeface="+mn-lt"/>
            </a:endParaRPr>
          </a:p>
          <a:p>
            <a:pPr algn="l"/>
            <a:r>
              <a:rPr lang="en-US" sz="2000" dirty="0">
                <a:latin typeface="+mn-lt"/>
              </a:rPr>
              <a:t>The cell death that occurs under physiological conditions mainly proceeds by apoptosis, which is a noninflammatory, or silent, process, while pathogen infection induces necroptosis or </a:t>
            </a:r>
            <a:r>
              <a:rPr lang="en-US" sz="2000" dirty="0" err="1">
                <a:latin typeface="+mn-lt"/>
              </a:rPr>
              <a:t>pyroptosis</a:t>
            </a:r>
            <a:r>
              <a:rPr lang="en-US" sz="2000" dirty="0">
                <a:latin typeface="+mn-lt"/>
              </a:rPr>
              <a:t>, which activates the immune system and causes inflammation.</a:t>
            </a:r>
            <a:endParaRPr lang="cs-CZ" sz="2000" dirty="0">
              <a:latin typeface="+mn-lt"/>
            </a:endParaRPr>
          </a:p>
          <a:p>
            <a:pPr algn="l"/>
            <a:endParaRPr lang="cs-CZ" sz="2000" dirty="0">
              <a:latin typeface="+mn-lt"/>
            </a:endParaRPr>
          </a:p>
          <a:p>
            <a:pPr algn="l"/>
            <a:r>
              <a:rPr lang="en-US" sz="2000" dirty="0">
                <a:latin typeface="+mn-lt"/>
              </a:rPr>
              <a:t>Dead cells generated by apoptosis are quickly engulfed by macrophages for degradation.</a:t>
            </a:r>
            <a:endParaRPr lang="cs-CZ" sz="2000" dirty="0">
              <a:latin typeface="+mn-lt"/>
            </a:endParaRPr>
          </a:p>
          <a:p>
            <a:pPr algn="l"/>
            <a:endParaRPr lang="cs-CZ" sz="2000" dirty="0">
              <a:latin typeface="+mn-lt"/>
            </a:endParaRPr>
          </a:p>
          <a:p>
            <a:pPr algn="l"/>
            <a:endParaRPr lang="cs-CZ" sz="2000" dirty="0" err="1">
              <a:latin typeface="+mn-lt"/>
            </a:endParaRPr>
          </a:p>
        </p:txBody>
      </p:sp>
      <p:pic>
        <p:nvPicPr>
          <p:cNvPr id="9" name="video_apoptoza">
            <a:hlinkClick r:id="" action="ppaction://media"/>
            <a:extLst>
              <a:ext uri="{FF2B5EF4-FFF2-40B4-BE49-F238E27FC236}">
                <a16:creationId xmlns:a16="http://schemas.microsoft.com/office/drawing/2014/main" id="{1F9A2988-7165-4143-B85C-5F279281C5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44369" y="1122947"/>
            <a:ext cx="3577390" cy="3577390"/>
          </a:xfrm>
          <a:prstGeom prst="rect">
            <a:avLst/>
          </a:prstGeom>
        </p:spPr>
      </p:pic>
      <p:sp>
        <p:nvSpPr>
          <p:cNvPr id="10" name="TextovéPole 9">
            <a:extLst>
              <a:ext uri="{FF2B5EF4-FFF2-40B4-BE49-F238E27FC236}">
                <a16:creationId xmlns:a16="http://schemas.microsoft.com/office/drawing/2014/main" id="{88327389-0FA5-468B-9D5F-C90A89EEBA68}"/>
              </a:ext>
            </a:extLst>
          </p:cNvPr>
          <p:cNvSpPr txBox="1"/>
          <p:nvPr/>
        </p:nvSpPr>
        <p:spPr>
          <a:xfrm>
            <a:off x="7944369" y="4933011"/>
            <a:ext cx="3577390" cy="276999"/>
          </a:xfrm>
          <a:prstGeom prst="rect">
            <a:avLst/>
          </a:prstGeom>
          <a:noFill/>
        </p:spPr>
        <p:txBody>
          <a:bodyPr wrap="square" rtlCol="0">
            <a:spAutoFit/>
          </a:bodyPr>
          <a:lstStyle/>
          <a:p>
            <a:pPr algn="l"/>
            <a:r>
              <a:rPr lang="cs-CZ" sz="1200" dirty="0">
                <a:latin typeface="+mn-lt"/>
              </a:rPr>
              <a:t>HNSCC </a:t>
            </a:r>
            <a:r>
              <a:rPr lang="cs-CZ" sz="1200" dirty="0" err="1">
                <a:latin typeface="+mn-lt"/>
              </a:rPr>
              <a:t>cells</a:t>
            </a:r>
            <a:r>
              <a:rPr lang="cs-CZ" sz="1200" dirty="0">
                <a:latin typeface="+mn-lt"/>
              </a:rPr>
              <a:t> </a:t>
            </a:r>
            <a:r>
              <a:rPr lang="cs-CZ" sz="1200" dirty="0" err="1">
                <a:latin typeface="+mn-lt"/>
              </a:rPr>
              <a:t>dying</a:t>
            </a:r>
            <a:r>
              <a:rPr lang="cs-CZ" sz="1200" dirty="0">
                <a:latin typeface="+mn-lt"/>
              </a:rPr>
              <a:t> by </a:t>
            </a:r>
            <a:r>
              <a:rPr lang="cs-CZ" sz="1200" dirty="0" err="1">
                <a:latin typeface="+mn-lt"/>
              </a:rPr>
              <a:t>apoptosis</a:t>
            </a:r>
            <a:r>
              <a:rPr lang="cs-CZ" sz="1200" dirty="0">
                <a:latin typeface="+mn-lt"/>
              </a:rPr>
              <a:t>, QPI, 10x </a:t>
            </a:r>
            <a:r>
              <a:rPr lang="cs-CZ" sz="1200" dirty="0" err="1">
                <a:latin typeface="+mn-lt"/>
              </a:rPr>
              <a:t>mag</a:t>
            </a:r>
            <a:r>
              <a:rPr lang="cs-CZ" sz="1200" dirty="0">
                <a:latin typeface="+mn-lt"/>
              </a:rPr>
              <a:t>.</a:t>
            </a:r>
          </a:p>
        </p:txBody>
      </p:sp>
      <p:sp>
        <p:nvSpPr>
          <p:cNvPr id="11" name="TextovéPole 10">
            <a:extLst>
              <a:ext uri="{FF2B5EF4-FFF2-40B4-BE49-F238E27FC236}">
                <a16:creationId xmlns:a16="http://schemas.microsoft.com/office/drawing/2014/main" id="{F5A2A500-385D-47F7-9CAB-A34AA7F9EB1B}"/>
              </a:ext>
            </a:extLst>
          </p:cNvPr>
          <p:cNvSpPr txBox="1"/>
          <p:nvPr/>
        </p:nvSpPr>
        <p:spPr>
          <a:xfrm>
            <a:off x="343358" y="5595216"/>
            <a:ext cx="6094520" cy="400110"/>
          </a:xfrm>
          <a:prstGeom prst="rect">
            <a:avLst/>
          </a:prstGeom>
          <a:noFill/>
        </p:spPr>
        <p:txBody>
          <a:bodyPr wrap="square">
            <a:spAutoFit/>
          </a:bodyPr>
          <a:lstStyle/>
          <a:p>
            <a:r>
              <a:rPr lang="en-US" sz="1000" b="0" i="0" dirty="0">
                <a:solidFill>
                  <a:srgbClr val="222222"/>
                </a:solidFill>
                <a:effectLst/>
                <a:latin typeface="-apple-system"/>
              </a:rPr>
              <a:t>Nagata, S., Tanaka, M. Programmed cell death and the immune system. </a:t>
            </a:r>
            <a:r>
              <a:rPr lang="en-US" sz="1000" b="0" i="1" dirty="0">
                <a:solidFill>
                  <a:srgbClr val="222222"/>
                </a:solidFill>
                <a:effectLst/>
                <a:latin typeface="-apple-system"/>
              </a:rPr>
              <a:t>Nat Rev Immunol</a:t>
            </a:r>
            <a:r>
              <a:rPr lang="en-US" sz="1000" b="0" i="0" dirty="0">
                <a:solidFill>
                  <a:srgbClr val="222222"/>
                </a:solidFill>
                <a:effectLst/>
                <a:latin typeface="-apple-system"/>
              </a:rPr>
              <a:t> </a:t>
            </a:r>
            <a:r>
              <a:rPr lang="en-US" sz="1000" b="1" i="0" dirty="0">
                <a:solidFill>
                  <a:srgbClr val="222222"/>
                </a:solidFill>
                <a:effectLst/>
                <a:latin typeface="-apple-system"/>
              </a:rPr>
              <a:t>17, </a:t>
            </a:r>
            <a:r>
              <a:rPr lang="en-US" sz="1000" b="0" i="0" dirty="0">
                <a:solidFill>
                  <a:srgbClr val="222222"/>
                </a:solidFill>
                <a:effectLst/>
                <a:latin typeface="-apple-system"/>
              </a:rPr>
              <a:t>333–340 (2017). https://doi.org/10.1038/nri.2016.153</a:t>
            </a:r>
            <a:endParaRPr lang="cs-CZ" sz="1000" dirty="0"/>
          </a:p>
        </p:txBody>
      </p:sp>
    </p:spTree>
    <p:extLst>
      <p:ext uri="{BB962C8B-B14F-4D97-AF65-F5344CB8AC3E}">
        <p14:creationId xmlns:p14="http://schemas.microsoft.com/office/powerpoint/2010/main" val="301126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20</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62146"/>
            <a:ext cx="10753200" cy="451576"/>
          </a:xfrm>
        </p:spPr>
        <p:txBody>
          <a:bodyPr/>
          <a:lstStyle/>
          <a:p>
            <a:r>
              <a:rPr lang="cs-CZ" sz="2400" dirty="0" err="1">
                <a:solidFill>
                  <a:schemeClr val="tx1"/>
                </a:solidFill>
              </a:rPr>
              <a:t>Apoptosis</a:t>
            </a:r>
            <a:r>
              <a:rPr lang="cs-CZ" sz="2400" dirty="0">
                <a:solidFill>
                  <a:schemeClr val="tx1"/>
                </a:solidFill>
              </a:rPr>
              <a:t> and </a:t>
            </a:r>
            <a:r>
              <a:rPr lang="cs-CZ" sz="2400" dirty="0" err="1">
                <a:solidFill>
                  <a:schemeClr val="tx1"/>
                </a:solidFill>
              </a:rPr>
              <a:t>Cancer</a:t>
            </a:r>
            <a:endParaRPr lang="cs-CZ" sz="2400" dirty="0">
              <a:solidFill>
                <a:schemeClr val="tx1"/>
              </a:solidFill>
            </a:endParaRPr>
          </a:p>
        </p:txBody>
      </p:sp>
      <p:sp>
        <p:nvSpPr>
          <p:cNvPr id="5" name="TextovéPole 4">
            <a:extLst>
              <a:ext uri="{FF2B5EF4-FFF2-40B4-BE49-F238E27FC236}">
                <a16:creationId xmlns:a16="http://schemas.microsoft.com/office/drawing/2014/main" id="{4EE8F5CE-7B9D-4B3E-8D90-F13425601C08}"/>
              </a:ext>
            </a:extLst>
          </p:cNvPr>
          <p:cNvSpPr txBox="1"/>
          <p:nvPr/>
        </p:nvSpPr>
        <p:spPr>
          <a:xfrm>
            <a:off x="266184" y="781236"/>
            <a:ext cx="7362838" cy="5909310"/>
          </a:xfrm>
          <a:prstGeom prst="rect">
            <a:avLst/>
          </a:prstGeom>
          <a:noFill/>
        </p:spPr>
        <p:txBody>
          <a:bodyPr wrap="square" rtlCol="0">
            <a:spAutoFit/>
          </a:bodyPr>
          <a:lstStyle/>
          <a:p>
            <a:pPr algn="l"/>
            <a:r>
              <a:rPr lang="en-US" sz="1800" b="0" i="0" dirty="0">
                <a:solidFill>
                  <a:srgbClr val="000000"/>
                </a:solidFill>
                <a:effectLst/>
                <a:latin typeface="Calibri" panose="020F0502020204030204" pitchFamily="34" charset="0"/>
                <a:cs typeface="Calibri" panose="020F0502020204030204" pitchFamily="34" charset="0"/>
              </a:rPr>
              <a:t>In cancer, apoptosis is a well-established tumor suppressor mechanism, and loss of apoptotic</a:t>
            </a:r>
            <a:r>
              <a:rPr lang="cs-CZ" sz="1800" b="0" i="0" dirty="0">
                <a:solidFill>
                  <a:srgbClr val="000000"/>
                </a:solidFill>
                <a:effectLst/>
                <a:latin typeface="Calibri" panose="020F0502020204030204" pitchFamily="34" charset="0"/>
                <a:cs typeface="Calibri" panose="020F0502020204030204" pitchFamily="34" charset="0"/>
              </a:rPr>
              <a:t> </a:t>
            </a:r>
            <a:r>
              <a:rPr lang="en-US" sz="1800" b="0" i="0" dirty="0">
                <a:solidFill>
                  <a:srgbClr val="000000"/>
                </a:solidFill>
                <a:effectLst/>
                <a:latin typeface="Calibri" panose="020F0502020204030204" pitchFamily="34" charset="0"/>
                <a:cs typeface="Calibri" panose="020F0502020204030204" pitchFamily="34" charset="0"/>
              </a:rPr>
              <a:t>control allows cancer cells to survive longer thus</a:t>
            </a:r>
            <a:r>
              <a:rPr lang="cs-CZ" sz="1800" b="0" i="0" dirty="0">
                <a:solidFill>
                  <a:srgbClr val="000000"/>
                </a:solidFill>
                <a:effectLst/>
                <a:latin typeface="Calibri" panose="020F0502020204030204" pitchFamily="34" charset="0"/>
                <a:cs typeface="Calibri" panose="020F0502020204030204" pitchFamily="34" charset="0"/>
              </a:rPr>
              <a:t> </a:t>
            </a:r>
            <a:r>
              <a:rPr lang="en-US" sz="1800" b="0" i="0" dirty="0">
                <a:solidFill>
                  <a:srgbClr val="000000"/>
                </a:solidFill>
                <a:effectLst/>
                <a:latin typeface="Calibri" panose="020F0502020204030204" pitchFamily="34" charset="0"/>
                <a:cs typeface="Calibri" panose="020F0502020204030204" pitchFamily="34" charset="0"/>
              </a:rPr>
              <a:t>acquiring additional oncogenic hits</a:t>
            </a:r>
            <a:r>
              <a:rPr lang="cs-CZ" sz="1800" dirty="0">
                <a:solidFill>
                  <a:srgbClr val="000000"/>
                </a:solidFill>
                <a:latin typeface="Calibri" panose="020F0502020204030204" pitchFamily="34" charset="0"/>
                <a:cs typeface="Calibri" panose="020F0502020204030204" pitchFamily="34" charset="0"/>
              </a:rPr>
              <a:t>.</a:t>
            </a:r>
          </a:p>
          <a:p>
            <a:pPr algn="l"/>
            <a:endParaRPr lang="cs-CZ" sz="1800" b="0" i="0" dirty="0">
              <a:solidFill>
                <a:srgbClr val="000000"/>
              </a:solidFill>
              <a:effectLst/>
              <a:latin typeface="Calibri" panose="020F0502020204030204" pitchFamily="34" charset="0"/>
              <a:cs typeface="Calibri" panose="020F0502020204030204" pitchFamily="34" charset="0"/>
            </a:endParaRPr>
          </a:p>
          <a:p>
            <a:r>
              <a:rPr lang="cs-CZ" sz="1800" dirty="0">
                <a:latin typeface="Calibri" panose="020F0502020204030204" pitchFamily="34" charset="0"/>
                <a:cs typeface="Calibri" panose="020F0502020204030204" pitchFamily="34" charset="0"/>
              </a:rPr>
              <a:t>Tumor </a:t>
            </a:r>
            <a:r>
              <a:rPr lang="cs-CZ" sz="1800" dirty="0" err="1">
                <a:latin typeface="Calibri" panose="020F0502020204030204" pitchFamily="34" charset="0"/>
                <a:cs typeface="Calibri" panose="020F0502020204030204" pitchFamily="34" charset="0"/>
              </a:rPr>
              <a:t>cells</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evolve</a:t>
            </a:r>
            <a:r>
              <a:rPr lang="cs-CZ" sz="1800" dirty="0">
                <a:latin typeface="Calibri" panose="020F0502020204030204" pitchFamily="34" charset="0"/>
                <a:cs typeface="Calibri" panose="020F0502020204030204" pitchFamily="34" charset="0"/>
              </a:rPr>
              <a:t> a variety </a:t>
            </a:r>
            <a:r>
              <a:rPr lang="cs-CZ" sz="1800" dirty="0" err="1">
                <a:latin typeface="Calibri" panose="020F0502020204030204" pitchFamily="34" charset="0"/>
                <a:cs typeface="Calibri" panose="020F0502020204030204" pitchFamily="34" charset="0"/>
              </a:rPr>
              <a:t>of</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strategies</a:t>
            </a:r>
            <a:r>
              <a:rPr lang="cs-CZ" sz="1800" dirty="0">
                <a:latin typeface="Calibri" panose="020F0502020204030204" pitchFamily="34" charset="0"/>
                <a:cs typeface="Calibri" panose="020F0502020204030204" pitchFamily="34" charset="0"/>
              </a:rPr>
              <a:t> to limit cell </a:t>
            </a:r>
            <a:r>
              <a:rPr lang="cs-CZ" sz="1800" dirty="0" err="1">
                <a:latin typeface="Calibri" panose="020F0502020204030204" pitchFamily="34" charset="0"/>
                <a:cs typeface="Calibri" panose="020F0502020204030204" pitchFamily="34" charset="0"/>
              </a:rPr>
              <a:t>death</a:t>
            </a:r>
            <a:r>
              <a:rPr lang="cs-CZ" sz="1800" dirty="0">
                <a:latin typeface="Calibri" panose="020F0502020204030204" pitchFamily="34" charset="0"/>
                <a:cs typeface="Calibri" panose="020F0502020204030204" pitchFamily="34" charset="0"/>
              </a:rPr>
              <a:t>:</a:t>
            </a:r>
          </a:p>
          <a:p>
            <a:endParaRPr lang="cs-CZ"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cs-CZ" sz="1800" dirty="0" err="1">
                <a:latin typeface="Calibri" panose="020F0502020204030204" pitchFamily="34" charset="0"/>
                <a:cs typeface="Calibri" panose="020F0502020204030204" pitchFamily="34" charset="0"/>
              </a:rPr>
              <a:t>loss</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of</a:t>
            </a:r>
            <a:r>
              <a:rPr lang="cs-CZ" sz="1800" dirty="0">
                <a:latin typeface="Calibri" panose="020F0502020204030204" pitchFamily="34" charset="0"/>
                <a:cs typeface="Calibri" panose="020F0502020204030204" pitchFamily="34" charset="0"/>
              </a:rPr>
              <a:t> </a:t>
            </a:r>
            <a:r>
              <a:rPr lang="cs-CZ" sz="1800" b="1" dirty="0">
                <a:latin typeface="Calibri" panose="020F0502020204030204" pitchFamily="34" charset="0"/>
                <a:cs typeface="Calibri" panose="020F0502020204030204" pitchFamily="34" charset="0"/>
              </a:rPr>
              <a:t>p53</a:t>
            </a:r>
          </a:p>
          <a:p>
            <a:pPr marL="742950" lvl="1" indent="-285750">
              <a:buFont typeface="Arial" panose="020B0604020202020204" pitchFamily="34" charset="0"/>
              <a:buChar char="•"/>
            </a:pPr>
            <a:r>
              <a:rPr lang="cs-CZ" sz="1800" b="1" dirty="0" err="1">
                <a:latin typeface="Calibri" panose="020F0502020204030204" pitchFamily="34" charset="0"/>
                <a:cs typeface="Calibri" panose="020F0502020204030204" pitchFamily="34" charset="0"/>
              </a:rPr>
              <a:t>increased</a:t>
            </a:r>
            <a:r>
              <a:rPr lang="cs-CZ" sz="1800" b="1" dirty="0">
                <a:latin typeface="Calibri" panose="020F0502020204030204" pitchFamily="34" charset="0"/>
                <a:cs typeface="Calibri" panose="020F0502020204030204" pitchFamily="34" charset="0"/>
              </a:rPr>
              <a:t> </a:t>
            </a:r>
            <a:r>
              <a:rPr lang="cs-CZ" sz="1800" b="1" dirty="0" err="1">
                <a:latin typeface="Calibri" panose="020F0502020204030204" pitchFamily="34" charset="0"/>
                <a:cs typeface="Calibri" panose="020F0502020204030204" pitchFamily="34" charset="0"/>
              </a:rPr>
              <a:t>expression</a:t>
            </a:r>
            <a:r>
              <a:rPr lang="cs-CZ" sz="1800" b="1" dirty="0">
                <a:latin typeface="Calibri" panose="020F0502020204030204" pitchFamily="34" charset="0"/>
                <a:cs typeface="Calibri" panose="020F0502020204030204" pitchFamily="34" charset="0"/>
              </a:rPr>
              <a:t> </a:t>
            </a:r>
            <a:r>
              <a:rPr lang="cs-CZ" sz="1800" b="1" dirty="0" err="1">
                <a:latin typeface="Calibri" panose="020F0502020204030204" pitchFamily="34" charset="0"/>
                <a:cs typeface="Calibri" panose="020F0502020204030204" pitchFamily="34" charset="0"/>
              </a:rPr>
              <a:t>of</a:t>
            </a:r>
            <a:r>
              <a:rPr lang="cs-CZ" sz="1800" b="1" dirty="0">
                <a:latin typeface="Calibri" panose="020F0502020204030204" pitchFamily="34" charset="0"/>
                <a:cs typeface="Calibri" panose="020F0502020204030204" pitchFamily="34" charset="0"/>
              </a:rPr>
              <a:t> </a:t>
            </a:r>
            <a:r>
              <a:rPr lang="cs-CZ" sz="1800" b="1" dirty="0" err="1">
                <a:latin typeface="Calibri" panose="020F0502020204030204" pitchFamily="34" charset="0"/>
                <a:cs typeface="Calibri" panose="020F0502020204030204" pitchFamily="34" charset="0"/>
              </a:rPr>
              <a:t>antiapoptotic</a:t>
            </a:r>
            <a:r>
              <a:rPr lang="cs-CZ" sz="1800" b="1"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regulators</a:t>
            </a:r>
            <a:r>
              <a:rPr lang="cs-CZ" sz="1800" dirty="0">
                <a:latin typeface="Calibri" panose="020F0502020204030204" pitchFamily="34" charset="0"/>
                <a:cs typeface="Calibri" panose="020F0502020204030204" pitchFamily="34" charset="0"/>
              </a:rPr>
              <a:t> (Bcl-2, </a:t>
            </a:r>
            <a:r>
              <a:rPr lang="en-GB" sz="1800" dirty="0" err="1">
                <a:latin typeface="Calibri" panose="020F0502020204030204" pitchFamily="34" charset="0"/>
                <a:cs typeface="Calibri" panose="020F0502020204030204" pitchFamily="34" charset="0"/>
              </a:rPr>
              <a:t>Bcl-xL</a:t>
            </a:r>
            <a:r>
              <a:rPr lang="cs-CZ" sz="1800" dirty="0">
                <a:latin typeface="Calibri" panose="020F0502020204030204" pitchFamily="34" charset="0"/>
                <a:cs typeface="Calibri" panose="020F0502020204030204" pitchFamily="34" charset="0"/>
              </a:rPr>
              <a:t>) and </a:t>
            </a:r>
            <a:r>
              <a:rPr lang="cs-CZ" sz="1800" dirty="0" err="1">
                <a:latin typeface="Calibri" panose="020F0502020204030204" pitchFamily="34" charset="0"/>
                <a:cs typeface="Calibri" panose="020F0502020204030204" pitchFamily="34" charset="0"/>
              </a:rPr>
              <a:t>survival</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signals</a:t>
            </a:r>
            <a:r>
              <a:rPr lang="cs-CZ" sz="1800" dirty="0">
                <a:latin typeface="Calibri" panose="020F0502020204030204" pitchFamily="34" charset="0"/>
                <a:cs typeface="Calibri" panose="020F0502020204030204" pitchFamily="34" charset="0"/>
              </a:rPr>
              <a:t> (insulin-</a:t>
            </a:r>
            <a:r>
              <a:rPr lang="cs-CZ" sz="1800" dirty="0" err="1">
                <a:latin typeface="Calibri" panose="020F0502020204030204" pitchFamily="34" charset="0"/>
                <a:cs typeface="Calibri" panose="020F0502020204030204" pitchFamily="34" charset="0"/>
              </a:rPr>
              <a:t>like</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growth</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factors</a:t>
            </a:r>
            <a:r>
              <a:rPr lang="cs-CZ" sz="1800" dirty="0">
                <a:latin typeface="Calibri" panose="020F0502020204030204" pitchFamily="34" charset="0"/>
                <a:cs typeface="Calibri" panose="020F0502020204030204" pitchFamily="34" charset="0"/>
              </a:rPr>
              <a:t>; Igf1/2)</a:t>
            </a:r>
          </a:p>
          <a:p>
            <a:pPr marL="742950" lvl="1" indent="-285750">
              <a:buFont typeface="Arial" panose="020B0604020202020204" pitchFamily="34" charset="0"/>
              <a:buChar char="•"/>
            </a:pPr>
            <a:r>
              <a:rPr lang="en-GB" sz="1800" b="1" dirty="0">
                <a:latin typeface="Calibri" panose="020F0502020204030204" pitchFamily="34" charset="0"/>
                <a:cs typeface="Calibri" panose="020F0502020204030204" pitchFamily="34" charset="0"/>
              </a:rPr>
              <a:t>downregulating</a:t>
            </a:r>
            <a:r>
              <a:rPr lang="cs-CZ" sz="1800" b="1" dirty="0">
                <a:latin typeface="Calibri" panose="020F0502020204030204" pitchFamily="34" charset="0"/>
                <a:cs typeface="Calibri" panose="020F0502020204030204" pitchFamily="34" charset="0"/>
              </a:rPr>
              <a:t> </a:t>
            </a:r>
            <a:r>
              <a:rPr lang="cs-CZ" sz="1800" b="1" dirty="0" err="1">
                <a:latin typeface="Calibri" panose="020F0502020204030204" pitchFamily="34" charset="0"/>
                <a:cs typeface="Calibri" panose="020F0502020204030204" pitchFamily="34" charset="0"/>
              </a:rPr>
              <a:t>of</a:t>
            </a:r>
            <a:r>
              <a:rPr lang="cs-CZ" sz="1800" b="1" dirty="0">
                <a:latin typeface="Calibri" panose="020F0502020204030204" pitchFamily="34" charset="0"/>
                <a:cs typeface="Calibri" panose="020F0502020204030204" pitchFamily="34" charset="0"/>
              </a:rPr>
              <a:t> </a:t>
            </a:r>
            <a:r>
              <a:rPr lang="cs-CZ" sz="1800" b="1" dirty="0" err="1">
                <a:latin typeface="Calibri" panose="020F0502020204030204" pitchFamily="34" charset="0"/>
                <a:cs typeface="Calibri" panose="020F0502020204030204" pitchFamily="34" charset="0"/>
              </a:rPr>
              <a:t>proapoptotic</a:t>
            </a:r>
            <a:r>
              <a:rPr lang="cs-CZ" sz="1800" b="1"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factors</a:t>
            </a:r>
            <a:r>
              <a:rPr lang="cs-CZ" sz="1800" b="1" dirty="0">
                <a:latin typeface="Calibri" panose="020F0502020204030204" pitchFamily="34" charset="0"/>
                <a:cs typeface="Calibri" panose="020F0502020204030204" pitchFamily="34" charset="0"/>
              </a:rPr>
              <a:t> </a:t>
            </a:r>
            <a:r>
              <a:rPr lang="cs-CZ" sz="1800" dirty="0">
                <a:latin typeface="Calibri" panose="020F0502020204030204" pitchFamily="34" charset="0"/>
                <a:cs typeface="Calibri" panose="020F0502020204030204" pitchFamily="34" charset="0"/>
              </a:rPr>
              <a:t>(</a:t>
            </a:r>
            <a:r>
              <a:rPr lang="cs-CZ" sz="1800" dirty="0" err="1">
                <a:latin typeface="Calibri" panose="020F0502020204030204" pitchFamily="34" charset="0"/>
                <a:cs typeface="Calibri" panose="020F0502020204030204" pitchFamily="34" charset="0"/>
              </a:rPr>
              <a:t>Bax</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Bim</a:t>
            </a:r>
            <a:r>
              <a:rPr lang="cs-CZ" sz="1800" dirty="0">
                <a:latin typeface="Calibri" panose="020F0502020204030204" pitchFamily="34" charset="0"/>
                <a:cs typeface="Calibri" panose="020F0502020204030204" pitchFamily="34" charset="0"/>
              </a:rPr>
              <a:t>, Puma)</a:t>
            </a:r>
          </a:p>
          <a:p>
            <a:pPr marL="742950" lvl="1" indent="-285750">
              <a:buFont typeface="Arial" panose="020B0604020202020204" pitchFamily="34" charset="0"/>
              <a:buChar char="•"/>
            </a:pPr>
            <a:r>
              <a:rPr lang="cs-CZ" sz="1800" dirty="0" err="1">
                <a:latin typeface="Calibri" panose="020F0502020204030204" pitchFamily="34" charset="0"/>
                <a:cs typeface="Calibri" panose="020F0502020204030204" pitchFamily="34" charset="0"/>
              </a:rPr>
              <a:t>opportunistic</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modes</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of</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behavior</a:t>
            </a:r>
            <a:r>
              <a:rPr lang="cs-CZ" sz="1800" dirty="0">
                <a:latin typeface="Calibri" panose="020F0502020204030204" pitchFamily="34" charset="0"/>
                <a:cs typeface="Calibri" panose="020F0502020204030204" pitchFamily="34" charset="0"/>
              </a:rPr>
              <a:t> (cell </a:t>
            </a:r>
            <a:r>
              <a:rPr lang="cs-CZ" sz="1800" dirty="0" err="1">
                <a:latin typeface="Calibri" panose="020F0502020204030204" pitchFamily="34" charset="0"/>
                <a:cs typeface="Calibri" panose="020F0502020204030204" pitchFamily="34" charset="0"/>
              </a:rPr>
              <a:t>fusion</a:t>
            </a:r>
            <a:r>
              <a:rPr lang="cs-CZ" sz="1800" dirty="0">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endParaRPr lang="cs-CZ" sz="1800" dirty="0">
              <a:latin typeface="Calibri" panose="020F0502020204030204" pitchFamily="34" charset="0"/>
              <a:cs typeface="Calibri" panose="020F0502020204030204" pitchFamily="34" charset="0"/>
            </a:endParaRPr>
          </a:p>
          <a:p>
            <a:r>
              <a:rPr lang="en-US" sz="1800" b="1" dirty="0" err="1">
                <a:latin typeface="Calibri" panose="020F0502020204030204" pitchFamily="34" charset="0"/>
                <a:cs typeface="Calibri" panose="020F0502020204030204" pitchFamily="34" charset="0"/>
              </a:rPr>
              <a:t>Anoikis</a:t>
            </a:r>
            <a:r>
              <a:rPr lang="en-US" sz="1800" dirty="0">
                <a:latin typeface="Calibri" panose="020F0502020204030204" pitchFamily="34" charset="0"/>
                <a:cs typeface="Calibri" panose="020F0502020204030204" pitchFamily="34" charset="0"/>
              </a:rPr>
              <a:t> is a form of programmed cell death that occurs in anchorage-dependent cells when they detach from the surrounding extracellular matrix</a:t>
            </a:r>
            <a:r>
              <a:rPr lang="cs-CZ" sz="18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cs-CZ" sz="1800" dirty="0" err="1">
                <a:latin typeface="Calibri" panose="020F0502020204030204" pitchFamily="34" charset="0"/>
                <a:cs typeface="Calibri" panose="020F0502020204030204" pitchFamily="34" charset="0"/>
              </a:rPr>
              <a:t>barrier</a:t>
            </a:r>
            <a:r>
              <a:rPr lang="cs-CZ" sz="1800" dirty="0">
                <a:latin typeface="Calibri" panose="020F0502020204030204" pitchFamily="34" charset="0"/>
                <a:cs typeface="Calibri" panose="020F0502020204030204" pitchFamily="34" charset="0"/>
              </a:rPr>
              <a:t> to </a:t>
            </a:r>
            <a:r>
              <a:rPr lang="cs-CZ" sz="1800" dirty="0" err="1">
                <a:latin typeface="Calibri" panose="020F0502020204030204" pitchFamily="34" charset="0"/>
                <a:cs typeface="Calibri" panose="020F0502020204030204" pitchFamily="34" charset="0"/>
              </a:rPr>
              <a:t>metastasis</a:t>
            </a:r>
            <a:endParaRPr lang="cs-CZ"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circulating tumor cells are </a:t>
            </a:r>
            <a:r>
              <a:rPr lang="en-US" sz="1800" dirty="0" err="1">
                <a:latin typeface="Calibri" panose="020F0502020204030204" pitchFamily="34" charset="0"/>
                <a:cs typeface="Calibri" panose="020F0502020204030204" pitchFamily="34" charset="0"/>
              </a:rPr>
              <a:t>anoikis</a:t>
            </a:r>
            <a:r>
              <a:rPr lang="en-US" sz="1800" dirty="0">
                <a:latin typeface="Calibri" panose="020F0502020204030204" pitchFamily="34" charset="0"/>
                <a:cs typeface="Calibri" panose="020F0502020204030204" pitchFamily="34" charset="0"/>
              </a:rPr>
              <a:t> resistant</a:t>
            </a:r>
            <a:endParaRPr lang="cs-CZ"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err="1">
                <a:latin typeface="Calibri" panose="020F0502020204030204" pitchFamily="34" charset="0"/>
                <a:cs typeface="Calibri" panose="020F0502020204030204" pitchFamily="34" charset="0"/>
              </a:rPr>
              <a:t>TrkB</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neurotrophic</a:t>
            </a:r>
            <a:r>
              <a:rPr lang="cs-CZ" sz="1800" dirty="0">
                <a:latin typeface="Calibri" panose="020F0502020204030204" pitchFamily="34" charset="0"/>
                <a:cs typeface="Calibri" panose="020F0502020204030204" pitchFamily="34" charset="0"/>
              </a:rPr>
              <a:t> receptor)</a:t>
            </a:r>
            <a:r>
              <a:rPr lang="en-US" sz="1800" dirty="0">
                <a:latin typeface="Calibri" panose="020F0502020204030204" pitchFamily="34" charset="0"/>
                <a:cs typeface="Calibri" panose="020F0502020204030204" pitchFamily="34" charset="0"/>
              </a:rPr>
              <a:t> overexpression protects disseminated, circulating tumor cells from undergoing</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anoikis</a:t>
            </a:r>
            <a:r>
              <a:rPr lang="cs-CZ" sz="1800" dirty="0">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endParaRPr lang="cs-CZ" sz="1800" dirty="0">
              <a:latin typeface="Calibri" panose="020F0502020204030204" pitchFamily="34" charset="0"/>
              <a:cs typeface="Calibri" panose="020F0502020204030204" pitchFamily="34" charset="0"/>
            </a:endParaRPr>
          </a:p>
          <a:p>
            <a:endParaRPr lang="cs-CZ" sz="1800" dirty="0">
              <a:latin typeface="Calibri" panose="020F0502020204030204" pitchFamily="34" charset="0"/>
              <a:cs typeface="Calibri" panose="020F0502020204030204" pitchFamily="34" charset="0"/>
            </a:endParaRPr>
          </a:p>
          <a:p>
            <a:pPr algn="l"/>
            <a:endParaRPr lang="cs-CZ" sz="1800" b="0" i="0" dirty="0">
              <a:solidFill>
                <a:srgbClr val="000000"/>
              </a:solidFill>
              <a:effectLst/>
              <a:latin typeface="Calibri" panose="020F0502020204030204" pitchFamily="34" charset="0"/>
              <a:cs typeface="Calibri" panose="020F0502020204030204" pitchFamily="34" charset="0"/>
            </a:endParaRPr>
          </a:p>
        </p:txBody>
      </p:sp>
      <p:pic>
        <p:nvPicPr>
          <p:cNvPr id="8" name="Obrázek 7">
            <a:extLst>
              <a:ext uri="{FF2B5EF4-FFF2-40B4-BE49-F238E27FC236}">
                <a16:creationId xmlns:a16="http://schemas.microsoft.com/office/drawing/2014/main" id="{26A96A56-01B9-4F3A-A79D-E18D23306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816" y="1774130"/>
            <a:ext cx="4191000" cy="2857500"/>
          </a:xfrm>
          <a:prstGeom prst="rect">
            <a:avLst/>
          </a:prstGeom>
        </p:spPr>
      </p:pic>
    </p:spTree>
    <p:extLst>
      <p:ext uri="{BB962C8B-B14F-4D97-AF65-F5344CB8AC3E}">
        <p14:creationId xmlns:p14="http://schemas.microsoft.com/office/powerpoint/2010/main" val="1835002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21</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62146"/>
            <a:ext cx="10753200" cy="451576"/>
          </a:xfrm>
        </p:spPr>
        <p:txBody>
          <a:bodyPr/>
          <a:lstStyle/>
          <a:p>
            <a:r>
              <a:rPr lang="cs-CZ" sz="2400" dirty="0" err="1">
                <a:solidFill>
                  <a:schemeClr val="tx1"/>
                </a:solidFill>
              </a:rPr>
              <a:t>Evading</a:t>
            </a:r>
            <a:r>
              <a:rPr lang="cs-CZ" sz="2400" dirty="0">
                <a:solidFill>
                  <a:schemeClr val="tx1"/>
                </a:solidFill>
              </a:rPr>
              <a:t> </a:t>
            </a:r>
            <a:r>
              <a:rPr lang="cs-CZ" sz="2400" dirty="0" err="1">
                <a:solidFill>
                  <a:schemeClr val="tx1"/>
                </a:solidFill>
              </a:rPr>
              <a:t>apoptosis</a:t>
            </a:r>
            <a:r>
              <a:rPr lang="cs-CZ" sz="2400" dirty="0">
                <a:solidFill>
                  <a:schemeClr val="tx1"/>
                </a:solidFill>
              </a:rPr>
              <a:t> as a </a:t>
            </a:r>
            <a:r>
              <a:rPr lang="cs-CZ" sz="2400" dirty="0" err="1">
                <a:solidFill>
                  <a:schemeClr val="tx1"/>
                </a:solidFill>
              </a:rPr>
              <a:t>hallmark</a:t>
            </a:r>
            <a:r>
              <a:rPr lang="cs-CZ" sz="2400" dirty="0">
                <a:solidFill>
                  <a:schemeClr val="tx1"/>
                </a:solidFill>
              </a:rPr>
              <a:t> </a:t>
            </a:r>
            <a:r>
              <a:rPr lang="cs-CZ" sz="2400" dirty="0" err="1">
                <a:solidFill>
                  <a:schemeClr val="tx1"/>
                </a:solidFill>
              </a:rPr>
              <a:t>of</a:t>
            </a:r>
            <a:r>
              <a:rPr lang="cs-CZ" sz="2400" dirty="0">
                <a:solidFill>
                  <a:schemeClr val="tx1"/>
                </a:solidFill>
              </a:rPr>
              <a:t> </a:t>
            </a:r>
            <a:r>
              <a:rPr lang="cs-CZ" sz="2400" dirty="0" err="1">
                <a:solidFill>
                  <a:schemeClr val="tx1"/>
                </a:solidFill>
              </a:rPr>
              <a:t>cancer</a:t>
            </a:r>
            <a:endParaRPr lang="cs-CZ" sz="2400" dirty="0">
              <a:solidFill>
                <a:schemeClr val="tx1"/>
              </a:solidFill>
            </a:endParaRPr>
          </a:p>
        </p:txBody>
      </p:sp>
      <p:sp>
        <p:nvSpPr>
          <p:cNvPr id="5" name="TextovéPole 4">
            <a:extLst>
              <a:ext uri="{FF2B5EF4-FFF2-40B4-BE49-F238E27FC236}">
                <a16:creationId xmlns:a16="http://schemas.microsoft.com/office/drawing/2014/main" id="{4EE8F5CE-7B9D-4B3E-8D90-F13425601C08}"/>
              </a:ext>
            </a:extLst>
          </p:cNvPr>
          <p:cNvSpPr txBox="1"/>
          <p:nvPr/>
        </p:nvSpPr>
        <p:spPr>
          <a:xfrm>
            <a:off x="266184" y="965021"/>
            <a:ext cx="3820041" cy="5262979"/>
          </a:xfrm>
          <a:prstGeom prst="rect">
            <a:avLst/>
          </a:prstGeom>
          <a:noFill/>
        </p:spPr>
        <p:txBody>
          <a:bodyPr wrap="square" rtlCol="0">
            <a:spAutoFit/>
          </a:bodyPr>
          <a:lstStyle/>
          <a:p>
            <a:pPr algn="l"/>
            <a:r>
              <a:rPr lang="en-US" sz="1600" dirty="0">
                <a:latin typeface="Calibri" panose="020F0502020204030204" pitchFamily="34" charset="0"/>
                <a:cs typeface="Calibri" panose="020F0502020204030204" pitchFamily="34" charset="0"/>
              </a:rPr>
              <a:t>There is little evidence that cancer cells are more resistant to apoptosis than normal cells are. </a:t>
            </a:r>
            <a:endParaRPr lang="cs-CZ" sz="1600" dirty="0">
              <a:latin typeface="Calibri" panose="020F0502020204030204" pitchFamily="34" charset="0"/>
              <a:cs typeface="Calibri" panose="020F0502020204030204" pitchFamily="34" charset="0"/>
            </a:endParaRPr>
          </a:p>
          <a:p>
            <a:pPr algn="l"/>
            <a:endParaRPr lang="cs-CZ" sz="1600" dirty="0">
              <a:latin typeface="Calibri" panose="020F0502020204030204" pitchFamily="34" charset="0"/>
              <a:cs typeface="Calibri" panose="020F0502020204030204" pitchFamily="34" charset="0"/>
            </a:endParaRPr>
          </a:p>
          <a:p>
            <a:pPr algn="l"/>
            <a:r>
              <a:rPr lang="cs-CZ" sz="1600" dirty="0">
                <a:latin typeface="Calibri" panose="020F0502020204030204" pitchFamily="34" charset="0"/>
                <a:cs typeface="Calibri" panose="020F0502020204030204" pitchFamily="34" charset="0"/>
              </a:rPr>
              <a:t>T</a:t>
            </a:r>
            <a:r>
              <a:rPr lang="en-US" sz="1600" dirty="0">
                <a:latin typeface="Calibri" panose="020F0502020204030204" pitchFamily="34" charset="0"/>
                <a:cs typeface="Calibri" panose="020F0502020204030204" pitchFamily="34" charset="0"/>
              </a:rPr>
              <a:t>he presence of a therapeutic index for conventional chemotherapy in most cancers relies on the increased sensitivity to apoptosis in cancer cells than in normal cells </a:t>
            </a:r>
            <a:r>
              <a:rPr lang="cs-CZ" sz="1600" dirty="0">
                <a:latin typeface="Calibri" panose="020F0502020204030204" pitchFamily="34" charset="0"/>
                <a:cs typeface="Calibri" panose="020F0502020204030204" pitchFamily="34" charset="0"/>
              </a:rPr>
              <a:t>.</a:t>
            </a:r>
          </a:p>
          <a:p>
            <a:pPr algn="l"/>
            <a:endParaRPr lang="cs-CZ" sz="1600" dirty="0">
              <a:latin typeface="Calibri" panose="020F0502020204030204" pitchFamily="34" charset="0"/>
              <a:cs typeface="Calibri" panose="020F0502020204030204" pitchFamily="34" charset="0"/>
            </a:endParaRPr>
          </a:p>
          <a:p>
            <a:pPr algn="l"/>
            <a:r>
              <a:rPr lang="cs-CZ" sz="1600" dirty="0">
                <a:latin typeface="Calibri" panose="020F0502020204030204" pitchFamily="34" charset="0"/>
                <a:cs typeface="Calibri" panose="020F0502020204030204" pitchFamily="34" charset="0"/>
              </a:rPr>
              <a:t>A</a:t>
            </a:r>
            <a:r>
              <a:rPr lang="en-US" sz="1600" dirty="0" err="1">
                <a:latin typeface="Calibri" panose="020F0502020204030204" pitchFamily="34" charset="0"/>
                <a:cs typeface="Calibri" panose="020F0502020204030204" pitchFamily="34" charset="0"/>
              </a:rPr>
              <a:t>poptosis</a:t>
            </a:r>
            <a:r>
              <a:rPr lang="en-US" sz="1600" dirty="0">
                <a:latin typeface="Calibri" panose="020F0502020204030204" pitchFamily="34" charset="0"/>
                <a:cs typeface="Calibri" panose="020F0502020204030204" pitchFamily="34" charset="0"/>
              </a:rPr>
              <a:t> can facilitate the carcinogenic action of other oncogenes,</a:t>
            </a:r>
            <a:r>
              <a:rPr lang="cs-CZ" sz="1600" dirty="0">
                <a:latin typeface="Calibri" panose="020F0502020204030204" pitchFamily="34" charset="0"/>
                <a:cs typeface="Calibri" panose="020F0502020204030204" pitchFamily="34" charset="0"/>
              </a:rPr>
              <a:t> but</a:t>
            </a:r>
            <a:r>
              <a:rPr lang="en-US" sz="1600" dirty="0">
                <a:latin typeface="Calibri" panose="020F0502020204030204" pitchFamily="34" charset="0"/>
                <a:cs typeface="Calibri" panose="020F0502020204030204" pitchFamily="34" charset="0"/>
              </a:rPr>
              <a:t> it is by itself only weakly oncogenic.</a:t>
            </a:r>
            <a:endParaRPr lang="cs-CZ" sz="1600" dirty="0">
              <a:latin typeface="Calibri" panose="020F0502020204030204" pitchFamily="34" charset="0"/>
              <a:cs typeface="Calibri" panose="020F0502020204030204" pitchFamily="34" charset="0"/>
            </a:endParaRPr>
          </a:p>
          <a:p>
            <a:pPr algn="l"/>
            <a:endParaRPr lang="cs-CZ" sz="1600" b="0" i="0" dirty="0">
              <a:solidFill>
                <a:srgbClr val="000000"/>
              </a:solidFill>
              <a:effectLst/>
              <a:latin typeface="Calibri" panose="020F0502020204030204" pitchFamily="34" charset="0"/>
              <a:cs typeface="Calibri" panose="020F0502020204030204" pitchFamily="34" charset="0"/>
            </a:endParaRPr>
          </a:p>
          <a:p>
            <a:pPr algn="l"/>
            <a:r>
              <a:rPr lang="en-US" sz="1600" dirty="0">
                <a:latin typeface="Calibri" panose="020F0502020204030204" pitchFamily="34" charset="0"/>
                <a:cs typeface="Calibri" panose="020F0502020204030204" pitchFamily="34" charset="0"/>
              </a:rPr>
              <a:t>When cancer cells are subjected to chemotherapy, there is selection for reduced sensitivity to apoptosis, likely an important contributor to the pan-resistant phenotype of many relapsed tumors</a:t>
            </a:r>
            <a:r>
              <a:rPr lang="cs-CZ" sz="1600" dirty="0">
                <a:solidFill>
                  <a:srgbClr val="000000"/>
                </a:solidFill>
                <a:latin typeface="Calibri" panose="020F0502020204030204" pitchFamily="34" charset="0"/>
                <a:cs typeface="Calibri" panose="020F0502020204030204" pitchFamily="34" charset="0"/>
              </a:rPr>
              <a:t>.</a:t>
            </a:r>
          </a:p>
          <a:p>
            <a:pPr algn="l"/>
            <a:endParaRPr lang="cs-CZ" sz="1600" b="0" i="0" dirty="0">
              <a:solidFill>
                <a:srgbClr val="000000"/>
              </a:solidFill>
              <a:effectLst/>
              <a:latin typeface="Calibri" panose="020F0502020204030204" pitchFamily="34" charset="0"/>
              <a:cs typeface="Calibri" panose="020F0502020204030204" pitchFamily="34" charset="0"/>
            </a:endParaRPr>
          </a:p>
          <a:p>
            <a:pPr algn="l"/>
            <a:endParaRPr lang="cs-CZ" sz="1600" b="0" i="0" dirty="0">
              <a:solidFill>
                <a:srgbClr val="000000"/>
              </a:solidFill>
              <a:effectLst/>
              <a:latin typeface="Calibri" panose="020F0502020204030204" pitchFamily="34" charset="0"/>
              <a:cs typeface="Calibri" panose="020F0502020204030204" pitchFamily="34" charset="0"/>
            </a:endParaRPr>
          </a:p>
        </p:txBody>
      </p:sp>
      <p:sp>
        <p:nvSpPr>
          <p:cNvPr id="9" name="TextovéPole 8">
            <a:extLst>
              <a:ext uri="{FF2B5EF4-FFF2-40B4-BE49-F238E27FC236}">
                <a16:creationId xmlns:a16="http://schemas.microsoft.com/office/drawing/2014/main" id="{16420BAF-C768-47A1-9989-E70B1536FF6D}"/>
              </a:ext>
            </a:extLst>
          </p:cNvPr>
          <p:cNvSpPr txBox="1"/>
          <p:nvPr/>
        </p:nvSpPr>
        <p:spPr>
          <a:xfrm>
            <a:off x="4250344" y="5141095"/>
            <a:ext cx="7439292" cy="646331"/>
          </a:xfrm>
          <a:prstGeom prst="rect">
            <a:avLst/>
          </a:prstGeom>
          <a:noFill/>
        </p:spPr>
        <p:txBody>
          <a:bodyPr wrap="square" rtlCol="0">
            <a:spAutoFit/>
          </a:bodyPr>
          <a:lstStyle/>
          <a:p>
            <a:r>
              <a:rPr lang="en-US" sz="1200" b="1" dirty="0"/>
              <a:t>Chromosomal translocation associated with B-cell lymphoma</a:t>
            </a:r>
            <a:r>
              <a:rPr lang="cs-CZ" sz="1200" b="1" dirty="0"/>
              <a:t>s</a:t>
            </a:r>
            <a:r>
              <a:rPr lang="en-US" sz="1200" dirty="0"/>
              <a:t>.</a:t>
            </a:r>
            <a:r>
              <a:rPr lang="cs-CZ" sz="1200" dirty="0"/>
              <a:t> </a:t>
            </a:r>
            <a:r>
              <a:rPr lang="en-US" sz="1200" dirty="0"/>
              <a:t>The Bcl-2 gene is translocated </a:t>
            </a:r>
            <a:r>
              <a:rPr lang="cs-CZ" sz="1200" dirty="0" err="1"/>
              <a:t>behind</a:t>
            </a:r>
            <a:r>
              <a:rPr lang="en-US" sz="1200" dirty="0"/>
              <a:t> a potent immunoglobulin gene promoter. Increased </a:t>
            </a:r>
            <a:r>
              <a:rPr lang="en-US" sz="1200" dirty="0" err="1"/>
              <a:t>expres</a:t>
            </a:r>
            <a:r>
              <a:rPr lang="cs-CZ" sz="1200" dirty="0" err="1"/>
              <a:t>sion</a:t>
            </a:r>
            <a:r>
              <a:rPr lang="en-US" sz="1200" dirty="0"/>
              <a:t> of Bcl-2 gene is associated with inhibition of apoptosis.</a:t>
            </a:r>
            <a:endParaRPr lang="cs-CZ" sz="1200" dirty="0"/>
          </a:p>
        </p:txBody>
      </p:sp>
      <p:sp>
        <p:nvSpPr>
          <p:cNvPr id="10" name="TextovéPole 9">
            <a:extLst>
              <a:ext uri="{FF2B5EF4-FFF2-40B4-BE49-F238E27FC236}">
                <a16:creationId xmlns:a16="http://schemas.microsoft.com/office/drawing/2014/main" id="{56440B13-09A8-4539-9770-B0D568EB247F}"/>
              </a:ext>
            </a:extLst>
          </p:cNvPr>
          <p:cNvSpPr txBox="1"/>
          <p:nvPr/>
        </p:nvSpPr>
        <p:spPr>
          <a:xfrm>
            <a:off x="289549" y="5848462"/>
            <a:ext cx="5353235" cy="246221"/>
          </a:xfrm>
          <a:prstGeom prst="rect">
            <a:avLst/>
          </a:prstGeom>
          <a:noFill/>
        </p:spPr>
        <p:txBody>
          <a:bodyPr wrap="square">
            <a:spAutoFit/>
          </a:bodyPr>
          <a:lstStyle/>
          <a:p>
            <a:pPr algn="l"/>
            <a:r>
              <a:rPr lang="en-US" sz="1000" b="0" i="0" dirty="0">
                <a:solidFill>
                  <a:srgbClr val="333333"/>
                </a:solidFill>
                <a:effectLst/>
                <a:latin typeface="Calibri" panose="020F0502020204030204" pitchFamily="34" charset="0"/>
                <a:cs typeface="Calibri" panose="020F0502020204030204" pitchFamily="34" charset="0"/>
              </a:rPr>
              <a:t>Anthony </a:t>
            </a:r>
            <a:r>
              <a:rPr lang="en-US" sz="1000" b="0" i="0" dirty="0" err="1">
                <a:solidFill>
                  <a:srgbClr val="333333"/>
                </a:solidFill>
                <a:effectLst/>
                <a:latin typeface="Calibri" panose="020F0502020204030204" pitchFamily="34" charset="0"/>
                <a:cs typeface="Calibri" panose="020F0502020204030204" pitchFamily="34" charset="0"/>
              </a:rPr>
              <a:t>Letai</a:t>
            </a:r>
            <a:r>
              <a:rPr lang="cs-CZ" sz="1000" dirty="0">
                <a:solidFill>
                  <a:srgbClr val="333333"/>
                </a:solidFill>
                <a:latin typeface="Calibri" panose="020F0502020204030204" pitchFamily="34" charset="0"/>
                <a:cs typeface="Calibri" panose="020F0502020204030204" pitchFamily="34" charset="0"/>
              </a:rPr>
              <a:t> </a:t>
            </a:r>
            <a:r>
              <a:rPr lang="en-US" sz="1000" b="0" i="0" dirty="0">
                <a:solidFill>
                  <a:srgbClr val="333333"/>
                </a:solidFill>
                <a:effectLst/>
                <a:latin typeface="Calibri" panose="020F0502020204030204" pitchFamily="34" charset="0"/>
                <a:cs typeface="Calibri" panose="020F0502020204030204" pitchFamily="34" charset="0"/>
              </a:rPr>
              <a:t>Annual Review of Cancer Biology 2017 1:1, 275-294</a:t>
            </a:r>
            <a:endParaRPr lang="cs-CZ" sz="1000" dirty="0">
              <a:latin typeface="Calibri" panose="020F0502020204030204" pitchFamily="34" charset="0"/>
              <a:cs typeface="Calibri" panose="020F0502020204030204" pitchFamily="34" charset="0"/>
            </a:endParaRPr>
          </a:p>
        </p:txBody>
      </p:sp>
      <p:pic>
        <p:nvPicPr>
          <p:cNvPr id="6" name="Picture 2" descr="C:\Users\Balvan\Desktop\MPPP\03_09.jpg">
            <a:extLst>
              <a:ext uri="{FF2B5EF4-FFF2-40B4-BE49-F238E27FC236}">
                <a16:creationId xmlns:a16="http://schemas.microsoft.com/office/drawing/2014/main" id="{1953D8C1-7801-BDF1-2F1E-E314D28B1E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4250344" y="1086325"/>
            <a:ext cx="7097133" cy="3921166"/>
          </a:xfrm>
          <a:prstGeom prst="rect">
            <a:avLst/>
          </a:prstGeom>
        </p:spPr>
      </p:pic>
    </p:spTree>
    <p:extLst>
      <p:ext uri="{BB962C8B-B14F-4D97-AF65-F5344CB8AC3E}">
        <p14:creationId xmlns:p14="http://schemas.microsoft.com/office/powerpoint/2010/main" val="416387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22</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62146"/>
            <a:ext cx="10753200" cy="451576"/>
          </a:xfrm>
        </p:spPr>
        <p:txBody>
          <a:bodyPr/>
          <a:lstStyle/>
          <a:p>
            <a:r>
              <a:rPr lang="cs-CZ" sz="2400" dirty="0" err="1">
                <a:solidFill>
                  <a:schemeClr val="tx1"/>
                </a:solidFill>
              </a:rPr>
              <a:t>Apoptosis</a:t>
            </a:r>
            <a:r>
              <a:rPr lang="cs-CZ" sz="2400" dirty="0">
                <a:solidFill>
                  <a:schemeClr val="tx1"/>
                </a:solidFill>
              </a:rPr>
              <a:t> and </a:t>
            </a:r>
            <a:r>
              <a:rPr lang="cs-CZ" sz="2400" dirty="0" err="1">
                <a:solidFill>
                  <a:schemeClr val="tx1"/>
                </a:solidFill>
              </a:rPr>
              <a:t>Cancer</a:t>
            </a:r>
            <a:endParaRPr lang="cs-CZ" sz="2400" dirty="0">
              <a:solidFill>
                <a:schemeClr val="tx1"/>
              </a:solidFill>
            </a:endParaRPr>
          </a:p>
        </p:txBody>
      </p:sp>
      <p:pic>
        <p:nvPicPr>
          <p:cNvPr id="2050" name="Picture 2" descr="Fig. 4">
            <a:extLst>
              <a:ext uri="{FF2B5EF4-FFF2-40B4-BE49-F238E27FC236}">
                <a16:creationId xmlns:a16="http://schemas.microsoft.com/office/drawing/2014/main" id="{E98C881F-DE4F-4550-8D04-6CF2584750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4698" y="8878"/>
            <a:ext cx="5118914" cy="6795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EA9C5E0-9015-4398-A618-F13891D511E3}"/>
              </a:ext>
            </a:extLst>
          </p:cNvPr>
          <p:cNvSpPr txBox="1"/>
          <p:nvPr/>
        </p:nvSpPr>
        <p:spPr>
          <a:xfrm>
            <a:off x="186431" y="674703"/>
            <a:ext cx="6161103" cy="4893647"/>
          </a:xfrm>
          <a:prstGeom prst="rect">
            <a:avLst/>
          </a:prstGeom>
          <a:noFill/>
        </p:spPr>
        <p:txBody>
          <a:bodyPr wrap="square" rtlCol="0">
            <a:spAutoFit/>
          </a:bodyPr>
          <a:lstStyle/>
          <a:p>
            <a:pPr algn="l"/>
            <a:r>
              <a:rPr lang="en-US" sz="1200" b="0" i="0" dirty="0">
                <a:solidFill>
                  <a:srgbClr val="222222"/>
                </a:solidFill>
                <a:effectLst/>
                <a:latin typeface="Harding"/>
              </a:rPr>
              <a:t> During the process of neoplastic transformation, oncogene-driven abnormal growth signals and </a:t>
            </a:r>
            <a:r>
              <a:rPr lang="en-US" sz="1200" b="0" i="0" dirty="0">
                <a:solidFill>
                  <a:srgbClr val="006699"/>
                </a:solidFill>
                <a:effectLst/>
                <a:latin typeface="Harding"/>
                <a:hlinkClick r:id="rId3"/>
              </a:rPr>
              <a:t>cell-cycle checkpoint violation</a:t>
            </a:r>
            <a:r>
              <a:rPr lang="en-US" sz="1200" b="0" i="0" dirty="0">
                <a:solidFill>
                  <a:srgbClr val="222222"/>
                </a:solidFill>
                <a:effectLst/>
                <a:latin typeface="Harding"/>
              </a:rPr>
              <a:t> lead to cellular stress and upregulation of pro-apoptotic proteins. </a:t>
            </a:r>
            <a:endParaRPr lang="cs-CZ" sz="1200" b="0" i="0" dirty="0">
              <a:solidFill>
                <a:srgbClr val="222222"/>
              </a:solidFill>
              <a:effectLst/>
              <a:latin typeface="Harding"/>
            </a:endParaRPr>
          </a:p>
          <a:p>
            <a:pPr algn="l"/>
            <a:r>
              <a:rPr lang="en-US" sz="1200" b="0" i="0" dirty="0">
                <a:solidFill>
                  <a:srgbClr val="222222"/>
                </a:solidFill>
                <a:effectLst/>
                <a:latin typeface="Harding"/>
              </a:rPr>
              <a:t>This upregulation results in higher apoptotic priming of malignant cells at the basal state than normal cells. Because healthy adult tissues are mostly refractory to apoptosis or unprimed, this increase in apoptotic priming of aberrant cells can be exploited therapeutically using BH3 mimetics, particularly when combined with standard anticancer therapies such as radiation or chemotherapy.</a:t>
            </a:r>
            <a:endParaRPr lang="cs-CZ" sz="1200" b="0" i="0" dirty="0">
              <a:solidFill>
                <a:srgbClr val="222222"/>
              </a:solidFill>
              <a:effectLst/>
              <a:latin typeface="Harding"/>
            </a:endParaRPr>
          </a:p>
          <a:p>
            <a:pPr algn="l"/>
            <a:r>
              <a:rPr lang="en-US" sz="1200" b="0" i="0" dirty="0">
                <a:solidFill>
                  <a:srgbClr val="222222"/>
                </a:solidFill>
                <a:effectLst/>
                <a:latin typeface="Harding"/>
              </a:rPr>
              <a:t> </a:t>
            </a:r>
            <a:r>
              <a:rPr lang="en-US" sz="1200" b="0" i="0" dirty="0" err="1">
                <a:solidFill>
                  <a:srgbClr val="222222"/>
                </a:solidFill>
                <a:effectLst/>
                <a:latin typeface="Harding"/>
              </a:rPr>
              <a:t>Haematopoietic</a:t>
            </a:r>
            <a:r>
              <a:rPr lang="en-US" sz="1200" b="0" i="0" dirty="0">
                <a:solidFill>
                  <a:srgbClr val="222222"/>
                </a:solidFill>
                <a:effectLst/>
                <a:latin typeface="Harding"/>
              </a:rPr>
              <a:t> cells are naturally highly primed for apoptosis. Hence, oncogenic stress and the resulting upregulation of pro-apoptotic factors frequently result in the removal of pre-malignant cells derived from this lineage (middle arrow). Several mechanisms associated with BCL-2 protein deregulation, including BCL-2-interacting mediator of cell death (BIM) mutations (step 1), downregulation of BCL-2-associated X protein (BAX) (step 2) or BIM (step 3) and upregulation of BCL-2 or myeloid cell </a:t>
            </a:r>
            <a:r>
              <a:rPr lang="en-US" sz="1200" b="0" i="0" dirty="0" err="1">
                <a:solidFill>
                  <a:srgbClr val="222222"/>
                </a:solidFill>
                <a:effectLst/>
                <a:latin typeface="Harding"/>
              </a:rPr>
              <a:t>leukaemia</a:t>
            </a:r>
            <a:r>
              <a:rPr lang="en-US" sz="1200" b="0" i="0" dirty="0">
                <a:solidFill>
                  <a:srgbClr val="222222"/>
                </a:solidFill>
                <a:effectLst/>
                <a:latin typeface="Harding"/>
              </a:rPr>
              <a:t> 1 (MCL1) (step 4) support the emergence of </a:t>
            </a:r>
            <a:r>
              <a:rPr lang="en-US" sz="1200" b="0" i="0" dirty="0" err="1">
                <a:solidFill>
                  <a:srgbClr val="222222"/>
                </a:solidFill>
                <a:effectLst/>
                <a:latin typeface="Harding"/>
              </a:rPr>
              <a:t>haematopoietic</a:t>
            </a:r>
            <a:r>
              <a:rPr lang="en-US" sz="1200" b="0" i="0" dirty="0">
                <a:solidFill>
                  <a:srgbClr val="222222"/>
                </a:solidFill>
                <a:effectLst/>
                <a:latin typeface="Harding"/>
              </a:rPr>
              <a:t> cancers, which depend on these mechanisms for their survival. Notably, these mechanisms are mainly employed to keep malignant cells alive, and </a:t>
            </a:r>
            <a:r>
              <a:rPr lang="en-US" sz="1200" b="0" i="0" dirty="0" err="1">
                <a:solidFill>
                  <a:srgbClr val="222222"/>
                </a:solidFill>
                <a:effectLst/>
                <a:latin typeface="Harding"/>
              </a:rPr>
              <a:t>haematopoietic</a:t>
            </a:r>
            <a:r>
              <a:rPr lang="en-US" sz="1200" b="0" i="0" dirty="0">
                <a:solidFill>
                  <a:srgbClr val="222222"/>
                </a:solidFill>
                <a:effectLst/>
                <a:latin typeface="Harding"/>
              </a:rPr>
              <a:t> cancers typically remain primed for apoptosis and hence are susceptible to therapy and respond well to treatment with BH3 mimetics. However, certain mechanisms, including mutations of sensitizer proteins (step 1) and downregulation of mitochondrial outer membrane permeabilization (MOMP) pore-forming components (step 2) yield cells that are unprimed or even apoptosis refractory and hence resistant to therapy. Solid </a:t>
            </a:r>
            <a:r>
              <a:rPr lang="en-US" sz="1200" b="0" i="0" dirty="0" err="1">
                <a:solidFill>
                  <a:srgbClr val="222222"/>
                </a:solidFill>
                <a:effectLst/>
                <a:latin typeface="Harding"/>
              </a:rPr>
              <a:t>tumours</a:t>
            </a:r>
            <a:r>
              <a:rPr lang="en-US" sz="1200" b="0" i="0" dirty="0">
                <a:solidFill>
                  <a:srgbClr val="222222"/>
                </a:solidFill>
                <a:effectLst/>
                <a:latin typeface="Harding"/>
              </a:rPr>
              <a:t> can employ similar mechanisms to boost their survival, but these dependencies are much less pronounced than in </a:t>
            </a:r>
            <a:r>
              <a:rPr lang="en-US" sz="1200" b="0" i="0" dirty="0" err="1">
                <a:solidFill>
                  <a:srgbClr val="222222"/>
                </a:solidFill>
                <a:effectLst/>
                <a:latin typeface="Harding"/>
              </a:rPr>
              <a:t>haematopoietic</a:t>
            </a:r>
            <a:r>
              <a:rPr lang="en-US" sz="1200" b="0" i="0" dirty="0">
                <a:solidFill>
                  <a:srgbClr val="222222"/>
                </a:solidFill>
                <a:effectLst/>
                <a:latin typeface="Harding"/>
              </a:rPr>
              <a:t> cancers. Nevertheless, these mechanisms may underlie the development of resistance to treatment and disease relapse. BAK, BCL-2 antagonist/killer; BCL-W, B cell lymphoma W; BCL-X</a:t>
            </a:r>
            <a:r>
              <a:rPr lang="en-US" sz="1200" b="0" i="0" baseline="-25000" dirty="0">
                <a:solidFill>
                  <a:srgbClr val="222222"/>
                </a:solidFill>
                <a:effectLst/>
                <a:latin typeface="Harding"/>
              </a:rPr>
              <a:t>L</a:t>
            </a:r>
            <a:r>
              <a:rPr lang="en-US" sz="1200" b="0" i="0" dirty="0">
                <a:solidFill>
                  <a:srgbClr val="222222"/>
                </a:solidFill>
                <a:effectLst/>
                <a:latin typeface="Harding"/>
              </a:rPr>
              <a:t>, B cell lymphoma extra large; BFL1, BCL-2-related isolated from fetal liver 1; BID, BH3-interacting domain death agonist; PUMA, p53-upregulated modulator of apoptosis.</a:t>
            </a:r>
            <a:endParaRPr lang="cs-CZ" sz="1200" dirty="0" err="1">
              <a:latin typeface="+mn-lt"/>
            </a:endParaRPr>
          </a:p>
        </p:txBody>
      </p:sp>
      <p:sp>
        <p:nvSpPr>
          <p:cNvPr id="8" name="TextovéPole 7">
            <a:extLst>
              <a:ext uri="{FF2B5EF4-FFF2-40B4-BE49-F238E27FC236}">
                <a16:creationId xmlns:a16="http://schemas.microsoft.com/office/drawing/2014/main" id="{2D070C3F-8637-4966-B46D-6BB7B0F86FF0}"/>
              </a:ext>
            </a:extLst>
          </p:cNvPr>
          <p:cNvSpPr txBox="1"/>
          <p:nvPr/>
        </p:nvSpPr>
        <p:spPr>
          <a:xfrm>
            <a:off x="186431" y="5812502"/>
            <a:ext cx="6094520" cy="415498"/>
          </a:xfrm>
          <a:prstGeom prst="rect">
            <a:avLst/>
          </a:prstGeom>
          <a:noFill/>
        </p:spPr>
        <p:txBody>
          <a:bodyPr wrap="square">
            <a:spAutoFit/>
          </a:bodyPr>
          <a:lstStyle/>
          <a:p>
            <a:r>
              <a:rPr lang="en-US" sz="1050" b="0" i="0" dirty="0">
                <a:solidFill>
                  <a:srgbClr val="222222"/>
                </a:solidFill>
                <a:effectLst/>
                <a:latin typeface="-apple-system"/>
              </a:rPr>
              <a:t>Singh, R., </a:t>
            </a:r>
            <a:r>
              <a:rPr lang="en-US" sz="1050" b="0" i="0" dirty="0" err="1">
                <a:solidFill>
                  <a:srgbClr val="222222"/>
                </a:solidFill>
                <a:effectLst/>
                <a:latin typeface="-apple-system"/>
              </a:rPr>
              <a:t>Letai</a:t>
            </a:r>
            <a:r>
              <a:rPr lang="en-US" sz="1050" b="0" i="0" dirty="0">
                <a:solidFill>
                  <a:srgbClr val="222222"/>
                </a:solidFill>
                <a:effectLst/>
                <a:latin typeface="-apple-system"/>
              </a:rPr>
              <a:t>, A. &amp; </a:t>
            </a:r>
            <a:r>
              <a:rPr lang="en-US" sz="1050" b="0" i="0" dirty="0" err="1">
                <a:solidFill>
                  <a:srgbClr val="222222"/>
                </a:solidFill>
                <a:effectLst/>
                <a:latin typeface="-apple-system"/>
              </a:rPr>
              <a:t>Sarosiek</a:t>
            </a:r>
            <a:r>
              <a:rPr lang="en-US" sz="1050" b="0" i="0" dirty="0">
                <a:solidFill>
                  <a:srgbClr val="222222"/>
                </a:solidFill>
                <a:effectLst/>
                <a:latin typeface="-apple-system"/>
              </a:rPr>
              <a:t>, K. Regulation of apoptosis in health and disease: the balancing act of BCL-2 family proteins. </a:t>
            </a:r>
            <a:r>
              <a:rPr lang="en-US" sz="1050" b="0" i="1" dirty="0">
                <a:solidFill>
                  <a:srgbClr val="222222"/>
                </a:solidFill>
                <a:effectLst/>
                <a:latin typeface="-apple-system"/>
              </a:rPr>
              <a:t>Nat Rev Mol Cell Biol</a:t>
            </a:r>
            <a:r>
              <a:rPr lang="en-US" sz="1050" b="0" i="0" dirty="0">
                <a:solidFill>
                  <a:srgbClr val="222222"/>
                </a:solidFill>
                <a:effectLst/>
                <a:latin typeface="-apple-system"/>
              </a:rPr>
              <a:t> </a:t>
            </a:r>
            <a:r>
              <a:rPr lang="en-US" sz="1050" b="1" i="0" dirty="0">
                <a:solidFill>
                  <a:srgbClr val="222222"/>
                </a:solidFill>
                <a:effectLst/>
                <a:latin typeface="-apple-system"/>
              </a:rPr>
              <a:t>20, </a:t>
            </a:r>
            <a:r>
              <a:rPr lang="en-US" sz="1050" b="0" i="0" dirty="0">
                <a:solidFill>
                  <a:srgbClr val="222222"/>
                </a:solidFill>
                <a:effectLst/>
                <a:latin typeface="-apple-system"/>
              </a:rPr>
              <a:t>175–193 (2019). https://doi.org/10.1038/s41580-018-0089-8</a:t>
            </a:r>
            <a:endParaRPr lang="cs-CZ" sz="1050" dirty="0"/>
          </a:p>
        </p:txBody>
      </p:sp>
    </p:spTree>
    <p:extLst>
      <p:ext uri="{BB962C8B-B14F-4D97-AF65-F5344CB8AC3E}">
        <p14:creationId xmlns:p14="http://schemas.microsoft.com/office/powerpoint/2010/main" val="351213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23</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62146"/>
            <a:ext cx="10753200" cy="451576"/>
          </a:xfrm>
        </p:spPr>
        <p:txBody>
          <a:bodyPr/>
          <a:lstStyle/>
          <a:p>
            <a:r>
              <a:rPr lang="en-US" sz="2400" i="0" dirty="0">
                <a:solidFill>
                  <a:schemeClr val="tx1"/>
                </a:solidFill>
                <a:effectLst/>
                <a:latin typeface="Calibri" panose="020F0502020204030204" pitchFamily="34" charset="0"/>
                <a:cs typeface="Calibri" panose="020F0502020204030204" pitchFamily="34" charset="0"/>
              </a:rPr>
              <a:t>Pro-oncogenic roles of apoptotic signaling</a:t>
            </a:r>
            <a:endParaRPr lang="cs-CZ" sz="2400" dirty="0">
              <a:solidFill>
                <a:schemeClr val="tx1"/>
              </a:solidFill>
            </a:endParaRPr>
          </a:p>
        </p:txBody>
      </p:sp>
      <p:sp>
        <p:nvSpPr>
          <p:cNvPr id="5" name="TextovéPole 4">
            <a:extLst>
              <a:ext uri="{FF2B5EF4-FFF2-40B4-BE49-F238E27FC236}">
                <a16:creationId xmlns:a16="http://schemas.microsoft.com/office/drawing/2014/main" id="{4EE8F5CE-7B9D-4B3E-8D90-F13425601C08}"/>
              </a:ext>
            </a:extLst>
          </p:cNvPr>
          <p:cNvSpPr txBox="1"/>
          <p:nvPr/>
        </p:nvSpPr>
        <p:spPr>
          <a:xfrm>
            <a:off x="274395" y="1247202"/>
            <a:ext cx="11643210" cy="4247317"/>
          </a:xfrm>
          <a:prstGeom prst="rect">
            <a:avLst/>
          </a:prstGeom>
          <a:noFill/>
        </p:spPr>
        <p:txBody>
          <a:bodyPr wrap="square" rtlCol="0">
            <a:spAutoFit/>
          </a:bodyPr>
          <a:lstStyle/>
          <a:p>
            <a:pPr algn="l"/>
            <a:r>
              <a:rPr lang="en-US" sz="1800" b="0" i="0" dirty="0">
                <a:effectLst/>
                <a:latin typeface="NexusSerif"/>
              </a:rPr>
              <a:t> (A) In dying tumor cells, activated </a:t>
            </a:r>
            <a:r>
              <a:rPr lang="en-US" sz="1800" b="0" i="0" dirty="0">
                <a:effectLst/>
                <a:latin typeface="NexusSerif"/>
                <a:hlinkClick r:id="rId2" tooltip="Learn more about Caspase from ScienceDirect's AI-generated Topic Pages">
                  <a:extLst>
                    <a:ext uri="{A12FA001-AC4F-418D-AE19-62706E023703}">
                      <ahyp:hlinkClr xmlns:ahyp="http://schemas.microsoft.com/office/drawing/2018/hyperlinkcolor" val="tx"/>
                    </a:ext>
                  </a:extLst>
                </a:hlinkClick>
              </a:rPr>
              <a:t>caspases</a:t>
            </a:r>
            <a:r>
              <a:rPr lang="en-US" sz="1800" b="0" i="0" dirty="0">
                <a:effectLst/>
                <a:latin typeface="NexusSerif"/>
              </a:rPr>
              <a:t> activate iPLA2</a:t>
            </a:r>
            <a:r>
              <a:rPr lang="cs-CZ" sz="1800" b="0" i="0" dirty="0">
                <a:effectLst/>
                <a:latin typeface="NexusSerif"/>
              </a:rPr>
              <a:t> (</a:t>
            </a:r>
            <a:r>
              <a:rPr lang="cs-CZ" sz="1800" b="0" i="0" dirty="0" err="1">
                <a:effectLst/>
                <a:latin typeface="NexusSerif"/>
              </a:rPr>
              <a:t>Phospholipase</a:t>
            </a:r>
            <a:r>
              <a:rPr lang="cs-CZ" sz="1800" b="0" i="0" dirty="0">
                <a:effectLst/>
                <a:latin typeface="NexusSerif"/>
              </a:rPr>
              <a:t> A2)</a:t>
            </a:r>
            <a:r>
              <a:rPr lang="en-US" sz="1800" b="0" i="0" dirty="0">
                <a:effectLst/>
                <a:latin typeface="NexusSerif"/>
              </a:rPr>
              <a:t> leading to generation of </a:t>
            </a:r>
            <a:r>
              <a:rPr lang="en-US" sz="1800" b="0" i="0" dirty="0">
                <a:effectLst/>
                <a:latin typeface="NexusSerif"/>
                <a:hlinkClick r:id="rId3" tooltip="Learn more about Arachidonic Acid from ScienceDirect's AI-generated Topic Pages">
                  <a:extLst>
                    <a:ext uri="{A12FA001-AC4F-418D-AE19-62706E023703}">
                      <ahyp:hlinkClr xmlns:ahyp="http://schemas.microsoft.com/office/drawing/2018/hyperlinkcolor" val="tx"/>
                    </a:ext>
                  </a:extLst>
                </a:hlinkClick>
              </a:rPr>
              <a:t>arachidonic acid</a:t>
            </a:r>
            <a:r>
              <a:rPr lang="en-US" sz="1800" b="0" i="0" dirty="0">
                <a:effectLst/>
                <a:latin typeface="NexusSerif"/>
              </a:rPr>
              <a:t>. </a:t>
            </a:r>
            <a:endParaRPr lang="cs-CZ" sz="1800" b="0" i="0" dirty="0">
              <a:effectLst/>
              <a:latin typeface="NexusSerif"/>
            </a:endParaRPr>
          </a:p>
          <a:p>
            <a:pPr algn="l"/>
            <a:r>
              <a:rPr lang="en-US" sz="1800" b="0" i="0" dirty="0">
                <a:effectLst/>
                <a:latin typeface="NexusSerif"/>
              </a:rPr>
              <a:t>Arachidonic acid can be converted into PGE</a:t>
            </a:r>
            <a:r>
              <a:rPr lang="en-US" sz="1800" b="0" i="0" baseline="-25000" dirty="0">
                <a:effectLst/>
                <a:latin typeface="NexusSerif"/>
              </a:rPr>
              <a:t>2</a:t>
            </a:r>
            <a:r>
              <a:rPr lang="en-US" sz="1800" b="0" i="0" dirty="0">
                <a:effectLst/>
                <a:latin typeface="NexusSerif"/>
              </a:rPr>
              <a:t> dependent on COX-1/2 function. </a:t>
            </a:r>
            <a:endParaRPr lang="cs-CZ" sz="1800" b="0" i="0" dirty="0">
              <a:effectLst/>
              <a:latin typeface="NexusSerif"/>
            </a:endParaRPr>
          </a:p>
          <a:p>
            <a:pPr algn="l"/>
            <a:r>
              <a:rPr lang="en-US" sz="1800" b="0" i="0" dirty="0">
                <a:effectLst/>
                <a:latin typeface="NexusSerif"/>
              </a:rPr>
              <a:t>PGE</a:t>
            </a:r>
            <a:r>
              <a:rPr lang="en-US" sz="1800" b="0" i="0" baseline="-25000" dirty="0">
                <a:effectLst/>
                <a:latin typeface="NexusSerif"/>
              </a:rPr>
              <a:t>2</a:t>
            </a:r>
            <a:r>
              <a:rPr lang="en-US" sz="1800" b="0" i="0" dirty="0">
                <a:effectLst/>
                <a:latin typeface="NexusSerif"/>
              </a:rPr>
              <a:t> can act through its receptors to exert pro</a:t>
            </a:r>
            <a:r>
              <a:rPr lang="cs-CZ" sz="1800" b="0" i="0" dirty="0">
                <a:effectLst/>
                <a:latin typeface="NexusSerif"/>
              </a:rPr>
              <a:t>-</a:t>
            </a:r>
            <a:r>
              <a:rPr lang="en-US" sz="1800" b="0" i="0" dirty="0">
                <a:effectLst/>
                <a:latin typeface="NexusSerif"/>
              </a:rPr>
              <a:t>proliferative effect on surrounding cells. This process is termed </a:t>
            </a:r>
            <a:r>
              <a:rPr lang="en-US" sz="1800" b="1" i="0" dirty="0">
                <a:effectLst/>
                <a:latin typeface="NexusSerif"/>
              </a:rPr>
              <a:t>apoptosis-induced proliferation</a:t>
            </a:r>
            <a:r>
              <a:rPr lang="cs-CZ" sz="1800" b="1" i="0" dirty="0">
                <a:effectLst/>
                <a:latin typeface="NexusSerif"/>
              </a:rPr>
              <a:t> (</a:t>
            </a:r>
            <a:r>
              <a:rPr lang="cs-CZ" sz="1800" b="1" i="0" dirty="0" err="1">
                <a:effectLst/>
                <a:latin typeface="NexusSerif"/>
              </a:rPr>
              <a:t>AiP</a:t>
            </a:r>
            <a:r>
              <a:rPr lang="cs-CZ" sz="1800" b="1" i="0" dirty="0">
                <a:effectLst/>
                <a:latin typeface="NexusSerif"/>
              </a:rPr>
              <a:t>)</a:t>
            </a:r>
            <a:r>
              <a:rPr lang="en-US" sz="1800" b="1" i="0" dirty="0">
                <a:effectLst/>
                <a:latin typeface="NexusSerif"/>
              </a:rPr>
              <a:t>. </a:t>
            </a:r>
            <a:endParaRPr lang="cs-CZ" sz="1800" b="1" i="0" dirty="0">
              <a:effectLst/>
              <a:latin typeface="NexusSerif"/>
            </a:endParaRPr>
          </a:p>
          <a:p>
            <a:pPr algn="l"/>
            <a:endParaRPr lang="cs-CZ" sz="1800" b="0" i="0" dirty="0">
              <a:effectLst/>
              <a:latin typeface="NexusSerif"/>
            </a:endParaRPr>
          </a:p>
          <a:p>
            <a:pPr algn="l"/>
            <a:r>
              <a:rPr lang="en-US" sz="1800" b="0" i="0" dirty="0">
                <a:effectLst/>
                <a:latin typeface="NexusSerif"/>
              </a:rPr>
              <a:t>(B) Apoptotic tumor cells not only can induce the anti</a:t>
            </a:r>
            <a:r>
              <a:rPr lang="cs-CZ" sz="1800" b="0" i="0" dirty="0">
                <a:effectLst/>
                <a:latin typeface="NexusSerif"/>
              </a:rPr>
              <a:t>-</a:t>
            </a:r>
            <a:r>
              <a:rPr lang="en-US" sz="1800" b="0" i="0" dirty="0">
                <a:effectLst/>
                <a:latin typeface="NexusSerif"/>
              </a:rPr>
              <a:t>inflammatory M2 TAM differentiation that inhibits antitumor immunity, but also secrete a variety of cytokines/chemokines that promote </a:t>
            </a:r>
            <a:r>
              <a:rPr lang="en-US" sz="1800" b="0" i="0" dirty="0">
                <a:effectLst/>
                <a:latin typeface="NexusSerif"/>
                <a:hlinkClick r:id="rId4" tooltip="Learn more about Angiogenesis from ScienceDirect's AI-generated Topic Pages">
                  <a:extLst>
                    <a:ext uri="{A12FA001-AC4F-418D-AE19-62706E023703}">
                      <ahyp:hlinkClr xmlns:ahyp="http://schemas.microsoft.com/office/drawing/2018/hyperlinkcolor" val="tx"/>
                    </a:ext>
                  </a:extLst>
                </a:hlinkClick>
              </a:rPr>
              <a:t>angiogenesis</a:t>
            </a:r>
            <a:r>
              <a:rPr lang="en-US" sz="1800" b="0" i="0" dirty="0">
                <a:effectLst/>
                <a:latin typeface="NexusSerif"/>
              </a:rPr>
              <a:t> and metastasis. Some types of tumor cells can also express death ligands (FASL and TRAIL) and inhibitory B7 family members (PD-L1 and CTLA-4) that can induce </a:t>
            </a:r>
            <a:r>
              <a:rPr lang="en-US" sz="1800" b="0" i="0" dirty="0">
                <a:effectLst/>
                <a:latin typeface="NexusSerif"/>
                <a:hlinkClick r:id="rId5" tooltip="Learn more about T Cell from ScienceDirect's AI-generated Topic Pages">
                  <a:extLst>
                    <a:ext uri="{A12FA001-AC4F-418D-AE19-62706E023703}">
                      <ahyp:hlinkClr xmlns:ahyp="http://schemas.microsoft.com/office/drawing/2018/hyperlinkcolor" val="tx"/>
                    </a:ext>
                  </a:extLst>
                </a:hlinkClick>
              </a:rPr>
              <a:t>T-cell</a:t>
            </a:r>
            <a:r>
              <a:rPr lang="en-US" sz="1800" b="0" i="0" dirty="0">
                <a:effectLst/>
                <a:latin typeface="NexusSerif"/>
              </a:rPr>
              <a:t> death, leading to immune escape. </a:t>
            </a:r>
            <a:endParaRPr lang="cs-CZ" sz="1800" b="0" i="0" dirty="0">
              <a:effectLst/>
              <a:latin typeface="NexusSerif"/>
            </a:endParaRPr>
          </a:p>
          <a:p>
            <a:pPr algn="l"/>
            <a:endParaRPr lang="cs-CZ" sz="1800" dirty="0">
              <a:latin typeface="NexusSerif"/>
            </a:endParaRPr>
          </a:p>
          <a:p>
            <a:pPr algn="l"/>
            <a:r>
              <a:rPr lang="en-US" sz="1800" b="0" i="0" dirty="0">
                <a:effectLst/>
                <a:latin typeface="NexusSerif"/>
              </a:rPr>
              <a:t>(C) Nonlethal stress can lead to MOMP in a minority of </a:t>
            </a:r>
            <a:r>
              <a:rPr lang="en-US" sz="1800" b="0" i="0" dirty="0">
                <a:effectLst/>
                <a:latin typeface="NexusSerif"/>
                <a:hlinkClick r:id="rId6" tooltip="Learn more about Mitochondrion from ScienceDirect's AI-generated Topic Pages">
                  <a:extLst>
                    <a:ext uri="{A12FA001-AC4F-418D-AE19-62706E023703}">
                      <ahyp:hlinkClr xmlns:ahyp="http://schemas.microsoft.com/office/drawing/2018/hyperlinkcolor" val="tx"/>
                    </a:ext>
                  </a:extLst>
                </a:hlinkClick>
              </a:rPr>
              <a:t>mitochondria</a:t>
            </a:r>
            <a:r>
              <a:rPr lang="en-US" sz="1800" b="0" i="0" dirty="0">
                <a:effectLst/>
                <a:latin typeface="NexusSerif"/>
              </a:rPr>
              <a:t>, called </a:t>
            </a:r>
            <a:r>
              <a:rPr lang="en-US" sz="1800" b="0" i="0" dirty="0" err="1">
                <a:effectLst/>
                <a:latin typeface="NexusSerif"/>
              </a:rPr>
              <a:t>miMOMP</a:t>
            </a:r>
            <a:r>
              <a:rPr lang="en-US" sz="1800" b="0" i="0" dirty="0">
                <a:effectLst/>
                <a:latin typeface="NexusSerif"/>
              </a:rPr>
              <a:t>. Following </a:t>
            </a:r>
            <a:r>
              <a:rPr lang="en-US" sz="1800" b="0" i="0" dirty="0" err="1">
                <a:effectLst/>
                <a:latin typeface="NexusSerif"/>
              </a:rPr>
              <a:t>miMOMP</a:t>
            </a:r>
            <a:r>
              <a:rPr lang="en-US" sz="1800" b="0" i="0" dirty="0">
                <a:effectLst/>
                <a:latin typeface="NexusSerif"/>
              </a:rPr>
              <a:t>, caspases are activated similar to a sublethal level, which leads to the activation of CAD. CAD activation results in DNA damage and genetic instability and can lead to cell transformation. The </a:t>
            </a:r>
            <a:r>
              <a:rPr lang="en-US" sz="1800" b="0" i="0" dirty="0">
                <a:effectLst/>
                <a:latin typeface="NexusSerif"/>
                <a:hlinkClick r:id="rId7" tooltip="Learn more about Endonuclease from ScienceDirect's AI-generated Topic Pages">
                  <a:extLst>
                    <a:ext uri="{A12FA001-AC4F-418D-AE19-62706E023703}">
                      <ahyp:hlinkClr xmlns:ahyp="http://schemas.microsoft.com/office/drawing/2018/hyperlinkcolor" val="tx"/>
                    </a:ext>
                  </a:extLst>
                </a:hlinkClick>
              </a:rPr>
              <a:t>endonuclease</a:t>
            </a:r>
            <a:r>
              <a:rPr lang="en-US" sz="1800" b="0" i="0" dirty="0">
                <a:effectLst/>
                <a:latin typeface="NexusSerif"/>
              </a:rPr>
              <a:t> Endo G can also be released upon MOMP, leading to </a:t>
            </a:r>
            <a:r>
              <a:rPr lang="en-US" sz="1800" b="0" i="0" dirty="0">
                <a:effectLst/>
                <a:latin typeface="NexusSerif"/>
                <a:hlinkClick r:id="rId8" tooltip="Learn more about DNA Cleavage from ScienceDirect's AI-generated Topic Pages">
                  <a:extLst>
                    <a:ext uri="{A12FA001-AC4F-418D-AE19-62706E023703}">
                      <ahyp:hlinkClr xmlns:ahyp="http://schemas.microsoft.com/office/drawing/2018/hyperlinkcolor" val="tx"/>
                    </a:ext>
                  </a:extLst>
                </a:hlinkClick>
              </a:rPr>
              <a:t>DNA cleavage</a:t>
            </a:r>
            <a:r>
              <a:rPr lang="en-US" sz="1800" b="0" i="0" dirty="0">
                <a:effectLst/>
                <a:latin typeface="NexusSerif"/>
              </a:rPr>
              <a:t>. Endo G-mediated dsDNA breaks also activate ATM, leading to </a:t>
            </a:r>
            <a:r>
              <a:rPr lang="en-US" sz="1800" b="0" i="0" dirty="0">
                <a:effectLst/>
                <a:latin typeface="NexusSerif"/>
                <a:hlinkClick r:id="rId9" tooltip="Learn more about NF-κB from ScienceDirect's AI-generated Topic Pages">
                  <a:extLst>
                    <a:ext uri="{A12FA001-AC4F-418D-AE19-62706E023703}">
                      <ahyp:hlinkClr xmlns:ahyp="http://schemas.microsoft.com/office/drawing/2018/hyperlinkcolor" val="tx"/>
                    </a:ext>
                  </a:extLst>
                </a:hlinkClick>
              </a:rPr>
              <a:t>NF-</a:t>
            </a:r>
            <a:r>
              <a:rPr lang="en-US" sz="1800" b="0" i="0" dirty="0" err="1">
                <a:effectLst/>
                <a:latin typeface="NexusSerif"/>
                <a:hlinkClick r:id="rId9" tooltip="Learn more about NF-κB from ScienceDirect's AI-generated Topic Pages">
                  <a:extLst>
                    <a:ext uri="{A12FA001-AC4F-418D-AE19-62706E023703}">
                      <ahyp:hlinkClr xmlns:ahyp="http://schemas.microsoft.com/office/drawing/2018/hyperlinkcolor" val="tx"/>
                    </a:ext>
                  </a:extLst>
                </a:hlinkClick>
              </a:rPr>
              <a:t>κB</a:t>
            </a:r>
            <a:r>
              <a:rPr lang="en-US" sz="1800" b="0" i="0" dirty="0">
                <a:effectLst/>
                <a:latin typeface="NexusSerif"/>
              </a:rPr>
              <a:t> and </a:t>
            </a:r>
            <a:r>
              <a:rPr lang="en-US" sz="1800" b="0" i="0" dirty="0">
                <a:effectLst/>
                <a:latin typeface="NexusSerif"/>
                <a:hlinkClick r:id="rId10" tooltip="Learn more about STAT3 from ScienceDirect's AI-generated Topic Pages">
                  <a:extLst>
                    <a:ext uri="{A12FA001-AC4F-418D-AE19-62706E023703}">
                      <ahyp:hlinkClr xmlns:ahyp="http://schemas.microsoft.com/office/drawing/2018/hyperlinkcolor" val="tx"/>
                    </a:ext>
                  </a:extLst>
                </a:hlinkClick>
              </a:rPr>
              <a:t>STAT3</a:t>
            </a:r>
            <a:r>
              <a:rPr lang="en-US" sz="1800" b="0" i="0" dirty="0">
                <a:effectLst/>
                <a:latin typeface="NexusSerif"/>
              </a:rPr>
              <a:t> activation and subsequent tumor growth.</a:t>
            </a:r>
            <a:endParaRPr lang="en-US" b="0" i="0" dirty="0">
              <a:effectLst/>
              <a:latin typeface="ff8"/>
            </a:endParaRPr>
          </a:p>
        </p:txBody>
      </p:sp>
    </p:spTree>
    <p:extLst>
      <p:ext uri="{BB962C8B-B14F-4D97-AF65-F5344CB8AC3E}">
        <p14:creationId xmlns:p14="http://schemas.microsoft.com/office/powerpoint/2010/main" val="3009024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24</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266184" y="62146"/>
            <a:ext cx="10753200" cy="451576"/>
          </a:xfrm>
        </p:spPr>
        <p:txBody>
          <a:bodyPr/>
          <a:lstStyle/>
          <a:p>
            <a:r>
              <a:rPr lang="en-US" sz="2400" i="0" dirty="0">
                <a:solidFill>
                  <a:schemeClr val="tx1"/>
                </a:solidFill>
                <a:effectLst/>
                <a:latin typeface="Calibri" panose="020F0502020204030204" pitchFamily="34" charset="0"/>
                <a:cs typeface="Calibri" panose="020F0502020204030204" pitchFamily="34" charset="0"/>
              </a:rPr>
              <a:t>Pro-oncogenic roles of apoptotic signaling</a:t>
            </a:r>
            <a:endParaRPr lang="cs-CZ" sz="4800" dirty="0">
              <a:solidFill>
                <a:schemeClr val="tx1"/>
              </a:solidFill>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A0FEB277-8008-4FF6-8164-5A13058428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9829" y="765636"/>
            <a:ext cx="7782942" cy="532672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CCC8DE9-B822-9620-47F4-3CBFF3C95EA9}"/>
              </a:ext>
            </a:extLst>
          </p:cNvPr>
          <p:cNvSpPr txBox="1"/>
          <p:nvPr/>
        </p:nvSpPr>
        <p:spPr>
          <a:xfrm>
            <a:off x="983167" y="4646645"/>
            <a:ext cx="1955829" cy="584775"/>
          </a:xfrm>
          <a:prstGeom prst="rect">
            <a:avLst/>
          </a:prstGeom>
          <a:noFill/>
        </p:spPr>
        <p:txBody>
          <a:bodyPr wrap="square" rtlCol="0">
            <a:spAutoFit/>
          </a:bodyPr>
          <a:lstStyle/>
          <a:p>
            <a:pPr algn="l"/>
            <a:r>
              <a:rPr lang="cs-CZ" sz="1600" dirty="0" err="1">
                <a:latin typeface="+mn-lt"/>
              </a:rPr>
              <a:t>Apoptosis-induced</a:t>
            </a:r>
            <a:r>
              <a:rPr lang="cs-CZ" sz="1600" dirty="0">
                <a:latin typeface="+mn-lt"/>
              </a:rPr>
              <a:t> </a:t>
            </a:r>
            <a:r>
              <a:rPr lang="cs-CZ" sz="1600" dirty="0" err="1">
                <a:latin typeface="+mn-lt"/>
              </a:rPr>
              <a:t>proliferation</a:t>
            </a:r>
            <a:endParaRPr lang="cs-CZ" sz="1600" dirty="0">
              <a:latin typeface="+mn-lt"/>
            </a:endParaRPr>
          </a:p>
        </p:txBody>
      </p:sp>
    </p:spTree>
    <p:extLst>
      <p:ext uri="{BB962C8B-B14F-4D97-AF65-F5344CB8AC3E}">
        <p14:creationId xmlns:p14="http://schemas.microsoft.com/office/powerpoint/2010/main" val="176563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12192000" cy="6205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8"/>
          <p:cNvCxnSpPr/>
          <p:nvPr/>
        </p:nvCxnSpPr>
        <p:spPr>
          <a:xfrm>
            <a:off x="0" y="620507"/>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grpSp>
        <p:nvGrpSpPr>
          <p:cNvPr id="16" name="Skupina 15"/>
          <p:cNvGrpSpPr/>
          <p:nvPr/>
        </p:nvGrpSpPr>
        <p:grpSpPr>
          <a:xfrm>
            <a:off x="0" y="6617369"/>
            <a:ext cx="12192000" cy="240632"/>
            <a:chOff x="0" y="6617368"/>
            <a:chExt cx="12192000" cy="240632"/>
          </a:xfrm>
        </p:grpSpPr>
        <p:sp>
          <p:nvSpPr>
            <p:cNvPr id="17" name="Obdélník 16"/>
            <p:cNvSpPr/>
            <p:nvPr/>
          </p:nvSpPr>
          <p:spPr>
            <a:xfrm>
              <a:off x="0" y="6617368"/>
              <a:ext cx="12192000" cy="240632"/>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p:cNvCxnSpPr/>
            <p:nvPr/>
          </p:nvCxnSpPr>
          <p:spPr>
            <a:xfrm>
              <a:off x="0" y="6617368"/>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grpSp>
      <p:sp>
        <p:nvSpPr>
          <p:cNvPr id="7" name="Obdélník 6"/>
          <p:cNvSpPr/>
          <p:nvPr/>
        </p:nvSpPr>
        <p:spPr>
          <a:xfrm>
            <a:off x="0" y="620507"/>
            <a:ext cx="12192000" cy="6237493"/>
          </a:xfrm>
          <a:prstGeom prst="rect">
            <a:avLst/>
          </a:prstGeom>
          <a:solidFill>
            <a:schemeClr val="accent3">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a:blip r:embed="rId2"/>
          <a:stretch>
            <a:fillRect/>
          </a:stretch>
        </p:blipFill>
        <p:spPr>
          <a:xfrm>
            <a:off x="0" y="0"/>
            <a:ext cx="12192000" cy="6858000"/>
          </a:xfrm>
          <a:prstGeom prst="rect">
            <a:avLst/>
          </a:prstGeom>
        </p:spPr>
      </p:pic>
      <p:grpSp>
        <p:nvGrpSpPr>
          <p:cNvPr id="10" name="Skupina 9"/>
          <p:cNvGrpSpPr/>
          <p:nvPr/>
        </p:nvGrpSpPr>
        <p:grpSpPr>
          <a:xfrm>
            <a:off x="0" y="2899015"/>
            <a:ext cx="12192000" cy="1600200"/>
            <a:chOff x="0" y="2667000"/>
            <a:chExt cx="12192000" cy="1600200"/>
          </a:xfrm>
        </p:grpSpPr>
        <p:sp>
          <p:nvSpPr>
            <p:cNvPr id="11" name="Obdélník 10"/>
            <p:cNvSpPr/>
            <p:nvPr/>
          </p:nvSpPr>
          <p:spPr>
            <a:xfrm>
              <a:off x="0" y="2667000"/>
              <a:ext cx="12192000" cy="1600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1325023" y="2960056"/>
              <a:ext cx="9541953" cy="830997"/>
            </a:xfrm>
            <a:prstGeom prst="rect">
              <a:avLst/>
            </a:prstGeom>
            <a:noFill/>
          </p:spPr>
          <p:txBody>
            <a:bodyPr wrap="square" rtlCol="0">
              <a:spAutoFit/>
            </a:bodyPr>
            <a:lstStyle/>
            <a:p>
              <a:pPr algn="ctr"/>
              <a:r>
                <a:rPr lang="en-US" sz="4800" b="1" dirty="0">
                  <a:solidFill>
                    <a:schemeClr val="bg1"/>
                  </a:solidFill>
                </a:rPr>
                <a:t>Thank you for your attention</a:t>
              </a:r>
              <a:r>
                <a:rPr lang="cs-CZ" sz="4800" b="1" dirty="0">
                  <a:solidFill>
                    <a:schemeClr val="bg1"/>
                  </a:solidFill>
                </a:rPr>
                <a:t>!</a:t>
              </a:r>
            </a:p>
          </p:txBody>
        </p:sp>
      </p:grpSp>
    </p:spTree>
    <p:extLst>
      <p:ext uri="{BB962C8B-B14F-4D97-AF65-F5344CB8AC3E}">
        <p14:creationId xmlns:p14="http://schemas.microsoft.com/office/powerpoint/2010/main" val="4029211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3</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343358" y="79902"/>
            <a:ext cx="10753200" cy="451576"/>
          </a:xfrm>
        </p:spPr>
        <p:txBody>
          <a:bodyPr/>
          <a:lstStyle/>
          <a:p>
            <a:r>
              <a:rPr lang="cs-CZ" sz="2800" dirty="0" err="1"/>
              <a:t>Apoptosis</a:t>
            </a:r>
            <a:r>
              <a:rPr lang="cs-CZ" sz="2800" dirty="0"/>
              <a:t> – </a:t>
            </a:r>
            <a:r>
              <a:rPr lang="cs-CZ" sz="2800" dirty="0" err="1"/>
              <a:t>Programmed</a:t>
            </a:r>
            <a:r>
              <a:rPr lang="cs-CZ" sz="2800" dirty="0"/>
              <a:t> Cell </a:t>
            </a:r>
            <a:r>
              <a:rPr lang="cs-CZ" sz="2800" dirty="0" err="1"/>
              <a:t>Death</a:t>
            </a:r>
            <a:r>
              <a:rPr lang="cs-CZ" sz="2800" dirty="0"/>
              <a:t>?</a:t>
            </a:r>
          </a:p>
        </p:txBody>
      </p:sp>
      <p:pic>
        <p:nvPicPr>
          <p:cNvPr id="6" name="Obrázek 5">
            <a:extLst>
              <a:ext uri="{FF2B5EF4-FFF2-40B4-BE49-F238E27FC236}">
                <a16:creationId xmlns:a16="http://schemas.microsoft.com/office/drawing/2014/main" id="{37421EB7-5566-46C2-842F-E39BC18037E9}"/>
              </a:ext>
            </a:extLst>
          </p:cNvPr>
          <p:cNvPicPr>
            <a:picLocks noChangeAspect="1"/>
          </p:cNvPicPr>
          <p:nvPr/>
        </p:nvPicPr>
        <p:blipFill>
          <a:blip r:embed="rId2"/>
          <a:stretch>
            <a:fillRect/>
          </a:stretch>
        </p:blipFill>
        <p:spPr>
          <a:xfrm>
            <a:off x="8902066" y="983054"/>
            <a:ext cx="2946576" cy="2722672"/>
          </a:xfrm>
          <a:prstGeom prst="rect">
            <a:avLst/>
          </a:prstGeom>
        </p:spPr>
      </p:pic>
      <p:sp>
        <p:nvSpPr>
          <p:cNvPr id="7" name="TextovéPole 6">
            <a:extLst>
              <a:ext uri="{FF2B5EF4-FFF2-40B4-BE49-F238E27FC236}">
                <a16:creationId xmlns:a16="http://schemas.microsoft.com/office/drawing/2014/main" id="{199A1286-16D7-4F44-968D-FA4F65C6CB1D}"/>
              </a:ext>
            </a:extLst>
          </p:cNvPr>
          <p:cNvSpPr txBox="1"/>
          <p:nvPr/>
        </p:nvSpPr>
        <p:spPr>
          <a:xfrm>
            <a:off x="343358" y="882316"/>
            <a:ext cx="8632200" cy="4524315"/>
          </a:xfrm>
          <a:prstGeom prst="rect">
            <a:avLst/>
          </a:prstGeom>
          <a:noFill/>
        </p:spPr>
        <p:txBody>
          <a:bodyPr wrap="square" rtlCol="0">
            <a:spAutoFit/>
          </a:bodyPr>
          <a:lstStyle/>
          <a:p>
            <a:pPr algn="l"/>
            <a:r>
              <a:rPr lang="cs-CZ" sz="1600" dirty="0"/>
              <a:t>A</a:t>
            </a:r>
            <a:r>
              <a:rPr lang="en-US" sz="1600" dirty="0" err="1"/>
              <a:t>poptosis</a:t>
            </a:r>
            <a:r>
              <a:rPr lang="en-US" sz="1600" dirty="0"/>
              <a:t> occurs in developing embryos or in cells that die under physiological conditions, “programmed cell death” and “apoptosis” are often used synonymously. </a:t>
            </a:r>
            <a:endParaRPr lang="cs-CZ" sz="1600" dirty="0"/>
          </a:p>
          <a:p>
            <a:pPr algn="l"/>
            <a:endParaRPr lang="cs-CZ" sz="1600" dirty="0"/>
          </a:p>
          <a:p>
            <a:pPr algn="l"/>
            <a:r>
              <a:rPr lang="cs-CZ" sz="1600" dirty="0" err="1"/>
              <a:t>When</a:t>
            </a:r>
            <a:r>
              <a:rPr lang="cs-CZ" sz="1600" dirty="0"/>
              <a:t> </a:t>
            </a:r>
            <a:r>
              <a:rPr lang="en-US" sz="1600" dirty="0"/>
              <a:t>apoptosis was discovered to be mediated by gene products, it was regarded as being programmed. </a:t>
            </a:r>
            <a:endParaRPr lang="cs-CZ" sz="1600" dirty="0"/>
          </a:p>
          <a:p>
            <a:pPr algn="l"/>
            <a:endParaRPr lang="cs-CZ" sz="1600" dirty="0"/>
          </a:p>
          <a:p>
            <a:pPr algn="l"/>
            <a:r>
              <a:rPr lang="cs-CZ" sz="1600" dirty="0" err="1"/>
              <a:t>The</a:t>
            </a:r>
            <a:r>
              <a:rPr lang="cs-CZ" sz="1600" dirty="0"/>
              <a:t> </a:t>
            </a:r>
            <a:r>
              <a:rPr lang="en-US" sz="1600" dirty="0"/>
              <a:t>term programmed cell death has been used, confusingly, with two different meanings: the cell death programmed into animal development, and the cellular death process elicited by a molecular mechanism. </a:t>
            </a:r>
            <a:endParaRPr lang="cs-CZ" sz="1600" dirty="0"/>
          </a:p>
          <a:p>
            <a:pPr algn="l"/>
            <a:endParaRPr lang="cs-CZ" sz="1600" dirty="0"/>
          </a:p>
          <a:p>
            <a:pPr algn="l"/>
            <a:r>
              <a:rPr lang="cs-CZ" sz="1600" dirty="0"/>
              <a:t>C</a:t>
            </a:r>
            <a:r>
              <a:rPr lang="en-US" sz="1600" dirty="0"/>
              <a:t>ell death with a necrotic morphology that occurs during inflammation or infection was also found to be programmed or regulated by gene products and was categorized as necroptosis and </a:t>
            </a:r>
            <a:r>
              <a:rPr lang="en-US" sz="1600" dirty="0" err="1"/>
              <a:t>pyroptosis</a:t>
            </a:r>
            <a:r>
              <a:rPr lang="en-US" sz="1600" dirty="0"/>
              <a:t>. </a:t>
            </a:r>
            <a:endParaRPr lang="cs-CZ" sz="1600" dirty="0"/>
          </a:p>
          <a:p>
            <a:pPr algn="l"/>
            <a:endParaRPr lang="cs-CZ" sz="1600" dirty="0"/>
          </a:p>
          <a:p>
            <a:pPr algn="l"/>
            <a:r>
              <a:rPr lang="en-US" sz="1600" dirty="0"/>
              <a:t>In addition, nonapoptotic cell death was observed during Caenorhabditis elegans development and Drosophila metamorphosis, indicating that cell death in animal development can occur by a nonapoptotic mechanism. </a:t>
            </a:r>
            <a:endParaRPr lang="cs-CZ" sz="1600" dirty="0"/>
          </a:p>
          <a:p>
            <a:pPr algn="l"/>
            <a:endParaRPr lang="cs-CZ" sz="1600" dirty="0"/>
          </a:p>
        </p:txBody>
      </p:sp>
      <p:sp>
        <p:nvSpPr>
          <p:cNvPr id="10" name="TextovéPole 9">
            <a:extLst>
              <a:ext uri="{FF2B5EF4-FFF2-40B4-BE49-F238E27FC236}">
                <a16:creationId xmlns:a16="http://schemas.microsoft.com/office/drawing/2014/main" id="{7E26C7D3-5225-4B71-A045-3D7331C46615}"/>
              </a:ext>
            </a:extLst>
          </p:cNvPr>
          <p:cNvSpPr txBox="1"/>
          <p:nvPr/>
        </p:nvSpPr>
        <p:spPr>
          <a:xfrm>
            <a:off x="343358" y="5295804"/>
            <a:ext cx="10988842" cy="923330"/>
          </a:xfrm>
          <a:prstGeom prst="rect">
            <a:avLst/>
          </a:prstGeom>
          <a:noFill/>
        </p:spPr>
        <p:txBody>
          <a:bodyPr wrap="square" rtlCol="0">
            <a:spAutoFit/>
          </a:bodyPr>
          <a:lstStyle/>
          <a:p>
            <a:r>
              <a:rPr lang="cs-CZ" sz="1800" b="1" dirty="0">
                <a:solidFill>
                  <a:srgbClr val="C00000"/>
                </a:solidFill>
              </a:rPr>
              <a:t>P</a:t>
            </a:r>
            <a:r>
              <a:rPr lang="en-US" sz="1800" b="1" dirty="0" err="1">
                <a:solidFill>
                  <a:srgbClr val="C00000"/>
                </a:solidFill>
              </a:rPr>
              <a:t>rogrammed</a:t>
            </a:r>
            <a:r>
              <a:rPr lang="en-US" sz="1800" b="1" dirty="0">
                <a:solidFill>
                  <a:srgbClr val="C00000"/>
                </a:solidFill>
              </a:rPr>
              <a:t> cell death should not be used as a synonym for apoptosis; it should be reserved for the cell death that takes place in animal development</a:t>
            </a:r>
            <a:r>
              <a:rPr lang="cs-CZ" sz="1800" b="1" dirty="0">
                <a:solidFill>
                  <a:srgbClr val="C00000"/>
                </a:solidFill>
              </a:rPr>
              <a:t>.</a:t>
            </a:r>
            <a:endParaRPr lang="cs-CZ" sz="1800" b="1" dirty="0">
              <a:solidFill>
                <a:srgbClr val="C00000"/>
              </a:solidFill>
              <a:latin typeface="+mn-lt"/>
            </a:endParaRPr>
          </a:p>
          <a:p>
            <a:pPr algn="l"/>
            <a:endParaRPr lang="cs-CZ" sz="1800" dirty="0" err="1">
              <a:latin typeface="+mn-lt"/>
            </a:endParaRPr>
          </a:p>
        </p:txBody>
      </p:sp>
    </p:spTree>
    <p:extLst>
      <p:ext uri="{BB962C8B-B14F-4D97-AF65-F5344CB8AC3E}">
        <p14:creationId xmlns:p14="http://schemas.microsoft.com/office/powerpoint/2010/main" val="3599859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a:xfrm>
            <a:off x="175875" y="6430825"/>
            <a:ext cx="252000" cy="252000"/>
          </a:xfrm>
        </p:spPr>
        <p:txBody>
          <a:bodyPr/>
          <a:lstStyle/>
          <a:p>
            <a:fld id="{0970407D-EE58-4A0B-824B-1D3AE42DD9CF}" type="slidenum">
              <a:rPr lang="en-GB" altLang="cs-CZ" noProof="0" smtClean="0"/>
              <a:pPr/>
              <a:t>4</a:t>
            </a:fld>
            <a:endParaRPr lang="en-GB" altLang="cs-CZ" noProof="0" dirty="0"/>
          </a:p>
        </p:txBody>
      </p:sp>
      <p:pic>
        <p:nvPicPr>
          <p:cNvPr id="1026" name="Picture 2">
            <a:extLst>
              <a:ext uri="{FF2B5EF4-FFF2-40B4-BE49-F238E27FC236}">
                <a16:creationId xmlns:a16="http://schemas.microsoft.com/office/drawing/2014/main" id="{9C47E59D-5EE1-08BA-D301-1A4FDA8CB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86585"/>
            <a:ext cx="9062957" cy="6665301"/>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175875" y="106114"/>
            <a:ext cx="10753200" cy="451576"/>
          </a:xfrm>
        </p:spPr>
        <p:txBody>
          <a:bodyPr/>
          <a:lstStyle/>
          <a:p>
            <a:r>
              <a:rPr lang="cs-CZ" sz="2800" dirty="0" err="1">
                <a:solidFill>
                  <a:schemeClr val="tx1"/>
                </a:solidFill>
              </a:rPr>
              <a:t>Apoptotic</a:t>
            </a:r>
            <a:r>
              <a:rPr lang="cs-CZ" sz="2800" dirty="0">
                <a:solidFill>
                  <a:schemeClr val="tx1"/>
                </a:solidFill>
              </a:rPr>
              <a:t> </a:t>
            </a:r>
            <a:r>
              <a:rPr lang="cs-CZ" sz="2800" dirty="0" err="1">
                <a:solidFill>
                  <a:schemeClr val="tx1"/>
                </a:solidFill>
              </a:rPr>
              <a:t>pathways</a:t>
            </a:r>
            <a:endParaRPr lang="cs-CZ" sz="2800" dirty="0">
              <a:solidFill>
                <a:schemeClr val="tx1"/>
              </a:solidFill>
            </a:endParaRPr>
          </a:p>
        </p:txBody>
      </p:sp>
    </p:spTree>
    <p:extLst>
      <p:ext uri="{BB962C8B-B14F-4D97-AF65-F5344CB8AC3E}">
        <p14:creationId xmlns:p14="http://schemas.microsoft.com/office/powerpoint/2010/main" val="315009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cs-CZ" noProof="0" dirty="0"/>
              <a:t> </a:t>
            </a:r>
            <a:r>
              <a:rPr lang="en-GB" noProof="0" dirty="0"/>
              <a:t>/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5</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343358" y="79902"/>
            <a:ext cx="10753200" cy="451576"/>
          </a:xfrm>
        </p:spPr>
        <p:txBody>
          <a:bodyPr/>
          <a:lstStyle/>
          <a:p>
            <a:r>
              <a:rPr lang="cs-CZ" sz="2800" dirty="0" err="1">
                <a:solidFill>
                  <a:schemeClr val="tx1"/>
                </a:solidFill>
              </a:rPr>
              <a:t>The</a:t>
            </a:r>
            <a:r>
              <a:rPr lang="cs-CZ" sz="2800" dirty="0">
                <a:solidFill>
                  <a:schemeClr val="tx1"/>
                </a:solidFill>
              </a:rPr>
              <a:t> Bcl-2 protein </a:t>
            </a:r>
            <a:r>
              <a:rPr lang="cs-CZ" sz="2800" dirty="0" err="1">
                <a:solidFill>
                  <a:schemeClr val="tx1"/>
                </a:solidFill>
              </a:rPr>
              <a:t>superfamily</a:t>
            </a:r>
            <a:br>
              <a:rPr lang="cs-CZ" sz="1200" b="1" i="0" dirty="0">
                <a:solidFill>
                  <a:schemeClr val="tx1"/>
                </a:solidFill>
                <a:effectLst/>
                <a:latin typeface="Harding"/>
              </a:rPr>
            </a:br>
            <a:endParaRPr lang="cs-CZ" sz="2800" dirty="0">
              <a:solidFill>
                <a:schemeClr val="tx1"/>
              </a:solidFill>
            </a:endParaRPr>
          </a:p>
        </p:txBody>
      </p:sp>
      <p:grpSp>
        <p:nvGrpSpPr>
          <p:cNvPr id="8" name="Skupina 7">
            <a:extLst>
              <a:ext uri="{FF2B5EF4-FFF2-40B4-BE49-F238E27FC236}">
                <a16:creationId xmlns:a16="http://schemas.microsoft.com/office/drawing/2014/main" id="{9F74B4DD-4427-4071-BCD9-B9537AEAABE3}"/>
              </a:ext>
            </a:extLst>
          </p:cNvPr>
          <p:cNvGrpSpPr/>
          <p:nvPr/>
        </p:nvGrpSpPr>
        <p:grpSpPr>
          <a:xfrm>
            <a:off x="6371578" y="1146801"/>
            <a:ext cx="4591698" cy="4465875"/>
            <a:chOff x="2038350" y="702917"/>
            <a:chExt cx="7339855" cy="5525083"/>
          </a:xfrm>
        </p:grpSpPr>
        <p:pic>
          <p:nvPicPr>
            <p:cNvPr id="6" name="Obrázek 5">
              <a:extLst>
                <a:ext uri="{FF2B5EF4-FFF2-40B4-BE49-F238E27FC236}">
                  <a16:creationId xmlns:a16="http://schemas.microsoft.com/office/drawing/2014/main" id="{29E1FFBA-14F3-410E-A031-E8E159F54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710" y="702917"/>
              <a:ext cx="7316495" cy="5525083"/>
            </a:xfrm>
            <a:prstGeom prst="rect">
              <a:avLst/>
            </a:prstGeom>
          </p:spPr>
        </p:pic>
        <p:sp>
          <p:nvSpPr>
            <p:cNvPr id="7" name="Obdélník 6">
              <a:extLst>
                <a:ext uri="{FF2B5EF4-FFF2-40B4-BE49-F238E27FC236}">
                  <a16:creationId xmlns:a16="http://schemas.microsoft.com/office/drawing/2014/main" id="{82EF9D2A-584E-4AB9-80A4-2534771945B4}"/>
                </a:ext>
              </a:extLst>
            </p:cNvPr>
            <p:cNvSpPr/>
            <p:nvPr/>
          </p:nvSpPr>
          <p:spPr bwMode="auto">
            <a:xfrm>
              <a:off x="2038350" y="702917"/>
              <a:ext cx="7316495" cy="5525083"/>
            </a:xfrm>
            <a:prstGeom prst="rect">
              <a:avLst/>
            </a:prstGeom>
            <a:no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grpSp>
      <p:pic>
        <p:nvPicPr>
          <p:cNvPr id="9" name="Obrázek 8">
            <a:extLst>
              <a:ext uri="{FF2B5EF4-FFF2-40B4-BE49-F238E27FC236}">
                <a16:creationId xmlns:a16="http://schemas.microsoft.com/office/drawing/2014/main" id="{D72E9057-6C1D-455E-BAB2-CACD34E107B7}"/>
              </a:ext>
            </a:extLst>
          </p:cNvPr>
          <p:cNvPicPr>
            <a:picLocks noChangeAspect="1"/>
          </p:cNvPicPr>
          <p:nvPr/>
        </p:nvPicPr>
        <p:blipFill>
          <a:blip r:embed="rId3"/>
          <a:stretch>
            <a:fillRect/>
          </a:stretch>
        </p:blipFill>
        <p:spPr>
          <a:xfrm>
            <a:off x="512572" y="1027487"/>
            <a:ext cx="5590560" cy="4585189"/>
          </a:xfrm>
          <a:prstGeom prst="rect">
            <a:avLst/>
          </a:prstGeom>
        </p:spPr>
      </p:pic>
    </p:spTree>
    <p:extLst>
      <p:ext uri="{BB962C8B-B14F-4D97-AF65-F5344CB8AC3E}">
        <p14:creationId xmlns:p14="http://schemas.microsoft.com/office/powerpoint/2010/main" val="3546531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cs-CZ" noProof="0" dirty="0"/>
              <a:t> </a:t>
            </a:r>
            <a:r>
              <a:rPr lang="en-GB" noProof="0" dirty="0"/>
              <a:t>/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6</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343358" y="79902"/>
            <a:ext cx="10753200" cy="451576"/>
          </a:xfrm>
        </p:spPr>
        <p:txBody>
          <a:bodyPr/>
          <a:lstStyle/>
          <a:p>
            <a:r>
              <a:rPr lang="cs-CZ" sz="2800" dirty="0" err="1">
                <a:solidFill>
                  <a:schemeClr val="tx1"/>
                </a:solidFill>
              </a:rPr>
              <a:t>Mechanism</a:t>
            </a:r>
            <a:r>
              <a:rPr lang="cs-CZ" sz="2800" dirty="0">
                <a:solidFill>
                  <a:schemeClr val="tx1"/>
                </a:solidFill>
              </a:rPr>
              <a:t>: </a:t>
            </a:r>
            <a:r>
              <a:rPr lang="cs-CZ" sz="2800" dirty="0" err="1">
                <a:solidFill>
                  <a:schemeClr val="tx1"/>
                </a:solidFill>
              </a:rPr>
              <a:t>The</a:t>
            </a:r>
            <a:r>
              <a:rPr lang="cs-CZ" sz="2800" dirty="0">
                <a:solidFill>
                  <a:schemeClr val="tx1"/>
                </a:solidFill>
              </a:rPr>
              <a:t> </a:t>
            </a:r>
            <a:r>
              <a:rPr lang="cs-CZ" sz="2800" dirty="0" err="1">
                <a:solidFill>
                  <a:schemeClr val="tx1"/>
                </a:solidFill>
              </a:rPr>
              <a:t>Mitochondrial</a:t>
            </a:r>
            <a:r>
              <a:rPr lang="cs-CZ" sz="2800" dirty="0">
                <a:solidFill>
                  <a:schemeClr val="tx1"/>
                </a:solidFill>
              </a:rPr>
              <a:t> </a:t>
            </a:r>
            <a:r>
              <a:rPr lang="cs-CZ" sz="2800" dirty="0" err="1">
                <a:solidFill>
                  <a:schemeClr val="tx1"/>
                </a:solidFill>
              </a:rPr>
              <a:t>Apoptosis</a:t>
            </a:r>
            <a:r>
              <a:rPr lang="cs-CZ" sz="2800" dirty="0">
                <a:solidFill>
                  <a:schemeClr val="tx1"/>
                </a:solidFill>
              </a:rPr>
              <a:t> </a:t>
            </a:r>
            <a:r>
              <a:rPr lang="cs-CZ" sz="2800" dirty="0" err="1">
                <a:solidFill>
                  <a:schemeClr val="tx1"/>
                </a:solidFill>
              </a:rPr>
              <a:t>Pathway</a:t>
            </a:r>
            <a:br>
              <a:rPr lang="cs-CZ" sz="1200" b="1" i="0" dirty="0">
                <a:solidFill>
                  <a:schemeClr val="tx1"/>
                </a:solidFill>
                <a:effectLst/>
                <a:latin typeface="Harding"/>
              </a:rPr>
            </a:br>
            <a:endParaRPr lang="cs-CZ" sz="2800" dirty="0">
              <a:solidFill>
                <a:schemeClr val="tx1"/>
              </a:solidFill>
            </a:endParaRPr>
          </a:p>
        </p:txBody>
      </p:sp>
      <p:pic>
        <p:nvPicPr>
          <p:cNvPr id="10" name="Obrázek 9">
            <a:extLst>
              <a:ext uri="{FF2B5EF4-FFF2-40B4-BE49-F238E27FC236}">
                <a16:creationId xmlns:a16="http://schemas.microsoft.com/office/drawing/2014/main" id="{6DA392C1-DF41-4730-96AB-ED70113A9721}"/>
              </a:ext>
            </a:extLst>
          </p:cNvPr>
          <p:cNvPicPr>
            <a:picLocks noChangeAspect="1"/>
          </p:cNvPicPr>
          <p:nvPr/>
        </p:nvPicPr>
        <p:blipFill>
          <a:blip r:embed="rId2"/>
          <a:stretch>
            <a:fillRect/>
          </a:stretch>
        </p:blipFill>
        <p:spPr>
          <a:xfrm>
            <a:off x="647567" y="1595075"/>
            <a:ext cx="10448991" cy="3667849"/>
          </a:xfrm>
          <a:prstGeom prst="rect">
            <a:avLst/>
          </a:prstGeom>
        </p:spPr>
      </p:pic>
      <p:sp>
        <p:nvSpPr>
          <p:cNvPr id="6" name="TextovéPole 5">
            <a:extLst>
              <a:ext uri="{FF2B5EF4-FFF2-40B4-BE49-F238E27FC236}">
                <a16:creationId xmlns:a16="http://schemas.microsoft.com/office/drawing/2014/main" id="{43028970-0A79-461D-9093-B65679622A02}"/>
              </a:ext>
            </a:extLst>
          </p:cNvPr>
          <p:cNvSpPr txBox="1"/>
          <p:nvPr/>
        </p:nvSpPr>
        <p:spPr>
          <a:xfrm>
            <a:off x="266778" y="5759099"/>
            <a:ext cx="5758201" cy="400110"/>
          </a:xfrm>
          <a:prstGeom prst="rect">
            <a:avLst/>
          </a:prstGeom>
          <a:noFill/>
        </p:spPr>
        <p:txBody>
          <a:bodyPr wrap="square">
            <a:spAutoFit/>
          </a:bodyPr>
          <a:lstStyle/>
          <a:p>
            <a:r>
              <a:rPr lang="en-US" sz="1000" b="0" i="0" dirty="0">
                <a:solidFill>
                  <a:srgbClr val="222222"/>
                </a:solidFill>
                <a:effectLst/>
                <a:latin typeface="-apple-system"/>
              </a:rPr>
              <a:t>Singh, R., </a:t>
            </a:r>
            <a:r>
              <a:rPr lang="en-US" sz="1000" b="0" i="0" dirty="0" err="1">
                <a:solidFill>
                  <a:srgbClr val="222222"/>
                </a:solidFill>
                <a:effectLst/>
                <a:latin typeface="-apple-system"/>
              </a:rPr>
              <a:t>Letai</a:t>
            </a:r>
            <a:r>
              <a:rPr lang="en-US" sz="1000" b="0" i="0" dirty="0">
                <a:solidFill>
                  <a:srgbClr val="222222"/>
                </a:solidFill>
                <a:effectLst/>
                <a:latin typeface="-apple-system"/>
              </a:rPr>
              <a:t>, A. &amp; </a:t>
            </a:r>
            <a:r>
              <a:rPr lang="en-US" sz="1000" b="0" i="0" dirty="0" err="1">
                <a:solidFill>
                  <a:srgbClr val="222222"/>
                </a:solidFill>
                <a:effectLst/>
                <a:latin typeface="-apple-system"/>
              </a:rPr>
              <a:t>Sarosiek</a:t>
            </a:r>
            <a:r>
              <a:rPr lang="en-US" sz="1000" b="0" i="0" dirty="0">
                <a:solidFill>
                  <a:srgbClr val="222222"/>
                </a:solidFill>
                <a:effectLst/>
                <a:latin typeface="-apple-system"/>
              </a:rPr>
              <a:t>, K. Regulation of apoptosis in health and disease: the balancing act of BCL-2 family proteins. </a:t>
            </a:r>
            <a:r>
              <a:rPr lang="en-US" sz="1000" b="0" i="1" dirty="0">
                <a:solidFill>
                  <a:srgbClr val="222222"/>
                </a:solidFill>
                <a:effectLst/>
                <a:latin typeface="-apple-system"/>
              </a:rPr>
              <a:t>Nat Rev Mol Cell Biol</a:t>
            </a:r>
            <a:r>
              <a:rPr lang="en-US" sz="1000" b="0" i="0" dirty="0">
                <a:solidFill>
                  <a:srgbClr val="222222"/>
                </a:solidFill>
                <a:effectLst/>
                <a:latin typeface="-apple-system"/>
              </a:rPr>
              <a:t> </a:t>
            </a:r>
            <a:r>
              <a:rPr lang="en-US" sz="1000" b="1" i="0" dirty="0">
                <a:solidFill>
                  <a:srgbClr val="222222"/>
                </a:solidFill>
                <a:effectLst/>
                <a:latin typeface="-apple-system"/>
              </a:rPr>
              <a:t>20, </a:t>
            </a:r>
            <a:r>
              <a:rPr lang="en-US" sz="1000" b="0" i="0" dirty="0">
                <a:solidFill>
                  <a:srgbClr val="222222"/>
                </a:solidFill>
                <a:effectLst/>
                <a:latin typeface="-apple-system"/>
              </a:rPr>
              <a:t>175–193 (2019). https://doi.org/10.1038/s41580-018-0089-8</a:t>
            </a:r>
            <a:endParaRPr lang="cs-CZ" sz="1000" dirty="0"/>
          </a:p>
        </p:txBody>
      </p:sp>
    </p:spTree>
    <p:extLst>
      <p:ext uri="{BB962C8B-B14F-4D97-AF65-F5344CB8AC3E}">
        <p14:creationId xmlns:p14="http://schemas.microsoft.com/office/powerpoint/2010/main" val="4035453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cs-CZ" noProof="0" dirty="0"/>
              <a:t> </a:t>
            </a:r>
            <a:r>
              <a:rPr lang="en-GB" noProof="0" dirty="0"/>
              <a:t>/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7</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343358" y="222777"/>
            <a:ext cx="10753200" cy="451576"/>
          </a:xfrm>
        </p:spPr>
        <p:txBody>
          <a:bodyPr/>
          <a:lstStyle/>
          <a:p>
            <a:r>
              <a:rPr lang="cs-CZ" sz="2800" dirty="0"/>
              <a:t>BH3 </a:t>
            </a:r>
            <a:r>
              <a:rPr lang="cs-CZ" sz="2800" dirty="0" err="1"/>
              <a:t>Mimetics</a:t>
            </a:r>
            <a:endParaRPr lang="cs-CZ" sz="2800" dirty="0"/>
          </a:p>
        </p:txBody>
      </p:sp>
      <p:pic>
        <p:nvPicPr>
          <p:cNvPr id="3074" name="Picture 2">
            <a:extLst>
              <a:ext uri="{FF2B5EF4-FFF2-40B4-BE49-F238E27FC236}">
                <a16:creationId xmlns:a16="http://schemas.microsoft.com/office/drawing/2014/main" id="{DB5B700A-F4A3-484D-AC72-6C40F9681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100" y="949921"/>
            <a:ext cx="5402231" cy="443397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0194337-01C1-4321-BE96-1A0B85E8AB1A}"/>
              </a:ext>
            </a:extLst>
          </p:cNvPr>
          <p:cNvSpPr txBox="1"/>
          <p:nvPr/>
        </p:nvSpPr>
        <p:spPr>
          <a:xfrm>
            <a:off x="414000" y="1106932"/>
            <a:ext cx="5262900" cy="4524315"/>
          </a:xfrm>
          <a:prstGeom prst="rect">
            <a:avLst/>
          </a:prstGeom>
          <a:noFill/>
        </p:spPr>
        <p:txBody>
          <a:bodyPr wrap="square" rtlCol="0">
            <a:spAutoFit/>
          </a:bodyPr>
          <a:lstStyle/>
          <a:p>
            <a:pPr algn="l"/>
            <a:r>
              <a:rPr lang="en-US" sz="1600" b="0" i="0" dirty="0">
                <a:solidFill>
                  <a:srgbClr val="222222"/>
                </a:solidFill>
                <a:effectLst/>
                <a:latin typeface="Harding"/>
              </a:rPr>
              <a:t>The recent development of novel small-molecule inhibitors of pro-survival proteins from the BCL-2 family, called BH3 mimetics, enables the direct and selective activation of mitochondrial apoptosis in cells that are highly dependent on one or more pro-survival proteins</a:t>
            </a:r>
            <a:r>
              <a:rPr lang="cs-CZ" sz="1600" b="0" i="0" dirty="0">
                <a:solidFill>
                  <a:srgbClr val="222222"/>
                </a:solidFill>
                <a:effectLst/>
                <a:latin typeface="Harding"/>
              </a:rPr>
              <a:t>.</a:t>
            </a:r>
          </a:p>
          <a:p>
            <a:pPr algn="l"/>
            <a:endParaRPr lang="cs-CZ" sz="1600" dirty="0">
              <a:solidFill>
                <a:srgbClr val="222222"/>
              </a:solidFill>
              <a:latin typeface="Harding"/>
            </a:endParaRPr>
          </a:p>
          <a:p>
            <a:pPr algn="l"/>
            <a:r>
              <a:rPr lang="en-US" sz="1600" b="0" i="0" dirty="0">
                <a:solidFill>
                  <a:srgbClr val="222222"/>
                </a:solidFill>
                <a:effectLst/>
                <a:latin typeface="Harding"/>
              </a:rPr>
              <a:t>The US Food and Drug Administration approved the BCL-2 inhibitor </a:t>
            </a:r>
            <a:r>
              <a:rPr lang="en-US" sz="1600" b="1" i="0" dirty="0" err="1">
                <a:solidFill>
                  <a:srgbClr val="222222"/>
                </a:solidFill>
                <a:effectLst/>
                <a:latin typeface="Harding"/>
              </a:rPr>
              <a:t>venetoclax</a:t>
            </a:r>
            <a:r>
              <a:rPr lang="en-US" sz="1600" b="1" i="0" dirty="0">
                <a:solidFill>
                  <a:srgbClr val="222222"/>
                </a:solidFill>
                <a:effectLst/>
                <a:latin typeface="Harding"/>
              </a:rPr>
              <a:t> (ABT-199) </a:t>
            </a:r>
            <a:r>
              <a:rPr lang="en-US" sz="1600" b="0" i="0" dirty="0">
                <a:solidFill>
                  <a:srgbClr val="222222"/>
                </a:solidFill>
                <a:effectLst/>
                <a:latin typeface="Harding"/>
              </a:rPr>
              <a:t>for use in chronic lymphocytic </a:t>
            </a:r>
            <a:r>
              <a:rPr lang="en-US" sz="1600" b="0" i="0" dirty="0" err="1">
                <a:solidFill>
                  <a:srgbClr val="222222"/>
                </a:solidFill>
                <a:effectLst/>
                <a:latin typeface="Harding"/>
              </a:rPr>
              <a:t>leukaemia</a:t>
            </a:r>
            <a:r>
              <a:rPr lang="en-US" sz="1600" b="0" i="0" dirty="0">
                <a:solidFill>
                  <a:srgbClr val="222222"/>
                </a:solidFill>
                <a:effectLst/>
                <a:latin typeface="Harding"/>
              </a:rPr>
              <a:t> on the basis of its excellent clinical activity, including in patients who have relapsed after multiple rounds of therapy and those with mutated p53. </a:t>
            </a:r>
            <a:endParaRPr lang="cs-CZ" sz="1600" b="0" i="0" dirty="0">
              <a:solidFill>
                <a:srgbClr val="222222"/>
              </a:solidFill>
              <a:effectLst/>
              <a:latin typeface="Harding"/>
            </a:endParaRPr>
          </a:p>
          <a:p>
            <a:pPr algn="l"/>
            <a:r>
              <a:rPr lang="en-US" sz="1600" b="0" i="0" dirty="0">
                <a:solidFill>
                  <a:srgbClr val="222222"/>
                </a:solidFill>
                <a:effectLst/>
                <a:latin typeface="Harding"/>
              </a:rPr>
              <a:t>Agents targeting other major pro-survival proteins</a:t>
            </a:r>
            <a:r>
              <a:rPr lang="cs-CZ" sz="1600" b="0" i="0" dirty="0">
                <a:solidFill>
                  <a:srgbClr val="222222"/>
                </a:solidFill>
                <a:effectLst/>
                <a:latin typeface="Harding"/>
              </a:rPr>
              <a:t> </a:t>
            </a:r>
            <a:r>
              <a:rPr lang="en-US" sz="1600" b="0" i="0" dirty="0">
                <a:solidFill>
                  <a:srgbClr val="222222"/>
                </a:solidFill>
                <a:effectLst/>
                <a:latin typeface="Harding"/>
              </a:rPr>
              <a:t>BCL-X</a:t>
            </a:r>
            <a:r>
              <a:rPr lang="en-US" sz="1600" b="0" i="0" baseline="-25000" dirty="0">
                <a:solidFill>
                  <a:srgbClr val="222222"/>
                </a:solidFill>
                <a:effectLst/>
                <a:latin typeface="Harding"/>
              </a:rPr>
              <a:t>L</a:t>
            </a:r>
            <a:r>
              <a:rPr lang="cs-CZ" sz="1600" baseline="-25000" dirty="0">
                <a:solidFill>
                  <a:srgbClr val="222222"/>
                </a:solidFill>
                <a:latin typeface="Harding"/>
              </a:rPr>
              <a:t> </a:t>
            </a:r>
            <a:r>
              <a:rPr lang="cs-CZ" sz="1600" b="0" i="0" dirty="0">
                <a:solidFill>
                  <a:srgbClr val="222222"/>
                </a:solidFill>
                <a:effectLst/>
                <a:latin typeface="Harding"/>
              </a:rPr>
              <a:t> and M</a:t>
            </a:r>
            <a:r>
              <a:rPr lang="en-US" sz="1600" b="0" i="0" dirty="0">
                <a:solidFill>
                  <a:srgbClr val="222222"/>
                </a:solidFill>
                <a:effectLst/>
                <a:latin typeface="Harding"/>
              </a:rPr>
              <a:t>CL are also undergoing clinical evaluation. </a:t>
            </a:r>
            <a:endParaRPr lang="cs-CZ" sz="1600" b="0" i="0" dirty="0">
              <a:solidFill>
                <a:srgbClr val="222222"/>
              </a:solidFill>
              <a:effectLst/>
              <a:latin typeface="Harding"/>
            </a:endParaRPr>
          </a:p>
          <a:p>
            <a:pPr algn="l"/>
            <a:r>
              <a:rPr lang="en-US" sz="1600" b="0" i="0" dirty="0">
                <a:solidFill>
                  <a:srgbClr val="222222"/>
                </a:solidFill>
                <a:effectLst/>
                <a:latin typeface="Harding"/>
              </a:rPr>
              <a:t>Although </a:t>
            </a:r>
            <a:r>
              <a:rPr lang="en-US" sz="1600" b="1" i="0" dirty="0">
                <a:solidFill>
                  <a:srgbClr val="222222"/>
                </a:solidFill>
                <a:effectLst/>
                <a:latin typeface="Harding"/>
              </a:rPr>
              <a:t>great potential in </a:t>
            </a:r>
            <a:r>
              <a:rPr lang="en-US" sz="1600" b="1" i="0" dirty="0" err="1">
                <a:solidFill>
                  <a:srgbClr val="222222"/>
                </a:solidFill>
                <a:effectLst/>
                <a:latin typeface="Harding"/>
              </a:rPr>
              <a:t>haematological</a:t>
            </a:r>
            <a:r>
              <a:rPr lang="en-US" sz="1600" b="1" i="0" dirty="0">
                <a:solidFill>
                  <a:srgbClr val="222222"/>
                </a:solidFill>
                <a:effectLst/>
                <a:latin typeface="Harding"/>
              </a:rPr>
              <a:t> cancers</a:t>
            </a:r>
            <a:r>
              <a:rPr lang="en-US" sz="1600" b="0" i="0" dirty="0">
                <a:solidFill>
                  <a:srgbClr val="222222"/>
                </a:solidFill>
                <a:effectLst/>
                <a:latin typeface="Harding"/>
              </a:rPr>
              <a:t>, their deployment in solid cancers and non-malignant diseases has been challenging owing to an insufficient understanding of apoptotic dependencies and how to identify and exploit them safely and effectively in the clinic.</a:t>
            </a:r>
            <a:endParaRPr lang="cs-CZ" sz="2000" dirty="0" err="1">
              <a:latin typeface="+mn-lt"/>
            </a:endParaRPr>
          </a:p>
        </p:txBody>
      </p:sp>
      <p:sp>
        <p:nvSpPr>
          <p:cNvPr id="6" name="TextovéPole 5">
            <a:extLst>
              <a:ext uri="{FF2B5EF4-FFF2-40B4-BE49-F238E27FC236}">
                <a16:creationId xmlns:a16="http://schemas.microsoft.com/office/drawing/2014/main" id="{D3ACD3BE-55F2-4EA9-A5D0-E606895BFF80}"/>
              </a:ext>
            </a:extLst>
          </p:cNvPr>
          <p:cNvSpPr txBox="1"/>
          <p:nvPr/>
        </p:nvSpPr>
        <p:spPr>
          <a:xfrm>
            <a:off x="6096000" y="5497489"/>
            <a:ext cx="5758201" cy="523220"/>
          </a:xfrm>
          <a:prstGeom prst="rect">
            <a:avLst/>
          </a:prstGeom>
          <a:noFill/>
        </p:spPr>
        <p:txBody>
          <a:bodyPr wrap="square" rtlCol="0">
            <a:spAutoFit/>
          </a:bodyPr>
          <a:lstStyle/>
          <a:p>
            <a:r>
              <a:rPr lang="cs-CZ" sz="1400" dirty="0" err="1">
                <a:solidFill>
                  <a:srgbClr val="222222"/>
                </a:solidFill>
                <a:latin typeface="Harding"/>
              </a:rPr>
              <a:t>The</a:t>
            </a:r>
            <a:r>
              <a:rPr lang="cs-CZ" sz="1400" dirty="0">
                <a:solidFill>
                  <a:srgbClr val="222222"/>
                </a:solidFill>
                <a:latin typeface="Harding"/>
              </a:rPr>
              <a:t> d</a:t>
            </a:r>
            <a:r>
              <a:rPr lang="en-US" sz="1400" b="0" i="0" dirty="0" err="1">
                <a:solidFill>
                  <a:srgbClr val="222222"/>
                </a:solidFill>
                <a:effectLst/>
                <a:latin typeface="Harding"/>
              </a:rPr>
              <a:t>evelopment</a:t>
            </a:r>
            <a:r>
              <a:rPr lang="en-US" sz="1400" b="0" i="0" dirty="0">
                <a:solidFill>
                  <a:srgbClr val="222222"/>
                </a:solidFill>
                <a:effectLst/>
                <a:latin typeface="Harding"/>
              </a:rPr>
              <a:t> of novel small-molecule inhibitors of pro-survival proteins from the BCL-2 family, called BH3 mimetics</a:t>
            </a:r>
            <a:r>
              <a:rPr lang="cs-CZ" sz="1400" b="0" i="0" dirty="0">
                <a:solidFill>
                  <a:srgbClr val="222222"/>
                </a:solidFill>
                <a:effectLst/>
                <a:latin typeface="Harding"/>
              </a:rPr>
              <a:t>.</a:t>
            </a:r>
            <a:endParaRPr lang="cs-CZ" sz="1800" dirty="0">
              <a:latin typeface="+mn-lt"/>
            </a:endParaRPr>
          </a:p>
        </p:txBody>
      </p:sp>
      <p:sp>
        <p:nvSpPr>
          <p:cNvPr id="9" name="TextovéPole 8">
            <a:extLst>
              <a:ext uri="{FF2B5EF4-FFF2-40B4-BE49-F238E27FC236}">
                <a16:creationId xmlns:a16="http://schemas.microsoft.com/office/drawing/2014/main" id="{8D4F747F-7397-42B1-A754-19044C5C4334}"/>
              </a:ext>
            </a:extLst>
          </p:cNvPr>
          <p:cNvSpPr txBox="1"/>
          <p:nvPr/>
        </p:nvSpPr>
        <p:spPr>
          <a:xfrm>
            <a:off x="266778" y="5759099"/>
            <a:ext cx="5758201" cy="400110"/>
          </a:xfrm>
          <a:prstGeom prst="rect">
            <a:avLst/>
          </a:prstGeom>
          <a:noFill/>
        </p:spPr>
        <p:txBody>
          <a:bodyPr wrap="square">
            <a:spAutoFit/>
          </a:bodyPr>
          <a:lstStyle/>
          <a:p>
            <a:r>
              <a:rPr lang="en-US" sz="1000" b="0" i="0" dirty="0">
                <a:solidFill>
                  <a:srgbClr val="222222"/>
                </a:solidFill>
                <a:effectLst/>
                <a:latin typeface="-apple-system"/>
              </a:rPr>
              <a:t>Singh, R., </a:t>
            </a:r>
            <a:r>
              <a:rPr lang="en-US" sz="1000" b="0" i="0" dirty="0" err="1">
                <a:solidFill>
                  <a:srgbClr val="222222"/>
                </a:solidFill>
                <a:effectLst/>
                <a:latin typeface="-apple-system"/>
              </a:rPr>
              <a:t>Letai</a:t>
            </a:r>
            <a:r>
              <a:rPr lang="en-US" sz="1000" b="0" i="0" dirty="0">
                <a:solidFill>
                  <a:srgbClr val="222222"/>
                </a:solidFill>
                <a:effectLst/>
                <a:latin typeface="-apple-system"/>
              </a:rPr>
              <a:t>, A. &amp; </a:t>
            </a:r>
            <a:r>
              <a:rPr lang="en-US" sz="1000" b="0" i="0" dirty="0" err="1">
                <a:solidFill>
                  <a:srgbClr val="222222"/>
                </a:solidFill>
                <a:effectLst/>
                <a:latin typeface="-apple-system"/>
              </a:rPr>
              <a:t>Sarosiek</a:t>
            </a:r>
            <a:r>
              <a:rPr lang="en-US" sz="1000" b="0" i="0" dirty="0">
                <a:solidFill>
                  <a:srgbClr val="222222"/>
                </a:solidFill>
                <a:effectLst/>
                <a:latin typeface="-apple-system"/>
              </a:rPr>
              <a:t>, K. Regulation of apoptosis in health and disease: the balancing act of BCL-2 family proteins. </a:t>
            </a:r>
            <a:r>
              <a:rPr lang="en-US" sz="1000" b="0" i="1" dirty="0">
                <a:solidFill>
                  <a:srgbClr val="222222"/>
                </a:solidFill>
                <a:effectLst/>
                <a:latin typeface="-apple-system"/>
              </a:rPr>
              <a:t>Nat Rev Mol Cell Biol</a:t>
            </a:r>
            <a:r>
              <a:rPr lang="en-US" sz="1000" b="0" i="0" dirty="0">
                <a:solidFill>
                  <a:srgbClr val="222222"/>
                </a:solidFill>
                <a:effectLst/>
                <a:latin typeface="-apple-system"/>
              </a:rPr>
              <a:t> </a:t>
            </a:r>
            <a:r>
              <a:rPr lang="en-US" sz="1000" b="1" i="0" dirty="0">
                <a:solidFill>
                  <a:srgbClr val="222222"/>
                </a:solidFill>
                <a:effectLst/>
                <a:latin typeface="-apple-system"/>
              </a:rPr>
              <a:t>20, </a:t>
            </a:r>
            <a:r>
              <a:rPr lang="en-US" sz="1000" b="0" i="0" dirty="0">
                <a:solidFill>
                  <a:srgbClr val="222222"/>
                </a:solidFill>
                <a:effectLst/>
                <a:latin typeface="-apple-system"/>
              </a:rPr>
              <a:t>175–193 (2019). https://doi.org/10.1038/s41580-018-0089-8</a:t>
            </a:r>
            <a:endParaRPr lang="cs-CZ" sz="1000" dirty="0"/>
          </a:p>
        </p:txBody>
      </p:sp>
    </p:spTree>
    <p:extLst>
      <p:ext uri="{BB962C8B-B14F-4D97-AF65-F5344CB8AC3E}">
        <p14:creationId xmlns:p14="http://schemas.microsoft.com/office/powerpoint/2010/main" val="1177403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8</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366375" y="167742"/>
            <a:ext cx="10753200" cy="451576"/>
          </a:xfrm>
        </p:spPr>
        <p:txBody>
          <a:bodyPr/>
          <a:lstStyle/>
          <a:p>
            <a:r>
              <a:rPr lang="cs-CZ" sz="2800" dirty="0" err="1">
                <a:solidFill>
                  <a:schemeClr val="tx1"/>
                </a:solidFill>
              </a:rPr>
              <a:t>Mechanism</a:t>
            </a:r>
            <a:r>
              <a:rPr lang="cs-CZ" sz="2800" dirty="0">
                <a:solidFill>
                  <a:schemeClr val="tx1"/>
                </a:solidFill>
              </a:rPr>
              <a:t>: </a:t>
            </a:r>
            <a:r>
              <a:rPr lang="cs-CZ" sz="2800" dirty="0" err="1">
                <a:solidFill>
                  <a:schemeClr val="tx1"/>
                </a:solidFill>
              </a:rPr>
              <a:t>The</a:t>
            </a:r>
            <a:r>
              <a:rPr lang="cs-CZ" sz="2800" dirty="0">
                <a:solidFill>
                  <a:schemeClr val="tx1"/>
                </a:solidFill>
              </a:rPr>
              <a:t> Receptor </a:t>
            </a:r>
            <a:r>
              <a:rPr lang="cs-CZ" sz="2800" dirty="0" err="1">
                <a:solidFill>
                  <a:schemeClr val="tx1"/>
                </a:solidFill>
              </a:rPr>
              <a:t>Mediated</a:t>
            </a:r>
            <a:r>
              <a:rPr lang="cs-CZ" sz="2800" dirty="0">
                <a:solidFill>
                  <a:schemeClr val="tx1"/>
                </a:solidFill>
              </a:rPr>
              <a:t> </a:t>
            </a:r>
            <a:r>
              <a:rPr lang="cs-CZ" sz="2800" dirty="0" err="1">
                <a:solidFill>
                  <a:schemeClr val="tx1"/>
                </a:solidFill>
              </a:rPr>
              <a:t>Apoptosis</a:t>
            </a:r>
            <a:r>
              <a:rPr lang="cs-CZ" sz="2800" dirty="0">
                <a:solidFill>
                  <a:schemeClr val="tx1"/>
                </a:solidFill>
              </a:rPr>
              <a:t> </a:t>
            </a:r>
            <a:r>
              <a:rPr lang="cs-CZ" sz="2800" dirty="0" err="1">
                <a:solidFill>
                  <a:schemeClr val="tx1"/>
                </a:solidFill>
              </a:rPr>
              <a:t>Pathway</a:t>
            </a:r>
            <a:br>
              <a:rPr lang="cs-CZ" sz="1200" b="1" i="0" dirty="0">
                <a:solidFill>
                  <a:schemeClr val="tx1"/>
                </a:solidFill>
                <a:effectLst/>
                <a:latin typeface="Harding"/>
              </a:rPr>
            </a:br>
            <a:endParaRPr lang="cs-CZ" sz="2800" dirty="0">
              <a:solidFill>
                <a:schemeClr val="tx1"/>
              </a:solidFill>
            </a:endParaRPr>
          </a:p>
        </p:txBody>
      </p:sp>
      <p:sp>
        <p:nvSpPr>
          <p:cNvPr id="9" name="TextovéPole 8">
            <a:extLst>
              <a:ext uri="{FF2B5EF4-FFF2-40B4-BE49-F238E27FC236}">
                <a16:creationId xmlns:a16="http://schemas.microsoft.com/office/drawing/2014/main" id="{437B55E2-392E-4736-8507-DD2FFD604CC3}"/>
              </a:ext>
            </a:extLst>
          </p:cNvPr>
          <p:cNvSpPr txBox="1"/>
          <p:nvPr/>
        </p:nvSpPr>
        <p:spPr>
          <a:xfrm>
            <a:off x="366374" y="1438499"/>
            <a:ext cx="5005725" cy="3785652"/>
          </a:xfrm>
          <a:prstGeom prst="rect">
            <a:avLst/>
          </a:prstGeom>
          <a:noFill/>
        </p:spPr>
        <p:txBody>
          <a:bodyPr wrap="square" rtlCol="0">
            <a:spAutoFit/>
          </a:bodyPr>
          <a:lstStyle/>
          <a:p>
            <a:pPr algn="l"/>
            <a:r>
              <a:rPr lang="en-US" sz="2000" b="1" i="0" dirty="0">
                <a:solidFill>
                  <a:srgbClr val="222222"/>
                </a:solidFill>
                <a:effectLst/>
                <a:latin typeface="Harding"/>
              </a:rPr>
              <a:t>Pro-apoptotic death receptors</a:t>
            </a:r>
            <a:r>
              <a:rPr lang="cs-CZ" sz="2000" b="1" i="0" dirty="0">
                <a:solidFill>
                  <a:srgbClr val="222222"/>
                </a:solidFill>
                <a:effectLst/>
                <a:latin typeface="Harding"/>
              </a:rPr>
              <a:t>: </a:t>
            </a:r>
          </a:p>
          <a:p>
            <a:pPr marL="342900" indent="-342900" algn="l">
              <a:buFont typeface="Arial" panose="020B0604020202020204" pitchFamily="34" charset="0"/>
              <a:buChar char="•"/>
            </a:pPr>
            <a:r>
              <a:rPr lang="en-US" sz="2000" b="1" i="0" dirty="0" err="1">
                <a:solidFill>
                  <a:srgbClr val="222222"/>
                </a:solidFill>
                <a:effectLst/>
                <a:latin typeface="Harding"/>
              </a:rPr>
              <a:t>Fas</a:t>
            </a:r>
            <a:r>
              <a:rPr lang="en-US" sz="2000" b="0" i="0" dirty="0">
                <a:solidFill>
                  <a:srgbClr val="222222"/>
                </a:solidFill>
                <a:effectLst/>
                <a:latin typeface="Harding"/>
              </a:rPr>
              <a:t> (whose physiological ligand is </a:t>
            </a:r>
            <a:r>
              <a:rPr lang="en-US" sz="2000" b="0" i="0" dirty="0" err="1">
                <a:solidFill>
                  <a:srgbClr val="222222"/>
                </a:solidFill>
                <a:effectLst/>
                <a:latin typeface="Harding"/>
              </a:rPr>
              <a:t>FasL</a:t>
            </a:r>
            <a:r>
              <a:rPr lang="en-US" sz="2000" b="0" i="0" dirty="0">
                <a:solidFill>
                  <a:srgbClr val="222222"/>
                </a:solidFill>
                <a:effectLst/>
                <a:latin typeface="Harding"/>
              </a:rPr>
              <a:t>)</a:t>
            </a:r>
            <a:endParaRPr lang="cs-CZ" sz="2000" b="0" i="0" dirty="0">
              <a:solidFill>
                <a:srgbClr val="222222"/>
              </a:solidFill>
              <a:effectLst/>
              <a:latin typeface="Harding"/>
            </a:endParaRPr>
          </a:p>
          <a:p>
            <a:pPr marL="342900" indent="-342900" algn="l">
              <a:buFont typeface="Arial" panose="020B0604020202020204" pitchFamily="34" charset="0"/>
              <a:buChar char="•"/>
            </a:pPr>
            <a:r>
              <a:rPr lang="en-US" sz="2000" b="0" i="0" dirty="0">
                <a:solidFill>
                  <a:srgbClr val="222222"/>
                </a:solidFill>
                <a:effectLst/>
                <a:latin typeface="Harding"/>
              </a:rPr>
              <a:t> the </a:t>
            </a:r>
            <a:r>
              <a:rPr lang="en-US" sz="2000" b="0" i="0" dirty="0" err="1">
                <a:solidFill>
                  <a:srgbClr val="222222"/>
                </a:solidFill>
                <a:effectLst/>
                <a:latin typeface="Harding"/>
              </a:rPr>
              <a:t>tumour</a:t>
            </a:r>
            <a:r>
              <a:rPr lang="en-US" sz="2000" b="0" i="0" dirty="0">
                <a:solidFill>
                  <a:srgbClr val="222222"/>
                </a:solidFill>
                <a:effectLst/>
                <a:latin typeface="Harding"/>
              </a:rPr>
              <a:t> necrosis factor (TNF) receptors </a:t>
            </a:r>
            <a:r>
              <a:rPr lang="en-US" sz="2000" b="1" i="0" dirty="0">
                <a:solidFill>
                  <a:srgbClr val="222222"/>
                </a:solidFill>
                <a:effectLst/>
                <a:latin typeface="Harding"/>
              </a:rPr>
              <a:t>TNFR1</a:t>
            </a:r>
            <a:r>
              <a:rPr lang="en-US" sz="2000" b="0" i="0" dirty="0">
                <a:solidFill>
                  <a:srgbClr val="222222"/>
                </a:solidFill>
                <a:effectLst/>
                <a:latin typeface="Harding"/>
              </a:rPr>
              <a:t> and </a:t>
            </a:r>
            <a:r>
              <a:rPr lang="en-US" sz="2000" b="1" i="0" dirty="0">
                <a:solidFill>
                  <a:srgbClr val="222222"/>
                </a:solidFill>
                <a:effectLst/>
                <a:latin typeface="Harding"/>
              </a:rPr>
              <a:t>TNFR2</a:t>
            </a:r>
            <a:r>
              <a:rPr lang="en-US" sz="2000" b="0" i="0" dirty="0">
                <a:solidFill>
                  <a:srgbClr val="222222"/>
                </a:solidFill>
                <a:effectLst/>
                <a:latin typeface="Harding"/>
              </a:rPr>
              <a:t>,</a:t>
            </a:r>
            <a:endParaRPr lang="cs-CZ" sz="2000" b="0" i="0" dirty="0">
              <a:solidFill>
                <a:srgbClr val="222222"/>
              </a:solidFill>
              <a:effectLst/>
              <a:latin typeface="Harding"/>
            </a:endParaRPr>
          </a:p>
          <a:p>
            <a:pPr marL="342900" indent="-342900" algn="l">
              <a:buFont typeface="Arial" panose="020B0604020202020204" pitchFamily="34" charset="0"/>
              <a:buChar char="•"/>
            </a:pPr>
            <a:r>
              <a:rPr lang="en-US" sz="2000" b="0" i="0" dirty="0">
                <a:solidFill>
                  <a:srgbClr val="222222"/>
                </a:solidFill>
                <a:effectLst/>
                <a:latin typeface="Harding"/>
              </a:rPr>
              <a:t> the TNF-related apoptosis-inducing ligand </a:t>
            </a:r>
            <a:r>
              <a:rPr lang="en-US" sz="2000" b="1" i="0" dirty="0">
                <a:solidFill>
                  <a:srgbClr val="222222"/>
                </a:solidFill>
                <a:effectLst/>
                <a:latin typeface="Harding"/>
              </a:rPr>
              <a:t>(TRAIL) receptors DR4</a:t>
            </a:r>
            <a:r>
              <a:rPr lang="en-US" sz="2000" b="0" i="0" dirty="0">
                <a:solidFill>
                  <a:srgbClr val="222222"/>
                </a:solidFill>
                <a:effectLst/>
                <a:latin typeface="Harding"/>
              </a:rPr>
              <a:t> and </a:t>
            </a:r>
            <a:r>
              <a:rPr lang="en-US" sz="2000" b="1" i="0" dirty="0">
                <a:solidFill>
                  <a:srgbClr val="222222"/>
                </a:solidFill>
                <a:effectLst/>
                <a:latin typeface="Harding"/>
              </a:rPr>
              <a:t>DR5</a:t>
            </a:r>
            <a:r>
              <a:rPr lang="en-US" sz="2000" b="0" i="0" dirty="0">
                <a:solidFill>
                  <a:srgbClr val="222222"/>
                </a:solidFill>
                <a:effectLst/>
                <a:latin typeface="Harding"/>
              </a:rPr>
              <a:t> </a:t>
            </a:r>
            <a:endParaRPr lang="cs-CZ" sz="2000" b="0" i="0" dirty="0">
              <a:solidFill>
                <a:srgbClr val="222222"/>
              </a:solidFill>
              <a:effectLst/>
              <a:latin typeface="Harding"/>
            </a:endParaRPr>
          </a:p>
          <a:p>
            <a:pPr marL="342900" indent="-342900" algn="l">
              <a:buFont typeface="Arial" panose="020B0604020202020204" pitchFamily="34" charset="0"/>
              <a:buChar char="•"/>
            </a:pPr>
            <a:endParaRPr lang="cs-CZ" sz="2000" dirty="0">
              <a:solidFill>
                <a:srgbClr val="222222"/>
              </a:solidFill>
              <a:latin typeface="Harding"/>
            </a:endParaRPr>
          </a:p>
          <a:p>
            <a:pPr marL="342900" indent="-342900" algn="l">
              <a:buFont typeface="Arial" panose="020B0604020202020204" pitchFamily="34" charset="0"/>
              <a:buChar char="•"/>
            </a:pPr>
            <a:endParaRPr lang="cs-CZ" sz="2000" b="0" i="0" dirty="0">
              <a:solidFill>
                <a:srgbClr val="222222"/>
              </a:solidFill>
              <a:effectLst/>
              <a:latin typeface="Harding"/>
            </a:endParaRPr>
          </a:p>
          <a:p>
            <a:pPr algn="l"/>
            <a:r>
              <a:rPr lang="en-US" sz="2000" b="0" i="0" dirty="0">
                <a:solidFill>
                  <a:srgbClr val="222222"/>
                </a:solidFill>
                <a:effectLst/>
                <a:latin typeface="Harding"/>
              </a:rPr>
              <a:t>The intracellular domains of the pro-apoptotic death receptors include a conserved protein–protein interaction domain referred to as the death domain. </a:t>
            </a:r>
            <a:endParaRPr lang="cs-CZ" sz="2000" b="0" i="0" dirty="0">
              <a:solidFill>
                <a:srgbClr val="222222"/>
              </a:solidFill>
              <a:effectLst/>
              <a:latin typeface="Harding"/>
            </a:endParaRPr>
          </a:p>
        </p:txBody>
      </p:sp>
      <p:pic>
        <p:nvPicPr>
          <p:cNvPr id="2052" name="Picture 4" descr="Fig. 1">
            <a:extLst>
              <a:ext uri="{FF2B5EF4-FFF2-40B4-BE49-F238E27FC236}">
                <a16:creationId xmlns:a16="http://schemas.microsoft.com/office/drawing/2014/main" id="{C7655E7B-4CE8-4058-977F-861344A194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9062" y="1066799"/>
            <a:ext cx="6216564" cy="4733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612658C-A667-4D29-8C15-0DFC8D365C85}"/>
              </a:ext>
            </a:extLst>
          </p:cNvPr>
          <p:cNvSpPr txBox="1"/>
          <p:nvPr/>
        </p:nvSpPr>
        <p:spPr>
          <a:xfrm>
            <a:off x="266778" y="5759099"/>
            <a:ext cx="5758201" cy="400110"/>
          </a:xfrm>
          <a:prstGeom prst="rect">
            <a:avLst/>
          </a:prstGeom>
          <a:noFill/>
        </p:spPr>
        <p:txBody>
          <a:bodyPr wrap="square">
            <a:spAutoFit/>
          </a:bodyPr>
          <a:lstStyle/>
          <a:p>
            <a:r>
              <a:rPr lang="en-US" sz="1000" b="0" i="0" dirty="0">
                <a:solidFill>
                  <a:srgbClr val="222222"/>
                </a:solidFill>
                <a:effectLst/>
                <a:latin typeface="-apple-system"/>
              </a:rPr>
              <a:t>Singh, R., </a:t>
            </a:r>
            <a:r>
              <a:rPr lang="en-US" sz="1000" b="0" i="0" dirty="0" err="1">
                <a:solidFill>
                  <a:srgbClr val="222222"/>
                </a:solidFill>
                <a:effectLst/>
                <a:latin typeface="-apple-system"/>
              </a:rPr>
              <a:t>Letai</a:t>
            </a:r>
            <a:r>
              <a:rPr lang="en-US" sz="1000" b="0" i="0" dirty="0">
                <a:solidFill>
                  <a:srgbClr val="222222"/>
                </a:solidFill>
                <a:effectLst/>
                <a:latin typeface="-apple-system"/>
              </a:rPr>
              <a:t>, A. &amp; </a:t>
            </a:r>
            <a:r>
              <a:rPr lang="en-US" sz="1000" b="0" i="0" dirty="0" err="1">
                <a:solidFill>
                  <a:srgbClr val="222222"/>
                </a:solidFill>
                <a:effectLst/>
                <a:latin typeface="-apple-system"/>
              </a:rPr>
              <a:t>Sarosiek</a:t>
            </a:r>
            <a:r>
              <a:rPr lang="en-US" sz="1000" b="0" i="0" dirty="0">
                <a:solidFill>
                  <a:srgbClr val="222222"/>
                </a:solidFill>
                <a:effectLst/>
                <a:latin typeface="-apple-system"/>
              </a:rPr>
              <a:t>, K. Regulation of apoptosis in health and disease: the balancing act of BCL-2 family proteins. </a:t>
            </a:r>
            <a:r>
              <a:rPr lang="en-US" sz="1000" b="0" i="1" dirty="0">
                <a:solidFill>
                  <a:srgbClr val="222222"/>
                </a:solidFill>
                <a:effectLst/>
                <a:latin typeface="-apple-system"/>
              </a:rPr>
              <a:t>Nat Rev Mol Cell Biol</a:t>
            </a:r>
            <a:r>
              <a:rPr lang="en-US" sz="1000" b="0" i="0" dirty="0">
                <a:solidFill>
                  <a:srgbClr val="222222"/>
                </a:solidFill>
                <a:effectLst/>
                <a:latin typeface="-apple-system"/>
              </a:rPr>
              <a:t> </a:t>
            </a:r>
            <a:r>
              <a:rPr lang="en-US" sz="1000" b="1" i="0" dirty="0">
                <a:solidFill>
                  <a:srgbClr val="222222"/>
                </a:solidFill>
                <a:effectLst/>
                <a:latin typeface="-apple-system"/>
              </a:rPr>
              <a:t>20, </a:t>
            </a:r>
            <a:r>
              <a:rPr lang="en-US" sz="1000" b="0" i="0" dirty="0">
                <a:solidFill>
                  <a:srgbClr val="222222"/>
                </a:solidFill>
                <a:effectLst/>
                <a:latin typeface="-apple-system"/>
              </a:rPr>
              <a:t>175–193 (2019). https://doi.org/10.1038/s41580-018-0089-8</a:t>
            </a:r>
            <a:endParaRPr lang="cs-CZ" sz="1000" dirty="0"/>
          </a:p>
        </p:txBody>
      </p:sp>
    </p:spTree>
    <p:extLst>
      <p:ext uri="{BB962C8B-B14F-4D97-AF65-F5344CB8AC3E}">
        <p14:creationId xmlns:p14="http://schemas.microsoft.com/office/powerpoint/2010/main" val="1812856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8A8417-D6C0-4B89-B103-1312CEC9BC06}"/>
              </a:ext>
            </a:extLst>
          </p:cNvPr>
          <p:cNvSpPr>
            <a:spLocks noGrp="1"/>
          </p:cNvSpPr>
          <p:nvPr>
            <p:ph type="ftr" sz="quarter" idx="10"/>
          </p:nvPr>
        </p:nvSpPr>
        <p:spPr/>
        <p:txBody>
          <a:bodyPr/>
          <a:lstStyle/>
          <a:p>
            <a:r>
              <a:rPr lang="cs-CZ" noProof="0" dirty="0" err="1"/>
              <a:t>Apoptosis</a:t>
            </a:r>
            <a:r>
              <a:rPr lang="en-GB" noProof="0" dirty="0"/>
              <a:t> / </a:t>
            </a:r>
            <a:r>
              <a:rPr lang="cs-CZ" noProof="0" dirty="0"/>
              <a:t>Department </a:t>
            </a:r>
            <a:r>
              <a:rPr lang="cs-CZ" noProof="0" dirty="0" err="1"/>
              <a:t>of</a:t>
            </a:r>
            <a:r>
              <a:rPr lang="cs-CZ" noProof="0" dirty="0"/>
              <a:t> </a:t>
            </a:r>
            <a:r>
              <a:rPr lang="cs-CZ" noProof="0" dirty="0" err="1"/>
              <a:t>Pathological</a:t>
            </a:r>
            <a:r>
              <a:rPr lang="cs-CZ" noProof="0" dirty="0"/>
              <a:t> </a:t>
            </a:r>
            <a:r>
              <a:rPr lang="cs-CZ" noProof="0" dirty="0" err="1"/>
              <a:t>Physiology</a:t>
            </a:r>
            <a:endParaRPr lang="en-GB" noProof="0" dirty="0"/>
          </a:p>
        </p:txBody>
      </p:sp>
      <p:sp>
        <p:nvSpPr>
          <p:cNvPr id="3" name="Zástupný symbol pro číslo snímku 2">
            <a:extLst>
              <a:ext uri="{FF2B5EF4-FFF2-40B4-BE49-F238E27FC236}">
                <a16:creationId xmlns:a16="http://schemas.microsoft.com/office/drawing/2014/main" id="{B9559177-A7DB-4871-9CD2-F2E8FA954E03}"/>
              </a:ext>
            </a:extLst>
          </p:cNvPr>
          <p:cNvSpPr>
            <a:spLocks noGrp="1"/>
          </p:cNvSpPr>
          <p:nvPr>
            <p:ph type="sldNum" sz="quarter" idx="11"/>
          </p:nvPr>
        </p:nvSpPr>
        <p:spPr/>
        <p:txBody>
          <a:bodyPr/>
          <a:lstStyle/>
          <a:p>
            <a:fld id="{0970407D-EE58-4A0B-824B-1D3AE42DD9CF}" type="slidenum">
              <a:rPr lang="en-GB" altLang="cs-CZ" noProof="0" smtClean="0"/>
              <a:pPr/>
              <a:t>9</a:t>
            </a:fld>
            <a:endParaRPr lang="en-GB" altLang="cs-CZ" noProof="0" dirty="0"/>
          </a:p>
        </p:txBody>
      </p:sp>
      <p:sp>
        <p:nvSpPr>
          <p:cNvPr id="4" name="Nadpis 3">
            <a:extLst>
              <a:ext uri="{FF2B5EF4-FFF2-40B4-BE49-F238E27FC236}">
                <a16:creationId xmlns:a16="http://schemas.microsoft.com/office/drawing/2014/main" id="{370F5FEC-B83E-4418-B76A-16FE07B90EFD}"/>
              </a:ext>
            </a:extLst>
          </p:cNvPr>
          <p:cNvSpPr>
            <a:spLocks noGrp="1"/>
          </p:cNvSpPr>
          <p:nvPr>
            <p:ph type="title"/>
          </p:nvPr>
        </p:nvSpPr>
        <p:spPr>
          <a:xfrm>
            <a:off x="366375" y="167742"/>
            <a:ext cx="10753200" cy="451576"/>
          </a:xfrm>
        </p:spPr>
        <p:txBody>
          <a:bodyPr/>
          <a:lstStyle/>
          <a:p>
            <a:r>
              <a:rPr lang="cs-CZ" sz="2800" dirty="0" err="1">
                <a:solidFill>
                  <a:schemeClr val="tx1"/>
                </a:solidFill>
              </a:rPr>
              <a:t>The</a:t>
            </a:r>
            <a:r>
              <a:rPr lang="cs-CZ" sz="2800" dirty="0">
                <a:solidFill>
                  <a:schemeClr val="tx1"/>
                </a:solidFill>
              </a:rPr>
              <a:t> Receptor </a:t>
            </a:r>
            <a:r>
              <a:rPr lang="cs-CZ" sz="2800" dirty="0" err="1">
                <a:solidFill>
                  <a:schemeClr val="tx1"/>
                </a:solidFill>
              </a:rPr>
              <a:t>Mediated</a:t>
            </a:r>
            <a:r>
              <a:rPr lang="cs-CZ" sz="2800" dirty="0">
                <a:solidFill>
                  <a:schemeClr val="tx1"/>
                </a:solidFill>
              </a:rPr>
              <a:t> </a:t>
            </a:r>
            <a:r>
              <a:rPr lang="cs-CZ" sz="2800" dirty="0" err="1">
                <a:solidFill>
                  <a:schemeClr val="tx1"/>
                </a:solidFill>
              </a:rPr>
              <a:t>Apoptosis</a:t>
            </a:r>
            <a:r>
              <a:rPr lang="cs-CZ" sz="2800" dirty="0">
                <a:solidFill>
                  <a:schemeClr val="tx1"/>
                </a:solidFill>
              </a:rPr>
              <a:t> </a:t>
            </a:r>
            <a:r>
              <a:rPr lang="cs-CZ" sz="2800" dirty="0" err="1">
                <a:solidFill>
                  <a:schemeClr val="tx1"/>
                </a:solidFill>
              </a:rPr>
              <a:t>Pathway</a:t>
            </a:r>
            <a:br>
              <a:rPr lang="cs-CZ" sz="1200" b="1" i="0" dirty="0">
                <a:solidFill>
                  <a:schemeClr val="tx1"/>
                </a:solidFill>
                <a:effectLst/>
                <a:latin typeface="Harding"/>
              </a:rPr>
            </a:br>
            <a:endParaRPr lang="cs-CZ" sz="2800" dirty="0">
              <a:solidFill>
                <a:schemeClr val="tx1"/>
              </a:solidFill>
            </a:endParaRPr>
          </a:p>
        </p:txBody>
      </p:sp>
      <p:sp>
        <p:nvSpPr>
          <p:cNvPr id="9" name="TextovéPole 8">
            <a:extLst>
              <a:ext uri="{FF2B5EF4-FFF2-40B4-BE49-F238E27FC236}">
                <a16:creationId xmlns:a16="http://schemas.microsoft.com/office/drawing/2014/main" id="{437B55E2-392E-4736-8507-DD2FFD604CC3}"/>
              </a:ext>
            </a:extLst>
          </p:cNvPr>
          <p:cNvSpPr txBox="1"/>
          <p:nvPr/>
        </p:nvSpPr>
        <p:spPr>
          <a:xfrm>
            <a:off x="366375" y="1196473"/>
            <a:ext cx="6263025" cy="5262979"/>
          </a:xfrm>
          <a:prstGeom prst="rect">
            <a:avLst/>
          </a:prstGeom>
          <a:noFill/>
        </p:spPr>
        <p:txBody>
          <a:bodyPr wrap="square" rtlCol="0">
            <a:spAutoFit/>
          </a:bodyPr>
          <a:lstStyle/>
          <a:p>
            <a:pPr algn="l"/>
            <a:r>
              <a:rPr lang="en-US" sz="1800" b="0" i="0" dirty="0">
                <a:solidFill>
                  <a:srgbClr val="222222"/>
                </a:solidFill>
                <a:effectLst/>
                <a:latin typeface="Calibri" panose="020F0502020204030204" pitchFamily="34" charset="0"/>
                <a:cs typeface="Calibri" panose="020F0502020204030204" pitchFamily="34" charset="0"/>
              </a:rPr>
              <a:t> Immune mechanisms can activate cell death through the extrinsic pathway, for example, through TRAIL produced by natural killer cells in response to interferons</a:t>
            </a:r>
            <a:r>
              <a:rPr lang="cs-CZ" sz="1800" b="0" i="0" dirty="0">
                <a:solidFill>
                  <a:srgbClr val="222222"/>
                </a:solidFill>
                <a:effectLst/>
                <a:latin typeface="Calibri" panose="020F0502020204030204" pitchFamily="34" charset="0"/>
                <a:cs typeface="Calibri" panose="020F0502020204030204" pitchFamily="34" charset="0"/>
              </a:rPr>
              <a:t>.</a:t>
            </a:r>
          </a:p>
          <a:p>
            <a:pPr algn="l"/>
            <a:endParaRPr lang="cs-CZ" sz="2000" dirty="0">
              <a:solidFill>
                <a:srgbClr val="222222"/>
              </a:solidFill>
              <a:latin typeface="Calibri" panose="020F0502020204030204" pitchFamily="34" charset="0"/>
              <a:cs typeface="Calibri" panose="020F0502020204030204" pitchFamily="34" charset="0"/>
            </a:endParaRPr>
          </a:p>
          <a:p>
            <a:pPr algn="l"/>
            <a:r>
              <a:rPr lang="en-US" sz="1800" b="0" i="0" dirty="0">
                <a:solidFill>
                  <a:srgbClr val="222222"/>
                </a:solidFill>
                <a:effectLst/>
                <a:latin typeface="Calibri" panose="020F0502020204030204" pitchFamily="34" charset="0"/>
                <a:cs typeface="Calibri" panose="020F0502020204030204" pitchFamily="34" charset="0"/>
              </a:rPr>
              <a:t>FAS-mediated extrinsic apoptosis pathway is responsible for the deletion of peripheral T cells</a:t>
            </a:r>
            <a:r>
              <a:rPr lang="cs-CZ" sz="1800" b="0" i="0" dirty="0">
                <a:solidFill>
                  <a:srgbClr val="222222"/>
                </a:solidFill>
                <a:effectLst/>
                <a:latin typeface="Calibri" panose="020F0502020204030204" pitchFamily="34" charset="0"/>
                <a:cs typeface="Calibri" panose="020F0502020204030204" pitchFamily="34" charset="0"/>
              </a:rPr>
              <a:t> (</a:t>
            </a:r>
            <a:r>
              <a:rPr lang="en-US" sz="1800" b="0" i="0" dirty="0">
                <a:solidFill>
                  <a:srgbClr val="222222"/>
                </a:solidFill>
                <a:effectLst/>
                <a:latin typeface="Calibri" panose="020F0502020204030204" pitchFamily="34" charset="0"/>
                <a:cs typeface="Calibri" panose="020F0502020204030204" pitchFamily="34" charset="0"/>
              </a:rPr>
              <a:t>patients with autoimmune lymphoproliferative syndrome carry somatic or germline mutations in the genes that encode FAS or FASL</a:t>
            </a:r>
            <a:r>
              <a:rPr lang="cs-CZ" sz="1800" b="0" i="0" dirty="0">
                <a:solidFill>
                  <a:srgbClr val="222222"/>
                </a:solidFill>
                <a:effectLst/>
                <a:latin typeface="Calibri" panose="020F0502020204030204" pitchFamily="34" charset="0"/>
                <a:cs typeface="Calibri" panose="020F0502020204030204" pitchFamily="34" charset="0"/>
              </a:rPr>
              <a:t>).</a:t>
            </a:r>
          </a:p>
          <a:p>
            <a:pPr algn="l"/>
            <a:endParaRPr lang="cs-CZ" sz="1800" dirty="0">
              <a:solidFill>
                <a:srgbClr val="222222"/>
              </a:solidFill>
              <a:latin typeface="Calibri" panose="020F0502020204030204" pitchFamily="34" charset="0"/>
              <a:cs typeface="Calibri" panose="020F0502020204030204" pitchFamily="34" charset="0"/>
            </a:endParaRPr>
          </a:p>
          <a:p>
            <a:pPr algn="l"/>
            <a:r>
              <a:rPr lang="en-US" sz="1800" b="1" i="0" dirty="0">
                <a:solidFill>
                  <a:srgbClr val="222222"/>
                </a:solidFill>
                <a:effectLst/>
                <a:latin typeface="Calibri" panose="020F0502020204030204" pitchFamily="34" charset="0"/>
                <a:cs typeface="Calibri" panose="020F0502020204030204" pitchFamily="34" charset="0"/>
              </a:rPr>
              <a:t>FASL expression is restricted to specific lymphocyte populations, such as CTLs, T helper 1 (T</a:t>
            </a:r>
            <a:r>
              <a:rPr lang="en-US" sz="1800" b="1" i="0" baseline="-25000" dirty="0">
                <a:solidFill>
                  <a:srgbClr val="222222"/>
                </a:solidFill>
                <a:effectLst/>
                <a:latin typeface="Calibri" panose="020F0502020204030204" pitchFamily="34" charset="0"/>
                <a:cs typeface="Calibri" panose="020F0502020204030204" pitchFamily="34" charset="0"/>
              </a:rPr>
              <a:t>H</a:t>
            </a:r>
            <a:r>
              <a:rPr lang="en-US" sz="1800" b="1" i="0" dirty="0">
                <a:solidFill>
                  <a:srgbClr val="222222"/>
                </a:solidFill>
                <a:effectLst/>
                <a:latin typeface="Calibri" panose="020F0502020204030204" pitchFamily="34" charset="0"/>
                <a:cs typeface="Calibri" panose="020F0502020204030204" pitchFamily="34" charset="0"/>
              </a:rPr>
              <a:t>1) cells and natural killer cells. </a:t>
            </a:r>
            <a:r>
              <a:rPr lang="en-US" sz="1800" b="0" i="0" dirty="0">
                <a:solidFill>
                  <a:srgbClr val="222222"/>
                </a:solidFill>
                <a:effectLst/>
                <a:latin typeface="Calibri" panose="020F0502020204030204" pitchFamily="34" charset="0"/>
                <a:cs typeface="Calibri" panose="020F0502020204030204" pitchFamily="34" charset="0"/>
              </a:rPr>
              <a:t>By contrast, FAS is widely expressed by most cell types in various tissues</a:t>
            </a:r>
            <a:r>
              <a:rPr lang="cs-CZ" sz="1800" b="0" i="0" dirty="0">
                <a:solidFill>
                  <a:srgbClr val="222222"/>
                </a:solidFill>
                <a:effectLst/>
                <a:latin typeface="Calibri" panose="020F0502020204030204" pitchFamily="34" charset="0"/>
                <a:cs typeface="Calibri" panose="020F0502020204030204" pitchFamily="34" charset="0"/>
              </a:rPr>
              <a:t>.</a:t>
            </a:r>
          </a:p>
          <a:p>
            <a:pPr algn="l"/>
            <a:endParaRPr lang="cs-CZ" sz="2000" dirty="0">
              <a:solidFill>
                <a:srgbClr val="222222"/>
              </a:solidFill>
              <a:latin typeface="Calibri" panose="020F0502020204030204" pitchFamily="34" charset="0"/>
              <a:cs typeface="Calibri" panose="020F0502020204030204" pitchFamily="34" charset="0"/>
            </a:endParaRPr>
          </a:p>
          <a:p>
            <a:pPr algn="l"/>
            <a:r>
              <a:rPr lang="en-US" sz="2000" b="0" i="0" dirty="0">
                <a:solidFill>
                  <a:srgbClr val="222222"/>
                </a:solidFill>
                <a:effectLst/>
                <a:latin typeface="Calibri" panose="020F0502020204030204" pitchFamily="34" charset="0"/>
                <a:cs typeface="Calibri" panose="020F0502020204030204" pitchFamily="34" charset="0"/>
              </a:rPr>
              <a:t> </a:t>
            </a:r>
            <a:endParaRPr lang="cs-CZ" sz="2000" b="0" i="0" dirty="0">
              <a:solidFill>
                <a:srgbClr val="222222"/>
              </a:solidFill>
              <a:effectLst/>
              <a:latin typeface="Calibri" panose="020F0502020204030204" pitchFamily="34" charset="0"/>
              <a:cs typeface="Calibri" panose="020F0502020204030204" pitchFamily="34" charset="0"/>
            </a:endParaRPr>
          </a:p>
          <a:p>
            <a:pPr algn="l"/>
            <a:endParaRPr lang="cs-CZ" sz="2000" dirty="0">
              <a:solidFill>
                <a:srgbClr val="222222"/>
              </a:solidFill>
              <a:latin typeface="Calibri" panose="020F0502020204030204" pitchFamily="34" charset="0"/>
              <a:cs typeface="Calibri" panose="020F0502020204030204" pitchFamily="34" charset="0"/>
            </a:endParaRPr>
          </a:p>
          <a:p>
            <a:pPr algn="l"/>
            <a:r>
              <a:rPr lang="en-US" sz="2000" b="0" i="0" dirty="0">
                <a:solidFill>
                  <a:srgbClr val="222222"/>
                </a:solidFill>
                <a:effectLst/>
                <a:latin typeface="Calibri" panose="020F0502020204030204" pitchFamily="34" charset="0"/>
                <a:cs typeface="Calibri" panose="020F0502020204030204" pitchFamily="34" charset="0"/>
              </a:rPr>
              <a:t> </a:t>
            </a:r>
            <a:endParaRPr lang="cs-CZ" sz="2000" b="0" i="0" dirty="0">
              <a:solidFill>
                <a:srgbClr val="222222"/>
              </a:solidFill>
              <a:effectLst/>
              <a:latin typeface="Calibri" panose="020F0502020204030204" pitchFamily="34" charset="0"/>
              <a:cs typeface="Calibri" panose="020F0502020204030204" pitchFamily="34" charset="0"/>
            </a:endParaRPr>
          </a:p>
          <a:p>
            <a:pPr algn="l"/>
            <a:endParaRPr lang="cs-CZ" sz="2000" dirty="0">
              <a:solidFill>
                <a:srgbClr val="222222"/>
              </a:solidFill>
              <a:latin typeface="Calibri" panose="020F0502020204030204" pitchFamily="34" charset="0"/>
              <a:cs typeface="Calibri" panose="020F0502020204030204" pitchFamily="34" charset="0"/>
            </a:endParaRPr>
          </a:p>
        </p:txBody>
      </p:sp>
      <p:pic>
        <p:nvPicPr>
          <p:cNvPr id="4098" name="Picture 2" descr="Figure 3">
            <a:extLst>
              <a:ext uri="{FF2B5EF4-FFF2-40B4-BE49-F238E27FC236}">
                <a16:creationId xmlns:a16="http://schemas.microsoft.com/office/drawing/2014/main" id="{814B91CD-B7C4-468B-9BCF-57D482CEE3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9029" y="1266825"/>
            <a:ext cx="5116596" cy="4133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526AC1F-2CA1-4BC0-BB3E-9E1DCC8B4019}"/>
              </a:ext>
            </a:extLst>
          </p:cNvPr>
          <p:cNvSpPr txBox="1"/>
          <p:nvPr/>
        </p:nvSpPr>
        <p:spPr>
          <a:xfrm>
            <a:off x="612732" y="5921374"/>
            <a:ext cx="11256981" cy="276999"/>
          </a:xfrm>
          <a:prstGeom prst="rect">
            <a:avLst/>
          </a:prstGeom>
          <a:noFill/>
        </p:spPr>
        <p:txBody>
          <a:bodyPr wrap="square">
            <a:spAutoFit/>
          </a:bodyPr>
          <a:lstStyle/>
          <a:p>
            <a:r>
              <a:rPr lang="en-US" sz="1200" b="0" i="0" dirty="0">
                <a:solidFill>
                  <a:srgbClr val="222222"/>
                </a:solidFill>
                <a:effectLst/>
                <a:latin typeface="-apple-system"/>
              </a:rPr>
              <a:t>Nagata, S., Tanaka, M. Programmed cell death and the immune system. </a:t>
            </a:r>
            <a:r>
              <a:rPr lang="en-US" sz="1200" b="0" i="1" dirty="0">
                <a:solidFill>
                  <a:srgbClr val="222222"/>
                </a:solidFill>
                <a:effectLst/>
                <a:latin typeface="-apple-system"/>
              </a:rPr>
              <a:t>Nat Rev Immunol</a:t>
            </a:r>
            <a:r>
              <a:rPr lang="en-US" sz="1200" b="0" i="0" dirty="0">
                <a:solidFill>
                  <a:srgbClr val="222222"/>
                </a:solidFill>
                <a:effectLst/>
                <a:latin typeface="-apple-system"/>
              </a:rPr>
              <a:t> </a:t>
            </a:r>
            <a:r>
              <a:rPr lang="en-US" sz="1200" b="1" i="0" dirty="0">
                <a:solidFill>
                  <a:srgbClr val="222222"/>
                </a:solidFill>
                <a:effectLst/>
                <a:latin typeface="-apple-system"/>
              </a:rPr>
              <a:t>17, </a:t>
            </a:r>
            <a:r>
              <a:rPr lang="en-US" sz="1200" b="0" i="0" dirty="0">
                <a:solidFill>
                  <a:srgbClr val="222222"/>
                </a:solidFill>
                <a:effectLst/>
                <a:latin typeface="-apple-system"/>
              </a:rPr>
              <a:t>333–340 (2017). https://doi.org/10.1038/nri.2016.153</a:t>
            </a:r>
            <a:endParaRPr lang="cs-CZ" sz="1200" dirty="0"/>
          </a:p>
        </p:txBody>
      </p:sp>
    </p:spTree>
    <p:extLst>
      <p:ext uri="{BB962C8B-B14F-4D97-AF65-F5344CB8AC3E}">
        <p14:creationId xmlns:p14="http://schemas.microsoft.com/office/powerpoint/2010/main" val="738631309"/>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muni-med-prezentace-16-9-en-v10</Template>
  <TotalTime>15673</TotalTime>
  <Words>4255</Words>
  <Application>Microsoft Office PowerPoint</Application>
  <PresentationFormat>Širokoúhlá obrazovka</PresentationFormat>
  <Paragraphs>245</Paragraphs>
  <Slides>25</Slides>
  <Notes>1</Notes>
  <HiddenSlides>0</HiddenSlides>
  <MMClips>2</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25</vt:i4>
      </vt:variant>
    </vt:vector>
  </HeadingPairs>
  <TitlesOfParts>
    <vt:vector size="35" baseType="lpstr">
      <vt:lpstr>-apple-system</vt:lpstr>
      <vt:lpstr>Arial</vt:lpstr>
      <vt:lpstr>BlinkMacSystemFont</vt:lpstr>
      <vt:lpstr>Calibri</vt:lpstr>
      <vt:lpstr>ff8</vt:lpstr>
      <vt:lpstr>Harding</vt:lpstr>
      <vt:lpstr>NexusSerif</vt:lpstr>
      <vt:lpstr>Tahoma</vt:lpstr>
      <vt:lpstr>Wingdings</vt:lpstr>
      <vt:lpstr>Presentation_MU_EN</vt:lpstr>
      <vt:lpstr>Apoptosis</vt:lpstr>
      <vt:lpstr>Apoptosis – Programmed Cell Death</vt:lpstr>
      <vt:lpstr>Apoptosis – Programmed Cell Death?</vt:lpstr>
      <vt:lpstr>Apoptotic pathways</vt:lpstr>
      <vt:lpstr>The Bcl-2 protein superfamily </vt:lpstr>
      <vt:lpstr>Mechanism: The Mitochondrial Apoptosis Pathway </vt:lpstr>
      <vt:lpstr>BH3 Mimetics</vt:lpstr>
      <vt:lpstr>Mechanism: The Receptor Mediated Apoptosis Pathway </vt:lpstr>
      <vt:lpstr>The Receptor Mediated Apoptosis Pathway </vt:lpstr>
      <vt:lpstr>Morphological Hallmarks of Apoptosis</vt:lpstr>
      <vt:lpstr>ASYMMETRICAL DISTRIBUTION OF PHOSPHOLIPIDS </vt:lpstr>
      <vt:lpstr>ASYMMETRICAL DISTRIBUTION OF PHOSPHOLIPIDS </vt:lpstr>
      <vt:lpstr>Engulfment of Apoptotic Cell</vt:lpstr>
      <vt:lpstr>Exposure to phosphatidylserine on the surface of viable tumor cells</vt:lpstr>
      <vt:lpstr>Engulfment of Apoptotic Cell</vt:lpstr>
      <vt:lpstr>Apoptosis Pathway in Physiology</vt:lpstr>
      <vt:lpstr>Heightened apoptotic sensitivity is a hallmark of developing tissues</vt:lpstr>
      <vt:lpstr>Apoptosis and Immune System</vt:lpstr>
      <vt:lpstr>Insufficient apoptosis and the development of autoimmune diseases.</vt:lpstr>
      <vt:lpstr>Apoptosis and Cancer</vt:lpstr>
      <vt:lpstr>Evading apoptosis as a hallmark of cancer</vt:lpstr>
      <vt:lpstr>Apoptosis and Cancer</vt:lpstr>
      <vt:lpstr>Pro-oncogenic roles of apoptotic signaling</vt:lpstr>
      <vt:lpstr>Pro-oncogenic roles of apoptotic signaling</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Apoptosis</dc:title>
  <dc:creator>Jan Balvan</dc:creator>
  <cp:lastModifiedBy>Jan Balvan</cp:lastModifiedBy>
  <cp:revision>52</cp:revision>
  <cp:lastPrinted>1601-01-01T00:00:00Z</cp:lastPrinted>
  <dcterms:created xsi:type="dcterms:W3CDTF">2021-09-15T07:50:36Z</dcterms:created>
  <dcterms:modified xsi:type="dcterms:W3CDTF">2024-10-24T07:16:53Z</dcterms:modified>
</cp:coreProperties>
</file>