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1"/>
  </p:notesMasterIdLst>
  <p:handoutMasterIdLst>
    <p:handoutMasterId r:id="rId22"/>
  </p:handoutMasterIdLst>
  <p:sldIdLst>
    <p:sldId id="256" r:id="rId2"/>
    <p:sldId id="268" r:id="rId3"/>
    <p:sldId id="257" r:id="rId4"/>
    <p:sldId id="258" r:id="rId5"/>
    <p:sldId id="260" r:id="rId6"/>
    <p:sldId id="261" r:id="rId7"/>
    <p:sldId id="277" r:id="rId8"/>
    <p:sldId id="267" r:id="rId9"/>
    <p:sldId id="270" r:id="rId10"/>
    <p:sldId id="262" r:id="rId11"/>
    <p:sldId id="263" r:id="rId12"/>
    <p:sldId id="266" r:id="rId13"/>
    <p:sldId id="264" r:id="rId14"/>
    <p:sldId id="259" r:id="rId15"/>
    <p:sldId id="276" r:id="rId16"/>
    <p:sldId id="271" r:id="rId17"/>
    <p:sldId id="273" r:id="rId18"/>
    <p:sldId id="274" r:id="rId19"/>
    <p:sldId id="278" r:id="rId2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2" autoAdjust="0"/>
    <p:restoredTop sz="95768" autoAdjust="0"/>
  </p:normalViewPr>
  <p:slideViewPr>
    <p:cSldViewPr snapToGrid="0">
      <p:cViewPr varScale="1">
        <p:scale>
          <a:sx n="161" d="100"/>
          <a:sy n="161" d="100"/>
        </p:scale>
        <p:origin x="296" y="100"/>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oi.org/10.1038/s43587-021-00098-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ontiersin.org/articles/10.3389/fcell.2021.656370/full#B25"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80/15548627.2021.1989150"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a:xfrm>
            <a:off x="830400" y="2843210"/>
            <a:ext cx="11361600" cy="1171580"/>
          </a:xfrm>
        </p:spPr>
        <p:txBody>
          <a:bodyPr/>
          <a:lstStyle/>
          <a:p>
            <a:r>
              <a:rPr lang="cs-CZ" b="1" i="0" dirty="0" err="1">
                <a:solidFill>
                  <a:srgbClr val="222222"/>
                </a:solidFill>
                <a:effectLst/>
                <a:latin typeface="-apple-system"/>
              </a:rPr>
              <a:t>Autophagy</a:t>
            </a:r>
            <a:br>
              <a:rPr lang="en-US" b="1" i="0" dirty="0">
                <a:solidFill>
                  <a:srgbClr val="222222"/>
                </a:solidFill>
                <a:effectLst/>
                <a:latin typeface="Harding"/>
              </a:rPr>
            </a:br>
            <a:endParaRPr lang="en-US" b="1" i="0" dirty="0">
              <a:solidFill>
                <a:srgbClr val="222222"/>
              </a:solidFill>
              <a:effectLst/>
              <a:latin typeface="-apple-system"/>
            </a:endParaRPr>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830400" y="3665541"/>
            <a:ext cx="11361600" cy="698497"/>
          </a:xfrm>
        </p:spPr>
        <p:txBody>
          <a:bodyPr/>
          <a:lstStyle/>
          <a:p>
            <a:r>
              <a:rPr lang="en-US" dirty="0"/>
              <a:t>The role in health and disease.</a:t>
            </a:r>
            <a:endParaRPr lang="cs-CZ" dirty="0"/>
          </a:p>
          <a:p>
            <a:endParaRPr lang="cs-CZ" dirty="0"/>
          </a:p>
          <a:p>
            <a:r>
              <a:rPr lang="cs-CZ" dirty="0"/>
              <a:t>Jan Balvan Ph.D.</a:t>
            </a:r>
            <a:endParaRPr lang="en-GB" dirty="0"/>
          </a:p>
        </p:txBody>
      </p:sp>
      <p:pic>
        <p:nvPicPr>
          <p:cNvPr id="7" name="Obrázek 6">
            <a:extLst>
              <a:ext uri="{FF2B5EF4-FFF2-40B4-BE49-F238E27FC236}">
                <a16:creationId xmlns:a16="http://schemas.microsoft.com/office/drawing/2014/main" id="{6DA3E87E-8FDD-4A2A-9518-D05898E6E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105" y="2181342"/>
            <a:ext cx="5031789" cy="3114677"/>
          </a:xfrm>
          <a:prstGeom prst="rect">
            <a:avLst/>
          </a:prstGeom>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8A8417-D6C0-4B89-B103-1312CEC9BC06}"/>
              </a:ext>
            </a:extLst>
          </p:cNvPr>
          <p:cNvSpPr>
            <a:spLocks noGrp="1"/>
          </p:cNvSpPr>
          <p:nvPr>
            <p:ph type="ftr" sz="quarter" idx="10"/>
          </p:nvPr>
        </p:nvSpPr>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B9559177-A7DB-4871-9CD2-F2E8FA954E03}"/>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Nadpis 3">
            <a:extLst>
              <a:ext uri="{FF2B5EF4-FFF2-40B4-BE49-F238E27FC236}">
                <a16:creationId xmlns:a16="http://schemas.microsoft.com/office/drawing/2014/main" id="{370F5FEC-B83E-4418-B76A-16FE07B90EFD}"/>
              </a:ext>
            </a:extLst>
          </p:cNvPr>
          <p:cNvSpPr>
            <a:spLocks noGrp="1"/>
          </p:cNvSpPr>
          <p:nvPr>
            <p:ph type="title"/>
          </p:nvPr>
        </p:nvSpPr>
        <p:spPr>
          <a:xfrm>
            <a:off x="414000" y="310617"/>
            <a:ext cx="10753200" cy="451576"/>
          </a:xfrm>
        </p:spPr>
        <p:txBody>
          <a:bodyPr/>
          <a:lstStyle/>
          <a:p>
            <a:r>
              <a:rPr lang="cs-CZ" sz="2800" dirty="0" err="1"/>
              <a:t>Autophagy</a:t>
            </a:r>
            <a:r>
              <a:rPr lang="cs-CZ" sz="2800" dirty="0"/>
              <a:t> and </a:t>
            </a:r>
            <a:r>
              <a:rPr lang="cs-CZ" sz="2800" dirty="0" err="1"/>
              <a:t>Aging</a:t>
            </a:r>
            <a:endParaRPr lang="cs-CZ" sz="2800" dirty="0"/>
          </a:p>
        </p:txBody>
      </p:sp>
      <p:sp>
        <p:nvSpPr>
          <p:cNvPr id="5" name="TextovéPole 4">
            <a:extLst>
              <a:ext uri="{FF2B5EF4-FFF2-40B4-BE49-F238E27FC236}">
                <a16:creationId xmlns:a16="http://schemas.microsoft.com/office/drawing/2014/main" id="{97D5EA2F-746D-41D7-B10B-10C1966C89C0}"/>
              </a:ext>
            </a:extLst>
          </p:cNvPr>
          <p:cNvSpPr txBox="1"/>
          <p:nvPr/>
        </p:nvSpPr>
        <p:spPr>
          <a:xfrm>
            <a:off x="414000" y="1362075"/>
            <a:ext cx="11035050" cy="3600986"/>
          </a:xfrm>
          <a:prstGeom prst="rect">
            <a:avLst/>
          </a:prstGeom>
          <a:noFill/>
        </p:spPr>
        <p:txBody>
          <a:bodyPr wrap="square" rtlCol="0">
            <a:spAutoFit/>
          </a:bodyPr>
          <a:lstStyle/>
          <a:p>
            <a:pPr algn="l"/>
            <a:r>
              <a:rPr lang="en-US" sz="2000" b="0" i="0" dirty="0">
                <a:solidFill>
                  <a:srgbClr val="222222"/>
                </a:solidFill>
                <a:effectLst/>
                <a:latin typeface="Harding"/>
              </a:rPr>
              <a:t>Aging is a biological process that is characterized by time-dependent cellular and functional decline, resulting in reduced quality of life for the organism</a:t>
            </a:r>
            <a:r>
              <a:rPr lang="cs-CZ" sz="2000" b="0" i="0" dirty="0">
                <a:solidFill>
                  <a:srgbClr val="222222"/>
                </a:solidFill>
                <a:effectLst/>
                <a:latin typeface="Harding"/>
              </a:rPr>
              <a:t>.</a:t>
            </a:r>
          </a:p>
          <a:p>
            <a:pPr algn="l"/>
            <a:endParaRPr lang="cs-CZ" sz="2000" b="0" i="0" dirty="0">
              <a:solidFill>
                <a:srgbClr val="222222"/>
              </a:solidFill>
              <a:effectLst/>
              <a:latin typeface="Harding"/>
            </a:endParaRPr>
          </a:p>
          <a:p>
            <a:pPr algn="l"/>
            <a:r>
              <a:rPr lang="cs-CZ" sz="2000" dirty="0">
                <a:solidFill>
                  <a:srgbClr val="222222"/>
                </a:solidFill>
                <a:latin typeface="Harding"/>
              </a:rPr>
              <a:t>A</a:t>
            </a:r>
            <a:r>
              <a:rPr lang="en-US" sz="2000" b="0" i="0" dirty="0" err="1">
                <a:solidFill>
                  <a:srgbClr val="222222"/>
                </a:solidFill>
                <a:effectLst/>
                <a:latin typeface="Harding"/>
              </a:rPr>
              <a:t>ging</a:t>
            </a:r>
            <a:r>
              <a:rPr lang="en-US" sz="2000" b="0" i="0" dirty="0">
                <a:solidFill>
                  <a:srgbClr val="222222"/>
                </a:solidFill>
                <a:effectLst/>
                <a:latin typeface="Harding"/>
              </a:rPr>
              <a:t> is the primary risk factor for the development of many disorders, including cardiovascular disease (for example, stroke), cancer and neurodegenerative disease (for example, Alzheimer’s disease (AD)).</a:t>
            </a:r>
            <a:endParaRPr lang="cs-CZ" sz="2000" b="0" i="0" dirty="0">
              <a:solidFill>
                <a:srgbClr val="222222"/>
              </a:solidFill>
              <a:effectLst/>
              <a:latin typeface="Harding"/>
            </a:endParaRPr>
          </a:p>
          <a:p>
            <a:pPr algn="l"/>
            <a:endParaRPr lang="cs-CZ" sz="2000" dirty="0">
              <a:solidFill>
                <a:srgbClr val="222222"/>
              </a:solidFill>
              <a:latin typeface="Harding"/>
            </a:endParaRPr>
          </a:p>
          <a:p>
            <a:pPr algn="l"/>
            <a:r>
              <a:rPr lang="en-US" sz="2000" b="0" i="0" dirty="0">
                <a:solidFill>
                  <a:srgbClr val="222222"/>
                </a:solidFill>
                <a:effectLst/>
                <a:latin typeface="Harding"/>
              </a:rPr>
              <a:t>Among the many molecular changes associated with old age, altered autophagy has emerged as a feature of aging across diverse species.</a:t>
            </a:r>
            <a:endParaRPr lang="cs-CZ" sz="2000" b="0" i="0" dirty="0">
              <a:solidFill>
                <a:srgbClr val="222222"/>
              </a:solidFill>
              <a:effectLst/>
              <a:latin typeface="Harding"/>
            </a:endParaRPr>
          </a:p>
          <a:p>
            <a:pPr algn="l"/>
            <a:endParaRPr lang="cs-CZ" sz="2000" dirty="0">
              <a:solidFill>
                <a:srgbClr val="222222"/>
              </a:solidFill>
              <a:latin typeface="Harding"/>
            </a:endParaRPr>
          </a:p>
          <a:p>
            <a:r>
              <a:rPr lang="en-US" sz="2000" b="1" i="0" dirty="0">
                <a:solidFill>
                  <a:srgbClr val="222222"/>
                </a:solidFill>
                <a:effectLst/>
                <a:latin typeface="Harding"/>
              </a:rPr>
              <a:t>Compromised autophagy is a hallmark of aging</a:t>
            </a:r>
          </a:p>
          <a:p>
            <a:pPr algn="l"/>
            <a:endParaRPr lang="cs-CZ" sz="2800" dirty="0" err="1">
              <a:latin typeface="+mn-lt"/>
            </a:endParaRPr>
          </a:p>
        </p:txBody>
      </p:sp>
    </p:spTree>
    <p:extLst>
      <p:ext uri="{BB962C8B-B14F-4D97-AF65-F5344CB8AC3E}">
        <p14:creationId xmlns:p14="http://schemas.microsoft.com/office/powerpoint/2010/main" val="161984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8A8417-D6C0-4B89-B103-1312CEC9BC06}"/>
              </a:ext>
            </a:extLst>
          </p:cNvPr>
          <p:cNvSpPr>
            <a:spLocks noGrp="1"/>
          </p:cNvSpPr>
          <p:nvPr>
            <p:ph type="ftr" sz="quarter" idx="10"/>
          </p:nvPr>
        </p:nvSpPr>
        <p:spPr>
          <a:xfrm>
            <a:off x="609168" y="6457588"/>
            <a:ext cx="7920000" cy="252000"/>
          </a:xfrm>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B9559177-A7DB-4871-9CD2-F2E8FA954E03}"/>
              </a:ext>
            </a:extLst>
          </p:cNvPr>
          <p:cNvSpPr>
            <a:spLocks noGrp="1"/>
          </p:cNvSpPr>
          <p:nvPr>
            <p:ph type="sldNum" sz="quarter" idx="11"/>
          </p:nvPr>
        </p:nvSpPr>
        <p:spPr>
          <a:xfrm>
            <a:off x="303168" y="6457588"/>
            <a:ext cx="252000" cy="252000"/>
          </a:xfrm>
        </p:spPr>
        <p:txBody>
          <a:bodyPr/>
          <a:lstStyle/>
          <a:p>
            <a:fld id="{0970407D-EE58-4A0B-824B-1D3AE42DD9CF}" type="slidenum">
              <a:rPr lang="en-GB" altLang="cs-CZ" noProof="0" smtClean="0"/>
              <a:pPr/>
              <a:t>11</a:t>
            </a:fld>
            <a:endParaRPr lang="en-GB" altLang="cs-CZ" noProof="0" dirty="0"/>
          </a:p>
        </p:txBody>
      </p:sp>
      <p:sp>
        <p:nvSpPr>
          <p:cNvPr id="4" name="Nadpis 3">
            <a:extLst>
              <a:ext uri="{FF2B5EF4-FFF2-40B4-BE49-F238E27FC236}">
                <a16:creationId xmlns:a16="http://schemas.microsoft.com/office/drawing/2014/main" id="{370F5FEC-B83E-4418-B76A-16FE07B90EFD}"/>
              </a:ext>
            </a:extLst>
          </p:cNvPr>
          <p:cNvSpPr>
            <a:spLocks noGrp="1"/>
          </p:cNvSpPr>
          <p:nvPr>
            <p:ph type="title"/>
          </p:nvPr>
        </p:nvSpPr>
        <p:spPr>
          <a:xfrm>
            <a:off x="176924" y="0"/>
            <a:ext cx="10753200" cy="451576"/>
          </a:xfrm>
        </p:spPr>
        <p:txBody>
          <a:bodyPr/>
          <a:lstStyle/>
          <a:p>
            <a:r>
              <a:rPr lang="cs-CZ" sz="2800" dirty="0" err="1"/>
              <a:t>Autophagy</a:t>
            </a:r>
            <a:r>
              <a:rPr lang="cs-CZ" sz="2800" dirty="0"/>
              <a:t> and </a:t>
            </a:r>
            <a:r>
              <a:rPr lang="cs-CZ" sz="2800" dirty="0" err="1"/>
              <a:t>Aging</a:t>
            </a:r>
            <a:endParaRPr lang="cs-CZ" sz="2800" dirty="0"/>
          </a:p>
        </p:txBody>
      </p:sp>
      <p:sp>
        <p:nvSpPr>
          <p:cNvPr id="5" name="TextovéPole 4">
            <a:extLst>
              <a:ext uri="{FF2B5EF4-FFF2-40B4-BE49-F238E27FC236}">
                <a16:creationId xmlns:a16="http://schemas.microsoft.com/office/drawing/2014/main" id="{97D5EA2F-746D-41D7-B10B-10C1966C89C0}"/>
              </a:ext>
            </a:extLst>
          </p:cNvPr>
          <p:cNvSpPr txBox="1"/>
          <p:nvPr/>
        </p:nvSpPr>
        <p:spPr>
          <a:xfrm>
            <a:off x="386291" y="1233461"/>
            <a:ext cx="6576608" cy="4442242"/>
          </a:xfrm>
          <a:prstGeom prst="rect">
            <a:avLst/>
          </a:prstGeom>
          <a:noFill/>
        </p:spPr>
        <p:txBody>
          <a:bodyPr wrap="square" rtlCol="0">
            <a:spAutoFit/>
          </a:bodyPr>
          <a:lstStyle/>
          <a:p>
            <a:pPr algn="l"/>
            <a:r>
              <a:rPr lang="en-US" sz="1600" b="0" i="0" dirty="0">
                <a:solidFill>
                  <a:srgbClr val="222222"/>
                </a:solidFill>
                <a:effectLst/>
                <a:latin typeface="+mn-lt"/>
              </a:rPr>
              <a:t>Aging is associated with an accumulation of damage to subcellular organelles. Selective autophagy is the common mechanism underlying the clearance of damaged and/or superfluous subcellular organelles such as mitochondria (mitophagy), the ER (</a:t>
            </a:r>
            <a:r>
              <a:rPr lang="en-US" sz="1600" b="0" i="0" dirty="0" err="1">
                <a:solidFill>
                  <a:srgbClr val="222222"/>
                </a:solidFill>
                <a:effectLst/>
                <a:latin typeface="+mn-lt"/>
              </a:rPr>
              <a:t>reticulophagy</a:t>
            </a:r>
            <a:r>
              <a:rPr lang="en-US" sz="1600" b="0" i="0" dirty="0">
                <a:solidFill>
                  <a:srgbClr val="222222"/>
                </a:solidFill>
                <a:effectLst/>
                <a:latin typeface="+mn-lt"/>
              </a:rPr>
              <a:t> or ER-</a:t>
            </a:r>
            <a:r>
              <a:rPr lang="en-US" sz="1600" b="0" i="0" dirty="0" err="1">
                <a:solidFill>
                  <a:srgbClr val="222222"/>
                </a:solidFill>
                <a:effectLst/>
                <a:latin typeface="+mn-lt"/>
              </a:rPr>
              <a:t>phagy</a:t>
            </a:r>
            <a:r>
              <a:rPr lang="en-US" sz="1600" b="0" i="0" dirty="0">
                <a:solidFill>
                  <a:srgbClr val="222222"/>
                </a:solidFill>
                <a:effectLst/>
                <a:latin typeface="+mn-lt"/>
              </a:rPr>
              <a:t>), the nucleus (</a:t>
            </a:r>
            <a:r>
              <a:rPr lang="en-US" sz="1600" b="0" i="0" dirty="0" err="1">
                <a:solidFill>
                  <a:srgbClr val="222222"/>
                </a:solidFill>
                <a:effectLst/>
                <a:latin typeface="+mn-lt"/>
              </a:rPr>
              <a:t>nucleophagy</a:t>
            </a:r>
            <a:r>
              <a:rPr lang="en-US" sz="1600" b="0" i="0" dirty="0">
                <a:solidFill>
                  <a:srgbClr val="222222"/>
                </a:solidFill>
                <a:effectLst/>
                <a:latin typeface="+mn-lt"/>
              </a:rPr>
              <a:t>) and lysosomes (</a:t>
            </a:r>
            <a:r>
              <a:rPr lang="en-US" sz="1600" b="0" i="0" dirty="0" err="1">
                <a:solidFill>
                  <a:srgbClr val="222222"/>
                </a:solidFill>
                <a:effectLst/>
                <a:latin typeface="+mn-lt"/>
              </a:rPr>
              <a:t>lysophagy</a:t>
            </a:r>
            <a:r>
              <a:rPr lang="en-US" sz="1600" b="0" i="0" dirty="0">
                <a:solidFill>
                  <a:srgbClr val="222222"/>
                </a:solidFill>
                <a:effectLst/>
                <a:latin typeface="+mn-lt"/>
              </a:rPr>
              <a:t>)</a:t>
            </a:r>
            <a:r>
              <a:rPr lang="cs-CZ" sz="1600" b="0" i="0" dirty="0">
                <a:solidFill>
                  <a:srgbClr val="006699"/>
                </a:solidFill>
                <a:effectLst/>
                <a:latin typeface="+mn-lt"/>
              </a:rPr>
              <a:t>.</a:t>
            </a:r>
            <a:endParaRPr lang="cs-CZ" sz="1600" b="0" i="0" baseline="30000" dirty="0">
              <a:solidFill>
                <a:srgbClr val="006699"/>
              </a:solidFill>
              <a:effectLst/>
              <a:latin typeface="+mn-lt"/>
            </a:endParaRPr>
          </a:p>
          <a:p>
            <a:pPr algn="l"/>
            <a:endParaRPr lang="cs-CZ" sz="1600" baseline="30000" dirty="0">
              <a:solidFill>
                <a:srgbClr val="006699"/>
              </a:solidFill>
              <a:latin typeface="+mn-lt"/>
            </a:endParaRPr>
          </a:p>
          <a:p>
            <a:pPr algn="l"/>
            <a:r>
              <a:rPr lang="cs-CZ" sz="1600" dirty="0">
                <a:solidFill>
                  <a:srgbClr val="222222"/>
                </a:solidFill>
                <a:latin typeface="+mn-lt"/>
              </a:rPr>
              <a:t>G</a:t>
            </a:r>
            <a:r>
              <a:rPr lang="en-US" sz="1600" b="0" i="0" dirty="0" err="1">
                <a:solidFill>
                  <a:srgbClr val="222222"/>
                </a:solidFill>
                <a:effectLst/>
                <a:latin typeface="+mn-lt"/>
              </a:rPr>
              <a:t>radual</a:t>
            </a:r>
            <a:r>
              <a:rPr lang="en-US" sz="1600" b="0" i="0" dirty="0">
                <a:solidFill>
                  <a:srgbClr val="222222"/>
                </a:solidFill>
                <a:effectLst/>
                <a:latin typeface="+mn-lt"/>
              </a:rPr>
              <a:t> decline in the abundance of autophagy-related proteins and reduced delivery of cargo to lysosomes occur with age, implicating compromised autophagy as a cardinal feature of organismal aging.</a:t>
            </a:r>
            <a:endParaRPr lang="cs-CZ" sz="1600" b="0" i="0" dirty="0">
              <a:solidFill>
                <a:srgbClr val="222222"/>
              </a:solidFill>
              <a:effectLst/>
              <a:latin typeface="+mn-lt"/>
            </a:endParaRPr>
          </a:p>
          <a:p>
            <a:pPr algn="l"/>
            <a:endParaRPr lang="cs-CZ" sz="1600" dirty="0">
              <a:solidFill>
                <a:srgbClr val="222222"/>
              </a:solidFill>
              <a:latin typeface="+mn-lt"/>
            </a:endParaRPr>
          </a:p>
          <a:p>
            <a:pPr algn="l"/>
            <a:r>
              <a:rPr lang="en-US" sz="1600" b="0" i="0" dirty="0">
                <a:solidFill>
                  <a:srgbClr val="222222"/>
                </a:solidFill>
                <a:effectLst/>
                <a:latin typeface="+mj-lt"/>
              </a:rPr>
              <a:t>The mounting evidence that an imbalance of autophagy is an important age-associated characteristic has driven extensive research into the development of compounds that can stimulate autophagy to promote longevity.</a:t>
            </a:r>
            <a:endParaRPr lang="cs-CZ" sz="1600" b="0" i="0" dirty="0">
              <a:solidFill>
                <a:srgbClr val="222222"/>
              </a:solidFill>
              <a:effectLst/>
              <a:latin typeface="+mj-lt"/>
            </a:endParaRPr>
          </a:p>
          <a:p>
            <a:pPr algn="l"/>
            <a:endParaRPr lang="cs-CZ" sz="1600" dirty="0">
              <a:solidFill>
                <a:srgbClr val="222222"/>
              </a:solidFill>
              <a:latin typeface="+mj-lt"/>
            </a:endParaRPr>
          </a:p>
          <a:p>
            <a:pPr algn="l"/>
            <a:endParaRPr lang="cs-CZ" sz="1600" b="0" i="0" dirty="0">
              <a:solidFill>
                <a:srgbClr val="222222"/>
              </a:solidFill>
              <a:effectLst/>
              <a:latin typeface="+mj-lt"/>
            </a:endParaRPr>
          </a:p>
          <a:p>
            <a:pPr algn="l"/>
            <a:endParaRPr lang="cs-CZ" sz="1600" dirty="0">
              <a:solidFill>
                <a:srgbClr val="222222"/>
              </a:solidFill>
              <a:latin typeface="+mj-lt"/>
            </a:endParaRPr>
          </a:p>
          <a:p>
            <a:pPr algn="l"/>
            <a:endParaRPr lang="en-US" sz="1600" b="0" i="0" dirty="0">
              <a:solidFill>
                <a:srgbClr val="222222"/>
              </a:solidFill>
              <a:effectLst/>
              <a:latin typeface="+mj-lt"/>
            </a:endParaRPr>
          </a:p>
        </p:txBody>
      </p:sp>
      <p:sp>
        <p:nvSpPr>
          <p:cNvPr id="6" name="TextovéPole 5">
            <a:extLst>
              <a:ext uri="{FF2B5EF4-FFF2-40B4-BE49-F238E27FC236}">
                <a16:creationId xmlns:a16="http://schemas.microsoft.com/office/drawing/2014/main" id="{1570F9DD-9BAB-49EA-8621-B969AF0EB469}"/>
              </a:ext>
            </a:extLst>
          </p:cNvPr>
          <p:cNvSpPr txBox="1"/>
          <p:nvPr/>
        </p:nvSpPr>
        <p:spPr>
          <a:xfrm>
            <a:off x="540000" y="5906079"/>
            <a:ext cx="10390124" cy="384721"/>
          </a:xfrm>
          <a:prstGeom prst="rect">
            <a:avLst/>
          </a:prstGeom>
          <a:noFill/>
        </p:spPr>
        <p:txBody>
          <a:bodyPr wrap="square">
            <a:spAutoFit/>
          </a:bodyPr>
          <a:lstStyle/>
          <a:p>
            <a:r>
              <a:rPr lang="en-US" sz="1000" b="0" i="0" dirty="0">
                <a:solidFill>
                  <a:srgbClr val="222222"/>
                </a:solidFill>
                <a:effectLst/>
                <a:latin typeface="-apple-system"/>
              </a:rPr>
              <a:t>Aman, Y., </a:t>
            </a:r>
            <a:r>
              <a:rPr lang="en-US" sz="1000" b="0" i="0" dirty="0" err="1">
                <a:solidFill>
                  <a:srgbClr val="222222"/>
                </a:solidFill>
                <a:effectLst/>
                <a:latin typeface="-apple-system"/>
              </a:rPr>
              <a:t>Schmauck</a:t>
            </a:r>
            <a:r>
              <a:rPr lang="en-US" sz="1000" b="0" i="0" dirty="0">
                <a:solidFill>
                  <a:srgbClr val="222222"/>
                </a:solidFill>
                <a:effectLst/>
                <a:latin typeface="-apple-system"/>
              </a:rPr>
              <a:t>-Medina, T., Hansen, M. </a:t>
            </a:r>
            <a:r>
              <a:rPr lang="en-US" sz="1000" b="0" i="1" dirty="0">
                <a:solidFill>
                  <a:srgbClr val="222222"/>
                </a:solidFill>
                <a:effectLst/>
                <a:latin typeface="-apple-system"/>
              </a:rPr>
              <a:t>et al.</a:t>
            </a:r>
            <a:r>
              <a:rPr lang="en-US" sz="1000" b="0" i="0" dirty="0">
                <a:solidFill>
                  <a:srgbClr val="222222"/>
                </a:solidFill>
                <a:effectLst/>
                <a:latin typeface="-apple-system"/>
              </a:rPr>
              <a:t> Autophagy in healthy aging and disease. </a:t>
            </a:r>
            <a:r>
              <a:rPr lang="en-US" sz="1000" b="0" i="1" dirty="0">
                <a:solidFill>
                  <a:srgbClr val="222222"/>
                </a:solidFill>
                <a:effectLst/>
                <a:latin typeface="-apple-system"/>
              </a:rPr>
              <a:t>Nat Aging</a:t>
            </a:r>
            <a:r>
              <a:rPr lang="en-US" sz="1000" b="0" i="0" dirty="0">
                <a:solidFill>
                  <a:srgbClr val="222222"/>
                </a:solidFill>
                <a:effectLst/>
                <a:latin typeface="-apple-system"/>
              </a:rPr>
              <a:t> </a:t>
            </a:r>
            <a:r>
              <a:rPr lang="en-US" sz="1000" b="1" i="0" dirty="0">
                <a:solidFill>
                  <a:srgbClr val="222222"/>
                </a:solidFill>
                <a:effectLst/>
                <a:latin typeface="-apple-system"/>
              </a:rPr>
              <a:t>1, </a:t>
            </a:r>
            <a:r>
              <a:rPr lang="en-US" sz="1000" b="0" i="0" dirty="0">
                <a:solidFill>
                  <a:srgbClr val="222222"/>
                </a:solidFill>
                <a:effectLst/>
                <a:latin typeface="-apple-system"/>
              </a:rPr>
              <a:t>634–650 (2021). </a:t>
            </a:r>
            <a:r>
              <a:rPr lang="en-US" sz="1000" b="0" i="0" dirty="0">
                <a:solidFill>
                  <a:srgbClr val="222222"/>
                </a:solidFill>
                <a:effectLst/>
                <a:latin typeface="-apple-system"/>
                <a:hlinkClick r:id="rId2"/>
              </a:rPr>
              <a:t>https://doi.org/10.1038/s43587-021-00098-4</a:t>
            </a:r>
            <a:endParaRPr lang="cs-CZ" sz="1000" b="0" i="0" dirty="0">
              <a:solidFill>
                <a:srgbClr val="222222"/>
              </a:solidFill>
              <a:effectLst/>
              <a:latin typeface="-apple-system"/>
            </a:endParaRPr>
          </a:p>
          <a:p>
            <a:r>
              <a:rPr lang="en-US" sz="900" b="0" i="0" dirty="0">
                <a:solidFill>
                  <a:srgbClr val="222222"/>
                </a:solidFill>
                <a:effectLst/>
                <a:latin typeface="-apple-system"/>
              </a:rPr>
              <a:t>Miyamoto, S. Autophagy and cardiac aging. </a:t>
            </a:r>
            <a:r>
              <a:rPr lang="en-US" sz="900" b="0" i="1" dirty="0">
                <a:solidFill>
                  <a:srgbClr val="222222"/>
                </a:solidFill>
                <a:effectLst/>
                <a:latin typeface="-apple-system"/>
              </a:rPr>
              <a:t>Cell Death Differ</a:t>
            </a:r>
            <a:r>
              <a:rPr lang="en-US" sz="900" b="0" i="0" dirty="0">
                <a:solidFill>
                  <a:srgbClr val="222222"/>
                </a:solidFill>
                <a:effectLst/>
                <a:latin typeface="-apple-system"/>
              </a:rPr>
              <a:t> </a:t>
            </a:r>
            <a:r>
              <a:rPr lang="en-US" sz="900" b="1" i="0" dirty="0">
                <a:solidFill>
                  <a:srgbClr val="222222"/>
                </a:solidFill>
                <a:effectLst/>
                <a:latin typeface="-apple-system"/>
              </a:rPr>
              <a:t>26</a:t>
            </a:r>
            <a:r>
              <a:rPr lang="en-US" sz="900" b="0" i="0" dirty="0">
                <a:solidFill>
                  <a:srgbClr val="222222"/>
                </a:solidFill>
                <a:effectLst/>
                <a:latin typeface="-apple-system"/>
              </a:rPr>
              <a:t>, 653–664 (2019). https://doi.org/10.1038/s41418-019-0286-9</a:t>
            </a:r>
            <a:endParaRPr lang="cs-CZ" sz="1050" dirty="0"/>
          </a:p>
        </p:txBody>
      </p:sp>
      <p:pic>
        <p:nvPicPr>
          <p:cNvPr id="3076" name="Picture 4" descr="Autophagy and cardiac aging | Cell Death &amp; Differentiation">
            <a:extLst>
              <a:ext uri="{FF2B5EF4-FFF2-40B4-BE49-F238E27FC236}">
                <a16:creationId xmlns:a16="http://schemas.microsoft.com/office/drawing/2014/main" id="{31B7A6E4-2D57-2887-1DAE-88883154B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973" y="760011"/>
            <a:ext cx="3399897" cy="482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71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8A8417-D6C0-4B89-B103-1312CEC9BC06}"/>
              </a:ext>
            </a:extLst>
          </p:cNvPr>
          <p:cNvSpPr>
            <a:spLocks noGrp="1"/>
          </p:cNvSpPr>
          <p:nvPr>
            <p:ph type="ftr" sz="quarter" idx="10"/>
          </p:nvPr>
        </p:nvSpPr>
        <p:spPr>
          <a:xfrm>
            <a:off x="349326" y="6460874"/>
            <a:ext cx="7920000" cy="252000"/>
          </a:xfrm>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B9559177-A7DB-4871-9CD2-F2E8FA954E03}"/>
              </a:ext>
            </a:extLst>
          </p:cNvPr>
          <p:cNvSpPr>
            <a:spLocks noGrp="1"/>
          </p:cNvSpPr>
          <p:nvPr>
            <p:ph type="sldNum" sz="quarter" idx="11"/>
          </p:nvPr>
        </p:nvSpPr>
        <p:spPr>
          <a:xfrm>
            <a:off x="97326" y="6460874"/>
            <a:ext cx="252000" cy="252000"/>
          </a:xfrm>
        </p:spPr>
        <p:txBody>
          <a:bodyPr/>
          <a:lstStyle/>
          <a:p>
            <a:fld id="{0970407D-EE58-4A0B-824B-1D3AE42DD9CF}" type="slidenum">
              <a:rPr lang="en-GB" altLang="cs-CZ" noProof="0" smtClean="0"/>
              <a:pPr/>
              <a:t>12</a:t>
            </a:fld>
            <a:endParaRPr lang="en-GB" altLang="cs-CZ" noProof="0" dirty="0"/>
          </a:p>
        </p:txBody>
      </p:sp>
      <p:sp>
        <p:nvSpPr>
          <p:cNvPr id="4" name="Nadpis 3">
            <a:extLst>
              <a:ext uri="{FF2B5EF4-FFF2-40B4-BE49-F238E27FC236}">
                <a16:creationId xmlns:a16="http://schemas.microsoft.com/office/drawing/2014/main" id="{370F5FEC-B83E-4418-B76A-16FE07B90EFD}"/>
              </a:ext>
            </a:extLst>
          </p:cNvPr>
          <p:cNvSpPr>
            <a:spLocks noGrp="1"/>
          </p:cNvSpPr>
          <p:nvPr>
            <p:ph type="title"/>
          </p:nvPr>
        </p:nvSpPr>
        <p:spPr>
          <a:xfrm>
            <a:off x="252075" y="82017"/>
            <a:ext cx="10753200" cy="451576"/>
          </a:xfrm>
        </p:spPr>
        <p:txBody>
          <a:bodyPr/>
          <a:lstStyle/>
          <a:p>
            <a:r>
              <a:rPr lang="cs-CZ" sz="2800" dirty="0" err="1"/>
              <a:t>Autophagy</a:t>
            </a:r>
            <a:r>
              <a:rPr lang="cs-CZ" sz="2800" dirty="0"/>
              <a:t> and </a:t>
            </a:r>
            <a:r>
              <a:rPr lang="cs-CZ" sz="2800" dirty="0" err="1"/>
              <a:t>Aging</a:t>
            </a:r>
            <a:endParaRPr lang="cs-CZ" sz="2800" dirty="0"/>
          </a:p>
        </p:txBody>
      </p:sp>
      <p:sp>
        <p:nvSpPr>
          <p:cNvPr id="8" name="TextovéPole 7">
            <a:extLst>
              <a:ext uri="{FF2B5EF4-FFF2-40B4-BE49-F238E27FC236}">
                <a16:creationId xmlns:a16="http://schemas.microsoft.com/office/drawing/2014/main" id="{F057C807-6947-47A5-B123-4570ADFD479C}"/>
              </a:ext>
            </a:extLst>
          </p:cNvPr>
          <p:cNvSpPr txBox="1"/>
          <p:nvPr/>
        </p:nvSpPr>
        <p:spPr>
          <a:xfrm>
            <a:off x="285750" y="702242"/>
            <a:ext cx="11620500" cy="677108"/>
          </a:xfrm>
          <a:prstGeom prst="rect">
            <a:avLst/>
          </a:prstGeom>
          <a:noFill/>
        </p:spPr>
        <p:txBody>
          <a:bodyPr wrap="square" rtlCol="0">
            <a:spAutoFit/>
          </a:bodyPr>
          <a:lstStyle/>
          <a:p>
            <a:r>
              <a:rPr lang="en-US" sz="1600" b="1" i="0" dirty="0">
                <a:solidFill>
                  <a:srgbClr val="222222"/>
                </a:solidFill>
                <a:effectLst/>
                <a:latin typeface="+mj-lt"/>
              </a:rPr>
              <a:t>Summary of autophagy inducers that extend </a:t>
            </a:r>
            <a:r>
              <a:rPr lang="en-US" sz="1600" b="1" i="0" dirty="0" err="1">
                <a:solidFill>
                  <a:srgbClr val="222222"/>
                </a:solidFill>
                <a:effectLst/>
                <a:latin typeface="+mj-lt"/>
              </a:rPr>
              <a:t>healthspan</a:t>
            </a:r>
            <a:r>
              <a:rPr lang="en-US" sz="1600" b="1" i="0" dirty="0">
                <a:solidFill>
                  <a:srgbClr val="222222"/>
                </a:solidFill>
                <a:effectLst/>
                <a:latin typeface="+mj-lt"/>
              </a:rPr>
              <a:t> and increase lifespan in laboratory animals</a:t>
            </a:r>
            <a:r>
              <a:rPr lang="cs-CZ" sz="2000" b="1" i="0" dirty="0">
                <a:solidFill>
                  <a:srgbClr val="222222"/>
                </a:solidFill>
                <a:effectLst/>
                <a:latin typeface="+mj-lt"/>
              </a:rPr>
              <a:t>.</a:t>
            </a:r>
            <a:endParaRPr lang="en-US" sz="2000" b="1" i="0" dirty="0">
              <a:solidFill>
                <a:srgbClr val="222222"/>
              </a:solidFill>
              <a:effectLst/>
              <a:latin typeface="+mj-lt"/>
            </a:endParaRPr>
          </a:p>
          <a:p>
            <a:pPr algn="l"/>
            <a:endParaRPr lang="cs-CZ" sz="1800" dirty="0" err="1">
              <a:latin typeface="+mn-lt"/>
            </a:endParaRPr>
          </a:p>
        </p:txBody>
      </p:sp>
      <p:pic>
        <p:nvPicPr>
          <p:cNvPr id="7" name="Obrázek 6" descr="Obsah obrázku text&#10;&#10;Popis byl vytvořen automaticky">
            <a:extLst>
              <a:ext uri="{FF2B5EF4-FFF2-40B4-BE49-F238E27FC236}">
                <a16:creationId xmlns:a16="http://schemas.microsoft.com/office/drawing/2014/main" id="{80470A26-6FAA-41FF-918F-F104EB852BB7}"/>
              </a:ext>
            </a:extLst>
          </p:cNvPr>
          <p:cNvPicPr>
            <a:picLocks noChangeAspect="1"/>
          </p:cNvPicPr>
          <p:nvPr/>
        </p:nvPicPr>
        <p:blipFill>
          <a:blip r:embed="rId2"/>
          <a:stretch>
            <a:fillRect/>
          </a:stretch>
        </p:blipFill>
        <p:spPr>
          <a:xfrm>
            <a:off x="333375" y="1169406"/>
            <a:ext cx="11315700" cy="4831422"/>
          </a:xfrm>
          <a:prstGeom prst="rect">
            <a:avLst/>
          </a:prstGeom>
        </p:spPr>
      </p:pic>
      <p:sp>
        <p:nvSpPr>
          <p:cNvPr id="9" name="TextovéPole 8">
            <a:extLst>
              <a:ext uri="{FF2B5EF4-FFF2-40B4-BE49-F238E27FC236}">
                <a16:creationId xmlns:a16="http://schemas.microsoft.com/office/drawing/2014/main" id="{447B59A8-215B-45BE-AB36-B869D9A9FC77}"/>
              </a:ext>
            </a:extLst>
          </p:cNvPr>
          <p:cNvSpPr txBox="1"/>
          <p:nvPr/>
        </p:nvSpPr>
        <p:spPr>
          <a:xfrm>
            <a:off x="540000" y="6096000"/>
            <a:ext cx="10390124" cy="246221"/>
          </a:xfrm>
          <a:prstGeom prst="rect">
            <a:avLst/>
          </a:prstGeom>
          <a:noFill/>
        </p:spPr>
        <p:txBody>
          <a:bodyPr wrap="square">
            <a:spAutoFit/>
          </a:bodyPr>
          <a:lstStyle/>
          <a:p>
            <a:r>
              <a:rPr lang="en-US" sz="1000" b="0" i="0" dirty="0">
                <a:solidFill>
                  <a:srgbClr val="222222"/>
                </a:solidFill>
                <a:effectLst/>
                <a:latin typeface="-apple-system"/>
              </a:rPr>
              <a:t>Aman, Y., </a:t>
            </a:r>
            <a:r>
              <a:rPr lang="en-US" sz="1000" b="0" i="0" dirty="0" err="1">
                <a:solidFill>
                  <a:srgbClr val="222222"/>
                </a:solidFill>
                <a:effectLst/>
                <a:latin typeface="-apple-system"/>
              </a:rPr>
              <a:t>Schmauck</a:t>
            </a:r>
            <a:r>
              <a:rPr lang="en-US" sz="1000" b="0" i="0" dirty="0">
                <a:solidFill>
                  <a:srgbClr val="222222"/>
                </a:solidFill>
                <a:effectLst/>
                <a:latin typeface="-apple-system"/>
              </a:rPr>
              <a:t>-Medina, T., Hansen, M. </a:t>
            </a:r>
            <a:r>
              <a:rPr lang="en-US" sz="1000" b="0" i="1" dirty="0">
                <a:solidFill>
                  <a:srgbClr val="222222"/>
                </a:solidFill>
                <a:effectLst/>
                <a:latin typeface="-apple-system"/>
              </a:rPr>
              <a:t>et al.</a:t>
            </a:r>
            <a:r>
              <a:rPr lang="en-US" sz="1000" b="0" i="0" dirty="0">
                <a:solidFill>
                  <a:srgbClr val="222222"/>
                </a:solidFill>
                <a:effectLst/>
                <a:latin typeface="-apple-system"/>
              </a:rPr>
              <a:t> Autophagy in healthy aging and disease. </a:t>
            </a:r>
            <a:r>
              <a:rPr lang="en-US" sz="1000" b="0" i="1" dirty="0">
                <a:solidFill>
                  <a:srgbClr val="222222"/>
                </a:solidFill>
                <a:effectLst/>
                <a:latin typeface="-apple-system"/>
              </a:rPr>
              <a:t>Nat Aging</a:t>
            </a:r>
            <a:r>
              <a:rPr lang="en-US" sz="1000" b="0" i="0" dirty="0">
                <a:solidFill>
                  <a:srgbClr val="222222"/>
                </a:solidFill>
                <a:effectLst/>
                <a:latin typeface="-apple-system"/>
              </a:rPr>
              <a:t> </a:t>
            </a:r>
            <a:r>
              <a:rPr lang="en-US" sz="1000" b="1" i="0" dirty="0">
                <a:solidFill>
                  <a:srgbClr val="222222"/>
                </a:solidFill>
                <a:effectLst/>
                <a:latin typeface="-apple-system"/>
              </a:rPr>
              <a:t>1, </a:t>
            </a:r>
            <a:r>
              <a:rPr lang="en-US" sz="1000" b="0" i="0" dirty="0">
                <a:solidFill>
                  <a:srgbClr val="222222"/>
                </a:solidFill>
                <a:effectLst/>
                <a:latin typeface="-apple-system"/>
              </a:rPr>
              <a:t>634–650 (2021). https://doi.org/10.1038/s43587-021-00098-4</a:t>
            </a:r>
            <a:endParaRPr lang="cs-CZ" sz="1000" dirty="0"/>
          </a:p>
        </p:txBody>
      </p:sp>
    </p:spTree>
    <p:extLst>
      <p:ext uri="{BB962C8B-B14F-4D97-AF65-F5344CB8AC3E}">
        <p14:creationId xmlns:p14="http://schemas.microsoft.com/office/powerpoint/2010/main" val="341574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8A8417-D6C0-4B89-B103-1312CEC9BC06}"/>
              </a:ext>
            </a:extLst>
          </p:cNvPr>
          <p:cNvSpPr>
            <a:spLocks noGrp="1"/>
          </p:cNvSpPr>
          <p:nvPr>
            <p:ph type="ftr" sz="quarter" idx="10"/>
          </p:nvPr>
        </p:nvSpPr>
        <p:spPr>
          <a:xfrm>
            <a:off x="666000" y="6354000"/>
            <a:ext cx="7920000" cy="252000"/>
          </a:xfrm>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B9559177-A7DB-4871-9CD2-F2E8FA954E03}"/>
              </a:ext>
            </a:extLst>
          </p:cNvPr>
          <p:cNvSpPr>
            <a:spLocks noGrp="1"/>
          </p:cNvSpPr>
          <p:nvPr>
            <p:ph type="sldNum" sz="quarter" idx="11"/>
          </p:nvPr>
        </p:nvSpPr>
        <p:spPr>
          <a:xfrm>
            <a:off x="414000" y="6354000"/>
            <a:ext cx="252000" cy="252000"/>
          </a:xfrm>
        </p:spPr>
        <p:txBody>
          <a:bodyPr/>
          <a:lstStyle/>
          <a:p>
            <a:fld id="{0970407D-EE58-4A0B-824B-1D3AE42DD9CF}" type="slidenum">
              <a:rPr lang="en-GB" altLang="cs-CZ" noProof="0" smtClean="0"/>
              <a:pPr/>
              <a:t>13</a:t>
            </a:fld>
            <a:endParaRPr lang="en-GB" altLang="cs-CZ" noProof="0" dirty="0"/>
          </a:p>
        </p:txBody>
      </p:sp>
      <p:sp>
        <p:nvSpPr>
          <p:cNvPr id="4" name="Nadpis 3">
            <a:extLst>
              <a:ext uri="{FF2B5EF4-FFF2-40B4-BE49-F238E27FC236}">
                <a16:creationId xmlns:a16="http://schemas.microsoft.com/office/drawing/2014/main" id="{370F5FEC-B83E-4418-B76A-16FE07B90EFD}"/>
              </a:ext>
            </a:extLst>
          </p:cNvPr>
          <p:cNvSpPr>
            <a:spLocks noGrp="1"/>
          </p:cNvSpPr>
          <p:nvPr>
            <p:ph type="title"/>
          </p:nvPr>
        </p:nvSpPr>
        <p:spPr>
          <a:xfrm>
            <a:off x="252075" y="82017"/>
            <a:ext cx="10753200" cy="451576"/>
          </a:xfrm>
        </p:spPr>
        <p:txBody>
          <a:bodyPr/>
          <a:lstStyle/>
          <a:p>
            <a:r>
              <a:rPr lang="cs-CZ" sz="2800" dirty="0" err="1"/>
              <a:t>Autophagy</a:t>
            </a:r>
            <a:r>
              <a:rPr lang="cs-CZ" sz="2800" dirty="0"/>
              <a:t> and </a:t>
            </a:r>
            <a:r>
              <a:rPr lang="cs-CZ" sz="2800" dirty="0" err="1"/>
              <a:t>Aging</a:t>
            </a:r>
            <a:endParaRPr lang="cs-CZ" sz="2800" dirty="0"/>
          </a:p>
        </p:txBody>
      </p:sp>
      <p:pic>
        <p:nvPicPr>
          <p:cNvPr id="7" name="Obrázek 6">
            <a:extLst>
              <a:ext uri="{FF2B5EF4-FFF2-40B4-BE49-F238E27FC236}">
                <a16:creationId xmlns:a16="http://schemas.microsoft.com/office/drawing/2014/main" id="{42FB7741-6BA0-4F7C-8EB7-1F02319F8A95}"/>
              </a:ext>
            </a:extLst>
          </p:cNvPr>
          <p:cNvPicPr>
            <a:picLocks noChangeAspect="1"/>
          </p:cNvPicPr>
          <p:nvPr/>
        </p:nvPicPr>
        <p:blipFill>
          <a:blip r:embed="rId2"/>
          <a:stretch>
            <a:fillRect/>
          </a:stretch>
        </p:blipFill>
        <p:spPr>
          <a:xfrm>
            <a:off x="1634415" y="996563"/>
            <a:ext cx="8923169" cy="4864873"/>
          </a:xfrm>
          <a:prstGeom prst="rect">
            <a:avLst/>
          </a:prstGeom>
        </p:spPr>
      </p:pic>
      <p:sp>
        <p:nvSpPr>
          <p:cNvPr id="6" name="TextovéPole 5">
            <a:extLst>
              <a:ext uri="{FF2B5EF4-FFF2-40B4-BE49-F238E27FC236}">
                <a16:creationId xmlns:a16="http://schemas.microsoft.com/office/drawing/2014/main" id="{BA102E79-31E9-4C65-9BF1-D7BF7CCBDB13}"/>
              </a:ext>
            </a:extLst>
          </p:cNvPr>
          <p:cNvSpPr txBox="1"/>
          <p:nvPr/>
        </p:nvSpPr>
        <p:spPr>
          <a:xfrm>
            <a:off x="540000" y="6065878"/>
            <a:ext cx="10390124" cy="246221"/>
          </a:xfrm>
          <a:prstGeom prst="rect">
            <a:avLst/>
          </a:prstGeom>
          <a:noFill/>
        </p:spPr>
        <p:txBody>
          <a:bodyPr wrap="square">
            <a:spAutoFit/>
          </a:bodyPr>
          <a:lstStyle/>
          <a:p>
            <a:r>
              <a:rPr lang="en-US" sz="1000" b="0" i="0" dirty="0">
                <a:solidFill>
                  <a:srgbClr val="222222"/>
                </a:solidFill>
                <a:effectLst/>
                <a:latin typeface="-apple-system"/>
              </a:rPr>
              <a:t>Aman, Y., </a:t>
            </a:r>
            <a:r>
              <a:rPr lang="en-US" sz="1000" b="0" i="0" dirty="0" err="1">
                <a:solidFill>
                  <a:srgbClr val="222222"/>
                </a:solidFill>
                <a:effectLst/>
                <a:latin typeface="-apple-system"/>
              </a:rPr>
              <a:t>Schmauck</a:t>
            </a:r>
            <a:r>
              <a:rPr lang="en-US" sz="1000" b="0" i="0" dirty="0">
                <a:solidFill>
                  <a:srgbClr val="222222"/>
                </a:solidFill>
                <a:effectLst/>
                <a:latin typeface="-apple-system"/>
              </a:rPr>
              <a:t>-Medina, T., Hansen, M. </a:t>
            </a:r>
            <a:r>
              <a:rPr lang="en-US" sz="1000" b="0" i="1" dirty="0">
                <a:solidFill>
                  <a:srgbClr val="222222"/>
                </a:solidFill>
                <a:effectLst/>
                <a:latin typeface="-apple-system"/>
              </a:rPr>
              <a:t>et al.</a:t>
            </a:r>
            <a:r>
              <a:rPr lang="en-US" sz="1000" b="0" i="0" dirty="0">
                <a:solidFill>
                  <a:srgbClr val="222222"/>
                </a:solidFill>
                <a:effectLst/>
                <a:latin typeface="-apple-system"/>
              </a:rPr>
              <a:t> Autophagy in healthy aging and disease. </a:t>
            </a:r>
            <a:r>
              <a:rPr lang="en-US" sz="1000" b="0" i="1" dirty="0">
                <a:solidFill>
                  <a:srgbClr val="222222"/>
                </a:solidFill>
                <a:effectLst/>
                <a:latin typeface="-apple-system"/>
              </a:rPr>
              <a:t>Nat Aging</a:t>
            </a:r>
            <a:r>
              <a:rPr lang="en-US" sz="1000" b="0" i="0" dirty="0">
                <a:solidFill>
                  <a:srgbClr val="222222"/>
                </a:solidFill>
                <a:effectLst/>
                <a:latin typeface="-apple-system"/>
              </a:rPr>
              <a:t> </a:t>
            </a:r>
            <a:r>
              <a:rPr lang="en-US" sz="1000" b="1" i="0" dirty="0">
                <a:solidFill>
                  <a:srgbClr val="222222"/>
                </a:solidFill>
                <a:effectLst/>
                <a:latin typeface="-apple-system"/>
              </a:rPr>
              <a:t>1, </a:t>
            </a:r>
            <a:r>
              <a:rPr lang="en-US" sz="1000" b="0" i="0" dirty="0">
                <a:solidFill>
                  <a:srgbClr val="222222"/>
                </a:solidFill>
                <a:effectLst/>
                <a:latin typeface="-apple-system"/>
              </a:rPr>
              <a:t>634–650 (2021). https://doi.org/10.1038/s43587-021-00098-4</a:t>
            </a:r>
            <a:endParaRPr lang="cs-CZ" sz="1000" dirty="0"/>
          </a:p>
        </p:txBody>
      </p:sp>
    </p:spTree>
    <p:extLst>
      <p:ext uri="{BB962C8B-B14F-4D97-AF65-F5344CB8AC3E}">
        <p14:creationId xmlns:p14="http://schemas.microsoft.com/office/powerpoint/2010/main" val="55227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C043064-EADF-4931-8081-D0DE27FD8893}"/>
              </a:ext>
            </a:extLst>
          </p:cNvPr>
          <p:cNvSpPr>
            <a:spLocks noGrp="1"/>
          </p:cNvSpPr>
          <p:nvPr>
            <p:ph type="ftr" sz="quarter" idx="10"/>
          </p:nvPr>
        </p:nvSpPr>
        <p:spPr>
          <a:xfrm>
            <a:off x="720000" y="6414438"/>
            <a:ext cx="7920000" cy="252000"/>
          </a:xfrm>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048356AD-DE47-4033-BB03-D87AC4C68751}"/>
              </a:ext>
            </a:extLst>
          </p:cNvPr>
          <p:cNvSpPr>
            <a:spLocks noGrp="1"/>
          </p:cNvSpPr>
          <p:nvPr>
            <p:ph type="sldNum" sz="quarter" idx="11"/>
          </p:nvPr>
        </p:nvSpPr>
        <p:spPr>
          <a:xfrm>
            <a:off x="414000" y="6414438"/>
            <a:ext cx="252000" cy="252000"/>
          </a:xfrm>
        </p:spPr>
        <p:txBody>
          <a:bodyPr/>
          <a:lstStyle/>
          <a:p>
            <a:fld id="{0970407D-EE58-4A0B-824B-1D3AE42DD9CF}" type="slidenum">
              <a:rPr lang="en-GB" altLang="cs-CZ" noProof="0" smtClean="0"/>
              <a:pPr/>
              <a:t>14</a:t>
            </a:fld>
            <a:endParaRPr lang="en-GB" altLang="cs-CZ" noProof="0" dirty="0"/>
          </a:p>
        </p:txBody>
      </p:sp>
      <p:pic>
        <p:nvPicPr>
          <p:cNvPr id="9" name="Zástupný obsah 8">
            <a:extLst>
              <a:ext uri="{FF2B5EF4-FFF2-40B4-BE49-F238E27FC236}">
                <a16:creationId xmlns:a16="http://schemas.microsoft.com/office/drawing/2014/main" id="{B3F51355-74D5-4F27-B3D1-AB44CAFA91D0}"/>
              </a:ext>
            </a:extLst>
          </p:cNvPr>
          <p:cNvPicPr>
            <a:picLocks noGrp="1" noChangeAspect="1"/>
          </p:cNvPicPr>
          <p:nvPr>
            <p:ph idx="1"/>
          </p:nvPr>
        </p:nvPicPr>
        <p:blipFill>
          <a:blip r:embed="rId2"/>
          <a:stretch>
            <a:fillRect/>
          </a:stretch>
        </p:blipFill>
        <p:spPr>
          <a:xfrm>
            <a:off x="540000" y="663367"/>
            <a:ext cx="5886373" cy="5272737"/>
          </a:xfrm>
        </p:spPr>
      </p:pic>
      <p:sp>
        <p:nvSpPr>
          <p:cNvPr id="10" name="Nadpis 3">
            <a:extLst>
              <a:ext uri="{FF2B5EF4-FFF2-40B4-BE49-F238E27FC236}">
                <a16:creationId xmlns:a16="http://schemas.microsoft.com/office/drawing/2014/main" id="{B97A0C84-16B8-4D3E-AC7F-EFA1AFC66003}"/>
              </a:ext>
            </a:extLst>
          </p:cNvPr>
          <p:cNvSpPr>
            <a:spLocks noGrp="1"/>
          </p:cNvSpPr>
          <p:nvPr>
            <p:ph type="title"/>
          </p:nvPr>
        </p:nvSpPr>
        <p:spPr>
          <a:xfrm>
            <a:off x="358462" y="-12365"/>
            <a:ext cx="10753200" cy="451576"/>
          </a:xfrm>
        </p:spPr>
        <p:txBody>
          <a:bodyPr/>
          <a:lstStyle/>
          <a:p>
            <a:r>
              <a:rPr lang="cs-CZ" sz="2000" dirty="0" err="1"/>
              <a:t>Autophagy</a:t>
            </a:r>
            <a:r>
              <a:rPr lang="cs-CZ" sz="2000" dirty="0"/>
              <a:t> in </a:t>
            </a:r>
            <a:r>
              <a:rPr lang="cs-CZ" sz="2000" dirty="0" err="1"/>
              <a:t>Health</a:t>
            </a:r>
            <a:r>
              <a:rPr lang="cs-CZ" sz="2000" dirty="0"/>
              <a:t> and </a:t>
            </a:r>
            <a:r>
              <a:rPr lang="cs-CZ" sz="2000" dirty="0" err="1"/>
              <a:t>Disease</a:t>
            </a:r>
            <a:endParaRPr lang="cs-CZ" sz="2000" dirty="0"/>
          </a:p>
        </p:txBody>
      </p:sp>
      <p:sp>
        <p:nvSpPr>
          <p:cNvPr id="11" name="TextovéPole 10">
            <a:extLst>
              <a:ext uri="{FF2B5EF4-FFF2-40B4-BE49-F238E27FC236}">
                <a16:creationId xmlns:a16="http://schemas.microsoft.com/office/drawing/2014/main" id="{7B909FF6-35BF-42D9-9B80-870BB368F6E1}"/>
              </a:ext>
            </a:extLst>
          </p:cNvPr>
          <p:cNvSpPr txBox="1"/>
          <p:nvPr/>
        </p:nvSpPr>
        <p:spPr>
          <a:xfrm>
            <a:off x="6848475" y="663367"/>
            <a:ext cx="4929525" cy="5755422"/>
          </a:xfrm>
          <a:prstGeom prst="rect">
            <a:avLst/>
          </a:prstGeom>
          <a:noFill/>
        </p:spPr>
        <p:txBody>
          <a:bodyPr wrap="square" rtlCol="0">
            <a:spAutoFit/>
          </a:bodyPr>
          <a:lstStyle/>
          <a:p>
            <a:pPr algn="l"/>
            <a:r>
              <a:rPr lang="cs-CZ" sz="1400" dirty="0">
                <a:solidFill>
                  <a:schemeClr val="bg2">
                    <a:lumMod val="75000"/>
                  </a:schemeClr>
                </a:solidFill>
                <a:latin typeface="Harding"/>
              </a:rPr>
              <a:t>P</a:t>
            </a:r>
            <a:r>
              <a:rPr lang="en-US" sz="1400" b="0" i="0" dirty="0" err="1">
                <a:solidFill>
                  <a:schemeClr val="bg2">
                    <a:lumMod val="75000"/>
                  </a:schemeClr>
                </a:solidFill>
                <a:effectLst/>
                <a:latin typeface="Harding"/>
              </a:rPr>
              <a:t>remature</a:t>
            </a:r>
            <a:r>
              <a:rPr lang="en-US" sz="1400" b="0" i="0" dirty="0">
                <a:solidFill>
                  <a:schemeClr val="bg2">
                    <a:lumMod val="75000"/>
                  </a:schemeClr>
                </a:solidFill>
                <a:effectLst/>
                <a:latin typeface="Harding"/>
              </a:rPr>
              <a:t> aging diseases </a:t>
            </a:r>
            <a:r>
              <a:rPr lang="en-US" sz="1400" b="0" i="0" dirty="0">
                <a:solidFill>
                  <a:srgbClr val="222222"/>
                </a:solidFill>
                <a:effectLst/>
                <a:latin typeface="Harding"/>
              </a:rPr>
              <a:t>with impaired mitophagy as a cause of mitochondrial dysfunction, which contributes to short lifespan (LS) and </a:t>
            </a:r>
            <a:r>
              <a:rPr lang="en-US" sz="1400" b="0" i="0" dirty="0" err="1">
                <a:solidFill>
                  <a:srgbClr val="222222"/>
                </a:solidFill>
                <a:effectLst/>
                <a:latin typeface="Harding"/>
              </a:rPr>
              <a:t>healthspan</a:t>
            </a:r>
            <a:r>
              <a:rPr lang="en-US" sz="1400" b="0" i="0" dirty="0">
                <a:solidFill>
                  <a:srgbClr val="222222"/>
                </a:solidFill>
                <a:effectLst/>
                <a:latin typeface="Harding"/>
              </a:rPr>
              <a:t> (HS). </a:t>
            </a:r>
            <a:endParaRPr lang="cs-CZ" sz="1400" b="0" i="0" dirty="0">
              <a:solidFill>
                <a:srgbClr val="222222"/>
              </a:solidFill>
              <a:effectLst/>
              <a:latin typeface="Harding"/>
            </a:endParaRPr>
          </a:p>
          <a:p>
            <a:pPr algn="l"/>
            <a:endParaRPr lang="cs-CZ" sz="1400" dirty="0">
              <a:solidFill>
                <a:srgbClr val="222222"/>
              </a:solidFill>
              <a:latin typeface="Harding"/>
            </a:endParaRPr>
          </a:p>
          <a:p>
            <a:pPr algn="l"/>
            <a:r>
              <a:rPr lang="en-US" sz="1400" b="0" i="0" dirty="0">
                <a:solidFill>
                  <a:srgbClr val="222222"/>
                </a:solidFill>
                <a:effectLst/>
                <a:latin typeface="Harding"/>
              </a:rPr>
              <a:t>ataxia telangiectasia (AT), </a:t>
            </a:r>
            <a:endParaRPr lang="cs-CZ" sz="1400" b="0" i="0" dirty="0">
              <a:solidFill>
                <a:srgbClr val="222222"/>
              </a:solidFill>
              <a:effectLst/>
              <a:latin typeface="Harding"/>
            </a:endParaRPr>
          </a:p>
          <a:p>
            <a:pPr algn="l"/>
            <a:r>
              <a:rPr lang="en-US" sz="1400" b="0" i="0" dirty="0">
                <a:solidFill>
                  <a:srgbClr val="222222"/>
                </a:solidFill>
                <a:effectLst/>
                <a:latin typeface="Harding"/>
              </a:rPr>
              <a:t>Cockayne syndrome (CS), </a:t>
            </a:r>
            <a:endParaRPr lang="cs-CZ" sz="1400" b="0" i="0" dirty="0">
              <a:solidFill>
                <a:srgbClr val="222222"/>
              </a:solidFill>
              <a:effectLst/>
              <a:latin typeface="Harding"/>
            </a:endParaRPr>
          </a:p>
          <a:p>
            <a:pPr algn="l"/>
            <a:r>
              <a:rPr lang="en-US" sz="1400" b="0" i="0" dirty="0">
                <a:solidFill>
                  <a:srgbClr val="222222"/>
                </a:solidFill>
                <a:effectLst/>
                <a:latin typeface="Harding"/>
              </a:rPr>
              <a:t>Fanconi anemia (FA), </a:t>
            </a:r>
            <a:endParaRPr lang="cs-CZ" sz="1400" b="0" i="0" dirty="0">
              <a:solidFill>
                <a:srgbClr val="222222"/>
              </a:solidFill>
              <a:effectLst/>
              <a:latin typeface="Harding"/>
            </a:endParaRPr>
          </a:p>
          <a:p>
            <a:pPr algn="l"/>
            <a:r>
              <a:rPr lang="en-US" sz="1400" b="0" i="0" dirty="0">
                <a:solidFill>
                  <a:srgbClr val="222222"/>
                </a:solidFill>
                <a:effectLst/>
                <a:latin typeface="Harding"/>
              </a:rPr>
              <a:t>Hutchinson–Gilford syndrome (HG), </a:t>
            </a:r>
            <a:endParaRPr lang="cs-CZ" sz="1400" b="0" i="0" dirty="0">
              <a:solidFill>
                <a:srgbClr val="222222"/>
              </a:solidFill>
              <a:effectLst/>
              <a:latin typeface="Harding"/>
            </a:endParaRPr>
          </a:p>
          <a:p>
            <a:pPr algn="l"/>
            <a:r>
              <a:rPr lang="en-US" sz="1400" b="0" i="0" dirty="0">
                <a:solidFill>
                  <a:srgbClr val="222222"/>
                </a:solidFill>
                <a:effectLst/>
                <a:latin typeface="Harding"/>
              </a:rPr>
              <a:t>Werner syndrome (WS) and xeroderma pigmentosum (XP; especially group A). </a:t>
            </a:r>
            <a:endParaRPr lang="cs-CZ" sz="1400" b="0" i="0" dirty="0">
              <a:solidFill>
                <a:srgbClr val="222222"/>
              </a:solidFill>
              <a:effectLst/>
              <a:latin typeface="Harding"/>
            </a:endParaRPr>
          </a:p>
          <a:p>
            <a:pPr algn="l"/>
            <a:endParaRPr lang="cs-CZ" sz="1400" dirty="0">
              <a:solidFill>
                <a:srgbClr val="222222"/>
              </a:solidFill>
              <a:latin typeface="Harding"/>
            </a:endParaRPr>
          </a:p>
          <a:p>
            <a:pPr algn="l"/>
            <a:r>
              <a:rPr lang="en-US" sz="1400" b="0" i="0" dirty="0">
                <a:solidFill>
                  <a:srgbClr val="222222"/>
                </a:solidFill>
                <a:effectLst/>
                <a:latin typeface="Harding"/>
              </a:rPr>
              <a:t> Autophagy (including subtypes of selective autophagy, such as mitophagy) is impaired in broad </a:t>
            </a:r>
            <a:r>
              <a:rPr lang="en-US" sz="1400" b="0" i="0" dirty="0">
                <a:solidFill>
                  <a:srgbClr val="0070C0"/>
                </a:solidFill>
                <a:effectLst/>
                <a:latin typeface="Harding"/>
              </a:rPr>
              <a:t>neurodegenerative diseases</a:t>
            </a:r>
            <a:r>
              <a:rPr lang="en-US" sz="1400" b="0" i="0" dirty="0">
                <a:solidFill>
                  <a:srgbClr val="222222"/>
                </a:solidFill>
                <a:effectLst/>
                <a:latin typeface="Harding"/>
              </a:rPr>
              <a:t>, where impairment may drive or exacerbate disease progression. </a:t>
            </a:r>
            <a:endParaRPr lang="cs-CZ" sz="1400" b="0" i="0" dirty="0">
              <a:solidFill>
                <a:srgbClr val="222222"/>
              </a:solidFill>
              <a:effectLst/>
              <a:latin typeface="Harding"/>
            </a:endParaRPr>
          </a:p>
          <a:p>
            <a:pPr algn="l"/>
            <a:endParaRPr lang="cs-CZ" sz="1400" b="0" i="0" dirty="0">
              <a:solidFill>
                <a:srgbClr val="222222"/>
              </a:solidFill>
              <a:effectLst/>
              <a:latin typeface="Harding"/>
            </a:endParaRPr>
          </a:p>
          <a:p>
            <a:pPr algn="l"/>
            <a:r>
              <a:rPr lang="cs-CZ" sz="1400" b="0" i="0" dirty="0" err="1">
                <a:solidFill>
                  <a:srgbClr val="222222"/>
                </a:solidFill>
                <a:effectLst/>
                <a:latin typeface="Harding"/>
              </a:rPr>
              <a:t>Alzheimer's</a:t>
            </a:r>
            <a:r>
              <a:rPr lang="cs-CZ" sz="1400" b="0" i="0" dirty="0">
                <a:solidFill>
                  <a:srgbClr val="222222"/>
                </a:solidFill>
                <a:effectLst/>
                <a:latin typeface="Harding"/>
              </a:rPr>
              <a:t> </a:t>
            </a:r>
            <a:r>
              <a:rPr lang="cs-CZ" sz="1400" b="0" i="0" dirty="0" err="1">
                <a:solidFill>
                  <a:srgbClr val="222222"/>
                </a:solidFill>
                <a:effectLst/>
                <a:latin typeface="Harding"/>
              </a:rPr>
              <a:t>disease</a:t>
            </a:r>
            <a:r>
              <a:rPr lang="cs-CZ" sz="1400" b="0" i="0" dirty="0">
                <a:solidFill>
                  <a:srgbClr val="222222"/>
                </a:solidFill>
                <a:effectLst/>
                <a:latin typeface="Harding"/>
              </a:rPr>
              <a:t> (</a:t>
            </a:r>
            <a:r>
              <a:rPr lang="en-US" sz="1400" b="0" i="0" dirty="0">
                <a:solidFill>
                  <a:srgbClr val="222222"/>
                </a:solidFill>
                <a:effectLst/>
                <a:latin typeface="Harding"/>
              </a:rPr>
              <a:t>A</a:t>
            </a:r>
            <a:r>
              <a:rPr lang="cs-CZ" sz="1400" b="0" i="0" dirty="0">
                <a:solidFill>
                  <a:srgbClr val="222222"/>
                </a:solidFill>
                <a:effectLst/>
                <a:latin typeface="Harding"/>
              </a:rPr>
              <a:t>)</a:t>
            </a:r>
            <a:r>
              <a:rPr lang="en-US" sz="1400" b="0" i="0" dirty="0">
                <a:solidFill>
                  <a:srgbClr val="222222"/>
                </a:solidFill>
                <a:effectLst/>
                <a:latin typeface="Harding"/>
              </a:rPr>
              <a:t>D, </a:t>
            </a:r>
            <a:endParaRPr lang="cs-CZ" sz="1400" b="0" i="0" dirty="0">
              <a:solidFill>
                <a:srgbClr val="222222"/>
              </a:solidFill>
              <a:effectLst/>
              <a:latin typeface="Harding"/>
            </a:endParaRPr>
          </a:p>
          <a:p>
            <a:pPr algn="l"/>
            <a:r>
              <a:rPr lang="en-US" sz="1400" b="0" i="0" dirty="0">
                <a:solidFill>
                  <a:srgbClr val="222222"/>
                </a:solidFill>
                <a:effectLst/>
                <a:latin typeface="Harding"/>
              </a:rPr>
              <a:t>Parkinson’s disease (PD), </a:t>
            </a:r>
            <a:endParaRPr lang="cs-CZ" sz="1400" b="0" i="0" dirty="0">
              <a:solidFill>
                <a:srgbClr val="222222"/>
              </a:solidFill>
              <a:effectLst/>
              <a:latin typeface="Harding"/>
            </a:endParaRPr>
          </a:p>
          <a:p>
            <a:pPr algn="l"/>
            <a:r>
              <a:rPr lang="en-US" sz="1400" b="0" i="0" dirty="0">
                <a:solidFill>
                  <a:srgbClr val="222222"/>
                </a:solidFill>
                <a:effectLst/>
                <a:latin typeface="Harding"/>
              </a:rPr>
              <a:t>Huntington’s disease</a:t>
            </a:r>
            <a:r>
              <a:rPr lang="cs-CZ" sz="1400" b="0" i="0" dirty="0">
                <a:solidFill>
                  <a:srgbClr val="222222"/>
                </a:solidFill>
                <a:effectLst/>
                <a:latin typeface="Harding"/>
              </a:rPr>
              <a:t> (HD)</a:t>
            </a:r>
            <a:r>
              <a:rPr lang="en-US" sz="1400" b="0" i="0" dirty="0">
                <a:solidFill>
                  <a:srgbClr val="222222"/>
                </a:solidFill>
                <a:effectLst/>
                <a:latin typeface="Harding"/>
              </a:rPr>
              <a:t>, </a:t>
            </a:r>
            <a:endParaRPr lang="cs-CZ" sz="1400" b="0" i="0" dirty="0">
              <a:solidFill>
                <a:srgbClr val="222222"/>
              </a:solidFill>
              <a:effectLst/>
              <a:latin typeface="Harding"/>
            </a:endParaRPr>
          </a:p>
          <a:p>
            <a:pPr algn="l"/>
            <a:r>
              <a:rPr lang="cs-CZ" sz="1400" dirty="0" err="1">
                <a:solidFill>
                  <a:srgbClr val="222222"/>
                </a:solidFill>
                <a:latin typeface="Harding"/>
              </a:rPr>
              <a:t>a</a:t>
            </a:r>
            <a:r>
              <a:rPr lang="cs-CZ" sz="1400" b="0" i="0" dirty="0" err="1">
                <a:solidFill>
                  <a:srgbClr val="222222"/>
                </a:solidFill>
                <a:effectLst/>
                <a:latin typeface="Harding"/>
              </a:rPr>
              <a:t>myotrophic</a:t>
            </a:r>
            <a:r>
              <a:rPr lang="cs-CZ" sz="1400" b="0" i="0" dirty="0">
                <a:solidFill>
                  <a:srgbClr val="222222"/>
                </a:solidFill>
                <a:effectLst/>
                <a:latin typeface="Harding"/>
              </a:rPr>
              <a:t> </a:t>
            </a:r>
            <a:r>
              <a:rPr lang="cs-CZ" sz="1400" b="0" i="0" dirty="0" err="1">
                <a:solidFill>
                  <a:srgbClr val="222222"/>
                </a:solidFill>
                <a:effectLst/>
                <a:latin typeface="Harding"/>
              </a:rPr>
              <a:t>lateral</a:t>
            </a:r>
            <a:r>
              <a:rPr lang="cs-CZ" sz="1400" b="0" i="0" dirty="0">
                <a:solidFill>
                  <a:srgbClr val="222222"/>
                </a:solidFill>
                <a:effectLst/>
                <a:latin typeface="Harding"/>
              </a:rPr>
              <a:t> </a:t>
            </a:r>
            <a:r>
              <a:rPr lang="cs-CZ" sz="1400" b="0" i="0" dirty="0" err="1">
                <a:solidFill>
                  <a:srgbClr val="222222"/>
                </a:solidFill>
                <a:effectLst/>
                <a:latin typeface="Harding"/>
              </a:rPr>
              <a:t>sclerosis</a:t>
            </a:r>
            <a:r>
              <a:rPr lang="cs-CZ" sz="1400" b="0" i="0" dirty="0">
                <a:solidFill>
                  <a:srgbClr val="222222"/>
                </a:solidFill>
                <a:effectLst/>
                <a:latin typeface="Harding"/>
              </a:rPr>
              <a:t> (</a:t>
            </a:r>
            <a:r>
              <a:rPr lang="en-US" sz="1400" b="0" i="0" dirty="0">
                <a:solidFill>
                  <a:srgbClr val="222222"/>
                </a:solidFill>
                <a:effectLst/>
                <a:latin typeface="Harding"/>
              </a:rPr>
              <a:t>ALS</a:t>
            </a:r>
            <a:r>
              <a:rPr lang="cs-CZ" sz="1400" b="0" i="0" dirty="0">
                <a:solidFill>
                  <a:srgbClr val="222222"/>
                </a:solidFill>
                <a:effectLst/>
                <a:latin typeface="Harding"/>
              </a:rPr>
              <a:t>),</a:t>
            </a:r>
          </a:p>
          <a:p>
            <a:pPr algn="l"/>
            <a:r>
              <a:rPr lang="cs-CZ" sz="1400" b="0" i="0" dirty="0">
                <a:solidFill>
                  <a:srgbClr val="222222"/>
                </a:solidFill>
                <a:effectLst/>
                <a:latin typeface="Harding"/>
              </a:rPr>
              <a:t>f</a:t>
            </a:r>
            <a:r>
              <a:rPr lang="en-US" sz="1400" b="0" i="0" dirty="0" err="1">
                <a:solidFill>
                  <a:srgbClr val="222222"/>
                </a:solidFill>
                <a:effectLst/>
                <a:latin typeface="Harding"/>
              </a:rPr>
              <a:t>rontotemporal</a:t>
            </a:r>
            <a:r>
              <a:rPr lang="en-US" sz="1400" b="0" i="0" dirty="0">
                <a:solidFill>
                  <a:srgbClr val="222222"/>
                </a:solidFill>
                <a:effectLst/>
                <a:latin typeface="Harding"/>
              </a:rPr>
              <a:t> dementia (FTD). </a:t>
            </a:r>
            <a:endParaRPr lang="cs-CZ" sz="1400" b="0" i="0" dirty="0">
              <a:solidFill>
                <a:srgbClr val="222222"/>
              </a:solidFill>
              <a:effectLst/>
              <a:latin typeface="Harding"/>
            </a:endParaRPr>
          </a:p>
          <a:p>
            <a:pPr algn="l"/>
            <a:endParaRPr lang="cs-CZ" sz="1400" dirty="0">
              <a:solidFill>
                <a:srgbClr val="222222"/>
              </a:solidFill>
              <a:latin typeface="Harding"/>
            </a:endParaRPr>
          </a:p>
          <a:p>
            <a:pPr algn="l"/>
            <a:r>
              <a:rPr lang="en-US" sz="1400" b="0" i="0" dirty="0">
                <a:solidFill>
                  <a:srgbClr val="222222"/>
                </a:solidFill>
                <a:effectLst/>
                <a:latin typeface="Harding"/>
              </a:rPr>
              <a:t>We emphasize that these are not the only drivers of the diseases and other processes may have roles leading to pathology and symptomatology.</a:t>
            </a:r>
          </a:p>
          <a:p>
            <a:br>
              <a:rPr lang="en-US" sz="1400" dirty="0"/>
            </a:br>
            <a:endParaRPr lang="cs-CZ" sz="1800" dirty="0" err="1">
              <a:latin typeface="+mn-lt"/>
            </a:endParaRPr>
          </a:p>
        </p:txBody>
      </p:sp>
      <p:sp>
        <p:nvSpPr>
          <p:cNvPr id="8" name="TextovéPole 7">
            <a:extLst>
              <a:ext uri="{FF2B5EF4-FFF2-40B4-BE49-F238E27FC236}">
                <a16:creationId xmlns:a16="http://schemas.microsoft.com/office/drawing/2014/main" id="{119A988F-5EF6-4A3E-919C-310F0A3A35D7}"/>
              </a:ext>
            </a:extLst>
          </p:cNvPr>
          <p:cNvSpPr txBox="1"/>
          <p:nvPr/>
        </p:nvSpPr>
        <p:spPr>
          <a:xfrm>
            <a:off x="540000" y="6065878"/>
            <a:ext cx="10390124" cy="246221"/>
          </a:xfrm>
          <a:prstGeom prst="rect">
            <a:avLst/>
          </a:prstGeom>
          <a:noFill/>
        </p:spPr>
        <p:txBody>
          <a:bodyPr wrap="square">
            <a:spAutoFit/>
          </a:bodyPr>
          <a:lstStyle/>
          <a:p>
            <a:r>
              <a:rPr lang="en-US" sz="1000" b="0" i="0" dirty="0">
                <a:solidFill>
                  <a:srgbClr val="222222"/>
                </a:solidFill>
                <a:effectLst/>
                <a:latin typeface="-apple-system"/>
              </a:rPr>
              <a:t>Aman, Y., </a:t>
            </a:r>
            <a:r>
              <a:rPr lang="en-US" sz="1000" b="0" i="0" dirty="0" err="1">
                <a:solidFill>
                  <a:srgbClr val="222222"/>
                </a:solidFill>
                <a:effectLst/>
                <a:latin typeface="-apple-system"/>
              </a:rPr>
              <a:t>Schmauck</a:t>
            </a:r>
            <a:r>
              <a:rPr lang="en-US" sz="1000" b="0" i="0" dirty="0">
                <a:solidFill>
                  <a:srgbClr val="222222"/>
                </a:solidFill>
                <a:effectLst/>
                <a:latin typeface="-apple-system"/>
              </a:rPr>
              <a:t>-Medina, T., Hansen, M. </a:t>
            </a:r>
            <a:r>
              <a:rPr lang="en-US" sz="1000" b="0" i="1" dirty="0">
                <a:solidFill>
                  <a:srgbClr val="222222"/>
                </a:solidFill>
                <a:effectLst/>
                <a:latin typeface="-apple-system"/>
              </a:rPr>
              <a:t>et al.</a:t>
            </a:r>
            <a:r>
              <a:rPr lang="en-US" sz="1000" b="0" i="0" dirty="0">
                <a:solidFill>
                  <a:srgbClr val="222222"/>
                </a:solidFill>
                <a:effectLst/>
                <a:latin typeface="-apple-system"/>
              </a:rPr>
              <a:t> Autophagy in healthy aging and disease. </a:t>
            </a:r>
            <a:r>
              <a:rPr lang="en-US" sz="1000" b="0" i="1" dirty="0">
                <a:solidFill>
                  <a:srgbClr val="222222"/>
                </a:solidFill>
                <a:effectLst/>
                <a:latin typeface="-apple-system"/>
              </a:rPr>
              <a:t>Nat Aging</a:t>
            </a:r>
            <a:r>
              <a:rPr lang="en-US" sz="1000" b="0" i="0" dirty="0">
                <a:solidFill>
                  <a:srgbClr val="222222"/>
                </a:solidFill>
                <a:effectLst/>
                <a:latin typeface="-apple-system"/>
              </a:rPr>
              <a:t> </a:t>
            </a:r>
            <a:r>
              <a:rPr lang="en-US" sz="1000" b="1" i="0" dirty="0">
                <a:solidFill>
                  <a:srgbClr val="222222"/>
                </a:solidFill>
                <a:effectLst/>
                <a:latin typeface="-apple-system"/>
              </a:rPr>
              <a:t>1, </a:t>
            </a:r>
            <a:r>
              <a:rPr lang="en-US" sz="1000" b="0" i="0" dirty="0">
                <a:solidFill>
                  <a:srgbClr val="222222"/>
                </a:solidFill>
                <a:effectLst/>
                <a:latin typeface="-apple-system"/>
              </a:rPr>
              <a:t>634–650 (2021). https://doi.org/10.1038/s43587-021-00098-4</a:t>
            </a:r>
            <a:endParaRPr lang="cs-CZ" sz="1000" dirty="0"/>
          </a:p>
        </p:txBody>
      </p:sp>
    </p:spTree>
    <p:extLst>
      <p:ext uri="{BB962C8B-B14F-4D97-AF65-F5344CB8AC3E}">
        <p14:creationId xmlns:p14="http://schemas.microsoft.com/office/powerpoint/2010/main" val="1178317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C043064-EADF-4931-8081-D0DE27FD8893}"/>
              </a:ext>
            </a:extLst>
          </p:cNvPr>
          <p:cNvSpPr>
            <a:spLocks noGrp="1"/>
          </p:cNvSpPr>
          <p:nvPr>
            <p:ph type="ftr" sz="quarter" idx="10"/>
          </p:nvPr>
        </p:nvSpPr>
        <p:spPr>
          <a:xfrm>
            <a:off x="720000" y="6414438"/>
            <a:ext cx="7920000" cy="252000"/>
          </a:xfrm>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048356AD-DE47-4033-BB03-D87AC4C68751}"/>
              </a:ext>
            </a:extLst>
          </p:cNvPr>
          <p:cNvSpPr>
            <a:spLocks noGrp="1"/>
          </p:cNvSpPr>
          <p:nvPr>
            <p:ph type="sldNum" sz="quarter" idx="11"/>
          </p:nvPr>
        </p:nvSpPr>
        <p:spPr>
          <a:xfrm>
            <a:off x="414000" y="6414438"/>
            <a:ext cx="252000" cy="252000"/>
          </a:xfrm>
        </p:spPr>
        <p:txBody>
          <a:bodyPr/>
          <a:lstStyle/>
          <a:p>
            <a:fld id="{0970407D-EE58-4A0B-824B-1D3AE42DD9CF}" type="slidenum">
              <a:rPr lang="en-GB" altLang="cs-CZ" noProof="0" smtClean="0"/>
              <a:pPr/>
              <a:t>15</a:t>
            </a:fld>
            <a:endParaRPr lang="en-GB" altLang="cs-CZ" noProof="0" dirty="0"/>
          </a:p>
        </p:txBody>
      </p:sp>
      <p:sp>
        <p:nvSpPr>
          <p:cNvPr id="10" name="Nadpis 3">
            <a:extLst>
              <a:ext uri="{FF2B5EF4-FFF2-40B4-BE49-F238E27FC236}">
                <a16:creationId xmlns:a16="http://schemas.microsoft.com/office/drawing/2014/main" id="{B97A0C84-16B8-4D3E-AC7F-EFA1AFC66003}"/>
              </a:ext>
            </a:extLst>
          </p:cNvPr>
          <p:cNvSpPr>
            <a:spLocks noGrp="1"/>
          </p:cNvSpPr>
          <p:nvPr>
            <p:ph type="title"/>
          </p:nvPr>
        </p:nvSpPr>
        <p:spPr>
          <a:xfrm>
            <a:off x="358462" y="-12365"/>
            <a:ext cx="10753200" cy="451576"/>
          </a:xfrm>
        </p:spPr>
        <p:txBody>
          <a:bodyPr/>
          <a:lstStyle/>
          <a:p>
            <a:r>
              <a:rPr lang="cs-CZ" sz="2000" dirty="0" err="1"/>
              <a:t>Autophagy</a:t>
            </a:r>
            <a:r>
              <a:rPr lang="cs-CZ" sz="2000" dirty="0"/>
              <a:t> in </a:t>
            </a:r>
            <a:r>
              <a:rPr lang="cs-CZ" sz="2000" dirty="0" err="1"/>
              <a:t>Health</a:t>
            </a:r>
            <a:r>
              <a:rPr lang="cs-CZ" sz="2000" dirty="0"/>
              <a:t> and </a:t>
            </a:r>
            <a:r>
              <a:rPr lang="cs-CZ" sz="2000" dirty="0" err="1"/>
              <a:t>Disease</a:t>
            </a:r>
            <a:endParaRPr lang="cs-CZ" sz="2000" dirty="0"/>
          </a:p>
        </p:txBody>
      </p:sp>
      <p:pic>
        <p:nvPicPr>
          <p:cNvPr id="8194" name="Picture 2">
            <a:extLst>
              <a:ext uri="{FF2B5EF4-FFF2-40B4-BE49-F238E27FC236}">
                <a16:creationId xmlns:a16="http://schemas.microsoft.com/office/drawing/2014/main" id="{D46BA1E0-048B-4FEB-9205-5C038419DA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1433" y="191562"/>
            <a:ext cx="5814935" cy="58692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DDBC380B-629C-4921-8361-A09BF502453F}"/>
              </a:ext>
            </a:extLst>
          </p:cNvPr>
          <p:cNvSpPr txBox="1"/>
          <p:nvPr/>
        </p:nvSpPr>
        <p:spPr>
          <a:xfrm>
            <a:off x="666000" y="699881"/>
            <a:ext cx="3629400" cy="4616648"/>
          </a:xfrm>
          <a:prstGeom prst="rect">
            <a:avLst/>
          </a:prstGeom>
          <a:noFill/>
        </p:spPr>
        <p:txBody>
          <a:bodyPr wrap="square">
            <a:spAutoFit/>
          </a:bodyPr>
          <a:lstStyle/>
          <a:p>
            <a:r>
              <a:rPr lang="en-US" sz="1800" b="0" i="0" dirty="0">
                <a:solidFill>
                  <a:srgbClr val="4D4D4D"/>
                </a:solidFill>
                <a:effectLst/>
                <a:latin typeface="+mn-lt"/>
              </a:rPr>
              <a:t>Mutations in autophagy-related genes are now known to cause mendelian disorders, and autophagy gene polymorphisms have been found to be associated with susceptibility to some diseases</a:t>
            </a:r>
            <a:r>
              <a:rPr lang="cs-CZ" sz="1800" b="0" i="0" dirty="0">
                <a:solidFill>
                  <a:srgbClr val="4D4D4D"/>
                </a:solidFill>
                <a:effectLst/>
                <a:latin typeface="+mn-lt"/>
              </a:rPr>
              <a:t>.</a:t>
            </a:r>
          </a:p>
          <a:p>
            <a:endParaRPr lang="cs-CZ" dirty="0">
              <a:solidFill>
                <a:srgbClr val="4D4D4D"/>
              </a:solidFill>
              <a:latin typeface="+mn-lt"/>
            </a:endParaRPr>
          </a:p>
          <a:p>
            <a:r>
              <a:rPr lang="en-US" sz="1800" b="0" i="0" dirty="0">
                <a:solidFill>
                  <a:srgbClr val="4D4D4D"/>
                </a:solidFill>
                <a:effectLst/>
                <a:latin typeface="+mn-lt"/>
              </a:rPr>
              <a:t>In the future, because autophagy has a waste disposal function, its activation and inhibition could be a novel therapeutic strategy for neurodegenerative diseases and cancers.</a:t>
            </a:r>
            <a:endParaRPr lang="cs-CZ" b="0" i="0" dirty="0">
              <a:solidFill>
                <a:srgbClr val="4D4D4D"/>
              </a:solidFill>
              <a:effectLst/>
              <a:latin typeface="+mn-lt"/>
            </a:endParaRPr>
          </a:p>
          <a:p>
            <a:endParaRPr lang="cs-CZ" sz="1800" dirty="0">
              <a:solidFill>
                <a:srgbClr val="4D4D4D"/>
              </a:solidFill>
              <a:latin typeface="+mn-lt"/>
            </a:endParaRPr>
          </a:p>
          <a:p>
            <a:r>
              <a:rPr lang="en-US" sz="1800" b="0" i="0" dirty="0">
                <a:solidFill>
                  <a:srgbClr val="4D4D4D"/>
                </a:solidFill>
                <a:effectLst/>
                <a:latin typeface="+mn-lt"/>
              </a:rPr>
              <a:t> </a:t>
            </a:r>
            <a:endParaRPr lang="cs-CZ" sz="1800" dirty="0">
              <a:latin typeface="+mn-lt"/>
            </a:endParaRPr>
          </a:p>
        </p:txBody>
      </p:sp>
      <p:sp>
        <p:nvSpPr>
          <p:cNvPr id="7" name="TextovéPole 6">
            <a:extLst>
              <a:ext uri="{FF2B5EF4-FFF2-40B4-BE49-F238E27FC236}">
                <a16:creationId xmlns:a16="http://schemas.microsoft.com/office/drawing/2014/main" id="{8CB13ED3-55B9-43EB-A816-6795A0DE56B2}"/>
              </a:ext>
            </a:extLst>
          </p:cNvPr>
          <p:cNvSpPr txBox="1"/>
          <p:nvPr/>
        </p:nvSpPr>
        <p:spPr>
          <a:xfrm>
            <a:off x="639366" y="5805642"/>
            <a:ext cx="9928485" cy="1007968"/>
          </a:xfrm>
          <a:prstGeom prst="rect">
            <a:avLst/>
          </a:prstGeom>
          <a:noFill/>
        </p:spPr>
        <p:txBody>
          <a:bodyPr wrap="square" rtlCol="0">
            <a:spAutoFit/>
          </a:bodyPr>
          <a:lstStyle/>
          <a:p>
            <a:endParaRPr lang="cs-CZ" sz="1050" dirty="0">
              <a:latin typeface="Calibri" panose="020F0502020204030204" pitchFamily="34" charset="0"/>
              <a:ea typeface="Calibri" panose="020F0502020204030204" pitchFamily="34" charset="0"/>
            </a:endParaRPr>
          </a:p>
          <a:p>
            <a:endParaRPr lang="cs-CZ" sz="1050" dirty="0">
              <a:effectLst/>
              <a:latin typeface="Calibri" panose="020F0502020204030204" pitchFamily="34" charset="0"/>
              <a:ea typeface="Calibri" panose="020F0502020204030204" pitchFamily="34" charset="0"/>
            </a:endParaRPr>
          </a:p>
          <a:p>
            <a:r>
              <a:rPr lang="en-US" sz="1050" dirty="0">
                <a:effectLst/>
                <a:latin typeface="Calibri" panose="020F0502020204030204" pitchFamily="34" charset="0"/>
                <a:ea typeface="Calibri" panose="020F0502020204030204" pitchFamily="34" charset="0"/>
              </a:rPr>
              <a:t>Mizushima, N. and B. Levine, </a:t>
            </a:r>
            <a:r>
              <a:rPr lang="en-US" sz="1050" i="1" dirty="0">
                <a:effectLst/>
                <a:latin typeface="Calibri" panose="020F0502020204030204" pitchFamily="34" charset="0"/>
                <a:ea typeface="Calibri" panose="020F0502020204030204" pitchFamily="34" charset="0"/>
              </a:rPr>
              <a:t>Autophagy in Human Diseases.</a:t>
            </a:r>
            <a:r>
              <a:rPr lang="en-US" sz="1050" dirty="0">
                <a:effectLst/>
                <a:latin typeface="Calibri" panose="020F0502020204030204" pitchFamily="34" charset="0"/>
                <a:ea typeface="Calibri" panose="020F0502020204030204" pitchFamily="34" charset="0"/>
              </a:rPr>
              <a:t> New England Journal of Medicine, 2020. </a:t>
            </a:r>
            <a:r>
              <a:rPr lang="en-US" sz="1050" b="1" dirty="0">
                <a:effectLst/>
                <a:latin typeface="Calibri" panose="020F0502020204030204" pitchFamily="34" charset="0"/>
                <a:ea typeface="Calibri" panose="020F0502020204030204" pitchFamily="34" charset="0"/>
              </a:rPr>
              <a:t>383</a:t>
            </a:r>
            <a:r>
              <a:rPr lang="en-US" sz="1050" dirty="0">
                <a:effectLst/>
                <a:latin typeface="Calibri" panose="020F0502020204030204" pitchFamily="34" charset="0"/>
                <a:ea typeface="Calibri" panose="020F0502020204030204" pitchFamily="34" charset="0"/>
              </a:rPr>
              <a:t>(16): p. 1564-1576.</a:t>
            </a:r>
            <a:endParaRPr lang="cs-CZ" sz="1050" dirty="0">
              <a:effectLst/>
              <a:latin typeface="Calibri" panose="020F0502020204030204" pitchFamily="34" charset="0"/>
              <a:ea typeface="Calibri" panose="020F0502020204030204" pitchFamily="34" charset="0"/>
            </a:endParaRPr>
          </a:p>
          <a:p>
            <a:pPr algn="l"/>
            <a:endParaRPr lang="cs-CZ" sz="2800" dirty="0" err="1">
              <a:latin typeface="+mn-lt"/>
            </a:endParaRPr>
          </a:p>
        </p:txBody>
      </p:sp>
    </p:spTree>
    <p:extLst>
      <p:ext uri="{BB962C8B-B14F-4D97-AF65-F5344CB8AC3E}">
        <p14:creationId xmlns:p14="http://schemas.microsoft.com/office/powerpoint/2010/main" val="83547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C043064-EADF-4931-8081-D0DE27FD8893}"/>
              </a:ext>
            </a:extLst>
          </p:cNvPr>
          <p:cNvSpPr>
            <a:spLocks noGrp="1"/>
          </p:cNvSpPr>
          <p:nvPr>
            <p:ph type="ftr" sz="quarter" idx="10"/>
          </p:nvPr>
        </p:nvSpPr>
        <p:spPr>
          <a:xfrm>
            <a:off x="720000" y="6414438"/>
            <a:ext cx="7920000" cy="252000"/>
          </a:xfrm>
        </p:spPr>
        <p:txBody>
          <a:bodyPr/>
          <a:lstStyle/>
          <a:p>
            <a:r>
              <a:rPr lang="cs-CZ"/>
              <a:t>Autophagy</a:t>
            </a:r>
            <a:r>
              <a:rPr lang="en-GB" noProof="0"/>
              <a:t> / </a:t>
            </a:r>
            <a:r>
              <a:rPr lang="cs-CZ" noProof="0"/>
              <a:t>Department of Pathological Physiology</a:t>
            </a:r>
            <a:endParaRPr lang="en-GB" noProof="0" dirty="0"/>
          </a:p>
        </p:txBody>
      </p:sp>
      <p:sp>
        <p:nvSpPr>
          <p:cNvPr id="3" name="Zástupný symbol pro číslo snímku 2">
            <a:extLst>
              <a:ext uri="{FF2B5EF4-FFF2-40B4-BE49-F238E27FC236}">
                <a16:creationId xmlns:a16="http://schemas.microsoft.com/office/drawing/2014/main" id="{048356AD-DE47-4033-BB03-D87AC4C68751}"/>
              </a:ext>
            </a:extLst>
          </p:cNvPr>
          <p:cNvSpPr>
            <a:spLocks noGrp="1"/>
          </p:cNvSpPr>
          <p:nvPr>
            <p:ph type="sldNum" sz="quarter" idx="11"/>
          </p:nvPr>
        </p:nvSpPr>
        <p:spPr>
          <a:xfrm>
            <a:off x="414000" y="6414438"/>
            <a:ext cx="252000" cy="252000"/>
          </a:xfrm>
        </p:spPr>
        <p:txBody>
          <a:bodyPr/>
          <a:lstStyle/>
          <a:p>
            <a:fld id="{0970407D-EE58-4A0B-824B-1D3AE42DD9CF}" type="slidenum">
              <a:rPr lang="en-GB" altLang="cs-CZ" noProof="0" smtClean="0"/>
              <a:pPr/>
              <a:t>16</a:t>
            </a:fld>
            <a:endParaRPr lang="en-GB" altLang="cs-CZ" noProof="0" dirty="0"/>
          </a:p>
        </p:txBody>
      </p:sp>
      <p:sp>
        <p:nvSpPr>
          <p:cNvPr id="10" name="Nadpis 3">
            <a:extLst>
              <a:ext uri="{FF2B5EF4-FFF2-40B4-BE49-F238E27FC236}">
                <a16:creationId xmlns:a16="http://schemas.microsoft.com/office/drawing/2014/main" id="{B97A0C84-16B8-4D3E-AC7F-EFA1AFC66003}"/>
              </a:ext>
            </a:extLst>
          </p:cNvPr>
          <p:cNvSpPr>
            <a:spLocks noGrp="1"/>
          </p:cNvSpPr>
          <p:nvPr>
            <p:ph type="title"/>
          </p:nvPr>
        </p:nvSpPr>
        <p:spPr>
          <a:xfrm>
            <a:off x="176924" y="94325"/>
            <a:ext cx="10753200" cy="451576"/>
          </a:xfrm>
        </p:spPr>
        <p:txBody>
          <a:bodyPr/>
          <a:lstStyle/>
          <a:p>
            <a:pPr algn="l"/>
            <a:r>
              <a:rPr lang="en-US" sz="2400" i="0" dirty="0">
                <a:solidFill>
                  <a:schemeClr val="accent1"/>
                </a:solidFill>
                <a:effectLst/>
              </a:rPr>
              <a:t>Complex roles of autophagy in cancer development and progression</a:t>
            </a:r>
          </a:p>
        </p:txBody>
      </p:sp>
      <p:sp>
        <p:nvSpPr>
          <p:cNvPr id="12" name="TextovéPole 11">
            <a:extLst>
              <a:ext uri="{FF2B5EF4-FFF2-40B4-BE49-F238E27FC236}">
                <a16:creationId xmlns:a16="http://schemas.microsoft.com/office/drawing/2014/main" id="{DAF3EFE7-63D3-40A6-819E-D128A5FA6E72}"/>
              </a:ext>
            </a:extLst>
          </p:cNvPr>
          <p:cNvSpPr txBox="1"/>
          <p:nvPr/>
        </p:nvSpPr>
        <p:spPr>
          <a:xfrm>
            <a:off x="284714" y="719939"/>
            <a:ext cx="4686781" cy="3785652"/>
          </a:xfrm>
          <a:prstGeom prst="rect">
            <a:avLst/>
          </a:prstGeom>
          <a:noFill/>
        </p:spPr>
        <p:txBody>
          <a:bodyPr wrap="square">
            <a:spAutoFit/>
          </a:bodyPr>
          <a:lstStyle/>
          <a:p>
            <a:r>
              <a:rPr lang="en-US" sz="1600" b="0" i="0" dirty="0">
                <a:solidFill>
                  <a:srgbClr val="222222"/>
                </a:solidFill>
                <a:effectLst/>
                <a:latin typeface="+mj-lt"/>
              </a:rPr>
              <a:t>Autophagy is an important process during cancer progression, but the exact roles of autophagy in cancer cells are strongly context-dependent</a:t>
            </a:r>
            <a:r>
              <a:rPr lang="cs-CZ" sz="1600" b="0" i="0" dirty="0">
                <a:solidFill>
                  <a:srgbClr val="222222"/>
                </a:solidFill>
                <a:effectLst/>
                <a:latin typeface="+mj-lt"/>
              </a:rPr>
              <a:t>.</a:t>
            </a:r>
          </a:p>
          <a:p>
            <a:endParaRPr lang="cs-CZ" sz="1600" dirty="0">
              <a:solidFill>
                <a:srgbClr val="222222"/>
              </a:solidFill>
              <a:latin typeface="+mj-lt"/>
            </a:endParaRPr>
          </a:p>
          <a:p>
            <a:r>
              <a:rPr lang="en-US" sz="1600" b="0" i="0" dirty="0">
                <a:solidFill>
                  <a:srgbClr val="222222"/>
                </a:solidFill>
                <a:effectLst/>
                <a:latin typeface="+mj-lt"/>
              </a:rPr>
              <a:t>Its cytoprotective function is believed to have </a:t>
            </a:r>
            <a:r>
              <a:rPr lang="en-US" sz="1600" b="0" i="0" dirty="0" err="1">
                <a:solidFill>
                  <a:srgbClr val="222222"/>
                </a:solidFill>
                <a:effectLst/>
                <a:latin typeface="+mj-lt"/>
              </a:rPr>
              <a:t>tumour</a:t>
            </a:r>
            <a:r>
              <a:rPr lang="en-US" sz="1600" b="0" i="0" dirty="0">
                <a:solidFill>
                  <a:srgbClr val="222222"/>
                </a:solidFill>
                <a:effectLst/>
                <a:latin typeface="+mj-lt"/>
              </a:rPr>
              <a:t>-suppressive potential before the onset of tumorigenesis, and loss of autophagy has been associated with increased risk of cancer</a:t>
            </a:r>
            <a:r>
              <a:rPr lang="cs-CZ" sz="1600" b="0" i="0" dirty="0">
                <a:solidFill>
                  <a:srgbClr val="222222"/>
                </a:solidFill>
                <a:effectLst/>
                <a:latin typeface="+mj-lt"/>
              </a:rPr>
              <a:t>.</a:t>
            </a:r>
          </a:p>
          <a:p>
            <a:endParaRPr lang="cs-CZ" sz="1600" dirty="0">
              <a:solidFill>
                <a:srgbClr val="222222"/>
              </a:solidFill>
              <a:latin typeface="+mj-lt"/>
            </a:endParaRPr>
          </a:p>
          <a:p>
            <a:r>
              <a:rPr lang="en-US" sz="1600" b="0" i="0" dirty="0">
                <a:solidFill>
                  <a:srgbClr val="222222"/>
                </a:solidFill>
                <a:effectLst/>
                <a:latin typeface="+mj-lt"/>
              </a:rPr>
              <a:t>autophagy provides cancer cells with metabolic plasticity, allowing them to thrive in suboptimal environments</a:t>
            </a:r>
            <a:r>
              <a:rPr lang="cs-CZ" sz="1600" b="0" i="0" baseline="30000" dirty="0">
                <a:solidFill>
                  <a:srgbClr val="006699"/>
                </a:solidFill>
                <a:effectLst/>
                <a:latin typeface="+mj-lt"/>
              </a:rPr>
              <a:t> </a:t>
            </a:r>
            <a:r>
              <a:rPr lang="en-US" sz="1600" b="0" i="0" dirty="0">
                <a:solidFill>
                  <a:srgbClr val="222222"/>
                </a:solidFill>
                <a:effectLst/>
                <a:latin typeface="+mj-lt"/>
              </a:rPr>
              <a:t>and to exploit the pro</a:t>
            </a:r>
            <a:r>
              <a:rPr lang="cs-CZ" sz="1600" b="0" i="0" dirty="0">
                <a:solidFill>
                  <a:srgbClr val="222222"/>
                </a:solidFill>
                <a:effectLst/>
                <a:latin typeface="+mj-lt"/>
              </a:rPr>
              <a:t>-</a:t>
            </a:r>
            <a:r>
              <a:rPr lang="en-US" sz="1600" b="0" i="0" dirty="0">
                <a:solidFill>
                  <a:srgbClr val="222222"/>
                </a:solidFill>
                <a:effectLst/>
                <a:latin typeface="+mj-lt"/>
              </a:rPr>
              <a:t>survival activity of autophagy to cope with therapy-induced stresses</a:t>
            </a:r>
            <a:endParaRPr lang="cs-CZ" sz="1600" b="0" i="0" dirty="0">
              <a:solidFill>
                <a:srgbClr val="222222"/>
              </a:solidFill>
              <a:effectLst/>
              <a:latin typeface="+mj-lt"/>
            </a:endParaRPr>
          </a:p>
          <a:p>
            <a:endParaRPr lang="cs-CZ" sz="1600" dirty="0">
              <a:solidFill>
                <a:srgbClr val="222222"/>
              </a:solidFill>
              <a:latin typeface="+mj-lt"/>
            </a:endParaRPr>
          </a:p>
        </p:txBody>
      </p:sp>
      <p:pic>
        <p:nvPicPr>
          <p:cNvPr id="13" name="Obrázek 12">
            <a:extLst>
              <a:ext uri="{FF2B5EF4-FFF2-40B4-BE49-F238E27FC236}">
                <a16:creationId xmlns:a16="http://schemas.microsoft.com/office/drawing/2014/main" id="{6E42A133-ACF0-41A3-8EB7-E9B101FF6B6B}"/>
              </a:ext>
            </a:extLst>
          </p:cNvPr>
          <p:cNvPicPr>
            <a:picLocks noChangeAspect="1"/>
          </p:cNvPicPr>
          <p:nvPr/>
        </p:nvPicPr>
        <p:blipFill>
          <a:blip r:embed="rId2"/>
          <a:stretch>
            <a:fillRect/>
          </a:stretch>
        </p:blipFill>
        <p:spPr>
          <a:xfrm>
            <a:off x="5109238" y="818739"/>
            <a:ext cx="6672059" cy="2831133"/>
          </a:xfrm>
          <a:prstGeom prst="rect">
            <a:avLst/>
          </a:prstGeom>
        </p:spPr>
      </p:pic>
      <p:sp>
        <p:nvSpPr>
          <p:cNvPr id="14" name="TextovéPole 13">
            <a:extLst>
              <a:ext uri="{FF2B5EF4-FFF2-40B4-BE49-F238E27FC236}">
                <a16:creationId xmlns:a16="http://schemas.microsoft.com/office/drawing/2014/main" id="{1646C6DE-4B00-4F31-A149-EBB77BAA51E8}"/>
              </a:ext>
            </a:extLst>
          </p:cNvPr>
          <p:cNvSpPr txBox="1"/>
          <p:nvPr/>
        </p:nvSpPr>
        <p:spPr>
          <a:xfrm>
            <a:off x="284714" y="4505591"/>
            <a:ext cx="4358307" cy="1815882"/>
          </a:xfrm>
          <a:prstGeom prst="rect">
            <a:avLst/>
          </a:prstGeom>
          <a:noFill/>
        </p:spPr>
        <p:txBody>
          <a:bodyPr wrap="square" rtlCol="0">
            <a:spAutoFit/>
          </a:bodyPr>
          <a:lstStyle/>
          <a:p>
            <a:r>
              <a:rPr lang="en-US" sz="1600" b="0" i="0" dirty="0">
                <a:solidFill>
                  <a:srgbClr val="222222"/>
                </a:solidFill>
                <a:effectLst/>
                <a:latin typeface="+mj-lt"/>
              </a:rPr>
              <a:t>autophagy induction is a side effect of many cancer therapies, and thus, pharmacological inhibition of autophagy has been proposed as a valid strategy to enhance the efficacy of therapies and to avoid resistance to treatment in certain cancers</a:t>
            </a:r>
            <a:endParaRPr lang="cs-CZ" sz="1600" dirty="0">
              <a:latin typeface="+mj-lt"/>
            </a:endParaRPr>
          </a:p>
          <a:p>
            <a:pPr algn="l"/>
            <a:endParaRPr lang="cs-CZ" sz="1600" dirty="0" err="1">
              <a:latin typeface="+mn-lt"/>
            </a:endParaRPr>
          </a:p>
        </p:txBody>
      </p:sp>
      <p:pic>
        <p:nvPicPr>
          <p:cNvPr id="7170" name="Picture 2">
            <a:extLst>
              <a:ext uri="{FF2B5EF4-FFF2-40B4-BE49-F238E27FC236}">
                <a16:creationId xmlns:a16="http://schemas.microsoft.com/office/drawing/2014/main" id="{B478CF1B-C9AA-4EFD-B0A4-7B9EB88CB4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9238" y="3802692"/>
            <a:ext cx="5109238" cy="25652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ovéPole 16">
            <a:extLst>
              <a:ext uri="{FF2B5EF4-FFF2-40B4-BE49-F238E27FC236}">
                <a16:creationId xmlns:a16="http://schemas.microsoft.com/office/drawing/2014/main" id="{81782CCA-98B5-4A37-8885-7C9F0090641E}"/>
              </a:ext>
            </a:extLst>
          </p:cNvPr>
          <p:cNvSpPr txBox="1"/>
          <p:nvPr/>
        </p:nvSpPr>
        <p:spPr>
          <a:xfrm>
            <a:off x="4496540" y="6414438"/>
            <a:ext cx="6098958" cy="400110"/>
          </a:xfrm>
          <a:prstGeom prst="rect">
            <a:avLst/>
          </a:prstGeom>
          <a:noFill/>
        </p:spPr>
        <p:txBody>
          <a:bodyPr wrap="square">
            <a:spAutoFit/>
          </a:bodyPr>
          <a:lstStyle/>
          <a:p>
            <a:r>
              <a:rPr lang="en-US" sz="1000" dirty="0">
                <a:effectLst/>
                <a:latin typeface="Calibri" panose="020F0502020204030204" pitchFamily="34" charset="0"/>
                <a:ea typeface="Calibri" panose="020F0502020204030204" pitchFamily="34" charset="0"/>
              </a:rPr>
              <a:t>Mizushima, N. and B. Levine, </a:t>
            </a:r>
            <a:r>
              <a:rPr lang="en-US" sz="1000" i="1" dirty="0">
                <a:effectLst/>
                <a:latin typeface="Calibri" panose="020F0502020204030204" pitchFamily="34" charset="0"/>
                <a:ea typeface="Calibri" panose="020F0502020204030204" pitchFamily="34" charset="0"/>
              </a:rPr>
              <a:t>Autophagy in Human Diseases.</a:t>
            </a:r>
            <a:r>
              <a:rPr lang="en-US" sz="1000" dirty="0">
                <a:effectLst/>
                <a:latin typeface="Calibri" panose="020F0502020204030204" pitchFamily="34" charset="0"/>
                <a:ea typeface="Calibri" panose="020F0502020204030204" pitchFamily="34" charset="0"/>
              </a:rPr>
              <a:t> New England Journal of Medicine, 2020. </a:t>
            </a:r>
            <a:r>
              <a:rPr lang="en-US" sz="1000" b="1" dirty="0">
                <a:effectLst/>
                <a:latin typeface="Calibri" panose="020F0502020204030204" pitchFamily="34" charset="0"/>
                <a:ea typeface="Calibri" panose="020F0502020204030204" pitchFamily="34" charset="0"/>
              </a:rPr>
              <a:t>383</a:t>
            </a:r>
            <a:r>
              <a:rPr lang="en-US" sz="1000" dirty="0">
                <a:effectLst/>
                <a:latin typeface="Calibri" panose="020F0502020204030204" pitchFamily="34" charset="0"/>
                <a:ea typeface="Calibri" panose="020F0502020204030204" pitchFamily="34" charset="0"/>
              </a:rPr>
              <a:t>(16): p. 1564-1576.</a:t>
            </a:r>
            <a:endParaRPr lang="cs-CZ" sz="1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29028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C043064-EADF-4931-8081-D0DE27FD8893}"/>
              </a:ext>
            </a:extLst>
          </p:cNvPr>
          <p:cNvSpPr>
            <a:spLocks noGrp="1"/>
          </p:cNvSpPr>
          <p:nvPr>
            <p:ph type="ftr" sz="quarter" idx="10"/>
          </p:nvPr>
        </p:nvSpPr>
        <p:spPr>
          <a:xfrm>
            <a:off x="720000" y="6414438"/>
            <a:ext cx="7920000" cy="252000"/>
          </a:xfrm>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048356AD-DE47-4033-BB03-D87AC4C68751}"/>
              </a:ext>
            </a:extLst>
          </p:cNvPr>
          <p:cNvSpPr>
            <a:spLocks noGrp="1"/>
          </p:cNvSpPr>
          <p:nvPr>
            <p:ph type="sldNum" sz="quarter" idx="11"/>
          </p:nvPr>
        </p:nvSpPr>
        <p:spPr>
          <a:xfrm>
            <a:off x="414000" y="6414438"/>
            <a:ext cx="252000" cy="252000"/>
          </a:xfrm>
        </p:spPr>
        <p:txBody>
          <a:bodyPr/>
          <a:lstStyle/>
          <a:p>
            <a:fld id="{0970407D-EE58-4A0B-824B-1D3AE42DD9CF}" type="slidenum">
              <a:rPr lang="en-GB" altLang="cs-CZ" noProof="0" smtClean="0"/>
              <a:pPr/>
              <a:t>17</a:t>
            </a:fld>
            <a:endParaRPr lang="en-GB" altLang="cs-CZ" noProof="0" dirty="0"/>
          </a:p>
        </p:txBody>
      </p:sp>
      <p:sp>
        <p:nvSpPr>
          <p:cNvPr id="10" name="Nadpis 3">
            <a:extLst>
              <a:ext uri="{FF2B5EF4-FFF2-40B4-BE49-F238E27FC236}">
                <a16:creationId xmlns:a16="http://schemas.microsoft.com/office/drawing/2014/main" id="{B97A0C84-16B8-4D3E-AC7F-EFA1AFC66003}"/>
              </a:ext>
            </a:extLst>
          </p:cNvPr>
          <p:cNvSpPr>
            <a:spLocks noGrp="1"/>
          </p:cNvSpPr>
          <p:nvPr>
            <p:ph type="title"/>
          </p:nvPr>
        </p:nvSpPr>
        <p:spPr>
          <a:xfrm>
            <a:off x="176924" y="94325"/>
            <a:ext cx="10753200" cy="451576"/>
          </a:xfrm>
        </p:spPr>
        <p:txBody>
          <a:bodyPr/>
          <a:lstStyle/>
          <a:p>
            <a:pPr algn="l"/>
            <a:r>
              <a:rPr lang="cs-CZ" sz="2400" i="0" dirty="0" err="1">
                <a:solidFill>
                  <a:schemeClr val="accent1"/>
                </a:solidFill>
                <a:effectLst/>
              </a:rPr>
              <a:t>Autophagy</a:t>
            </a:r>
            <a:r>
              <a:rPr lang="cs-CZ" sz="2400" i="0" dirty="0">
                <a:solidFill>
                  <a:schemeClr val="accent1"/>
                </a:solidFill>
                <a:effectLst/>
              </a:rPr>
              <a:t> as a cell </a:t>
            </a:r>
            <a:r>
              <a:rPr lang="cs-CZ" sz="2400" i="0" dirty="0" err="1">
                <a:solidFill>
                  <a:schemeClr val="accent1"/>
                </a:solidFill>
                <a:effectLst/>
              </a:rPr>
              <a:t>death</a:t>
            </a:r>
            <a:r>
              <a:rPr lang="cs-CZ" sz="2400" i="0" dirty="0">
                <a:solidFill>
                  <a:schemeClr val="accent1"/>
                </a:solidFill>
                <a:effectLst/>
              </a:rPr>
              <a:t> modality?</a:t>
            </a:r>
          </a:p>
        </p:txBody>
      </p:sp>
      <p:sp>
        <p:nvSpPr>
          <p:cNvPr id="8" name="TextovéPole 7">
            <a:extLst>
              <a:ext uri="{FF2B5EF4-FFF2-40B4-BE49-F238E27FC236}">
                <a16:creationId xmlns:a16="http://schemas.microsoft.com/office/drawing/2014/main" id="{B52A906E-952C-4A22-B1DF-12A281EBCEDB}"/>
              </a:ext>
            </a:extLst>
          </p:cNvPr>
          <p:cNvSpPr txBox="1"/>
          <p:nvPr/>
        </p:nvSpPr>
        <p:spPr>
          <a:xfrm>
            <a:off x="298591" y="837110"/>
            <a:ext cx="11411056" cy="646331"/>
          </a:xfrm>
          <a:prstGeom prst="rect">
            <a:avLst/>
          </a:prstGeom>
          <a:noFill/>
        </p:spPr>
        <p:txBody>
          <a:bodyPr wrap="square">
            <a:spAutoFit/>
          </a:bodyPr>
          <a:lstStyle/>
          <a:p>
            <a:r>
              <a:rPr lang="en-US" sz="1800" b="0" i="0" dirty="0">
                <a:solidFill>
                  <a:srgbClr val="222222"/>
                </a:solidFill>
                <a:effectLst/>
                <a:latin typeface="+mn-lt"/>
              </a:rPr>
              <a:t>It is controversial whether cells truly die via autophagy or whether — in dying cells — autophagy is merely an innocent bystander or a well-intentioned ‘Good Samaritan’ trying to prevent inevitable cellular demise. </a:t>
            </a:r>
            <a:endParaRPr lang="cs-CZ" sz="1800" dirty="0">
              <a:latin typeface="+mn-lt"/>
            </a:endParaRPr>
          </a:p>
        </p:txBody>
      </p:sp>
      <p:pic>
        <p:nvPicPr>
          <p:cNvPr id="4098" name="Picture 2" descr="Figure 4">
            <a:extLst>
              <a:ext uri="{FF2B5EF4-FFF2-40B4-BE49-F238E27FC236}">
                <a16:creationId xmlns:a16="http://schemas.microsoft.com/office/drawing/2014/main" id="{D0485A38-0DB8-43F8-B8A7-FFBE43A4E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694" y="1650319"/>
            <a:ext cx="4462715" cy="33727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B925DF06-CC97-49DF-954B-FCC758B4F831}"/>
              </a:ext>
            </a:extLst>
          </p:cNvPr>
          <p:cNvSpPr txBox="1"/>
          <p:nvPr/>
        </p:nvSpPr>
        <p:spPr>
          <a:xfrm>
            <a:off x="271591" y="1650319"/>
            <a:ext cx="6948341" cy="4801314"/>
          </a:xfrm>
          <a:prstGeom prst="rect">
            <a:avLst/>
          </a:prstGeom>
          <a:noFill/>
        </p:spPr>
        <p:txBody>
          <a:bodyPr wrap="square">
            <a:spAutoFit/>
          </a:bodyPr>
          <a:lstStyle/>
          <a:p>
            <a:r>
              <a:rPr lang="en-US" sz="1800" b="0" i="0" dirty="0">
                <a:solidFill>
                  <a:srgbClr val="212121"/>
                </a:solidFill>
                <a:effectLst/>
                <a:latin typeface="+mn-lt"/>
              </a:rPr>
              <a:t>An aggressive form of autophagy termed </a:t>
            </a:r>
            <a:r>
              <a:rPr lang="en-US" sz="1800" b="0" i="0" dirty="0" err="1">
                <a:solidFill>
                  <a:srgbClr val="212121"/>
                </a:solidFill>
                <a:effectLst/>
                <a:latin typeface="+mn-lt"/>
              </a:rPr>
              <a:t>autosis</a:t>
            </a:r>
            <a:r>
              <a:rPr lang="en-US" sz="1800" b="0" i="0" dirty="0">
                <a:solidFill>
                  <a:srgbClr val="212121"/>
                </a:solidFill>
                <a:effectLst/>
                <a:latin typeface="+mn-lt"/>
              </a:rPr>
              <a:t> has been described in cells following either ischemia/reperfusion injury or in response to autophagy-inducing proteins like Tat-</a:t>
            </a:r>
            <a:r>
              <a:rPr lang="en-US" sz="1800" b="0" i="0" dirty="0" err="1">
                <a:solidFill>
                  <a:srgbClr val="212121"/>
                </a:solidFill>
                <a:effectLst/>
                <a:latin typeface="+mn-lt"/>
              </a:rPr>
              <a:t>Beclin</a:t>
            </a:r>
            <a:r>
              <a:rPr lang="en-US" sz="1800" b="0" i="0" dirty="0">
                <a:solidFill>
                  <a:srgbClr val="212121"/>
                </a:solidFill>
                <a:effectLst/>
                <a:latin typeface="+mn-lt"/>
              </a:rPr>
              <a:t> 1.</a:t>
            </a:r>
            <a:endParaRPr lang="cs-CZ" sz="1800" b="0" i="0" dirty="0">
              <a:solidFill>
                <a:srgbClr val="212121"/>
              </a:solidFill>
              <a:effectLst/>
              <a:latin typeface="+mn-lt"/>
            </a:endParaRPr>
          </a:p>
          <a:p>
            <a:endParaRPr lang="cs-CZ" sz="2000" dirty="0">
              <a:solidFill>
                <a:srgbClr val="212121"/>
              </a:solidFill>
              <a:latin typeface="+mn-lt"/>
            </a:endParaRPr>
          </a:p>
          <a:p>
            <a:r>
              <a:rPr lang="en-US" sz="1800" b="0" i="0" dirty="0">
                <a:solidFill>
                  <a:srgbClr val="3E3D40"/>
                </a:solidFill>
                <a:effectLst/>
                <a:latin typeface="+mn-lt"/>
              </a:rPr>
              <a:t>While it has not been demonstrated unambiguously that autophagy drives cell death during </a:t>
            </a:r>
            <a:r>
              <a:rPr lang="en-US" sz="1800" b="0" i="0" dirty="0">
                <a:effectLst/>
                <a:latin typeface="+mn-lt"/>
              </a:rPr>
              <a:t>development (</a:t>
            </a:r>
            <a:r>
              <a:rPr lang="en-US" sz="1800" b="0" i="0" u="none" strike="noStrike" dirty="0">
                <a:effectLst/>
                <a:latin typeface="+mn-lt"/>
                <a:hlinkClick r:id="rId3">
                  <a:extLst>
                    <a:ext uri="{A12FA001-AC4F-418D-AE19-62706E023703}">
                      <ahyp:hlinkClr xmlns:ahyp="http://schemas.microsoft.com/office/drawing/2018/hyperlinkcolor" val="tx"/>
                    </a:ext>
                  </a:extLst>
                </a:hlinkClick>
              </a:rPr>
              <a:t>Kroemer and Levine, 2008</a:t>
            </a:r>
            <a:r>
              <a:rPr lang="en-US" sz="1800" b="0" i="0" dirty="0">
                <a:effectLst/>
                <a:latin typeface="+mn-lt"/>
              </a:rPr>
              <a:t>), there is increasing evidence that ADCD </a:t>
            </a:r>
            <a:r>
              <a:rPr lang="en-US" sz="1800" b="0" i="0" dirty="0">
                <a:solidFill>
                  <a:srgbClr val="3E3D40"/>
                </a:solidFill>
                <a:effectLst/>
                <a:latin typeface="+mn-lt"/>
              </a:rPr>
              <a:t>is a bona</a:t>
            </a:r>
            <a:r>
              <a:rPr lang="cs-CZ" sz="1800" b="0" i="0" dirty="0">
                <a:solidFill>
                  <a:srgbClr val="3E3D40"/>
                </a:solidFill>
                <a:effectLst/>
                <a:latin typeface="+mn-lt"/>
              </a:rPr>
              <a:t> </a:t>
            </a:r>
            <a:r>
              <a:rPr lang="en-US" sz="1800" b="0" i="0" dirty="0">
                <a:solidFill>
                  <a:srgbClr val="3E3D40"/>
                </a:solidFill>
                <a:effectLst/>
                <a:latin typeface="+mn-lt"/>
              </a:rPr>
              <a:t>fide cell death program. Nevertheless, there are still major gaps in our understanding of this mechanism in development and pathogenesis. </a:t>
            </a:r>
            <a:endParaRPr lang="cs-CZ" sz="1800" b="0" i="0" dirty="0">
              <a:solidFill>
                <a:srgbClr val="3E3D40"/>
              </a:solidFill>
              <a:effectLst/>
              <a:latin typeface="+mn-lt"/>
            </a:endParaRPr>
          </a:p>
          <a:p>
            <a:endParaRPr lang="cs-CZ" sz="2000" dirty="0">
              <a:solidFill>
                <a:srgbClr val="3E3D40"/>
              </a:solidFill>
              <a:latin typeface="+mn-lt"/>
            </a:endParaRPr>
          </a:p>
          <a:p>
            <a:r>
              <a:rPr lang="cs-CZ" sz="1800" dirty="0">
                <a:solidFill>
                  <a:srgbClr val="3E3D40"/>
                </a:solidFill>
                <a:latin typeface="+mj-lt"/>
              </a:rPr>
              <a:t>G</a:t>
            </a:r>
            <a:r>
              <a:rPr lang="en-US" sz="1800" b="0" i="0" dirty="0" err="1">
                <a:solidFill>
                  <a:srgbClr val="3E3D40"/>
                </a:solidFill>
                <a:effectLst/>
                <a:latin typeface="+mj-lt"/>
              </a:rPr>
              <a:t>enetic</a:t>
            </a:r>
            <a:r>
              <a:rPr lang="en-US" sz="1800" b="0" i="0" dirty="0">
                <a:solidFill>
                  <a:srgbClr val="3E3D40"/>
                </a:solidFill>
                <a:effectLst/>
                <a:latin typeface="+mj-lt"/>
              </a:rPr>
              <a:t> models where an absolute requirement for the autophagic machinery has been shown to be essential for cell death</a:t>
            </a:r>
            <a:r>
              <a:rPr lang="cs-CZ" sz="1800" b="0" i="0" dirty="0">
                <a:solidFill>
                  <a:srgbClr val="3E3D40"/>
                </a:solidFill>
                <a:effectLst/>
                <a:latin typeface="+mj-lt"/>
              </a:rPr>
              <a:t>:</a:t>
            </a:r>
            <a:r>
              <a:rPr lang="cs-CZ" b="0" i="0" dirty="0">
                <a:solidFill>
                  <a:srgbClr val="3E3D40"/>
                </a:solidFill>
                <a:effectLst/>
                <a:latin typeface="Georgia" panose="02040502050405020303" pitchFamily="18" charset="0"/>
              </a:rPr>
              <a:t> </a:t>
            </a:r>
            <a:r>
              <a:rPr lang="cs-CZ" sz="1600" b="0" i="1" dirty="0" err="1">
                <a:solidFill>
                  <a:srgbClr val="3E3D40"/>
                </a:solidFill>
                <a:effectLst/>
                <a:latin typeface="Georgia" panose="02040502050405020303" pitchFamily="18" charset="0"/>
              </a:rPr>
              <a:t>Dictyostelium</a:t>
            </a:r>
            <a:r>
              <a:rPr lang="cs-CZ" sz="1600" b="0" i="1" dirty="0">
                <a:solidFill>
                  <a:srgbClr val="3E3D40"/>
                </a:solidFill>
                <a:effectLst/>
                <a:latin typeface="Georgia" panose="02040502050405020303" pitchFamily="18" charset="0"/>
              </a:rPr>
              <a:t> </a:t>
            </a:r>
            <a:r>
              <a:rPr lang="cs-CZ" sz="1600" b="0" i="1" dirty="0" err="1">
                <a:solidFill>
                  <a:srgbClr val="3E3D40"/>
                </a:solidFill>
                <a:effectLst/>
                <a:latin typeface="Georgia" panose="02040502050405020303" pitchFamily="18" charset="0"/>
              </a:rPr>
              <a:t>discoideum</a:t>
            </a:r>
            <a:r>
              <a:rPr lang="cs-CZ" sz="1600" b="0" i="1" dirty="0">
                <a:solidFill>
                  <a:srgbClr val="3E3D40"/>
                </a:solidFill>
                <a:effectLst/>
                <a:latin typeface="Georgia" panose="02040502050405020303" pitchFamily="18" charset="0"/>
              </a:rPr>
              <a:t>, </a:t>
            </a:r>
            <a:r>
              <a:rPr lang="cs-CZ" sz="1600" b="0" i="1" dirty="0" err="1">
                <a:solidFill>
                  <a:srgbClr val="3E3D40"/>
                </a:solidFill>
                <a:effectLst/>
                <a:latin typeface="Georgia" panose="02040502050405020303" pitchFamily="18" charset="0"/>
              </a:rPr>
              <a:t>Drosofila</a:t>
            </a:r>
            <a:r>
              <a:rPr lang="cs-CZ" sz="1600" b="0" i="1" dirty="0">
                <a:solidFill>
                  <a:srgbClr val="3E3D40"/>
                </a:solidFill>
                <a:effectLst/>
                <a:latin typeface="Georgia" panose="02040502050405020303" pitchFamily="18" charset="0"/>
              </a:rPr>
              <a:t> </a:t>
            </a:r>
            <a:r>
              <a:rPr lang="cs-CZ" sz="1600" b="0" i="1" dirty="0" err="1">
                <a:solidFill>
                  <a:srgbClr val="3E3D40"/>
                </a:solidFill>
                <a:effectLst/>
                <a:latin typeface="Georgia" panose="02040502050405020303" pitchFamily="18" charset="0"/>
              </a:rPr>
              <a:t>melanogaster</a:t>
            </a:r>
            <a:endParaRPr lang="cs-CZ" b="0" i="1" dirty="0">
              <a:solidFill>
                <a:srgbClr val="3E3D40"/>
              </a:solidFill>
              <a:effectLst/>
              <a:latin typeface="Georgia" panose="02040502050405020303" pitchFamily="18" charset="0"/>
            </a:endParaRPr>
          </a:p>
          <a:p>
            <a:endParaRPr lang="cs-CZ" dirty="0">
              <a:solidFill>
                <a:srgbClr val="3E3D40"/>
              </a:solidFill>
              <a:latin typeface="+mj-lt"/>
            </a:endParaRPr>
          </a:p>
          <a:p>
            <a:endParaRPr lang="cs-CZ" sz="2000" dirty="0">
              <a:latin typeface="+mn-lt"/>
            </a:endParaRPr>
          </a:p>
        </p:txBody>
      </p:sp>
    </p:spTree>
    <p:extLst>
      <p:ext uri="{BB962C8B-B14F-4D97-AF65-F5344CB8AC3E}">
        <p14:creationId xmlns:p14="http://schemas.microsoft.com/office/powerpoint/2010/main" val="4197694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C043064-EADF-4931-8081-D0DE27FD8893}"/>
              </a:ext>
            </a:extLst>
          </p:cNvPr>
          <p:cNvSpPr>
            <a:spLocks noGrp="1"/>
          </p:cNvSpPr>
          <p:nvPr>
            <p:ph type="ftr" sz="quarter" idx="10"/>
          </p:nvPr>
        </p:nvSpPr>
        <p:spPr>
          <a:xfrm>
            <a:off x="720000" y="6414438"/>
            <a:ext cx="7920000" cy="252000"/>
          </a:xfrm>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048356AD-DE47-4033-BB03-D87AC4C68751}"/>
              </a:ext>
            </a:extLst>
          </p:cNvPr>
          <p:cNvSpPr>
            <a:spLocks noGrp="1"/>
          </p:cNvSpPr>
          <p:nvPr>
            <p:ph type="sldNum" sz="quarter" idx="11"/>
          </p:nvPr>
        </p:nvSpPr>
        <p:spPr>
          <a:xfrm>
            <a:off x="414000" y="6414438"/>
            <a:ext cx="252000" cy="252000"/>
          </a:xfrm>
        </p:spPr>
        <p:txBody>
          <a:bodyPr/>
          <a:lstStyle/>
          <a:p>
            <a:fld id="{0970407D-EE58-4A0B-824B-1D3AE42DD9CF}" type="slidenum">
              <a:rPr lang="en-GB" altLang="cs-CZ" noProof="0" smtClean="0"/>
              <a:pPr/>
              <a:t>18</a:t>
            </a:fld>
            <a:endParaRPr lang="en-GB" altLang="cs-CZ" noProof="0" dirty="0"/>
          </a:p>
        </p:txBody>
      </p:sp>
      <p:sp>
        <p:nvSpPr>
          <p:cNvPr id="10" name="Nadpis 3">
            <a:extLst>
              <a:ext uri="{FF2B5EF4-FFF2-40B4-BE49-F238E27FC236}">
                <a16:creationId xmlns:a16="http://schemas.microsoft.com/office/drawing/2014/main" id="{B97A0C84-16B8-4D3E-AC7F-EFA1AFC66003}"/>
              </a:ext>
            </a:extLst>
          </p:cNvPr>
          <p:cNvSpPr>
            <a:spLocks noGrp="1"/>
          </p:cNvSpPr>
          <p:nvPr>
            <p:ph type="title"/>
          </p:nvPr>
        </p:nvSpPr>
        <p:spPr>
          <a:xfrm>
            <a:off x="176924" y="41057"/>
            <a:ext cx="10753200" cy="451576"/>
          </a:xfrm>
        </p:spPr>
        <p:txBody>
          <a:bodyPr/>
          <a:lstStyle/>
          <a:p>
            <a:pPr algn="l"/>
            <a:r>
              <a:rPr lang="en-US" sz="2400" b="1" i="0" dirty="0">
                <a:solidFill>
                  <a:schemeClr val="accent1"/>
                </a:solidFill>
                <a:effectLst/>
              </a:rPr>
              <a:t>Coronavirus interactions with the cellular autophagy machinery</a:t>
            </a:r>
            <a:endParaRPr lang="en-US" sz="4800" i="0" dirty="0">
              <a:solidFill>
                <a:schemeClr val="accent1"/>
              </a:solidFill>
              <a:effectLst/>
            </a:endParaRPr>
          </a:p>
        </p:txBody>
      </p:sp>
      <p:sp>
        <p:nvSpPr>
          <p:cNvPr id="6" name="TextovéPole 5">
            <a:extLst>
              <a:ext uri="{FF2B5EF4-FFF2-40B4-BE49-F238E27FC236}">
                <a16:creationId xmlns:a16="http://schemas.microsoft.com/office/drawing/2014/main" id="{0CE5E9CF-C781-4A54-9AFA-DC63820C27E1}"/>
              </a:ext>
            </a:extLst>
          </p:cNvPr>
          <p:cNvSpPr txBox="1"/>
          <p:nvPr/>
        </p:nvSpPr>
        <p:spPr>
          <a:xfrm>
            <a:off x="292963" y="718150"/>
            <a:ext cx="6622742" cy="5262979"/>
          </a:xfrm>
          <a:prstGeom prst="rect">
            <a:avLst/>
          </a:prstGeom>
          <a:noFill/>
        </p:spPr>
        <p:txBody>
          <a:bodyPr wrap="square" rtlCol="0">
            <a:spAutoFit/>
          </a:bodyPr>
          <a:lstStyle/>
          <a:p>
            <a:pPr algn="l"/>
            <a:r>
              <a:rPr lang="en-US" sz="1600" dirty="0">
                <a:latin typeface="+mj-lt"/>
              </a:rPr>
              <a:t>The viruses enter the host cell via endocytosis</a:t>
            </a:r>
            <a:r>
              <a:rPr lang="cs-CZ" sz="1600" dirty="0">
                <a:latin typeface="+mj-lt"/>
              </a:rPr>
              <a:t> (</a:t>
            </a:r>
            <a:r>
              <a:rPr lang="cs-CZ" sz="1600" dirty="0" err="1">
                <a:latin typeface="+mj-lt"/>
              </a:rPr>
              <a:t>they</a:t>
            </a:r>
            <a:r>
              <a:rPr lang="cs-CZ" sz="1600" dirty="0">
                <a:latin typeface="+mj-lt"/>
              </a:rPr>
              <a:t> </a:t>
            </a:r>
            <a:r>
              <a:rPr lang="cs-CZ" sz="1600" dirty="0" err="1">
                <a:latin typeface="+mj-lt"/>
              </a:rPr>
              <a:t>can</a:t>
            </a:r>
            <a:r>
              <a:rPr lang="cs-CZ" sz="1600" dirty="0">
                <a:latin typeface="+mj-lt"/>
              </a:rPr>
              <a:t> do </a:t>
            </a:r>
            <a:r>
              <a:rPr lang="cs-CZ" sz="1600" dirty="0" err="1">
                <a:latin typeface="+mj-lt"/>
              </a:rPr>
              <a:t>that</a:t>
            </a:r>
            <a:r>
              <a:rPr lang="cs-CZ" sz="1600" dirty="0">
                <a:latin typeface="+mj-lt"/>
              </a:rPr>
              <a:t> </a:t>
            </a:r>
            <a:r>
              <a:rPr lang="cs-CZ" sz="1600" dirty="0" err="1">
                <a:latin typeface="+mj-lt"/>
              </a:rPr>
              <a:t>also</a:t>
            </a:r>
            <a:r>
              <a:rPr lang="cs-CZ" sz="1600" dirty="0">
                <a:latin typeface="+mj-lt"/>
              </a:rPr>
              <a:t> by </a:t>
            </a:r>
            <a:r>
              <a:rPr lang="cs-CZ" sz="1600" dirty="0" err="1">
                <a:latin typeface="+mj-lt"/>
              </a:rPr>
              <a:t>different</a:t>
            </a:r>
            <a:r>
              <a:rPr lang="cs-CZ" sz="1600" dirty="0">
                <a:latin typeface="+mj-lt"/>
              </a:rPr>
              <a:t> </a:t>
            </a:r>
            <a:r>
              <a:rPr lang="cs-CZ" sz="1600" dirty="0" err="1">
                <a:latin typeface="+mj-lt"/>
              </a:rPr>
              <a:t>mechanisms</a:t>
            </a:r>
            <a:r>
              <a:rPr lang="cs-CZ" sz="1600" dirty="0">
                <a:latin typeface="+mj-lt"/>
              </a:rPr>
              <a:t>)</a:t>
            </a:r>
            <a:r>
              <a:rPr lang="en-US" sz="1600" dirty="0">
                <a:latin typeface="+mj-lt"/>
              </a:rPr>
              <a:t> and release their RNA into the cytosol;</a:t>
            </a:r>
            <a:endParaRPr lang="cs-CZ" sz="1600" dirty="0">
              <a:latin typeface="+mj-lt"/>
            </a:endParaRPr>
          </a:p>
          <a:p>
            <a:pPr algn="l"/>
            <a:r>
              <a:rPr lang="en-US" sz="1600" dirty="0">
                <a:latin typeface="+mj-lt"/>
              </a:rPr>
              <a:t>this is followed by replicative translation with the membrane proteins being made in the endoplasmic reticulum. </a:t>
            </a:r>
            <a:endParaRPr lang="cs-CZ" sz="1600" dirty="0">
              <a:latin typeface="+mj-lt"/>
            </a:endParaRPr>
          </a:p>
          <a:p>
            <a:pPr algn="l"/>
            <a:endParaRPr lang="cs-CZ" sz="1600" dirty="0">
              <a:latin typeface="+mj-lt"/>
            </a:endParaRPr>
          </a:p>
          <a:p>
            <a:pPr algn="l"/>
            <a:r>
              <a:rPr lang="en-US" sz="1600" dirty="0">
                <a:latin typeface="+mj-lt"/>
              </a:rPr>
              <a:t>The newly formed viral particles may be released from the cell via exocytosis, or they may then intersect with autophagy. </a:t>
            </a:r>
            <a:endParaRPr lang="cs-CZ" sz="1600" dirty="0">
              <a:latin typeface="+mj-lt"/>
            </a:endParaRPr>
          </a:p>
          <a:p>
            <a:pPr algn="l"/>
            <a:r>
              <a:rPr lang="en-US" sz="1600" dirty="0">
                <a:latin typeface="+mj-lt"/>
              </a:rPr>
              <a:t>In general, autophagy plays an “antiviral” role, sequestering viral structural proteins or even completely assembled viral particles within autophagosomes; these will bind with lysosomes leading to degradation of the cargo by lysosomal hydrolytic enzymes. </a:t>
            </a:r>
            <a:endParaRPr lang="cs-CZ" sz="1600" dirty="0">
              <a:latin typeface="+mj-lt"/>
            </a:endParaRPr>
          </a:p>
          <a:p>
            <a:pPr algn="l"/>
            <a:endParaRPr lang="cs-CZ" sz="1600" dirty="0">
              <a:latin typeface="+mj-lt"/>
            </a:endParaRPr>
          </a:p>
          <a:p>
            <a:pPr algn="l"/>
            <a:r>
              <a:rPr lang="en-US" sz="1600" dirty="0">
                <a:latin typeface="+mj-lt"/>
              </a:rPr>
              <a:t>However, recent studies suggest that SARS-COV-2 disrupts and hijacks the autophagy-lysosomal pathway and subverts it. </a:t>
            </a:r>
            <a:endParaRPr lang="cs-CZ" sz="1600" dirty="0">
              <a:latin typeface="+mj-lt"/>
            </a:endParaRPr>
          </a:p>
          <a:p>
            <a:pPr algn="l"/>
            <a:r>
              <a:rPr lang="en-US" sz="1600" dirty="0">
                <a:latin typeface="+mj-lt"/>
              </a:rPr>
              <a:t>For example, the viral ORF3a protein may block autophagosome-lysosome fusion. </a:t>
            </a:r>
            <a:endParaRPr lang="cs-CZ" sz="1600" dirty="0">
              <a:latin typeface="+mj-lt"/>
            </a:endParaRPr>
          </a:p>
          <a:p>
            <a:pPr algn="l"/>
            <a:r>
              <a:rPr lang="en-US" sz="1600" dirty="0">
                <a:latin typeface="+mj-lt"/>
              </a:rPr>
              <a:t>In addition, viral proteins may be delivered to a de-acidified lysosome from which they can be released from the cell. This “</a:t>
            </a:r>
            <a:r>
              <a:rPr lang="en-US" sz="1600" dirty="0" err="1">
                <a:latin typeface="+mj-lt"/>
              </a:rPr>
              <a:t>proviral</a:t>
            </a:r>
            <a:r>
              <a:rPr lang="en-US" sz="1600" dirty="0">
                <a:latin typeface="+mj-lt"/>
              </a:rPr>
              <a:t>” role of the disrupted autophagy process leads to extensive production and release of the virus to the extracellular space causing the infection to spread to non-infected cells</a:t>
            </a:r>
            <a:r>
              <a:rPr lang="cs-CZ" sz="1600" dirty="0">
                <a:latin typeface="+mj-lt"/>
              </a:rPr>
              <a:t>.</a:t>
            </a:r>
            <a:endParaRPr lang="cs-CZ" sz="2000" dirty="0">
              <a:latin typeface="+mj-lt"/>
            </a:endParaRPr>
          </a:p>
        </p:txBody>
      </p:sp>
      <p:pic>
        <p:nvPicPr>
          <p:cNvPr id="8" name="Obrázek 7">
            <a:extLst>
              <a:ext uri="{FF2B5EF4-FFF2-40B4-BE49-F238E27FC236}">
                <a16:creationId xmlns:a16="http://schemas.microsoft.com/office/drawing/2014/main" id="{25F2797E-94E5-4978-97DD-B5A396E16E51}"/>
              </a:ext>
            </a:extLst>
          </p:cNvPr>
          <p:cNvPicPr>
            <a:picLocks noChangeAspect="1"/>
          </p:cNvPicPr>
          <p:nvPr/>
        </p:nvPicPr>
        <p:blipFill>
          <a:blip r:embed="rId2"/>
          <a:stretch>
            <a:fillRect/>
          </a:stretch>
        </p:blipFill>
        <p:spPr>
          <a:xfrm>
            <a:off x="6915705" y="824686"/>
            <a:ext cx="4768835" cy="4713942"/>
          </a:xfrm>
          <a:prstGeom prst="rect">
            <a:avLst/>
          </a:prstGeom>
        </p:spPr>
      </p:pic>
      <p:sp>
        <p:nvSpPr>
          <p:cNvPr id="17" name="TextovéPole 16">
            <a:extLst>
              <a:ext uri="{FF2B5EF4-FFF2-40B4-BE49-F238E27FC236}">
                <a16:creationId xmlns:a16="http://schemas.microsoft.com/office/drawing/2014/main" id="{6BD36F7A-D005-41BA-8249-D50EA0F7D9F6}"/>
              </a:ext>
            </a:extLst>
          </p:cNvPr>
          <p:cNvSpPr txBox="1"/>
          <p:nvPr/>
        </p:nvSpPr>
        <p:spPr>
          <a:xfrm>
            <a:off x="666000" y="6023363"/>
            <a:ext cx="10636986" cy="400110"/>
          </a:xfrm>
          <a:prstGeom prst="rect">
            <a:avLst/>
          </a:prstGeom>
          <a:noFill/>
        </p:spPr>
        <p:txBody>
          <a:bodyPr wrap="square">
            <a:spAutoFit/>
          </a:bodyPr>
          <a:lstStyle/>
          <a:p>
            <a:r>
              <a:rPr lang="cs-CZ" sz="1000" b="0" i="0" dirty="0" err="1">
                <a:solidFill>
                  <a:srgbClr val="333333"/>
                </a:solidFill>
                <a:effectLst/>
                <a:latin typeface="Open Sans" panose="020B0606030504020204" pitchFamily="34" charset="0"/>
              </a:rPr>
              <a:t>Nastaran</a:t>
            </a:r>
            <a:r>
              <a:rPr lang="cs-CZ" sz="1000" b="0" i="0" dirty="0">
                <a:solidFill>
                  <a:srgbClr val="333333"/>
                </a:solidFill>
                <a:effectLst/>
                <a:latin typeface="Open Sans" panose="020B0606030504020204" pitchFamily="34" charset="0"/>
              </a:rPr>
              <a:t> </a:t>
            </a:r>
            <a:r>
              <a:rPr lang="cs-CZ" sz="1000" b="0" i="0" dirty="0" err="1">
                <a:solidFill>
                  <a:srgbClr val="333333"/>
                </a:solidFill>
                <a:effectLst/>
                <a:latin typeface="Open Sans" panose="020B0606030504020204" pitchFamily="34" charset="0"/>
              </a:rPr>
              <a:t>Samimi</a:t>
            </a:r>
            <a:r>
              <a:rPr lang="cs-CZ" sz="1000" b="0" i="0" dirty="0">
                <a:solidFill>
                  <a:srgbClr val="333333"/>
                </a:solidFill>
                <a:effectLst/>
                <a:latin typeface="Open Sans" panose="020B0606030504020204" pitchFamily="34" charset="0"/>
              </a:rPr>
              <a:t>, </a:t>
            </a:r>
            <a:r>
              <a:rPr lang="cs-CZ" sz="1000" b="0" i="0" dirty="0" err="1">
                <a:solidFill>
                  <a:srgbClr val="333333"/>
                </a:solidFill>
                <a:effectLst/>
                <a:latin typeface="Open Sans" panose="020B0606030504020204" pitchFamily="34" charset="0"/>
              </a:rPr>
              <a:t>Mojtaba</a:t>
            </a:r>
            <a:r>
              <a:rPr lang="cs-CZ" sz="1000" b="0" i="0" dirty="0">
                <a:solidFill>
                  <a:srgbClr val="333333"/>
                </a:solidFill>
                <a:effectLst/>
                <a:latin typeface="Open Sans" panose="020B0606030504020204" pitchFamily="34" charset="0"/>
              </a:rPr>
              <a:t> </a:t>
            </a:r>
            <a:r>
              <a:rPr lang="cs-CZ" sz="1000" b="0" i="0" dirty="0" err="1">
                <a:solidFill>
                  <a:srgbClr val="333333"/>
                </a:solidFill>
                <a:effectLst/>
                <a:latin typeface="Open Sans" panose="020B0606030504020204" pitchFamily="34" charset="0"/>
              </a:rPr>
              <a:t>Farjam</a:t>
            </a:r>
            <a:r>
              <a:rPr lang="cs-CZ" sz="1000" b="0" i="0" dirty="0">
                <a:solidFill>
                  <a:srgbClr val="333333"/>
                </a:solidFill>
                <a:effectLst/>
                <a:latin typeface="Open Sans" panose="020B0606030504020204" pitchFamily="34" charset="0"/>
              </a:rPr>
              <a:t>, Daniel J. </a:t>
            </a:r>
            <a:r>
              <a:rPr lang="cs-CZ" sz="1000" b="0" i="0" dirty="0" err="1">
                <a:solidFill>
                  <a:srgbClr val="333333"/>
                </a:solidFill>
                <a:effectLst/>
                <a:latin typeface="Open Sans" panose="020B0606030504020204" pitchFamily="34" charset="0"/>
              </a:rPr>
              <a:t>Klionsky</a:t>
            </a:r>
            <a:r>
              <a:rPr lang="cs-CZ" sz="1000" b="0" i="0" dirty="0">
                <a:solidFill>
                  <a:srgbClr val="333333"/>
                </a:solidFill>
                <a:effectLst/>
                <a:latin typeface="Open Sans" panose="020B0606030504020204" pitchFamily="34" charset="0"/>
              </a:rPr>
              <a:t> &amp; </a:t>
            </a:r>
            <a:r>
              <a:rPr lang="cs-CZ" sz="1000" b="0" i="0" dirty="0" err="1">
                <a:solidFill>
                  <a:srgbClr val="333333"/>
                </a:solidFill>
                <a:effectLst/>
                <a:latin typeface="Open Sans" panose="020B0606030504020204" pitchFamily="34" charset="0"/>
              </a:rPr>
              <a:t>Nima</a:t>
            </a:r>
            <a:r>
              <a:rPr lang="cs-CZ" sz="1000" b="0" i="0" dirty="0">
                <a:solidFill>
                  <a:srgbClr val="333333"/>
                </a:solidFill>
                <a:effectLst/>
                <a:latin typeface="Open Sans" panose="020B0606030504020204" pitchFamily="34" charset="0"/>
              </a:rPr>
              <a:t> </a:t>
            </a:r>
            <a:r>
              <a:rPr lang="cs-CZ" sz="1000" b="0" i="0" dirty="0" err="1">
                <a:solidFill>
                  <a:srgbClr val="333333"/>
                </a:solidFill>
                <a:effectLst/>
                <a:latin typeface="Open Sans" panose="020B0606030504020204" pitchFamily="34" charset="0"/>
              </a:rPr>
              <a:t>Rezaei</a:t>
            </a:r>
            <a:r>
              <a:rPr lang="cs-CZ" sz="1000" b="0" i="0" dirty="0">
                <a:solidFill>
                  <a:srgbClr val="333333"/>
                </a:solidFill>
                <a:effectLst/>
                <a:latin typeface="Open Sans" panose="020B0606030504020204" pitchFamily="34" charset="0"/>
              </a:rPr>
              <a:t> (2021) </a:t>
            </a:r>
            <a:r>
              <a:rPr lang="cs-CZ" sz="1000" b="0" i="0" dirty="0" err="1">
                <a:solidFill>
                  <a:srgbClr val="333333"/>
                </a:solidFill>
                <a:effectLst/>
                <a:latin typeface="Open Sans" panose="020B0606030504020204" pitchFamily="34" charset="0"/>
              </a:rPr>
              <a:t>The</a:t>
            </a:r>
            <a:r>
              <a:rPr lang="cs-CZ" sz="1000" b="0" i="0" dirty="0">
                <a:solidFill>
                  <a:srgbClr val="333333"/>
                </a:solidFill>
                <a:effectLst/>
                <a:latin typeface="Open Sans" panose="020B0606030504020204" pitchFamily="34" charset="0"/>
              </a:rPr>
              <a:t> role </a:t>
            </a:r>
            <a:r>
              <a:rPr lang="cs-CZ" sz="1000" b="0" i="0" dirty="0" err="1">
                <a:solidFill>
                  <a:srgbClr val="333333"/>
                </a:solidFill>
                <a:effectLst/>
                <a:latin typeface="Open Sans" panose="020B0606030504020204" pitchFamily="34" charset="0"/>
              </a:rPr>
              <a:t>of</a:t>
            </a:r>
            <a:r>
              <a:rPr lang="cs-CZ" sz="1000" b="0" i="0" dirty="0">
                <a:solidFill>
                  <a:srgbClr val="333333"/>
                </a:solidFill>
                <a:effectLst/>
                <a:latin typeface="Open Sans" panose="020B0606030504020204" pitchFamily="34" charset="0"/>
              </a:rPr>
              <a:t> </a:t>
            </a:r>
            <a:r>
              <a:rPr lang="cs-CZ" sz="1000" b="0" i="0" dirty="0" err="1">
                <a:solidFill>
                  <a:srgbClr val="333333"/>
                </a:solidFill>
                <a:effectLst/>
                <a:latin typeface="Open Sans" panose="020B0606030504020204" pitchFamily="34" charset="0"/>
              </a:rPr>
              <a:t>autophagy</a:t>
            </a:r>
            <a:r>
              <a:rPr lang="cs-CZ" sz="1000" b="0" i="0" dirty="0">
                <a:solidFill>
                  <a:srgbClr val="333333"/>
                </a:solidFill>
                <a:effectLst/>
                <a:latin typeface="Open Sans" panose="020B0606030504020204" pitchFamily="34" charset="0"/>
              </a:rPr>
              <a:t> in </a:t>
            </a:r>
            <a:r>
              <a:rPr lang="cs-CZ" sz="1000" b="0" i="0" dirty="0" err="1">
                <a:solidFill>
                  <a:srgbClr val="333333"/>
                </a:solidFill>
                <a:effectLst/>
                <a:latin typeface="Open Sans" panose="020B0606030504020204" pitchFamily="34" charset="0"/>
              </a:rPr>
              <a:t>the</a:t>
            </a:r>
            <a:r>
              <a:rPr lang="cs-CZ" sz="1000" b="0" i="0" dirty="0">
                <a:solidFill>
                  <a:srgbClr val="333333"/>
                </a:solidFill>
                <a:effectLst/>
                <a:latin typeface="Open Sans" panose="020B0606030504020204" pitchFamily="34" charset="0"/>
              </a:rPr>
              <a:t> </a:t>
            </a:r>
            <a:r>
              <a:rPr lang="cs-CZ" sz="1000" b="0" i="0" dirty="0" err="1">
                <a:solidFill>
                  <a:srgbClr val="333333"/>
                </a:solidFill>
                <a:effectLst/>
                <a:latin typeface="Open Sans" panose="020B0606030504020204" pitchFamily="34" charset="0"/>
              </a:rPr>
              <a:t>pathogenesis</a:t>
            </a:r>
            <a:r>
              <a:rPr lang="cs-CZ" sz="1000" b="0" i="0" dirty="0">
                <a:solidFill>
                  <a:srgbClr val="333333"/>
                </a:solidFill>
                <a:effectLst/>
                <a:latin typeface="Open Sans" panose="020B0606030504020204" pitchFamily="34" charset="0"/>
              </a:rPr>
              <a:t> </a:t>
            </a:r>
            <a:r>
              <a:rPr lang="cs-CZ" sz="1000" b="0" i="0" dirty="0" err="1">
                <a:solidFill>
                  <a:srgbClr val="333333"/>
                </a:solidFill>
                <a:effectLst/>
                <a:latin typeface="Open Sans" panose="020B0606030504020204" pitchFamily="34" charset="0"/>
              </a:rPr>
              <a:t>of</a:t>
            </a:r>
            <a:r>
              <a:rPr lang="cs-CZ" sz="1000" b="0" i="0" dirty="0">
                <a:solidFill>
                  <a:srgbClr val="333333"/>
                </a:solidFill>
                <a:effectLst/>
                <a:latin typeface="Open Sans" panose="020B0606030504020204" pitchFamily="34" charset="0"/>
              </a:rPr>
              <a:t> SARS-CoV-2 </a:t>
            </a:r>
            <a:r>
              <a:rPr lang="cs-CZ" sz="1000" b="0" i="0" dirty="0" err="1">
                <a:solidFill>
                  <a:srgbClr val="333333"/>
                </a:solidFill>
                <a:effectLst/>
                <a:latin typeface="Open Sans" panose="020B0606030504020204" pitchFamily="34" charset="0"/>
              </a:rPr>
              <a:t>infection</a:t>
            </a:r>
            <a:r>
              <a:rPr lang="cs-CZ" sz="1000" b="0" i="0" dirty="0">
                <a:solidFill>
                  <a:srgbClr val="333333"/>
                </a:solidFill>
                <a:effectLst/>
                <a:latin typeface="Open Sans" panose="020B0606030504020204" pitchFamily="34" charset="0"/>
              </a:rPr>
              <a:t> in </a:t>
            </a:r>
            <a:r>
              <a:rPr lang="cs-CZ" sz="1000" b="0" i="0" dirty="0" err="1">
                <a:solidFill>
                  <a:srgbClr val="333333"/>
                </a:solidFill>
                <a:effectLst/>
                <a:latin typeface="Open Sans" panose="020B0606030504020204" pitchFamily="34" charset="0"/>
              </a:rPr>
              <a:t>different</a:t>
            </a:r>
            <a:r>
              <a:rPr lang="cs-CZ" sz="1000" b="0" i="0" dirty="0">
                <a:solidFill>
                  <a:srgbClr val="333333"/>
                </a:solidFill>
                <a:effectLst/>
                <a:latin typeface="Open Sans" panose="020B0606030504020204" pitchFamily="34" charset="0"/>
              </a:rPr>
              <a:t> cell </a:t>
            </a:r>
            <a:r>
              <a:rPr lang="cs-CZ" sz="1000" b="0" i="0" dirty="0" err="1">
                <a:solidFill>
                  <a:srgbClr val="333333"/>
                </a:solidFill>
                <a:effectLst/>
                <a:latin typeface="Open Sans" panose="020B0606030504020204" pitchFamily="34" charset="0"/>
              </a:rPr>
              <a:t>types</a:t>
            </a:r>
            <a:r>
              <a:rPr lang="cs-CZ" sz="1000" b="0" i="0" dirty="0">
                <a:solidFill>
                  <a:srgbClr val="333333"/>
                </a:solidFill>
                <a:effectLst/>
                <a:latin typeface="Open Sans" panose="020B0606030504020204" pitchFamily="34" charset="0"/>
              </a:rPr>
              <a:t>, </a:t>
            </a:r>
            <a:r>
              <a:rPr lang="cs-CZ" sz="1000" b="0" i="0" dirty="0" err="1">
                <a:solidFill>
                  <a:srgbClr val="333333"/>
                </a:solidFill>
                <a:effectLst/>
                <a:latin typeface="Open Sans" panose="020B0606030504020204" pitchFamily="34" charset="0"/>
              </a:rPr>
              <a:t>Autophagy</a:t>
            </a:r>
            <a:r>
              <a:rPr lang="cs-CZ" sz="1000" b="0" i="0" dirty="0">
                <a:solidFill>
                  <a:srgbClr val="333333"/>
                </a:solidFill>
                <a:effectLst/>
                <a:latin typeface="Open Sans" panose="020B0606030504020204" pitchFamily="34" charset="0"/>
              </a:rPr>
              <a:t>, </a:t>
            </a:r>
            <a:r>
              <a:rPr lang="cs-CZ" sz="1000" b="0" i="0" dirty="0">
                <a:effectLst/>
                <a:latin typeface="Open Sans" panose="020B0606030504020204" pitchFamily="34" charset="0"/>
              </a:rPr>
              <a:t>DOI: </a:t>
            </a:r>
            <a:r>
              <a:rPr lang="cs-CZ" sz="1000" b="0" i="0" u="sng" dirty="0">
                <a:effectLst/>
                <a:latin typeface="Open Sans" panose="020B0606030504020204" pitchFamily="34" charset="0"/>
                <a:hlinkClick r:id="rId3">
                  <a:extLst>
                    <a:ext uri="{A12FA001-AC4F-418D-AE19-62706E023703}">
                      <ahyp:hlinkClr xmlns:ahyp="http://schemas.microsoft.com/office/drawing/2018/hyperlinkcolor" val="tx"/>
                    </a:ext>
                  </a:extLst>
                </a:hlinkClick>
              </a:rPr>
              <a:t>10.1080/15548627.2021.1989150</a:t>
            </a:r>
            <a:endParaRPr lang="cs-CZ" sz="1000" dirty="0"/>
          </a:p>
        </p:txBody>
      </p:sp>
    </p:spTree>
    <p:extLst>
      <p:ext uri="{BB962C8B-B14F-4D97-AF65-F5344CB8AC3E}">
        <p14:creationId xmlns:p14="http://schemas.microsoft.com/office/powerpoint/2010/main" val="420477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44E3534-D3D4-F9C2-4AFF-CF0409A282E3}"/>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90CF9E7D-B474-84EB-8C4B-88EA134F489C}"/>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Nadpis 3">
            <a:extLst>
              <a:ext uri="{FF2B5EF4-FFF2-40B4-BE49-F238E27FC236}">
                <a16:creationId xmlns:a16="http://schemas.microsoft.com/office/drawing/2014/main" id="{5AEA7F41-5FD4-F8A0-CDE6-1F99C65E8A52}"/>
              </a:ext>
            </a:extLst>
          </p:cNvPr>
          <p:cNvSpPr>
            <a:spLocks noGrp="1"/>
          </p:cNvSpPr>
          <p:nvPr>
            <p:ph type="title"/>
          </p:nvPr>
        </p:nvSpPr>
        <p:spPr>
          <a:xfrm>
            <a:off x="2398379" y="2798182"/>
            <a:ext cx="10753200" cy="451576"/>
          </a:xfrm>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p>
        </p:txBody>
      </p:sp>
    </p:spTree>
    <p:extLst>
      <p:ext uri="{BB962C8B-B14F-4D97-AF65-F5344CB8AC3E}">
        <p14:creationId xmlns:p14="http://schemas.microsoft.com/office/powerpoint/2010/main" val="311689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8A8417-D6C0-4B89-B103-1312CEC9BC06}"/>
              </a:ext>
            </a:extLst>
          </p:cNvPr>
          <p:cNvSpPr>
            <a:spLocks noGrp="1"/>
          </p:cNvSpPr>
          <p:nvPr>
            <p:ph type="ftr" sz="quarter" idx="10"/>
          </p:nvPr>
        </p:nvSpPr>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B9559177-A7DB-4871-9CD2-F2E8FA954E03}"/>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Nadpis 3">
            <a:extLst>
              <a:ext uri="{FF2B5EF4-FFF2-40B4-BE49-F238E27FC236}">
                <a16:creationId xmlns:a16="http://schemas.microsoft.com/office/drawing/2014/main" id="{370F5FEC-B83E-4418-B76A-16FE07B90EFD}"/>
              </a:ext>
            </a:extLst>
          </p:cNvPr>
          <p:cNvSpPr>
            <a:spLocks noGrp="1"/>
          </p:cNvSpPr>
          <p:nvPr>
            <p:ph type="title"/>
          </p:nvPr>
        </p:nvSpPr>
        <p:spPr>
          <a:xfrm>
            <a:off x="343358" y="79902"/>
            <a:ext cx="10753200" cy="451576"/>
          </a:xfrm>
        </p:spPr>
        <p:txBody>
          <a:bodyPr/>
          <a:lstStyle/>
          <a:p>
            <a:r>
              <a:rPr lang="cs-CZ" sz="2400" dirty="0" err="1"/>
              <a:t>What</a:t>
            </a:r>
            <a:r>
              <a:rPr lang="cs-CZ" sz="2400" dirty="0"/>
              <a:t> </a:t>
            </a:r>
            <a:r>
              <a:rPr lang="cs-CZ" sz="2400" dirty="0" err="1"/>
              <a:t>is</a:t>
            </a:r>
            <a:r>
              <a:rPr lang="cs-CZ" sz="2400" dirty="0"/>
              <a:t> </a:t>
            </a:r>
            <a:r>
              <a:rPr lang="cs-CZ" sz="2400" dirty="0" err="1"/>
              <a:t>Autophagy</a:t>
            </a:r>
            <a:r>
              <a:rPr lang="cs-CZ" sz="2400" dirty="0"/>
              <a:t>?</a:t>
            </a:r>
          </a:p>
        </p:txBody>
      </p:sp>
      <p:sp>
        <p:nvSpPr>
          <p:cNvPr id="7" name="Zástupný obsah 6">
            <a:extLst>
              <a:ext uri="{FF2B5EF4-FFF2-40B4-BE49-F238E27FC236}">
                <a16:creationId xmlns:a16="http://schemas.microsoft.com/office/drawing/2014/main" id="{A3742823-C53A-4041-B18A-FFC9C19C39F4}"/>
              </a:ext>
            </a:extLst>
          </p:cNvPr>
          <p:cNvSpPr>
            <a:spLocks noGrp="1"/>
          </p:cNvSpPr>
          <p:nvPr>
            <p:ph idx="1"/>
          </p:nvPr>
        </p:nvSpPr>
        <p:spPr>
          <a:xfrm>
            <a:off x="514949" y="1349803"/>
            <a:ext cx="6640453" cy="4921863"/>
          </a:xfrm>
        </p:spPr>
        <p:txBody>
          <a:bodyPr/>
          <a:lstStyle/>
          <a:p>
            <a:pPr marL="72000" indent="0">
              <a:lnSpc>
                <a:spcPct val="100000"/>
              </a:lnSpc>
              <a:buNone/>
            </a:pPr>
            <a:r>
              <a:rPr lang="en-US" sz="1800" b="0" i="0" dirty="0">
                <a:solidFill>
                  <a:srgbClr val="222222"/>
                </a:solidFill>
                <a:effectLst/>
                <a:latin typeface="+mj-lt"/>
              </a:rPr>
              <a:t>Autophagy is a highly conserved catabolic process induced under various conditions of cellular stress, which prevents cell damage and promotes survival in the event of energy or nutrient shortage and responds to various cytotoxic insults.</a:t>
            </a:r>
            <a:endParaRPr lang="cs-CZ" sz="1800" b="0" i="0" dirty="0">
              <a:solidFill>
                <a:srgbClr val="222222"/>
              </a:solidFill>
              <a:effectLst/>
              <a:latin typeface="+mj-lt"/>
            </a:endParaRPr>
          </a:p>
          <a:p>
            <a:pPr marL="72000" indent="0">
              <a:lnSpc>
                <a:spcPct val="100000"/>
              </a:lnSpc>
              <a:buNone/>
            </a:pPr>
            <a:endParaRPr lang="cs-CZ" sz="1800" b="0" i="0" dirty="0">
              <a:solidFill>
                <a:srgbClr val="222222"/>
              </a:solidFill>
              <a:effectLst/>
              <a:latin typeface="+mj-lt"/>
            </a:endParaRPr>
          </a:p>
          <a:p>
            <a:pPr marL="72000" indent="0">
              <a:lnSpc>
                <a:spcPct val="100000"/>
              </a:lnSpc>
              <a:buNone/>
            </a:pPr>
            <a:r>
              <a:rPr lang="en-US" sz="1800" b="0" i="0" dirty="0">
                <a:solidFill>
                  <a:srgbClr val="222222"/>
                </a:solidFill>
                <a:effectLst/>
                <a:latin typeface="+mj-lt"/>
              </a:rPr>
              <a:t>Chemical or genetic disturbance of autophagy and the age-dependent decline in autophagic activity have been implicated in the progression of cancer, neurodegeneration and immune diseases, as well as ageing</a:t>
            </a:r>
            <a:r>
              <a:rPr lang="cs-CZ" sz="1800" b="0" i="0" dirty="0">
                <a:solidFill>
                  <a:srgbClr val="222222"/>
                </a:solidFill>
                <a:effectLst/>
                <a:latin typeface="+mj-lt"/>
              </a:rPr>
              <a:t>.</a:t>
            </a:r>
          </a:p>
          <a:p>
            <a:pPr marL="72000" indent="0">
              <a:lnSpc>
                <a:spcPct val="100000"/>
              </a:lnSpc>
              <a:buNone/>
            </a:pPr>
            <a:endParaRPr lang="cs-CZ" sz="1800" dirty="0">
              <a:solidFill>
                <a:srgbClr val="222222"/>
              </a:solidFill>
              <a:latin typeface="+mj-lt"/>
            </a:endParaRPr>
          </a:p>
          <a:p>
            <a:pPr marL="72000" indent="0">
              <a:lnSpc>
                <a:spcPct val="100000"/>
              </a:lnSpc>
              <a:buNone/>
            </a:pPr>
            <a:r>
              <a:rPr lang="en-US" sz="1800" b="0" i="0" dirty="0">
                <a:solidFill>
                  <a:srgbClr val="222222"/>
                </a:solidFill>
                <a:effectLst/>
                <a:latin typeface="+mj-lt"/>
              </a:rPr>
              <a:t>The most characterized trigger for induction of autophagy is deprivation of amino acids, which results in inhibition of the master cell growth regulator serine/threonine kinase mTOR</a:t>
            </a:r>
            <a:r>
              <a:rPr lang="cs-CZ" sz="1800" b="0" i="0" dirty="0">
                <a:solidFill>
                  <a:srgbClr val="222222"/>
                </a:solidFill>
                <a:effectLst/>
                <a:latin typeface="+mj-lt"/>
              </a:rPr>
              <a:t>.</a:t>
            </a:r>
          </a:p>
          <a:p>
            <a:pPr marL="72000" indent="0">
              <a:lnSpc>
                <a:spcPct val="100000"/>
              </a:lnSpc>
              <a:buNone/>
            </a:pPr>
            <a:endParaRPr lang="cs-CZ" sz="1800" dirty="0">
              <a:solidFill>
                <a:srgbClr val="222222"/>
              </a:solidFill>
              <a:latin typeface="Harding"/>
            </a:endParaRPr>
          </a:p>
          <a:p>
            <a:pPr marL="72000" indent="0">
              <a:lnSpc>
                <a:spcPct val="100000"/>
              </a:lnSpc>
              <a:buNone/>
            </a:pPr>
            <a:endParaRPr lang="cs-CZ" sz="1800" b="0" i="0" dirty="0">
              <a:solidFill>
                <a:srgbClr val="222222"/>
              </a:solidFill>
              <a:effectLst/>
              <a:latin typeface="Harding"/>
            </a:endParaRPr>
          </a:p>
          <a:p>
            <a:pPr marL="72000" indent="0">
              <a:lnSpc>
                <a:spcPct val="100000"/>
              </a:lnSpc>
              <a:buNone/>
            </a:pPr>
            <a:endParaRPr lang="cs-CZ" sz="1800" dirty="0">
              <a:solidFill>
                <a:srgbClr val="222222"/>
              </a:solidFill>
              <a:latin typeface="Harding"/>
            </a:endParaRPr>
          </a:p>
          <a:p>
            <a:pPr marL="72000" indent="0">
              <a:lnSpc>
                <a:spcPct val="100000"/>
              </a:lnSpc>
              <a:buNone/>
            </a:pPr>
            <a:endParaRPr lang="cs-CZ" sz="1800" dirty="0"/>
          </a:p>
        </p:txBody>
      </p:sp>
      <p:grpSp>
        <p:nvGrpSpPr>
          <p:cNvPr id="16" name="Skupina 15">
            <a:extLst>
              <a:ext uri="{FF2B5EF4-FFF2-40B4-BE49-F238E27FC236}">
                <a16:creationId xmlns:a16="http://schemas.microsoft.com/office/drawing/2014/main" id="{FC872D5E-AFB9-43E5-91CB-86D46F8AB72E}"/>
              </a:ext>
            </a:extLst>
          </p:cNvPr>
          <p:cNvGrpSpPr/>
          <p:nvPr/>
        </p:nvGrpSpPr>
        <p:grpSpPr>
          <a:xfrm>
            <a:off x="7753485" y="1580222"/>
            <a:ext cx="2855326" cy="3551565"/>
            <a:chOff x="9129528" y="1251751"/>
            <a:chExt cx="2855326" cy="3551565"/>
          </a:xfrm>
        </p:grpSpPr>
        <p:pic>
          <p:nvPicPr>
            <p:cNvPr id="12" name="Obrázek 11">
              <a:extLst>
                <a:ext uri="{FF2B5EF4-FFF2-40B4-BE49-F238E27FC236}">
                  <a16:creationId xmlns:a16="http://schemas.microsoft.com/office/drawing/2014/main" id="{88D752A5-A8AD-4064-9E96-C91F2E8E7598}"/>
                </a:ext>
              </a:extLst>
            </p:cNvPr>
            <p:cNvPicPr>
              <a:picLocks noChangeAspect="1"/>
            </p:cNvPicPr>
            <p:nvPr/>
          </p:nvPicPr>
          <p:blipFill>
            <a:blip r:embed="rId2"/>
            <a:stretch>
              <a:fillRect/>
            </a:stretch>
          </p:blipFill>
          <p:spPr>
            <a:xfrm>
              <a:off x="9129528" y="1251751"/>
              <a:ext cx="2839634" cy="3551565"/>
            </a:xfrm>
            <a:prstGeom prst="rect">
              <a:avLst/>
            </a:prstGeom>
          </p:spPr>
        </p:pic>
        <p:sp>
          <p:nvSpPr>
            <p:cNvPr id="15" name="Obdélník 14">
              <a:extLst>
                <a:ext uri="{FF2B5EF4-FFF2-40B4-BE49-F238E27FC236}">
                  <a16:creationId xmlns:a16="http://schemas.microsoft.com/office/drawing/2014/main" id="{79D46C3E-21A4-4DC4-BC6F-F5BD7D95C55C}"/>
                </a:ext>
              </a:extLst>
            </p:cNvPr>
            <p:cNvSpPr/>
            <p:nvPr/>
          </p:nvSpPr>
          <p:spPr bwMode="auto">
            <a:xfrm>
              <a:off x="11594237" y="4128117"/>
              <a:ext cx="390617" cy="88776"/>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grpSp>
    </p:spTree>
    <p:extLst>
      <p:ext uri="{BB962C8B-B14F-4D97-AF65-F5344CB8AC3E}">
        <p14:creationId xmlns:p14="http://schemas.microsoft.com/office/powerpoint/2010/main" val="305808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8A8417-D6C0-4B89-B103-1312CEC9BC06}"/>
              </a:ext>
            </a:extLst>
          </p:cNvPr>
          <p:cNvSpPr>
            <a:spLocks noGrp="1"/>
          </p:cNvSpPr>
          <p:nvPr>
            <p:ph type="ftr" sz="quarter" idx="10"/>
          </p:nvPr>
        </p:nvSpPr>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B9559177-A7DB-4871-9CD2-F2E8FA954E03}"/>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Nadpis 3">
            <a:extLst>
              <a:ext uri="{FF2B5EF4-FFF2-40B4-BE49-F238E27FC236}">
                <a16:creationId xmlns:a16="http://schemas.microsoft.com/office/drawing/2014/main" id="{370F5FEC-B83E-4418-B76A-16FE07B90EFD}"/>
              </a:ext>
            </a:extLst>
          </p:cNvPr>
          <p:cNvSpPr>
            <a:spLocks noGrp="1"/>
          </p:cNvSpPr>
          <p:nvPr>
            <p:ph type="title"/>
          </p:nvPr>
        </p:nvSpPr>
        <p:spPr>
          <a:xfrm>
            <a:off x="343358" y="79902"/>
            <a:ext cx="10753200" cy="451576"/>
          </a:xfrm>
        </p:spPr>
        <p:txBody>
          <a:bodyPr/>
          <a:lstStyle/>
          <a:p>
            <a:r>
              <a:rPr lang="cs-CZ" sz="2400" dirty="0" err="1"/>
              <a:t>Mechanism</a:t>
            </a:r>
            <a:r>
              <a:rPr lang="cs-CZ" sz="2400" dirty="0"/>
              <a:t> </a:t>
            </a:r>
            <a:r>
              <a:rPr lang="cs-CZ" sz="2400" dirty="0" err="1"/>
              <a:t>of</a:t>
            </a:r>
            <a:r>
              <a:rPr lang="cs-CZ" sz="2400" dirty="0"/>
              <a:t> </a:t>
            </a:r>
            <a:r>
              <a:rPr lang="cs-CZ" sz="2400" dirty="0" err="1"/>
              <a:t>autophagy</a:t>
            </a:r>
            <a:endParaRPr lang="cs-CZ" sz="2400" dirty="0"/>
          </a:p>
        </p:txBody>
      </p:sp>
      <p:sp>
        <p:nvSpPr>
          <p:cNvPr id="5" name="Zástupný obsah 4">
            <a:extLst>
              <a:ext uri="{FF2B5EF4-FFF2-40B4-BE49-F238E27FC236}">
                <a16:creationId xmlns:a16="http://schemas.microsoft.com/office/drawing/2014/main" id="{F482B3ED-4B76-4CF6-A4D0-292341EEF001}"/>
              </a:ext>
            </a:extLst>
          </p:cNvPr>
          <p:cNvSpPr>
            <a:spLocks noGrp="1"/>
          </p:cNvSpPr>
          <p:nvPr>
            <p:ph idx="1"/>
          </p:nvPr>
        </p:nvSpPr>
        <p:spPr>
          <a:xfrm>
            <a:off x="414000" y="940772"/>
            <a:ext cx="10926221" cy="4139998"/>
          </a:xfrm>
        </p:spPr>
        <p:txBody>
          <a:bodyPr/>
          <a:lstStyle/>
          <a:p>
            <a:pPr marL="72000" indent="0">
              <a:lnSpc>
                <a:spcPct val="100000"/>
              </a:lnSpc>
              <a:buNone/>
            </a:pPr>
            <a:r>
              <a:rPr lang="cs-CZ" sz="1800" b="0" i="0" dirty="0" err="1">
                <a:solidFill>
                  <a:srgbClr val="222222"/>
                </a:solidFill>
                <a:effectLst/>
              </a:rPr>
              <a:t>Autophagy</a:t>
            </a:r>
            <a:r>
              <a:rPr lang="cs-CZ" sz="1800" b="0" i="0" dirty="0">
                <a:solidFill>
                  <a:srgbClr val="222222"/>
                </a:solidFill>
                <a:effectLst/>
              </a:rPr>
              <a:t> </a:t>
            </a:r>
            <a:r>
              <a:rPr lang="en-US" sz="1800" b="0" i="0" dirty="0">
                <a:solidFill>
                  <a:srgbClr val="222222"/>
                </a:solidFill>
                <a:effectLst/>
              </a:rPr>
              <a:t>(from the Greek words </a:t>
            </a:r>
            <a:r>
              <a:rPr lang="en-US" sz="1800" b="0" i="1" dirty="0">
                <a:solidFill>
                  <a:srgbClr val="222222"/>
                </a:solidFill>
                <a:effectLst/>
              </a:rPr>
              <a:t>auto</a:t>
            </a:r>
            <a:r>
              <a:rPr lang="en-US" sz="1800" b="0" i="0" dirty="0">
                <a:solidFill>
                  <a:srgbClr val="222222"/>
                </a:solidFill>
                <a:effectLst/>
              </a:rPr>
              <a:t>, meaning ‘self’, and </a:t>
            </a:r>
            <a:r>
              <a:rPr lang="en-US" sz="1800" b="0" i="1" dirty="0" err="1">
                <a:solidFill>
                  <a:srgbClr val="222222"/>
                </a:solidFill>
                <a:effectLst/>
              </a:rPr>
              <a:t>phagein</a:t>
            </a:r>
            <a:r>
              <a:rPr lang="en-US" sz="1800" b="0" i="0" dirty="0">
                <a:solidFill>
                  <a:srgbClr val="222222"/>
                </a:solidFill>
                <a:effectLst/>
              </a:rPr>
              <a:t>, meaning ‘to eat’) </a:t>
            </a:r>
            <a:r>
              <a:rPr lang="cs-CZ" sz="1800" b="0" i="0" dirty="0">
                <a:solidFill>
                  <a:srgbClr val="222222"/>
                </a:solidFill>
                <a:effectLst/>
              </a:rPr>
              <a:t> </a:t>
            </a:r>
            <a:r>
              <a:rPr lang="cs-CZ" sz="1800" b="0" i="0" dirty="0" err="1">
                <a:solidFill>
                  <a:srgbClr val="222222"/>
                </a:solidFill>
                <a:effectLst/>
              </a:rPr>
              <a:t>is</a:t>
            </a:r>
            <a:r>
              <a:rPr lang="cs-CZ" sz="1800" b="0" i="0" dirty="0">
                <a:solidFill>
                  <a:srgbClr val="222222"/>
                </a:solidFill>
                <a:effectLst/>
              </a:rPr>
              <a:t> a </a:t>
            </a:r>
            <a:r>
              <a:rPr lang="cs-CZ" sz="1800" b="0" i="0" dirty="0" err="1">
                <a:solidFill>
                  <a:srgbClr val="222222"/>
                </a:solidFill>
                <a:effectLst/>
              </a:rPr>
              <a:t>fundamental</a:t>
            </a:r>
            <a:r>
              <a:rPr lang="cs-CZ" sz="1800" b="0" i="0" dirty="0">
                <a:solidFill>
                  <a:srgbClr val="222222"/>
                </a:solidFill>
                <a:effectLst/>
              </a:rPr>
              <a:t> </a:t>
            </a:r>
            <a:r>
              <a:rPr lang="cs-CZ" sz="1800" b="0" i="0" dirty="0" err="1">
                <a:solidFill>
                  <a:srgbClr val="222222"/>
                </a:solidFill>
                <a:effectLst/>
              </a:rPr>
              <a:t>cellular</a:t>
            </a:r>
            <a:r>
              <a:rPr lang="cs-CZ" sz="1800" b="0" i="0" dirty="0">
                <a:solidFill>
                  <a:srgbClr val="222222"/>
                </a:solidFill>
                <a:effectLst/>
              </a:rPr>
              <a:t> </a:t>
            </a:r>
            <a:r>
              <a:rPr lang="cs-CZ" sz="1800" b="0" i="0" dirty="0" err="1">
                <a:solidFill>
                  <a:srgbClr val="222222"/>
                </a:solidFill>
                <a:effectLst/>
              </a:rPr>
              <a:t>process</a:t>
            </a:r>
            <a:r>
              <a:rPr lang="cs-CZ" sz="1800" b="0" i="0" dirty="0">
                <a:solidFill>
                  <a:srgbClr val="222222"/>
                </a:solidFill>
                <a:effectLst/>
              </a:rPr>
              <a:t> </a:t>
            </a:r>
            <a:r>
              <a:rPr lang="cs-CZ" sz="1800" b="0" i="0" dirty="0" err="1">
                <a:solidFill>
                  <a:srgbClr val="222222"/>
                </a:solidFill>
                <a:effectLst/>
              </a:rPr>
              <a:t>that</a:t>
            </a:r>
            <a:r>
              <a:rPr lang="cs-CZ" sz="1800" b="0" i="0" dirty="0">
                <a:solidFill>
                  <a:srgbClr val="222222"/>
                </a:solidFill>
                <a:effectLst/>
              </a:rPr>
              <a:t> </a:t>
            </a:r>
            <a:r>
              <a:rPr lang="cs-CZ" sz="1800" b="0" i="0" dirty="0" err="1">
                <a:solidFill>
                  <a:srgbClr val="222222"/>
                </a:solidFill>
                <a:effectLst/>
              </a:rPr>
              <a:t>eliminates</a:t>
            </a:r>
            <a:r>
              <a:rPr lang="cs-CZ" sz="1800" b="0" i="0" dirty="0">
                <a:solidFill>
                  <a:srgbClr val="222222"/>
                </a:solidFill>
                <a:effectLst/>
              </a:rPr>
              <a:t> </a:t>
            </a:r>
            <a:r>
              <a:rPr lang="cs-CZ" sz="1800" b="0" i="0" dirty="0" err="1">
                <a:solidFill>
                  <a:srgbClr val="222222"/>
                </a:solidFill>
                <a:effectLst/>
              </a:rPr>
              <a:t>molecules</a:t>
            </a:r>
            <a:r>
              <a:rPr lang="cs-CZ" sz="1800" b="0" i="0" dirty="0">
                <a:solidFill>
                  <a:srgbClr val="222222"/>
                </a:solidFill>
                <a:effectLst/>
              </a:rPr>
              <a:t> and </a:t>
            </a:r>
            <a:r>
              <a:rPr lang="cs-CZ" sz="1800" b="0" i="0" dirty="0" err="1">
                <a:solidFill>
                  <a:srgbClr val="222222"/>
                </a:solidFill>
                <a:effectLst/>
              </a:rPr>
              <a:t>subcellular</a:t>
            </a:r>
            <a:r>
              <a:rPr lang="cs-CZ" sz="1800" b="0" i="0" dirty="0">
                <a:solidFill>
                  <a:srgbClr val="222222"/>
                </a:solidFill>
                <a:effectLst/>
              </a:rPr>
              <a:t> </a:t>
            </a:r>
            <a:r>
              <a:rPr lang="cs-CZ" sz="1800" b="0" i="0" dirty="0" err="1">
                <a:solidFill>
                  <a:srgbClr val="222222"/>
                </a:solidFill>
                <a:effectLst/>
              </a:rPr>
              <a:t>elements</a:t>
            </a:r>
            <a:r>
              <a:rPr lang="cs-CZ" sz="1800" b="0" i="0" dirty="0">
                <a:solidFill>
                  <a:srgbClr val="222222"/>
                </a:solidFill>
                <a:effectLst/>
              </a:rPr>
              <a:t>, </a:t>
            </a:r>
            <a:r>
              <a:rPr lang="cs-CZ" sz="1800" b="0" i="0" dirty="0" err="1">
                <a:solidFill>
                  <a:srgbClr val="222222"/>
                </a:solidFill>
                <a:effectLst/>
              </a:rPr>
              <a:t>including</a:t>
            </a:r>
            <a:r>
              <a:rPr lang="cs-CZ" sz="1800" b="0" i="0" dirty="0">
                <a:solidFill>
                  <a:srgbClr val="222222"/>
                </a:solidFill>
                <a:effectLst/>
              </a:rPr>
              <a:t> </a:t>
            </a:r>
            <a:r>
              <a:rPr lang="cs-CZ" sz="1800" b="0" i="0" dirty="0" err="1">
                <a:solidFill>
                  <a:srgbClr val="222222"/>
                </a:solidFill>
                <a:effectLst/>
              </a:rPr>
              <a:t>nucleic</a:t>
            </a:r>
            <a:r>
              <a:rPr lang="cs-CZ" sz="1800" b="0" i="0" dirty="0">
                <a:solidFill>
                  <a:srgbClr val="222222"/>
                </a:solidFill>
                <a:effectLst/>
              </a:rPr>
              <a:t> </a:t>
            </a:r>
            <a:r>
              <a:rPr lang="cs-CZ" sz="1800" b="0" i="0" dirty="0" err="1">
                <a:solidFill>
                  <a:srgbClr val="222222"/>
                </a:solidFill>
                <a:effectLst/>
              </a:rPr>
              <a:t>acids</a:t>
            </a:r>
            <a:r>
              <a:rPr lang="cs-CZ" sz="1800" b="0" i="0" dirty="0">
                <a:solidFill>
                  <a:srgbClr val="222222"/>
                </a:solidFill>
                <a:effectLst/>
              </a:rPr>
              <a:t>, </a:t>
            </a:r>
            <a:r>
              <a:rPr lang="cs-CZ" sz="1800" b="0" i="0" dirty="0" err="1">
                <a:solidFill>
                  <a:srgbClr val="222222"/>
                </a:solidFill>
                <a:effectLst/>
              </a:rPr>
              <a:t>proteins</a:t>
            </a:r>
            <a:r>
              <a:rPr lang="cs-CZ" sz="1800" b="0" i="0" dirty="0">
                <a:solidFill>
                  <a:srgbClr val="222222"/>
                </a:solidFill>
                <a:effectLst/>
              </a:rPr>
              <a:t>, </a:t>
            </a:r>
            <a:r>
              <a:rPr lang="cs-CZ" sz="1800" b="0" i="0" dirty="0" err="1">
                <a:solidFill>
                  <a:srgbClr val="222222"/>
                </a:solidFill>
                <a:effectLst/>
              </a:rPr>
              <a:t>lipids</a:t>
            </a:r>
            <a:r>
              <a:rPr lang="cs-CZ" sz="1800" b="0" i="0" dirty="0">
                <a:solidFill>
                  <a:srgbClr val="222222"/>
                </a:solidFill>
                <a:effectLst/>
              </a:rPr>
              <a:t> and </a:t>
            </a:r>
            <a:r>
              <a:rPr lang="cs-CZ" sz="1800" b="0" i="0" dirty="0" err="1">
                <a:solidFill>
                  <a:srgbClr val="222222"/>
                </a:solidFill>
                <a:effectLst/>
              </a:rPr>
              <a:t>organelles</a:t>
            </a:r>
            <a:r>
              <a:rPr lang="cs-CZ" sz="1800" b="0" i="0" dirty="0">
                <a:solidFill>
                  <a:srgbClr val="222222"/>
                </a:solidFill>
                <a:effectLst/>
              </a:rPr>
              <a:t>, via </a:t>
            </a:r>
            <a:r>
              <a:rPr lang="cs-CZ" sz="1800" b="0" i="0" dirty="0" err="1">
                <a:solidFill>
                  <a:srgbClr val="222222"/>
                </a:solidFill>
                <a:effectLst/>
              </a:rPr>
              <a:t>lysosome-mediated</a:t>
            </a:r>
            <a:r>
              <a:rPr lang="cs-CZ" sz="1800" b="0" i="0" dirty="0">
                <a:solidFill>
                  <a:srgbClr val="222222"/>
                </a:solidFill>
                <a:effectLst/>
              </a:rPr>
              <a:t> </a:t>
            </a:r>
            <a:r>
              <a:rPr lang="cs-CZ" sz="1800" b="0" i="0" dirty="0" err="1">
                <a:solidFill>
                  <a:srgbClr val="222222"/>
                </a:solidFill>
                <a:effectLst/>
              </a:rPr>
              <a:t>degradation</a:t>
            </a:r>
            <a:r>
              <a:rPr lang="cs-CZ" sz="1800" b="0" i="0" dirty="0">
                <a:solidFill>
                  <a:srgbClr val="222222"/>
                </a:solidFill>
                <a:effectLst/>
              </a:rPr>
              <a:t> to </a:t>
            </a:r>
            <a:r>
              <a:rPr lang="cs-CZ" sz="1800" b="0" i="0" dirty="0" err="1">
                <a:solidFill>
                  <a:srgbClr val="222222"/>
                </a:solidFill>
                <a:effectLst/>
              </a:rPr>
              <a:t>promote</a:t>
            </a:r>
            <a:r>
              <a:rPr lang="cs-CZ" sz="1800" b="0" i="0" dirty="0">
                <a:solidFill>
                  <a:srgbClr val="222222"/>
                </a:solidFill>
                <a:effectLst/>
              </a:rPr>
              <a:t> </a:t>
            </a:r>
            <a:r>
              <a:rPr lang="cs-CZ" sz="1800" b="0" i="0" dirty="0" err="1">
                <a:solidFill>
                  <a:srgbClr val="222222"/>
                </a:solidFill>
                <a:effectLst/>
              </a:rPr>
              <a:t>homeostasis</a:t>
            </a:r>
            <a:r>
              <a:rPr lang="cs-CZ" sz="1800" b="0" i="0" dirty="0">
                <a:solidFill>
                  <a:srgbClr val="222222"/>
                </a:solidFill>
                <a:effectLst/>
              </a:rPr>
              <a:t>, </a:t>
            </a:r>
            <a:r>
              <a:rPr lang="cs-CZ" sz="1800" b="0" i="0" dirty="0" err="1">
                <a:solidFill>
                  <a:srgbClr val="222222"/>
                </a:solidFill>
                <a:effectLst/>
              </a:rPr>
              <a:t>differentiation</a:t>
            </a:r>
            <a:r>
              <a:rPr lang="cs-CZ" sz="1800" b="0" i="0" dirty="0">
                <a:solidFill>
                  <a:srgbClr val="222222"/>
                </a:solidFill>
                <a:effectLst/>
              </a:rPr>
              <a:t>, development and </a:t>
            </a:r>
            <a:r>
              <a:rPr lang="cs-CZ" sz="1800" b="0" i="0" dirty="0" err="1">
                <a:solidFill>
                  <a:srgbClr val="222222"/>
                </a:solidFill>
                <a:effectLst/>
              </a:rPr>
              <a:t>survival</a:t>
            </a:r>
            <a:r>
              <a:rPr lang="cs-CZ" sz="1800" b="0" i="0" dirty="0">
                <a:solidFill>
                  <a:srgbClr val="222222"/>
                </a:solidFill>
                <a:effectLst/>
              </a:rPr>
              <a:t>. </a:t>
            </a:r>
          </a:p>
          <a:p>
            <a:pPr>
              <a:lnSpc>
                <a:spcPct val="100000"/>
              </a:lnSpc>
            </a:pPr>
            <a:endParaRPr lang="cs-CZ" sz="1800" dirty="0">
              <a:solidFill>
                <a:srgbClr val="222222"/>
              </a:solidFill>
            </a:endParaRPr>
          </a:p>
          <a:p>
            <a:pPr>
              <a:lnSpc>
                <a:spcPct val="100000"/>
              </a:lnSpc>
            </a:pPr>
            <a:endParaRPr lang="cs-CZ" sz="1800" dirty="0">
              <a:solidFill>
                <a:srgbClr val="222222"/>
              </a:solidFill>
            </a:endParaRPr>
          </a:p>
          <a:p>
            <a:pPr>
              <a:lnSpc>
                <a:spcPct val="100000"/>
              </a:lnSpc>
            </a:pPr>
            <a:endParaRPr lang="cs-CZ" sz="1800" dirty="0">
              <a:solidFill>
                <a:srgbClr val="222222"/>
              </a:solidFill>
            </a:endParaRPr>
          </a:p>
        </p:txBody>
      </p:sp>
      <p:grpSp>
        <p:nvGrpSpPr>
          <p:cNvPr id="14" name="Skupina 13">
            <a:extLst>
              <a:ext uri="{FF2B5EF4-FFF2-40B4-BE49-F238E27FC236}">
                <a16:creationId xmlns:a16="http://schemas.microsoft.com/office/drawing/2014/main" id="{08BF32D5-BC64-42C7-B80F-D8E38418B919}"/>
              </a:ext>
            </a:extLst>
          </p:cNvPr>
          <p:cNvGrpSpPr/>
          <p:nvPr/>
        </p:nvGrpSpPr>
        <p:grpSpPr>
          <a:xfrm>
            <a:off x="1986671" y="2286000"/>
            <a:ext cx="8300329" cy="3812203"/>
            <a:chOff x="1986670" y="2362003"/>
            <a:chExt cx="7919999" cy="3555225"/>
          </a:xfrm>
        </p:grpSpPr>
        <p:pic>
          <p:nvPicPr>
            <p:cNvPr id="11" name="Obrázek 10">
              <a:extLst>
                <a:ext uri="{FF2B5EF4-FFF2-40B4-BE49-F238E27FC236}">
                  <a16:creationId xmlns:a16="http://schemas.microsoft.com/office/drawing/2014/main" id="{303B97EB-2217-4294-A66D-58A5E24434C9}"/>
                </a:ext>
              </a:extLst>
            </p:cNvPr>
            <p:cNvPicPr>
              <a:picLocks noChangeAspect="1"/>
            </p:cNvPicPr>
            <p:nvPr/>
          </p:nvPicPr>
          <p:blipFill>
            <a:blip r:embed="rId2"/>
            <a:stretch>
              <a:fillRect/>
            </a:stretch>
          </p:blipFill>
          <p:spPr>
            <a:xfrm>
              <a:off x="1986670" y="2362003"/>
              <a:ext cx="7919999" cy="3555225"/>
            </a:xfrm>
            <a:prstGeom prst="rect">
              <a:avLst/>
            </a:prstGeom>
          </p:spPr>
        </p:pic>
        <p:sp>
          <p:nvSpPr>
            <p:cNvPr id="13" name="Obdélník 12">
              <a:extLst>
                <a:ext uri="{FF2B5EF4-FFF2-40B4-BE49-F238E27FC236}">
                  <a16:creationId xmlns:a16="http://schemas.microsoft.com/office/drawing/2014/main" id="{87F52792-6276-4AFA-AB5B-FBACE496D213}"/>
                </a:ext>
              </a:extLst>
            </p:cNvPr>
            <p:cNvSpPr/>
            <p:nvPr/>
          </p:nvSpPr>
          <p:spPr bwMode="auto">
            <a:xfrm>
              <a:off x="2314575" y="5457825"/>
              <a:ext cx="7372350" cy="219075"/>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grpSp>
    </p:spTree>
    <p:extLst>
      <p:ext uri="{BB962C8B-B14F-4D97-AF65-F5344CB8AC3E}">
        <p14:creationId xmlns:p14="http://schemas.microsoft.com/office/powerpoint/2010/main" val="301126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8A8417-D6C0-4B89-B103-1312CEC9BC06}"/>
              </a:ext>
            </a:extLst>
          </p:cNvPr>
          <p:cNvSpPr>
            <a:spLocks noGrp="1"/>
          </p:cNvSpPr>
          <p:nvPr>
            <p:ph type="ftr" sz="quarter" idx="10"/>
          </p:nvPr>
        </p:nvSpPr>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B9559177-A7DB-4871-9CD2-F2E8FA954E03}"/>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Nadpis 3">
            <a:extLst>
              <a:ext uri="{FF2B5EF4-FFF2-40B4-BE49-F238E27FC236}">
                <a16:creationId xmlns:a16="http://schemas.microsoft.com/office/drawing/2014/main" id="{370F5FEC-B83E-4418-B76A-16FE07B90EFD}"/>
              </a:ext>
            </a:extLst>
          </p:cNvPr>
          <p:cNvSpPr>
            <a:spLocks noGrp="1"/>
          </p:cNvSpPr>
          <p:nvPr>
            <p:ph type="title"/>
          </p:nvPr>
        </p:nvSpPr>
        <p:spPr>
          <a:xfrm>
            <a:off x="343358" y="79902"/>
            <a:ext cx="10753200" cy="451576"/>
          </a:xfrm>
        </p:spPr>
        <p:txBody>
          <a:bodyPr/>
          <a:lstStyle/>
          <a:p>
            <a:r>
              <a:rPr lang="cs-CZ" sz="2400" dirty="0" err="1"/>
              <a:t>Types</a:t>
            </a:r>
            <a:r>
              <a:rPr lang="cs-CZ" sz="2400" dirty="0"/>
              <a:t> </a:t>
            </a:r>
            <a:r>
              <a:rPr lang="cs-CZ" sz="2400" dirty="0" err="1"/>
              <a:t>of</a:t>
            </a:r>
            <a:r>
              <a:rPr lang="cs-CZ" sz="2400" dirty="0"/>
              <a:t> </a:t>
            </a:r>
            <a:r>
              <a:rPr lang="cs-CZ" sz="2400" dirty="0" err="1"/>
              <a:t>Autophagy</a:t>
            </a:r>
            <a:endParaRPr lang="cs-CZ" sz="2400" dirty="0"/>
          </a:p>
        </p:txBody>
      </p:sp>
      <p:pic>
        <p:nvPicPr>
          <p:cNvPr id="7" name="Obrázek 6">
            <a:extLst>
              <a:ext uri="{FF2B5EF4-FFF2-40B4-BE49-F238E27FC236}">
                <a16:creationId xmlns:a16="http://schemas.microsoft.com/office/drawing/2014/main" id="{DC62F071-9D66-4FFB-A21A-D0F72800E0AA}"/>
              </a:ext>
            </a:extLst>
          </p:cNvPr>
          <p:cNvPicPr>
            <a:picLocks noChangeAspect="1"/>
          </p:cNvPicPr>
          <p:nvPr/>
        </p:nvPicPr>
        <p:blipFill>
          <a:blip r:embed="rId2"/>
          <a:stretch>
            <a:fillRect/>
          </a:stretch>
        </p:blipFill>
        <p:spPr>
          <a:xfrm>
            <a:off x="3979492" y="819293"/>
            <a:ext cx="7636540" cy="4313231"/>
          </a:xfrm>
          <a:prstGeom prst="rect">
            <a:avLst/>
          </a:prstGeom>
        </p:spPr>
      </p:pic>
      <p:sp>
        <p:nvSpPr>
          <p:cNvPr id="8" name="TextovéPole 7">
            <a:extLst>
              <a:ext uri="{FF2B5EF4-FFF2-40B4-BE49-F238E27FC236}">
                <a16:creationId xmlns:a16="http://schemas.microsoft.com/office/drawing/2014/main" id="{82D916B4-6234-4F18-8C54-E12585F12CD3}"/>
              </a:ext>
            </a:extLst>
          </p:cNvPr>
          <p:cNvSpPr txBox="1"/>
          <p:nvPr/>
        </p:nvSpPr>
        <p:spPr>
          <a:xfrm>
            <a:off x="343358" y="5380424"/>
            <a:ext cx="11569453" cy="646331"/>
          </a:xfrm>
          <a:prstGeom prst="rect">
            <a:avLst/>
          </a:prstGeom>
          <a:noFill/>
        </p:spPr>
        <p:txBody>
          <a:bodyPr wrap="square" rtlCol="0">
            <a:spAutoFit/>
          </a:bodyPr>
          <a:lstStyle/>
          <a:p>
            <a:pPr algn="l"/>
            <a:r>
              <a:rPr lang="cs-CZ" sz="1800" b="0" i="0" dirty="0" err="1">
                <a:solidFill>
                  <a:srgbClr val="222222"/>
                </a:solidFill>
                <a:effectLst/>
                <a:latin typeface="-apple-system"/>
              </a:rPr>
              <a:t>Chaperone-mediated</a:t>
            </a:r>
            <a:r>
              <a:rPr lang="cs-CZ" sz="1800" b="0" i="0" dirty="0">
                <a:solidFill>
                  <a:srgbClr val="222222"/>
                </a:solidFill>
                <a:effectLst/>
                <a:latin typeface="-apple-system"/>
              </a:rPr>
              <a:t> </a:t>
            </a:r>
            <a:r>
              <a:rPr lang="cs-CZ" sz="1800" b="0" i="0" dirty="0" err="1">
                <a:solidFill>
                  <a:srgbClr val="222222"/>
                </a:solidFill>
                <a:effectLst/>
                <a:latin typeface="-apple-system"/>
              </a:rPr>
              <a:t>autophagy</a:t>
            </a:r>
            <a:r>
              <a:rPr lang="cs-CZ" sz="1800" b="0" i="0" dirty="0">
                <a:solidFill>
                  <a:srgbClr val="222222"/>
                </a:solidFill>
                <a:effectLst/>
                <a:latin typeface="-apple-system"/>
              </a:rPr>
              <a:t> </a:t>
            </a:r>
            <a:r>
              <a:rPr lang="cs-CZ" sz="1800" b="0" i="0" dirty="0" err="1">
                <a:solidFill>
                  <a:srgbClr val="222222"/>
                </a:solidFill>
                <a:effectLst/>
                <a:latin typeface="-apple-system"/>
              </a:rPr>
              <a:t>requires</a:t>
            </a:r>
            <a:r>
              <a:rPr lang="cs-CZ" sz="1800" b="0" i="0" dirty="0">
                <a:solidFill>
                  <a:srgbClr val="222222"/>
                </a:solidFill>
                <a:effectLst/>
                <a:latin typeface="-apple-system"/>
              </a:rPr>
              <a:t> </a:t>
            </a:r>
            <a:r>
              <a:rPr lang="cs-CZ" sz="1800" b="0" i="0" dirty="0" err="1">
                <a:solidFill>
                  <a:srgbClr val="222222"/>
                </a:solidFill>
                <a:effectLst/>
                <a:latin typeface="-apple-system"/>
              </a:rPr>
              <a:t>the</a:t>
            </a:r>
            <a:r>
              <a:rPr lang="cs-CZ" sz="1800" b="0" i="0" dirty="0">
                <a:solidFill>
                  <a:srgbClr val="222222"/>
                </a:solidFill>
                <a:effectLst/>
                <a:latin typeface="-apple-system"/>
              </a:rPr>
              <a:t> </a:t>
            </a:r>
            <a:r>
              <a:rPr lang="cs-CZ" sz="1800" b="0" i="0" dirty="0" err="1">
                <a:solidFill>
                  <a:srgbClr val="222222"/>
                </a:solidFill>
                <a:effectLst/>
                <a:latin typeface="-apple-system"/>
              </a:rPr>
              <a:t>lysosome-associated</a:t>
            </a:r>
            <a:r>
              <a:rPr lang="cs-CZ" sz="1800" b="0" i="0" dirty="0">
                <a:solidFill>
                  <a:srgbClr val="222222"/>
                </a:solidFill>
                <a:effectLst/>
                <a:latin typeface="-apple-system"/>
              </a:rPr>
              <a:t> </a:t>
            </a:r>
            <a:r>
              <a:rPr lang="cs-CZ" sz="1800" b="0" i="0" dirty="0" err="1">
                <a:solidFill>
                  <a:srgbClr val="222222"/>
                </a:solidFill>
                <a:effectLst/>
                <a:latin typeface="-apple-system"/>
              </a:rPr>
              <a:t>membrane</a:t>
            </a:r>
            <a:r>
              <a:rPr lang="cs-CZ" sz="1800" b="0" i="0" dirty="0">
                <a:solidFill>
                  <a:srgbClr val="222222"/>
                </a:solidFill>
                <a:effectLst/>
                <a:latin typeface="-apple-system"/>
              </a:rPr>
              <a:t> protein 2A (LAMP2A), in </a:t>
            </a:r>
            <a:r>
              <a:rPr lang="cs-CZ" sz="1800" b="0" i="0" dirty="0" err="1">
                <a:solidFill>
                  <a:srgbClr val="222222"/>
                </a:solidFill>
                <a:effectLst/>
                <a:latin typeface="-apple-system"/>
              </a:rPr>
              <a:t>addition</a:t>
            </a:r>
            <a:r>
              <a:rPr lang="cs-CZ" sz="1800" b="0" i="0" dirty="0">
                <a:solidFill>
                  <a:srgbClr val="222222"/>
                </a:solidFill>
                <a:effectLst/>
                <a:latin typeface="-apple-system"/>
              </a:rPr>
              <a:t> to </a:t>
            </a:r>
            <a:r>
              <a:rPr lang="cs-CZ" sz="1800" b="0" i="0" dirty="0" err="1">
                <a:solidFill>
                  <a:srgbClr val="222222"/>
                </a:solidFill>
                <a:effectLst/>
                <a:latin typeface="-apple-system"/>
              </a:rPr>
              <a:t>molecular</a:t>
            </a:r>
            <a:r>
              <a:rPr lang="cs-CZ" sz="1800" b="0" i="0" dirty="0">
                <a:solidFill>
                  <a:srgbClr val="222222"/>
                </a:solidFill>
                <a:effectLst/>
                <a:latin typeface="-apple-system"/>
              </a:rPr>
              <a:t> </a:t>
            </a:r>
            <a:r>
              <a:rPr lang="cs-CZ" sz="1800" b="0" i="0" dirty="0" err="1">
                <a:solidFill>
                  <a:srgbClr val="222222"/>
                </a:solidFill>
                <a:effectLst/>
                <a:latin typeface="-apple-system"/>
              </a:rPr>
              <a:t>chaperones</a:t>
            </a:r>
            <a:r>
              <a:rPr lang="cs-CZ" sz="1800" b="0" i="0" dirty="0">
                <a:solidFill>
                  <a:srgbClr val="222222"/>
                </a:solidFill>
                <a:effectLst/>
                <a:latin typeface="-apple-system"/>
              </a:rPr>
              <a:t>.</a:t>
            </a:r>
            <a:endParaRPr lang="cs-CZ" sz="1800" dirty="0">
              <a:latin typeface="+mn-lt"/>
            </a:endParaRPr>
          </a:p>
        </p:txBody>
      </p:sp>
      <p:sp>
        <p:nvSpPr>
          <p:cNvPr id="9" name="TextovéPole 8">
            <a:extLst>
              <a:ext uri="{FF2B5EF4-FFF2-40B4-BE49-F238E27FC236}">
                <a16:creationId xmlns:a16="http://schemas.microsoft.com/office/drawing/2014/main" id="{4AC71B0F-9239-4709-A161-014CF141DA67}"/>
              </a:ext>
            </a:extLst>
          </p:cNvPr>
          <p:cNvSpPr txBox="1"/>
          <p:nvPr/>
        </p:nvSpPr>
        <p:spPr>
          <a:xfrm>
            <a:off x="343358" y="753432"/>
            <a:ext cx="3444126" cy="4278094"/>
          </a:xfrm>
          <a:prstGeom prst="rect">
            <a:avLst/>
          </a:prstGeom>
          <a:noFill/>
        </p:spPr>
        <p:txBody>
          <a:bodyPr wrap="square" rtlCol="0">
            <a:spAutoFit/>
          </a:bodyPr>
          <a:lstStyle/>
          <a:p>
            <a:pPr algn="l"/>
            <a:r>
              <a:rPr lang="en-US" sz="1600" b="0" i="0" dirty="0">
                <a:solidFill>
                  <a:srgbClr val="3E3D40"/>
                </a:solidFill>
                <a:effectLst/>
                <a:latin typeface="+mn-lt"/>
              </a:rPr>
              <a:t>Autophagy process can be distinguished according to how cargo enters the lysosome compartment.</a:t>
            </a:r>
            <a:endParaRPr lang="cs-CZ" sz="1600" b="0" i="0" dirty="0">
              <a:solidFill>
                <a:srgbClr val="222222"/>
              </a:solidFill>
              <a:effectLst/>
              <a:latin typeface="+mn-lt"/>
            </a:endParaRPr>
          </a:p>
          <a:p>
            <a:pPr algn="l"/>
            <a:endParaRPr lang="cs-CZ" sz="1600" dirty="0">
              <a:solidFill>
                <a:srgbClr val="222222"/>
              </a:solidFill>
              <a:latin typeface="+mn-lt"/>
            </a:endParaRPr>
          </a:p>
          <a:p>
            <a:pPr algn="l"/>
            <a:r>
              <a:rPr lang="cs-CZ" sz="1600" b="0" i="0" dirty="0">
                <a:solidFill>
                  <a:srgbClr val="222222"/>
                </a:solidFill>
                <a:effectLst/>
                <a:latin typeface="+mn-lt"/>
              </a:rPr>
              <a:t>In </a:t>
            </a:r>
            <a:r>
              <a:rPr lang="cs-CZ" sz="1600" b="0" i="0" dirty="0" err="1">
                <a:solidFill>
                  <a:srgbClr val="222222"/>
                </a:solidFill>
                <a:effectLst/>
                <a:latin typeface="+mn-lt"/>
              </a:rPr>
              <a:t>macroautophagy</a:t>
            </a:r>
            <a:r>
              <a:rPr lang="cs-CZ" sz="1600" b="0" i="0" dirty="0">
                <a:solidFill>
                  <a:srgbClr val="222222"/>
                </a:solidFill>
                <a:effectLst/>
                <a:latin typeface="+mn-lt"/>
              </a:rPr>
              <a:t>, a double-</a:t>
            </a:r>
            <a:r>
              <a:rPr lang="cs-CZ" sz="1600" b="0" i="0" dirty="0" err="1">
                <a:solidFill>
                  <a:srgbClr val="222222"/>
                </a:solidFill>
                <a:effectLst/>
                <a:latin typeface="+mn-lt"/>
              </a:rPr>
              <a:t>membrane</a:t>
            </a:r>
            <a:r>
              <a:rPr lang="cs-CZ" sz="1600" b="0" i="0" dirty="0">
                <a:solidFill>
                  <a:srgbClr val="222222"/>
                </a:solidFill>
                <a:effectLst/>
                <a:latin typeface="+mn-lt"/>
              </a:rPr>
              <a:t> </a:t>
            </a:r>
            <a:r>
              <a:rPr lang="cs-CZ" sz="1600" b="0" i="0" dirty="0" err="1">
                <a:solidFill>
                  <a:srgbClr val="222222"/>
                </a:solidFill>
                <a:effectLst/>
                <a:latin typeface="+mn-lt"/>
              </a:rPr>
              <a:t>isolation</a:t>
            </a:r>
            <a:r>
              <a:rPr lang="cs-CZ" sz="1600" b="0" i="0" dirty="0">
                <a:solidFill>
                  <a:srgbClr val="222222"/>
                </a:solidFill>
                <a:effectLst/>
                <a:latin typeface="+mn-lt"/>
              </a:rPr>
              <a:t> </a:t>
            </a:r>
            <a:r>
              <a:rPr lang="cs-CZ" sz="1600" b="0" i="0" dirty="0" err="1">
                <a:solidFill>
                  <a:srgbClr val="222222"/>
                </a:solidFill>
                <a:effectLst/>
                <a:latin typeface="+mn-lt"/>
              </a:rPr>
              <a:t>membrane</a:t>
            </a:r>
            <a:r>
              <a:rPr lang="cs-CZ" sz="1600" b="0" i="0" dirty="0">
                <a:solidFill>
                  <a:srgbClr val="222222"/>
                </a:solidFill>
                <a:effectLst/>
                <a:latin typeface="+mn-lt"/>
              </a:rPr>
              <a:t> </a:t>
            </a:r>
            <a:r>
              <a:rPr lang="cs-CZ" sz="1600" b="0" i="0" dirty="0" err="1">
                <a:solidFill>
                  <a:srgbClr val="222222"/>
                </a:solidFill>
                <a:effectLst/>
                <a:latin typeface="+mn-lt"/>
              </a:rPr>
              <a:t>elongates</a:t>
            </a:r>
            <a:r>
              <a:rPr lang="cs-CZ" sz="1600" b="0" i="0" dirty="0">
                <a:solidFill>
                  <a:srgbClr val="222222"/>
                </a:solidFill>
                <a:effectLst/>
                <a:latin typeface="+mn-lt"/>
              </a:rPr>
              <a:t>, </a:t>
            </a:r>
            <a:r>
              <a:rPr lang="cs-CZ" sz="1600" b="0" i="0" dirty="0" err="1">
                <a:solidFill>
                  <a:srgbClr val="222222"/>
                </a:solidFill>
                <a:effectLst/>
                <a:latin typeface="+mn-lt"/>
              </a:rPr>
              <a:t>expands</a:t>
            </a:r>
            <a:r>
              <a:rPr lang="cs-CZ" sz="1600" b="0" i="0" dirty="0">
                <a:solidFill>
                  <a:srgbClr val="222222"/>
                </a:solidFill>
                <a:effectLst/>
                <a:latin typeface="+mn-lt"/>
              </a:rPr>
              <a:t>, and </a:t>
            </a:r>
            <a:r>
              <a:rPr lang="cs-CZ" sz="1600" b="0" i="0" dirty="0" err="1">
                <a:solidFill>
                  <a:srgbClr val="222222"/>
                </a:solidFill>
                <a:effectLst/>
                <a:latin typeface="+mn-lt"/>
              </a:rPr>
              <a:t>seals</a:t>
            </a:r>
            <a:r>
              <a:rPr lang="cs-CZ" sz="1600" b="0" i="0" dirty="0">
                <a:solidFill>
                  <a:srgbClr val="222222"/>
                </a:solidFill>
                <a:effectLst/>
                <a:latin typeface="+mn-lt"/>
              </a:rPr>
              <a:t> to make </a:t>
            </a:r>
            <a:r>
              <a:rPr lang="cs-CZ" sz="1600" b="0" i="0" dirty="0" err="1">
                <a:solidFill>
                  <a:srgbClr val="222222"/>
                </a:solidFill>
                <a:effectLst/>
                <a:latin typeface="+mn-lt"/>
              </a:rPr>
              <a:t>an</a:t>
            </a:r>
            <a:r>
              <a:rPr lang="cs-CZ" sz="1600" b="0" i="0" dirty="0">
                <a:solidFill>
                  <a:srgbClr val="222222"/>
                </a:solidFill>
                <a:effectLst/>
                <a:latin typeface="+mn-lt"/>
              </a:rPr>
              <a:t> </a:t>
            </a:r>
            <a:r>
              <a:rPr lang="cs-CZ" sz="1600" b="0" i="0" dirty="0" err="1">
                <a:solidFill>
                  <a:srgbClr val="222222"/>
                </a:solidFill>
                <a:effectLst/>
                <a:latin typeface="+mn-lt"/>
              </a:rPr>
              <a:t>autophagosome</a:t>
            </a:r>
            <a:r>
              <a:rPr lang="cs-CZ" sz="1600" b="0" i="0" dirty="0">
                <a:solidFill>
                  <a:srgbClr val="222222"/>
                </a:solidFill>
                <a:effectLst/>
                <a:latin typeface="+mn-lt"/>
              </a:rPr>
              <a:t> </a:t>
            </a:r>
            <a:r>
              <a:rPr lang="cs-CZ" sz="1600" b="0" i="0" dirty="0" err="1">
                <a:solidFill>
                  <a:srgbClr val="222222"/>
                </a:solidFill>
                <a:effectLst/>
                <a:latin typeface="+mn-lt"/>
              </a:rPr>
              <a:t>around</a:t>
            </a:r>
            <a:r>
              <a:rPr lang="cs-CZ" sz="1600" b="0" i="0" dirty="0">
                <a:solidFill>
                  <a:srgbClr val="222222"/>
                </a:solidFill>
                <a:effectLst/>
                <a:latin typeface="+mn-lt"/>
              </a:rPr>
              <a:t> </a:t>
            </a:r>
            <a:r>
              <a:rPr lang="cs-CZ" sz="1600" b="0" i="0" dirty="0" err="1">
                <a:solidFill>
                  <a:srgbClr val="222222"/>
                </a:solidFill>
                <a:effectLst/>
                <a:latin typeface="+mn-lt"/>
              </a:rPr>
              <a:t>cytoplasmic</a:t>
            </a:r>
            <a:r>
              <a:rPr lang="cs-CZ" sz="1600" b="0" i="0" dirty="0">
                <a:solidFill>
                  <a:srgbClr val="222222"/>
                </a:solidFill>
                <a:effectLst/>
                <a:latin typeface="+mn-lt"/>
              </a:rPr>
              <a:t> </a:t>
            </a:r>
            <a:r>
              <a:rPr lang="cs-CZ" sz="1600" b="0" i="0" dirty="0" err="1">
                <a:solidFill>
                  <a:srgbClr val="222222"/>
                </a:solidFill>
                <a:effectLst/>
                <a:latin typeface="+mn-lt"/>
              </a:rPr>
              <a:t>components</a:t>
            </a:r>
            <a:r>
              <a:rPr lang="cs-CZ" sz="1600" b="0" i="0" dirty="0">
                <a:solidFill>
                  <a:srgbClr val="222222"/>
                </a:solidFill>
                <a:effectLst/>
                <a:latin typeface="+mn-lt"/>
              </a:rPr>
              <a:t> </a:t>
            </a:r>
            <a:r>
              <a:rPr lang="cs-CZ" sz="1600" b="0" i="0" dirty="0" err="1">
                <a:solidFill>
                  <a:srgbClr val="222222"/>
                </a:solidFill>
                <a:effectLst/>
                <a:latin typeface="+mn-lt"/>
              </a:rPr>
              <a:t>before</a:t>
            </a:r>
            <a:r>
              <a:rPr lang="cs-CZ" sz="1600" b="0" i="0" dirty="0">
                <a:solidFill>
                  <a:srgbClr val="222222"/>
                </a:solidFill>
                <a:effectLst/>
                <a:latin typeface="+mn-lt"/>
              </a:rPr>
              <a:t> </a:t>
            </a:r>
            <a:r>
              <a:rPr lang="cs-CZ" sz="1600" b="0" i="0" dirty="0" err="1">
                <a:solidFill>
                  <a:srgbClr val="222222"/>
                </a:solidFill>
                <a:effectLst/>
                <a:latin typeface="+mn-lt"/>
              </a:rPr>
              <a:t>fusing</a:t>
            </a:r>
            <a:r>
              <a:rPr lang="cs-CZ" sz="1600" b="0" i="0" dirty="0">
                <a:solidFill>
                  <a:srgbClr val="222222"/>
                </a:solidFill>
                <a:effectLst/>
                <a:latin typeface="+mn-lt"/>
              </a:rPr>
              <a:t> </a:t>
            </a:r>
            <a:r>
              <a:rPr lang="cs-CZ" sz="1600" b="0" i="0" dirty="0" err="1">
                <a:solidFill>
                  <a:srgbClr val="222222"/>
                </a:solidFill>
                <a:effectLst/>
                <a:latin typeface="+mn-lt"/>
              </a:rPr>
              <a:t>with</a:t>
            </a:r>
            <a:r>
              <a:rPr lang="cs-CZ" sz="1600" b="0" i="0" dirty="0">
                <a:solidFill>
                  <a:srgbClr val="222222"/>
                </a:solidFill>
                <a:effectLst/>
                <a:latin typeface="+mn-lt"/>
              </a:rPr>
              <a:t> </a:t>
            </a:r>
            <a:r>
              <a:rPr lang="cs-CZ" sz="1600" b="0" i="0" dirty="0" err="1">
                <a:solidFill>
                  <a:srgbClr val="222222"/>
                </a:solidFill>
                <a:effectLst/>
                <a:latin typeface="+mn-lt"/>
              </a:rPr>
              <a:t>the</a:t>
            </a:r>
            <a:r>
              <a:rPr lang="cs-CZ" sz="1600" b="0" i="0" dirty="0">
                <a:solidFill>
                  <a:srgbClr val="222222"/>
                </a:solidFill>
                <a:effectLst/>
                <a:latin typeface="+mn-lt"/>
              </a:rPr>
              <a:t> </a:t>
            </a:r>
            <a:r>
              <a:rPr lang="cs-CZ" sz="1600" b="0" i="0" dirty="0" err="1">
                <a:solidFill>
                  <a:srgbClr val="222222"/>
                </a:solidFill>
                <a:effectLst/>
                <a:latin typeface="+mn-lt"/>
              </a:rPr>
              <a:t>lysosome</a:t>
            </a:r>
            <a:r>
              <a:rPr lang="cs-CZ" sz="1600" b="0" i="0" dirty="0">
                <a:solidFill>
                  <a:srgbClr val="222222"/>
                </a:solidFill>
                <a:effectLst/>
                <a:latin typeface="+mn-lt"/>
              </a:rPr>
              <a:t>.</a:t>
            </a:r>
          </a:p>
          <a:p>
            <a:pPr algn="l"/>
            <a:endParaRPr lang="cs-CZ" sz="1600" dirty="0">
              <a:solidFill>
                <a:srgbClr val="222222"/>
              </a:solidFill>
              <a:latin typeface="+mn-lt"/>
            </a:endParaRPr>
          </a:p>
          <a:p>
            <a:pPr algn="l"/>
            <a:r>
              <a:rPr lang="cs-CZ" sz="1600" b="0" i="0" dirty="0" err="1">
                <a:solidFill>
                  <a:srgbClr val="222222"/>
                </a:solidFill>
                <a:effectLst/>
                <a:latin typeface="+mn-lt"/>
              </a:rPr>
              <a:t>Microautophagy</a:t>
            </a:r>
            <a:r>
              <a:rPr lang="cs-CZ" sz="1600" b="0" i="0" dirty="0">
                <a:solidFill>
                  <a:srgbClr val="222222"/>
                </a:solidFill>
                <a:effectLst/>
                <a:latin typeface="+mn-lt"/>
              </a:rPr>
              <a:t> and </a:t>
            </a:r>
            <a:r>
              <a:rPr lang="cs-CZ" sz="1600" b="0" i="0" dirty="0" err="1">
                <a:solidFill>
                  <a:srgbClr val="222222"/>
                </a:solidFill>
                <a:effectLst/>
                <a:latin typeface="+mn-lt"/>
              </a:rPr>
              <a:t>endosomal</a:t>
            </a:r>
            <a:r>
              <a:rPr lang="cs-CZ" sz="1600" b="0" i="0" dirty="0">
                <a:solidFill>
                  <a:srgbClr val="222222"/>
                </a:solidFill>
                <a:effectLst/>
                <a:latin typeface="+mn-lt"/>
              </a:rPr>
              <a:t> </a:t>
            </a:r>
            <a:r>
              <a:rPr lang="cs-CZ" sz="1600" b="0" i="0" dirty="0" err="1">
                <a:solidFill>
                  <a:srgbClr val="222222"/>
                </a:solidFill>
                <a:effectLst/>
                <a:latin typeface="+mn-lt"/>
              </a:rPr>
              <a:t>microautophagy</a:t>
            </a:r>
            <a:r>
              <a:rPr lang="cs-CZ" sz="1600" b="0" i="0" dirty="0">
                <a:solidFill>
                  <a:srgbClr val="222222"/>
                </a:solidFill>
                <a:effectLst/>
                <a:latin typeface="+mn-lt"/>
              </a:rPr>
              <a:t> </a:t>
            </a:r>
            <a:r>
              <a:rPr lang="cs-CZ" sz="1600" b="0" i="0" dirty="0" err="1">
                <a:solidFill>
                  <a:srgbClr val="222222"/>
                </a:solidFill>
                <a:effectLst/>
                <a:latin typeface="+mn-lt"/>
              </a:rPr>
              <a:t>deliver</a:t>
            </a:r>
            <a:r>
              <a:rPr lang="cs-CZ" sz="1600" b="0" i="0" dirty="0">
                <a:solidFill>
                  <a:srgbClr val="222222"/>
                </a:solidFill>
                <a:effectLst/>
                <a:latin typeface="+mn-lt"/>
              </a:rPr>
              <a:t> </a:t>
            </a:r>
            <a:r>
              <a:rPr lang="cs-CZ" sz="1600" b="0" i="0" dirty="0" err="1">
                <a:solidFill>
                  <a:srgbClr val="222222"/>
                </a:solidFill>
                <a:effectLst/>
                <a:latin typeface="+mn-lt"/>
              </a:rPr>
              <a:t>small</a:t>
            </a:r>
            <a:r>
              <a:rPr lang="cs-CZ" sz="1600" b="0" i="0" dirty="0">
                <a:solidFill>
                  <a:srgbClr val="222222"/>
                </a:solidFill>
                <a:effectLst/>
                <a:latin typeface="+mn-lt"/>
              </a:rPr>
              <a:t> </a:t>
            </a:r>
            <a:r>
              <a:rPr lang="cs-CZ" sz="1600" b="0" i="0" dirty="0" err="1">
                <a:solidFill>
                  <a:srgbClr val="222222"/>
                </a:solidFill>
                <a:effectLst/>
                <a:latin typeface="+mn-lt"/>
              </a:rPr>
              <a:t>cargoes</a:t>
            </a:r>
            <a:r>
              <a:rPr lang="cs-CZ" sz="1600" b="0" i="0" dirty="0">
                <a:solidFill>
                  <a:srgbClr val="222222"/>
                </a:solidFill>
                <a:effectLst/>
                <a:latin typeface="+mn-lt"/>
              </a:rPr>
              <a:t> </a:t>
            </a:r>
            <a:r>
              <a:rPr lang="cs-CZ" sz="1600" b="0" i="0" dirty="0" err="1">
                <a:solidFill>
                  <a:srgbClr val="222222"/>
                </a:solidFill>
                <a:effectLst/>
                <a:latin typeface="+mn-lt"/>
              </a:rPr>
              <a:t>directly</a:t>
            </a:r>
            <a:r>
              <a:rPr lang="cs-CZ" sz="1600" b="0" i="0" dirty="0">
                <a:solidFill>
                  <a:srgbClr val="222222"/>
                </a:solidFill>
                <a:effectLst/>
                <a:latin typeface="+mn-lt"/>
              </a:rPr>
              <a:t> to </a:t>
            </a:r>
            <a:r>
              <a:rPr lang="cs-CZ" sz="1600" b="0" i="0" dirty="0" err="1">
                <a:solidFill>
                  <a:srgbClr val="222222"/>
                </a:solidFill>
                <a:effectLst/>
                <a:latin typeface="+mn-lt"/>
              </a:rPr>
              <a:t>the</a:t>
            </a:r>
            <a:r>
              <a:rPr lang="cs-CZ" sz="1600" b="0" i="0" dirty="0">
                <a:solidFill>
                  <a:srgbClr val="222222"/>
                </a:solidFill>
                <a:effectLst/>
                <a:latin typeface="+mn-lt"/>
              </a:rPr>
              <a:t> </a:t>
            </a:r>
            <a:r>
              <a:rPr lang="cs-CZ" sz="1600" b="0" i="0" dirty="0" err="1">
                <a:solidFill>
                  <a:srgbClr val="222222"/>
                </a:solidFill>
                <a:effectLst/>
                <a:latin typeface="+mn-lt"/>
              </a:rPr>
              <a:t>lysosome</a:t>
            </a:r>
            <a:r>
              <a:rPr lang="cs-CZ" sz="1600" b="0" i="0" dirty="0">
                <a:solidFill>
                  <a:srgbClr val="222222"/>
                </a:solidFill>
                <a:effectLst/>
                <a:latin typeface="+mn-lt"/>
              </a:rPr>
              <a:t> </a:t>
            </a:r>
            <a:r>
              <a:rPr lang="cs-CZ" sz="1600" b="0" i="0" dirty="0" err="1">
                <a:solidFill>
                  <a:srgbClr val="222222"/>
                </a:solidFill>
                <a:effectLst/>
                <a:latin typeface="+mn-lt"/>
              </a:rPr>
              <a:t>either</a:t>
            </a:r>
            <a:r>
              <a:rPr lang="cs-CZ" sz="1600" b="0" i="0" dirty="0">
                <a:solidFill>
                  <a:srgbClr val="222222"/>
                </a:solidFill>
                <a:effectLst/>
                <a:latin typeface="+mn-lt"/>
              </a:rPr>
              <a:t> </a:t>
            </a:r>
            <a:r>
              <a:rPr lang="cs-CZ" sz="1600" b="0" i="0" dirty="0" err="1">
                <a:solidFill>
                  <a:srgbClr val="222222"/>
                </a:solidFill>
                <a:effectLst/>
                <a:latin typeface="+mn-lt"/>
              </a:rPr>
              <a:t>without</a:t>
            </a:r>
            <a:r>
              <a:rPr lang="cs-CZ" sz="1600" b="0" i="0" dirty="0">
                <a:solidFill>
                  <a:srgbClr val="222222"/>
                </a:solidFill>
                <a:effectLst/>
                <a:latin typeface="+mn-lt"/>
              </a:rPr>
              <a:t> </a:t>
            </a:r>
            <a:r>
              <a:rPr lang="cs-CZ" sz="1600" b="0" i="0" dirty="0" err="1">
                <a:solidFill>
                  <a:srgbClr val="222222"/>
                </a:solidFill>
                <a:effectLst/>
                <a:latin typeface="+mn-lt"/>
              </a:rPr>
              <a:t>or</a:t>
            </a:r>
            <a:r>
              <a:rPr lang="cs-CZ" sz="1600" b="0" i="0" dirty="0">
                <a:solidFill>
                  <a:srgbClr val="222222"/>
                </a:solidFill>
                <a:effectLst/>
                <a:latin typeface="+mn-lt"/>
              </a:rPr>
              <a:t> </a:t>
            </a:r>
            <a:r>
              <a:rPr lang="cs-CZ" sz="1600" b="0" i="0" dirty="0" err="1">
                <a:solidFill>
                  <a:srgbClr val="222222"/>
                </a:solidFill>
                <a:effectLst/>
                <a:latin typeface="+mn-lt"/>
              </a:rPr>
              <a:t>with</a:t>
            </a:r>
            <a:r>
              <a:rPr lang="cs-CZ" sz="1600" b="0" i="0" dirty="0">
                <a:solidFill>
                  <a:srgbClr val="222222"/>
                </a:solidFill>
                <a:effectLst/>
                <a:latin typeface="+mn-lt"/>
              </a:rPr>
              <a:t> </a:t>
            </a:r>
            <a:r>
              <a:rPr lang="cs-CZ" sz="1600" b="0" i="0" dirty="0" err="1">
                <a:solidFill>
                  <a:srgbClr val="222222"/>
                </a:solidFill>
                <a:effectLst/>
                <a:latin typeface="+mn-lt"/>
              </a:rPr>
              <a:t>chaperones</a:t>
            </a:r>
            <a:r>
              <a:rPr lang="cs-CZ" sz="1600" b="0" i="0" dirty="0">
                <a:solidFill>
                  <a:srgbClr val="222222"/>
                </a:solidFill>
                <a:effectLst/>
                <a:latin typeface="+mn-lt"/>
              </a:rPr>
              <a:t>, </a:t>
            </a:r>
            <a:r>
              <a:rPr lang="cs-CZ" sz="1600" b="0" i="0" dirty="0" err="1">
                <a:solidFill>
                  <a:srgbClr val="222222"/>
                </a:solidFill>
                <a:effectLst/>
                <a:latin typeface="+mn-lt"/>
              </a:rPr>
              <a:t>respectively</a:t>
            </a:r>
            <a:r>
              <a:rPr lang="cs-CZ" sz="1600" b="0" i="0" dirty="0">
                <a:solidFill>
                  <a:srgbClr val="222222"/>
                </a:solidFill>
                <a:effectLst/>
                <a:latin typeface="+mn-lt"/>
              </a:rPr>
              <a:t>.</a:t>
            </a:r>
            <a:endParaRPr lang="cs-CZ" sz="1600" dirty="0">
              <a:latin typeface="+mn-lt"/>
            </a:endParaRPr>
          </a:p>
        </p:txBody>
      </p:sp>
    </p:spTree>
    <p:extLst>
      <p:ext uri="{BB962C8B-B14F-4D97-AF65-F5344CB8AC3E}">
        <p14:creationId xmlns:p14="http://schemas.microsoft.com/office/powerpoint/2010/main" val="403545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8A8417-D6C0-4B89-B103-1312CEC9BC06}"/>
              </a:ext>
            </a:extLst>
          </p:cNvPr>
          <p:cNvSpPr>
            <a:spLocks noGrp="1"/>
          </p:cNvSpPr>
          <p:nvPr>
            <p:ph type="ftr" sz="quarter" idx="10"/>
          </p:nvPr>
        </p:nvSpPr>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B9559177-A7DB-4871-9CD2-F2E8FA954E03}"/>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Nadpis 3">
            <a:extLst>
              <a:ext uri="{FF2B5EF4-FFF2-40B4-BE49-F238E27FC236}">
                <a16:creationId xmlns:a16="http://schemas.microsoft.com/office/drawing/2014/main" id="{370F5FEC-B83E-4418-B76A-16FE07B90EFD}"/>
              </a:ext>
            </a:extLst>
          </p:cNvPr>
          <p:cNvSpPr>
            <a:spLocks noGrp="1"/>
          </p:cNvSpPr>
          <p:nvPr>
            <p:ph type="title"/>
          </p:nvPr>
        </p:nvSpPr>
        <p:spPr>
          <a:xfrm>
            <a:off x="200483" y="152212"/>
            <a:ext cx="10753200" cy="451576"/>
          </a:xfrm>
        </p:spPr>
        <p:txBody>
          <a:bodyPr/>
          <a:lstStyle/>
          <a:p>
            <a:r>
              <a:rPr lang="cs-CZ" sz="2400" dirty="0" err="1"/>
              <a:t>Types</a:t>
            </a:r>
            <a:r>
              <a:rPr lang="cs-CZ" sz="2400" dirty="0"/>
              <a:t> </a:t>
            </a:r>
            <a:r>
              <a:rPr lang="cs-CZ" sz="2400" dirty="0" err="1"/>
              <a:t>of</a:t>
            </a:r>
            <a:r>
              <a:rPr lang="cs-CZ" sz="2400" dirty="0"/>
              <a:t> </a:t>
            </a:r>
            <a:r>
              <a:rPr lang="cs-CZ" sz="2400" dirty="0" err="1"/>
              <a:t>Autophagy</a:t>
            </a:r>
            <a:endParaRPr lang="cs-CZ" sz="2400" dirty="0"/>
          </a:p>
        </p:txBody>
      </p:sp>
      <p:sp>
        <p:nvSpPr>
          <p:cNvPr id="5" name="TextovéPole 4">
            <a:extLst>
              <a:ext uri="{FF2B5EF4-FFF2-40B4-BE49-F238E27FC236}">
                <a16:creationId xmlns:a16="http://schemas.microsoft.com/office/drawing/2014/main" id="{B0A56060-95AF-40B3-B6D7-FD4AC0FC2613}"/>
              </a:ext>
            </a:extLst>
          </p:cNvPr>
          <p:cNvSpPr txBox="1"/>
          <p:nvPr/>
        </p:nvSpPr>
        <p:spPr>
          <a:xfrm>
            <a:off x="200483" y="1140193"/>
            <a:ext cx="4781091" cy="2554545"/>
          </a:xfrm>
          <a:prstGeom prst="rect">
            <a:avLst/>
          </a:prstGeom>
          <a:noFill/>
        </p:spPr>
        <p:txBody>
          <a:bodyPr wrap="square" rtlCol="0">
            <a:spAutoFit/>
          </a:bodyPr>
          <a:lstStyle/>
          <a:p>
            <a:pPr algn="l"/>
            <a:r>
              <a:rPr lang="cs-CZ" sz="2000" dirty="0">
                <a:solidFill>
                  <a:srgbClr val="222222"/>
                </a:solidFill>
                <a:latin typeface="Harding"/>
              </a:rPr>
              <a:t>A</a:t>
            </a:r>
            <a:r>
              <a:rPr lang="en-US" sz="2000" b="0" i="0" dirty="0" err="1">
                <a:solidFill>
                  <a:srgbClr val="222222"/>
                </a:solidFill>
                <a:effectLst/>
                <a:latin typeface="Harding"/>
              </a:rPr>
              <a:t>utophagy</a:t>
            </a:r>
            <a:r>
              <a:rPr lang="en-US" sz="2000" b="0" i="0" dirty="0">
                <a:solidFill>
                  <a:srgbClr val="222222"/>
                </a:solidFill>
                <a:effectLst/>
                <a:latin typeface="Harding"/>
              </a:rPr>
              <a:t> is recognized as a highly selective cellular clearance pathway that is associated with the maintenance of cellular and tissue homeostasis. </a:t>
            </a:r>
            <a:endParaRPr lang="cs-CZ" sz="2000" b="0" i="0" dirty="0">
              <a:solidFill>
                <a:srgbClr val="222222"/>
              </a:solidFill>
              <a:effectLst/>
              <a:latin typeface="Harding"/>
            </a:endParaRPr>
          </a:p>
          <a:p>
            <a:pPr algn="l"/>
            <a:endParaRPr lang="cs-CZ" sz="2000" b="0" i="0" dirty="0">
              <a:solidFill>
                <a:srgbClr val="222222"/>
              </a:solidFill>
              <a:effectLst/>
              <a:latin typeface="Harding"/>
            </a:endParaRPr>
          </a:p>
          <a:p>
            <a:pPr algn="l"/>
            <a:r>
              <a:rPr lang="en-US" sz="2000" b="0" i="0" dirty="0">
                <a:solidFill>
                  <a:srgbClr val="222222"/>
                </a:solidFill>
                <a:effectLst/>
                <a:latin typeface="Harding"/>
              </a:rPr>
              <a:t>Selective autophagy can be further divided into many subtypes on the basis of the specific cargos involved.</a:t>
            </a:r>
            <a:endParaRPr lang="cs-CZ" sz="2800" dirty="0" err="1">
              <a:latin typeface="+mn-lt"/>
            </a:endParaRPr>
          </a:p>
        </p:txBody>
      </p:sp>
      <p:pic>
        <p:nvPicPr>
          <p:cNvPr id="1026" name="Picture 2" descr="Fig. 1">
            <a:extLst>
              <a:ext uri="{FF2B5EF4-FFF2-40B4-BE49-F238E27FC236}">
                <a16:creationId xmlns:a16="http://schemas.microsoft.com/office/drawing/2014/main" id="{CAE1235D-E125-465B-8CC9-1E19FF251C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9118" y="0"/>
            <a:ext cx="698976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3F0D93CF-2FAB-4E17-85C6-1ACEC88BC427}"/>
              </a:ext>
            </a:extLst>
          </p:cNvPr>
          <p:cNvSpPr txBox="1"/>
          <p:nvPr/>
        </p:nvSpPr>
        <p:spPr>
          <a:xfrm>
            <a:off x="540000" y="5573001"/>
            <a:ext cx="4094144" cy="553998"/>
          </a:xfrm>
          <a:prstGeom prst="rect">
            <a:avLst/>
          </a:prstGeom>
          <a:noFill/>
        </p:spPr>
        <p:txBody>
          <a:bodyPr wrap="square">
            <a:spAutoFit/>
          </a:bodyPr>
          <a:lstStyle/>
          <a:p>
            <a:r>
              <a:rPr lang="en-US" sz="1000" b="0" i="0" dirty="0">
                <a:solidFill>
                  <a:srgbClr val="222222"/>
                </a:solidFill>
                <a:effectLst/>
                <a:latin typeface="-apple-system"/>
              </a:rPr>
              <a:t>Aman, Y., </a:t>
            </a:r>
            <a:r>
              <a:rPr lang="en-US" sz="1000" b="0" i="0" dirty="0" err="1">
                <a:solidFill>
                  <a:srgbClr val="222222"/>
                </a:solidFill>
                <a:effectLst/>
                <a:latin typeface="-apple-system"/>
              </a:rPr>
              <a:t>Schmauck</a:t>
            </a:r>
            <a:r>
              <a:rPr lang="en-US" sz="1000" b="0" i="0" dirty="0">
                <a:solidFill>
                  <a:srgbClr val="222222"/>
                </a:solidFill>
                <a:effectLst/>
                <a:latin typeface="-apple-system"/>
              </a:rPr>
              <a:t>-Medina, T., Hansen, M. </a:t>
            </a:r>
            <a:r>
              <a:rPr lang="en-US" sz="1000" b="0" i="1" dirty="0">
                <a:solidFill>
                  <a:srgbClr val="222222"/>
                </a:solidFill>
                <a:effectLst/>
                <a:latin typeface="-apple-system"/>
              </a:rPr>
              <a:t>et al.</a:t>
            </a:r>
            <a:r>
              <a:rPr lang="en-US" sz="1000" b="0" i="0" dirty="0">
                <a:solidFill>
                  <a:srgbClr val="222222"/>
                </a:solidFill>
                <a:effectLst/>
                <a:latin typeface="-apple-system"/>
              </a:rPr>
              <a:t> Autophagy in healthy aging and disease. </a:t>
            </a:r>
            <a:r>
              <a:rPr lang="en-US" sz="1000" b="0" i="1" dirty="0">
                <a:solidFill>
                  <a:srgbClr val="222222"/>
                </a:solidFill>
                <a:effectLst/>
                <a:latin typeface="-apple-system"/>
              </a:rPr>
              <a:t>Nat Aging</a:t>
            </a:r>
            <a:r>
              <a:rPr lang="en-US" sz="1000" b="0" i="0" dirty="0">
                <a:solidFill>
                  <a:srgbClr val="222222"/>
                </a:solidFill>
                <a:effectLst/>
                <a:latin typeface="-apple-system"/>
              </a:rPr>
              <a:t> </a:t>
            </a:r>
            <a:r>
              <a:rPr lang="en-US" sz="1000" b="1" i="0" dirty="0">
                <a:solidFill>
                  <a:srgbClr val="222222"/>
                </a:solidFill>
                <a:effectLst/>
                <a:latin typeface="-apple-system"/>
              </a:rPr>
              <a:t>1, </a:t>
            </a:r>
            <a:r>
              <a:rPr lang="en-US" sz="1000" b="0" i="0" dirty="0">
                <a:solidFill>
                  <a:srgbClr val="222222"/>
                </a:solidFill>
                <a:effectLst/>
                <a:latin typeface="-apple-system"/>
              </a:rPr>
              <a:t>634–650 (2021). https://doi.org/10.1038/s43587-021-00098-4</a:t>
            </a:r>
            <a:endParaRPr lang="cs-CZ" sz="1000" dirty="0"/>
          </a:p>
        </p:txBody>
      </p:sp>
    </p:spTree>
    <p:extLst>
      <p:ext uri="{BB962C8B-B14F-4D97-AF65-F5344CB8AC3E}">
        <p14:creationId xmlns:p14="http://schemas.microsoft.com/office/powerpoint/2010/main" val="181285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8A8417-D6C0-4B89-B103-1312CEC9BC06}"/>
              </a:ext>
            </a:extLst>
          </p:cNvPr>
          <p:cNvSpPr>
            <a:spLocks noGrp="1"/>
          </p:cNvSpPr>
          <p:nvPr>
            <p:ph type="ftr" sz="quarter" idx="10"/>
          </p:nvPr>
        </p:nvSpPr>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B9559177-A7DB-4871-9CD2-F2E8FA954E03}"/>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Nadpis 3">
            <a:extLst>
              <a:ext uri="{FF2B5EF4-FFF2-40B4-BE49-F238E27FC236}">
                <a16:creationId xmlns:a16="http://schemas.microsoft.com/office/drawing/2014/main" id="{370F5FEC-B83E-4418-B76A-16FE07B90EFD}"/>
              </a:ext>
            </a:extLst>
          </p:cNvPr>
          <p:cNvSpPr>
            <a:spLocks noGrp="1"/>
          </p:cNvSpPr>
          <p:nvPr>
            <p:ph type="title"/>
          </p:nvPr>
        </p:nvSpPr>
        <p:spPr>
          <a:xfrm>
            <a:off x="414000" y="310617"/>
            <a:ext cx="10753200" cy="451576"/>
          </a:xfrm>
        </p:spPr>
        <p:txBody>
          <a:bodyPr/>
          <a:lstStyle/>
          <a:p>
            <a:r>
              <a:rPr lang="cs-CZ" sz="2400" dirty="0" err="1"/>
              <a:t>Physiological</a:t>
            </a:r>
            <a:r>
              <a:rPr lang="cs-CZ" sz="2400" dirty="0"/>
              <a:t> </a:t>
            </a:r>
            <a:r>
              <a:rPr lang="cs-CZ" sz="2400" dirty="0" err="1"/>
              <a:t>Roles</a:t>
            </a:r>
            <a:r>
              <a:rPr lang="cs-CZ" sz="2400" dirty="0"/>
              <a:t> </a:t>
            </a:r>
            <a:r>
              <a:rPr lang="cs-CZ" sz="2400" dirty="0" err="1"/>
              <a:t>of</a:t>
            </a:r>
            <a:r>
              <a:rPr lang="cs-CZ" sz="2400" dirty="0"/>
              <a:t> </a:t>
            </a:r>
            <a:r>
              <a:rPr lang="cs-CZ" sz="2400" dirty="0" err="1"/>
              <a:t>Autophagy</a:t>
            </a:r>
            <a:endParaRPr lang="cs-CZ" sz="2400" dirty="0"/>
          </a:p>
        </p:txBody>
      </p:sp>
      <p:sp>
        <p:nvSpPr>
          <p:cNvPr id="8" name="TextovéPole 7">
            <a:extLst>
              <a:ext uri="{FF2B5EF4-FFF2-40B4-BE49-F238E27FC236}">
                <a16:creationId xmlns:a16="http://schemas.microsoft.com/office/drawing/2014/main" id="{98554164-CFE5-4C8B-A40E-2D7A029DDBEC}"/>
              </a:ext>
            </a:extLst>
          </p:cNvPr>
          <p:cNvSpPr txBox="1"/>
          <p:nvPr/>
        </p:nvSpPr>
        <p:spPr>
          <a:xfrm>
            <a:off x="414000" y="1228397"/>
            <a:ext cx="5682000" cy="4093428"/>
          </a:xfrm>
          <a:prstGeom prst="rect">
            <a:avLst/>
          </a:prstGeom>
          <a:noFill/>
        </p:spPr>
        <p:txBody>
          <a:bodyPr wrap="square">
            <a:spAutoFit/>
          </a:bodyPr>
          <a:lstStyle/>
          <a:p>
            <a:r>
              <a:rPr lang="en-US" sz="2000" b="0" i="0" dirty="0">
                <a:effectLst/>
                <a:latin typeface="+mj-lt"/>
              </a:rPr>
              <a:t>At first autophagy activation was identified as the response to starvation; currently, we know that autophagy is activated in response to different cellular stressors including exercise, endoplasmic reticulum stress, infection, and </a:t>
            </a:r>
            <a:r>
              <a:rPr lang="en-US" sz="2000" b="0" i="0" dirty="0" err="1">
                <a:effectLst/>
                <a:latin typeface="+mj-lt"/>
              </a:rPr>
              <a:t>hypoxi</a:t>
            </a:r>
            <a:r>
              <a:rPr lang="cs-CZ" sz="2000" b="0" i="0" dirty="0">
                <a:effectLst/>
                <a:latin typeface="+mj-lt"/>
              </a:rPr>
              <a:t>a</a:t>
            </a:r>
            <a:r>
              <a:rPr lang="en-US" sz="2000" b="0" i="0" dirty="0">
                <a:effectLst/>
                <a:latin typeface="+mj-lt"/>
              </a:rPr>
              <a:t>.</a:t>
            </a:r>
            <a:endParaRPr lang="cs-CZ" sz="2000" b="0" i="0" dirty="0">
              <a:effectLst/>
              <a:latin typeface="+mj-lt"/>
            </a:endParaRPr>
          </a:p>
          <a:p>
            <a:endParaRPr lang="cs-CZ" sz="2000" dirty="0">
              <a:latin typeface="+mj-lt"/>
            </a:endParaRPr>
          </a:p>
          <a:p>
            <a:r>
              <a:rPr lang="en-US" sz="2000" b="0" i="0" dirty="0">
                <a:solidFill>
                  <a:srgbClr val="3E3D40"/>
                </a:solidFill>
                <a:effectLst/>
                <a:latin typeface="+mj-lt"/>
              </a:rPr>
              <a:t>Emerging results of the research are highlighting the pivotal role of autophagic response in tissue differentiation, functions, and remodeling after stimuli.</a:t>
            </a:r>
            <a:endParaRPr lang="cs-CZ" sz="2000" b="0" i="0" dirty="0">
              <a:solidFill>
                <a:srgbClr val="3E3D40"/>
              </a:solidFill>
              <a:effectLst/>
              <a:latin typeface="+mj-lt"/>
            </a:endParaRPr>
          </a:p>
          <a:p>
            <a:endParaRPr lang="cs-CZ" sz="2000" dirty="0">
              <a:solidFill>
                <a:srgbClr val="3E3D40"/>
              </a:solidFill>
              <a:latin typeface="+mj-lt"/>
            </a:endParaRPr>
          </a:p>
          <a:p>
            <a:endParaRPr lang="en-US" sz="2000" b="0" i="0" dirty="0">
              <a:solidFill>
                <a:srgbClr val="3E3D40"/>
              </a:solidFill>
              <a:effectLst/>
              <a:latin typeface="+mj-lt"/>
            </a:endParaRPr>
          </a:p>
        </p:txBody>
      </p:sp>
      <p:pic>
        <p:nvPicPr>
          <p:cNvPr id="6146" name="Picture 2">
            <a:extLst>
              <a:ext uri="{FF2B5EF4-FFF2-40B4-BE49-F238E27FC236}">
                <a16:creationId xmlns:a16="http://schemas.microsoft.com/office/drawing/2014/main" id="{6AF5C0B5-C514-4E9A-ADA0-980A665D08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774" y="310617"/>
            <a:ext cx="4586256" cy="5446021"/>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33073192-964E-45DC-BB29-C6058AF819E6}"/>
              </a:ext>
            </a:extLst>
          </p:cNvPr>
          <p:cNvSpPr txBox="1"/>
          <p:nvPr/>
        </p:nvSpPr>
        <p:spPr>
          <a:xfrm>
            <a:off x="638254" y="5827890"/>
            <a:ext cx="6094520" cy="400110"/>
          </a:xfrm>
          <a:prstGeom prst="rect">
            <a:avLst/>
          </a:prstGeom>
          <a:noFill/>
        </p:spPr>
        <p:txBody>
          <a:bodyPr wrap="square">
            <a:spAutoFit/>
          </a:bodyPr>
          <a:lstStyle/>
          <a:p>
            <a:r>
              <a:rPr lang="en-US" sz="1000" dirty="0">
                <a:effectLst/>
                <a:latin typeface="Calibri" panose="020F0502020204030204" pitchFamily="34" charset="0"/>
                <a:ea typeface="Calibri" panose="020F0502020204030204" pitchFamily="34" charset="0"/>
              </a:rPr>
              <a:t>Mizushima, N. and B. Levine, </a:t>
            </a:r>
            <a:r>
              <a:rPr lang="en-US" sz="1000" i="1" dirty="0">
                <a:effectLst/>
                <a:latin typeface="Calibri" panose="020F0502020204030204" pitchFamily="34" charset="0"/>
                <a:ea typeface="Calibri" panose="020F0502020204030204" pitchFamily="34" charset="0"/>
              </a:rPr>
              <a:t>Autophagy in Human Diseases.</a:t>
            </a:r>
            <a:r>
              <a:rPr lang="en-US" sz="1000" dirty="0">
                <a:effectLst/>
                <a:latin typeface="Calibri" panose="020F0502020204030204" pitchFamily="34" charset="0"/>
                <a:ea typeface="Calibri" panose="020F0502020204030204" pitchFamily="34" charset="0"/>
              </a:rPr>
              <a:t> New England Journal of Medicine, 2020. </a:t>
            </a:r>
            <a:r>
              <a:rPr lang="en-US" sz="1000" b="1" dirty="0">
                <a:effectLst/>
                <a:latin typeface="Calibri" panose="020F0502020204030204" pitchFamily="34" charset="0"/>
                <a:ea typeface="Calibri" panose="020F0502020204030204" pitchFamily="34" charset="0"/>
              </a:rPr>
              <a:t>383</a:t>
            </a:r>
            <a:r>
              <a:rPr lang="en-US" sz="1000" dirty="0">
                <a:effectLst/>
                <a:latin typeface="Calibri" panose="020F0502020204030204" pitchFamily="34" charset="0"/>
                <a:ea typeface="Calibri" panose="020F0502020204030204" pitchFamily="34" charset="0"/>
              </a:rPr>
              <a:t>(16): p. 1564-1576.</a:t>
            </a:r>
            <a:endParaRPr lang="cs-CZ" sz="1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1774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DBD1FF8-75B8-CB3E-56E7-CD38AEE982AE}"/>
              </a:ext>
            </a:extLst>
          </p:cNvPr>
          <p:cNvSpPr>
            <a:spLocks noGrp="1"/>
          </p:cNvSpPr>
          <p:nvPr>
            <p:ph type="ftr" sz="quarter" idx="10"/>
          </p:nvPr>
        </p:nvSpPr>
        <p:spPr>
          <a:xfrm>
            <a:off x="666000" y="6493811"/>
            <a:ext cx="7920000" cy="252000"/>
          </a:xfrm>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61C440B5-D797-D184-8A34-70A8F6A9C73F}"/>
              </a:ext>
            </a:extLst>
          </p:cNvPr>
          <p:cNvSpPr>
            <a:spLocks noGrp="1"/>
          </p:cNvSpPr>
          <p:nvPr>
            <p:ph type="sldNum" sz="quarter" idx="11"/>
          </p:nvPr>
        </p:nvSpPr>
        <p:spPr>
          <a:xfrm>
            <a:off x="188156" y="6493811"/>
            <a:ext cx="252000" cy="252000"/>
          </a:xfrm>
        </p:spPr>
        <p:txBody>
          <a:bodyPr/>
          <a:lstStyle/>
          <a:p>
            <a:fld id="{0970407D-EE58-4A0B-824B-1D3AE42DD9CF}" type="slidenum">
              <a:rPr lang="en-GB" altLang="cs-CZ" noProof="0" smtClean="0"/>
              <a:pPr/>
              <a:t>7</a:t>
            </a:fld>
            <a:endParaRPr lang="en-GB" altLang="cs-CZ" noProof="0" dirty="0"/>
          </a:p>
        </p:txBody>
      </p:sp>
      <p:sp>
        <p:nvSpPr>
          <p:cNvPr id="4" name="Nadpis 3">
            <a:extLst>
              <a:ext uri="{FF2B5EF4-FFF2-40B4-BE49-F238E27FC236}">
                <a16:creationId xmlns:a16="http://schemas.microsoft.com/office/drawing/2014/main" id="{4ADDB951-8B79-F93F-D053-37C7C4BDD888}"/>
              </a:ext>
            </a:extLst>
          </p:cNvPr>
          <p:cNvSpPr>
            <a:spLocks noGrp="1"/>
          </p:cNvSpPr>
          <p:nvPr>
            <p:ph type="title"/>
          </p:nvPr>
        </p:nvSpPr>
        <p:spPr>
          <a:xfrm>
            <a:off x="188156" y="0"/>
            <a:ext cx="10753200" cy="451576"/>
          </a:xfrm>
        </p:spPr>
        <p:txBody>
          <a:bodyPr/>
          <a:lstStyle/>
          <a:p>
            <a:r>
              <a:rPr lang="cs-CZ" sz="2400" dirty="0" err="1">
                <a:solidFill>
                  <a:schemeClr val="tx1"/>
                </a:solidFill>
                <a:latin typeface="+mj-lt"/>
              </a:rPr>
              <a:t>Secretory</a:t>
            </a:r>
            <a:r>
              <a:rPr lang="cs-CZ" sz="2400" dirty="0">
                <a:solidFill>
                  <a:schemeClr val="tx1"/>
                </a:solidFill>
                <a:latin typeface="+mj-lt"/>
              </a:rPr>
              <a:t> </a:t>
            </a:r>
            <a:r>
              <a:rPr lang="cs-CZ" sz="2400" dirty="0" err="1">
                <a:solidFill>
                  <a:schemeClr val="tx1"/>
                </a:solidFill>
                <a:latin typeface="+mj-lt"/>
              </a:rPr>
              <a:t>or</a:t>
            </a:r>
            <a:r>
              <a:rPr lang="cs-CZ" sz="2400" dirty="0">
                <a:solidFill>
                  <a:schemeClr val="tx1"/>
                </a:solidFill>
                <a:latin typeface="+mj-lt"/>
              </a:rPr>
              <a:t> non-cell </a:t>
            </a:r>
            <a:r>
              <a:rPr lang="cs-CZ" sz="2400" dirty="0" err="1">
                <a:solidFill>
                  <a:schemeClr val="tx1"/>
                </a:solidFill>
                <a:latin typeface="+mj-lt"/>
              </a:rPr>
              <a:t>autonomous</a:t>
            </a:r>
            <a:r>
              <a:rPr lang="cs-CZ" sz="2400" dirty="0">
                <a:solidFill>
                  <a:schemeClr val="tx1"/>
                </a:solidFill>
                <a:latin typeface="+mj-lt"/>
              </a:rPr>
              <a:t> </a:t>
            </a:r>
            <a:r>
              <a:rPr lang="cs-CZ" sz="2400" dirty="0" err="1">
                <a:solidFill>
                  <a:schemeClr val="tx1"/>
                </a:solidFill>
                <a:latin typeface="+mj-lt"/>
              </a:rPr>
              <a:t>autophagy</a:t>
            </a:r>
            <a:endParaRPr lang="cs-CZ" sz="2400" dirty="0">
              <a:solidFill>
                <a:schemeClr val="tx1"/>
              </a:solidFill>
            </a:endParaRPr>
          </a:p>
        </p:txBody>
      </p:sp>
      <p:pic>
        <p:nvPicPr>
          <p:cNvPr id="7" name="Obrázek 6">
            <a:extLst>
              <a:ext uri="{FF2B5EF4-FFF2-40B4-BE49-F238E27FC236}">
                <a16:creationId xmlns:a16="http://schemas.microsoft.com/office/drawing/2014/main" id="{3964D306-FEFF-E63E-69EC-7914210E5108}"/>
              </a:ext>
            </a:extLst>
          </p:cNvPr>
          <p:cNvPicPr>
            <a:picLocks noChangeAspect="1"/>
          </p:cNvPicPr>
          <p:nvPr/>
        </p:nvPicPr>
        <p:blipFill>
          <a:blip r:embed="rId2"/>
          <a:stretch>
            <a:fillRect/>
          </a:stretch>
        </p:blipFill>
        <p:spPr>
          <a:xfrm>
            <a:off x="4322137" y="884206"/>
            <a:ext cx="7254281" cy="5089587"/>
          </a:xfrm>
          <a:prstGeom prst="rect">
            <a:avLst/>
          </a:prstGeom>
        </p:spPr>
      </p:pic>
      <p:sp>
        <p:nvSpPr>
          <p:cNvPr id="9" name="TextovéPole 8">
            <a:extLst>
              <a:ext uri="{FF2B5EF4-FFF2-40B4-BE49-F238E27FC236}">
                <a16:creationId xmlns:a16="http://schemas.microsoft.com/office/drawing/2014/main" id="{56ED8159-2E3B-E548-7B5F-4CFFE243F9D6}"/>
              </a:ext>
            </a:extLst>
          </p:cNvPr>
          <p:cNvSpPr txBox="1"/>
          <p:nvPr/>
        </p:nvSpPr>
        <p:spPr>
          <a:xfrm>
            <a:off x="301830" y="971594"/>
            <a:ext cx="4007981" cy="2585323"/>
          </a:xfrm>
          <a:prstGeom prst="rect">
            <a:avLst/>
          </a:prstGeom>
          <a:noFill/>
        </p:spPr>
        <p:txBody>
          <a:bodyPr wrap="square">
            <a:spAutoFit/>
          </a:bodyPr>
          <a:lstStyle/>
          <a:p>
            <a:r>
              <a:rPr lang="cs-CZ" sz="1800" dirty="0" err="1">
                <a:latin typeface="+mj-lt"/>
              </a:rPr>
              <a:t>Secretory</a:t>
            </a:r>
            <a:r>
              <a:rPr lang="cs-CZ" sz="1800" dirty="0">
                <a:latin typeface="+mj-lt"/>
              </a:rPr>
              <a:t> </a:t>
            </a:r>
            <a:r>
              <a:rPr lang="cs-CZ" sz="1800" dirty="0" err="1">
                <a:latin typeface="+mj-lt"/>
              </a:rPr>
              <a:t>or</a:t>
            </a:r>
            <a:r>
              <a:rPr lang="cs-CZ" sz="1800" dirty="0">
                <a:latin typeface="+mj-lt"/>
              </a:rPr>
              <a:t> non-cell </a:t>
            </a:r>
            <a:r>
              <a:rPr lang="cs-CZ" sz="1800" dirty="0" err="1">
                <a:latin typeface="+mj-lt"/>
              </a:rPr>
              <a:t>autonomous</a:t>
            </a:r>
            <a:r>
              <a:rPr lang="cs-CZ" sz="1800" dirty="0">
                <a:latin typeface="+mj-lt"/>
              </a:rPr>
              <a:t> </a:t>
            </a:r>
            <a:r>
              <a:rPr lang="cs-CZ" sz="1800" dirty="0" err="1">
                <a:latin typeface="+mj-lt"/>
              </a:rPr>
              <a:t>autophagy</a:t>
            </a:r>
            <a:r>
              <a:rPr lang="cs-CZ" sz="1800" dirty="0">
                <a:latin typeface="+mj-lt"/>
              </a:rPr>
              <a:t> </a:t>
            </a:r>
            <a:r>
              <a:rPr lang="cs-CZ" sz="1800" dirty="0" err="1">
                <a:latin typeface="+mj-lt"/>
              </a:rPr>
              <a:t>is</a:t>
            </a:r>
            <a:r>
              <a:rPr lang="cs-CZ" sz="1800" dirty="0">
                <a:latin typeface="+mj-lt"/>
              </a:rPr>
              <a:t> </a:t>
            </a:r>
            <a:r>
              <a:rPr lang="cs-CZ" sz="1800" dirty="0" err="1">
                <a:latin typeface="+mj-lt"/>
              </a:rPr>
              <a:t>an</a:t>
            </a:r>
            <a:r>
              <a:rPr lang="cs-CZ" sz="1800" dirty="0">
                <a:latin typeface="+mj-lt"/>
              </a:rPr>
              <a:t> </a:t>
            </a:r>
            <a:r>
              <a:rPr lang="cs-CZ" sz="1800" dirty="0" err="1">
                <a:latin typeface="+mj-lt"/>
              </a:rPr>
              <a:t>umbrella</a:t>
            </a:r>
            <a:r>
              <a:rPr lang="cs-CZ" sz="1800" dirty="0">
                <a:latin typeface="+mj-lt"/>
              </a:rPr>
              <a:t> term </a:t>
            </a:r>
            <a:r>
              <a:rPr lang="cs-CZ" sz="1800" dirty="0" err="1">
                <a:latin typeface="+mj-lt"/>
              </a:rPr>
              <a:t>for</a:t>
            </a:r>
            <a:r>
              <a:rPr lang="cs-CZ" sz="1800" dirty="0">
                <a:latin typeface="+mj-lt"/>
              </a:rPr>
              <a:t> </a:t>
            </a:r>
            <a:r>
              <a:rPr lang="cs-CZ" sz="1800" dirty="0" err="1">
                <a:latin typeface="+mj-lt"/>
              </a:rPr>
              <a:t>autophagy-mediated</a:t>
            </a:r>
            <a:r>
              <a:rPr lang="cs-CZ" sz="1800" dirty="0">
                <a:latin typeface="+mj-lt"/>
              </a:rPr>
              <a:t> </a:t>
            </a:r>
            <a:r>
              <a:rPr lang="cs-CZ" sz="1800" dirty="0" err="1">
                <a:latin typeface="+mj-lt"/>
              </a:rPr>
              <a:t>extracellular</a:t>
            </a:r>
            <a:r>
              <a:rPr lang="cs-CZ" sz="1800" dirty="0">
                <a:latin typeface="+mj-lt"/>
              </a:rPr>
              <a:t> </a:t>
            </a:r>
            <a:r>
              <a:rPr lang="cs-CZ" sz="1800" dirty="0" err="1">
                <a:latin typeface="+mj-lt"/>
              </a:rPr>
              <a:t>secretion</a:t>
            </a:r>
            <a:r>
              <a:rPr lang="cs-CZ" sz="1800" dirty="0">
                <a:latin typeface="+mj-lt"/>
              </a:rPr>
              <a:t> </a:t>
            </a:r>
            <a:r>
              <a:rPr lang="cs-CZ" sz="1800" dirty="0" err="1">
                <a:latin typeface="+mj-lt"/>
              </a:rPr>
              <a:t>through</a:t>
            </a:r>
            <a:r>
              <a:rPr lang="cs-CZ" sz="1800" dirty="0">
                <a:latin typeface="+mj-lt"/>
              </a:rPr>
              <a:t> </a:t>
            </a:r>
            <a:r>
              <a:rPr lang="cs-CZ" sz="1800" dirty="0" err="1">
                <a:latin typeface="+mj-lt"/>
              </a:rPr>
              <a:t>autophagosomes</a:t>
            </a:r>
            <a:r>
              <a:rPr lang="cs-CZ" sz="1800" dirty="0">
                <a:latin typeface="+mj-lt"/>
              </a:rPr>
              <a:t>/</a:t>
            </a:r>
            <a:r>
              <a:rPr lang="cs-CZ" sz="1800" dirty="0" err="1">
                <a:latin typeface="+mj-lt"/>
              </a:rPr>
              <a:t>endosomes</a:t>
            </a:r>
            <a:r>
              <a:rPr lang="cs-CZ" sz="1800" dirty="0">
                <a:latin typeface="+mj-lt"/>
              </a:rPr>
              <a:t>, </a:t>
            </a:r>
            <a:r>
              <a:rPr lang="cs-CZ" sz="1800" dirty="0" err="1">
                <a:latin typeface="+mj-lt"/>
              </a:rPr>
              <a:t>including</a:t>
            </a:r>
            <a:r>
              <a:rPr lang="cs-CZ" sz="1800" dirty="0">
                <a:latin typeface="+mj-lt"/>
              </a:rPr>
              <a:t> </a:t>
            </a:r>
            <a:r>
              <a:rPr lang="cs-CZ" sz="1800" dirty="0" err="1">
                <a:latin typeface="+mj-lt"/>
              </a:rPr>
              <a:t>conventional</a:t>
            </a:r>
            <a:r>
              <a:rPr lang="cs-CZ" sz="1800" dirty="0">
                <a:latin typeface="+mj-lt"/>
              </a:rPr>
              <a:t> and </a:t>
            </a:r>
            <a:r>
              <a:rPr lang="cs-CZ" sz="1800" dirty="0" err="1">
                <a:latin typeface="+mj-lt"/>
              </a:rPr>
              <a:t>unconventional</a:t>
            </a:r>
            <a:r>
              <a:rPr lang="cs-CZ" sz="1800" dirty="0">
                <a:latin typeface="+mj-lt"/>
              </a:rPr>
              <a:t> </a:t>
            </a:r>
            <a:r>
              <a:rPr lang="cs-CZ" sz="1800" dirty="0" err="1">
                <a:latin typeface="+mj-lt"/>
              </a:rPr>
              <a:t>secretion</a:t>
            </a:r>
            <a:r>
              <a:rPr lang="cs-CZ" sz="1800" dirty="0">
                <a:latin typeface="+mj-lt"/>
              </a:rPr>
              <a:t> </a:t>
            </a:r>
            <a:r>
              <a:rPr lang="cs-CZ" sz="1800" dirty="0" err="1">
                <a:latin typeface="+mj-lt"/>
              </a:rPr>
              <a:t>of</a:t>
            </a:r>
            <a:r>
              <a:rPr lang="cs-CZ" sz="1800" dirty="0">
                <a:latin typeface="+mj-lt"/>
              </a:rPr>
              <a:t> </a:t>
            </a:r>
            <a:r>
              <a:rPr lang="cs-CZ" sz="1800" dirty="0" err="1">
                <a:latin typeface="+mj-lt"/>
              </a:rPr>
              <a:t>proteins</a:t>
            </a:r>
            <a:r>
              <a:rPr lang="cs-CZ" sz="1800" dirty="0">
                <a:latin typeface="+mj-lt"/>
              </a:rPr>
              <a:t>, </a:t>
            </a:r>
            <a:r>
              <a:rPr lang="cs-CZ" sz="1800" dirty="0" err="1">
                <a:latin typeface="+mj-lt"/>
              </a:rPr>
              <a:t>extracellular</a:t>
            </a:r>
            <a:r>
              <a:rPr lang="cs-CZ" sz="1800" dirty="0">
                <a:latin typeface="+mj-lt"/>
              </a:rPr>
              <a:t> </a:t>
            </a:r>
            <a:r>
              <a:rPr lang="cs-CZ" sz="1800" dirty="0" err="1">
                <a:latin typeface="+mj-lt"/>
              </a:rPr>
              <a:t>vesicle</a:t>
            </a:r>
            <a:r>
              <a:rPr lang="cs-CZ" sz="1800" dirty="0">
                <a:latin typeface="+mj-lt"/>
              </a:rPr>
              <a:t> (EV) </a:t>
            </a:r>
            <a:r>
              <a:rPr lang="cs-CZ" sz="1800" dirty="0" err="1">
                <a:latin typeface="+mj-lt"/>
              </a:rPr>
              <a:t>production</a:t>
            </a:r>
            <a:r>
              <a:rPr lang="cs-CZ" sz="1800" dirty="0">
                <a:latin typeface="+mj-lt"/>
              </a:rPr>
              <a:t>, and </a:t>
            </a:r>
            <a:r>
              <a:rPr lang="cs-CZ" sz="1800" dirty="0" err="1">
                <a:latin typeface="+mj-lt"/>
              </a:rPr>
              <a:t>egress</a:t>
            </a:r>
            <a:r>
              <a:rPr lang="cs-CZ" sz="1800" dirty="0">
                <a:latin typeface="+mj-lt"/>
              </a:rPr>
              <a:t> </a:t>
            </a:r>
            <a:r>
              <a:rPr lang="cs-CZ" sz="1800" dirty="0" err="1">
                <a:latin typeface="+mj-lt"/>
              </a:rPr>
              <a:t>of</a:t>
            </a:r>
            <a:r>
              <a:rPr lang="cs-CZ" sz="1800" dirty="0">
                <a:latin typeface="+mj-lt"/>
              </a:rPr>
              <a:t> </a:t>
            </a:r>
            <a:r>
              <a:rPr lang="cs-CZ" sz="1800" dirty="0" err="1">
                <a:latin typeface="+mj-lt"/>
              </a:rPr>
              <a:t>secretory</a:t>
            </a:r>
            <a:r>
              <a:rPr lang="cs-CZ" sz="1800" dirty="0">
                <a:latin typeface="+mj-lt"/>
              </a:rPr>
              <a:t> </a:t>
            </a:r>
            <a:r>
              <a:rPr lang="cs-CZ" sz="1800" dirty="0" err="1">
                <a:latin typeface="+mj-lt"/>
              </a:rPr>
              <a:t>lysosomes</a:t>
            </a:r>
            <a:r>
              <a:rPr lang="cs-CZ" sz="1800" dirty="0">
                <a:latin typeface="+mj-lt"/>
              </a:rPr>
              <a:t> </a:t>
            </a:r>
          </a:p>
        </p:txBody>
      </p:sp>
      <p:pic>
        <p:nvPicPr>
          <p:cNvPr id="10" name="Obrázek 9" descr="Obsah obrázku příroda, území&#10;&#10;Popis byl vytvořen automaticky">
            <a:extLst>
              <a:ext uri="{FF2B5EF4-FFF2-40B4-BE49-F238E27FC236}">
                <a16:creationId xmlns:a16="http://schemas.microsoft.com/office/drawing/2014/main" id="{0816FE90-A211-B8D4-A64D-4DBEE2758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3507" y="3902522"/>
            <a:ext cx="1716074" cy="1788301"/>
          </a:xfrm>
          <a:prstGeom prst="rect">
            <a:avLst/>
          </a:prstGeom>
          <a:ln w="19050">
            <a:solidFill>
              <a:schemeClr val="tx1"/>
            </a:solidFill>
          </a:ln>
        </p:spPr>
      </p:pic>
      <p:pic>
        <p:nvPicPr>
          <p:cNvPr id="11" name="Obrázek 10" descr="Obsah obrázku černobílá, území, černobílý, zima&#10;&#10;Popis byl vytvořen automaticky">
            <a:extLst>
              <a:ext uri="{FF2B5EF4-FFF2-40B4-BE49-F238E27FC236}">
                <a16:creationId xmlns:a16="http://schemas.microsoft.com/office/drawing/2014/main" id="{3B368A3F-982F-18A5-F7F6-4E8BEEF6D4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597" y="3902522"/>
            <a:ext cx="1716074" cy="1788301"/>
          </a:xfrm>
          <a:prstGeom prst="rect">
            <a:avLst/>
          </a:prstGeom>
          <a:ln w="19050">
            <a:solidFill>
              <a:schemeClr val="tx1"/>
            </a:solidFill>
          </a:ln>
        </p:spPr>
      </p:pic>
      <p:sp>
        <p:nvSpPr>
          <p:cNvPr id="13" name="TextovéPole 12">
            <a:extLst>
              <a:ext uri="{FF2B5EF4-FFF2-40B4-BE49-F238E27FC236}">
                <a16:creationId xmlns:a16="http://schemas.microsoft.com/office/drawing/2014/main" id="{8084AB21-3551-84C5-3A1E-BDB4BB810AF1}"/>
              </a:ext>
            </a:extLst>
          </p:cNvPr>
          <p:cNvSpPr txBox="1"/>
          <p:nvPr/>
        </p:nvSpPr>
        <p:spPr>
          <a:xfrm>
            <a:off x="357318" y="5779954"/>
            <a:ext cx="3668706" cy="430887"/>
          </a:xfrm>
          <a:prstGeom prst="rect">
            <a:avLst/>
          </a:prstGeom>
          <a:noFill/>
        </p:spPr>
        <p:txBody>
          <a:bodyPr wrap="square" rtlCol="0">
            <a:spAutoFit/>
          </a:bodyPr>
          <a:lstStyle/>
          <a:p>
            <a:pPr algn="l"/>
            <a:r>
              <a:rPr lang="cs-CZ" sz="1100" dirty="0" err="1">
                <a:latin typeface="+mn-lt"/>
              </a:rPr>
              <a:t>Micrographs</a:t>
            </a:r>
            <a:r>
              <a:rPr lang="cs-CZ" sz="1100" dirty="0">
                <a:latin typeface="+mn-lt"/>
              </a:rPr>
              <a:t> </a:t>
            </a:r>
            <a:r>
              <a:rPr lang="cs-CZ" sz="1100" dirty="0" err="1">
                <a:latin typeface="+mn-lt"/>
              </a:rPr>
              <a:t>of</a:t>
            </a:r>
            <a:r>
              <a:rPr lang="cs-CZ" sz="1100" dirty="0">
                <a:latin typeface="+mn-lt"/>
              </a:rPr>
              <a:t> </a:t>
            </a:r>
            <a:r>
              <a:rPr lang="cs-CZ" sz="1100" b="1" dirty="0" err="1">
                <a:latin typeface="+mn-lt"/>
              </a:rPr>
              <a:t>extracellular</a:t>
            </a:r>
            <a:r>
              <a:rPr lang="cs-CZ" sz="1100" b="1" dirty="0">
                <a:latin typeface="+mn-lt"/>
              </a:rPr>
              <a:t> </a:t>
            </a:r>
            <a:r>
              <a:rPr lang="cs-CZ" sz="1100" b="1" dirty="0" err="1">
                <a:latin typeface="+mn-lt"/>
              </a:rPr>
              <a:t>vesicles</a:t>
            </a:r>
            <a:r>
              <a:rPr lang="cs-CZ" sz="1100" dirty="0">
                <a:latin typeface="+mn-lt"/>
              </a:rPr>
              <a:t>. Negative </a:t>
            </a:r>
            <a:r>
              <a:rPr lang="cs-CZ" sz="1100" dirty="0" err="1">
                <a:latin typeface="+mn-lt"/>
              </a:rPr>
              <a:t>stain</a:t>
            </a:r>
            <a:r>
              <a:rPr lang="cs-CZ" sz="1100" dirty="0">
                <a:latin typeface="+mn-lt"/>
              </a:rPr>
              <a:t> EM (</a:t>
            </a:r>
            <a:r>
              <a:rPr lang="cs-CZ" sz="1100" dirty="0" err="1">
                <a:latin typeface="+mn-lt"/>
              </a:rPr>
              <a:t>left</a:t>
            </a:r>
            <a:r>
              <a:rPr lang="cs-CZ" sz="1100" dirty="0">
                <a:latin typeface="+mn-lt"/>
              </a:rPr>
              <a:t>) and </a:t>
            </a:r>
            <a:r>
              <a:rPr lang="cs-CZ" sz="1100" dirty="0" err="1">
                <a:latin typeface="+mn-lt"/>
              </a:rPr>
              <a:t>Cryo</a:t>
            </a:r>
            <a:r>
              <a:rPr lang="cs-CZ" sz="1100" dirty="0">
                <a:latin typeface="+mn-lt"/>
              </a:rPr>
              <a:t> EM (</a:t>
            </a:r>
            <a:r>
              <a:rPr lang="cs-CZ" sz="1100" dirty="0" err="1">
                <a:latin typeface="+mn-lt"/>
              </a:rPr>
              <a:t>right</a:t>
            </a:r>
            <a:r>
              <a:rPr lang="cs-CZ" sz="1100" dirty="0">
                <a:latin typeface="+mn-lt"/>
              </a:rPr>
              <a:t>). </a:t>
            </a:r>
          </a:p>
        </p:txBody>
      </p:sp>
    </p:spTree>
    <p:extLst>
      <p:ext uri="{BB962C8B-B14F-4D97-AF65-F5344CB8AC3E}">
        <p14:creationId xmlns:p14="http://schemas.microsoft.com/office/powerpoint/2010/main" val="36352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obsah 8">
            <a:extLst>
              <a:ext uri="{FF2B5EF4-FFF2-40B4-BE49-F238E27FC236}">
                <a16:creationId xmlns:a16="http://schemas.microsoft.com/office/drawing/2014/main" id="{F795761A-9EE3-4F0D-921B-821560133DF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0241" y="455122"/>
            <a:ext cx="8114190" cy="5849234"/>
          </a:xfrm>
        </p:spPr>
      </p:pic>
      <p:sp>
        <p:nvSpPr>
          <p:cNvPr id="2" name="Zástupný symbol pro zápatí 1">
            <a:extLst>
              <a:ext uri="{FF2B5EF4-FFF2-40B4-BE49-F238E27FC236}">
                <a16:creationId xmlns:a16="http://schemas.microsoft.com/office/drawing/2014/main" id="{E68A8417-D6C0-4B89-B103-1312CEC9BC06}"/>
              </a:ext>
            </a:extLst>
          </p:cNvPr>
          <p:cNvSpPr>
            <a:spLocks noGrp="1"/>
          </p:cNvSpPr>
          <p:nvPr>
            <p:ph type="ftr" sz="quarter" idx="10"/>
          </p:nvPr>
        </p:nvSpPr>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B9559177-A7DB-4871-9CD2-F2E8FA954E03}"/>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Nadpis 3">
            <a:extLst>
              <a:ext uri="{FF2B5EF4-FFF2-40B4-BE49-F238E27FC236}">
                <a16:creationId xmlns:a16="http://schemas.microsoft.com/office/drawing/2014/main" id="{370F5FEC-B83E-4418-B76A-16FE07B90EFD}"/>
              </a:ext>
            </a:extLst>
          </p:cNvPr>
          <p:cNvSpPr>
            <a:spLocks noGrp="1"/>
          </p:cNvSpPr>
          <p:nvPr>
            <p:ph type="title"/>
          </p:nvPr>
        </p:nvSpPr>
        <p:spPr>
          <a:xfrm>
            <a:off x="343358" y="79902"/>
            <a:ext cx="10753200" cy="451576"/>
          </a:xfrm>
        </p:spPr>
        <p:txBody>
          <a:bodyPr/>
          <a:lstStyle/>
          <a:p>
            <a:r>
              <a:rPr lang="cs-CZ" sz="2400" dirty="0" err="1"/>
              <a:t>Function</a:t>
            </a:r>
            <a:r>
              <a:rPr lang="cs-CZ" sz="2400" dirty="0"/>
              <a:t> </a:t>
            </a:r>
            <a:r>
              <a:rPr lang="cs-CZ" sz="2400" dirty="0" err="1"/>
              <a:t>of</a:t>
            </a:r>
            <a:r>
              <a:rPr lang="cs-CZ" sz="2400" dirty="0"/>
              <a:t> </a:t>
            </a:r>
            <a:r>
              <a:rPr lang="cs-CZ" sz="2400" dirty="0" err="1"/>
              <a:t>Autopahgy</a:t>
            </a:r>
            <a:endParaRPr lang="cs-CZ" sz="2400" dirty="0"/>
          </a:p>
        </p:txBody>
      </p:sp>
      <p:sp>
        <p:nvSpPr>
          <p:cNvPr id="10" name="TextovéPole 9">
            <a:extLst>
              <a:ext uri="{FF2B5EF4-FFF2-40B4-BE49-F238E27FC236}">
                <a16:creationId xmlns:a16="http://schemas.microsoft.com/office/drawing/2014/main" id="{BCDD433D-AF2C-4349-AD7C-67AC72D5B946}"/>
              </a:ext>
            </a:extLst>
          </p:cNvPr>
          <p:cNvSpPr txBox="1"/>
          <p:nvPr/>
        </p:nvSpPr>
        <p:spPr>
          <a:xfrm>
            <a:off x="413999" y="936601"/>
            <a:ext cx="3367887" cy="4770537"/>
          </a:xfrm>
          <a:prstGeom prst="rect">
            <a:avLst/>
          </a:prstGeom>
          <a:noFill/>
        </p:spPr>
        <p:txBody>
          <a:bodyPr wrap="square" rtlCol="0">
            <a:spAutoFit/>
          </a:bodyPr>
          <a:lstStyle/>
          <a:p>
            <a:r>
              <a:rPr lang="en-US" sz="1600" b="0" i="0" dirty="0">
                <a:solidFill>
                  <a:srgbClr val="1C1D1E"/>
                </a:solidFill>
                <a:effectLst/>
                <a:latin typeface="+mn-lt"/>
                <a:cs typeface="Calibri" panose="020F0502020204030204" pitchFamily="34" charset="0"/>
              </a:rPr>
              <a:t>Autophagy plays an essential role during the mammalian life cycle. These functions span from fertilization, cleavage, implantation, fetal development, and postnatal development, to the next generation of gametogenesis, indicating that autophagy has important functions during the whole mammalian life cycle.</a:t>
            </a:r>
            <a:endParaRPr lang="cs-CZ" sz="1600" b="0" i="0" dirty="0">
              <a:solidFill>
                <a:srgbClr val="1C1D1E"/>
              </a:solidFill>
              <a:effectLst/>
              <a:latin typeface="+mn-lt"/>
              <a:cs typeface="Calibri" panose="020F0502020204030204" pitchFamily="34" charset="0"/>
            </a:endParaRPr>
          </a:p>
          <a:p>
            <a:endParaRPr lang="cs-CZ" sz="1600" dirty="0">
              <a:solidFill>
                <a:srgbClr val="1C1D1E"/>
              </a:solidFill>
              <a:latin typeface="+mn-lt"/>
              <a:cs typeface="Calibri" panose="020F0502020204030204" pitchFamily="34" charset="0"/>
            </a:endParaRPr>
          </a:p>
          <a:p>
            <a:r>
              <a:rPr lang="en-US" sz="1600" b="1" i="0" dirty="0">
                <a:solidFill>
                  <a:srgbClr val="000000"/>
                </a:solidFill>
                <a:effectLst/>
                <a:latin typeface="+mn-lt"/>
              </a:rPr>
              <a:t>At birth the trans-placental nutrient supply is suddenly interrupted, and neonates face severe starvation until supply can be</a:t>
            </a:r>
            <a:r>
              <a:rPr lang="cs-CZ" sz="1600" b="1" i="0" dirty="0">
                <a:solidFill>
                  <a:srgbClr val="000000"/>
                </a:solidFill>
                <a:effectLst/>
                <a:latin typeface="+mn-lt"/>
              </a:rPr>
              <a:t> </a:t>
            </a:r>
            <a:r>
              <a:rPr lang="en-US" sz="1600" b="1" i="0" dirty="0">
                <a:solidFill>
                  <a:srgbClr val="000000"/>
                </a:solidFill>
                <a:effectLst/>
                <a:latin typeface="+mn-lt"/>
              </a:rPr>
              <a:t>restored through milk nutrients. </a:t>
            </a:r>
            <a:r>
              <a:rPr lang="cs-CZ" sz="1600" b="1" i="0" dirty="0">
                <a:solidFill>
                  <a:srgbClr val="000000"/>
                </a:solidFill>
                <a:effectLst/>
                <a:latin typeface="+mn-lt"/>
              </a:rPr>
              <a:t>N</a:t>
            </a:r>
            <a:r>
              <a:rPr lang="en-US" sz="1600" b="1" i="0" dirty="0" err="1">
                <a:solidFill>
                  <a:srgbClr val="000000"/>
                </a:solidFill>
                <a:effectLst/>
                <a:latin typeface="+mn-lt"/>
              </a:rPr>
              <a:t>eonates</a:t>
            </a:r>
            <a:r>
              <a:rPr lang="cs-CZ" sz="1600" b="1" i="0" dirty="0">
                <a:solidFill>
                  <a:srgbClr val="000000"/>
                </a:solidFill>
                <a:effectLst/>
                <a:latin typeface="+mn-lt"/>
              </a:rPr>
              <a:t> </a:t>
            </a:r>
            <a:r>
              <a:rPr lang="en-US" sz="1600" b="1" i="0" dirty="0">
                <a:solidFill>
                  <a:srgbClr val="000000"/>
                </a:solidFill>
                <a:effectLst/>
                <a:latin typeface="+mn-lt"/>
              </a:rPr>
              <a:t>adapt to this adverse circumstance by inducing autophagy.</a:t>
            </a:r>
            <a:endParaRPr lang="cs-CZ" sz="2000" b="1" dirty="0" err="1">
              <a:latin typeface="+mn-lt"/>
              <a:cs typeface="Calibri" panose="020F0502020204030204" pitchFamily="34" charset="0"/>
            </a:endParaRPr>
          </a:p>
        </p:txBody>
      </p:sp>
    </p:spTree>
    <p:extLst>
      <p:ext uri="{BB962C8B-B14F-4D97-AF65-F5344CB8AC3E}">
        <p14:creationId xmlns:p14="http://schemas.microsoft.com/office/powerpoint/2010/main" val="169460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8A8417-D6C0-4B89-B103-1312CEC9BC06}"/>
              </a:ext>
            </a:extLst>
          </p:cNvPr>
          <p:cNvSpPr>
            <a:spLocks noGrp="1"/>
          </p:cNvSpPr>
          <p:nvPr>
            <p:ph type="ftr" sz="quarter" idx="10"/>
          </p:nvPr>
        </p:nvSpPr>
        <p:spPr>
          <a:xfrm>
            <a:off x="537913" y="6457588"/>
            <a:ext cx="7920000" cy="252000"/>
          </a:xfrm>
        </p:spPr>
        <p:txBody>
          <a:bodyPr/>
          <a:lstStyle/>
          <a:p>
            <a:r>
              <a:rPr lang="cs-CZ" dirty="0" err="1"/>
              <a:t>Autophagy</a:t>
            </a:r>
            <a:r>
              <a:rPr lang="en-GB" noProof="0" dirty="0"/>
              <a:t> / </a:t>
            </a:r>
            <a:r>
              <a:rPr lang="cs-CZ" noProof="0" dirty="0"/>
              <a:t>Department </a:t>
            </a:r>
            <a:r>
              <a:rPr lang="cs-CZ" noProof="0" dirty="0" err="1"/>
              <a:t>of</a:t>
            </a:r>
            <a:r>
              <a:rPr lang="cs-CZ" noProof="0" dirty="0"/>
              <a:t> </a:t>
            </a:r>
            <a:r>
              <a:rPr lang="cs-CZ" noProof="0" dirty="0" err="1"/>
              <a:t>Pathological</a:t>
            </a:r>
            <a:r>
              <a:rPr lang="cs-CZ" noProof="0" dirty="0"/>
              <a:t> </a:t>
            </a:r>
            <a:r>
              <a:rPr lang="cs-CZ" noProof="0" dirty="0" err="1"/>
              <a:t>Physiology</a:t>
            </a:r>
            <a:endParaRPr lang="en-GB" noProof="0" dirty="0"/>
          </a:p>
        </p:txBody>
      </p:sp>
      <p:sp>
        <p:nvSpPr>
          <p:cNvPr id="3" name="Zástupný symbol pro číslo snímku 2">
            <a:extLst>
              <a:ext uri="{FF2B5EF4-FFF2-40B4-BE49-F238E27FC236}">
                <a16:creationId xmlns:a16="http://schemas.microsoft.com/office/drawing/2014/main" id="{B9559177-A7DB-4871-9CD2-F2E8FA954E03}"/>
              </a:ext>
            </a:extLst>
          </p:cNvPr>
          <p:cNvSpPr>
            <a:spLocks noGrp="1"/>
          </p:cNvSpPr>
          <p:nvPr>
            <p:ph type="sldNum" sz="quarter" idx="11"/>
          </p:nvPr>
        </p:nvSpPr>
        <p:spPr>
          <a:xfrm>
            <a:off x="231913" y="6457588"/>
            <a:ext cx="252000" cy="252000"/>
          </a:xfrm>
        </p:spPr>
        <p:txBody>
          <a:bodyPr/>
          <a:lstStyle/>
          <a:p>
            <a:fld id="{0970407D-EE58-4A0B-824B-1D3AE42DD9CF}" type="slidenum">
              <a:rPr lang="en-GB" altLang="cs-CZ" noProof="0" smtClean="0"/>
              <a:pPr/>
              <a:t>9</a:t>
            </a:fld>
            <a:endParaRPr lang="en-GB" altLang="cs-CZ" noProof="0" dirty="0"/>
          </a:p>
        </p:txBody>
      </p:sp>
      <p:sp>
        <p:nvSpPr>
          <p:cNvPr id="4" name="Nadpis 3">
            <a:extLst>
              <a:ext uri="{FF2B5EF4-FFF2-40B4-BE49-F238E27FC236}">
                <a16:creationId xmlns:a16="http://schemas.microsoft.com/office/drawing/2014/main" id="{370F5FEC-B83E-4418-B76A-16FE07B90EFD}"/>
              </a:ext>
            </a:extLst>
          </p:cNvPr>
          <p:cNvSpPr>
            <a:spLocks noGrp="1"/>
          </p:cNvSpPr>
          <p:nvPr>
            <p:ph type="title"/>
          </p:nvPr>
        </p:nvSpPr>
        <p:spPr>
          <a:xfrm>
            <a:off x="343358" y="79902"/>
            <a:ext cx="10753200" cy="451576"/>
          </a:xfrm>
        </p:spPr>
        <p:txBody>
          <a:bodyPr/>
          <a:lstStyle/>
          <a:p>
            <a:r>
              <a:rPr lang="cs-CZ" sz="2400" dirty="0" err="1">
                <a:solidFill>
                  <a:schemeClr val="tx1"/>
                </a:solidFill>
              </a:rPr>
              <a:t>Autophagy</a:t>
            </a:r>
            <a:r>
              <a:rPr lang="cs-CZ" sz="2400" dirty="0">
                <a:solidFill>
                  <a:schemeClr val="tx1"/>
                </a:solidFill>
              </a:rPr>
              <a:t> and </a:t>
            </a:r>
            <a:r>
              <a:rPr lang="cs-CZ" sz="2400" dirty="0" err="1">
                <a:solidFill>
                  <a:schemeClr val="tx1"/>
                </a:solidFill>
              </a:rPr>
              <a:t>immunity</a:t>
            </a:r>
            <a:endParaRPr lang="cs-CZ" sz="2400" dirty="0">
              <a:solidFill>
                <a:schemeClr val="tx1"/>
              </a:solidFill>
            </a:endParaRPr>
          </a:p>
        </p:txBody>
      </p:sp>
      <p:sp>
        <p:nvSpPr>
          <p:cNvPr id="11" name="TextovéPole 10">
            <a:extLst>
              <a:ext uri="{FF2B5EF4-FFF2-40B4-BE49-F238E27FC236}">
                <a16:creationId xmlns:a16="http://schemas.microsoft.com/office/drawing/2014/main" id="{1074027E-0301-453E-B1EF-E3AF13284FA0}"/>
              </a:ext>
            </a:extLst>
          </p:cNvPr>
          <p:cNvSpPr txBox="1"/>
          <p:nvPr/>
        </p:nvSpPr>
        <p:spPr>
          <a:xfrm>
            <a:off x="97655" y="1244549"/>
            <a:ext cx="5797118" cy="3785652"/>
          </a:xfrm>
          <a:prstGeom prst="rect">
            <a:avLst/>
          </a:prstGeom>
          <a:noFill/>
        </p:spPr>
        <p:txBody>
          <a:bodyPr wrap="square">
            <a:spAutoFit/>
          </a:bodyPr>
          <a:lstStyle/>
          <a:p>
            <a:r>
              <a:rPr lang="cs-CZ" sz="1600" b="0" i="0" dirty="0" err="1">
                <a:solidFill>
                  <a:srgbClr val="222222"/>
                </a:solidFill>
                <a:effectLst/>
                <a:latin typeface="+mj-lt"/>
              </a:rPr>
              <a:t>Autophagy</a:t>
            </a:r>
            <a:r>
              <a:rPr lang="cs-CZ" sz="1600" b="0" i="0" dirty="0">
                <a:solidFill>
                  <a:srgbClr val="222222"/>
                </a:solidFill>
                <a:effectLst/>
                <a:latin typeface="+mj-lt"/>
              </a:rPr>
              <a:t> </a:t>
            </a:r>
            <a:r>
              <a:rPr lang="cs-CZ" sz="1600" b="0" i="0" dirty="0" err="1">
                <a:solidFill>
                  <a:srgbClr val="222222"/>
                </a:solidFill>
                <a:effectLst/>
                <a:latin typeface="+mj-lt"/>
              </a:rPr>
              <a:t>plays</a:t>
            </a:r>
            <a:r>
              <a:rPr lang="cs-CZ" sz="1600" b="0" i="0" dirty="0">
                <a:solidFill>
                  <a:srgbClr val="222222"/>
                </a:solidFill>
                <a:effectLst/>
                <a:latin typeface="+mj-lt"/>
              </a:rPr>
              <a:t> a </a:t>
            </a:r>
            <a:r>
              <a:rPr lang="cs-CZ" sz="1600" b="0" i="0" dirty="0" err="1">
                <a:solidFill>
                  <a:srgbClr val="222222"/>
                </a:solidFill>
                <a:effectLst/>
                <a:latin typeface="+mj-lt"/>
              </a:rPr>
              <a:t>crucial</a:t>
            </a:r>
            <a:r>
              <a:rPr lang="cs-CZ" sz="1600" b="0" i="0" dirty="0">
                <a:solidFill>
                  <a:srgbClr val="222222"/>
                </a:solidFill>
                <a:effectLst/>
                <a:latin typeface="+mj-lt"/>
              </a:rPr>
              <a:t> role in </a:t>
            </a:r>
            <a:r>
              <a:rPr lang="cs-CZ" sz="1600" b="0" i="0" dirty="0" err="1">
                <a:solidFill>
                  <a:srgbClr val="222222"/>
                </a:solidFill>
                <a:effectLst/>
                <a:latin typeface="+mj-lt"/>
              </a:rPr>
              <a:t>initiating</a:t>
            </a:r>
            <a:r>
              <a:rPr lang="cs-CZ" sz="1600" b="0" i="0" dirty="0">
                <a:solidFill>
                  <a:srgbClr val="222222"/>
                </a:solidFill>
                <a:effectLst/>
                <a:latin typeface="+mj-lt"/>
              </a:rPr>
              <a:t> and </a:t>
            </a:r>
            <a:r>
              <a:rPr lang="cs-CZ" sz="1600" b="0" i="0" dirty="0" err="1">
                <a:solidFill>
                  <a:srgbClr val="222222"/>
                </a:solidFill>
                <a:effectLst/>
                <a:latin typeface="+mj-lt"/>
              </a:rPr>
              <a:t>supporting</a:t>
            </a:r>
            <a:r>
              <a:rPr lang="cs-CZ" sz="1600" b="0" i="0" dirty="0">
                <a:solidFill>
                  <a:srgbClr val="222222"/>
                </a:solidFill>
                <a:effectLst/>
                <a:latin typeface="+mj-lt"/>
              </a:rPr>
              <a:t> </a:t>
            </a:r>
            <a:r>
              <a:rPr lang="cs-CZ" sz="1600" b="0" i="0" dirty="0" err="1">
                <a:solidFill>
                  <a:srgbClr val="222222"/>
                </a:solidFill>
                <a:effectLst/>
                <a:latin typeface="+mj-lt"/>
              </a:rPr>
              <a:t>several</a:t>
            </a:r>
            <a:r>
              <a:rPr lang="cs-CZ" sz="1600" b="0" i="0" dirty="0">
                <a:solidFill>
                  <a:srgbClr val="222222"/>
                </a:solidFill>
                <a:effectLst/>
                <a:latin typeface="+mj-lt"/>
              </a:rPr>
              <a:t> </a:t>
            </a:r>
            <a:r>
              <a:rPr lang="cs-CZ" sz="1600" b="0" i="0" dirty="0" err="1">
                <a:solidFill>
                  <a:srgbClr val="222222"/>
                </a:solidFill>
                <a:effectLst/>
                <a:latin typeface="+mj-lt"/>
              </a:rPr>
              <a:t>processes</a:t>
            </a:r>
            <a:r>
              <a:rPr lang="cs-CZ" sz="1600" b="0" i="0" dirty="0">
                <a:solidFill>
                  <a:srgbClr val="222222"/>
                </a:solidFill>
                <a:effectLst/>
                <a:latin typeface="+mj-lt"/>
              </a:rPr>
              <a:t> in </a:t>
            </a:r>
            <a:r>
              <a:rPr lang="cs-CZ" sz="1600" b="0" i="0" dirty="0" err="1">
                <a:solidFill>
                  <a:srgbClr val="222222"/>
                </a:solidFill>
                <a:effectLst/>
                <a:latin typeface="+mj-lt"/>
              </a:rPr>
              <a:t>both</a:t>
            </a:r>
            <a:r>
              <a:rPr lang="cs-CZ" sz="1600" b="0" i="0" dirty="0">
                <a:solidFill>
                  <a:srgbClr val="222222"/>
                </a:solidFill>
                <a:effectLst/>
                <a:latin typeface="+mj-lt"/>
              </a:rPr>
              <a:t> </a:t>
            </a:r>
            <a:r>
              <a:rPr lang="cs-CZ" sz="1600" b="0" i="0" dirty="0" err="1">
                <a:solidFill>
                  <a:srgbClr val="222222"/>
                </a:solidFill>
                <a:effectLst/>
                <a:latin typeface="+mj-lt"/>
              </a:rPr>
              <a:t>innate</a:t>
            </a:r>
            <a:r>
              <a:rPr lang="cs-CZ" sz="1600" b="0" i="0" dirty="0">
                <a:solidFill>
                  <a:srgbClr val="222222"/>
                </a:solidFill>
                <a:effectLst/>
                <a:latin typeface="+mj-lt"/>
              </a:rPr>
              <a:t> and </a:t>
            </a:r>
            <a:r>
              <a:rPr lang="cs-CZ" sz="1600" b="0" i="0" dirty="0" err="1">
                <a:solidFill>
                  <a:srgbClr val="222222"/>
                </a:solidFill>
                <a:effectLst/>
                <a:latin typeface="+mj-lt"/>
              </a:rPr>
              <a:t>adaptive</a:t>
            </a:r>
            <a:r>
              <a:rPr lang="cs-CZ" sz="1600" b="0" i="0" dirty="0">
                <a:solidFill>
                  <a:srgbClr val="222222"/>
                </a:solidFill>
                <a:effectLst/>
                <a:latin typeface="+mj-lt"/>
              </a:rPr>
              <a:t> </a:t>
            </a:r>
            <a:r>
              <a:rPr lang="cs-CZ" sz="1600" b="0" i="0" dirty="0" err="1">
                <a:solidFill>
                  <a:srgbClr val="222222"/>
                </a:solidFill>
                <a:effectLst/>
                <a:latin typeface="+mj-lt"/>
              </a:rPr>
              <a:t>immunity</a:t>
            </a:r>
            <a:r>
              <a:rPr lang="cs-CZ" sz="1600" b="0" i="0" dirty="0">
                <a:solidFill>
                  <a:srgbClr val="222222"/>
                </a:solidFill>
                <a:effectLst/>
                <a:latin typeface="+mj-lt"/>
              </a:rPr>
              <a:t>. </a:t>
            </a:r>
          </a:p>
          <a:p>
            <a:endParaRPr lang="cs-CZ" sz="1600" dirty="0">
              <a:solidFill>
                <a:srgbClr val="222222"/>
              </a:solidFill>
              <a:latin typeface="+mj-lt"/>
            </a:endParaRPr>
          </a:p>
          <a:p>
            <a:r>
              <a:rPr lang="cs-CZ" sz="1600" b="0" i="0" dirty="0">
                <a:solidFill>
                  <a:srgbClr val="222222"/>
                </a:solidFill>
                <a:effectLst/>
                <a:latin typeface="+mj-lt"/>
              </a:rPr>
              <a:t>ATG </a:t>
            </a:r>
            <a:r>
              <a:rPr lang="cs-CZ" sz="1600" b="0" i="0" dirty="0" err="1">
                <a:solidFill>
                  <a:srgbClr val="222222"/>
                </a:solidFill>
                <a:effectLst/>
                <a:latin typeface="+mj-lt"/>
              </a:rPr>
              <a:t>proteins</a:t>
            </a:r>
            <a:r>
              <a:rPr lang="cs-CZ" sz="1600" b="0" i="0" dirty="0">
                <a:solidFill>
                  <a:srgbClr val="222222"/>
                </a:solidFill>
                <a:effectLst/>
                <a:latin typeface="+mj-lt"/>
              </a:rPr>
              <a:t> </a:t>
            </a:r>
            <a:r>
              <a:rPr lang="cs-CZ" sz="1600" b="0" i="0" dirty="0" err="1">
                <a:solidFill>
                  <a:srgbClr val="222222"/>
                </a:solidFill>
                <a:effectLst/>
                <a:latin typeface="+mj-lt"/>
              </a:rPr>
              <a:t>directly</a:t>
            </a:r>
            <a:r>
              <a:rPr lang="cs-CZ" sz="1600" b="0" i="0" dirty="0">
                <a:solidFill>
                  <a:srgbClr val="222222"/>
                </a:solidFill>
                <a:effectLst/>
                <a:latin typeface="+mj-lt"/>
              </a:rPr>
              <a:t> </a:t>
            </a:r>
            <a:r>
              <a:rPr lang="cs-CZ" sz="1600" b="0" i="0" dirty="0" err="1">
                <a:solidFill>
                  <a:srgbClr val="222222"/>
                </a:solidFill>
                <a:effectLst/>
                <a:latin typeface="+mj-lt"/>
              </a:rPr>
              <a:t>contribute</a:t>
            </a:r>
            <a:r>
              <a:rPr lang="cs-CZ" sz="1600" b="0" i="0" dirty="0">
                <a:solidFill>
                  <a:srgbClr val="222222"/>
                </a:solidFill>
                <a:effectLst/>
                <a:latin typeface="+mj-lt"/>
              </a:rPr>
              <a:t> to </a:t>
            </a:r>
            <a:r>
              <a:rPr lang="cs-CZ" sz="1600" b="0" i="0" dirty="0" err="1">
                <a:solidFill>
                  <a:srgbClr val="222222"/>
                </a:solidFill>
                <a:effectLst/>
                <a:latin typeface="+mj-lt"/>
              </a:rPr>
              <a:t>pathogen</a:t>
            </a:r>
            <a:r>
              <a:rPr lang="cs-CZ" sz="1600" b="0" i="0" dirty="0">
                <a:solidFill>
                  <a:srgbClr val="222222"/>
                </a:solidFill>
                <a:effectLst/>
                <a:latin typeface="+mj-lt"/>
              </a:rPr>
              <a:t> clearance </a:t>
            </a:r>
            <a:r>
              <a:rPr lang="cs-CZ" sz="1600" b="0" i="0" dirty="0" err="1">
                <a:solidFill>
                  <a:srgbClr val="222222"/>
                </a:solidFill>
                <a:effectLst/>
                <a:latin typeface="+mj-lt"/>
              </a:rPr>
              <a:t>through</a:t>
            </a:r>
            <a:r>
              <a:rPr lang="cs-CZ" sz="1600" b="0" i="0" dirty="0">
                <a:solidFill>
                  <a:srgbClr val="222222"/>
                </a:solidFill>
                <a:effectLst/>
                <a:latin typeface="+mj-lt"/>
              </a:rPr>
              <a:t> </a:t>
            </a:r>
            <a:r>
              <a:rPr lang="cs-CZ" sz="1600" b="0" i="0" dirty="0" err="1">
                <a:solidFill>
                  <a:srgbClr val="222222"/>
                </a:solidFill>
                <a:effectLst/>
                <a:latin typeface="+mj-lt"/>
              </a:rPr>
              <a:t>selective</a:t>
            </a:r>
            <a:r>
              <a:rPr lang="cs-CZ" sz="1600" b="0" i="0" dirty="0">
                <a:solidFill>
                  <a:srgbClr val="222222"/>
                </a:solidFill>
                <a:effectLst/>
                <a:latin typeface="+mj-lt"/>
              </a:rPr>
              <a:t> </a:t>
            </a:r>
            <a:r>
              <a:rPr lang="cs-CZ" sz="1600" b="0" i="0" dirty="0" err="1">
                <a:solidFill>
                  <a:srgbClr val="222222"/>
                </a:solidFill>
                <a:effectLst/>
                <a:latin typeface="+mj-lt"/>
              </a:rPr>
              <a:t>autophagy</a:t>
            </a:r>
            <a:r>
              <a:rPr lang="cs-CZ" sz="1600" b="0" i="0" dirty="0">
                <a:solidFill>
                  <a:srgbClr val="222222"/>
                </a:solidFill>
                <a:effectLst/>
                <a:latin typeface="+mj-lt"/>
              </a:rPr>
              <a:t> </a:t>
            </a:r>
            <a:r>
              <a:rPr lang="cs-CZ" sz="1600" b="0" i="0" dirty="0" err="1">
                <a:solidFill>
                  <a:srgbClr val="222222"/>
                </a:solidFill>
                <a:effectLst/>
                <a:latin typeface="+mj-lt"/>
              </a:rPr>
              <a:t>of</a:t>
            </a:r>
            <a:r>
              <a:rPr lang="cs-CZ" sz="1600" b="0" i="0" dirty="0">
                <a:solidFill>
                  <a:srgbClr val="222222"/>
                </a:solidFill>
                <a:effectLst/>
                <a:latin typeface="+mj-lt"/>
              </a:rPr>
              <a:t> </a:t>
            </a:r>
            <a:r>
              <a:rPr lang="cs-CZ" sz="1600" b="0" i="0" dirty="0" err="1">
                <a:solidFill>
                  <a:srgbClr val="222222"/>
                </a:solidFill>
                <a:effectLst/>
                <a:latin typeface="+mj-lt"/>
              </a:rPr>
              <a:t>microorganisms</a:t>
            </a:r>
            <a:r>
              <a:rPr lang="cs-CZ" sz="1600" b="0" i="0" dirty="0">
                <a:solidFill>
                  <a:srgbClr val="222222"/>
                </a:solidFill>
                <a:effectLst/>
                <a:latin typeface="+mj-lt"/>
              </a:rPr>
              <a:t>, </a:t>
            </a:r>
            <a:r>
              <a:rPr lang="cs-CZ" sz="1600" b="0" i="0" dirty="0" err="1">
                <a:solidFill>
                  <a:srgbClr val="222222"/>
                </a:solidFill>
                <a:effectLst/>
                <a:latin typeface="+mj-lt"/>
              </a:rPr>
              <a:t>coordinated</a:t>
            </a:r>
            <a:r>
              <a:rPr lang="cs-CZ" sz="1600" b="0" i="0" dirty="0">
                <a:solidFill>
                  <a:srgbClr val="222222"/>
                </a:solidFill>
                <a:effectLst/>
                <a:latin typeface="+mj-lt"/>
              </a:rPr>
              <a:t> response </a:t>
            </a:r>
            <a:r>
              <a:rPr lang="cs-CZ" sz="1600" b="0" i="0" dirty="0" err="1">
                <a:solidFill>
                  <a:srgbClr val="222222"/>
                </a:solidFill>
                <a:effectLst/>
                <a:latin typeface="+mj-lt"/>
              </a:rPr>
              <a:t>with</a:t>
            </a:r>
            <a:r>
              <a:rPr lang="cs-CZ" sz="1600" b="0" i="0" dirty="0">
                <a:solidFill>
                  <a:srgbClr val="222222"/>
                </a:solidFill>
                <a:effectLst/>
                <a:latin typeface="+mj-lt"/>
              </a:rPr>
              <a:t> </a:t>
            </a:r>
            <a:r>
              <a:rPr lang="cs-CZ" sz="1600" b="0" i="0" dirty="0" err="1">
                <a:solidFill>
                  <a:srgbClr val="222222"/>
                </a:solidFill>
                <a:effectLst/>
                <a:latin typeface="+mj-lt"/>
              </a:rPr>
              <a:t>pattern</a:t>
            </a:r>
            <a:r>
              <a:rPr lang="cs-CZ" sz="1600" b="0" i="0" dirty="0">
                <a:solidFill>
                  <a:srgbClr val="222222"/>
                </a:solidFill>
                <a:effectLst/>
                <a:latin typeface="+mj-lt"/>
              </a:rPr>
              <a:t> </a:t>
            </a:r>
            <a:r>
              <a:rPr lang="cs-CZ" sz="1600" b="0" i="0" dirty="0" err="1">
                <a:solidFill>
                  <a:srgbClr val="222222"/>
                </a:solidFill>
                <a:effectLst/>
                <a:latin typeface="+mj-lt"/>
              </a:rPr>
              <a:t>recognition</a:t>
            </a:r>
            <a:r>
              <a:rPr lang="cs-CZ" sz="1600" b="0" i="0" dirty="0">
                <a:solidFill>
                  <a:srgbClr val="222222"/>
                </a:solidFill>
                <a:effectLst/>
                <a:latin typeface="+mj-lt"/>
              </a:rPr>
              <a:t> </a:t>
            </a:r>
            <a:r>
              <a:rPr lang="cs-CZ" sz="1600" b="0" i="0" dirty="0" err="1">
                <a:solidFill>
                  <a:srgbClr val="222222"/>
                </a:solidFill>
                <a:effectLst/>
                <a:latin typeface="+mj-lt"/>
              </a:rPr>
              <a:t>receptors</a:t>
            </a:r>
            <a:r>
              <a:rPr lang="cs-CZ" sz="1600" b="0" i="0" dirty="0">
                <a:solidFill>
                  <a:srgbClr val="222222"/>
                </a:solidFill>
                <a:effectLst/>
                <a:latin typeface="+mj-lt"/>
              </a:rPr>
              <a:t>, </a:t>
            </a:r>
            <a:r>
              <a:rPr lang="cs-CZ" sz="1600" b="0" i="0" dirty="0" err="1">
                <a:solidFill>
                  <a:srgbClr val="222222"/>
                </a:solidFill>
                <a:effectLst/>
                <a:latin typeface="+mj-lt"/>
              </a:rPr>
              <a:t>inflammasome</a:t>
            </a:r>
            <a:r>
              <a:rPr lang="cs-CZ" sz="1600" b="0" i="0" dirty="0">
                <a:solidFill>
                  <a:srgbClr val="222222"/>
                </a:solidFill>
                <a:effectLst/>
                <a:latin typeface="+mj-lt"/>
              </a:rPr>
              <a:t> </a:t>
            </a:r>
            <a:r>
              <a:rPr lang="cs-CZ" sz="1600" b="0" i="0" dirty="0" err="1">
                <a:solidFill>
                  <a:srgbClr val="222222"/>
                </a:solidFill>
                <a:effectLst/>
                <a:latin typeface="+mj-lt"/>
              </a:rPr>
              <a:t>formation</a:t>
            </a:r>
            <a:r>
              <a:rPr lang="cs-CZ" sz="1600" b="0" i="0" dirty="0">
                <a:solidFill>
                  <a:srgbClr val="222222"/>
                </a:solidFill>
                <a:effectLst/>
                <a:latin typeface="+mj-lt"/>
              </a:rPr>
              <a:t>, antigen </a:t>
            </a:r>
            <a:r>
              <a:rPr lang="cs-CZ" sz="1600" b="0" i="0" dirty="0" err="1">
                <a:solidFill>
                  <a:srgbClr val="222222"/>
                </a:solidFill>
                <a:effectLst/>
                <a:latin typeface="+mj-lt"/>
              </a:rPr>
              <a:t>presentation</a:t>
            </a:r>
            <a:r>
              <a:rPr lang="cs-CZ" sz="1600" b="0" i="0" dirty="0">
                <a:solidFill>
                  <a:srgbClr val="222222"/>
                </a:solidFill>
                <a:effectLst/>
                <a:latin typeface="+mj-lt"/>
              </a:rPr>
              <a:t>, and LC3-associated </a:t>
            </a:r>
            <a:r>
              <a:rPr lang="cs-CZ" sz="1600" b="0" i="0" dirty="0" err="1">
                <a:solidFill>
                  <a:srgbClr val="222222"/>
                </a:solidFill>
                <a:effectLst/>
                <a:latin typeface="+mj-lt"/>
              </a:rPr>
              <a:t>phagocytosis</a:t>
            </a:r>
            <a:r>
              <a:rPr lang="cs-CZ" sz="1600" b="0" i="0" dirty="0">
                <a:solidFill>
                  <a:srgbClr val="222222"/>
                </a:solidFill>
                <a:effectLst/>
                <a:latin typeface="+mj-lt"/>
              </a:rPr>
              <a:t>.</a:t>
            </a:r>
          </a:p>
          <a:p>
            <a:endParaRPr lang="cs-CZ" sz="1600" dirty="0">
              <a:solidFill>
                <a:srgbClr val="222222"/>
              </a:solidFill>
              <a:latin typeface="+mj-lt"/>
            </a:endParaRPr>
          </a:p>
          <a:p>
            <a:r>
              <a:rPr lang="en-US" sz="1600" b="0" i="0" dirty="0">
                <a:solidFill>
                  <a:srgbClr val="222222"/>
                </a:solidFill>
                <a:effectLst/>
                <a:latin typeface="+mj-lt"/>
              </a:rPr>
              <a:t>In adaptive immunity, autophagy modulates antigen processing and presentation and regulates the development of lymphocytes. Regulation of the organelle content of lymphocytes, especially mitochondria, by autophagy is crucial during differentiation.</a:t>
            </a:r>
            <a:endParaRPr lang="cs-CZ" sz="1600" b="0" i="0" dirty="0">
              <a:solidFill>
                <a:srgbClr val="222222"/>
              </a:solidFill>
              <a:effectLst/>
              <a:latin typeface="+mj-lt"/>
            </a:endParaRPr>
          </a:p>
          <a:p>
            <a:endParaRPr lang="cs-CZ" sz="1600" dirty="0">
              <a:solidFill>
                <a:srgbClr val="222222"/>
              </a:solidFill>
              <a:latin typeface="+mj-lt"/>
            </a:endParaRPr>
          </a:p>
        </p:txBody>
      </p:sp>
      <p:sp>
        <p:nvSpPr>
          <p:cNvPr id="12" name="TextovéPole 11">
            <a:extLst>
              <a:ext uri="{FF2B5EF4-FFF2-40B4-BE49-F238E27FC236}">
                <a16:creationId xmlns:a16="http://schemas.microsoft.com/office/drawing/2014/main" id="{48D9A1F0-6163-460F-AE45-2C97D1D48955}"/>
              </a:ext>
            </a:extLst>
          </p:cNvPr>
          <p:cNvSpPr txBox="1"/>
          <p:nvPr/>
        </p:nvSpPr>
        <p:spPr>
          <a:xfrm>
            <a:off x="630488" y="6013315"/>
            <a:ext cx="11249761" cy="246221"/>
          </a:xfrm>
          <a:prstGeom prst="rect">
            <a:avLst/>
          </a:prstGeom>
          <a:noFill/>
        </p:spPr>
        <p:txBody>
          <a:bodyPr wrap="square">
            <a:spAutoFit/>
          </a:bodyPr>
          <a:lstStyle/>
          <a:p>
            <a:r>
              <a:rPr lang="en-US" sz="1000" b="0" i="0" dirty="0" err="1">
                <a:solidFill>
                  <a:srgbClr val="222222"/>
                </a:solidFill>
                <a:effectLst/>
                <a:latin typeface="-apple-system"/>
              </a:rPr>
              <a:t>Metur</a:t>
            </a:r>
            <a:r>
              <a:rPr lang="en-US" sz="1000" b="0" i="0" dirty="0">
                <a:solidFill>
                  <a:srgbClr val="222222"/>
                </a:solidFill>
                <a:effectLst/>
                <a:latin typeface="-apple-system"/>
              </a:rPr>
              <a:t>, S.P., </a:t>
            </a:r>
            <a:r>
              <a:rPr lang="en-US" sz="1000" b="0" i="0" dirty="0" err="1">
                <a:solidFill>
                  <a:srgbClr val="222222"/>
                </a:solidFill>
                <a:effectLst/>
                <a:latin typeface="-apple-system"/>
              </a:rPr>
              <a:t>Klionsky</a:t>
            </a:r>
            <a:r>
              <a:rPr lang="en-US" sz="1000" b="0" i="0" dirty="0">
                <a:solidFill>
                  <a:srgbClr val="222222"/>
                </a:solidFill>
                <a:effectLst/>
                <a:latin typeface="-apple-system"/>
              </a:rPr>
              <a:t>, D.J. Adaptive immunity at the crossroads of autophagy and metabolism. </a:t>
            </a:r>
            <a:r>
              <a:rPr lang="en-US" sz="1000" b="0" i="1" dirty="0">
                <a:solidFill>
                  <a:srgbClr val="222222"/>
                </a:solidFill>
                <a:effectLst/>
                <a:latin typeface="-apple-system"/>
              </a:rPr>
              <a:t>Cell Mol Immunol</a:t>
            </a:r>
            <a:r>
              <a:rPr lang="en-US" sz="1000" b="0" i="0" dirty="0">
                <a:solidFill>
                  <a:srgbClr val="222222"/>
                </a:solidFill>
                <a:effectLst/>
                <a:latin typeface="-apple-system"/>
              </a:rPr>
              <a:t> </a:t>
            </a:r>
            <a:r>
              <a:rPr lang="en-US" sz="1000" b="1" i="0" dirty="0">
                <a:solidFill>
                  <a:srgbClr val="222222"/>
                </a:solidFill>
                <a:effectLst/>
                <a:latin typeface="-apple-system"/>
              </a:rPr>
              <a:t>18, </a:t>
            </a:r>
            <a:r>
              <a:rPr lang="en-US" sz="1000" b="0" i="0" dirty="0">
                <a:solidFill>
                  <a:srgbClr val="222222"/>
                </a:solidFill>
                <a:effectLst/>
                <a:latin typeface="-apple-system"/>
              </a:rPr>
              <a:t>1096–1105 (2021). https://doi.org/10.1038/s41423-021-00662-3</a:t>
            </a:r>
            <a:endParaRPr lang="cs-CZ" sz="1000" dirty="0"/>
          </a:p>
        </p:txBody>
      </p:sp>
      <p:pic>
        <p:nvPicPr>
          <p:cNvPr id="15" name="Obrázek 14">
            <a:extLst>
              <a:ext uri="{FF2B5EF4-FFF2-40B4-BE49-F238E27FC236}">
                <a16:creationId xmlns:a16="http://schemas.microsoft.com/office/drawing/2014/main" id="{B445856E-BE44-438B-97E1-B85C4433ADE9}"/>
              </a:ext>
            </a:extLst>
          </p:cNvPr>
          <p:cNvPicPr>
            <a:picLocks noChangeAspect="1"/>
          </p:cNvPicPr>
          <p:nvPr/>
        </p:nvPicPr>
        <p:blipFill>
          <a:blip r:embed="rId2"/>
          <a:stretch>
            <a:fillRect/>
          </a:stretch>
        </p:blipFill>
        <p:spPr>
          <a:xfrm>
            <a:off x="5927318" y="778459"/>
            <a:ext cx="5733224" cy="4197790"/>
          </a:xfrm>
          <a:prstGeom prst="rect">
            <a:avLst/>
          </a:prstGeom>
        </p:spPr>
      </p:pic>
      <p:sp>
        <p:nvSpPr>
          <p:cNvPr id="16" name="TextovéPole 15">
            <a:extLst>
              <a:ext uri="{FF2B5EF4-FFF2-40B4-BE49-F238E27FC236}">
                <a16:creationId xmlns:a16="http://schemas.microsoft.com/office/drawing/2014/main" id="{A9A60396-BA9F-4748-B8FC-5D6ACE893A8F}"/>
              </a:ext>
            </a:extLst>
          </p:cNvPr>
          <p:cNvSpPr txBox="1"/>
          <p:nvPr/>
        </p:nvSpPr>
        <p:spPr>
          <a:xfrm>
            <a:off x="97655" y="4961854"/>
            <a:ext cx="11748116" cy="830997"/>
          </a:xfrm>
          <a:prstGeom prst="rect">
            <a:avLst/>
          </a:prstGeom>
          <a:noFill/>
        </p:spPr>
        <p:txBody>
          <a:bodyPr wrap="square" rtlCol="0">
            <a:spAutoFit/>
          </a:bodyPr>
          <a:lstStyle/>
          <a:p>
            <a:pPr algn="l"/>
            <a:r>
              <a:rPr lang="en-US" sz="1600" b="0" i="0" dirty="0">
                <a:solidFill>
                  <a:srgbClr val="222222"/>
                </a:solidFill>
                <a:effectLst/>
                <a:latin typeface="+mj-lt"/>
              </a:rPr>
              <a:t>The importance of autophagy for these functions is highlighted by the susceptibility of autophagy-deficient animals to infection and the implication of autophagy defects in autoimmune diseases, such as systemic lupus erythematosus, rheumatoid arthritis, psoriasis, diabetes and multiple sclerosis</a:t>
            </a:r>
            <a:endParaRPr lang="cs-CZ" sz="1600" dirty="0" err="1">
              <a:latin typeface="+mn-lt"/>
            </a:endParaRPr>
          </a:p>
        </p:txBody>
      </p:sp>
    </p:spTree>
    <p:extLst>
      <p:ext uri="{BB962C8B-B14F-4D97-AF65-F5344CB8AC3E}">
        <p14:creationId xmlns:p14="http://schemas.microsoft.com/office/powerpoint/2010/main" val="3080891270"/>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muni-med-prezentace-16-9-en-v10</Template>
  <TotalTime>15097</TotalTime>
  <Words>2082</Words>
  <Application>Microsoft Office PowerPoint</Application>
  <PresentationFormat>Širokoúhlá obrazovka</PresentationFormat>
  <Paragraphs>164</Paragraphs>
  <Slides>19</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19</vt:i4>
      </vt:variant>
    </vt:vector>
  </HeadingPairs>
  <TitlesOfParts>
    <vt:vector size="28" baseType="lpstr">
      <vt:lpstr>-apple-system</vt:lpstr>
      <vt:lpstr>Arial</vt:lpstr>
      <vt:lpstr>Calibri</vt:lpstr>
      <vt:lpstr>Georgia</vt:lpstr>
      <vt:lpstr>Harding</vt:lpstr>
      <vt:lpstr>Open Sans</vt:lpstr>
      <vt:lpstr>Tahoma</vt:lpstr>
      <vt:lpstr>Wingdings</vt:lpstr>
      <vt:lpstr>Presentation_MU_EN</vt:lpstr>
      <vt:lpstr>Autophagy </vt:lpstr>
      <vt:lpstr>What is Autophagy?</vt:lpstr>
      <vt:lpstr>Mechanism of autophagy</vt:lpstr>
      <vt:lpstr>Types of Autophagy</vt:lpstr>
      <vt:lpstr>Types of Autophagy</vt:lpstr>
      <vt:lpstr>Physiological Roles of Autophagy</vt:lpstr>
      <vt:lpstr>Secretory or non-cell autonomous autophagy</vt:lpstr>
      <vt:lpstr>Function of Autopahgy</vt:lpstr>
      <vt:lpstr>Autophagy and immunity</vt:lpstr>
      <vt:lpstr>Autophagy and Aging</vt:lpstr>
      <vt:lpstr>Autophagy and Aging</vt:lpstr>
      <vt:lpstr>Autophagy and Aging</vt:lpstr>
      <vt:lpstr>Autophagy and Aging</vt:lpstr>
      <vt:lpstr>Autophagy in Health and Disease</vt:lpstr>
      <vt:lpstr>Autophagy in Health and Disease</vt:lpstr>
      <vt:lpstr>Complex roles of autophagy in cancer development and progression</vt:lpstr>
      <vt:lpstr>Autophagy as a cell death modality?</vt:lpstr>
      <vt:lpstr>Coronavirus interactions with the cellular autophagy machinery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Autophagy</dc:title>
  <dc:creator>Jan Balvan</dc:creator>
  <cp:lastModifiedBy>Jan Balvan</cp:lastModifiedBy>
  <cp:revision>25</cp:revision>
  <cp:lastPrinted>1601-01-01T00:00:00Z</cp:lastPrinted>
  <dcterms:created xsi:type="dcterms:W3CDTF">2021-08-30T07:04:44Z</dcterms:created>
  <dcterms:modified xsi:type="dcterms:W3CDTF">2024-11-13T08:39:58Z</dcterms:modified>
</cp:coreProperties>
</file>