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6" r:id="rId3"/>
    <p:sldId id="260" r:id="rId4"/>
    <p:sldId id="261" r:id="rId5"/>
    <p:sldId id="262" r:id="rId6"/>
    <p:sldId id="259" r:id="rId7"/>
    <p:sldId id="305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304" r:id="rId19"/>
    <p:sldId id="273" r:id="rId20"/>
    <p:sldId id="274" r:id="rId21"/>
    <p:sldId id="275" r:id="rId22"/>
    <p:sldId id="279" r:id="rId23"/>
    <p:sldId id="299" r:id="rId24"/>
    <p:sldId id="301" r:id="rId25"/>
    <p:sldId id="300" r:id="rId26"/>
    <p:sldId id="280" r:id="rId27"/>
    <p:sldId id="281" r:id="rId28"/>
    <p:sldId id="285" r:id="rId29"/>
    <p:sldId id="302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06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4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10.xml"/><Relationship Id="rId7" Type="http://schemas.openxmlformats.org/officeDocument/2006/relationships/slide" Target="slides/slide15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BF5E-D6D3-4B33-9D74-D284856BE256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36AC-C18F-45A0-A1D2-B7A0EB29D7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0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BAE5-7E78-43F6-A4E0-176549B92B56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A93D-335F-40E7-B139-D1D29C628B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24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E0B2-0910-4B6D-BCA5-38A610D47773}" type="datetimeFigureOut">
              <a:rPr lang="cs-CZ" smtClean="0"/>
              <a:pPr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oko\sestry\ppv.mpg" TargetMode="Externa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3622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Posterior</a:t>
            </a:r>
            <a:r>
              <a:rPr lang="cs-CZ" dirty="0" smtClean="0"/>
              <a:t> segment </a:t>
            </a:r>
            <a:r>
              <a:rPr lang="cs-CZ" dirty="0" err="1" smtClean="0"/>
              <a:t>surgery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467600" cy="1752600"/>
          </a:xfrm>
        </p:spPr>
        <p:txBody>
          <a:bodyPr/>
          <a:lstStyle/>
          <a:p>
            <a:r>
              <a:rPr lang="cs-CZ" dirty="0"/>
              <a:t>MUDr. </a:t>
            </a:r>
            <a:r>
              <a:rPr lang="cs-CZ" dirty="0" smtClean="0"/>
              <a:t>Veronika Matušková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Oční </a:t>
            </a:r>
            <a:r>
              <a:rPr lang="cs-CZ" dirty="0"/>
              <a:t>klinika FN Brno</a:t>
            </a:r>
          </a:p>
          <a:p>
            <a:r>
              <a:rPr lang="cs-CZ" dirty="0"/>
              <a:t>Přednosta prof. MUDr. Eva Vlková, CSc.</a:t>
            </a:r>
          </a:p>
        </p:txBody>
      </p:sp>
      <p:pic>
        <p:nvPicPr>
          <p:cNvPr id="2053" name="Picture 5" descr="E:\oko\loga\Nemocnice Bohunic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514" y="228600"/>
            <a:ext cx="3856286" cy="1843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Laser </a:t>
            </a:r>
            <a:r>
              <a:rPr lang="cs-CZ" dirty="0" err="1" smtClean="0"/>
              <a:t>photocoagulation</a:t>
            </a:r>
            <a:endParaRPr lang="cs-CZ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57200" y="2971800"/>
            <a:ext cx="838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pic>
        <p:nvPicPr>
          <p:cNvPr id="109573" name="Picture 5" descr="D:\a-igor\prace\doskolovak\portre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800600" cy="38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9574" name="Picture 6" descr="D:\a-igor\prace\doskolovak\portre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4191000" cy="418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9143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Extrabulbar</a:t>
            </a:r>
            <a: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operations</a:t>
            </a:r>
            <a:endParaRPr lang="cs-CZ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 err="1" smtClean="0"/>
              <a:t>Cryotherapy</a:t>
            </a:r>
            <a:r>
              <a:rPr lang="cs-CZ" sz="2800" dirty="0" smtClean="0"/>
              <a:t> and </a:t>
            </a:r>
            <a:r>
              <a:rPr lang="cs-CZ" sz="2800" dirty="0" err="1" smtClean="0"/>
              <a:t>plombage</a:t>
            </a:r>
            <a:endParaRPr lang="cs-CZ" sz="2800" dirty="0"/>
          </a:p>
        </p:txBody>
      </p:sp>
      <p:pic>
        <p:nvPicPr>
          <p:cNvPr id="105477" name="Picture 5" descr="D:\a-igor\prace\doskolovak\portre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14620"/>
            <a:ext cx="4800600" cy="3894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958166" cy="8905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 smtClean="0"/>
              <a:t>P</a:t>
            </a:r>
            <a:r>
              <a:rPr lang="cs-CZ" sz="3600" dirty="0" err="1" smtClean="0"/>
              <a:t>lombage</a:t>
            </a:r>
            <a:endParaRPr lang="cs-CZ" sz="3600" dirty="0"/>
          </a:p>
        </p:txBody>
      </p:sp>
      <p:pic>
        <p:nvPicPr>
          <p:cNvPr id="21510" name="Picture 6" descr="portr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810000" cy="3143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7" descr="D:\a-igor\prace\doskolovak\portre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3904497" cy="31337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9858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Plombage</a:t>
            </a:r>
            <a:endParaRPr lang="cs-CZ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pic>
        <p:nvPicPr>
          <p:cNvPr id="120842" name="Picture 10" descr="E:\Dokumenty\igor\seminar\IM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941314"/>
            <a:ext cx="4797425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763000" cy="10572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err="1" smtClean="0"/>
              <a:t>Cerclage</a:t>
            </a:r>
            <a:endParaRPr lang="cs-CZ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pic>
        <p:nvPicPr>
          <p:cNvPr id="107527" name="Picture 7" descr="E:\Dokumenty\igor\seminar-amoce\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811713" cy="5053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Cerclage</a:t>
            </a:r>
            <a:endParaRPr lang="cs-CZ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pic>
        <p:nvPicPr>
          <p:cNvPr id="110599" name="Picture 7" descr="D:\a-igor\prace\doskolovak\portre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191000" cy="3036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0600" name="Picture 8" descr="D:\a-igor\prace\doskolovak\portre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768" y="3048000"/>
            <a:ext cx="4371644" cy="3167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Cerclage</a:t>
            </a:r>
            <a:endParaRPr lang="cs-CZ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pic>
        <p:nvPicPr>
          <p:cNvPr id="121864" name="Picture 8" descr="E:\Dokumenty\igor\seminar-amoce\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700458" cy="3597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1865" name="Picture 9" descr="E:\Dokumenty\igor\seminar\CERCL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048000"/>
            <a:ext cx="4797425" cy="3598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001056" cy="1190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 err="1" smtClean="0"/>
              <a:t>Extrabulbar</a:t>
            </a:r>
            <a:r>
              <a:rPr lang="cs-CZ" sz="3600" dirty="0" smtClean="0"/>
              <a:t> </a:t>
            </a:r>
            <a:r>
              <a:rPr lang="cs-CZ" sz="3600" dirty="0" err="1" smtClean="0"/>
              <a:t>surgery</a:t>
            </a:r>
            <a:endParaRPr lang="cs-CZ" sz="3600" dirty="0"/>
          </a:p>
        </p:txBody>
      </p:sp>
      <p:pic>
        <p:nvPicPr>
          <p:cNvPr id="25605" name="Picture 5" descr="E:\oko\sestry\Kléger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712361" cy="4873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553200" y="4419600"/>
            <a:ext cx="2286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plomba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00800" y="2743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přímý sval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248400" y="205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24600" y="205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cerklážní pásek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8417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dirty="0" err="1" smtClean="0"/>
              <a:t>Cryotherapy</a:t>
            </a:r>
            <a:r>
              <a:rPr lang="cs-CZ" dirty="0" smtClean="0"/>
              <a:t> - </a:t>
            </a:r>
            <a:r>
              <a:rPr lang="cs-CZ" dirty="0" smtClean="0">
                <a:cs typeface="Times New Roman" pitchFamily="18" charset="0"/>
              </a:rPr>
              <a:t>d</a:t>
            </a:r>
            <a:r>
              <a:rPr lang="en-US" altLang="cs-CZ" dirty="0" err="1" smtClean="0">
                <a:cs typeface="Times New Roman" pitchFamily="18" charset="0"/>
              </a:rPr>
              <a:t>evelopment</a:t>
            </a:r>
            <a:r>
              <a:rPr lang="en-US" altLang="cs-CZ" dirty="0" smtClean="0">
                <a:cs typeface="Times New Roman" pitchFamily="18" charset="0"/>
              </a:rPr>
              <a:t> </a:t>
            </a:r>
            <a:r>
              <a:rPr lang="en-US" altLang="cs-CZ" dirty="0">
                <a:cs typeface="Times New Roman" pitchFamily="18" charset="0"/>
              </a:rPr>
              <a:t>of </a:t>
            </a:r>
            <a:r>
              <a:rPr lang="en-US" altLang="cs-CZ" dirty="0" err="1">
                <a:cs typeface="Times New Roman" pitchFamily="18" charset="0"/>
              </a:rPr>
              <a:t>chorioretinal</a:t>
            </a:r>
            <a:r>
              <a:rPr lang="en-US" altLang="cs-CZ" dirty="0">
                <a:cs typeface="Times New Roman" pitchFamily="18" charset="0"/>
              </a:rPr>
              <a:t> adhesion (scar)</a:t>
            </a:r>
            <a: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orlick-berger-kasper.com/resources/_wsb_352x254_cry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8840" y="2852936"/>
            <a:ext cx="4691491" cy="3385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 err="1" smtClean="0"/>
              <a:t>Complications</a:t>
            </a:r>
            <a:endParaRPr lang="cs-CZ" sz="3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Fenestra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closed</a:t>
            </a:r>
            <a:endParaRPr lang="cs-CZ" dirty="0" smtClean="0"/>
          </a:p>
          <a:p>
            <a:r>
              <a:rPr lang="cs-CZ" dirty="0" smtClean="0"/>
              <a:t>PVR  - </a:t>
            </a:r>
            <a:r>
              <a:rPr lang="cs-CZ" dirty="0" err="1" smtClean="0"/>
              <a:t>proliferative</a:t>
            </a:r>
            <a:r>
              <a:rPr lang="cs-CZ" dirty="0" smtClean="0"/>
              <a:t> </a:t>
            </a:r>
            <a:r>
              <a:rPr lang="cs-CZ" dirty="0" err="1" smtClean="0"/>
              <a:t>vitreoretinopathy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dek\Dokumenty\veronika\posterior_s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5430695" cy="600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Pars</a:t>
            </a:r>
            <a:r>
              <a:rPr lang="cs-CZ" dirty="0" smtClean="0"/>
              <a:t> plana </a:t>
            </a:r>
            <a:r>
              <a:rPr lang="cs-CZ" dirty="0" err="1" smtClean="0"/>
              <a:t>vitrektomie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 descr="C:\Documents and Settings\Radek\Dokumenty\veronika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14620"/>
            <a:ext cx="4209346" cy="2736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30250"/>
            <a:ext cx="7772400" cy="641350"/>
          </a:xfrm>
        </p:spPr>
        <p:txBody>
          <a:bodyPr/>
          <a:lstStyle/>
          <a:p>
            <a:r>
              <a:rPr lang="cs-CZ" sz="3600" dirty="0" smtClean="0"/>
              <a:t>Pars plana </a:t>
            </a:r>
            <a:r>
              <a:rPr lang="cs-CZ" sz="3600" dirty="0" err="1" smtClean="0"/>
              <a:t>vitrectomy</a:t>
            </a:r>
            <a:endParaRPr lang="cs-CZ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Haemophtalmus</a:t>
            </a:r>
            <a:r>
              <a:rPr lang="cs-CZ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PDR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Retinal</a:t>
            </a:r>
            <a:r>
              <a:rPr lang="cs-CZ" sz="2400" dirty="0" smtClean="0"/>
              <a:t> </a:t>
            </a:r>
            <a:r>
              <a:rPr lang="cs-CZ" sz="2400" dirty="0" err="1" smtClean="0"/>
              <a:t>detachment</a:t>
            </a:r>
            <a:r>
              <a:rPr lang="cs-CZ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 err="1" smtClean="0"/>
              <a:t>Complications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cataract</a:t>
            </a:r>
            <a:r>
              <a:rPr lang="cs-CZ" sz="2400" dirty="0" smtClean="0"/>
              <a:t> </a:t>
            </a:r>
            <a:r>
              <a:rPr lang="cs-CZ" sz="2400" dirty="0" err="1" smtClean="0"/>
              <a:t>surgery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Posterior</a:t>
            </a:r>
            <a:r>
              <a:rPr lang="cs-CZ" sz="2400" dirty="0" smtClean="0"/>
              <a:t> </a:t>
            </a:r>
            <a:r>
              <a:rPr lang="cs-CZ" sz="2400" dirty="0" err="1" smtClean="0"/>
              <a:t>luxation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lens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Foreign</a:t>
            </a:r>
            <a:r>
              <a:rPr lang="cs-CZ" sz="2400" dirty="0" smtClean="0"/>
              <a:t> </a:t>
            </a:r>
            <a:r>
              <a:rPr lang="cs-CZ" sz="2400" dirty="0" err="1" smtClean="0"/>
              <a:t>intraocular</a:t>
            </a:r>
            <a:r>
              <a:rPr lang="cs-CZ" sz="2400" dirty="0" smtClean="0"/>
              <a:t> body</a:t>
            </a:r>
          </a:p>
          <a:p>
            <a:pPr>
              <a:lnSpc>
                <a:spcPct val="90000"/>
              </a:lnSpc>
            </a:pPr>
            <a:r>
              <a:rPr lang="cs-CZ" sz="2400" dirty="0" err="1" smtClean="0"/>
              <a:t>Endophtalmitis</a:t>
            </a: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0246" name="Picture 6" descr="PDR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905000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8" name="Picture 8" descr="sken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953000"/>
            <a:ext cx="1914525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9" name="Picture 9" descr="Doskov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352800"/>
            <a:ext cx="1905000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 descr="E:\Dokumenty\igor\publikace\prednasky\IM00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920" y="4509120"/>
            <a:ext cx="2722628" cy="2041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072494" cy="9033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/>
              <a:t>Pars plana </a:t>
            </a:r>
            <a:r>
              <a:rPr lang="cs-CZ" sz="3600" dirty="0" err="1" smtClean="0"/>
              <a:t>vitrectomy</a:t>
            </a:r>
            <a:r>
              <a:rPr lang="cs-CZ" sz="3600" dirty="0" smtClean="0"/>
              <a:t> -PPV</a:t>
            </a:r>
            <a:endParaRPr lang="cs-CZ" sz="3600" dirty="0"/>
          </a:p>
        </p:txBody>
      </p:sp>
      <p:pic>
        <p:nvPicPr>
          <p:cNvPr id="8197" name="Picture 5" descr="Kléger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149080"/>
            <a:ext cx="2173486" cy="2469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616551" cy="33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PPV – </a:t>
            </a:r>
            <a:r>
              <a:rPr lang="cs-CZ" dirty="0" err="1" smtClean="0"/>
              <a:t>pars</a:t>
            </a:r>
            <a:r>
              <a:rPr lang="cs-CZ" dirty="0" smtClean="0"/>
              <a:t> plana</a:t>
            </a:r>
            <a:endParaRPr lang="cs-CZ" dirty="0"/>
          </a:p>
        </p:txBody>
      </p:sp>
      <p:pic>
        <p:nvPicPr>
          <p:cNvPr id="4098" name="Picture 2" descr="C:\Documents and Settings\Radek\Dokumenty\veronika\0000538_calipers_gauges_rulers_and_markers_3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144851" cy="232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Documents and Settings\Radek\Dokumenty\veronik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97580"/>
            <a:ext cx="2990871" cy="316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748" y="285728"/>
            <a:ext cx="8229600" cy="10715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</a:t>
            </a:r>
            <a:endParaRPr lang="cs-CZ" dirty="0"/>
          </a:p>
        </p:txBody>
      </p:sp>
      <p:pic>
        <p:nvPicPr>
          <p:cNvPr id="6147" name="Picture 3" descr="C:\Documents and Settings\Radek\Dokumenty\veronika\vitrectomy-under-plas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38100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 descr="C:\Documents and Settings\Radek\Dokumenty\veronika\RP_January_A08_Fig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3804076" cy="3214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9" name="Picture 5" descr="C:\Documents and Settings\Radek\Dokumenty\veronika\ODV3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429132"/>
            <a:ext cx="2238373" cy="22383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</a:t>
            </a:r>
            <a:endParaRPr lang="cs-CZ" dirty="0"/>
          </a:p>
        </p:txBody>
      </p:sp>
      <p:pic>
        <p:nvPicPr>
          <p:cNvPr id="5122" name="Picture 2" descr="C:\Documents and Settings\Radek\Dokumenty\veronika\eye_vitrect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4303729" cy="4795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 descr="C:\Documents and Settings\Radek\Dokumenty\veronika\vitrectomy-surgical-tool-iso-front.jpgc268e912-3479-4511-82ac-401ae3cdaee3Lar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86124"/>
            <a:ext cx="2634371" cy="2643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4953000" cy="7842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 smtClean="0"/>
              <a:t>Internal</a:t>
            </a:r>
            <a:r>
              <a:rPr lang="cs-CZ" sz="3600" dirty="0" smtClean="0"/>
              <a:t> </a:t>
            </a:r>
            <a:r>
              <a:rPr lang="cs-CZ" sz="3600" dirty="0" err="1" smtClean="0"/>
              <a:t>tamponade</a:t>
            </a:r>
            <a:endParaRPr lang="cs-CZ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4876800" cy="4465637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LcParenR"/>
            </a:pPr>
            <a:r>
              <a:rPr lang="cs-CZ" sz="2800" dirty="0" err="1" smtClean="0"/>
              <a:t>Infusion</a:t>
            </a:r>
            <a:r>
              <a:rPr lang="cs-CZ" sz="2800" dirty="0" smtClean="0"/>
              <a:t> </a:t>
            </a:r>
            <a:r>
              <a:rPr lang="cs-CZ" sz="2800" dirty="0" err="1" smtClean="0"/>
              <a:t>solution</a:t>
            </a:r>
            <a:endParaRPr lang="cs-CZ" sz="2800" dirty="0"/>
          </a:p>
          <a:p>
            <a:pPr marL="609600" indent="-609600">
              <a:buFontTx/>
              <a:buAutoNum type="alphaLcParenR"/>
            </a:pPr>
            <a:r>
              <a:rPr lang="cs-CZ" sz="2800" dirty="0" err="1" smtClean="0"/>
              <a:t>Sili</a:t>
            </a:r>
            <a:r>
              <a:rPr lang="cs-CZ" sz="2800" dirty="0" err="1" smtClean="0"/>
              <a:t>cone</a:t>
            </a:r>
            <a:r>
              <a:rPr lang="cs-CZ" sz="2800" dirty="0" smtClean="0"/>
              <a:t> </a:t>
            </a:r>
            <a:r>
              <a:rPr lang="cs-CZ" sz="2800" dirty="0" err="1" smtClean="0"/>
              <a:t>oil</a:t>
            </a:r>
            <a:endParaRPr lang="cs-CZ" sz="2800" dirty="0"/>
          </a:p>
          <a:p>
            <a:pPr marL="609600" indent="-609600">
              <a:buFontTx/>
              <a:buAutoNum type="alphaLcParenR"/>
            </a:pPr>
            <a:r>
              <a:rPr lang="cs-CZ" sz="2800" dirty="0" err="1" smtClean="0"/>
              <a:t>Gas</a:t>
            </a:r>
            <a:r>
              <a:rPr lang="cs-CZ" sz="2800" dirty="0" smtClean="0"/>
              <a:t> </a:t>
            </a:r>
            <a:r>
              <a:rPr lang="cs-CZ" sz="2800" dirty="0" smtClean="0"/>
              <a:t>( </a:t>
            </a:r>
            <a:r>
              <a:rPr lang="cs-CZ" sz="2800" dirty="0"/>
              <a:t>C3F8, SF6)</a:t>
            </a:r>
          </a:p>
          <a:p>
            <a:pPr marL="609600" indent="-609600">
              <a:buFontTx/>
              <a:buAutoNum type="alphaLcParenR"/>
            </a:pPr>
            <a:endParaRPr lang="cs-CZ" sz="2800" dirty="0"/>
          </a:p>
          <a:p>
            <a:pPr marL="609600" indent="-609600">
              <a:buFontTx/>
              <a:buAutoNum type="alphaLcParenR"/>
            </a:pPr>
            <a:endParaRPr lang="cs-CZ" sz="2800" dirty="0"/>
          </a:p>
        </p:txBody>
      </p:sp>
      <p:pic>
        <p:nvPicPr>
          <p:cNvPr id="33796" name="Picture 4" descr="sken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3001963" cy="2786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797" name="Picture 5" descr="sken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762000"/>
            <a:ext cx="2971800" cy="2805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 err="1" smtClean="0"/>
              <a:t>Endolaser</a:t>
            </a:r>
            <a:endParaRPr lang="cs-CZ" sz="3600" dirty="0"/>
          </a:p>
        </p:txBody>
      </p:sp>
      <p:pic>
        <p:nvPicPr>
          <p:cNvPr id="34821" name="Picture 5" descr="portre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5257800" cy="4695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4" name="Picture 8" descr="E:\oko\sestry\brý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438400"/>
            <a:ext cx="3352800" cy="2886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/>
              <a:t>PPV-video</a:t>
            </a:r>
          </a:p>
        </p:txBody>
      </p:sp>
      <p:pic>
        <p:nvPicPr>
          <p:cNvPr id="13316" name="ppv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066800"/>
            <a:ext cx="67056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 -23 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smtClean="0"/>
              <a:t>25 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Sutureless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endParaRPr lang="cs-CZ" dirty="0" smtClean="0"/>
          </a:p>
          <a:p>
            <a:r>
              <a:rPr lang="cs-CZ" dirty="0" smtClean="0"/>
              <a:t>23 </a:t>
            </a:r>
            <a:r>
              <a:rPr lang="cs-CZ" dirty="0" smtClean="0"/>
              <a:t>G (0,57 mm)</a:t>
            </a:r>
          </a:p>
          <a:p>
            <a:r>
              <a:rPr lang="cs-CZ" dirty="0" smtClean="0"/>
              <a:t>20 G (0,45 mm)</a:t>
            </a:r>
            <a:endParaRPr lang="cs-CZ" dirty="0"/>
          </a:p>
        </p:txBody>
      </p:sp>
      <p:pic>
        <p:nvPicPr>
          <p:cNvPr id="7170" name="Picture 2" descr="C:\Documents and Settings\Radek\Dokumenty\veronika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452694" cy="1946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1" name="Picture 3" descr="C:\Documents and Settings\Radek\Dokumenty\veronika\Pollack_fi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5738826" cy="2431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2" name="Picture 4" descr="C:\Documents and Settings\Radek\Dokumenty\veronika\RP_January_A08_Fig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357694"/>
            <a:ext cx="1874837" cy="158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 err="1" smtClean="0"/>
              <a:t>Retinal</a:t>
            </a:r>
            <a:r>
              <a:rPr lang="cs-CZ" sz="3600" dirty="0" smtClean="0"/>
              <a:t> </a:t>
            </a:r>
            <a:r>
              <a:rPr lang="cs-CZ" sz="3600" dirty="0" err="1" smtClean="0"/>
              <a:t>detachment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010400" cy="4114800"/>
          </a:xfrm>
        </p:spPr>
        <p:txBody>
          <a:bodyPr/>
          <a:lstStyle/>
          <a:p>
            <a:pPr>
              <a:spcBef>
                <a:spcPts val="738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n-US" altLang="cs-CZ" dirty="0" err="1" smtClean="0">
                <a:cs typeface="Times New Roman" pitchFamily="18" charset="0"/>
              </a:rPr>
              <a:t>Rhegmatogenous</a:t>
            </a:r>
            <a:r>
              <a:rPr lang="cs-CZ" altLang="cs-CZ" dirty="0" smtClean="0">
                <a:cs typeface="Times New Roman" pitchFamily="18" charset="0"/>
              </a:rPr>
              <a:t> - </a:t>
            </a:r>
            <a:r>
              <a:rPr lang="cs-CZ" altLang="cs-CZ" dirty="0" err="1" smtClean="0">
                <a:cs typeface="Times New Roman" pitchFamily="18" charset="0"/>
              </a:rPr>
              <a:t>tear</a:t>
            </a:r>
            <a:endParaRPr lang="en-US" altLang="cs-CZ" dirty="0">
              <a:cs typeface="Times New Roman" pitchFamily="18" charset="0"/>
            </a:endParaRPr>
          </a:p>
          <a:p>
            <a:pPr>
              <a:spcBef>
                <a:spcPts val="738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n-US" altLang="cs-CZ" dirty="0" err="1" smtClean="0">
                <a:cs typeface="Times New Roman" pitchFamily="18" charset="0"/>
              </a:rPr>
              <a:t>Tractional</a:t>
            </a:r>
            <a:r>
              <a:rPr lang="cs-CZ" altLang="cs-CZ" dirty="0" smtClean="0">
                <a:cs typeface="Times New Roman" pitchFamily="18" charset="0"/>
              </a:rPr>
              <a:t> -  </a:t>
            </a:r>
            <a:r>
              <a:rPr lang="cs-CZ" altLang="cs-CZ" dirty="0" err="1" smtClean="0">
                <a:cs typeface="Times New Roman" pitchFamily="18" charset="0"/>
              </a:rPr>
              <a:t>traction</a:t>
            </a:r>
            <a:r>
              <a:rPr lang="cs-CZ" altLang="cs-CZ" dirty="0" smtClean="0">
                <a:cs typeface="Times New Roman" pitchFamily="18" charset="0"/>
              </a:rPr>
              <a:t> </a:t>
            </a:r>
            <a:r>
              <a:rPr lang="cs-CZ" altLang="cs-CZ" dirty="0" err="1" smtClean="0">
                <a:cs typeface="Times New Roman" pitchFamily="18" charset="0"/>
              </a:rPr>
              <a:t>of</a:t>
            </a:r>
            <a:r>
              <a:rPr lang="cs-CZ" altLang="cs-CZ" dirty="0" smtClean="0">
                <a:cs typeface="Times New Roman" pitchFamily="18" charset="0"/>
              </a:rPr>
              <a:t> corpus </a:t>
            </a:r>
            <a:r>
              <a:rPr lang="cs-CZ" altLang="cs-CZ" dirty="0" err="1" smtClean="0">
                <a:cs typeface="Times New Roman" pitchFamily="18" charset="0"/>
              </a:rPr>
              <a:t>vitreum</a:t>
            </a:r>
            <a:endParaRPr lang="en-US" altLang="cs-CZ" dirty="0">
              <a:cs typeface="Times New Roman" pitchFamily="18" charset="0"/>
            </a:endParaRPr>
          </a:p>
          <a:p>
            <a:pPr>
              <a:spcBef>
                <a:spcPts val="738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cs-CZ" altLang="cs-CZ" dirty="0" smtClean="0">
                <a:cs typeface="Times New Roman" pitchFamily="18" charset="0"/>
              </a:rPr>
              <a:t>S</a:t>
            </a:r>
            <a:r>
              <a:rPr lang="en-US" altLang="cs-CZ" dirty="0" err="1" smtClean="0">
                <a:cs typeface="Times New Roman" pitchFamily="18" charset="0"/>
              </a:rPr>
              <a:t>erose</a:t>
            </a:r>
            <a:r>
              <a:rPr lang="cs-CZ" altLang="cs-CZ" dirty="0" smtClean="0">
                <a:cs typeface="Times New Roman" pitchFamily="18" charset="0"/>
              </a:rPr>
              <a:t> – </a:t>
            </a:r>
            <a:r>
              <a:rPr lang="cs-CZ" altLang="cs-CZ" dirty="0" err="1" smtClean="0">
                <a:cs typeface="Times New Roman" pitchFamily="18" charset="0"/>
              </a:rPr>
              <a:t>production</a:t>
            </a:r>
            <a:r>
              <a:rPr lang="cs-CZ" altLang="cs-CZ" dirty="0" smtClean="0">
                <a:cs typeface="Times New Roman" pitchFamily="18" charset="0"/>
              </a:rPr>
              <a:t> </a:t>
            </a:r>
            <a:r>
              <a:rPr lang="cs-CZ" altLang="cs-CZ" dirty="0" err="1" smtClean="0">
                <a:cs typeface="Times New Roman" pitchFamily="18" charset="0"/>
              </a:rPr>
              <a:t>of</a:t>
            </a:r>
            <a:r>
              <a:rPr lang="cs-CZ" altLang="cs-CZ" dirty="0" smtClean="0">
                <a:cs typeface="Times New Roman" pitchFamily="18" charset="0"/>
              </a:rPr>
              <a:t> fluid </a:t>
            </a:r>
            <a:endParaRPr lang="en-US" altLang="cs-CZ" dirty="0"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7200" b="1" dirty="0" err="1" smtClean="0">
                <a:solidFill>
                  <a:srgbClr val="B2B2B2"/>
                </a:solidFill>
                <a:latin typeface="Calibri" panose="020F0502020204030204" pitchFamily="34" charset="0"/>
              </a:rPr>
              <a:t>Complications</a:t>
            </a:r>
            <a:endParaRPr lang="cs-CZ" sz="7200" b="1" dirty="0">
              <a:solidFill>
                <a:srgbClr val="B2B2B2"/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852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90116" name="Picture 1028" descr="E:\Dokumenty\igor\publikace\prednasky\IM00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7200" b="1" dirty="0" err="1">
                <a:solidFill>
                  <a:srgbClr val="B2B2B2"/>
                </a:solidFill>
                <a:latin typeface="Calibri" panose="020F0502020204030204" pitchFamily="34" charset="0"/>
              </a:rPr>
              <a:t>Complications</a:t>
            </a:r>
            <a:endParaRPr lang="cs-CZ" sz="72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84996" name="Picture 4" descr="E:\Dokumenty\igor\publikace\prednasky\IM00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16832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err="1" smtClean="0">
                <a:solidFill>
                  <a:srgbClr val="B2B2B2"/>
                </a:solidFill>
                <a:latin typeface="Calibri" panose="020F0502020204030204" pitchFamily="34" charset="0"/>
              </a:rPr>
              <a:t>Complications</a:t>
            </a:r>
            <a:r>
              <a:rPr lang="cs-CZ" b="1" dirty="0" smtClean="0">
                <a:solidFill>
                  <a:srgbClr val="B2B2B2"/>
                </a:solidFill>
                <a:latin typeface="Calibri" panose="020F0502020204030204" pitchFamily="34" charset="0"/>
              </a:rPr>
              <a:t> - </a:t>
            </a:r>
            <a:r>
              <a:rPr lang="cs-CZ" b="1" dirty="0" err="1" smtClean="0">
                <a:solidFill>
                  <a:srgbClr val="B2B2B2"/>
                </a:solidFill>
                <a:latin typeface="Calibri" panose="020F0502020204030204" pitchFamily="34" charset="0"/>
              </a:rPr>
              <a:t>emulsification</a:t>
            </a:r>
            <a:endParaRPr lang="cs-CZ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93189" name="Picture 5" descr="E:\Dokumenty\igor\publikace\prednasky\IM00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70571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9810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err="1">
                <a:solidFill>
                  <a:srgbClr val="B2B2B2"/>
                </a:solidFill>
                <a:latin typeface="Calibri" panose="020F0502020204030204" pitchFamily="34" charset="0"/>
              </a:rPr>
              <a:t>Complications</a:t>
            </a:r>
            <a:endParaRPr lang="cs-CZ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89094" name="Picture 6" descr="E:\Dokumenty\igor\publikace\prednasky\IM00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err="1">
                <a:solidFill>
                  <a:srgbClr val="B2B2B2"/>
                </a:solidFill>
                <a:latin typeface="Calibri" panose="020F0502020204030204" pitchFamily="34" charset="0"/>
              </a:rPr>
              <a:t>Complications</a:t>
            </a:r>
            <a:endParaRPr lang="cs-CZ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1138230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87044" name="Picture 4" descr="E:\Dokumenty\igor\publikace\prednasky\IM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098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Anesthesia</a:t>
            </a:r>
            <a:endParaRPr lang="cs-CZ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2286000" cy="4114800"/>
          </a:xfrm>
        </p:spPr>
        <p:txBody>
          <a:bodyPr/>
          <a:lstStyle/>
          <a:p>
            <a:r>
              <a:rPr lang="cs-CZ" dirty="0"/>
              <a:t>G</a:t>
            </a:r>
            <a:r>
              <a:rPr lang="cs-CZ" dirty="0" smtClean="0"/>
              <a:t>A</a:t>
            </a:r>
            <a:endParaRPr lang="cs-CZ" dirty="0"/>
          </a:p>
          <a:p>
            <a:r>
              <a:rPr lang="cs-CZ" dirty="0"/>
              <a:t>ANS</a:t>
            </a:r>
          </a:p>
          <a:p>
            <a:r>
              <a:rPr lang="cs-CZ" dirty="0"/>
              <a:t>LA </a:t>
            </a:r>
          </a:p>
        </p:txBody>
      </p:sp>
      <p:pic>
        <p:nvPicPr>
          <p:cNvPr id="37894" name="Picture 6" descr="E:\oko\sestry\a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6000792" cy="4500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52"/>
            <a:ext cx="7772400" cy="7858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tx1"/>
                </a:solidFill>
              </a:rPr>
              <a:t>Surgery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6391" name="Picture 7" descr="práce sester PP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3152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71414"/>
            <a:ext cx="7772400" cy="84298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cs-CZ" sz="3600" dirty="0" err="1" smtClean="0">
                <a:solidFill>
                  <a:schemeClr val="tx1"/>
                </a:solidFill>
              </a:rPr>
              <a:t>Surgery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3557" name="Picture 5" descr="práce lékaře a se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3152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/>
              <a:t>Retinal</a:t>
            </a:r>
            <a:r>
              <a:rPr lang="cs-CZ" sz="3600" dirty="0"/>
              <a:t> </a:t>
            </a:r>
            <a:r>
              <a:rPr lang="cs-CZ" sz="3600" dirty="0" err="1"/>
              <a:t>detachment</a:t>
            </a:r>
            <a:r>
              <a:rPr lang="cs-CZ" sz="3600" dirty="0"/>
              <a:t> </a:t>
            </a:r>
            <a:endParaRPr lang="cs-CZ" sz="3600" dirty="0"/>
          </a:p>
        </p:txBody>
      </p:sp>
      <p:pic>
        <p:nvPicPr>
          <p:cNvPr id="19460" name="Picture 4" descr="124-K75-detached-retina-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3962400" cy="3622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 err="1"/>
              <a:t>Retinal</a:t>
            </a:r>
            <a:r>
              <a:rPr lang="cs-CZ" sz="3600" dirty="0"/>
              <a:t> </a:t>
            </a:r>
            <a:r>
              <a:rPr lang="cs-CZ" sz="3600" dirty="0" err="1"/>
              <a:t>detachment</a:t>
            </a:r>
            <a:r>
              <a:rPr lang="cs-CZ" sz="3600" dirty="0"/>
              <a:t> </a:t>
            </a:r>
            <a:endParaRPr lang="cs-CZ" sz="3600" dirty="0"/>
          </a:p>
        </p:txBody>
      </p:sp>
      <p:pic>
        <p:nvPicPr>
          <p:cNvPr id="32772" name="Picture 1028" descr="je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038600" cy="3030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3" name="Picture 1029" descr="d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14600"/>
            <a:ext cx="3962400" cy="2973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477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 err="1"/>
              <a:t>Retinal</a:t>
            </a:r>
            <a:r>
              <a:rPr lang="cs-CZ" sz="3600" dirty="0"/>
              <a:t> </a:t>
            </a:r>
            <a:r>
              <a:rPr lang="cs-CZ" sz="3600" dirty="0" err="1"/>
              <a:t>detachment</a:t>
            </a:r>
            <a:r>
              <a:rPr lang="cs-CZ" sz="3600" dirty="0"/>
              <a:t> </a:t>
            </a:r>
            <a:endParaRPr lang="cs-CZ" sz="3600" dirty="0"/>
          </a:p>
        </p:txBody>
      </p:sp>
      <p:pic>
        <p:nvPicPr>
          <p:cNvPr id="4100" name="Picture 4" descr="portret1"/>
          <p:cNvPicPr>
            <a:picLocks noChangeAspect="1" noChangeArrowheads="1"/>
          </p:cNvPicPr>
          <p:nvPr/>
        </p:nvPicPr>
        <p:blipFill>
          <a:blip r:embed="rId3" cstate="print"/>
          <a:srcRect l="2563" b="2586"/>
          <a:stretch>
            <a:fillRect/>
          </a:stretch>
        </p:blipFill>
        <p:spPr bwMode="auto">
          <a:xfrm>
            <a:off x="381000" y="1676400"/>
            <a:ext cx="2590800" cy="219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1" name="Picture 5" descr="portre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2514600" cy="2128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3" name="Picture 7" descr="portret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676400"/>
            <a:ext cx="2590800" cy="214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4" name="Picture 8" descr="portret9"/>
          <p:cNvPicPr>
            <a:picLocks noChangeAspect="1" noChangeArrowheads="1"/>
          </p:cNvPicPr>
          <p:nvPr/>
        </p:nvPicPr>
        <p:blipFill>
          <a:blip r:embed="rId6" cstate="print"/>
          <a:srcRect l="2702" b="2718"/>
          <a:stretch>
            <a:fillRect/>
          </a:stretch>
        </p:blipFill>
        <p:spPr bwMode="auto">
          <a:xfrm>
            <a:off x="3352800" y="4267200"/>
            <a:ext cx="2590800" cy="214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5" name="Picture 9" descr="portre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676400"/>
            <a:ext cx="2514600" cy="2151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6" name="Picture 10" descr="portre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267200"/>
            <a:ext cx="2590800" cy="2098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dirty="0" err="1" smtClean="0"/>
              <a:t>Phtisis</a:t>
            </a:r>
            <a:r>
              <a:rPr lang="cs-CZ" dirty="0" smtClean="0"/>
              <a:t> </a:t>
            </a:r>
            <a:r>
              <a:rPr lang="cs-CZ" dirty="0" err="1" smtClean="0"/>
              <a:t>bulbi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4690" name="Picture 2" descr="https://encrypted-tbn3.gstatic.com/images?q=tbn:ANd9GcRFwvyhtYNiTBlhx3YMjdZAEdzKPjtSzeKtg8KQ9_qmKXxgdP0y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00306"/>
            <a:ext cx="477458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/>
              <a:t>Retinal</a:t>
            </a:r>
            <a:r>
              <a:rPr lang="cs-CZ" sz="3600" dirty="0"/>
              <a:t> </a:t>
            </a:r>
            <a:r>
              <a:rPr lang="cs-CZ" sz="3600" dirty="0" err="1"/>
              <a:t>detachment</a:t>
            </a:r>
            <a:r>
              <a:rPr lang="cs-CZ" sz="3600" dirty="0"/>
              <a:t> </a:t>
            </a:r>
            <a:r>
              <a:rPr lang="cs-CZ" sz="3600" dirty="0" smtClean="0"/>
              <a:t> - </a:t>
            </a:r>
            <a:r>
              <a:rPr lang="cs-CZ" sz="3600" dirty="0" err="1" smtClean="0"/>
              <a:t>symptoms</a:t>
            </a:r>
            <a:endParaRPr lang="cs-CZ" sz="36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28596" y="2643182"/>
            <a:ext cx="8077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sz="2800" dirty="0" err="1"/>
              <a:t>Fotopsia</a:t>
            </a:r>
            <a:r>
              <a:rPr lang="en-US" altLang="cs-CZ" sz="2800" dirty="0"/>
              <a:t> </a:t>
            </a:r>
            <a:r>
              <a:rPr lang="en-US" altLang="cs-CZ" sz="2000" dirty="0"/>
              <a:t>(flashes)</a:t>
            </a:r>
            <a:endParaRPr lang="en-US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sz="2800" dirty="0"/>
              <a:t>Black spots </a:t>
            </a:r>
            <a:r>
              <a:rPr lang="en-US" altLang="cs-CZ" sz="2000" dirty="0"/>
              <a:t>(black snow)</a:t>
            </a:r>
            <a:endParaRPr lang="en-US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sz="2800" b="1" dirty="0"/>
              <a:t>Scotoma </a:t>
            </a:r>
            <a:r>
              <a:rPr lang="en-US" altLang="cs-CZ" sz="2000" b="1" dirty="0"/>
              <a:t>(black spot in peripheral visual field)</a:t>
            </a:r>
            <a:endParaRPr lang="en-US" alt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sz="2800" dirty="0"/>
              <a:t>Decrease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en-US" altLang="cs-CZ" sz="2800" dirty="0" smtClean="0"/>
              <a:t> </a:t>
            </a:r>
            <a:r>
              <a:rPr lang="en-US" altLang="cs-CZ" sz="2800" dirty="0"/>
              <a:t>visual </a:t>
            </a:r>
            <a:r>
              <a:rPr lang="en-US" altLang="cs-CZ" sz="2800" dirty="0" err="1"/>
              <a:t>accuity</a:t>
            </a:r>
            <a:endParaRPr lang="en-US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sz="2800" dirty="0" err="1"/>
              <a:t>Metamorfopsia</a:t>
            </a:r>
            <a:endParaRPr lang="en-US" altLang="cs-CZ" sz="2800" dirty="0"/>
          </a:p>
          <a:p>
            <a:pPr>
              <a:spcBef>
                <a:spcPct val="50000"/>
              </a:spcBef>
            </a:pP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Surgery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67544" y="2882641"/>
            <a:ext cx="838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 dirty="0" err="1" smtClean="0">
                <a:latin typeface="Comic Sans MS" pitchFamily="66" charset="0"/>
              </a:rPr>
              <a:t>Close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the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tear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endParaRPr lang="cs-CZ" sz="36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219</Words>
  <Application>Microsoft Office PowerPoint</Application>
  <PresentationFormat>Předvádění na obrazovce (4:3)</PresentationFormat>
  <Paragraphs>122</Paragraphs>
  <Slides>37</Slides>
  <Notes>37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 Posterior segment surgery  </vt:lpstr>
      <vt:lpstr>Prezentace aplikace PowerPoint</vt:lpstr>
      <vt:lpstr>Retinal detachment </vt:lpstr>
      <vt:lpstr>Retinal detachment </vt:lpstr>
      <vt:lpstr>Retinal detachment </vt:lpstr>
      <vt:lpstr>Retinal detachment </vt:lpstr>
      <vt:lpstr>Phtisis bulbi</vt:lpstr>
      <vt:lpstr>Retinal detachment  - symptoms</vt:lpstr>
      <vt:lpstr>Surgery:</vt:lpstr>
      <vt:lpstr>Laser photocoagulation</vt:lpstr>
      <vt:lpstr>Extrabulbar operations</vt:lpstr>
      <vt:lpstr>Plombage</vt:lpstr>
      <vt:lpstr>Plombage</vt:lpstr>
      <vt:lpstr>Cerclage</vt:lpstr>
      <vt:lpstr>Cerclage</vt:lpstr>
      <vt:lpstr>Cerclage</vt:lpstr>
      <vt:lpstr>Extrabulbar surgery</vt:lpstr>
      <vt:lpstr>Cryotherapy - development of chorioretinal adhesion (scar) </vt:lpstr>
      <vt:lpstr>Complications</vt:lpstr>
      <vt:lpstr>PPV</vt:lpstr>
      <vt:lpstr>Pars plana vitrectomy</vt:lpstr>
      <vt:lpstr>Pars plana vitrectomy -PPV</vt:lpstr>
      <vt:lpstr>PPV – pars plana</vt:lpstr>
      <vt:lpstr>PPV</vt:lpstr>
      <vt:lpstr>PPV</vt:lpstr>
      <vt:lpstr>Internal tamponade</vt:lpstr>
      <vt:lpstr>Endolaser</vt:lpstr>
      <vt:lpstr>PPV-video</vt:lpstr>
      <vt:lpstr>PPV -23  or 25 G</vt:lpstr>
      <vt:lpstr>Complications</vt:lpstr>
      <vt:lpstr>Complications</vt:lpstr>
      <vt:lpstr>Complications - emulsification</vt:lpstr>
      <vt:lpstr>Complications</vt:lpstr>
      <vt:lpstr>Complications</vt:lpstr>
      <vt:lpstr>Anesthesia</vt:lpstr>
      <vt:lpstr>Surgery</vt:lpstr>
      <vt:lpstr>Surgery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Operativa zadního segmentu oka</dc:title>
  <dc:creator>Radek</dc:creator>
  <cp:lastModifiedBy>matuskovav</cp:lastModifiedBy>
  <cp:revision>22</cp:revision>
  <dcterms:created xsi:type="dcterms:W3CDTF">2012-11-25T19:36:25Z</dcterms:created>
  <dcterms:modified xsi:type="dcterms:W3CDTF">2018-04-11T19:39:56Z</dcterms:modified>
</cp:coreProperties>
</file>