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56" r:id="rId2"/>
    <p:sldId id="258" r:id="rId3"/>
    <p:sldId id="348" r:id="rId4"/>
    <p:sldId id="349" r:id="rId5"/>
    <p:sldId id="350" r:id="rId6"/>
    <p:sldId id="351" r:id="rId7"/>
    <p:sldId id="352" r:id="rId8"/>
    <p:sldId id="261" r:id="rId9"/>
    <p:sldId id="263" r:id="rId10"/>
    <p:sldId id="264" r:id="rId11"/>
    <p:sldId id="265" r:id="rId12"/>
    <p:sldId id="262" r:id="rId13"/>
    <p:sldId id="257" r:id="rId14"/>
    <p:sldId id="266" r:id="rId15"/>
    <p:sldId id="267" r:id="rId16"/>
    <p:sldId id="268" r:id="rId17"/>
    <p:sldId id="269" r:id="rId18"/>
    <p:sldId id="270" r:id="rId19"/>
    <p:sldId id="271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343" r:id="rId28"/>
    <p:sldId id="353" r:id="rId29"/>
    <p:sldId id="354" r:id="rId30"/>
    <p:sldId id="405" r:id="rId31"/>
    <p:sldId id="355" r:id="rId32"/>
    <p:sldId id="406" r:id="rId33"/>
    <p:sldId id="356" r:id="rId34"/>
    <p:sldId id="357" r:id="rId35"/>
    <p:sldId id="358" r:id="rId36"/>
    <p:sldId id="359" r:id="rId37"/>
    <p:sldId id="360" r:id="rId38"/>
    <p:sldId id="407" r:id="rId39"/>
    <p:sldId id="408" r:id="rId40"/>
    <p:sldId id="409" r:id="rId41"/>
    <p:sldId id="361" r:id="rId42"/>
    <p:sldId id="362" r:id="rId43"/>
    <p:sldId id="363" r:id="rId44"/>
    <p:sldId id="364" r:id="rId45"/>
    <p:sldId id="366" r:id="rId46"/>
    <p:sldId id="367" r:id="rId47"/>
    <p:sldId id="368" r:id="rId48"/>
    <p:sldId id="369" r:id="rId49"/>
    <p:sldId id="370" r:id="rId50"/>
    <p:sldId id="371" r:id="rId51"/>
    <p:sldId id="372" r:id="rId52"/>
    <p:sldId id="373" r:id="rId53"/>
    <p:sldId id="374" r:id="rId54"/>
    <p:sldId id="375" r:id="rId55"/>
    <p:sldId id="376" r:id="rId56"/>
    <p:sldId id="377" r:id="rId57"/>
    <p:sldId id="378" r:id="rId58"/>
    <p:sldId id="365" r:id="rId59"/>
    <p:sldId id="379" r:id="rId60"/>
    <p:sldId id="380" r:id="rId61"/>
    <p:sldId id="381" r:id="rId62"/>
    <p:sldId id="382" r:id="rId63"/>
    <p:sldId id="383" r:id="rId64"/>
    <p:sldId id="384" r:id="rId65"/>
    <p:sldId id="385" r:id="rId66"/>
    <p:sldId id="386" r:id="rId67"/>
    <p:sldId id="387" r:id="rId68"/>
    <p:sldId id="397" r:id="rId69"/>
    <p:sldId id="398" r:id="rId70"/>
    <p:sldId id="399" r:id="rId71"/>
    <p:sldId id="402" r:id="rId72"/>
    <p:sldId id="388" r:id="rId73"/>
    <p:sldId id="390" r:id="rId74"/>
    <p:sldId id="403" r:id="rId75"/>
    <p:sldId id="404" r:id="rId76"/>
    <p:sldId id="332" r:id="rId77"/>
    <p:sldId id="333" r:id="rId78"/>
    <p:sldId id="334" r:id="rId79"/>
    <p:sldId id="331" r:id="rId80"/>
    <p:sldId id="282" r:id="rId81"/>
    <p:sldId id="283" r:id="rId82"/>
    <p:sldId id="285" r:id="rId83"/>
    <p:sldId id="391" r:id="rId84"/>
    <p:sldId id="392" r:id="rId85"/>
    <p:sldId id="393" r:id="rId86"/>
    <p:sldId id="395" r:id="rId87"/>
    <p:sldId id="396" r:id="rId88"/>
    <p:sldId id="344" r:id="rId89"/>
    <p:sldId id="345" r:id="rId90"/>
    <p:sldId id="346" r:id="rId9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7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7860C-BCAD-4335-BC2E-4D2D77E4B8A1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0206F-A3EC-4FDB-A5FC-7E532D66D8F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043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18A0C7A-E9F3-486A-BC3E-7470D627F2C8}" type="slidenum">
              <a:rPr lang="cs-CZ" altLang="cs-CZ">
                <a:latin typeface="Times New Roman" pitchFamily="18" charset="0"/>
              </a:rPr>
              <a:pPr/>
              <a:t>47</a:t>
            </a:fld>
            <a:endParaRPr lang="cs-CZ" altLang="cs-CZ"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3813819-9D99-4083-8CF3-4E4518413144}" type="slidenum">
              <a:rPr lang="cs-CZ" altLang="cs-CZ">
                <a:latin typeface="Times New Roman" pitchFamily="18" charset="0"/>
              </a:rPr>
              <a:pPr/>
              <a:t>54</a:t>
            </a:fld>
            <a:endParaRPr lang="cs-CZ" altLang="cs-CZ"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1DE41A4-3AE8-4EB4-965E-62700868DB6A}" type="slidenum">
              <a:rPr lang="cs-CZ" altLang="cs-CZ">
                <a:latin typeface="Times New Roman" pitchFamily="18" charset="0"/>
              </a:rPr>
              <a:pPr/>
              <a:t>56</a:t>
            </a:fld>
            <a:endParaRPr lang="cs-CZ" altLang="cs-CZ"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9197F-EB11-4022-9EA0-E9272BC7216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C02B-473A-4498-AD48-B17060F1FA3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13B74-E91F-4915-A1A4-8E68453EA64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1775C-87E5-489B-B56F-73C83661637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Nadpis, 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graf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71615-0A23-4464-9025-19AF9414591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2" y="1604841"/>
            <a:ext cx="8228763" cy="397748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112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02C77-E685-4C0A-9B3C-F63105149F5C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z/url?sa=i&amp;rct=j&amp;q=knee+anatomy&amp;source=images&amp;cd=&amp;cad=rja&amp;docid=JG9Pzqp0UA-Q2M&amp;tbnid=FARR280NyCdB9M:&amp;ved=0CAUQjRw&amp;url=http://www.studyblue.com/notes/note/n/lecture-10-antmed-thighknee/deck/1019399&amp;ei=ejKRUbi0A8TCswbvvIGwDA&amp;bvm=bv.46340616,d.Yms&amp;psig=AFQjCNH_sdhyAdbqZo1iZyEMAeplR4M-_g&amp;ust=1368556501039993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studyblue.com/notes/note/n/anatomy-knee-/deck/3161083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cz/url?sa=i&amp;rct=j&amp;q=Bleck+popliteal+angle&amp;source=images&amp;cd=&amp;docid=OMnIU0O4-IJKoM&amp;tbnid=I0jmmmlSVa74LM:&amp;ved=0CAUQjRw&amp;url=http://www.sciencedirect.com/science/article/pii/S1360859208001277&amp;ei=9E-RUfzCKMfFtQaPioCoDA&amp;bvm=bv.46340616,d.Yms&amp;psig=AFQjCNFE1fpi-ZD0JBsRU0H9FxpAgjxzHw&amp;ust=136856238623535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hyperlink" Target="http://www.google.cz/url?sa=i&amp;rct=j&amp;q=patella+alta&amp;source=images&amp;cd=&amp;cad=rja&amp;docid=m3SkKws1FVogMM&amp;tbnid=px7-N9ZlHKSS6M:&amp;ved=0CAUQjRw&amp;url=http://www.radiologytutorials.com/main.cgi?frame=main&amp;tt=1&amp;s=2&amp;t=310&amp;ei=alGRUe-xM5DntQb08oGYDA&amp;psig=AFQjCNFPwtpVaxwJ5oCZ4hlJpU_xituheg&amp;ust=136856439404688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valgus+stress+test&amp;source=images&amp;cd=&amp;cad=rja&amp;docid=q5A5mgwrG2WERM&amp;tbnid=DsCPedeBIxh0IM:&amp;ved=0CAUQjRw&amp;url=http://emedicine.medscape.com/article/1909230-overview&amp;ei=1FiRUfyANsv1sgaNpIGoDA&amp;psig=AFQjCNFAD5YNCdncH49_PNfxtjaJwsji0A&amp;ust=1368566215561412" TargetMode="External"/><Relationship Id="rId7" Type="http://schemas.openxmlformats.org/officeDocument/2006/relationships/image" Target="../media/image29.jpeg"/><Relationship Id="rId2" Type="http://schemas.openxmlformats.org/officeDocument/2006/relationships/hyperlink" Target="http://www.google.cz/url?sa=i&amp;rct=j&amp;q=knee+examination&amp;source=images&amp;cd=&amp;docid=HmajiEg7oIZUUM&amp;tbnid=WulDKIgfgW4RsM:&amp;ved=&amp;url=http://www.arthritis.co.za/the%20clinical%20examination%20technique.html&amp;ei=A1ORUeS3BoTusgb_mIGoDA&amp;psig=AFQjCNECZHN8MQFh0M0UiV96712EqJ9KRA&amp;ust=136856486759664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://www.sportsdoc.umn.edu/clinical_folder/knee_folder/knee_exam/varus%20stress.htm" TargetMode="Externa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9.jpeg"/><Relationship Id="rId2" Type="http://schemas.openxmlformats.org/officeDocument/2006/relationships/hyperlink" Target="http://www.google.cz/url?sa=i&amp;rct=j&amp;q=knee+examination&amp;source=images&amp;cd=&amp;cad=rja&amp;docid=Kw4Xl-EIA3_f7M&amp;tbnid=TtPczg0CJMm61M:&amp;ved=0CAUQjRw&amp;url=http://www.society-of-sports-therapists.org/whychoose.htm&amp;ei=RVORUaizBMmRswaVu4GwDA&amp;psig=AFQjCNECZHN8MQFh0M0UiV96712EqJ9KRA&amp;ust=136856486759664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hyperlink" Target="http://www.google.cz/url?sa=i&amp;rct=j&amp;q=knee+examination&amp;source=images&amp;cd=&amp;cad=rja&amp;docid=KsxX1FUtDzYmAM&amp;tbnid=fc200RzLHD_I6M:&amp;ved=0CAUQjRw&amp;url=http://www.sciencedirect.com/science/article/pii/S0001209206609368&amp;ei=mVORUfKeGYv5sgaIm4CoDA&amp;psig=AFQjCNECZHN8MQFh0M0UiV96712EqJ9KRA&amp;ust=136856486759664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google.cz/url?sa=i&amp;rct=j&amp;q=McMurray+test&amp;source=images&amp;cd=&amp;cad=rja&amp;docid=1i-JEFwvx-HF8M&amp;tbnid=eWZBhisTF_gFCM:&amp;ved=0CAUQjRw&amp;url=http://www.mikereinold.com/2009/09/clinical-examination-for-meniscus.html&amp;ei=FV2RUY_RBcXsswbjg4GgDA&amp;psig=AFQjCNFFn_hGVkmkN5bafGpt_p3mvs-Otg&amp;ust=136856740290412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://www.google.cz/url?sa=i&amp;rct=j&amp;q=knee+examination&amp;source=images&amp;cd=&amp;cad=rja&amp;docid=CmEWAp6KjvINGM&amp;tbnid=yanj8p0FxyRxeM:&amp;ved=0CAUQjRw&amp;url=http://openi.nlm.nih.gov/detailedresult.php?img=3213012_1758-2555-3-25-3&amp;req=4&amp;ei=kmCRUcrHFdDFtAad04CYCA&amp;psig=AFQjCNGn-FnLPibUOAQNZ0HwFgoZNX-kmA&amp;ust=136856817321652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hyperlink" Target="http://www.google.cz/imgres?imgurl=http://www.mhhe.com/hper/physed/athletictraining/illustrations/ch20/20-26.jpg&amp;imgrefurl=http://www.mhhe.com/hper/physed/athletictraining/ch20.mhtml&amp;docid=KvXPTWeDeZL6qM&amp;tbnid=3vWuFkTSZQ5QPM&amp;w=698&amp;h=457&amp;ei=8F2RUYK9GoKItAbb5ICoDA&amp;ved=0CAQQxiAwAg&amp;iact=ric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hyperlink" Target="http://www.google.cz/url?sa=i&amp;rct=j&amp;q=appley+test&amp;source=images&amp;cd=&amp;cad=rja&amp;docid=9brT-tOLFgviwM&amp;tbnid=76pRcqfxYuZ6zM:&amp;ved=0CAUQjRw&amp;url=http://www.netterimages.com/product/9781929007875/8-312.htm&amp;ei=KF6RUYHgNYm0tAbApoCgDA&amp;psig=AFQjCNEShCp6dBXPFPFs7fUHozlfk8QBvQ&amp;ust=1368567665398231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google.cz/url?sa=i&amp;rct=j&amp;q=Q+angle&amp;source=images&amp;cd=&amp;cad=rja&amp;docid=vRVrXDmyb7CBSM&amp;tbnid=7KnNjk7cWyY13M:&amp;ved=0CAUQjRw&amp;url=http://www.coreconcepts.com.sg/mcr/q-angle-and-knee-pain/&amp;ei=iWmRUZe-EYjIsgbkxIF4&amp;psig=AFQjCNFWCXu-u46ss3fmCw17WY2I0R0C3w&amp;ust=1368570425562108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7.png"/><Relationship Id="rId4" Type="http://schemas.openxmlformats.org/officeDocument/2006/relationships/oleObject" Target="../embeddings/oleObject3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9.png"/><Relationship Id="rId4" Type="http://schemas.openxmlformats.org/officeDocument/2006/relationships/oleObject" Target="../embeddings/oleObject4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11.png"/><Relationship Id="rId4" Type="http://schemas.openxmlformats.org/officeDocument/2006/relationships/oleObject" Target="../embeddings/oleObject5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13.png"/><Relationship Id="rId4" Type="http://schemas.openxmlformats.org/officeDocument/2006/relationships/oleObject" Target="../embeddings/oleObject6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7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13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hyperlink" Target="http://www.google.cz/url?sa=i&amp;rct=j&amp;q=osteochondrosis+dissecans&amp;source=images&amp;cd=&amp;cad=rja&amp;docid=5TPftZjeN-SUvM&amp;tbnid=yXszSAUFy0s1fM:&amp;ved=0CAUQjRw&amp;url=http://www.eorthopod.com/content/osteochondritis-dissecans-knee&amp;ei=LEiSUar3CoPN0QWWsoCYCg&amp;bvm=bv.46471029,d.ZG4&amp;psig=AFQjCNEpaCv-UblpV-Z_7WHrnxxOczPouQ&amp;ust=136862722688684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eg"/><Relationship Id="rId4" Type="http://schemas.openxmlformats.org/officeDocument/2006/relationships/hyperlink" Target="http://www.google.cz/url?sa=i&amp;rct=j&amp;q=osteochondrosis+dissecans&amp;source=images&amp;cd=&amp;cad=rja&amp;docid=f34OxYLflatnzM&amp;tbnid=aZ2_-tSqKgopxM:&amp;ved=0CAUQjRw&amp;url=http://www.lgsmash.com/2011/05/06/osteochondritis-dissecans-what-is-it/&amp;ei=RVGSUaPjGMbasgbogoCwDQ&amp;bvm=bv.46471029,d.Yms&amp;psig=AFQjCNE5ZG-Zpnj-3Slbhe_B9YMNzUB1fQ&amp;ust=1368628408119322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osteochondrosis+dissecans&amp;source=images&amp;cd=&amp;cad=rja&amp;docid=5h30io10LHCykM&amp;tbnid=RxgIL9gI2nZMSM:&amp;ved=0CAUQjRw&amp;url=http://www.drdavidgeier.com/injuries/osteochondritis-dissecans-of-the-knee/&amp;ei=70iSUaSPM-iL0AXZrIHQBQ&amp;bvm=bv.46471029,d.ZG4&amp;psig=AFQjCNEpaCv-UblpV-Z_7WHrnxxOczPouQ&amp;ust=1368627226886846" TargetMode="External"/><Relationship Id="rId13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4.jpeg"/><Relationship Id="rId12" Type="http://schemas.openxmlformats.org/officeDocument/2006/relationships/hyperlink" Target="http://www.google.cz/url?sa=i&amp;rct=j&amp;q=osteochondrosis+dissecans&amp;source=images&amp;cd=&amp;cad=rja&amp;docid=ajDx_xuGWoTbzM&amp;tbnid=RG4pVyJvmzXVYM:&amp;ved=0CAUQjRw&amp;url=http://ajs.sagepub.com/content/34/7/1181/F3.expansion&amp;ei=RUuSUdXKBcKgtAaykYCwDQ&amp;bvm=bv.46471029,d.Yms&amp;psig=AFQjCNE5ZG-Zpnj-3Slbhe_B9YMNzUB1fQ&amp;ust=1368628408119322" TargetMode="External"/><Relationship Id="rId2" Type="http://schemas.openxmlformats.org/officeDocument/2006/relationships/hyperlink" Target="http://radiopaedia.org/images/21953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osteochondrosis+dissecans&amp;source=images&amp;cd=&amp;cad=rja&amp;docid=7WDdtsobcNqLFM&amp;tbnid=0fDAOE_CLPpz8M:&amp;ved=0CAUQjRw&amp;url=http://www.gvle.de/kompendium/knie/0136/0020.html&amp;ei=zkeSUcCgHse_0QXxwIDACg&amp;bvm=bv.46471029,d.ZG4&amp;psig=AFQjCNEpaCv-UblpV-Z_7WHrnxxOczPouQ&amp;ust=1368627226886846" TargetMode="External"/><Relationship Id="rId11" Type="http://schemas.openxmlformats.org/officeDocument/2006/relationships/image" Target="../media/image146.gif"/><Relationship Id="rId5" Type="http://schemas.openxmlformats.org/officeDocument/2006/relationships/image" Target="../media/image143.jpeg"/><Relationship Id="rId10" Type="http://schemas.openxmlformats.org/officeDocument/2006/relationships/hyperlink" Target="http://www.google.cz/url?sa=i&amp;rct=j&amp;q=osteochondrosis+dissecans&amp;source=images&amp;cd=&amp;cad=rja&amp;docid=QQVdG_q7iz1smM&amp;tbnid=d2UXiRRMdVoA-M:&amp;ved=0CAUQjRw&amp;url=http://www.dr-angermueller.de/arthroskopie/arthroskopie_3.html&amp;ei=UUmSUdLbH4KctAbCioCQDg&amp;bvm=bv.46471029,d.ZG4&amp;psig=AFQjCNEpaCv-UblpV-Z_7WHrnxxOczPouQ&amp;ust=1368627226886846" TargetMode="External"/><Relationship Id="rId4" Type="http://schemas.openxmlformats.org/officeDocument/2006/relationships/hyperlink" Target="http://www.google.cz/url?sa=i&amp;rct=j&amp;q=osteochondrosis+dissecans&amp;source=images&amp;cd=&amp;cad=rja&amp;docid=HbWO77ljfU5WdM&amp;tbnid=TH8PLd48jcsRpM:&amp;ved=0CAUQjRw&amp;url=http://orthoinfo.aaos.org/topic.cfm?topic=A00610&amp;ei=fEeSUcmFOoH60gWX5oHwBQ&amp;bvm=bv.46471029,d.ZG4&amp;psig=AFQjCNEpaCv-UblpV-Z_7WHrnxxOczPouQ&amp;ust=1368627226886846" TargetMode="External"/><Relationship Id="rId9" Type="http://schemas.openxmlformats.org/officeDocument/2006/relationships/image" Target="../media/image14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hyperlink" Target="http://www.google.cz/url?sa=i&amp;rct=j&amp;q=osteochondrosis+dissecans&amp;source=images&amp;cd=&amp;cad=rja&amp;docid=-u-VduYTx1NP2M&amp;tbnid=9wljmz_TsOwarM:&amp;ved=0CAUQjRw&amp;url=http://www.orthogate.org/patient-education/knee/osteochondritis-dissecans-of-the-knee.html&amp;ei=nkiSUcPJMqmL0AXI_IDYCw&amp;bvm=bv.46471029,d.ZG4&amp;psig=AFQjCNEpaCv-UblpV-Z_7WHrnxxOczPouQ&amp;ust=136862722688684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eg"/><Relationship Id="rId4" Type="http://schemas.openxmlformats.org/officeDocument/2006/relationships/hyperlink" Target="http://ajs.sagepub.com/content/29/5/562/F2.expansion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hyperlink" Target="http://www.google.cz/url?sa=i&amp;rct=j&amp;q=osteochondrosis+dissecans&amp;source=images&amp;cd=&amp;cad=rja&amp;docid=HbWO77ljfU5WdM&amp;tbnid=HHUn2HCqnEPWRM:&amp;ved=0CAUQjRw&amp;url=http://eorif.com/osteochondritis-dissecans-7327&amp;ei=zVGSUZfcIM7Isga6k4CwDQ&amp;bvm=bv.46471029,d.Yms&amp;psig=AFQjCNE5ZG-Zpnj-3Slbhe_B9YMNzUB1fQ&amp;ust=1368628408119322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1.gif"/><Relationship Id="rId4" Type="http://schemas.openxmlformats.org/officeDocument/2006/relationships/hyperlink" Target="http://www.google.cz/url?sa=i&amp;rct=j&amp;q=osteochondrosis+dissecans&amp;source=images&amp;cd=&amp;cad=rja&amp;docid=iB6sXu1stFh8dM&amp;tbnid=V5NOZw1fzK7ZBM:&amp;ved=0CAUQjRw&amp;url=http://www.arthros.de/Behandlung/Knorpeltransplantation/knorpeltransplantation.html&amp;ei=K1KSUYamKI71sgaPt4GoDQ&amp;bvm=bv.46471029,d.Yms&amp;psig=AFQjCNE5ZG-Zpnj-3Slbhe_B9YMNzUB1fQ&amp;ust=1368628408119322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8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cz/url?sa=i&amp;rct=j&amp;q=knee+anatomy&amp;source=images&amp;cd=&amp;cad=rja&amp;docid=QJI6DHVOwJXORM&amp;tbnid=i7SZq32uFPp6SM:&amp;ved=0CAUQjRw&amp;url=http://www.thesoccerdoc.com/knee_bursitis.html&amp;ei=1jSRUZGkMcWRtAb7oYGgDA&amp;bvm=bv.46340616,d.Yms&amp;psig=AFQjCNH_sdhyAdbqZo1iZyEMAeplR4M-_g&amp;ust=136855650103999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8.jpeg"/><Relationship Id="rId5" Type="http://schemas.openxmlformats.org/officeDocument/2006/relationships/hyperlink" Target="http://www.google.cz/url?sa=i&amp;rct=j&amp;q=&amp;esrc=s&amp;source=images&amp;cd=&amp;cad=rja&amp;uact=8&amp;docid=yEwpgCP92pQZpM&amp;tbnid=48k5FvGZ1bH_9M:&amp;ved=0CAUQjRw&amp;url=http://www.eurorad.org/eurorad/case.php?id%3D2246%26teaching%3Dtrue&amp;ei=dVtMU5u6O8GftAaV8oAo&amp;bvm=bv.64764171,d.Yms&amp;psig=AFQjCNG5J0X8KFq0N5wzBjBVQj7uMWCuaw&amp;ust=1397599465076051" TargetMode="External"/><Relationship Id="rId4" Type="http://schemas.openxmlformats.org/officeDocument/2006/relationships/image" Target="../media/image1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772400" cy="1470025"/>
          </a:xfrm>
        </p:spPr>
        <p:txBody>
          <a:bodyPr>
            <a:normAutofit/>
          </a:bodyPr>
          <a:lstStyle/>
          <a:p>
            <a:r>
              <a:rPr lang="cs-CZ" sz="6000" b="1" dirty="0" err="1" smtClean="0">
                <a:solidFill>
                  <a:srgbClr val="FFFF00"/>
                </a:solidFill>
              </a:rPr>
              <a:t>Knee</a:t>
            </a:r>
            <a:r>
              <a:rPr lang="cs-CZ" sz="6000" b="1" dirty="0" smtClean="0">
                <a:solidFill>
                  <a:srgbClr val="FFFF00"/>
                </a:solidFill>
              </a:rPr>
              <a:t> joint</a:t>
            </a:r>
            <a:endParaRPr lang="cs-CZ" sz="6000" b="1" dirty="0">
              <a:solidFill>
                <a:srgbClr val="FFFF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75656" y="3861048"/>
            <a:ext cx="6400800" cy="1752600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Anatomy, </a:t>
            </a:r>
            <a:r>
              <a:rPr lang="cs-CZ" dirty="0" err="1" smtClean="0">
                <a:solidFill>
                  <a:schemeClr val="bg1"/>
                </a:solidFill>
              </a:rPr>
              <a:t>clinical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examination</a:t>
            </a:r>
            <a:r>
              <a:rPr lang="cs-CZ" dirty="0" smtClean="0">
                <a:solidFill>
                  <a:schemeClr val="bg1"/>
                </a:solidFill>
              </a:rPr>
              <a:t>,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imaging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pathology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Anatomy- </a:t>
            </a:r>
            <a:r>
              <a:rPr lang="cs-CZ" b="1" dirty="0" err="1" smtClean="0">
                <a:solidFill>
                  <a:schemeClr val="bg1"/>
                </a:solidFill>
              </a:rPr>
              <a:t>vessels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http://classconnection.s3.amazonaws.com/694/flashcards/597694/jpg/knee_joint3131215390821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9589"/>
          <a:stretch>
            <a:fillRect/>
          </a:stretch>
        </p:blipFill>
        <p:spPr bwMode="auto">
          <a:xfrm>
            <a:off x="1259632" y="1412776"/>
            <a:ext cx="6726677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Anatomy- </a:t>
            </a:r>
            <a:r>
              <a:rPr lang="cs-CZ" b="1" dirty="0" err="1" smtClean="0">
                <a:solidFill>
                  <a:schemeClr val="bg1"/>
                </a:solidFill>
              </a:rPr>
              <a:t>nerves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22530" name="Picture 2" descr="http://classconnection.s3.amazonaws.com/14/flashcards/1581014/jpg/ess_knee134049383191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7666"/>
          <a:stretch>
            <a:fillRect/>
          </a:stretch>
        </p:blipFill>
        <p:spPr bwMode="auto">
          <a:xfrm>
            <a:off x="899592" y="1196752"/>
            <a:ext cx="7560840" cy="54872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195736" y="188640"/>
            <a:ext cx="31149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4000" b="1" dirty="0" err="1" smtClean="0">
                <a:solidFill>
                  <a:schemeClr val="bg1"/>
                </a:solidFill>
              </a:rPr>
              <a:t>Biomechanics</a:t>
            </a:r>
            <a:endParaRPr lang="cs-CZ" sz="4000" b="1" dirty="0">
              <a:solidFill>
                <a:schemeClr val="bg1"/>
              </a:solidFill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51520" y="1772816"/>
            <a:ext cx="6084193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800" b="1" dirty="0" err="1" smtClean="0">
                <a:solidFill>
                  <a:schemeClr val="bg1"/>
                </a:solidFill>
              </a:rPr>
              <a:t>Level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  <a:r>
              <a:rPr lang="cs-CZ" sz="2800" b="1" dirty="0" smtClean="0">
                <a:solidFill>
                  <a:schemeClr val="bg1"/>
                </a:solidFill>
              </a:rPr>
              <a:t>                     </a:t>
            </a:r>
            <a:r>
              <a:rPr lang="cs-CZ" sz="2800" b="1" dirty="0" err="1" smtClean="0">
                <a:solidFill>
                  <a:schemeClr val="bg1"/>
                </a:solidFill>
              </a:rPr>
              <a:t>Movement</a:t>
            </a:r>
            <a:endParaRPr lang="cs-CZ" sz="2800" b="1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r>
              <a:rPr lang="cs-CZ" sz="2800" b="1" dirty="0" err="1" smtClean="0">
                <a:solidFill>
                  <a:srgbClr val="FFC000"/>
                </a:solidFill>
              </a:rPr>
              <a:t>Sagital</a:t>
            </a:r>
            <a:r>
              <a:rPr lang="cs-CZ" sz="2800" b="1" dirty="0" smtClean="0">
                <a:solidFill>
                  <a:srgbClr val="FFC000"/>
                </a:solidFill>
              </a:rPr>
              <a:t>    </a:t>
            </a:r>
            <a:r>
              <a:rPr lang="cs-CZ" sz="2800" b="1" dirty="0" smtClean="0"/>
              <a:t>               </a:t>
            </a:r>
            <a:r>
              <a:rPr lang="cs-CZ" sz="2800" b="1" dirty="0" err="1" smtClean="0">
                <a:solidFill>
                  <a:srgbClr val="92D050"/>
                </a:solidFill>
              </a:rPr>
              <a:t>flexion</a:t>
            </a:r>
            <a:r>
              <a:rPr lang="cs-CZ" sz="2800" b="1" dirty="0" smtClean="0">
                <a:solidFill>
                  <a:srgbClr val="92D050"/>
                </a:solidFill>
              </a:rPr>
              <a:t>/</a:t>
            </a:r>
            <a:r>
              <a:rPr lang="cs-CZ" sz="2800" b="1" dirty="0" err="1" smtClean="0">
                <a:solidFill>
                  <a:srgbClr val="92D050"/>
                </a:solidFill>
              </a:rPr>
              <a:t>extension</a:t>
            </a:r>
            <a:r>
              <a:rPr lang="cs-CZ" sz="2800" b="1" dirty="0" smtClean="0">
                <a:solidFill>
                  <a:srgbClr val="92D050"/>
                </a:solidFill>
              </a:rPr>
              <a:t> </a:t>
            </a:r>
            <a:endParaRPr lang="cs-CZ" sz="2800" b="1" dirty="0">
              <a:solidFill>
                <a:srgbClr val="92D050"/>
              </a:solidFill>
            </a:endParaRPr>
          </a:p>
          <a:p>
            <a:pPr>
              <a:defRPr/>
            </a:pPr>
            <a:r>
              <a:rPr lang="cs-CZ" sz="2800" b="1" dirty="0">
                <a:solidFill>
                  <a:srgbClr val="92D050"/>
                </a:solidFill>
              </a:rPr>
              <a:t>                               </a:t>
            </a:r>
            <a:r>
              <a:rPr lang="cs-CZ" sz="2800" b="1" dirty="0" smtClean="0">
                <a:solidFill>
                  <a:srgbClr val="92D050"/>
                </a:solidFill>
              </a:rPr>
              <a:t>- </a:t>
            </a:r>
            <a:r>
              <a:rPr lang="cs-CZ" sz="2800" b="1" dirty="0" err="1" smtClean="0">
                <a:solidFill>
                  <a:srgbClr val="92D050"/>
                </a:solidFill>
              </a:rPr>
              <a:t>rolling</a:t>
            </a:r>
            <a:endParaRPr lang="cs-CZ" sz="2800" b="1" dirty="0">
              <a:solidFill>
                <a:srgbClr val="92D050"/>
              </a:solidFill>
            </a:endParaRPr>
          </a:p>
          <a:p>
            <a:pPr>
              <a:defRPr/>
            </a:pPr>
            <a:r>
              <a:rPr lang="cs-CZ" sz="2800" b="1" dirty="0">
                <a:solidFill>
                  <a:srgbClr val="92D050"/>
                </a:solidFill>
              </a:rPr>
              <a:t>                               </a:t>
            </a:r>
            <a:r>
              <a:rPr lang="cs-CZ" sz="2800" b="1" dirty="0" smtClean="0">
                <a:solidFill>
                  <a:srgbClr val="92D050"/>
                </a:solidFill>
              </a:rPr>
              <a:t>- </a:t>
            </a:r>
            <a:r>
              <a:rPr lang="cs-CZ" sz="2800" b="1" dirty="0" err="1" smtClean="0">
                <a:solidFill>
                  <a:srgbClr val="92D050"/>
                </a:solidFill>
              </a:rPr>
              <a:t>gliding</a:t>
            </a:r>
            <a:endParaRPr lang="cs-CZ" sz="2800" b="1" dirty="0" smtClean="0">
              <a:solidFill>
                <a:srgbClr val="92D050"/>
              </a:solidFill>
            </a:endParaRPr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r>
              <a:rPr lang="cs-CZ" sz="2800" b="1" dirty="0" err="1" smtClean="0">
                <a:solidFill>
                  <a:srgbClr val="FFC000"/>
                </a:solidFill>
              </a:rPr>
              <a:t>Transversal</a:t>
            </a:r>
            <a:r>
              <a:rPr lang="cs-CZ" sz="2800" b="1" dirty="0" smtClean="0">
                <a:solidFill>
                  <a:srgbClr val="FFC000"/>
                </a:solidFill>
              </a:rPr>
              <a:t> </a:t>
            </a:r>
            <a:r>
              <a:rPr lang="cs-CZ" sz="2800" b="1" dirty="0" smtClean="0"/>
              <a:t>           </a:t>
            </a:r>
            <a:r>
              <a:rPr lang="cs-CZ" sz="2800" b="1" dirty="0" smtClean="0">
                <a:solidFill>
                  <a:srgbClr val="92D050"/>
                </a:solidFill>
              </a:rPr>
              <a:t> </a:t>
            </a:r>
            <a:r>
              <a:rPr lang="cs-CZ" sz="2800" b="1" dirty="0" err="1" smtClean="0">
                <a:solidFill>
                  <a:srgbClr val="92D050"/>
                </a:solidFill>
              </a:rPr>
              <a:t>ext</a:t>
            </a:r>
            <a:r>
              <a:rPr lang="cs-CZ" sz="2800" b="1" dirty="0" smtClean="0">
                <a:solidFill>
                  <a:srgbClr val="92D050"/>
                </a:solidFill>
              </a:rPr>
              <a:t>/ </a:t>
            </a:r>
            <a:r>
              <a:rPr lang="cs-CZ" sz="2800" b="1" dirty="0" err="1" smtClean="0">
                <a:solidFill>
                  <a:srgbClr val="92D050"/>
                </a:solidFill>
              </a:rPr>
              <a:t>int</a:t>
            </a:r>
            <a:r>
              <a:rPr lang="cs-CZ" sz="2800" b="1" dirty="0" smtClean="0">
                <a:solidFill>
                  <a:srgbClr val="92D050"/>
                </a:solidFill>
              </a:rPr>
              <a:t> </a:t>
            </a:r>
            <a:r>
              <a:rPr lang="cs-CZ" sz="2800" b="1" dirty="0" err="1" smtClean="0">
                <a:solidFill>
                  <a:srgbClr val="92D050"/>
                </a:solidFill>
              </a:rPr>
              <a:t>roration</a:t>
            </a:r>
            <a:endParaRPr lang="cs-CZ" sz="2800" b="1" dirty="0">
              <a:solidFill>
                <a:srgbClr val="92D050"/>
              </a:solidFill>
            </a:endParaRPr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r>
              <a:rPr lang="cs-CZ" sz="2800" b="1" dirty="0" err="1" smtClean="0">
                <a:solidFill>
                  <a:srgbClr val="FFC000"/>
                </a:solidFill>
              </a:rPr>
              <a:t>Frontal</a:t>
            </a:r>
            <a:r>
              <a:rPr lang="cs-CZ" sz="2800" b="1" dirty="0" smtClean="0">
                <a:solidFill>
                  <a:srgbClr val="FFC000"/>
                </a:solidFill>
              </a:rPr>
              <a:t>    </a:t>
            </a:r>
            <a:r>
              <a:rPr lang="cs-CZ" sz="2800" b="1" dirty="0" smtClean="0"/>
              <a:t>                </a:t>
            </a:r>
            <a:r>
              <a:rPr lang="cs-CZ" sz="2800" b="1" dirty="0" err="1" smtClean="0">
                <a:solidFill>
                  <a:srgbClr val="92D050"/>
                </a:solidFill>
              </a:rPr>
              <a:t>adduction</a:t>
            </a:r>
            <a:r>
              <a:rPr lang="cs-CZ" sz="2800" b="1" dirty="0" smtClean="0">
                <a:solidFill>
                  <a:srgbClr val="92D050"/>
                </a:solidFill>
              </a:rPr>
              <a:t>/</a:t>
            </a:r>
            <a:r>
              <a:rPr lang="cs-CZ" sz="2800" b="1" dirty="0" err="1" smtClean="0">
                <a:solidFill>
                  <a:srgbClr val="92D050"/>
                </a:solidFill>
              </a:rPr>
              <a:t>abduction</a:t>
            </a:r>
            <a:endParaRPr lang="cs-CZ" sz="2800" b="1" dirty="0">
              <a:solidFill>
                <a:srgbClr val="92D050"/>
              </a:solidFill>
            </a:endParaRP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4716463" y="4652963"/>
            <a:ext cx="714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2800"/>
          </a:p>
        </p:txBody>
      </p:sp>
      <p:pic>
        <p:nvPicPr>
          <p:cNvPr id="13317" name="Picture 8" descr="Koleno průřez"/>
          <p:cNvPicPr>
            <a:picLocks noChangeAspect="1" noChangeArrowheads="1"/>
          </p:cNvPicPr>
          <p:nvPr/>
        </p:nvPicPr>
        <p:blipFill>
          <a:blip r:embed="rId2" cstate="print"/>
          <a:srcRect l="4521" t="4048" r="5873" b="1459"/>
          <a:stretch>
            <a:fillRect/>
          </a:stretch>
        </p:blipFill>
        <p:spPr bwMode="auto">
          <a:xfrm>
            <a:off x="6372200" y="1412776"/>
            <a:ext cx="254158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b="1" dirty="0" err="1" smtClean="0">
                <a:solidFill>
                  <a:schemeClr val="bg1"/>
                </a:solidFill>
              </a:rPr>
              <a:t>Clinical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examination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br>
              <a:rPr lang="cs-CZ" b="1" dirty="0" smtClean="0">
                <a:solidFill>
                  <a:schemeClr val="bg1"/>
                </a:solidFill>
              </a:rPr>
            </a:b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412776"/>
            <a:ext cx="4114800" cy="511256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skin</a:t>
            </a:r>
          </a:p>
          <a:p>
            <a:r>
              <a:rPr lang="cs-CZ" dirty="0" err="1" smtClean="0">
                <a:solidFill>
                  <a:srgbClr val="FFFF00"/>
                </a:solidFill>
              </a:rPr>
              <a:t>swelling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r>
              <a:rPr lang="cs-CZ" dirty="0" err="1" smtClean="0">
                <a:solidFill>
                  <a:srgbClr val="FFFF00"/>
                </a:solidFill>
              </a:rPr>
              <a:t>alignment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>
                <a:solidFill>
                  <a:srgbClr val="FFFF00"/>
                </a:solidFill>
              </a:rPr>
              <a:t>deformity</a:t>
            </a:r>
          </a:p>
          <a:p>
            <a:r>
              <a:rPr lang="cs-CZ" dirty="0" err="1" smtClean="0">
                <a:solidFill>
                  <a:srgbClr val="FFFF00"/>
                </a:solidFill>
              </a:rPr>
              <a:t>contracture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err="1">
                <a:solidFill>
                  <a:srgbClr val="FFFF00"/>
                </a:solidFill>
              </a:rPr>
              <a:t>a</a:t>
            </a:r>
            <a:r>
              <a:rPr lang="cs-CZ" dirty="0" err="1" smtClean="0">
                <a:solidFill>
                  <a:srgbClr val="FFFF00"/>
                </a:solidFill>
              </a:rPr>
              <a:t>ctive</a:t>
            </a:r>
            <a:r>
              <a:rPr lang="cs-CZ" dirty="0" smtClean="0">
                <a:solidFill>
                  <a:srgbClr val="FFFF00"/>
                </a:solidFill>
              </a:rPr>
              <a:t> and </a:t>
            </a:r>
            <a:r>
              <a:rPr lang="cs-CZ" dirty="0" err="1" smtClean="0">
                <a:solidFill>
                  <a:srgbClr val="FFFF00"/>
                </a:solidFill>
              </a:rPr>
              <a:t>passive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movement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>
                <a:solidFill>
                  <a:srgbClr val="FFFF00"/>
                </a:solidFill>
              </a:rPr>
              <a:t>stability</a:t>
            </a:r>
          </a:p>
          <a:p>
            <a:r>
              <a:rPr lang="cs-CZ" dirty="0" err="1">
                <a:solidFill>
                  <a:srgbClr val="FFFF00"/>
                </a:solidFill>
              </a:rPr>
              <a:t>m</a:t>
            </a:r>
            <a:r>
              <a:rPr lang="cs-CZ" dirty="0" err="1" smtClean="0">
                <a:solidFill>
                  <a:srgbClr val="FFFF00"/>
                </a:solidFill>
              </a:rPr>
              <a:t>eniscus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manevuers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</a:p>
          <a:p>
            <a:r>
              <a:rPr lang="cs-CZ" dirty="0" err="1" smtClean="0">
                <a:solidFill>
                  <a:srgbClr val="FFFF00"/>
                </a:solidFill>
              </a:rPr>
              <a:t>femoropatelar</a:t>
            </a:r>
            <a:r>
              <a:rPr lang="cs-CZ" dirty="0" smtClean="0">
                <a:solidFill>
                  <a:srgbClr val="FFFF00"/>
                </a:solidFill>
              </a:rPr>
              <a:t> joint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t0.gstatic.com/images?q=tbn:ANd9GcR2G3ITCm6X0K0PIL4UcpIIod-W3k939_XOyQpSxlv3pHDYAN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988840"/>
            <a:ext cx="4619879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 err="1" smtClean="0">
                <a:solidFill>
                  <a:srgbClr val="FFFF00"/>
                </a:solidFill>
              </a:rPr>
              <a:t>Swelling</a:t>
            </a:r>
            <a:r>
              <a:rPr lang="cs-CZ" b="1" dirty="0" smtClean="0">
                <a:solidFill>
                  <a:srgbClr val="FFFF00"/>
                </a:solidFill>
              </a:rPr>
              <a:t> in </a:t>
            </a:r>
            <a:r>
              <a:rPr lang="cs-CZ" b="1" dirty="0" err="1" smtClean="0">
                <a:solidFill>
                  <a:srgbClr val="FFFF00"/>
                </a:solidFill>
              </a:rPr>
              <a:t>the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knee</a:t>
            </a:r>
            <a:r>
              <a:rPr lang="cs-CZ" b="1" dirty="0" smtClean="0">
                <a:solidFill>
                  <a:srgbClr val="FFFF00"/>
                </a:solidFill>
              </a:rPr>
              <a:t> region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556792"/>
            <a:ext cx="4716016" cy="3600400"/>
          </a:xfrm>
        </p:spPr>
        <p:txBody>
          <a:bodyPr>
            <a:norm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</a:rPr>
              <a:t>Effusion</a:t>
            </a:r>
            <a:endParaRPr lang="cs-CZ" sz="2400" b="1" dirty="0" smtClean="0">
              <a:solidFill>
                <a:srgbClr val="92D050"/>
              </a:solidFill>
            </a:endParaRPr>
          </a:p>
          <a:p>
            <a:r>
              <a:rPr lang="cs-CZ" b="1" dirty="0" err="1" smtClean="0">
                <a:solidFill>
                  <a:schemeClr val="bg1"/>
                </a:solidFill>
              </a:rPr>
              <a:t>Synovitis</a:t>
            </a:r>
            <a:r>
              <a:rPr lang="cs-CZ" b="1" dirty="0" smtClean="0">
                <a:solidFill>
                  <a:srgbClr val="FFC000"/>
                </a:solidFill>
              </a:rPr>
              <a:t> </a:t>
            </a:r>
          </a:p>
          <a:p>
            <a:r>
              <a:rPr lang="cs-CZ" b="1" dirty="0" err="1" smtClean="0">
                <a:solidFill>
                  <a:schemeClr val="bg1"/>
                </a:solidFill>
              </a:rPr>
              <a:t>Cysts</a:t>
            </a:r>
            <a:r>
              <a:rPr lang="cs-CZ" b="1" dirty="0" smtClean="0">
                <a:solidFill>
                  <a:schemeClr val="bg1"/>
                </a:solidFill>
              </a:rPr>
              <a:t>, ganglion</a:t>
            </a:r>
          </a:p>
          <a:p>
            <a:r>
              <a:rPr lang="cs-CZ" b="1" dirty="0" err="1" smtClean="0">
                <a:solidFill>
                  <a:schemeClr val="bg1"/>
                </a:solidFill>
              </a:rPr>
              <a:t>Tumors</a:t>
            </a:r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err="1" smtClean="0">
                <a:solidFill>
                  <a:schemeClr val="bg1"/>
                </a:solidFill>
              </a:rPr>
              <a:t>Haematoma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smtClean="0">
                <a:solidFill>
                  <a:srgbClr val="FFC000"/>
                </a:solidFill>
              </a:rPr>
              <a:t> </a:t>
            </a:r>
            <a:endParaRPr lang="cs-CZ" b="1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cs-CZ" b="1" dirty="0" smtClean="0">
                <a:solidFill>
                  <a:srgbClr val="FFC000"/>
                </a:solidFill>
              </a:rPr>
              <a:t>                 </a:t>
            </a:r>
          </a:p>
          <a:p>
            <a:pPr>
              <a:buNone/>
            </a:pPr>
            <a:endParaRPr lang="cs-CZ" b="1" dirty="0" smtClean="0">
              <a:solidFill>
                <a:srgbClr val="FFC000"/>
              </a:solidFill>
            </a:endParaRPr>
          </a:p>
        </p:txBody>
      </p:sp>
      <p:pic>
        <p:nvPicPr>
          <p:cNvPr id="4" name="Picture 2" descr="H:\Výuka\kloub\3014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96752"/>
            <a:ext cx="3836932" cy="4604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 err="1" smtClean="0">
                <a:solidFill>
                  <a:srgbClr val="FFFF00"/>
                </a:solidFill>
              </a:rPr>
              <a:t>Alignment</a:t>
            </a:r>
            <a:r>
              <a:rPr lang="cs-CZ" b="1" dirty="0" smtClean="0">
                <a:solidFill>
                  <a:srgbClr val="FFFF00"/>
                </a:solidFill>
              </a:rPr>
              <a:t> of </a:t>
            </a:r>
            <a:r>
              <a:rPr lang="cs-CZ" b="1" dirty="0" err="1" smtClean="0">
                <a:solidFill>
                  <a:srgbClr val="FFFF00"/>
                </a:solidFill>
              </a:rPr>
              <a:t>lower</a:t>
            </a:r>
            <a:r>
              <a:rPr lang="cs-CZ" b="1" dirty="0" smtClean="0">
                <a:solidFill>
                  <a:srgbClr val="FFFF00"/>
                </a:solidFill>
              </a:rPr>
              <a:t> extremity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" name="Picture 4" descr="OO- Mikulič"/>
          <p:cNvPicPr>
            <a:picLocks noChangeAspect="1" noChangeArrowheads="1"/>
          </p:cNvPicPr>
          <p:nvPr/>
        </p:nvPicPr>
        <p:blipFill>
          <a:blip r:embed="rId2" cstate="print"/>
          <a:srcRect l="41137" t="33263" r="45082" b="32077"/>
          <a:stretch>
            <a:fillRect/>
          </a:stretch>
        </p:blipFill>
        <p:spPr bwMode="auto">
          <a:xfrm>
            <a:off x="611560" y="980728"/>
            <a:ext cx="1296144" cy="5368017"/>
          </a:xfrm>
          <a:prstGeom prst="rect">
            <a:avLst/>
          </a:prstGeom>
          <a:noFill/>
        </p:spPr>
      </p:pic>
      <p:pic>
        <p:nvPicPr>
          <p:cNvPr id="5" name="Picture 5" descr="M-osa DK"/>
          <p:cNvPicPr>
            <a:picLocks noChangeAspect="1" noChangeArrowheads="1"/>
          </p:cNvPicPr>
          <p:nvPr/>
        </p:nvPicPr>
        <p:blipFill>
          <a:blip r:embed="rId3" cstate="print"/>
          <a:srcRect l="4942" r="3911" b="1306"/>
          <a:stretch>
            <a:fillRect/>
          </a:stretch>
        </p:blipFill>
        <p:spPr bwMode="auto">
          <a:xfrm>
            <a:off x="3203848" y="908720"/>
            <a:ext cx="26638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M- osa DK  2"/>
          <p:cNvPicPr>
            <a:picLocks noChangeAspect="1" noChangeArrowheads="1"/>
          </p:cNvPicPr>
          <p:nvPr/>
        </p:nvPicPr>
        <p:blipFill>
          <a:blip r:embed="rId4" cstate="print"/>
          <a:srcRect r="53590"/>
          <a:stretch>
            <a:fillRect/>
          </a:stretch>
        </p:blipFill>
        <p:spPr bwMode="auto">
          <a:xfrm>
            <a:off x="7092280" y="908720"/>
            <a:ext cx="133708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0" y="6309320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FFFF00"/>
                </a:solidFill>
              </a:rPr>
              <a:t>Mikulicz</a:t>
            </a:r>
            <a:r>
              <a:rPr lang="cs-CZ" sz="2400" b="1" dirty="0" smtClean="0">
                <a:solidFill>
                  <a:srgbClr val="FFFF00"/>
                </a:solidFill>
              </a:rPr>
              <a:t> line</a:t>
            </a:r>
            <a:endParaRPr lang="cs-CZ" sz="2400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131840" y="6279703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FFFF00"/>
                </a:solidFill>
              </a:rPr>
              <a:t>Mechanical</a:t>
            </a:r>
            <a:endParaRPr lang="cs-CZ" sz="2400" b="1" dirty="0">
              <a:solidFill>
                <a:srgbClr val="FFFF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192688" y="6309320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FFFF00"/>
                </a:solidFill>
              </a:rPr>
              <a:t>Anatomical</a:t>
            </a:r>
            <a:endParaRPr lang="cs-CZ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6516216" cy="1143000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Deformity of </a:t>
            </a:r>
            <a:r>
              <a:rPr lang="cs-CZ" b="1" dirty="0" err="1" smtClean="0">
                <a:solidFill>
                  <a:srgbClr val="FFFF00"/>
                </a:solidFill>
              </a:rPr>
              <a:t>the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knee</a:t>
            </a:r>
            <a:r>
              <a:rPr lang="cs-CZ" b="1" dirty="0" smtClean="0">
                <a:solidFill>
                  <a:srgbClr val="FFFF00"/>
                </a:solidFill>
              </a:rPr>
              <a:t> joint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" name="Picture 4" descr="OO-deformity kolena"/>
          <p:cNvPicPr>
            <a:picLocks noChangeAspect="1" noChangeArrowheads="1"/>
          </p:cNvPicPr>
          <p:nvPr/>
        </p:nvPicPr>
        <p:blipFill>
          <a:blip r:embed="rId2" cstate="print"/>
          <a:srcRect t="1724" r="39008" b="9254"/>
          <a:stretch>
            <a:fillRect/>
          </a:stretch>
        </p:blipFill>
        <p:spPr bwMode="auto">
          <a:xfrm>
            <a:off x="467544" y="908720"/>
            <a:ext cx="5580112" cy="4072376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323528" y="4919008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Genu </a:t>
            </a:r>
            <a:r>
              <a:rPr lang="cs-CZ" sz="2400" b="1" dirty="0" err="1" smtClean="0">
                <a:solidFill>
                  <a:srgbClr val="FFFF00"/>
                </a:solidFill>
              </a:rPr>
              <a:t>varum</a:t>
            </a:r>
            <a:endParaRPr lang="cs-CZ" sz="2400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</a:rPr>
              <a:t>M</a:t>
            </a:r>
            <a:r>
              <a:rPr lang="cs-CZ" sz="2400" b="1" dirty="0" smtClean="0">
                <a:solidFill>
                  <a:schemeClr val="bg1"/>
                </a:solidFill>
              </a:rPr>
              <a:t>.</a:t>
            </a:r>
            <a:r>
              <a:rPr lang="cs-CZ" sz="2400" b="1" dirty="0" err="1" smtClean="0">
                <a:solidFill>
                  <a:schemeClr val="bg1"/>
                </a:solidFill>
              </a:rPr>
              <a:t>Blount</a:t>
            </a:r>
            <a:endParaRPr lang="cs-CZ" sz="24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rachitis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</a:rPr>
              <a:t>posttraumatic</a:t>
            </a:r>
            <a:endParaRPr lang="cs-CZ" sz="24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O.A. 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203848" y="4919008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Genu </a:t>
            </a:r>
            <a:r>
              <a:rPr lang="cs-CZ" sz="2400" b="1" dirty="0" err="1" smtClean="0">
                <a:solidFill>
                  <a:srgbClr val="FFFF00"/>
                </a:solidFill>
              </a:rPr>
              <a:t>valgum</a:t>
            </a:r>
            <a:endParaRPr lang="cs-CZ" sz="2400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rachitis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</a:rPr>
              <a:t>posttraumatic</a:t>
            </a:r>
            <a:endParaRPr lang="cs-CZ" sz="24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R.A.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O.A. </a:t>
            </a:r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4" descr="Osteo- Blount1"/>
          <p:cNvPicPr>
            <a:picLocks noChangeAspect="1" noChangeArrowheads="1"/>
          </p:cNvPicPr>
          <p:nvPr/>
        </p:nvPicPr>
        <p:blipFill>
          <a:blip r:embed="rId3" cstate="print"/>
          <a:srcRect r="352" b="1459"/>
          <a:stretch>
            <a:fillRect/>
          </a:stretch>
        </p:blipFill>
        <p:spPr bwMode="auto">
          <a:xfrm>
            <a:off x="6588224" y="1484784"/>
            <a:ext cx="2246873" cy="3455590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6588224" y="105273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C000"/>
                </a:solidFill>
              </a:rPr>
              <a:t>M. </a:t>
            </a:r>
            <a:r>
              <a:rPr lang="cs-CZ" sz="2400" b="1" dirty="0" err="1" smtClean="0">
                <a:solidFill>
                  <a:srgbClr val="FFC000"/>
                </a:solidFill>
              </a:rPr>
              <a:t>Blount</a:t>
            </a:r>
            <a:endParaRPr lang="cs-CZ" sz="2400" b="1" dirty="0">
              <a:solidFill>
                <a:srgbClr val="FFC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660232" y="4981096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92D050"/>
                </a:solidFill>
              </a:rPr>
              <a:t>Disorder</a:t>
            </a:r>
            <a:r>
              <a:rPr lang="cs-CZ" dirty="0" smtClean="0">
                <a:solidFill>
                  <a:srgbClr val="92D050"/>
                </a:solidFill>
              </a:rPr>
              <a:t> of </a:t>
            </a:r>
            <a:r>
              <a:rPr lang="cs-CZ" dirty="0" err="1" smtClean="0">
                <a:solidFill>
                  <a:srgbClr val="92D050"/>
                </a:solidFill>
              </a:rPr>
              <a:t>the</a:t>
            </a:r>
            <a:r>
              <a:rPr lang="cs-CZ" dirty="0" smtClean="0">
                <a:solidFill>
                  <a:srgbClr val="92D050"/>
                </a:solidFill>
              </a:rPr>
              <a:t> </a:t>
            </a:r>
            <a:r>
              <a:rPr lang="cs-CZ" dirty="0" err="1" smtClean="0">
                <a:solidFill>
                  <a:srgbClr val="92D050"/>
                </a:solidFill>
              </a:rPr>
              <a:t>growth</a:t>
            </a:r>
            <a:r>
              <a:rPr lang="cs-CZ" dirty="0" smtClean="0">
                <a:solidFill>
                  <a:srgbClr val="92D050"/>
                </a:solidFill>
              </a:rPr>
              <a:t> plate of </a:t>
            </a:r>
            <a:r>
              <a:rPr lang="cs-CZ" dirty="0" err="1" smtClean="0">
                <a:solidFill>
                  <a:srgbClr val="92D050"/>
                </a:solidFill>
              </a:rPr>
              <a:t>proximal</a:t>
            </a:r>
            <a:r>
              <a:rPr lang="cs-CZ" dirty="0" smtClean="0">
                <a:solidFill>
                  <a:srgbClr val="92D050"/>
                </a:solidFill>
              </a:rPr>
              <a:t> </a:t>
            </a:r>
            <a:r>
              <a:rPr lang="cs-CZ" dirty="0" err="1" smtClean="0">
                <a:solidFill>
                  <a:srgbClr val="92D050"/>
                </a:solidFill>
              </a:rPr>
              <a:t>tibia</a:t>
            </a:r>
            <a:endParaRPr lang="cs-CZ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6912768" cy="1143000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Deformity of </a:t>
            </a:r>
            <a:r>
              <a:rPr lang="cs-CZ" b="1" dirty="0" err="1" smtClean="0">
                <a:solidFill>
                  <a:srgbClr val="FFFF00"/>
                </a:solidFill>
              </a:rPr>
              <a:t>the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knee</a:t>
            </a:r>
            <a:r>
              <a:rPr lang="cs-CZ" b="1" dirty="0" smtClean="0">
                <a:solidFill>
                  <a:srgbClr val="FFFF00"/>
                </a:solidFill>
              </a:rPr>
              <a:t> joint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4941168"/>
            <a:ext cx="3995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Genu </a:t>
            </a:r>
            <a:r>
              <a:rPr lang="cs-CZ" sz="2400" b="1" dirty="0" err="1" smtClean="0">
                <a:solidFill>
                  <a:srgbClr val="FFFF00"/>
                </a:solidFill>
              </a:rPr>
              <a:t>recurvatum</a:t>
            </a:r>
            <a:endParaRPr lang="cs-CZ" sz="2400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</a:rPr>
              <a:t>congenital</a:t>
            </a:r>
            <a:endParaRPr lang="cs-CZ" sz="24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</a:rPr>
              <a:t>aplasia</a:t>
            </a:r>
            <a:r>
              <a:rPr lang="cs-CZ" sz="2400" b="1" dirty="0" smtClean="0">
                <a:solidFill>
                  <a:schemeClr val="bg1"/>
                </a:solidFill>
              </a:rPr>
              <a:t> of </a:t>
            </a:r>
            <a:r>
              <a:rPr lang="cs-CZ" sz="2400" b="1" dirty="0" err="1" smtClean="0">
                <a:solidFill>
                  <a:schemeClr val="bg1"/>
                </a:solidFill>
              </a:rPr>
              <a:t>ext</a:t>
            </a:r>
            <a:r>
              <a:rPr lang="cs-CZ" sz="2400" b="1" dirty="0" smtClean="0">
                <a:solidFill>
                  <a:schemeClr val="bg1"/>
                </a:solidFill>
              </a:rPr>
              <a:t>.  </a:t>
            </a:r>
            <a:r>
              <a:rPr lang="cs-CZ" sz="2400" b="1" dirty="0" err="1" smtClean="0">
                <a:solidFill>
                  <a:schemeClr val="bg1"/>
                </a:solidFill>
              </a:rPr>
              <a:t>apparatus</a:t>
            </a:r>
            <a:endParaRPr lang="cs-CZ" sz="24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</a:rPr>
              <a:t>laxity</a:t>
            </a:r>
            <a:r>
              <a:rPr lang="cs-CZ" sz="2400" b="1" dirty="0" smtClean="0">
                <a:solidFill>
                  <a:schemeClr val="bg1"/>
                </a:solidFill>
              </a:rPr>
              <a:t> of mesenchyme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743907" y="5041615"/>
            <a:ext cx="5249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Genu  </a:t>
            </a:r>
            <a:r>
              <a:rPr lang="cs-CZ" sz="2400" b="1" dirty="0" err="1" smtClean="0">
                <a:solidFill>
                  <a:srgbClr val="FFFF00"/>
                </a:solidFill>
              </a:rPr>
              <a:t>flectum</a:t>
            </a:r>
            <a:endParaRPr lang="cs-CZ" sz="2400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</a:rPr>
              <a:t>cerebral</a:t>
            </a: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</a:rPr>
              <a:t>palsy</a:t>
            </a:r>
            <a:endParaRPr lang="cs-CZ" sz="24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</a:rPr>
              <a:t>other</a:t>
            </a: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</a:rPr>
              <a:t>neurological</a:t>
            </a: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</a:rPr>
              <a:t>disorders</a:t>
            </a:r>
            <a:endParaRPr lang="cs-CZ" sz="24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O.A., R.A, post </a:t>
            </a:r>
            <a:r>
              <a:rPr lang="cs-CZ" sz="2400" b="1" dirty="0" err="1" smtClean="0">
                <a:solidFill>
                  <a:schemeClr val="bg1"/>
                </a:solidFill>
              </a:rPr>
              <a:t>infection</a:t>
            </a:r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OO-deformity kolena"/>
          <p:cNvPicPr>
            <a:picLocks noChangeAspect="1" noChangeArrowheads="1"/>
          </p:cNvPicPr>
          <p:nvPr/>
        </p:nvPicPr>
        <p:blipFill>
          <a:blip r:embed="rId2" cstate="print"/>
          <a:srcRect l="54972" t="1724" r="-346" b="9254"/>
          <a:stretch>
            <a:fillRect/>
          </a:stretch>
        </p:blipFill>
        <p:spPr bwMode="auto">
          <a:xfrm>
            <a:off x="1475656" y="980728"/>
            <a:ext cx="4032448" cy="3971647"/>
          </a:xfrm>
          <a:prstGeom prst="rect">
            <a:avLst/>
          </a:prstGeom>
          <a:noFill/>
        </p:spPr>
      </p:pic>
      <p:pic>
        <p:nvPicPr>
          <p:cNvPr id="9" name="Picture 5" descr="OO- genu recurvatum"/>
          <p:cNvPicPr>
            <a:picLocks noChangeAspect="1" noChangeArrowheads="1"/>
          </p:cNvPicPr>
          <p:nvPr/>
        </p:nvPicPr>
        <p:blipFill>
          <a:blip r:embed="rId3" cstate="print"/>
          <a:srcRect l="5812" t="7106" r="13872" b="5049"/>
          <a:stretch>
            <a:fillRect/>
          </a:stretch>
        </p:blipFill>
        <p:spPr bwMode="auto">
          <a:xfrm>
            <a:off x="6480212" y="1549400"/>
            <a:ext cx="2304256" cy="3427077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6300192" y="741003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C000"/>
                </a:solidFill>
              </a:rPr>
              <a:t>Genu </a:t>
            </a:r>
            <a:r>
              <a:rPr lang="cs-CZ" sz="2400" b="1" dirty="0" err="1" smtClean="0">
                <a:solidFill>
                  <a:srgbClr val="FFC000"/>
                </a:solidFill>
              </a:rPr>
              <a:t>recurvatum</a:t>
            </a:r>
            <a:r>
              <a:rPr lang="cs-CZ" sz="2400" b="1" dirty="0" smtClean="0">
                <a:solidFill>
                  <a:srgbClr val="FFC000"/>
                </a:solidFill>
              </a:rPr>
              <a:t> </a:t>
            </a:r>
            <a:r>
              <a:rPr lang="cs-CZ" sz="2400" b="1" dirty="0" err="1" smtClean="0">
                <a:solidFill>
                  <a:srgbClr val="FFC000"/>
                </a:solidFill>
              </a:rPr>
              <a:t>congenitum</a:t>
            </a:r>
            <a:endParaRPr lang="cs-CZ" sz="2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 smtClean="0">
                <a:solidFill>
                  <a:srgbClr val="FFFF00"/>
                </a:solidFill>
              </a:rPr>
              <a:t>Position</a:t>
            </a:r>
            <a:r>
              <a:rPr lang="cs-CZ" b="1" dirty="0" smtClean="0">
                <a:solidFill>
                  <a:srgbClr val="FFFF00"/>
                </a:solidFill>
              </a:rPr>
              <a:t> of </a:t>
            </a:r>
            <a:r>
              <a:rPr lang="cs-CZ" b="1" dirty="0" err="1" smtClean="0">
                <a:solidFill>
                  <a:srgbClr val="FFFF00"/>
                </a:solidFill>
              </a:rPr>
              <a:t>the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knee</a:t>
            </a:r>
            <a:r>
              <a:rPr lang="cs-CZ" b="1" dirty="0" smtClean="0">
                <a:solidFill>
                  <a:srgbClr val="FFFF00"/>
                </a:solidFill>
              </a:rPr>
              <a:t> joint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/>
          <a:lstStyle/>
          <a:p>
            <a:r>
              <a:rPr lang="cs-CZ" b="1" dirty="0" err="1" smtClean="0">
                <a:solidFill>
                  <a:srgbClr val="FFC000"/>
                </a:solidFill>
              </a:rPr>
              <a:t>Semiflexion</a:t>
            </a:r>
            <a:r>
              <a:rPr lang="cs-CZ" b="1" dirty="0" smtClean="0">
                <a:solidFill>
                  <a:srgbClr val="FFC000"/>
                </a:solidFill>
              </a:rPr>
              <a:t> </a:t>
            </a:r>
          </a:p>
          <a:p>
            <a:pPr lvl="1"/>
            <a:r>
              <a:rPr lang="cs-CZ" sz="3200" b="1" dirty="0" err="1" smtClean="0">
                <a:solidFill>
                  <a:schemeClr val="bg1"/>
                </a:solidFill>
              </a:rPr>
              <a:t>antalgic</a:t>
            </a:r>
            <a:endParaRPr lang="cs-CZ" b="1" dirty="0" smtClean="0">
              <a:solidFill>
                <a:srgbClr val="92D050"/>
              </a:solidFill>
            </a:endParaRPr>
          </a:p>
          <a:p>
            <a:pPr lvl="1"/>
            <a:r>
              <a:rPr lang="cs-CZ" sz="3200" b="1" dirty="0" err="1" smtClean="0">
                <a:solidFill>
                  <a:schemeClr val="bg1"/>
                </a:solidFill>
              </a:rPr>
              <a:t>extension</a:t>
            </a:r>
            <a:r>
              <a:rPr lang="cs-CZ" sz="3200" b="1" dirty="0" smtClean="0">
                <a:solidFill>
                  <a:schemeClr val="bg1"/>
                </a:solidFill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</a:rPr>
              <a:t>blockage</a:t>
            </a:r>
            <a:endParaRPr lang="cs-CZ" b="1" dirty="0" smtClean="0">
              <a:solidFill>
                <a:srgbClr val="FFFF00"/>
              </a:solidFill>
            </a:endParaRPr>
          </a:p>
          <a:p>
            <a:pPr lvl="2"/>
            <a:r>
              <a:rPr lang="cs-CZ" b="1" dirty="0" err="1" smtClean="0">
                <a:solidFill>
                  <a:srgbClr val="92D050"/>
                </a:solidFill>
              </a:rPr>
              <a:t>Rupture</a:t>
            </a:r>
            <a:r>
              <a:rPr lang="cs-CZ" b="1" dirty="0" smtClean="0">
                <a:solidFill>
                  <a:srgbClr val="92D050"/>
                </a:solidFill>
              </a:rPr>
              <a:t> of </a:t>
            </a:r>
            <a:r>
              <a:rPr lang="cs-CZ" b="1" dirty="0" err="1" smtClean="0">
                <a:solidFill>
                  <a:srgbClr val="92D050"/>
                </a:solidFill>
              </a:rPr>
              <a:t>meniscus</a:t>
            </a:r>
            <a:endParaRPr lang="cs-CZ" b="1" dirty="0" smtClean="0">
              <a:solidFill>
                <a:srgbClr val="92D050"/>
              </a:solidFill>
            </a:endParaRPr>
          </a:p>
          <a:p>
            <a:pPr lvl="2"/>
            <a:r>
              <a:rPr lang="cs-CZ" b="1" dirty="0" err="1" smtClean="0">
                <a:solidFill>
                  <a:srgbClr val="92D050"/>
                </a:solidFill>
              </a:rPr>
              <a:t>Loose</a:t>
            </a:r>
            <a:r>
              <a:rPr lang="cs-CZ" b="1" dirty="0" smtClean="0">
                <a:solidFill>
                  <a:srgbClr val="92D050"/>
                </a:solidFill>
              </a:rPr>
              <a:t> body</a:t>
            </a:r>
          </a:p>
          <a:p>
            <a:pPr lvl="2"/>
            <a:r>
              <a:rPr lang="cs-CZ" b="1" dirty="0" err="1" smtClean="0">
                <a:solidFill>
                  <a:srgbClr val="92D050"/>
                </a:solidFill>
              </a:rPr>
              <a:t>Entrapement</a:t>
            </a:r>
            <a:r>
              <a:rPr lang="cs-CZ" b="1" dirty="0" smtClean="0">
                <a:solidFill>
                  <a:srgbClr val="92D050"/>
                </a:solidFill>
              </a:rPr>
              <a:t>  of </a:t>
            </a:r>
            <a:r>
              <a:rPr lang="cs-CZ" b="1" dirty="0" err="1" smtClean="0">
                <a:solidFill>
                  <a:srgbClr val="92D050"/>
                </a:solidFill>
              </a:rPr>
              <a:t>synovial</a:t>
            </a:r>
            <a:r>
              <a:rPr lang="cs-CZ" b="1" dirty="0" smtClean="0">
                <a:solidFill>
                  <a:srgbClr val="92D050"/>
                </a:solidFill>
              </a:rPr>
              <a:t> </a:t>
            </a:r>
            <a:r>
              <a:rPr lang="cs-CZ" b="1" dirty="0" err="1" smtClean="0">
                <a:solidFill>
                  <a:srgbClr val="92D050"/>
                </a:solidFill>
              </a:rPr>
              <a:t>plica</a:t>
            </a:r>
            <a:endParaRPr lang="cs-CZ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rs.els-cdn.com/content/image/1-s2.0-S1360859208001277-gr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2150" y="0"/>
            <a:ext cx="3371850" cy="2533651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764704"/>
            <a:ext cx="6372200" cy="1143000"/>
          </a:xfrm>
        </p:spPr>
        <p:txBody>
          <a:bodyPr>
            <a:noAutofit/>
          </a:bodyPr>
          <a:lstStyle/>
          <a:p>
            <a:r>
              <a:rPr lang="cs-CZ" b="1" dirty="0" err="1" smtClean="0">
                <a:solidFill>
                  <a:srgbClr val="FFFF00"/>
                </a:solidFill>
              </a:rPr>
              <a:t>Flexion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contracture</a:t>
            </a:r>
            <a:r>
              <a:rPr lang="cs-CZ" b="1" dirty="0" smtClean="0">
                <a:solidFill>
                  <a:srgbClr val="FFFF00"/>
                </a:solidFill>
              </a:rPr>
              <a:t/>
            </a:r>
            <a:br>
              <a:rPr lang="cs-CZ" b="1" dirty="0" smtClean="0">
                <a:solidFill>
                  <a:srgbClr val="FFFF00"/>
                </a:solidFill>
              </a:rPr>
            </a:br>
            <a:r>
              <a:rPr lang="cs-CZ" b="1" dirty="0" smtClean="0">
                <a:solidFill>
                  <a:srgbClr val="FFFF00"/>
                </a:solidFill>
              </a:rPr>
              <a:t>in </a:t>
            </a:r>
            <a:r>
              <a:rPr lang="cs-CZ" b="1" dirty="0" err="1" smtClean="0">
                <a:solidFill>
                  <a:srgbClr val="FFFF00"/>
                </a:solidFill>
              </a:rPr>
              <a:t>cerebral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plasy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492896"/>
            <a:ext cx="8568952" cy="4104456"/>
          </a:xfrm>
        </p:spPr>
        <p:txBody>
          <a:bodyPr>
            <a:normAutofit/>
          </a:bodyPr>
          <a:lstStyle/>
          <a:p>
            <a:r>
              <a:rPr lang="cs-CZ" b="1" dirty="0" err="1" smtClean="0">
                <a:solidFill>
                  <a:srgbClr val="FFC000"/>
                </a:solidFill>
              </a:rPr>
              <a:t>Contracture</a:t>
            </a:r>
            <a:r>
              <a:rPr lang="cs-CZ" b="1" dirty="0" smtClean="0">
                <a:solidFill>
                  <a:srgbClr val="FFC000"/>
                </a:solidFill>
              </a:rPr>
              <a:t> of </a:t>
            </a:r>
            <a:r>
              <a:rPr lang="cs-CZ" b="1" dirty="0" err="1" smtClean="0">
                <a:solidFill>
                  <a:srgbClr val="FFC000"/>
                </a:solidFill>
              </a:rPr>
              <a:t>hamstrings</a:t>
            </a:r>
            <a:r>
              <a:rPr lang="cs-CZ" b="1" dirty="0" smtClean="0">
                <a:solidFill>
                  <a:srgbClr val="FFC000"/>
                </a:solidFill>
              </a:rPr>
              <a:t> </a:t>
            </a:r>
            <a:r>
              <a:rPr lang="cs-CZ" dirty="0" smtClean="0">
                <a:solidFill>
                  <a:srgbClr val="FFC000"/>
                </a:solidFill>
              </a:rPr>
              <a:t>(m. </a:t>
            </a:r>
            <a:r>
              <a:rPr lang="cs-CZ" dirty="0" err="1" smtClean="0">
                <a:solidFill>
                  <a:srgbClr val="FFC000"/>
                </a:solidFill>
              </a:rPr>
              <a:t>semitendinosus</a:t>
            </a:r>
            <a:r>
              <a:rPr lang="cs-CZ" dirty="0" smtClean="0">
                <a:solidFill>
                  <a:srgbClr val="FFC000"/>
                </a:solidFill>
              </a:rPr>
              <a:t>, m. </a:t>
            </a:r>
            <a:r>
              <a:rPr lang="cs-CZ" dirty="0" err="1" smtClean="0">
                <a:solidFill>
                  <a:srgbClr val="FFC000"/>
                </a:solidFill>
              </a:rPr>
              <a:t>semimembranosus</a:t>
            </a:r>
            <a:r>
              <a:rPr lang="cs-CZ" dirty="0" smtClean="0">
                <a:solidFill>
                  <a:srgbClr val="FFC000"/>
                </a:solidFill>
              </a:rPr>
              <a:t>, m. </a:t>
            </a:r>
            <a:r>
              <a:rPr lang="cs-CZ" dirty="0" err="1" smtClean="0">
                <a:solidFill>
                  <a:srgbClr val="FFC000"/>
                </a:solidFill>
              </a:rPr>
              <a:t>gracilis</a:t>
            </a:r>
            <a:r>
              <a:rPr lang="cs-CZ" dirty="0" smtClean="0">
                <a:solidFill>
                  <a:srgbClr val="FFC000"/>
                </a:solidFill>
              </a:rPr>
              <a:t>, m. biceps </a:t>
            </a:r>
            <a:r>
              <a:rPr lang="cs-CZ" dirty="0" err="1" smtClean="0">
                <a:solidFill>
                  <a:srgbClr val="FFC000"/>
                </a:solidFill>
              </a:rPr>
              <a:t>femoris</a:t>
            </a:r>
            <a:r>
              <a:rPr lang="cs-CZ" dirty="0" smtClean="0">
                <a:solidFill>
                  <a:srgbClr val="FFC000"/>
                </a:solidFill>
              </a:rPr>
              <a:t>)</a:t>
            </a:r>
          </a:p>
          <a:p>
            <a:r>
              <a:rPr lang="cs-CZ" dirty="0" err="1" smtClean="0">
                <a:solidFill>
                  <a:srgbClr val="FFC000"/>
                </a:solidFill>
              </a:rPr>
              <a:t>Patella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 err="1" smtClean="0">
                <a:solidFill>
                  <a:srgbClr val="FFC000"/>
                </a:solidFill>
              </a:rPr>
              <a:t>alta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</a:p>
          <a:p>
            <a:endParaRPr lang="cs-CZ" dirty="0" smtClean="0">
              <a:solidFill>
                <a:srgbClr val="FFC000"/>
              </a:solidFill>
            </a:endParaRPr>
          </a:p>
          <a:p>
            <a:pPr lvl="1">
              <a:buNone/>
            </a:pPr>
            <a:r>
              <a:rPr lang="cs-CZ" dirty="0" smtClean="0">
                <a:solidFill>
                  <a:schemeClr val="bg1"/>
                </a:solidFill>
              </a:rPr>
              <a:t>  </a:t>
            </a:r>
          </a:p>
          <a:p>
            <a:pPr lvl="1"/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radiologytutorials.com/getimage.cgi?i=bilder/2/310-1&amp;r=14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843571"/>
            <a:ext cx="3913878" cy="28696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258888" y="111125"/>
            <a:ext cx="64094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400" b="1" dirty="0" smtClean="0">
                <a:solidFill>
                  <a:schemeClr val="bg1"/>
                </a:solidFill>
              </a:rPr>
              <a:t>Anatomy- skeleton</a:t>
            </a:r>
            <a:endParaRPr lang="cs-CZ" sz="4400" b="1" dirty="0">
              <a:solidFill>
                <a:srgbClr val="FFFF00"/>
              </a:solidFill>
            </a:endParaRPr>
          </a:p>
        </p:txBody>
      </p:sp>
      <p:pic>
        <p:nvPicPr>
          <p:cNvPr id="9220" name="Picture 6" descr="rozkydal_koleno_b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4224" y="1124744"/>
            <a:ext cx="2975927" cy="518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 descr="rozkydal_koleno_fro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1498"/>
            <a:ext cx="2987824" cy="518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9" descr="rozkydal_koleno_i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124744"/>
            <a:ext cx="3275856" cy="517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 Box 10"/>
          <p:cNvSpPr txBox="1">
            <a:spLocks noChangeArrowheads="1"/>
          </p:cNvSpPr>
          <p:nvPr/>
        </p:nvSpPr>
        <p:spPr bwMode="auto">
          <a:xfrm>
            <a:off x="515707" y="6265592"/>
            <a:ext cx="85578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 smtClean="0">
                <a:solidFill>
                  <a:schemeClr val="bg1"/>
                </a:solidFill>
              </a:rPr>
              <a:t>Complicated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osseous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sctructure</a:t>
            </a:r>
            <a:r>
              <a:rPr lang="cs-CZ" sz="2400" dirty="0" smtClean="0">
                <a:solidFill>
                  <a:schemeClr val="bg1"/>
                </a:solidFill>
              </a:rPr>
              <a:t>- soft </a:t>
            </a:r>
            <a:r>
              <a:rPr lang="cs-CZ" sz="2400" dirty="0" err="1">
                <a:solidFill>
                  <a:schemeClr val="bg1"/>
                </a:solidFill>
              </a:rPr>
              <a:t>tissue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for</a:t>
            </a:r>
            <a:r>
              <a:rPr lang="cs-CZ" sz="2400" dirty="0">
                <a:solidFill>
                  <a:schemeClr val="bg1"/>
                </a:solidFill>
              </a:rPr>
              <a:t> stability </a:t>
            </a:r>
            <a:r>
              <a:rPr lang="cs-CZ" sz="2400" dirty="0" err="1">
                <a:solidFill>
                  <a:schemeClr val="bg1"/>
                </a:solidFill>
              </a:rPr>
              <a:t>is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needed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 err="1" smtClean="0">
                <a:solidFill>
                  <a:srgbClr val="FFFF00"/>
                </a:solidFill>
              </a:rPr>
              <a:t>Movement</a:t>
            </a:r>
            <a:r>
              <a:rPr lang="cs-CZ" b="1" dirty="0" smtClean="0">
                <a:solidFill>
                  <a:srgbClr val="FFFF00"/>
                </a:solidFill>
              </a:rPr>
              <a:t> in </a:t>
            </a:r>
            <a:r>
              <a:rPr lang="cs-CZ" b="1" dirty="0" err="1" smtClean="0">
                <a:solidFill>
                  <a:srgbClr val="FFFF00"/>
                </a:solidFill>
              </a:rPr>
              <a:t>the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knee</a:t>
            </a:r>
            <a:r>
              <a:rPr lang="cs-CZ" b="1" dirty="0" smtClean="0">
                <a:solidFill>
                  <a:srgbClr val="FFFF00"/>
                </a:solidFill>
              </a:rPr>
              <a:t> joint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H:\Výuka\Nová složka\kole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96952"/>
            <a:ext cx="3709503" cy="288032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067944" y="3212976"/>
            <a:ext cx="4752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S      </a:t>
            </a:r>
            <a:r>
              <a:rPr lang="cs-CZ" sz="3200" b="1" dirty="0" err="1" smtClean="0">
                <a:solidFill>
                  <a:schemeClr val="bg1"/>
                </a:solidFill>
              </a:rPr>
              <a:t>extension</a:t>
            </a:r>
            <a:r>
              <a:rPr lang="cs-CZ" sz="3200" b="1" dirty="0" smtClean="0">
                <a:solidFill>
                  <a:schemeClr val="bg1"/>
                </a:solidFill>
              </a:rPr>
              <a:t> - 0 - </a:t>
            </a:r>
            <a:r>
              <a:rPr lang="cs-CZ" sz="3200" b="1" dirty="0" err="1" smtClean="0">
                <a:solidFill>
                  <a:schemeClr val="bg1"/>
                </a:solidFill>
              </a:rPr>
              <a:t>flexion</a:t>
            </a:r>
            <a:endParaRPr lang="cs-CZ" sz="3200" b="1" dirty="0" smtClean="0">
              <a:solidFill>
                <a:schemeClr val="bg1"/>
              </a:solidFill>
            </a:endParaRPr>
          </a:p>
          <a:p>
            <a:r>
              <a:rPr lang="cs-CZ" sz="3200" b="1" dirty="0" smtClean="0">
                <a:solidFill>
                  <a:schemeClr val="bg1"/>
                </a:solidFill>
              </a:rPr>
              <a:t>S      0 - 0 - 140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512" y="1268760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b="1" dirty="0" smtClean="0">
                <a:solidFill>
                  <a:srgbClr val="FFC000"/>
                </a:solidFill>
              </a:rPr>
              <a:t> </a:t>
            </a:r>
            <a:r>
              <a:rPr lang="cs-CZ" sz="3200" b="1" dirty="0" err="1" smtClean="0">
                <a:solidFill>
                  <a:srgbClr val="FFC000"/>
                </a:solidFill>
              </a:rPr>
              <a:t>active</a:t>
            </a:r>
            <a:r>
              <a:rPr lang="cs-CZ" sz="3200" b="1" dirty="0" smtClean="0">
                <a:solidFill>
                  <a:srgbClr val="FFC000"/>
                </a:solidFill>
              </a:rPr>
              <a:t>, </a:t>
            </a:r>
            <a:r>
              <a:rPr lang="cs-CZ" sz="3200" b="1" dirty="0" err="1" smtClean="0">
                <a:solidFill>
                  <a:srgbClr val="FFC000"/>
                </a:solidFill>
              </a:rPr>
              <a:t>pasive</a:t>
            </a:r>
            <a:r>
              <a:rPr lang="cs-CZ" sz="3200" b="1" dirty="0" smtClean="0">
                <a:solidFill>
                  <a:srgbClr val="FFC000"/>
                </a:solidFill>
              </a:rPr>
              <a:t> </a:t>
            </a:r>
            <a:endParaRPr lang="cs-CZ" sz="32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908720"/>
            <a:ext cx="4176464" cy="980728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Test </a:t>
            </a:r>
            <a:r>
              <a:rPr lang="cs-CZ" b="1" dirty="0" err="1" smtClean="0">
                <a:solidFill>
                  <a:srgbClr val="FFFF00"/>
                </a:solidFill>
              </a:rPr>
              <a:t>for</a:t>
            </a:r>
            <a:r>
              <a:rPr lang="cs-CZ" b="1" dirty="0" smtClean="0">
                <a:solidFill>
                  <a:srgbClr val="FFFF00"/>
                </a:solidFill>
              </a:rPr>
              <a:t> stability</a:t>
            </a:r>
            <a:endParaRPr lang="cs-CZ" b="1" dirty="0"/>
          </a:p>
        </p:txBody>
      </p:sp>
      <p:sp>
        <p:nvSpPr>
          <p:cNvPr id="29702" name="AutoShape 6" descr="http://t3.gstatic.com/images?q=tbn:ANd9GcSixC6b2C-GmHizZE4uxSbmn83k42ubcy14ur9Mr-C_v-BLjFCR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715963"/>
            <a:ext cx="3743325" cy="14954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9708" name="Picture 12" descr="http://img.medscape.com/pi/emed/ckb/clinical_procedures/79926-1750718-1909230-2020095t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902251"/>
            <a:ext cx="4248472" cy="3186354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0" y="6165304"/>
            <a:ext cx="449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FFC000"/>
                </a:solidFill>
              </a:rPr>
              <a:t>Valgus</a:t>
            </a:r>
            <a:r>
              <a:rPr lang="cs-CZ" sz="2400" b="1" dirty="0" smtClean="0">
                <a:solidFill>
                  <a:srgbClr val="FFC000"/>
                </a:solidFill>
              </a:rPr>
              <a:t> stress test (LCM)</a:t>
            </a:r>
            <a:endParaRPr lang="cs-CZ" sz="2400" b="1" dirty="0">
              <a:solidFill>
                <a:srgbClr val="FFC000"/>
              </a:solidFill>
            </a:endParaRPr>
          </a:p>
        </p:txBody>
      </p:sp>
      <p:pic>
        <p:nvPicPr>
          <p:cNvPr id="29714" name="Picture 18" descr="http://www.sportsdoc.umn.edu/clinical_folder/knee_folder/knee_exam/mlinstabvarus2-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1764"/>
          <a:stretch>
            <a:fillRect/>
          </a:stretch>
        </p:blipFill>
        <p:spPr bwMode="auto">
          <a:xfrm>
            <a:off x="4644007" y="2902251"/>
            <a:ext cx="4372285" cy="3186354"/>
          </a:xfrm>
          <a:prstGeom prst="rect">
            <a:avLst/>
          </a:prstGeom>
          <a:noFill/>
        </p:spPr>
      </p:pic>
      <p:sp>
        <p:nvSpPr>
          <p:cNvPr id="16" name="TextovéPole 15"/>
          <p:cNvSpPr txBox="1"/>
          <p:nvPr/>
        </p:nvSpPr>
        <p:spPr>
          <a:xfrm>
            <a:off x="4644008" y="6135687"/>
            <a:ext cx="449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FFC000"/>
                </a:solidFill>
              </a:rPr>
              <a:t>Varus</a:t>
            </a:r>
            <a:r>
              <a:rPr lang="cs-CZ" sz="2400" b="1" dirty="0" smtClean="0">
                <a:solidFill>
                  <a:srgbClr val="FFC000"/>
                </a:solidFill>
              </a:rPr>
              <a:t> stress test (LCL)</a:t>
            </a:r>
            <a:endParaRPr lang="cs-CZ" sz="2400" b="1" dirty="0">
              <a:solidFill>
                <a:srgbClr val="FFC000"/>
              </a:solidFill>
            </a:endParaRPr>
          </a:p>
        </p:txBody>
      </p:sp>
      <p:pic>
        <p:nvPicPr>
          <p:cNvPr id="17" name="Picture 4" descr="S240009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/>
          <a:srcRect l="6250" t="11111" r="23010" b="33083"/>
          <a:stretch>
            <a:fillRect/>
          </a:stretch>
        </p:blipFill>
        <p:spPr>
          <a:xfrm>
            <a:off x="5220072" y="188640"/>
            <a:ext cx="3672408" cy="2394187"/>
          </a:xfrm>
          <a:prstGeom prst="rect">
            <a:avLst/>
          </a:prstGeom>
          <a:noFill/>
        </p:spPr>
      </p:pic>
      <p:sp>
        <p:nvSpPr>
          <p:cNvPr id="18" name="TextovéPole 17"/>
          <p:cNvSpPr txBox="1"/>
          <p:nvPr/>
        </p:nvSpPr>
        <p:spPr>
          <a:xfrm>
            <a:off x="5940152" y="260648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 smtClean="0"/>
              <a:t>Assesment</a:t>
            </a:r>
            <a:endParaRPr lang="cs-CZ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4176464" cy="980728"/>
          </a:xfrm>
        </p:spPr>
        <p:txBody>
          <a:bodyPr>
            <a:normAutofit fontScale="90000"/>
          </a:bodyPr>
          <a:lstStyle/>
          <a:p>
            <a:r>
              <a:rPr lang="cs-CZ" b="1" dirty="0" err="1" smtClean="0">
                <a:solidFill>
                  <a:srgbClr val="FFFF00"/>
                </a:solidFill>
              </a:rPr>
              <a:t>Cruciate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ligaments</a:t>
            </a:r>
            <a:endParaRPr lang="cs-CZ" b="1" dirty="0"/>
          </a:p>
        </p:txBody>
      </p:sp>
      <p:pic>
        <p:nvPicPr>
          <p:cNvPr id="29698" name="Picture 2" descr="http://www.society-of-sports-therapists.org/picts/knee%20examinatio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5064"/>
            <a:ext cx="3086056" cy="2160240"/>
          </a:xfrm>
          <a:prstGeom prst="rect">
            <a:avLst/>
          </a:prstGeom>
          <a:noFill/>
        </p:spPr>
      </p:pic>
      <p:pic>
        <p:nvPicPr>
          <p:cNvPr id="29700" name="Picture 4" descr="http://ars.els-cdn.com/content/image/1-s2.0-S0001209206609368-gr3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3802"/>
          <a:stretch>
            <a:fillRect/>
          </a:stretch>
        </p:blipFill>
        <p:spPr bwMode="auto">
          <a:xfrm>
            <a:off x="3059832" y="4005064"/>
            <a:ext cx="6084168" cy="2152650"/>
          </a:xfrm>
          <a:prstGeom prst="rect">
            <a:avLst/>
          </a:prstGeom>
          <a:noFill/>
        </p:spPr>
      </p:pic>
      <p:pic>
        <p:nvPicPr>
          <p:cNvPr id="32770" name="Picture 2" descr="http://t3.gstatic.com/images?q=tbn:ANd9GcTUIGw3BfMKEBHffIOG0ah-tBFbHDVmIIdL5lkv7Zk7sfAVMzgc0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0742" y="1268760"/>
            <a:ext cx="2603287" cy="1949953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0" y="34290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FFC000"/>
                </a:solidFill>
              </a:rPr>
              <a:t>Ant. </a:t>
            </a:r>
            <a:r>
              <a:rPr lang="cs-CZ" sz="3200" b="1" dirty="0" err="1" smtClean="0">
                <a:solidFill>
                  <a:srgbClr val="FFC000"/>
                </a:solidFill>
              </a:rPr>
              <a:t>drawer</a:t>
            </a:r>
            <a:r>
              <a:rPr lang="cs-CZ" sz="3200" b="1" dirty="0" smtClean="0">
                <a:solidFill>
                  <a:srgbClr val="FFC000"/>
                </a:solidFill>
              </a:rPr>
              <a:t> sign , post. </a:t>
            </a:r>
            <a:r>
              <a:rPr lang="cs-CZ" sz="3200" b="1" dirty="0" err="1" smtClean="0">
                <a:solidFill>
                  <a:srgbClr val="FFC000"/>
                </a:solidFill>
              </a:rPr>
              <a:t>drawer</a:t>
            </a:r>
            <a:r>
              <a:rPr lang="cs-CZ" sz="3200" b="1" dirty="0" smtClean="0">
                <a:solidFill>
                  <a:srgbClr val="FFC000"/>
                </a:solidFill>
              </a:rPr>
              <a:t> sign</a:t>
            </a:r>
            <a:endParaRPr lang="cs-CZ" sz="3200" b="1" dirty="0">
              <a:solidFill>
                <a:srgbClr val="FFC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771800" y="616530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chemeClr val="bg1"/>
                </a:solidFill>
              </a:rPr>
              <a:t>normal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788024" y="6168331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chemeClr val="bg1"/>
                </a:solidFill>
              </a:rPr>
              <a:t>ant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055768" y="615890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chemeClr val="bg1"/>
                </a:solidFill>
              </a:rPr>
              <a:t>post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086056" y="1951348"/>
            <a:ext cx="3563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FFC000"/>
                </a:solidFill>
              </a:rPr>
              <a:t>  </a:t>
            </a:r>
            <a:r>
              <a:rPr lang="cs-CZ" sz="3200" b="1" dirty="0" err="1" smtClean="0">
                <a:solidFill>
                  <a:srgbClr val="FFC000"/>
                </a:solidFill>
              </a:rPr>
              <a:t>Lachmann</a:t>
            </a:r>
            <a:r>
              <a:rPr lang="cs-CZ" sz="3200" b="1" dirty="0" smtClean="0">
                <a:solidFill>
                  <a:srgbClr val="FFC000"/>
                </a:solidFill>
              </a:rPr>
              <a:t> test</a:t>
            </a:r>
            <a:endParaRPr lang="cs-CZ" sz="3200" b="1" dirty="0">
              <a:solidFill>
                <a:srgbClr val="FFC000"/>
              </a:solidFill>
            </a:endParaRPr>
          </a:p>
        </p:txBody>
      </p:sp>
      <p:pic>
        <p:nvPicPr>
          <p:cNvPr id="16" name="Picture 4" descr="S240009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/>
          <a:srcRect l="78126" t="13287" b="39959"/>
          <a:stretch>
            <a:fillRect/>
          </a:stretch>
        </p:blipFill>
        <p:spPr>
          <a:xfrm>
            <a:off x="7164289" y="4079"/>
            <a:ext cx="1979712" cy="34969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err="1" smtClean="0">
                <a:solidFill>
                  <a:srgbClr val="FFFF00"/>
                </a:solidFill>
              </a:rPr>
              <a:t>Meniscus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manoeuvres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33794" name="Picture 2" descr="http://www.mikereinold.com/wp-content/uploads/blogger/19-image5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6278" r="9144"/>
          <a:stretch>
            <a:fillRect/>
          </a:stretch>
        </p:blipFill>
        <p:spPr bwMode="auto">
          <a:xfrm>
            <a:off x="72008" y="1700808"/>
            <a:ext cx="5364088" cy="240651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51520" y="1124744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 smtClean="0">
                <a:solidFill>
                  <a:schemeClr val="bg1"/>
                </a:solidFill>
              </a:rPr>
              <a:t>McMurray</a:t>
            </a:r>
            <a:r>
              <a:rPr lang="cs-CZ" sz="3200" b="1" dirty="0" smtClean="0">
                <a:solidFill>
                  <a:schemeClr val="bg1"/>
                </a:solidFill>
              </a:rPr>
              <a:t> test</a:t>
            </a:r>
            <a:endParaRPr lang="cs-CZ" sz="3200" b="1" dirty="0">
              <a:solidFill>
                <a:schemeClr val="bg1"/>
              </a:solidFill>
            </a:endParaRPr>
          </a:p>
        </p:txBody>
      </p:sp>
      <p:cxnSp>
        <p:nvCxnSpPr>
          <p:cNvPr id="16" name="Přímá spojovací čára 15"/>
          <p:cNvCxnSpPr/>
          <p:nvPr/>
        </p:nvCxnSpPr>
        <p:spPr>
          <a:xfrm flipH="1">
            <a:off x="1259632" y="5196114"/>
            <a:ext cx="148254" cy="330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802" name="Picture 10" descr="http://openi.nlm.nih.gov/imgs/rescaled512/3213012_1758-2555-3-25-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08" y="4060712"/>
            <a:ext cx="5364088" cy="2797288"/>
          </a:xfrm>
          <a:prstGeom prst="rect">
            <a:avLst/>
          </a:prstGeom>
          <a:noFill/>
        </p:spPr>
      </p:pic>
      <p:pic>
        <p:nvPicPr>
          <p:cNvPr id="33807" name="Picture 15" descr="C:\Users\Lukas\Desktop\X\steinman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1700808"/>
            <a:ext cx="3571833" cy="5157192"/>
          </a:xfrm>
          <a:prstGeom prst="rect">
            <a:avLst/>
          </a:prstGeom>
          <a:noFill/>
        </p:spPr>
      </p:pic>
      <p:sp>
        <p:nvSpPr>
          <p:cNvPr id="26" name="TextovéPole 25"/>
          <p:cNvSpPr txBox="1"/>
          <p:nvPr/>
        </p:nvSpPr>
        <p:spPr>
          <a:xfrm>
            <a:off x="5004048" y="1124744"/>
            <a:ext cx="413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 smtClean="0">
                <a:solidFill>
                  <a:schemeClr val="bg1"/>
                </a:solidFill>
              </a:rPr>
              <a:t>Steinmann</a:t>
            </a:r>
            <a:r>
              <a:rPr lang="cs-CZ" sz="3200" b="1" dirty="0" smtClean="0">
                <a:solidFill>
                  <a:schemeClr val="bg1"/>
                </a:solidFill>
              </a:rPr>
              <a:t> test</a:t>
            </a:r>
            <a:endParaRPr lang="cs-CZ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3672408" cy="1143000"/>
          </a:xfrm>
        </p:spPr>
        <p:txBody>
          <a:bodyPr>
            <a:normAutofit fontScale="90000"/>
          </a:bodyPr>
          <a:lstStyle/>
          <a:p>
            <a:r>
              <a:rPr lang="cs-CZ" b="1" dirty="0" err="1" smtClean="0">
                <a:solidFill>
                  <a:srgbClr val="FFFF00"/>
                </a:solidFill>
              </a:rPr>
              <a:t>Meniscus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manouevres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33796" name="Picture 4" descr="http://t2.gstatic.com/images?q=tbn:ANd9GcTnGKP06_ahMBJs9Ce_XLegShbsF31_58m1eggDs4p1mMNxViK-ssk6QQ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7072"/>
            <a:ext cx="4240915" cy="2780928"/>
          </a:xfrm>
          <a:prstGeom prst="rect">
            <a:avLst/>
          </a:prstGeom>
          <a:noFill/>
        </p:spPr>
      </p:pic>
      <p:cxnSp>
        <p:nvCxnSpPr>
          <p:cNvPr id="8" name="Přímá spojovací šipka 7"/>
          <p:cNvCxnSpPr/>
          <p:nvPr/>
        </p:nvCxnSpPr>
        <p:spPr>
          <a:xfrm flipV="1">
            <a:off x="2195736" y="4293096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Volný tvar 11"/>
          <p:cNvSpPr/>
          <p:nvPr/>
        </p:nvSpPr>
        <p:spPr>
          <a:xfrm>
            <a:off x="1763688" y="4149080"/>
            <a:ext cx="633791" cy="437847"/>
          </a:xfrm>
          <a:custGeom>
            <a:avLst/>
            <a:gdLst>
              <a:gd name="connsiteX0" fmla="*/ 633791 w 633791"/>
              <a:gd name="connsiteY0" fmla="*/ 125790 h 437847"/>
              <a:gd name="connsiteX1" fmla="*/ 387048 w 633791"/>
              <a:gd name="connsiteY1" fmla="*/ 9676 h 437847"/>
              <a:gd name="connsiteX2" fmla="*/ 38705 w 633791"/>
              <a:gd name="connsiteY2" fmla="*/ 183847 h 437847"/>
              <a:gd name="connsiteX3" fmla="*/ 154820 w 633791"/>
              <a:gd name="connsiteY3" fmla="*/ 401561 h 437847"/>
              <a:gd name="connsiteX4" fmla="*/ 169334 w 633791"/>
              <a:gd name="connsiteY4" fmla="*/ 401561 h 43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791" h="437847">
                <a:moveTo>
                  <a:pt x="633791" y="125790"/>
                </a:moveTo>
                <a:cubicBezTo>
                  <a:pt x="560010" y="62895"/>
                  <a:pt x="486229" y="0"/>
                  <a:pt x="387048" y="9676"/>
                </a:cubicBezTo>
                <a:cubicBezTo>
                  <a:pt x="287867" y="19352"/>
                  <a:pt x="77410" y="118533"/>
                  <a:pt x="38705" y="183847"/>
                </a:cubicBezTo>
                <a:cubicBezTo>
                  <a:pt x="0" y="249161"/>
                  <a:pt x="133049" y="365275"/>
                  <a:pt x="154820" y="401561"/>
                </a:cubicBezTo>
                <a:cubicBezTo>
                  <a:pt x="176591" y="437847"/>
                  <a:pt x="172962" y="419704"/>
                  <a:pt x="169334" y="401561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6" name="Přímá spojovací čára 15"/>
          <p:cNvCxnSpPr>
            <a:stCxn id="12" idx="3"/>
          </p:cNvCxnSpPr>
          <p:nvPr/>
        </p:nvCxnSpPr>
        <p:spPr>
          <a:xfrm flipH="1">
            <a:off x="1770254" y="4550641"/>
            <a:ext cx="148254" cy="330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798" name="Picture 6" descr="http://www.netterimages.com/images/vpv/000/000/011/11066-0550x047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230" r="4108" b="3818"/>
          <a:stretch>
            <a:fillRect/>
          </a:stretch>
        </p:blipFill>
        <p:spPr bwMode="auto">
          <a:xfrm>
            <a:off x="4139952" y="4077072"/>
            <a:ext cx="2376264" cy="2780928"/>
          </a:xfrm>
          <a:prstGeom prst="rect">
            <a:avLst/>
          </a:prstGeom>
          <a:noFill/>
        </p:spPr>
      </p:pic>
      <p:sp>
        <p:nvSpPr>
          <p:cNvPr id="18" name="TextovéPole 17"/>
          <p:cNvSpPr txBox="1"/>
          <p:nvPr/>
        </p:nvSpPr>
        <p:spPr>
          <a:xfrm>
            <a:off x="2195736" y="3429000"/>
            <a:ext cx="3203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 smtClean="0">
                <a:solidFill>
                  <a:schemeClr val="bg1"/>
                </a:solidFill>
              </a:rPr>
              <a:t>Appley</a:t>
            </a:r>
            <a:r>
              <a:rPr lang="cs-CZ" sz="3200" b="1" dirty="0" smtClean="0">
                <a:solidFill>
                  <a:schemeClr val="bg1"/>
                </a:solidFill>
              </a:rPr>
              <a:t> test</a:t>
            </a:r>
            <a:endParaRPr lang="cs-CZ" sz="3200" b="1" dirty="0">
              <a:solidFill>
                <a:schemeClr val="bg1"/>
              </a:solidFill>
            </a:endParaRPr>
          </a:p>
        </p:txBody>
      </p:sp>
      <p:pic>
        <p:nvPicPr>
          <p:cNvPr id="33800" name="Picture 8" descr="http://t2.gstatic.com/images?q=tbn:ANd9GcRsGZwaklPyXvBg2CkFkdDvAX9bncbMREqQEit9vmPxNyO-43Dw"/>
          <p:cNvPicPr>
            <a:picLocks noChangeAspect="1" noChangeArrowheads="1"/>
          </p:cNvPicPr>
          <p:nvPr/>
        </p:nvPicPr>
        <p:blipFill>
          <a:blip r:embed="rId6" cstate="print"/>
          <a:srcRect b="18742"/>
          <a:stretch>
            <a:fillRect/>
          </a:stretch>
        </p:blipFill>
        <p:spPr bwMode="auto">
          <a:xfrm>
            <a:off x="6516216" y="4088979"/>
            <a:ext cx="2627784" cy="2769021"/>
          </a:xfrm>
          <a:prstGeom prst="rect">
            <a:avLst/>
          </a:prstGeom>
          <a:noFill/>
        </p:spPr>
      </p:pic>
      <p:sp>
        <p:nvSpPr>
          <p:cNvPr id="20" name="TextovéPole 19"/>
          <p:cNvSpPr txBox="1"/>
          <p:nvPr/>
        </p:nvSpPr>
        <p:spPr>
          <a:xfrm>
            <a:off x="6660232" y="3501008"/>
            <a:ext cx="248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chemeClr val="bg1"/>
                </a:solidFill>
              </a:rPr>
              <a:t>Childress</a:t>
            </a:r>
            <a:r>
              <a:rPr lang="cs-CZ" sz="3200" b="1" dirty="0" smtClean="0">
                <a:solidFill>
                  <a:schemeClr val="bg1"/>
                </a:solidFill>
              </a:rPr>
              <a:t> test</a:t>
            </a:r>
            <a:endParaRPr lang="cs-CZ" sz="3200" b="1" dirty="0">
              <a:solidFill>
                <a:schemeClr val="bg1"/>
              </a:solidFill>
            </a:endParaRPr>
          </a:p>
        </p:txBody>
      </p:sp>
      <p:pic>
        <p:nvPicPr>
          <p:cNvPr id="34818" name="Picture 2" descr="http://t3.gstatic.com/images?q=tbn:ANd9GcRFXRjstymtWRLoS5uLhYF2b-3z0tqZosEH9LK7feh4iXzq7z0_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548679"/>
            <a:ext cx="3995936" cy="2592347"/>
          </a:xfrm>
          <a:prstGeom prst="rect">
            <a:avLst/>
          </a:prstGeom>
          <a:noFill/>
        </p:spPr>
      </p:pic>
      <p:sp>
        <p:nvSpPr>
          <p:cNvPr id="15" name="TextovéPole 14"/>
          <p:cNvSpPr txBox="1"/>
          <p:nvPr/>
        </p:nvSpPr>
        <p:spPr>
          <a:xfrm>
            <a:off x="5148064" y="0"/>
            <a:ext cx="3995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 smtClean="0">
                <a:solidFill>
                  <a:schemeClr val="bg1"/>
                </a:solidFill>
              </a:rPr>
              <a:t>Payer</a:t>
            </a:r>
            <a:r>
              <a:rPr lang="cs-CZ" sz="3200" b="1" dirty="0" smtClean="0">
                <a:solidFill>
                  <a:schemeClr val="bg1"/>
                </a:solidFill>
              </a:rPr>
              <a:t> test</a:t>
            </a:r>
            <a:endParaRPr lang="cs-CZ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 err="1" smtClean="0">
                <a:solidFill>
                  <a:srgbClr val="FFFF00"/>
                </a:solidFill>
              </a:rPr>
              <a:t>Patella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13384"/>
            <a:ext cx="5630161" cy="5544616"/>
          </a:xfrm>
        </p:spPr>
        <p:txBody>
          <a:bodyPr>
            <a:normAutofit/>
          </a:bodyPr>
          <a:lstStyle/>
          <a:p>
            <a:r>
              <a:rPr lang="cs-CZ" sz="2400" b="1" dirty="0" err="1">
                <a:solidFill>
                  <a:srgbClr val="FFC000"/>
                </a:solidFill>
              </a:rPr>
              <a:t>h</a:t>
            </a:r>
            <a:r>
              <a:rPr lang="cs-CZ" sz="2400" b="1" dirty="0" err="1" smtClean="0">
                <a:solidFill>
                  <a:srgbClr val="FFC000"/>
                </a:solidFill>
              </a:rPr>
              <a:t>istory</a:t>
            </a:r>
            <a:r>
              <a:rPr lang="cs-CZ" sz="2400" b="1" dirty="0" smtClean="0">
                <a:solidFill>
                  <a:srgbClr val="FFC000"/>
                </a:solidFill>
              </a:rPr>
              <a:t>- </a:t>
            </a:r>
            <a:r>
              <a:rPr lang="cs-CZ" sz="2400" b="1" dirty="0" err="1" smtClean="0">
                <a:solidFill>
                  <a:srgbClr val="FFC000"/>
                </a:solidFill>
              </a:rPr>
              <a:t>retropatelar</a:t>
            </a:r>
            <a:r>
              <a:rPr lang="cs-CZ" sz="2400" b="1" dirty="0" smtClean="0">
                <a:solidFill>
                  <a:srgbClr val="FFC000"/>
                </a:solidFill>
              </a:rPr>
              <a:t> </a:t>
            </a:r>
            <a:r>
              <a:rPr lang="cs-CZ" sz="2400" b="1" dirty="0" err="1" smtClean="0">
                <a:solidFill>
                  <a:srgbClr val="FFC000"/>
                </a:solidFill>
              </a:rPr>
              <a:t>pain</a:t>
            </a:r>
            <a:endParaRPr lang="cs-CZ" sz="2400" b="1" dirty="0" smtClean="0">
              <a:solidFill>
                <a:srgbClr val="FFC000"/>
              </a:solidFill>
            </a:endParaRPr>
          </a:p>
          <a:p>
            <a:r>
              <a:rPr lang="cs-CZ" sz="2400" b="1" dirty="0" smtClean="0">
                <a:solidFill>
                  <a:srgbClr val="FFC000"/>
                </a:solidFill>
              </a:rPr>
              <a:t> </a:t>
            </a:r>
            <a:r>
              <a:rPr lang="cs-CZ" sz="2400" b="1" dirty="0" err="1" smtClean="0">
                <a:solidFill>
                  <a:srgbClr val="FFC000"/>
                </a:solidFill>
              </a:rPr>
              <a:t>kneeling</a:t>
            </a:r>
            <a:r>
              <a:rPr lang="cs-CZ" sz="2400" b="1" dirty="0" smtClean="0">
                <a:solidFill>
                  <a:srgbClr val="FFC000"/>
                </a:solidFill>
              </a:rPr>
              <a:t>, squatting, </a:t>
            </a:r>
            <a:r>
              <a:rPr lang="cs-CZ" sz="2400" b="1" dirty="0" err="1" smtClean="0">
                <a:solidFill>
                  <a:srgbClr val="FFC000"/>
                </a:solidFill>
              </a:rPr>
              <a:t>down</a:t>
            </a:r>
            <a:r>
              <a:rPr lang="cs-CZ" sz="2400" b="1" dirty="0" smtClean="0">
                <a:solidFill>
                  <a:srgbClr val="FFC000"/>
                </a:solidFill>
              </a:rPr>
              <a:t> </a:t>
            </a:r>
            <a:r>
              <a:rPr lang="cs-CZ" sz="2400" b="1" dirty="0" err="1" smtClean="0">
                <a:solidFill>
                  <a:srgbClr val="FFC000"/>
                </a:solidFill>
              </a:rPr>
              <a:t>hill</a:t>
            </a:r>
            <a:r>
              <a:rPr lang="cs-CZ" sz="2400" b="1" dirty="0" smtClean="0">
                <a:solidFill>
                  <a:srgbClr val="FFC000"/>
                </a:solidFill>
              </a:rPr>
              <a:t> </a:t>
            </a:r>
            <a:r>
              <a:rPr lang="cs-CZ" sz="2400" b="1" dirty="0" err="1" smtClean="0">
                <a:solidFill>
                  <a:srgbClr val="FFC000"/>
                </a:solidFill>
              </a:rPr>
              <a:t>gait</a:t>
            </a:r>
            <a:endParaRPr lang="cs-CZ" sz="2400" b="1" dirty="0" smtClean="0">
              <a:solidFill>
                <a:srgbClr val="FFC000"/>
              </a:solidFill>
            </a:endParaRPr>
          </a:p>
          <a:p>
            <a:r>
              <a:rPr lang="cs-CZ" sz="2400" b="1" dirty="0" smtClean="0">
                <a:solidFill>
                  <a:srgbClr val="FFC000"/>
                </a:solidFill>
              </a:rPr>
              <a:t> </a:t>
            </a:r>
            <a:r>
              <a:rPr lang="cs-CZ" sz="2400" b="1" dirty="0" err="1" smtClean="0">
                <a:solidFill>
                  <a:schemeClr val="accent6"/>
                </a:solidFill>
              </a:rPr>
              <a:t>giwing</a:t>
            </a:r>
            <a:r>
              <a:rPr lang="cs-CZ" sz="2400" b="1" dirty="0" smtClean="0">
                <a:solidFill>
                  <a:schemeClr val="accent6"/>
                </a:solidFill>
              </a:rPr>
              <a:t> </a:t>
            </a:r>
            <a:r>
              <a:rPr lang="cs-CZ" sz="2400" b="1" dirty="0" err="1" smtClean="0">
                <a:solidFill>
                  <a:schemeClr val="accent6"/>
                </a:solidFill>
              </a:rPr>
              <a:t>away</a:t>
            </a:r>
            <a:r>
              <a:rPr lang="cs-CZ" sz="2400" b="1" dirty="0" smtClean="0">
                <a:solidFill>
                  <a:schemeClr val="accent6"/>
                </a:solidFill>
              </a:rPr>
              <a:t> </a:t>
            </a:r>
            <a:r>
              <a:rPr lang="cs-CZ" sz="2400" b="1" dirty="0" err="1" smtClean="0">
                <a:solidFill>
                  <a:schemeClr val="accent6"/>
                </a:solidFill>
              </a:rPr>
              <a:t>phenomenon</a:t>
            </a:r>
            <a:endParaRPr lang="cs-CZ" sz="2400" b="1" dirty="0" smtClean="0">
              <a:solidFill>
                <a:schemeClr val="accent6"/>
              </a:solidFill>
            </a:endParaRPr>
          </a:p>
          <a:p>
            <a:r>
              <a:rPr lang="cs-CZ" sz="2400" b="1" dirty="0" err="1" smtClean="0">
                <a:solidFill>
                  <a:schemeClr val="bg1"/>
                </a:solidFill>
              </a:rPr>
              <a:t>position</a:t>
            </a:r>
            <a:r>
              <a:rPr lang="cs-CZ" sz="2400" b="1" dirty="0" smtClean="0">
                <a:solidFill>
                  <a:schemeClr val="bg1"/>
                </a:solidFill>
              </a:rPr>
              <a:t> of </a:t>
            </a:r>
            <a:r>
              <a:rPr lang="cs-CZ" sz="2400" b="1" dirty="0" err="1" smtClean="0">
                <a:solidFill>
                  <a:schemeClr val="bg1"/>
                </a:solidFill>
              </a:rPr>
              <a:t>the</a:t>
            </a: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</a:rPr>
              <a:t>patella</a:t>
            </a:r>
            <a:r>
              <a:rPr lang="cs-CZ" sz="2400" b="1" dirty="0" smtClean="0">
                <a:solidFill>
                  <a:srgbClr val="FFC000"/>
                </a:solidFill>
              </a:rPr>
              <a:t> </a:t>
            </a:r>
          </a:p>
          <a:p>
            <a:pPr lvl="1"/>
            <a:r>
              <a:rPr lang="cs-CZ" sz="2400" b="1" dirty="0" err="1" smtClean="0">
                <a:solidFill>
                  <a:schemeClr val="bg1"/>
                </a:solidFill>
              </a:rPr>
              <a:t>alta</a:t>
            </a:r>
            <a:r>
              <a:rPr lang="cs-CZ" sz="2400" b="1" dirty="0" smtClean="0">
                <a:solidFill>
                  <a:schemeClr val="bg1"/>
                </a:solidFill>
              </a:rPr>
              <a:t> / </a:t>
            </a:r>
            <a:r>
              <a:rPr lang="cs-CZ" sz="2400" b="1" dirty="0" err="1" smtClean="0">
                <a:solidFill>
                  <a:schemeClr val="bg1"/>
                </a:solidFill>
              </a:rPr>
              <a:t>baja</a:t>
            </a:r>
            <a:r>
              <a:rPr lang="cs-CZ" sz="2400" b="1" dirty="0" smtClean="0">
                <a:solidFill>
                  <a:schemeClr val="bg1"/>
                </a:solidFill>
              </a:rPr>
              <a:t>) </a:t>
            </a:r>
          </a:p>
          <a:p>
            <a:pPr lvl="1"/>
            <a:r>
              <a:rPr lang="cs-CZ" sz="2400" b="1" dirty="0" err="1" smtClean="0">
                <a:solidFill>
                  <a:schemeClr val="bg1"/>
                </a:solidFill>
              </a:rPr>
              <a:t>lateral</a:t>
            </a:r>
            <a:endParaRPr lang="cs-CZ" sz="2400" b="1" dirty="0" smtClean="0">
              <a:solidFill>
                <a:schemeClr val="bg1"/>
              </a:solidFill>
            </a:endParaRPr>
          </a:p>
          <a:p>
            <a:r>
              <a:rPr lang="cs-CZ" sz="2400" b="1" dirty="0" err="1" smtClean="0">
                <a:solidFill>
                  <a:srgbClr val="FFC000"/>
                </a:solidFill>
              </a:rPr>
              <a:t>patelar</a:t>
            </a:r>
            <a:r>
              <a:rPr lang="cs-CZ" sz="2400" b="1" dirty="0" smtClean="0">
                <a:solidFill>
                  <a:srgbClr val="FFC000"/>
                </a:solidFill>
              </a:rPr>
              <a:t> </a:t>
            </a:r>
            <a:r>
              <a:rPr lang="cs-CZ" sz="2400" b="1" dirty="0" err="1" smtClean="0">
                <a:solidFill>
                  <a:srgbClr val="FFC000"/>
                </a:solidFill>
              </a:rPr>
              <a:t>tracking</a:t>
            </a:r>
            <a:endParaRPr lang="cs-CZ" sz="2400" b="1" dirty="0" smtClean="0">
              <a:solidFill>
                <a:srgbClr val="FFC000"/>
              </a:solidFill>
            </a:endParaRPr>
          </a:p>
          <a:p>
            <a:r>
              <a:rPr lang="cs-CZ" sz="2400" b="1" dirty="0" smtClean="0">
                <a:solidFill>
                  <a:srgbClr val="FFC000"/>
                </a:solidFill>
              </a:rPr>
              <a:t>stability </a:t>
            </a:r>
          </a:p>
          <a:p>
            <a:r>
              <a:rPr lang="cs-CZ" sz="2400" b="1" dirty="0" err="1" smtClean="0">
                <a:solidFill>
                  <a:srgbClr val="FFC000"/>
                </a:solidFill>
              </a:rPr>
              <a:t>Patellar</a:t>
            </a:r>
            <a:r>
              <a:rPr lang="cs-CZ" sz="2400" b="1" dirty="0" smtClean="0">
                <a:solidFill>
                  <a:srgbClr val="FFC000"/>
                </a:solidFill>
              </a:rPr>
              <a:t> </a:t>
            </a:r>
            <a:r>
              <a:rPr lang="cs-CZ" sz="2400" b="1" dirty="0" err="1" smtClean="0">
                <a:solidFill>
                  <a:srgbClr val="FFC000"/>
                </a:solidFill>
              </a:rPr>
              <a:t>retinacular</a:t>
            </a:r>
            <a:r>
              <a:rPr lang="cs-CZ" sz="2400" b="1" dirty="0" smtClean="0">
                <a:solidFill>
                  <a:srgbClr val="FFC000"/>
                </a:solidFill>
              </a:rPr>
              <a:t> </a:t>
            </a:r>
            <a:r>
              <a:rPr lang="cs-CZ" sz="2400" b="1" dirty="0" err="1" smtClean="0">
                <a:solidFill>
                  <a:srgbClr val="FFC000"/>
                </a:solidFill>
              </a:rPr>
              <a:t>ligament</a:t>
            </a:r>
            <a:endParaRPr lang="cs-CZ" sz="2400" b="1" dirty="0" smtClean="0">
              <a:solidFill>
                <a:schemeClr val="bg1"/>
              </a:solidFill>
            </a:endParaRPr>
          </a:p>
          <a:p>
            <a:r>
              <a:rPr lang="cs-CZ" sz="2400" b="1" dirty="0" err="1" smtClean="0">
                <a:solidFill>
                  <a:srgbClr val="FFC000"/>
                </a:solidFill>
              </a:rPr>
              <a:t>Patellar</a:t>
            </a:r>
            <a:r>
              <a:rPr lang="cs-CZ" sz="2400" b="1" dirty="0" smtClean="0">
                <a:solidFill>
                  <a:srgbClr val="FFC000"/>
                </a:solidFill>
              </a:rPr>
              <a:t> </a:t>
            </a:r>
            <a:r>
              <a:rPr lang="cs-CZ" sz="2400" b="1" dirty="0" err="1" smtClean="0">
                <a:solidFill>
                  <a:srgbClr val="FFC000"/>
                </a:solidFill>
              </a:rPr>
              <a:t>facets</a:t>
            </a:r>
            <a:r>
              <a:rPr lang="cs-CZ" sz="2400" b="1" dirty="0" smtClean="0">
                <a:solidFill>
                  <a:srgbClr val="FFC000"/>
                </a:solidFill>
              </a:rPr>
              <a:t>, base, apex</a:t>
            </a:r>
          </a:p>
          <a:p>
            <a:r>
              <a:rPr lang="cs-CZ" sz="2400" b="1" dirty="0" smtClean="0">
                <a:solidFill>
                  <a:srgbClr val="FFC000"/>
                </a:solidFill>
              </a:rPr>
              <a:t>FP </a:t>
            </a:r>
            <a:r>
              <a:rPr lang="cs-CZ" sz="2400" b="1" dirty="0" err="1" smtClean="0">
                <a:solidFill>
                  <a:srgbClr val="FFC000"/>
                </a:solidFill>
              </a:rPr>
              <a:t>manoeuvers</a:t>
            </a:r>
            <a:r>
              <a:rPr lang="cs-CZ" sz="2400" b="1" dirty="0" smtClean="0">
                <a:solidFill>
                  <a:srgbClr val="FFC000"/>
                </a:solidFill>
              </a:rPr>
              <a:t>  </a:t>
            </a:r>
            <a:r>
              <a:rPr lang="cs-CZ" sz="2400" b="1" dirty="0" smtClean="0">
                <a:solidFill>
                  <a:schemeClr val="bg1"/>
                </a:solidFill>
              </a:rPr>
              <a:t>(</a:t>
            </a:r>
            <a:r>
              <a:rPr lang="cs-CZ" sz="2400" b="1" dirty="0" err="1" smtClean="0">
                <a:solidFill>
                  <a:schemeClr val="bg1"/>
                </a:solidFill>
              </a:rPr>
              <a:t>Zohlen</a:t>
            </a:r>
            <a:r>
              <a:rPr lang="cs-CZ" sz="2400" b="1" dirty="0" smtClean="0">
                <a:solidFill>
                  <a:schemeClr val="bg1"/>
                </a:solidFill>
              </a:rPr>
              <a:t>, </a:t>
            </a:r>
            <a:r>
              <a:rPr lang="cs-CZ" sz="2400" b="1" dirty="0" err="1" smtClean="0">
                <a:solidFill>
                  <a:schemeClr val="bg1"/>
                </a:solidFill>
              </a:rPr>
              <a:t>grinding</a:t>
            </a:r>
            <a:r>
              <a:rPr lang="cs-CZ" sz="2400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cs-CZ" sz="2400" b="1" dirty="0" smtClean="0">
                <a:solidFill>
                  <a:srgbClr val="FFC000"/>
                </a:solidFill>
              </a:rPr>
              <a:t>Q- </a:t>
            </a:r>
            <a:r>
              <a:rPr lang="cs-CZ" sz="2400" b="1" dirty="0" err="1" smtClean="0">
                <a:solidFill>
                  <a:srgbClr val="FFC000"/>
                </a:solidFill>
              </a:rPr>
              <a:t>angle</a:t>
            </a:r>
            <a:endParaRPr lang="cs-CZ" sz="2400" b="1" dirty="0">
              <a:solidFill>
                <a:srgbClr val="FFC000"/>
              </a:solidFill>
            </a:endParaRPr>
          </a:p>
        </p:txBody>
      </p:sp>
      <p:pic>
        <p:nvPicPr>
          <p:cNvPr id="35846" name="Picture 6" descr="http://t1.gstatic.com/images?q=tbn:ANd9GcRGt5Vfy2mbsuD7LsPAsnHDn6KHFA61oakQ8io91JY9DvKJerCct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76672"/>
            <a:ext cx="2471724" cy="5112568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6948264" y="5805264"/>
            <a:ext cx="1259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M 8-10</a:t>
            </a:r>
          </a:p>
          <a:p>
            <a:r>
              <a:rPr lang="cs-CZ" b="1" dirty="0">
                <a:solidFill>
                  <a:srgbClr val="FFFF00"/>
                </a:solidFill>
              </a:rPr>
              <a:t>F</a:t>
            </a:r>
            <a:r>
              <a:rPr lang="cs-CZ" b="1" dirty="0" smtClean="0">
                <a:solidFill>
                  <a:srgbClr val="FFFF00"/>
                </a:solidFill>
              </a:rPr>
              <a:t>   15 ± 5</a:t>
            </a:r>
            <a:endParaRPr lang="cs-CZ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 err="1" smtClean="0">
                <a:solidFill>
                  <a:srgbClr val="FFFF00"/>
                </a:solidFill>
              </a:rPr>
              <a:t>Imaging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methods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640960" cy="5400600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X </a:t>
            </a:r>
            <a:r>
              <a:rPr lang="cs-CZ" b="1" dirty="0" err="1" smtClean="0">
                <a:solidFill>
                  <a:schemeClr val="bg1"/>
                </a:solidFill>
              </a:rPr>
              <a:t>ray</a:t>
            </a:r>
            <a:r>
              <a:rPr lang="cs-CZ" b="1" dirty="0" smtClean="0">
                <a:solidFill>
                  <a:schemeClr val="bg1"/>
                </a:solidFill>
              </a:rPr>
              <a:t>, AP, </a:t>
            </a:r>
            <a:r>
              <a:rPr lang="cs-CZ" b="1" dirty="0" err="1" smtClean="0">
                <a:solidFill>
                  <a:schemeClr val="bg1"/>
                </a:solidFill>
              </a:rPr>
              <a:t>lateral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dirty="0" err="1" smtClean="0">
                <a:solidFill>
                  <a:schemeClr val="bg1"/>
                </a:solidFill>
              </a:rPr>
              <a:t>axial</a:t>
            </a:r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USG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CT , MRI</a:t>
            </a:r>
          </a:p>
          <a:p>
            <a:r>
              <a:rPr lang="cs-CZ" b="1" dirty="0" err="1" smtClean="0">
                <a:solidFill>
                  <a:schemeClr val="bg1"/>
                </a:solidFill>
              </a:rPr>
              <a:t>Scintigraphy</a:t>
            </a:r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err="1" smtClean="0">
                <a:solidFill>
                  <a:schemeClr val="bg1"/>
                </a:solidFill>
              </a:rPr>
              <a:t>Artroscopy</a:t>
            </a:r>
            <a:endParaRPr lang="cs-CZ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OO-deformity kolena"/>
          <p:cNvPicPr>
            <a:picLocks noChangeAspect="1" noChangeArrowheads="1"/>
          </p:cNvPicPr>
          <p:nvPr/>
        </p:nvPicPr>
        <p:blipFill>
          <a:blip r:embed="rId2" cstate="print"/>
          <a:srcRect l="6977" t="1724" r="45028" b="9254"/>
          <a:stretch>
            <a:fillRect/>
          </a:stretch>
        </p:blipFill>
        <p:spPr bwMode="auto">
          <a:xfrm>
            <a:off x="251520" y="1628800"/>
            <a:ext cx="2736304" cy="2547909"/>
          </a:xfrm>
          <a:prstGeom prst="rect">
            <a:avLst/>
          </a:prstGeom>
          <a:noFill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259632" y="188640"/>
            <a:ext cx="68512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4400" b="1" dirty="0" smtClean="0">
                <a:solidFill>
                  <a:srgbClr val="FFFF00"/>
                </a:solidFill>
              </a:rPr>
              <a:t>Deformity of </a:t>
            </a:r>
            <a:r>
              <a:rPr lang="cs-CZ" sz="4400" b="1" dirty="0" err="1" smtClean="0">
                <a:solidFill>
                  <a:srgbClr val="FFFF00"/>
                </a:solidFill>
              </a:rPr>
              <a:t>the</a:t>
            </a:r>
            <a:r>
              <a:rPr lang="cs-CZ" sz="4400" b="1" dirty="0" smtClean="0">
                <a:solidFill>
                  <a:srgbClr val="FFFF00"/>
                </a:solidFill>
              </a:rPr>
              <a:t> </a:t>
            </a:r>
            <a:r>
              <a:rPr lang="cs-CZ" sz="4400" b="1" dirty="0" err="1" smtClean="0">
                <a:solidFill>
                  <a:srgbClr val="FFFF00"/>
                </a:solidFill>
              </a:rPr>
              <a:t>knee</a:t>
            </a:r>
            <a:r>
              <a:rPr lang="cs-CZ" sz="4400" b="1" dirty="0" smtClean="0">
                <a:solidFill>
                  <a:srgbClr val="FFFF00"/>
                </a:solidFill>
              </a:rPr>
              <a:t> </a:t>
            </a:r>
            <a:r>
              <a:rPr lang="cs-CZ" sz="4400" b="1" dirty="0" err="1" smtClean="0">
                <a:solidFill>
                  <a:srgbClr val="FFFF00"/>
                </a:solidFill>
              </a:rPr>
              <a:t>joinnt</a:t>
            </a:r>
            <a:endParaRPr lang="cs-CZ" sz="4400" b="1" dirty="0">
              <a:solidFill>
                <a:srgbClr val="FFFF00"/>
              </a:solidFill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0" y="4149080"/>
            <a:ext cx="349188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200" b="1" dirty="0" smtClean="0">
                <a:solidFill>
                  <a:srgbClr val="FFC000"/>
                </a:solidFill>
              </a:rPr>
              <a:t>genu </a:t>
            </a:r>
            <a:r>
              <a:rPr lang="cs-CZ" sz="2200" b="1" dirty="0" err="1">
                <a:solidFill>
                  <a:srgbClr val="FFC000"/>
                </a:solidFill>
              </a:rPr>
              <a:t>varum</a:t>
            </a:r>
            <a:r>
              <a:rPr lang="cs-CZ" sz="2200" b="1" dirty="0">
                <a:solidFill>
                  <a:srgbClr val="FFC000"/>
                </a:solidFill>
              </a:rPr>
              <a:t> </a:t>
            </a:r>
            <a:r>
              <a:rPr lang="cs-CZ" sz="2200" b="1" dirty="0" smtClean="0">
                <a:solidFill>
                  <a:srgbClr val="FFC000"/>
                </a:solidFill>
              </a:rPr>
              <a:t>/genu </a:t>
            </a:r>
            <a:r>
              <a:rPr lang="cs-CZ" sz="2200" b="1" dirty="0" err="1" smtClean="0">
                <a:solidFill>
                  <a:srgbClr val="FFC000"/>
                </a:solidFill>
              </a:rPr>
              <a:t>valgum</a:t>
            </a:r>
            <a:endParaRPr lang="cs-CZ" sz="2200" b="1" dirty="0">
              <a:solidFill>
                <a:srgbClr val="FFC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221430" y="1003310"/>
            <a:ext cx="5796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in </a:t>
            </a:r>
            <a:r>
              <a:rPr lang="cs-CZ" sz="2400" b="1" dirty="0" err="1" smtClean="0">
                <a:solidFill>
                  <a:schemeClr val="bg1"/>
                </a:solidFill>
              </a:rPr>
              <a:t>children</a:t>
            </a:r>
            <a:r>
              <a:rPr lang="cs-CZ" sz="2400" b="1" dirty="0" smtClean="0">
                <a:solidFill>
                  <a:schemeClr val="bg1"/>
                </a:solidFill>
              </a:rPr>
              <a:t>- </a:t>
            </a:r>
            <a:r>
              <a:rPr lang="cs-CZ" sz="2400" b="1" u="sng" dirty="0" err="1" smtClean="0">
                <a:solidFill>
                  <a:srgbClr val="FFC000"/>
                </a:solidFill>
              </a:rPr>
              <a:t>hemiepiphyseodesis</a:t>
            </a:r>
            <a:endParaRPr lang="cs-CZ" sz="2400" b="1" u="sng" dirty="0" smtClean="0">
              <a:solidFill>
                <a:srgbClr val="FFC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in </a:t>
            </a:r>
            <a:r>
              <a:rPr lang="cs-CZ" sz="2400" b="1" dirty="0" err="1" smtClean="0">
                <a:solidFill>
                  <a:schemeClr val="bg1"/>
                </a:solidFill>
              </a:rPr>
              <a:t>adults</a:t>
            </a:r>
            <a:r>
              <a:rPr lang="cs-CZ" sz="2400" b="1" dirty="0" smtClean="0">
                <a:solidFill>
                  <a:schemeClr val="bg1"/>
                </a:solidFill>
              </a:rPr>
              <a:t>  </a:t>
            </a:r>
            <a:r>
              <a:rPr lang="cs-CZ" sz="2400" b="1" dirty="0" err="1" smtClean="0">
                <a:solidFill>
                  <a:schemeClr val="bg1"/>
                </a:solidFill>
              </a:rPr>
              <a:t>osteotomy</a:t>
            </a:r>
            <a:endParaRPr lang="cs-CZ" sz="2400" b="1" u="sng" dirty="0" smtClean="0">
              <a:solidFill>
                <a:schemeClr val="bg1"/>
              </a:solidFill>
            </a:endParaRPr>
          </a:p>
        </p:txBody>
      </p:sp>
      <p:pic>
        <p:nvPicPr>
          <p:cNvPr id="7" name="Picture 4" descr="OO- genu valg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132856"/>
            <a:ext cx="2356462" cy="2026313"/>
          </a:xfrm>
          <a:prstGeom prst="rect">
            <a:avLst/>
          </a:prstGeom>
          <a:noFill/>
        </p:spPr>
      </p:pic>
      <p:pic>
        <p:nvPicPr>
          <p:cNvPr id="8" name="Picture 5" descr="OO- genu var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3734" y="2132857"/>
            <a:ext cx="2441914" cy="2016224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3769531" y="4221087"/>
            <a:ext cx="44122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b="1" dirty="0" err="1" smtClean="0">
                <a:solidFill>
                  <a:srgbClr val="FFC000"/>
                </a:solidFill>
              </a:rPr>
              <a:t>Valgus</a:t>
            </a:r>
            <a:r>
              <a:rPr lang="cs-CZ" sz="2200" b="1" dirty="0" smtClean="0">
                <a:solidFill>
                  <a:srgbClr val="FFC000"/>
                </a:solidFill>
              </a:rPr>
              <a:t> OT                              </a:t>
            </a:r>
            <a:r>
              <a:rPr lang="cs-CZ" sz="2200" b="1" dirty="0" err="1" smtClean="0">
                <a:solidFill>
                  <a:srgbClr val="FFC000"/>
                </a:solidFill>
              </a:rPr>
              <a:t>varus</a:t>
            </a:r>
            <a:r>
              <a:rPr lang="cs-CZ" sz="2200" b="1" dirty="0" smtClean="0">
                <a:solidFill>
                  <a:srgbClr val="FFC000"/>
                </a:solidFill>
              </a:rPr>
              <a:t> OT</a:t>
            </a:r>
            <a:endParaRPr lang="cs-CZ" sz="2200" b="1" dirty="0">
              <a:solidFill>
                <a:srgbClr val="FFC000"/>
              </a:solidFill>
            </a:endParaRPr>
          </a:p>
        </p:txBody>
      </p:sp>
      <p:pic>
        <p:nvPicPr>
          <p:cNvPr id="10" name="Picture 4" descr="OO- Coventry 1"/>
          <p:cNvPicPr>
            <a:picLocks noChangeAspect="1" noChangeArrowheads="1"/>
          </p:cNvPicPr>
          <p:nvPr/>
        </p:nvPicPr>
        <p:blipFill>
          <a:blip r:embed="rId5" cstate="print"/>
          <a:srcRect t="2165" r="3021" b="-337"/>
          <a:stretch>
            <a:fillRect/>
          </a:stretch>
        </p:blipFill>
        <p:spPr bwMode="auto">
          <a:xfrm>
            <a:off x="2339752" y="4814831"/>
            <a:ext cx="2088232" cy="2043170"/>
          </a:xfrm>
          <a:prstGeom prst="rect">
            <a:avLst/>
          </a:prstGeom>
          <a:noFill/>
        </p:spPr>
      </p:pic>
      <p:cxnSp>
        <p:nvCxnSpPr>
          <p:cNvPr id="12" name="Přímá spojovací šipka 11"/>
          <p:cNvCxnSpPr/>
          <p:nvPr/>
        </p:nvCxnSpPr>
        <p:spPr>
          <a:xfrm>
            <a:off x="4644008" y="5805264"/>
            <a:ext cx="504056" cy="0"/>
          </a:xfrm>
          <a:prstGeom prst="straightConnector1">
            <a:avLst/>
          </a:prstGeom>
          <a:ln w="38100" cmpd="sng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 descr="OO- Coventry 2"/>
          <p:cNvPicPr>
            <a:picLocks noChangeAspect="1" noChangeArrowheads="1"/>
          </p:cNvPicPr>
          <p:nvPr/>
        </p:nvPicPr>
        <p:blipFill>
          <a:blip r:embed="rId6" cstate="print"/>
          <a:srcRect l="1654" t="2280" r="1654" b="1216"/>
          <a:stretch>
            <a:fillRect/>
          </a:stretch>
        </p:blipFill>
        <p:spPr bwMode="auto">
          <a:xfrm>
            <a:off x="5292080" y="4772422"/>
            <a:ext cx="2880320" cy="2085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6932612" cy="944562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Meniscus</a:t>
            </a:r>
            <a:endParaRPr lang="cs-CZ" alt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9375"/>
            <a:ext cx="4356100" cy="1143000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cs-CZ" altLang="cs-CZ" sz="2800" dirty="0" err="1" smtClean="0">
                <a:solidFill>
                  <a:srgbClr val="FFFF00"/>
                </a:solidFill>
              </a:rPr>
              <a:t>Mechanism</a:t>
            </a:r>
            <a:r>
              <a:rPr lang="cs-CZ" altLang="cs-CZ" sz="2800" dirty="0" smtClean="0">
                <a:solidFill>
                  <a:srgbClr val="FFFF00"/>
                </a:solidFill>
              </a:rPr>
              <a:t> of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injury</a:t>
            </a:r>
            <a:endParaRPr lang="cs-CZ" altLang="cs-CZ" sz="2800" dirty="0" smtClean="0">
              <a:solidFill>
                <a:srgbClr val="FFFF00"/>
              </a:solidFill>
            </a:endParaRPr>
          </a:p>
          <a:p>
            <a:pPr marL="0" indent="0">
              <a:buFontTx/>
              <a:buNone/>
            </a:pPr>
            <a:r>
              <a:rPr lang="cs-CZ" altLang="cs-CZ" sz="2800" dirty="0" err="1" smtClean="0">
                <a:solidFill>
                  <a:srgbClr val="FFFF00"/>
                </a:solidFill>
              </a:rPr>
              <a:t>Tests</a:t>
            </a:r>
            <a:r>
              <a:rPr lang="cs-CZ" altLang="cs-CZ" sz="2800" dirty="0" smtClean="0">
                <a:solidFill>
                  <a:srgbClr val="FFFF00"/>
                </a:solidFill>
              </a:rPr>
              <a:t>: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Mc</a:t>
            </a:r>
            <a:r>
              <a:rPr lang="cs-CZ" altLang="cs-CZ" sz="2800" dirty="0" smtClean="0">
                <a:solidFill>
                  <a:srgbClr val="FFFF00"/>
                </a:solidFill>
              </a:rPr>
              <a:t> Murray</a:t>
            </a:r>
          </a:p>
          <a:p>
            <a:pPr marL="0" indent="0">
              <a:buFontTx/>
              <a:buNone/>
            </a:pPr>
            <a:r>
              <a:rPr lang="cs-CZ" altLang="cs-CZ" sz="2800" dirty="0" smtClean="0">
                <a:solidFill>
                  <a:srgbClr val="FFFF00"/>
                </a:solidFill>
              </a:rPr>
              <a:t>         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Steinmann</a:t>
            </a:r>
            <a:r>
              <a:rPr lang="cs-CZ" altLang="cs-CZ" sz="2800" dirty="0" smtClean="0">
                <a:solidFill>
                  <a:srgbClr val="FFFF00"/>
                </a:solidFill>
              </a:rPr>
              <a:t> I</a:t>
            </a:r>
          </a:p>
          <a:p>
            <a:pPr marL="0" indent="0">
              <a:buFontTx/>
              <a:buNone/>
            </a:pPr>
            <a:r>
              <a:rPr lang="cs-CZ" altLang="cs-CZ" sz="2800" dirty="0" smtClean="0">
                <a:solidFill>
                  <a:srgbClr val="FFFF00"/>
                </a:solidFill>
              </a:rPr>
              <a:t>         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Steinmann</a:t>
            </a:r>
            <a:r>
              <a:rPr lang="cs-CZ" altLang="cs-CZ" sz="2800" dirty="0" smtClean="0">
                <a:solidFill>
                  <a:srgbClr val="FFFF00"/>
                </a:solidFill>
              </a:rPr>
              <a:t> II</a:t>
            </a:r>
          </a:p>
          <a:p>
            <a:pPr marL="0" indent="0">
              <a:buFontTx/>
              <a:buNone/>
            </a:pPr>
            <a:r>
              <a:rPr lang="cs-CZ" altLang="cs-CZ" sz="2800" dirty="0" smtClean="0">
                <a:solidFill>
                  <a:srgbClr val="FFFF00"/>
                </a:solidFill>
              </a:rPr>
              <a:t>         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Appley</a:t>
            </a:r>
            <a:r>
              <a:rPr lang="cs-CZ" altLang="cs-CZ" sz="2800" dirty="0" smtClean="0">
                <a:solidFill>
                  <a:srgbClr val="FFFF00"/>
                </a:solidFill>
              </a:rPr>
              <a:t> </a:t>
            </a:r>
          </a:p>
          <a:p>
            <a:pPr marL="0" indent="0">
              <a:buFontTx/>
              <a:buNone/>
            </a:pPr>
            <a:r>
              <a:rPr lang="cs-CZ" altLang="cs-CZ" sz="2800" dirty="0" smtClean="0">
                <a:solidFill>
                  <a:srgbClr val="FFFF00"/>
                </a:solidFill>
              </a:rPr>
              <a:t>          Turner</a:t>
            </a:r>
          </a:p>
          <a:p>
            <a:pPr marL="0" indent="0">
              <a:buFontTx/>
              <a:buNone/>
            </a:pPr>
            <a:r>
              <a:rPr lang="cs-CZ" altLang="cs-CZ" sz="2800" dirty="0" smtClean="0">
                <a:solidFill>
                  <a:srgbClr val="FFFF00"/>
                </a:solidFill>
              </a:rPr>
              <a:t>          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Payer</a:t>
            </a:r>
            <a:endParaRPr lang="cs-CZ" altLang="cs-CZ" sz="2800" dirty="0" smtClean="0">
              <a:solidFill>
                <a:srgbClr val="FFFF00"/>
              </a:solidFill>
            </a:endParaRPr>
          </a:p>
          <a:p>
            <a:pPr marL="0" indent="0">
              <a:buFontTx/>
              <a:buNone/>
            </a:pPr>
            <a:r>
              <a:rPr lang="cs-CZ" altLang="cs-CZ" sz="2800" dirty="0" smtClean="0">
                <a:solidFill>
                  <a:srgbClr val="FFFF00"/>
                </a:solidFill>
              </a:rPr>
              <a:t>          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Childress</a:t>
            </a:r>
            <a:r>
              <a:rPr lang="cs-CZ" altLang="cs-CZ" sz="2800" dirty="0" smtClean="0">
                <a:solidFill>
                  <a:srgbClr val="FFFF00"/>
                </a:solidFill>
              </a:rPr>
              <a:t>- squat test</a:t>
            </a:r>
          </a:p>
          <a:p>
            <a:pPr marL="0" indent="0">
              <a:buFontTx/>
              <a:buNone/>
            </a:pPr>
            <a:endParaRPr lang="cs-CZ" altLang="cs-CZ" sz="2800" dirty="0" smtClean="0">
              <a:solidFill>
                <a:srgbClr val="FFFF00"/>
              </a:solidFill>
            </a:endParaRP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060575"/>
            <a:ext cx="449897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168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6934200" cy="839787"/>
          </a:xfrm>
        </p:spPr>
        <p:txBody>
          <a:bodyPr/>
          <a:lstStyle/>
          <a:p>
            <a:r>
              <a:rPr lang="cs-CZ" altLang="cs-CZ" b="1" dirty="0" err="1" smtClean="0">
                <a:solidFill>
                  <a:srgbClr val="FFFF00"/>
                </a:solidFill>
              </a:rPr>
              <a:t>Meniscus</a:t>
            </a:r>
            <a:endParaRPr lang="cs-CZ" altLang="cs-CZ" dirty="0" smtClean="0">
              <a:solidFill>
                <a:srgbClr val="FFFF00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68413"/>
            <a:ext cx="2987675" cy="3529012"/>
          </a:xfrm>
        </p:spPr>
        <p:txBody>
          <a:bodyPr/>
          <a:lstStyle/>
          <a:p>
            <a:r>
              <a:rPr lang="cs-CZ" altLang="cs-CZ" sz="2400" dirty="0" err="1" smtClean="0">
                <a:solidFill>
                  <a:srgbClr val="FFFF00"/>
                </a:solidFill>
              </a:rPr>
              <a:t>Fibrocartilago</a:t>
            </a:r>
            <a:r>
              <a:rPr lang="cs-CZ" altLang="cs-CZ" sz="24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cs-CZ" altLang="cs-CZ" sz="2400" dirty="0" err="1" smtClean="0">
                <a:solidFill>
                  <a:srgbClr val="FFFF00"/>
                </a:solidFill>
              </a:rPr>
              <a:t>High</a:t>
            </a:r>
            <a:r>
              <a:rPr lang="cs-CZ" altLang="cs-CZ" sz="2400" dirty="0" smtClean="0">
                <a:solidFill>
                  <a:srgbClr val="FFFF00"/>
                </a:solidFill>
              </a:rPr>
              <a:t> elasticity</a:t>
            </a:r>
          </a:p>
          <a:p>
            <a:r>
              <a:rPr lang="cs-CZ" altLang="cs-CZ" sz="2400" dirty="0" err="1" smtClean="0">
                <a:solidFill>
                  <a:srgbClr val="FFFF00"/>
                </a:solidFill>
              </a:rPr>
              <a:t>Paracapsular</a:t>
            </a:r>
            <a:r>
              <a:rPr lang="cs-CZ" altLang="cs-CZ" sz="2400" dirty="0" smtClean="0">
                <a:solidFill>
                  <a:srgbClr val="FFFF00"/>
                </a:solidFill>
              </a:rPr>
              <a:t> </a:t>
            </a:r>
            <a:r>
              <a:rPr lang="cs-CZ" altLang="cs-CZ" sz="2400" dirty="0" err="1" smtClean="0">
                <a:solidFill>
                  <a:srgbClr val="FFFF00"/>
                </a:solidFill>
              </a:rPr>
              <a:t>zone</a:t>
            </a:r>
            <a:endParaRPr lang="cs-CZ" altLang="cs-CZ" sz="2400" dirty="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cs-CZ" altLang="cs-CZ" sz="2400" dirty="0" smtClean="0">
                <a:solidFill>
                  <a:srgbClr val="FFFF00"/>
                </a:solidFill>
              </a:rPr>
              <a:t>     - </a:t>
            </a:r>
            <a:r>
              <a:rPr lang="cs-CZ" altLang="cs-CZ" sz="2400" dirty="0" err="1" smtClean="0">
                <a:solidFill>
                  <a:srgbClr val="FFFF00"/>
                </a:solidFill>
              </a:rPr>
              <a:t>vessels</a:t>
            </a:r>
            <a:endParaRPr lang="cs-CZ" altLang="cs-CZ" sz="2400" dirty="0" smtClean="0">
              <a:solidFill>
                <a:srgbClr val="FFFF00"/>
              </a:solidFill>
            </a:endParaRPr>
          </a:p>
        </p:txBody>
      </p:sp>
      <p:pic>
        <p:nvPicPr>
          <p:cNvPr id="2355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268413"/>
            <a:ext cx="5899150" cy="437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TextovéPole 1"/>
          <p:cNvSpPr txBox="1">
            <a:spLocks noChangeArrowheads="1"/>
          </p:cNvSpPr>
          <p:nvPr/>
        </p:nvSpPr>
        <p:spPr bwMode="auto">
          <a:xfrm>
            <a:off x="2570163" y="5878513"/>
            <a:ext cx="6273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Red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zone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   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red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-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white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zone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       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white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zone</a:t>
            </a: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717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Koleno med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5" t="3075" r="21950" b="337"/>
          <a:stretch>
            <a:fillRect/>
          </a:stretch>
        </p:blipFill>
        <p:spPr bwMode="auto">
          <a:xfrm>
            <a:off x="2339752" y="260648"/>
            <a:ext cx="3960440" cy="554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492500" y="5876925"/>
            <a:ext cx="17443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Medial</a:t>
            </a:r>
            <a:r>
              <a:rPr lang="cs-CZ" altLang="cs-CZ" sz="24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side</a:t>
            </a:r>
            <a:endParaRPr lang="cs-CZ" altLang="cs-CZ" sz="24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752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457172" y="82953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300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Struktura menisku</a:t>
            </a:r>
            <a:endParaRPr lang="en-US" sz="4000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TextShape 2"/>
          <p:cNvSpPr txBox="1"/>
          <p:nvPr/>
        </p:nvSpPr>
        <p:spPr>
          <a:xfrm>
            <a:off x="457172" y="1418361"/>
            <a:ext cx="8228763" cy="39774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Kartilaginózní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struktura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Relativně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acelulární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vaskulární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zóna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fibroblast-like cells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avaskulární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zóna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chondrocytes-like cells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Kolagen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vlákna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matrix -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rozložení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přenosu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kompresního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tlaku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hoop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stresu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" name="Obrázek 50"/>
          <p:cNvPicPr/>
          <p:nvPr/>
        </p:nvPicPr>
        <p:blipFill>
          <a:blip r:embed="rId2"/>
          <a:stretch/>
        </p:blipFill>
        <p:spPr>
          <a:xfrm>
            <a:off x="2401457" y="4645352"/>
            <a:ext cx="2989903" cy="2014706"/>
          </a:xfrm>
          <a:prstGeom prst="rect">
            <a:avLst/>
          </a:prstGeom>
          <a:ln>
            <a:noFill/>
          </a:ln>
        </p:spPr>
      </p:pic>
      <p:pic>
        <p:nvPicPr>
          <p:cNvPr id="52" name="Obrázek 51"/>
          <p:cNvPicPr/>
          <p:nvPr/>
        </p:nvPicPr>
        <p:blipFill>
          <a:blip r:embed="rId3"/>
          <a:stretch/>
        </p:blipFill>
        <p:spPr>
          <a:xfrm>
            <a:off x="5391360" y="4645352"/>
            <a:ext cx="2992515" cy="2014706"/>
          </a:xfrm>
          <a:prstGeom prst="rect">
            <a:avLst/>
          </a:prstGeom>
          <a:ln>
            <a:noFill/>
          </a:ln>
        </p:spPr>
      </p:pic>
      <p:pic>
        <p:nvPicPr>
          <p:cNvPr id="53" name="Obrázek 52"/>
          <p:cNvPicPr/>
          <p:nvPr/>
        </p:nvPicPr>
        <p:blipFill>
          <a:blip r:embed="rId4"/>
          <a:stretch/>
        </p:blipFill>
        <p:spPr>
          <a:xfrm>
            <a:off x="725597" y="4645352"/>
            <a:ext cx="1675861" cy="20147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0138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792163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Functions</a:t>
            </a:r>
            <a:endParaRPr lang="cs-CZ" alt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5013325"/>
            <a:ext cx="4032250" cy="1512888"/>
          </a:xfrm>
        </p:spPr>
        <p:txBody>
          <a:bodyPr/>
          <a:lstStyle/>
          <a:p>
            <a:r>
              <a:rPr lang="cs-CZ" altLang="cs-CZ" sz="2400" dirty="0" err="1" smtClean="0">
                <a:solidFill>
                  <a:srgbClr val="FFFF00"/>
                </a:solidFill>
              </a:rPr>
              <a:t>Bumper</a:t>
            </a:r>
            <a:endParaRPr lang="cs-CZ" altLang="cs-CZ" sz="2400" dirty="0" smtClean="0">
              <a:solidFill>
                <a:srgbClr val="FFFF00"/>
              </a:solidFill>
            </a:endParaRPr>
          </a:p>
          <a:p>
            <a:r>
              <a:rPr lang="cs-CZ" altLang="cs-CZ" sz="2400" dirty="0" err="1" smtClean="0">
                <a:solidFill>
                  <a:srgbClr val="FFFF00"/>
                </a:solidFill>
              </a:rPr>
              <a:t>Stabilisator</a:t>
            </a:r>
            <a:endParaRPr lang="cs-CZ" altLang="cs-CZ" sz="2400" dirty="0" smtClean="0">
              <a:solidFill>
                <a:srgbClr val="FFFF00"/>
              </a:solidFill>
            </a:endParaRPr>
          </a:p>
          <a:p>
            <a:r>
              <a:rPr lang="cs-CZ" altLang="cs-CZ" sz="2400" dirty="0" smtClean="0">
                <a:solidFill>
                  <a:srgbClr val="FFFF00"/>
                </a:solidFill>
              </a:rPr>
              <a:t>More </a:t>
            </a:r>
            <a:r>
              <a:rPr lang="cs-CZ" altLang="cs-CZ" sz="2400" dirty="0" err="1" smtClean="0">
                <a:solidFill>
                  <a:srgbClr val="FFFF00"/>
                </a:solidFill>
              </a:rPr>
              <a:t>congruency</a:t>
            </a:r>
            <a:endParaRPr lang="cs-CZ" altLang="cs-CZ" sz="2400" dirty="0" smtClean="0">
              <a:solidFill>
                <a:srgbClr val="FFFF00"/>
              </a:solidFill>
            </a:endParaRP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59338" y="5084763"/>
            <a:ext cx="4105275" cy="1584325"/>
          </a:xfrm>
        </p:spPr>
        <p:txBody>
          <a:bodyPr/>
          <a:lstStyle/>
          <a:p>
            <a:r>
              <a:rPr lang="cs-CZ" altLang="cs-CZ" sz="2400" dirty="0" smtClean="0">
                <a:solidFill>
                  <a:srgbClr val="FFFF00"/>
                </a:solidFill>
              </a:rPr>
              <a:t>Distribution of </a:t>
            </a:r>
            <a:r>
              <a:rPr lang="cs-CZ" altLang="cs-CZ" sz="2400" dirty="0" err="1" smtClean="0">
                <a:solidFill>
                  <a:srgbClr val="FFFF00"/>
                </a:solidFill>
              </a:rPr>
              <a:t>synovial</a:t>
            </a:r>
            <a:r>
              <a:rPr lang="cs-CZ" altLang="cs-CZ" sz="2400" dirty="0" smtClean="0">
                <a:solidFill>
                  <a:srgbClr val="FFFF00"/>
                </a:solidFill>
              </a:rPr>
              <a:t> fluid</a:t>
            </a:r>
          </a:p>
          <a:p>
            <a:r>
              <a:rPr lang="cs-CZ" altLang="cs-CZ" sz="2400" dirty="0" smtClean="0">
                <a:solidFill>
                  <a:srgbClr val="FFFF00"/>
                </a:solidFill>
              </a:rPr>
              <a:t>LM – more mobile</a:t>
            </a:r>
          </a:p>
          <a:p>
            <a:r>
              <a:rPr lang="cs-CZ" altLang="cs-CZ" sz="2400" dirty="0" smtClean="0">
                <a:solidFill>
                  <a:srgbClr val="FFFF00"/>
                </a:solidFill>
              </a:rPr>
              <a:t>MM – </a:t>
            </a:r>
            <a:r>
              <a:rPr lang="cs-CZ" altLang="cs-CZ" sz="2400" dirty="0" err="1" smtClean="0">
                <a:solidFill>
                  <a:srgbClr val="FFFF00"/>
                </a:solidFill>
              </a:rPr>
              <a:t>prone</a:t>
            </a:r>
            <a:r>
              <a:rPr lang="cs-CZ" altLang="cs-CZ" sz="2400" dirty="0" smtClean="0">
                <a:solidFill>
                  <a:srgbClr val="FFFF00"/>
                </a:solidFill>
              </a:rPr>
              <a:t> </a:t>
            </a:r>
            <a:r>
              <a:rPr lang="cs-CZ" altLang="cs-CZ" sz="2400" dirty="0" err="1" smtClean="0">
                <a:solidFill>
                  <a:srgbClr val="FFFF00"/>
                </a:solidFill>
              </a:rPr>
              <a:t>for</a:t>
            </a:r>
            <a:r>
              <a:rPr lang="cs-CZ" altLang="cs-CZ" sz="2400" dirty="0" smtClean="0">
                <a:solidFill>
                  <a:srgbClr val="FFFF00"/>
                </a:solidFill>
              </a:rPr>
              <a:t> </a:t>
            </a:r>
            <a:r>
              <a:rPr lang="cs-CZ" altLang="cs-CZ" sz="2400" dirty="0" err="1" smtClean="0">
                <a:solidFill>
                  <a:srgbClr val="FFFF00"/>
                </a:solidFill>
              </a:rPr>
              <a:t>injury</a:t>
            </a:r>
            <a:endParaRPr lang="cs-CZ" altLang="cs-CZ" sz="2400" dirty="0" smtClean="0">
              <a:solidFill>
                <a:srgbClr val="FFFF00"/>
              </a:solidFill>
            </a:endParaRPr>
          </a:p>
        </p:txBody>
      </p:sp>
      <p:pic>
        <p:nvPicPr>
          <p:cNvPr id="24581" name="Picture 5" descr="Koleno menisky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765175"/>
            <a:ext cx="6840537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85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457172" y="273352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Typy ruptur menisku</a:t>
            </a:r>
          </a:p>
        </p:txBody>
      </p:sp>
      <p:pic>
        <p:nvPicPr>
          <p:cNvPr id="55" name="Obrázek 54"/>
          <p:cNvPicPr/>
          <p:nvPr/>
        </p:nvPicPr>
        <p:blipFill>
          <a:blip r:embed="rId2"/>
          <a:stretch/>
        </p:blipFill>
        <p:spPr>
          <a:xfrm>
            <a:off x="4396032" y="2156770"/>
            <a:ext cx="3546999" cy="2874932"/>
          </a:xfrm>
          <a:prstGeom prst="rect">
            <a:avLst/>
          </a:prstGeom>
          <a:ln>
            <a:noFill/>
          </a:ln>
        </p:spPr>
      </p:pic>
      <p:sp>
        <p:nvSpPr>
          <p:cNvPr id="56" name="TextShape 2"/>
          <p:cNvSpPr txBox="1"/>
          <p:nvPr/>
        </p:nvSpPr>
        <p:spPr>
          <a:xfrm>
            <a:off x="457172" y="1659054"/>
            <a:ext cx="8228763" cy="4096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Longitudinální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Radiální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Horizontální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Šikmá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Bucket handle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Komplexní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24334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260350"/>
            <a:ext cx="6400800" cy="7921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altLang="cs-CZ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Ruptures</a:t>
            </a:r>
            <a:r>
              <a:rPr lang="cs-CZ" altLang="cs-CZ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</a:t>
            </a:r>
            <a:r>
              <a:rPr lang="cs-CZ" altLang="cs-CZ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menisci</a:t>
            </a:r>
            <a:endParaRPr lang="cs-CZ" altLang="cs-CZ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5603" name="Picture 4" descr="S2400065"/>
          <p:cNvPicPr>
            <a:picLocks noChangeAspect="1" noChangeArrowheads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2000" r="12000" b="10001"/>
          <a:stretch>
            <a:fillRect/>
          </a:stretch>
        </p:blipFill>
        <p:spPr bwMode="auto">
          <a:xfrm>
            <a:off x="4960938" y="3905250"/>
            <a:ext cx="3671887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76700"/>
            <a:ext cx="4103687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Text Box 10"/>
          <p:cNvSpPr txBox="1">
            <a:spLocks noChangeArrowheads="1"/>
          </p:cNvSpPr>
          <p:nvPr/>
        </p:nvSpPr>
        <p:spPr bwMode="auto">
          <a:xfrm>
            <a:off x="611188" y="1268413"/>
            <a:ext cx="55451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25606" name="Rectangle 11"/>
          <p:cNvSpPr>
            <a:spLocks noChangeArrowheads="1"/>
          </p:cNvSpPr>
          <p:nvPr/>
        </p:nvSpPr>
        <p:spPr bwMode="auto">
          <a:xfrm>
            <a:off x="395288" y="1268413"/>
            <a:ext cx="4105275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400" dirty="0" err="1">
                <a:solidFill>
                  <a:srgbClr val="FFFF00"/>
                </a:solidFill>
              </a:rPr>
              <a:t>Longitudinal</a:t>
            </a:r>
            <a:r>
              <a:rPr lang="cs-CZ" altLang="cs-CZ" sz="2400" dirty="0">
                <a:solidFill>
                  <a:srgbClr val="FFFF00"/>
                </a:solidFill>
              </a:rPr>
              <a:t>, </a:t>
            </a:r>
            <a:r>
              <a:rPr lang="cs-CZ" altLang="cs-CZ" sz="2400" dirty="0" err="1">
                <a:solidFill>
                  <a:srgbClr val="FFFF00"/>
                </a:solidFill>
              </a:rPr>
              <a:t>horizontal</a:t>
            </a:r>
            <a:r>
              <a:rPr lang="cs-CZ" altLang="cs-CZ" sz="2400" dirty="0">
                <a:solidFill>
                  <a:srgbClr val="FFFF00"/>
                </a:solidFill>
              </a:rPr>
              <a:t>, </a:t>
            </a:r>
            <a:r>
              <a:rPr lang="cs-CZ" altLang="cs-CZ" sz="2400" dirty="0" err="1">
                <a:solidFill>
                  <a:srgbClr val="FFFF00"/>
                </a:solidFill>
              </a:rPr>
              <a:t>radial</a:t>
            </a:r>
            <a:endParaRPr lang="cs-CZ" altLang="cs-CZ" sz="2400" dirty="0">
              <a:solidFill>
                <a:srgbClr val="FFFF00"/>
              </a:solidFill>
            </a:endParaRPr>
          </a:p>
          <a:p>
            <a:r>
              <a:rPr lang="cs-CZ" altLang="cs-CZ" sz="2400" dirty="0">
                <a:solidFill>
                  <a:srgbClr val="FFFF00"/>
                </a:solidFill>
              </a:rPr>
              <a:t>„</a:t>
            </a:r>
            <a:r>
              <a:rPr lang="cs-CZ" altLang="cs-CZ" sz="2400" dirty="0" err="1">
                <a:solidFill>
                  <a:srgbClr val="FFFF00"/>
                </a:solidFill>
              </a:rPr>
              <a:t>bucket</a:t>
            </a:r>
            <a:r>
              <a:rPr lang="cs-CZ" altLang="cs-CZ" sz="2400" dirty="0">
                <a:solidFill>
                  <a:srgbClr val="FFFF00"/>
                </a:solidFill>
              </a:rPr>
              <a:t> handle type“</a:t>
            </a:r>
          </a:p>
          <a:p>
            <a:pPr lvl="1">
              <a:buClr>
                <a:schemeClr val="tx1"/>
              </a:buClr>
              <a:buFontTx/>
              <a:buChar char="-"/>
            </a:pPr>
            <a:r>
              <a:rPr lang="cs-CZ" altLang="cs-CZ" sz="2400" dirty="0" err="1">
                <a:solidFill>
                  <a:srgbClr val="FFFF00"/>
                </a:solidFill>
              </a:rPr>
              <a:t>Typical</a:t>
            </a:r>
            <a:r>
              <a:rPr lang="cs-CZ" altLang="cs-CZ" sz="2400" dirty="0">
                <a:solidFill>
                  <a:srgbClr val="FFFF00"/>
                </a:solidFill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</a:rPr>
              <a:t>blockage</a:t>
            </a:r>
            <a:endParaRPr lang="cs-CZ" altLang="cs-CZ" sz="2400" dirty="0">
              <a:solidFill>
                <a:srgbClr val="FFFF00"/>
              </a:solidFill>
            </a:endParaRPr>
          </a:p>
          <a:p>
            <a:pPr>
              <a:buClr>
                <a:schemeClr val="tx1"/>
              </a:buClr>
            </a:pPr>
            <a:r>
              <a:rPr lang="cs-CZ" altLang="cs-CZ" sz="2400" dirty="0" err="1">
                <a:solidFill>
                  <a:srgbClr val="FFFF00"/>
                </a:solidFill>
              </a:rPr>
              <a:t>Degenerative</a:t>
            </a:r>
            <a:r>
              <a:rPr lang="cs-CZ" altLang="cs-CZ" sz="2400" dirty="0">
                <a:solidFill>
                  <a:srgbClr val="FFFF00"/>
                </a:solidFill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</a:rPr>
              <a:t>lesions</a:t>
            </a:r>
            <a:endParaRPr lang="cs-CZ" altLang="cs-CZ" sz="2400" dirty="0">
              <a:solidFill>
                <a:srgbClr val="FFFF00"/>
              </a:solidFill>
            </a:endParaRPr>
          </a:p>
          <a:p>
            <a:pPr>
              <a:buClr>
                <a:schemeClr val="tx1"/>
              </a:buClr>
            </a:pPr>
            <a:r>
              <a:rPr lang="cs-CZ" altLang="cs-CZ" sz="2400" dirty="0" err="1">
                <a:solidFill>
                  <a:srgbClr val="FFFF00"/>
                </a:solidFill>
              </a:rPr>
              <a:t>Discoid</a:t>
            </a:r>
            <a:r>
              <a:rPr lang="cs-CZ" altLang="cs-CZ" sz="2400" dirty="0">
                <a:solidFill>
                  <a:srgbClr val="FFFF00"/>
                </a:solidFill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</a:rPr>
              <a:t>meniscus</a:t>
            </a:r>
            <a:endParaRPr lang="cs-CZ" altLang="cs-CZ" sz="2400" dirty="0">
              <a:solidFill>
                <a:srgbClr val="FFFF00"/>
              </a:solidFill>
            </a:endParaRPr>
          </a:p>
        </p:txBody>
      </p:sp>
      <p:graphicFrame>
        <p:nvGraphicFramePr>
          <p:cNvPr id="25607" name="Object 2"/>
          <p:cNvGraphicFramePr>
            <a:graphicFrameLocks noChangeAspect="1"/>
          </p:cNvGraphicFramePr>
          <p:nvPr/>
        </p:nvGraphicFramePr>
        <p:xfrm>
          <a:off x="4716463" y="1089025"/>
          <a:ext cx="3619500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Rastrový obraz" r:id="rId5" imgW="5401429" imgH="4334480" progId="Paint.Picture">
                  <p:embed/>
                </p:oleObj>
              </mc:Choice>
              <mc:Fallback>
                <p:oleObj name="Rastrový obraz" r:id="rId5" imgW="5401429" imgH="433448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1089025"/>
                        <a:ext cx="3619500" cy="244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375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260350"/>
            <a:ext cx="6400800" cy="7921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altLang="cs-CZ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Ruptures</a:t>
            </a:r>
            <a:r>
              <a:rPr lang="cs-CZ" altLang="cs-CZ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</a:t>
            </a:r>
            <a:r>
              <a:rPr lang="cs-CZ" altLang="cs-CZ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menisci</a:t>
            </a:r>
            <a:endParaRPr lang="cs-CZ" altLang="cs-CZ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66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05263"/>
            <a:ext cx="4392613" cy="266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41" b="-316"/>
          <a:stretch>
            <a:fillRect/>
          </a:stretch>
        </p:blipFill>
        <p:spPr bwMode="auto">
          <a:xfrm>
            <a:off x="5219700" y="4076700"/>
            <a:ext cx="316865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6" r="12086" b="487"/>
          <a:stretch>
            <a:fillRect/>
          </a:stretch>
        </p:blipFill>
        <p:spPr bwMode="auto">
          <a:xfrm>
            <a:off x="5292725" y="1196975"/>
            <a:ext cx="3167063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0" name="Text Box 10"/>
          <p:cNvSpPr txBox="1">
            <a:spLocks noChangeArrowheads="1"/>
          </p:cNvSpPr>
          <p:nvPr/>
        </p:nvSpPr>
        <p:spPr bwMode="auto">
          <a:xfrm>
            <a:off x="611188" y="1268413"/>
            <a:ext cx="55451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26631" name="Rectangle 11"/>
          <p:cNvSpPr>
            <a:spLocks noChangeArrowheads="1"/>
          </p:cNvSpPr>
          <p:nvPr/>
        </p:nvSpPr>
        <p:spPr bwMode="auto">
          <a:xfrm>
            <a:off x="395288" y="1268413"/>
            <a:ext cx="5184775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400" dirty="0" err="1">
                <a:solidFill>
                  <a:srgbClr val="FFFF00"/>
                </a:solidFill>
              </a:rPr>
              <a:t>Longitudinal</a:t>
            </a:r>
            <a:r>
              <a:rPr lang="cs-CZ" altLang="cs-CZ" sz="2400" dirty="0">
                <a:solidFill>
                  <a:srgbClr val="FFFF00"/>
                </a:solidFill>
              </a:rPr>
              <a:t>, </a:t>
            </a:r>
            <a:r>
              <a:rPr lang="cs-CZ" altLang="cs-CZ" sz="2400" dirty="0" err="1">
                <a:solidFill>
                  <a:srgbClr val="FFFF00"/>
                </a:solidFill>
              </a:rPr>
              <a:t>horizontal</a:t>
            </a:r>
            <a:r>
              <a:rPr lang="cs-CZ" altLang="cs-CZ" sz="2400" dirty="0">
                <a:solidFill>
                  <a:srgbClr val="FFFF00"/>
                </a:solidFill>
              </a:rPr>
              <a:t>, </a:t>
            </a:r>
            <a:r>
              <a:rPr lang="cs-CZ" altLang="cs-CZ" sz="2400" dirty="0" err="1">
                <a:solidFill>
                  <a:srgbClr val="FFFF00"/>
                </a:solidFill>
              </a:rPr>
              <a:t>radial</a:t>
            </a:r>
            <a:endParaRPr lang="cs-CZ" altLang="cs-CZ" sz="2400" dirty="0">
              <a:solidFill>
                <a:srgbClr val="FFFF00"/>
              </a:solidFill>
            </a:endParaRPr>
          </a:p>
          <a:p>
            <a:r>
              <a:rPr lang="cs-CZ" altLang="cs-CZ" sz="2400" dirty="0">
                <a:solidFill>
                  <a:srgbClr val="FFFF00"/>
                </a:solidFill>
              </a:rPr>
              <a:t>„</a:t>
            </a:r>
            <a:r>
              <a:rPr lang="cs-CZ" altLang="cs-CZ" sz="2400" dirty="0" err="1">
                <a:solidFill>
                  <a:srgbClr val="FFFF00"/>
                </a:solidFill>
              </a:rPr>
              <a:t>bucket</a:t>
            </a:r>
            <a:r>
              <a:rPr lang="cs-CZ" altLang="cs-CZ" sz="2400" dirty="0">
                <a:solidFill>
                  <a:srgbClr val="FFFF00"/>
                </a:solidFill>
              </a:rPr>
              <a:t> handle type“</a:t>
            </a:r>
          </a:p>
          <a:p>
            <a:pPr lvl="1">
              <a:buClr>
                <a:schemeClr val="tx1"/>
              </a:buClr>
              <a:buFontTx/>
              <a:buChar char="-"/>
            </a:pPr>
            <a:r>
              <a:rPr lang="cs-CZ" altLang="cs-CZ" sz="2400" dirty="0" err="1">
                <a:solidFill>
                  <a:srgbClr val="FFFF00"/>
                </a:solidFill>
              </a:rPr>
              <a:t>Typical</a:t>
            </a:r>
            <a:r>
              <a:rPr lang="cs-CZ" altLang="cs-CZ" sz="2400" dirty="0">
                <a:solidFill>
                  <a:srgbClr val="FFFF00"/>
                </a:solidFill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</a:rPr>
              <a:t>blockage</a:t>
            </a:r>
            <a:endParaRPr lang="cs-CZ" altLang="cs-CZ" sz="2400" dirty="0">
              <a:solidFill>
                <a:srgbClr val="FFFF00"/>
              </a:solidFill>
            </a:endParaRPr>
          </a:p>
          <a:p>
            <a:pPr>
              <a:buClr>
                <a:schemeClr val="tx1"/>
              </a:buClr>
            </a:pPr>
            <a:r>
              <a:rPr lang="cs-CZ" altLang="cs-CZ" sz="2400" dirty="0" err="1">
                <a:solidFill>
                  <a:srgbClr val="FFFF00"/>
                </a:solidFill>
              </a:rPr>
              <a:t>Degenerative</a:t>
            </a:r>
            <a:r>
              <a:rPr lang="cs-CZ" altLang="cs-CZ" sz="2400" dirty="0">
                <a:solidFill>
                  <a:srgbClr val="FFFF00"/>
                </a:solidFill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</a:rPr>
              <a:t>lesions</a:t>
            </a:r>
            <a:endParaRPr lang="cs-CZ" altLang="cs-CZ" sz="2400" dirty="0">
              <a:solidFill>
                <a:srgbClr val="FFFF00"/>
              </a:solidFill>
            </a:endParaRPr>
          </a:p>
          <a:p>
            <a:pPr>
              <a:buClr>
                <a:schemeClr val="tx1"/>
              </a:buClr>
            </a:pPr>
            <a:r>
              <a:rPr lang="cs-CZ" altLang="cs-CZ" sz="2400" dirty="0" err="1">
                <a:solidFill>
                  <a:srgbClr val="FFFF00"/>
                </a:solidFill>
              </a:rPr>
              <a:t>Discoid</a:t>
            </a:r>
            <a:r>
              <a:rPr lang="cs-CZ" altLang="cs-CZ" sz="2400" dirty="0">
                <a:solidFill>
                  <a:srgbClr val="FFFF00"/>
                </a:solidFill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</a:rPr>
              <a:t>meniscus</a:t>
            </a:r>
            <a:endParaRPr lang="cs-CZ" altLang="cs-CZ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4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Meniscus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treatment</a:t>
            </a:r>
            <a:endParaRPr lang="cs-CZ" alt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916113"/>
            <a:ext cx="2667000" cy="22098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altLang="cs-CZ" sz="2800" u="sng" dirty="0" err="1" smtClean="0">
                <a:solidFill>
                  <a:srgbClr val="FFFF00"/>
                </a:solidFill>
              </a:rPr>
              <a:t>Menisectomy</a:t>
            </a:r>
            <a:endParaRPr lang="cs-CZ" altLang="cs-CZ" sz="2800" dirty="0" smtClean="0">
              <a:solidFill>
                <a:srgbClr val="FFFF00"/>
              </a:solidFill>
            </a:endParaRPr>
          </a:p>
          <a:p>
            <a:r>
              <a:rPr lang="cs-CZ" altLang="cs-CZ" sz="2800" dirty="0" err="1" smtClean="0">
                <a:solidFill>
                  <a:srgbClr val="FFFF00"/>
                </a:solidFill>
              </a:rPr>
              <a:t>partial</a:t>
            </a:r>
            <a:endParaRPr lang="cs-CZ" altLang="cs-CZ" sz="2800" dirty="0" smtClean="0">
              <a:solidFill>
                <a:srgbClr val="FFFF00"/>
              </a:solidFill>
            </a:endParaRPr>
          </a:p>
          <a:p>
            <a:r>
              <a:rPr lang="cs-CZ" altLang="cs-CZ" sz="2800" dirty="0" err="1" smtClean="0">
                <a:solidFill>
                  <a:srgbClr val="FFFF00"/>
                </a:solidFill>
              </a:rPr>
              <a:t>subtotal</a:t>
            </a:r>
            <a:endParaRPr lang="cs-CZ" altLang="cs-CZ" sz="2800" dirty="0" smtClean="0">
              <a:solidFill>
                <a:srgbClr val="FFFF00"/>
              </a:solidFill>
            </a:endParaRPr>
          </a:p>
          <a:p>
            <a:r>
              <a:rPr lang="cs-CZ" altLang="cs-CZ" sz="2800" dirty="0" err="1" smtClean="0">
                <a:solidFill>
                  <a:srgbClr val="FFFF00"/>
                </a:solidFill>
              </a:rPr>
              <a:t>complete</a:t>
            </a:r>
            <a:endParaRPr lang="cs-CZ" altLang="cs-CZ" sz="2800" dirty="0" smtClean="0">
              <a:solidFill>
                <a:srgbClr val="FFFF00"/>
              </a:solidFill>
            </a:endParaRP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6"/>
          <a:stretch>
            <a:fillRect/>
          </a:stretch>
        </p:blipFill>
        <p:spPr bwMode="auto">
          <a:xfrm>
            <a:off x="4356100" y="2060575"/>
            <a:ext cx="3816350" cy="316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1219200" y="6096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1709928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04900" y="739775"/>
            <a:ext cx="6932613" cy="944563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Partial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meniscectomy</a:t>
            </a:r>
            <a:endParaRPr lang="cs-CZ" alt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8675" name="Picture 4" descr="S6R0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989138"/>
            <a:ext cx="6624637" cy="421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816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71550" y="260350"/>
            <a:ext cx="7340600" cy="862013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Subtotal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menisectomy</a:t>
            </a:r>
            <a:endParaRPr lang="cs-CZ" alt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r="4543" b="896"/>
          <a:stretch>
            <a:fillRect/>
          </a:stretch>
        </p:blipFill>
        <p:spPr>
          <a:xfrm>
            <a:off x="323850" y="1196975"/>
            <a:ext cx="4392613" cy="2808288"/>
          </a:xfrm>
          <a:noFill/>
        </p:spPr>
      </p:pic>
      <p:pic>
        <p:nvPicPr>
          <p:cNvPr id="29700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3959225"/>
            <a:ext cx="4140200" cy="2755900"/>
          </a:xfrm>
          <a:noFill/>
        </p:spPr>
      </p:pic>
    </p:spTree>
    <p:extLst>
      <p:ext uri="{BB962C8B-B14F-4D97-AF65-F5344CB8AC3E}">
        <p14:creationId xmlns:p14="http://schemas.microsoft.com/office/powerpoint/2010/main" val="69048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457172" y="331811"/>
            <a:ext cx="8228763" cy="63044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97967" algn="ctr">
              <a:buClr>
                <a:srgbClr val="FFFFFF"/>
              </a:buClr>
              <a:buSzPct val="45000"/>
            </a:pPr>
            <a:r>
              <a:rPr lang="cs-CZ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Techniky</a:t>
            </a:r>
            <a:r>
              <a:rPr lang="en-US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sutury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 algn="ctr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97967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Outside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– in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</a:t>
            </a:r>
            <a:endParaRPr lang="cs-CZ" sz="2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Inside – out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 </a:t>
            </a:r>
            <a:endParaRPr lang="cs-CZ" sz="2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             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– inside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  <p:pic>
        <p:nvPicPr>
          <p:cNvPr id="62" name="Obrázek 61"/>
          <p:cNvPicPr/>
          <p:nvPr/>
        </p:nvPicPr>
        <p:blipFill>
          <a:blip r:embed="rId2"/>
          <a:stretch/>
        </p:blipFill>
        <p:spPr>
          <a:xfrm>
            <a:off x="5474304" y="2737440"/>
            <a:ext cx="1907712" cy="1907912"/>
          </a:xfrm>
          <a:prstGeom prst="rect">
            <a:avLst/>
          </a:prstGeom>
          <a:ln>
            <a:noFill/>
          </a:ln>
        </p:spPr>
      </p:pic>
      <p:pic>
        <p:nvPicPr>
          <p:cNvPr id="63" name="Obrázek 62"/>
          <p:cNvPicPr/>
          <p:nvPr/>
        </p:nvPicPr>
        <p:blipFill>
          <a:blip r:embed="rId3"/>
          <a:stretch/>
        </p:blipFill>
        <p:spPr>
          <a:xfrm>
            <a:off x="3815424" y="1327243"/>
            <a:ext cx="2044210" cy="1881459"/>
          </a:xfrm>
          <a:prstGeom prst="rect">
            <a:avLst/>
          </a:prstGeom>
          <a:ln>
            <a:noFill/>
          </a:ln>
        </p:spPr>
      </p:pic>
      <p:pic>
        <p:nvPicPr>
          <p:cNvPr id="64" name="Obrázek 63"/>
          <p:cNvPicPr/>
          <p:nvPr/>
        </p:nvPicPr>
        <p:blipFill>
          <a:blip r:embed="rId4"/>
          <a:stretch/>
        </p:blipFill>
        <p:spPr>
          <a:xfrm>
            <a:off x="6801408" y="4396494"/>
            <a:ext cx="2262020" cy="19049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0424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Shape 1"/>
          <p:cNvSpPr txBox="1"/>
          <p:nvPr/>
        </p:nvSpPr>
        <p:spPr>
          <a:xfrm>
            <a:off x="457172" y="331811"/>
            <a:ext cx="8228763" cy="61385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Excelentní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výsl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zhojení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mladých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pac.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 – inside –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kompresní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cirkumferentní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steh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obvodu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léze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" name="Obrázek 70"/>
          <p:cNvPicPr/>
          <p:nvPr/>
        </p:nvPicPr>
        <p:blipFill>
          <a:blip r:embed="rId2"/>
          <a:stretch/>
        </p:blipFill>
        <p:spPr>
          <a:xfrm>
            <a:off x="1251344" y="3401061"/>
            <a:ext cx="6545392" cy="23004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3352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KOleno late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6" t="3088" r="17708" b="-1595"/>
          <a:stretch>
            <a:fillRect/>
          </a:stretch>
        </p:blipFill>
        <p:spPr bwMode="auto">
          <a:xfrm>
            <a:off x="2267744" y="116632"/>
            <a:ext cx="3960440" cy="576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419475" y="5805488"/>
            <a:ext cx="17780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Lateral</a:t>
            </a:r>
            <a:r>
              <a:rPr lang="cs-CZ" altLang="cs-CZ" sz="24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side</a:t>
            </a:r>
            <a:endParaRPr lang="cs-CZ" altLang="cs-CZ" sz="24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676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Shape 1"/>
          <p:cNvSpPr txBox="1"/>
          <p:nvPr/>
        </p:nvSpPr>
        <p:spPr>
          <a:xfrm>
            <a:off x="457172" y="165905"/>
            <a:ext cx="8228763" cy="655326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97967" algn="ctr">
              <a:buClr>
                <a:srgbClr val="FFFFFF"/>
              </a:buClr>
              <a:buSzPct val="45000"/>
            </a:pP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Radiální</a:t>
            </a:r>
            <a:r>
              <a:rPr lang="en-US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ruptura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 algn="ctr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Rpt. 60 %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centrální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zóny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nemá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vlyv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tlaku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/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kandidát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parc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menisektomie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/</a:t>
            </a:r>
            <a:r>
              <a:rPr lang="en-US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Rpt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90 %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siginifikantně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–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sutura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Inside-out, All-inside,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transtibiální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technika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/ TT /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Chronická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léze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–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retrakce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okrajů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– gapping / ↓ TT /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A: Inside-out -</a:t>
            </a:r>
            <a:r>
              <a:rPr lang="en-US" sz="2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horizontální</a:t>
            </a: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matracový</a:t>
            </a: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steh</a:t>
            </a: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B: All-inside knot tying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C: </a:t>
            </a:r>
            <a:r>
              <a:rPr lang="en-US" sz="2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Transtibiální</a:t>
            </a: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technika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" name="Obrázek 72"/>
          <p:cNvPicPr/>
          <p:nvPr/>
        </p:nvPicPr>
        <p:blipFill>
          <a:blip r:embed="rId2"/>
          <a:stretch/>
        </p:blipFill>
        <p:spPr>
          <a:xfrm>
            <a:off x="1568815" y="3411011"/>
            <a:ext cx="5391033" cy="17710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17681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bdélník 1"/>
          <p:cNvSpPr>
            <a:spLocks noChangeArrowheads="1"/>
          </p:cNvSpPr>
          <p:nvPr/>
        </p:nvSpPr>
        <p:spPr bwMode="auto">
          <a:xfrm>
            <a:off x="468313" y="1412875"/>
            <a:ext cx="1727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outside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-in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inside-out</a:t>
            </a: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all-inside</a:t>
            </a: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0723" name="TextovéPole 2"/>
          <p:cNvSpPr txBox="1">
            <a:spLocks noChangeArrowheads="1"/>
          </p:cNvSpPr>
          <p:nvPr/>
        </p:nvSpPr>
        <p:spPr bwMode="auto">
          <a:xfrm>
            <a:off x="855663" y="296863"/>
            <a:ext cx="64246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dirty="0" err="1">
                <a:solidFill>
                  <a:srgbClr val="FFFF00"/>
                </a:solidFill>
                <a:latin typeface="Arial" charset="0"/>
              </a:rPr>
              <a:t>Suture</a:t>
            </a:r>
            <a:r>
              <a:rPr lang="cs-CZ" altLang="cs-CZ" dirty="0">
                <a:solidFill>
                  <a:srgbClr val="FFFF00"/>
                </a:solidFill>
                <a:latin typeface="Arial" charset="0"/>
              </a:rPr>
              <a:t> of </a:t>
            </a:r>
            <a:r>
              <a:rPr lang="cs-CZ" altLang="cs-CZ" dirty="0" err="1">
                <a:solidFill>
                  <a:srgbClr val="FFFF00"/>
                </a:solidFill>
                <a:latin typeface="Arial" charset="0"/>
              </a:rPr>
              <a:t>meniscus</a:t>
            </a:r>
            <a:r>
              <a:rPr lang="cs-CZ" altLang="cs-CZ" dirty="0">
                <a:solidFill>
                  <a:srgbClr val="FFFF00"/>
                </a:solidFill>
                <a:latin typeface="Arial" charset="0"/>
              </a:rPr>
              <a:t>- </a:t>
            </a:r>
            <a:r>
              <a:rPr lang="cs-CZ" altLang="cs-CZ" dirty="0" err="1">
                <a:solidFill>
                  <a:srgbClr val="FFFF00"/>
                </a:solidFill>
                <a:latin typeface="Arial" charset="0"/>
              </a:rPr>
              <a:t>meniscopexis</a:t>
            </a:r>
            <a:endParaRPr lang="cs-CZ" altLang="cs-CZ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6" y="1023938"/>
            <a:ext cx="3211512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3" descr="S6R0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17" y="3861048"/>
            <a:ext cx="42386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6559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404813"/>
            <a:ext cx="6932612" cy="944562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Ligaments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ACL, PCL</a:t>
            </a:r>
            <a:endParaRPr lang="cs-CZ" alt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1747" name="Picture 5" descr="Koleno AC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2" t="1704" r="14171" b="378"/>
          <a:stretch>
            <a:fillRect/>
          </a:stretch>
        </p:blipFill>
        <p:spPr bwMode="auto">
          <a:xfrm>
            <a:off x="827088" y="1557338"/>
            <a:ext cx="2881312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 descr="Koleno PC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2" r="16122" b="3583"/>
          <a:stretch>
            <a:fillRect/>
          </a:stretch>
        </p:blipFill>
        <p:spPr bwMode="auto">
          <a:xfrm>
            <a:off x="5148263" y="1557338"/>
            <a:ext cx="2955925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278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Rupture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</a:t>
            </a: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ligaments</a:t>
            </a:r>
            <a:endParaRPr lang="cs-CZ" alt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700213"/>
            <a:ext cx="4537075" cy="3024187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altLang="cs-CZ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Sprain</a:t>
            </a:r>
            <a:endParaRPr lang="cs-CZ" altLang="cs-CZ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altLang="cs-CZ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partial</a:t>
            </a:r>
            <a:r>
              <a:rPr lang="cs-CZ" alt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rupture</a:t>
            </a:r>
            <a:endParaRPr lang="cs-CZ" altLang="cs-CZ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None/>
              <a:defRPr/>
            </a:pPr>
            <a:r>
              <a:rPr lang="cs-CZ" alt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cs-CZ" altLang="cs-CZ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total</a:t>
            </a:r>
            <a:r>
              <a:rPr lang="cs-CZ" alt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rupture</a:t>
            </a:r>
            <a:r>
              <a:rPr lang="cs-CZ" altLang="cs-CZ" sz="2800" dirty="0" smtClean="0"/>
              <a:t> </a:t>
            </a:r>
          </a:p>
          <a:p>
            <a:pPr>
              <a:buFontTx/>
              <a:buNone/>
              <a:defRPr/>
            </a:pPr>
            <a:endParaRPr lang="cs-CZ" altLang="cs-CZ" sz="2800" dirty="0" smtClean="0"/>
          </a:p>
          <a:p>
            <a:pPr>
              <a:defRPr/>
            </a:pPr>
            <a:r>
              <a:rPr lang="cs-CZ" altLang="cs-CZ" sz="2800" dirty="0" err="1" smtClean="0">
                <a:solidFill>
                  <a:srgbClr val="FFFF00"/>
                </a:solidFill>
              </a:rPr>
              <a:t>Mechanism</a:t>
            </a:r>
            <a:r>
              <a:rPr lang="cs-CZ" altLang="cs-CZ" sz="2800" dirty="0" smtClean="0">
                <a:solidFill>
                  <a:srgbClr val="FFFF00"/>
                </a:solidFill>
              </a:rPr>
              <a:t>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of</a:t>
            </a:r>
            <a:r>
              <a:rPr lang="cs-CZ" altLang="cs-CZ" sz="2800" dirty="0" smtClean="0">
                <a:solidFill>
                  <a:srgbClr val="FFFF00"/>
                </a:solidFill>
              </a:rPr>
              <a:t>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injury</a:t>
            </a:r>
            <a:endParaRPr lang="cs-CZ" altLang="cs-CZ" sz="28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altLang="cs-CZ" sz="2800" dirty="0" err="1" smtClean="0">
                <a:solidFill>
                  <a:srgbClr val="FFFF00"/>
                </a:solidFill>
              </a:rPr>
              <a:t>Tests</a:t>
            </a:r>
            <a:r>
              <a:rPr lang="cs-CZ" altLang="cs-CZ" sz="2800" dirty="0" smtClean="0">
                <a:solidFill>
                  <a:srgbClr val="FFFF00"/>
                </a:solidFill>
              </a:rPr>
              <a:t>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of</a:t>
            </a:r>
            <a:r>
              <a:rPr lang="cs-CZ" altLang="cs-CZ" sz="2800" dirty="0" smtClean="0">
                <a:solidFill>
                  <a:srgbClr val="FFFF00"/>
                </a:solidFill>
              </a:rPr>
              <a:t> stability</a:t>
            </a:r>
          </a:p>
        </p:txBody>
      </p:sp>
      <p:pic>
        <p:nvPicPr>
          <p:cNvPr id="32772" name="Picture 4" descr="S240007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r="12000" b="4666"/>
          <a:stretch>
            <a:fillRect/>
          </a:stretch>
        </p:blipFill>
        <p:spPr>
          <a:xfrm>
            <a:off x="4932363" y="1674813"/>
            <a:ext cx="3829050" cy="3960812"/>
          </a:xfrm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5795963" y="5949950"/>
            <a:ext cx="2736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 err="1" smtClean="0">
                <a:solidFill>
                  <a:srgbClr val="FFFF00"/>
                </a:solidFill>
              </a:rPr>
              <a:t>Unhappy</a:t>
            </a:r>
            <a:r>
              <a:rPr lang="cs-CZ" altLang="cs-CZ" sz="2400" dirty="0" smtClean="0">
                <a:solidFill>
                  <a:srgbClr val="FFFF00"/>
                </a:solidFill>
              </a:rPr>
              <a:t> trias</a:t>
            </a:r>
            <a:endParaRPr lang="cs-CZ" altLang="cs-CZ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28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Rupture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ACL</a:t>
            </a:r>
            <a:endParaRPr lang="cs-CZ" alt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89138"/>
            <a:ext cx="4787900" cy="36607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800" dirty="0" err="1" smtClean="0">
                <a:solidFill>
                  <a:srgbClr val="FFFF00"/>
                </a:solidFill>
              </a:rPr>
              <a:t>Tests</a:t>
            </a:r>
            <a:r>
              <a:rPr lang="cs-CZ" altLang="cs-CZ" sz="2800" dirty="0" smtClean="0">
                <a:solidFill>
                  <a:srgbClr val="FFFF00"/>
                </a:solidFill>
              </a:rPr>
              <a:t> of stability</a:t>
            </a:r>
          </a:p>
          <a:p>
            <a:pPr>
              <a:lnSpc>
                <a:spcPct val="80000"/>
              </a:lnSpc>
            </a:pPr>
            <a:r>
              <a:rPr lang="cs-CZ" altLang="cs-CZ" sz="2800" dirty="0" smtClean="0">
                <a:solidFill>
                  <a:srgbClr val="FFFF00"/>
                </a:solidFill>
              </a:rPr>
              <a:t>Lachman test</a:t>
            </a:r>
          </a:p>
          <a:p>
            <a:pPr>
              <a:lnSpc>
                <a:spcPct val="80000"/>
              </a:lnSpc>
            </a:pPr>
            <a:r>
              <a:rPr lang="cs-CZ" altLang="cs-CZ" sz="2800" dirty="0" err="1" smtClean="0">
                <a:solidFill>
                  <a:srgbClr val="FFFF00"/>
                </a:solidFill>
              </a:rPr>
              <a:t>Anterior</a:t>
            </a:r>
            <a:r>
              <a:rPr lang="cs-CZ" altLang="cs-CZ" sz="2800" dirty="0" smtClean="0">
                <a:solidFill>
                  <a:srgbClr val="FFFF00"/>
                </a:solidFill>
              </a:rPr>
              <a:t>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drawer</a:t>
            </a:r>
            <a:r>
              <a:rPr lang="cs-CZ" altLang="cs-CZ" sz="2800" dirty="0" smtClean="0">
                <a:solidFill>
                  <a:srgbClr val="FFFF00"/>
                </a:solidFill>
              </a:rPr>
              <a:t> sign</a:t>
            </a:r>
          </a:p>
          <a:p>
            <a:pPr>
              <a:lnSpc>
                <a:spcPct val="80000"/>
              </a:lnSpc>
            </a:pPr>
            <a:r>
              <a:rPr lang="cs-CZ" altLang="cs-CZ" sz="2800" dirty="0" smtClean="0">
                <a:solidFill>
                  <a:srgbClr val="FFFF00"/>
                </a:solidFill>
              </a:rPr>
              <a:t>Pivot-shift test</a:t>
            </a: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5292725" y="5876925"/>
            <a:ext cx="28813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 err="1" smtClean="0">
                <a:solidFill>
                  <a:srgbClr val="FFFF00"/>
                </a:solidFill>
              </a:rPr>
              <a:t>Lachmann</a:t>
            </a:r>
            <a:r>
              <a:rPr lang="cs-CZ" altLang="cs-CZ" sz="2400" dirty="0" smtClean="0">
                <a:solidFill>
                  <a:srgbClr val="FFFF00"/>
                </a:solidFill>
              </a:rPr>
              <a:t> </a:t>
            </a:r>
            <a:r>
              <a:rPr lang="cs-CZ" altLang="cs-CZ" sz="2400" dirty="0">
                <a:solidFill>
                  <a:srgbClr val="FFFF00"/>
                </a:solidFill>
              </a:rPr>
              <a:t>test</a:t>
            </a:r>
          </a:p>
        </p:txBody>
      </p:sp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132013"/>
            <a:ext cx="4643437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938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04813"/>
            <a:ext cx="7340600" cy="939800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Rupture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ACL</a:t>
            </a:r>
            <a:endParaRPr lang="cs-CZ" alt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00213"/>
            <a:ext cx="4752975" cy="3960812"/>
          </a:xfrm>
        </p:spPr>
        <p:txBody>
          <a:bodyPr/>
          <a:lstStyle/>
          <a:p>
            <a:pPr>
              <a:lnSpc>
                <a:spcPct val="105000"/>
              </a:lnSpc>
              <a:buClr>
                <a:schemeClr val="tx1"/>
              </a:buClr>
            </a:pPr>
            <a:r>
              <a:rPr lang="cs-CZ" altLang="cs-CZ" dirty="0" err="1" smtClean="0">
                <a:solidFill>
                  <a:srgbClr val="FFFF00"/>
                </a:solidFill>
              </a:rPr>
              <a:t>Frequent</a:t>
            </a:r>
            <a:r>
              <a:rPr lang="cs-CZ" altLang="cs-CZ" dirty="0" smtClean="0">
                <a:solidFill>
                  <a:srgbClr val="FFFF00"/>
                </a:solidFill>
              </a:rPr>
              <a:t> </a:t>
            </a:r>
            <a:r>
              <a:rPr lang="cs-CZ" altLang="cs-CZ" dirty="0" err="1" smtClean="0">
                <a:solidFill>
                  <a:srgbClr val="FFFF00"/>
                </a:solidFill>
              </a:rPr>
              <a:t>injury</a:t>
            </a:r>
            <a:endParaRPr lang="cs-CZ" altLang="cs-CZ" dirty="0" smtClean="0">
              <a:solidFill>
                <a:srgbClr val="FFFF00"/>
              </a:solidFill>
            </a:endParaRPr>
          </a:p>
        </p:txBody>
      </p:sp>
      <p:pic>
        <p:nvPicPr>
          <p:cNvPr id="35844" name="Picture 4" descr="ACL zdrav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557338"/>
            <a:ext cx="32924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076700"/>
            <a:ext cx="3311525" cy="217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050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954087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Rupture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ACL</a:t>
            </a:r>
            <a:endParaRPr lang="cs-CZ" alt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2205038"/>
            <a:ext cx="4495800" cy="3168650"/>
          </a:xfrm>
        </p:spPr>
        <p:txBody>
          <a:bodyPr/>
          <a:lstStyle/>
          <a:p>
            <a:endParaRPr lang="cs-CZ" altLang="cs-CZ" sz="2800" dirty="0" smtClean="0"/>
          </a:p>
          <a:p>
            <a:pPr lvl="1">
              <a:buClr>
                <a:schemeClr val="tx1"/>
              </a:buClr>
            </a:pPr>
            <a:r>
              <a:rPr lang="cs-CZ" altLang="cs-CZ" sz="2400" dirty="0" err="1" smtClean="0">
                <a:solidFill>
                  <a:srgbClr val="FFFF00"/>
                </a:solidFill>
              </a:rPr>
              <a:t>Debridement</a:t>
            </a:r>
            <a:r>
              <a:rPr lang="cs-CZ" altLang="cs-CZ" sz="2400" dirty="0" smtClean="0">
                <a:solidFill>
                  <a:srgbClr val="FFFF00"/>
                </a:solidFill>
              </a:rPr>
              <a:t> </a:t>
            </a:r>
          </a:p>
          <a:p>
            <a:pPr lvl="1">
              <a:buClr>
                <a:schemeClr val="tx1"/>
              </a:buClr>
            </a:pPr>
            <a:r>
              <a:rPr lang="cs-CZ" altLang="cs-CZ" sz="2400" dirty="0" err="1" smtClean="0">
                <a:solidFill>
                  <a:srgbClr val="FFFF00"/>
                </a:solidFill>
              </a:rPr>
              <a:t>Physiotherapy</a:t>
            </a:r>
            <a:endParaRPr lang="cs-CZ" altLang="cs-CZ" sz="2400" dirty="0" smtClean="0">
              <a:solidFill>
                <a:srgbClr val="FFFF00"/>
              </a:solidFill>
            </a:endParaRPr>
          </a:p>
          <a:p>
            <a:pPr lvl="1">
              <a:buClr>
                <a:schemeClr val="tx1"/>
              </a:buClr>
            </a:pPr>
            <a:r>
              <a:rPr lang="cs-CZ" altLang="cs-CZ" sz="2400" dirty="0" smtClean="0">
                <a:solidFill>
                  <a:srgbClr val="FFFF00"/>
                </a:solidFill>
              </a:rPr>
              <a:t>Limited </a:t>
            </a:r>
            <a:r>
              <a:rPr lang="cs-CZ" altLang="cs-CZ" sz="2400" dirty="0" err="1" smtClean="0">
                <a:solidFill>
                  <a:srgbClr val="FFFF00"/>
                </a:solidFill>
              </a:rPr>
              <a:t>activity</a:t>
            </a:r>
            <a:endParaRPr lang="cs-CZ" altLang="cs-CZ" sz="2400" dirty="0" smtClean="0">
              <a:solidFill>
                <a:srgbClr val="FFFF00"/>
              </a:solidFill>
            </a:endParaRPr>
          </a:p>
          <a:p>
            <a:pPr lvl="1">
              <a:buClr>
                <a:schemeClr val="tx1"/>
              </a:buClr>
            </a:pPr>
            <a:r>
              <a:rPr lang="cs-CZ" altLang="cs-CZ" sz="2400" dirty="0" err="1" smtClean="0">
                <a:solidFill>
                  <a:srgbClr val="FFFF00"/>
                </a:solidFill>
              </a:rPr>
              <a:t>Orthesis</a:t>
            </a:r>
            <a:endParaRPr lang="cs-CZ" altLang="cs-CZ" sz="2400" dirty="0" smtClean="0">
              <a:solidFill>
                <a:srgbClr val="FFFF00"/>
              </a:solidFill>
            </a:endParaRP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505200" cy="230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62400"/>
            <a:ext cx="3505200" cy="230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751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bal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31242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5" descr="defiancetiger6_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693738"/>
            <a:ext cx="1873250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ovéPole 1"/>
          <p:cNvSpPr txBox="1">
            <a:spLocks noChangeArrowheads="1"/>
          </p:cNvSpPr>
          <p:nvPr/>
        </p:nvSpPr>
        <p:spPr bwMode="auto">
          <a:xfrm>
            <a:off x="1187450" y="5732463"/>
            <a:ext cx="2136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Physiotherapy</a:t>
            </a: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7893" name="TextovéPole 2"/>
          <p:cNvSpPr txBox="1">
            <a:spLocks noChangeArrowheads="1"/>
          </p:cNvSpPr>
          <p:nvPr/>
        </p:nvSpPr>
        <p:spPr bwMode="auto">
          <a:xfrm>
            <a:off x="6012160" y="5732463"/>
            <a:ext cx="1330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Orthesis</a:t>
            </a: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5252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7634287" cy="1081088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Indication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reconstruction</a:t>
            </a:r>
            <a:endParaRPr lang="cs-CZ" alt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781300"/>
            <a:ext cx="4321175" cy="324167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cs-CZ" altLang="cs-CZ" dirty="0" smtClean="0">
                <a:solidFill>
                  <a:srgbClr val="FFFF00"/>
                </a:solidFill>
              </a:rPr>
              <a:t>1/3 of </a:t>
            </a:r>
            <a:r>
              <a:rPr lang="cs-CZ" altLang="cs-CZ" dirty="0" err="1" smtClean="0">
                <a:solidFill>
                  <a:srgbClr val="FFFF00"/>
                </a:solidFill>
              </a:rPr>
              <a:t>cases</a:t>
            </a:r>
            <a:endParaRPr lang="cs-CZ" altLang="cs-CZ" dirty="0" smtClean="0">
              <a:solidFill>
                <a:srgbClr val="FFFF00"/>
              </a:solidFill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1989138"/>
            <a:ext cx="5472112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684213" y="5229225"/>
            <a:ext cx="74295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Symbol" panose="05050102010706020507" pitchFamily="18" charset="2"/>
              <a:buChar char="Þ"/>
              <a:defRPr/>
            </a:pPr>
            <a:r>
              <a:rPr lang="cs-CZ" altLang="cs-CZ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cs-CZ" altLang="cs-CZ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617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39813"/>
          </a:xfrm>
        </p:spPr>
        <p:txBody>
          <a:bodyPr/>
          <a:lstStyle/>
          <a:p>
            <a:pPr>
              <a:defRPr/>
            </a:pP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BTB  </a:t>
            </a: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graft</a:t>
            </a:r>
            <a:endParaRPr lang="cs-CZ" alt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125538"/>
            <a:ext cx="3600450" cy="792162"/>
          </a:xfrm>
        </p:spPr>
        <p:txBody>
          <a:bodyPr/>
          <a:lstStyle/>
          <a:p>
            <a:r>
              <a:rPr lang="cs-CZ" altLang="cs-CZ" sz="2800" b="1" dirty="0" smtClean="0">
                <a:solidFill>
                  <a:srgbClr val="FFFF00"/>
                </a:solidFill>
              </a:rPr>
              <a:t>B</a:t>
            </a:r>
            <a:r>
              <a:rPr lang="cs-CZ" altLang="cs-CZ" sz="2800" dirty="0" smtClean="0">
                <a:solidFill>
                  <a:srgbClr val="FFFF00"/>
                </a:solidFill>
              </a:rPr>
              <a:t>one-</a:t>
            </a:r>
            <a:r>
              <a:rPr lang="cs-CZ" altLang="cs-CZ" sz="2800" b="1" dirty="0" err="1" smtClean="0">
                <a:solidFill>
                  <a:srgbClr val="FFFF00"/>
                </a:solidFill>
              </a:rPr>
              <a:t>T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endon</a:t>
            </a:r>
            <a:r>
              <a:rPr lang="cs-CZ" altLang="cs-CZ" sz="2800" dirty="0" smtClean="0">
                <a:solidFill>
                  <a:srgbClr val="FFFF00"/>
                </a:solidFill>
              </a:rPr>
              <a:t>-</a:t>
            </a:r>
            <a:r>
              <a:rPr lang="cs-CZ" altLang="cs-CZ" sz="2800" b="1" dirty="0" smtClean="0">
                <a:solidFill>
                  <a:srgbClr val="FFFF00"/>
                </a:solidFill>
              </a:rPr>
              <a:t>B</a:t>
            </a:r>
            <a:r>
              <a:rPr lang="cs-CZ" altLang="cs-CZ" sz="2800" dirty="0" smtClean="0">
                <a:solidFill>
                  <a:srgbClr val="FFFF00"/>
                </a:solidFill>
              </a:rPr>
              <a:t>one</a:t>
            </a:r>
          </a:p>
        </p:txBody>
      </p:sp>
      <p:pic>
        <p:nvPicPr>
          <p:cNvPr id="39940" name="Picture 4" descr="S2400101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10001" b="10001"/>
          <a:stretch>
            <a:fillRect/>
          </a:stretch>
        </p:blipFill>
        <p:spPr>
          <a:xfrm>
            <a:off x="1619250" y="1844675"/>
            <a:ext cx="5280025" cy="4752975"/>
          </a:xfrm>
          <a:noFill/>
        </p:spPr>
      </p:pic>
    </p:spTree>
    <p:extLst>
      <p:ext uri="{BB962C8B-B14F-4D97-AF65-F5344CB8AC3E}">
        <p14:creationId xmlns:p14="http://schemas.microsoft.com/office/powerpoint/2010/main" val="3520989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555875" y="6092825"/>
            <a:ext cx="28055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Cruciate</a:t>
            </a:r>
            <a:r>
              <a:rPr lang="cs-CZ" altLang="cs-CZ" sz="2400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ligaments</a:t>
            </a:r>
            <a:endParaRPr lang="cs-CZ" altLang="cs-CZ" sz="24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2292" name="Picture 4" descr="Koleno AC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2" t="1704" r="14171" b="378"/>
          <a:stretch>
            <a:fillRect/>
          </a:stretch>
        </p:blipFill>
        <p:spPr bwMode="auto">
          <a:xfrm>
            <a:off x="826948" y="476672"/>
            <a:ext cx="3385012" cy="551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Koleno PC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2" r="16122" b="3583"/>
          <a:stretch>
            <a:fillRect/>
          </a:stretch>
        </p:blipFill>
        <p:spPr bwMode="auto">
          <a:xfrm>
            <a:off x="4859337" y="548680"/>
            <a:ext cx="3428053" cy="544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546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39813"/>
          </a:xfrm>
        </p:spPr>
        <p:txBody>
          <a:bodyPr/>
          <a:lstStyle/>
          <a:p>
            <a:pPr>
              <a:defRPr/>
            </a:pP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BTB  </a:t>
            </a: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graft</a:t>
            </a:r>
            <a:endParaRPr lang="cs-CZ" alt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125538"/>
            <a:ext cx="3600450" cy="792162"/>
          </a:xfrm>
        </p:spPr>
        <p:txBody>
          <a:bodyPr/>
          <a:lstStyle/>
          <a:p>
            <a:r>
              <a:rPr lang="cs-CZ" altLang="cs-CZ" sz="2800" b="1" dirty="0" smtClean="0">
                <a:solidFill>
                  <a:srgbClr val="FFFF00"/>
                </a:solidFill>
              </a:rPr>
              <a:t>B</a:t>
            </a:r>
            <a:r>
              <a:rPr lang="cs-CZ" altLang="cs-CZ" sz="2800" dirty="0" smtClean="0">
                <a:solidFill>
                  <a:srgbClr val="FFFF00"/>
                </a:solidFill>
              </a:rPr>
              <a:t>one-</a:t>
            </a:r>
            <a:r>
              <a:rPr lang="cs-CZ" altLang="cs-CZ" sz="2800" b="1" dirty="0" err="1" smtClean="0">
                <a:solidFill>
                  <a:srgbClr val="FFFF00"/>
                </a:solidFill>
              </a:rPr>
              <a:t>T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endon</a:t>
            </a:r>
            <a:r>
              <a:rPr lang="cs-CZ" altLang="cs-CZ" sz="2800" dirty="0" smtClean="0">
                <a:solidFill>
                  <a:srgbClr val="FFFF00"/>
                </a:solidFill>
              </a:rPr>
              <a:t>-</a:t>
            </a:r>
            <a:r>
              <a:rPr lang="cs-CZ" altLang="cs-CZ" sz="2800" b="1" dirty="0" smtClean="0">
                <a:solidFill>
                  <a:srgbClr val="FFFF00"/>
                </a:solidFill>
              </a:rPr>
              <a:t>B</a:t>
            </a:r>
            <a:r>
              <a:rPr lang="cs-CZ" altLang="cs-CZ" sz="2800" dirty="0" smtClean="0">
                <a:solidFill>
                  <a:srgbClr val="FFFF00"/>
                </a:solidFill>
              </a:rPr>
              <a:t>one</a:t>
            </a:r>
          </a:p>
        </p:txBody>
      </p:sp>
      <p:pic>
        <p:nvPicPr>
          <p:cNvPr id="4096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2" r="6169" b="-1059"/>
          <a:stretch>
            <a:fillRect/>
          </a:stretch>
        </p:blipFill>
        <p:spPr bwMode="auto">
          <a:xfrm>
            <a:off x="477838" y="2159000"/>
            <a:ext cx="4752975" cy="311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7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38" y="1844675"/>
            <a:ext cx="2608262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6" name="TextovéPole 2"/>
          <p:cNvSpPr txBox="1">
            <a:spLocks noChangeArrowheads="1"/>
          </p:cNvSpPr>
          <p:nvPr/>
        </p:nvSpPr>
        <p:spPr bwMode="auto">
          <a:xfrm>
            <a:off x="4211638" y="5924550"/>
            <a:ext cx="2717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Press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fit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technique</a:t>
            </a: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355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2563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altLang="cs-CZ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Hamstrings</a:t>
            </a:r>
            <a:r>
              <a:rPr lang="cs-CZ" altLang="cs-C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cs-CZ" altLang="cs-C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altLang="cs-CZ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(m. </a:t>
            </a:r>
            <a:r>
              <a:rPr lang="cs-CZ" altLang="cs-CZ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semitendinosus</a:t>
            </a:r>
            <a:r>
              <a:rPr lang="cs-CZ" altLang="cs-CZ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+ m. </a:t>
            </a:r>
            <a:r>
              <a:rPr lang="cs-CZ" altLang="cs-CZ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gracilis</a:t>
            </a:r>
            <a:r>
              <a:rPr lang="cs-CZ" altLang="cs-CZ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pic>
        <p:nvPicPr>
          <p:cNvPr id="41987" name="Picture 4" descr="Hamstr sche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546225"/>
            <a:ext cx="33115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 descr="Hamst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127625"/>
            <a:ext cx="561657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989" name="Object 4"/>
          <p:cNvGraphicFramePr>
            <a:graphicFrameLocks noChangeAspect="1"/>
          </p:cNvGraphicFramePr>
          <p:nvPr/>
        </p:nvGraphicFramePr>
        <p:xfrm>
          <a:off x="5456238" y="1606550"/>
          <a:ext cx="3024187" cy="293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Rastrový obraz" r:id="rId5" imgW="11428571" imgH="15238095" progId="Obraz programu Malování">
                  <p:embed/>
                </p:oleObj>
              </mc:Choice>
              <mc:Fallback>
                <p:oleObj name="Rastrový obraz" r:id="rId5" imgW="11428571" imgH="15238095" progId="Obraz programu Malování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8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-974" b="26195"/>
                      <a:stretch>
                        <a:fillRect/>
                      </a:stretch>
                    </p:blipFill>
                    <p:spPr bwMode="auto">
                      <a:xfrm>
                        <a:off x="5456238" y="1606550"/>
                        <a:ext cx="3024187" cy="293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99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5013325"/>
            <a:ext cx="136842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1" name="TextovéPole 1"/>
          <p:cNvSpPr txBox="1">
            <a:spLocks noChangeArrowheads="1"/>
          </p:cNvSpPr>
          <p:nvPr/>
        </p:nvSpPr>
        <p:spPr bwMode="auto">
          <a:xfrm>
            <a:off x="6118225" y="6205538"/>
            <a:ext cx="2803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Fixation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by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screws</a:t>
            </a: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54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333375"/>
            <a:ext cx="6481762" cy="1008063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Technique</a:t>
            </a:r>
            <a:endParaRPr lang="cs-CZ" alt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3011" name="Picture 7" descr="ACL IS vý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1773238"/>
            <a:ext cx="260985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 descr="S2400100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12500"/>
          <a:stretch>
            <a:fillRect/>
          </a:stretch>
        </p:blipFill>
        <p:spPr bwMode="auto">
          <a:xfrm>
            <a:off x="539750" y="1784350"/>
            <a:ext cx="3148013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12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84313"/>
            <a:ext cx="3816350" cy="3524250"/>
          </a:xfrm>
          <a:noFill/>
        </p:spPr>
      </p:pic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557338"/>
            <a:ext cx="4716462" cy="353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6" name="Line 6"/>
          <p:cNvSpPr>
            <a:spLocks noChangeShapeType="1"/>
          </p:cNvSpPr>
          <p:nvPr/>
        </p:nvSpPr>
        <p:spPr bwMode="auto">
          <a:xfrm>
            <a:off x="1258888" y="3141663"/>
            <a:ext cx="649287" cy="5032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44037" name="TextovéPole 1"/>
          <p:cNvSpPr txBox="1">
            <a:spLocks noChangeArrowheads="1"/>
          </p:cNvSpPr>
          <p:nvPr/>
        </p:nvSpPr>
        <p:spPr bwMode="auto">
          <a:xfrm>
            <a:off x="1617663" y="449263"/>
            <a:ext cx="57261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3200" dirty="0">
                <a:solidFill>
                  <a:srgbClr val="FFFF00"/>
                </a:solidFill>
              </a:rPr>
              <a:t>ACL plasty- </a:t>
            </a:r>
            <a:r>
              <a:rPr lang="cs-CZ" altLang="cs-CZ" sz="3200" dirty="0" err="1">
                <a:solidFill>
                  <a:srgbClr val="FFFF00"/>
                </a:solidFill>
              </a:rPr>
              <a:t>press</a:t>
            </a:r>
            <a:r>
              <a:rPr lang="cs-CZ" altLang="cs-CZ" sz="3200" dirty="0">
                <a:solidFill>
                  <a:srgbClr val="FFFF00"/>
                </a:solidFill>
              </a:rPr>
              <a:t> fit </a:t>
            </a:r>
            <a:r>
              <a:rPr lang="cs-CZ" altLang="cs-CZ" sz="3200" dirty="0" err="1">
                <a:solidFill>
                  <a:srgbClr val="FFFF00"/>
                </a:solidFill>
              </a:rPr>
              <a:t>technique</a:t>
            </a:r>
            <a:endParaRPr lang="cs-CZ" altLang="cs-CZ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7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Femoral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canal</a:t>
            </a:r>
            <a:endParaRPr lang="cs-CZ" alt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6516688" y="5638800"/>
            <a:ext cx="7696201" cy="12192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altLang="cs-CZ" sz="2800" smtClean="0"/>
              <a:t>	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25908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66800"/>
            <a:ext cx="25908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66800"/>
            <a:ext cx="25908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2895600" cy="190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2895600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429000"/>
            <a:ext cx="27432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487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Tibial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canal</a:t>
            </a:r>
            <a:endParaRPr lang="cs-CZ" altLang="cs-CZ" dirty="0" smtClean="0">
              <a:solidFill>
                <a:srgbClr val="FFFF00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6229350" y="5229225"/>
            <a:ext cx="7543800" cy="12192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altLang="cs-CZ" sz="2800" smtClean="0"/>
              <a:t>	</a:t>
            </a:r>
            <a:endParaRPr lang="cs-CZ" altLang="cs-CZ" smtClean="0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23622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00150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19200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2971800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2971800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879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Tightening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</a:t>
            </a: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graft</a:t>
            </a:r>
            <a:endParaRPr lang="cs-CZ" altLang="cs-CZ" b="1" dirty="0" smtClean="0">
              <a:solidFill>
                <a:srgbClr val="FFFF00"/>
              </a:solidFill>
            </a:endParaRPr>
          </a:p>
        </p:txBody>
      </p:sp>
      <p:pic>
        <p:nvPicPr>
          <p:cNvPr id="4710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5076825" cy="380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28713"/>
            <a:ext cx="3505200" cy="230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149725"/>
            <a:ext cx="3429000" cy="225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0" name="Text Box 8"/>
          <p:cNvSpPr txBox="1">
            <a:spLocks noChangeArrowheads="1"/>
          </p:cNvSpPr>
          <p:nvPr/>
        </p:nvSpPr>
        <p:spPr bwMode="auto">
          <a:xfrm>
            <a:off x="2679700" y="6184900"/>
            <a:ext cx="135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charset="0"/>
              </a:rPr>
              <a:t>Graft in situ</a:t>
            </a:r>
          </a:p>
        </p:txBody>
      </p:sp>
    </p:spTree>
    <p:extLst>
      <p:ext uri="{BB962C8B-B14F-4D97-AF65-F5344CB8AC3E}">
        <p14:creationId xmlns:p14="http://schemas.microsoft.com/office/powerpoint/2010/main" val="782541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6932612" cy="942975"/>
          </a:xfrm>
        </p:spPr>
        <p:txBody>
          <a:bodyPr/>
          <a:lstStyle/>
          <a:p>
            <a:r>
              <a:rPr lang="cs-CZ" altLang="cs-CZ" b="1" dirty="0" err="1" smtClean="0">
                <a:solidFill>
                  <a:srgbClr val="FFFF00"/>
                </a:solidFill>
              </a:rPr>
              <a:t>Aftertreatment</a:t>
            </a:r>
            <a:r>
              <a:rPr lang="cs-CZ" altLang="cs-CZ" b="1" dirty="0" smtClean="0">
                <a:solidFill>
                  <a:srgbClr val="FFFF00"/>
                </a:solidFill>
              </a:rPr>
              <a:t> </a:t>
            </a:r>
            <a:endParaRPr lang="cs-CZ" altLang="cs-CZ" dirty="0" smtClean="0">
              <a:solidFill>
                <a:srgbClr val="FFFF00"/>
              </a:solidFill>
            </a:endParaRP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28775"/>
            <a:ext cx="4824413" cy="4824413"/>
          </a:xfrm>
        </p:spPr>
        <p:txBody>
          <a:bodyPr/>
          <a:lstStyle/>
          <a:p>
            <a:pPr>
              <a:defRPr/>
            </a:pPr>
            <a:r>
              <a:rPr lang="cs-CZ" altLang="cs-CZ" sz="2800" dirty="0" smtClean="0">
                <a:solidFill>
                  <a:srgbClr val="FFFF00"/>
                </a:solidFill>
              </a:rPr>
              <a:t>6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weeks</a:t>
            </a:r>
            <a:r>
              <a:rPr lang="cs-CZ" altLang="cs-CZ" sz="2800" dirty="0" smtClean="0">
                <a:solidFill>
                  <a:srgbClr val="FFFF00"/>
                </a:solidFill>
              </a:rPr>
              <a:t>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orthesis</a:t>
            </a:r>
            <a:endParaRPr lang="cs-CZ" altLang="cs-CZ" sz="2800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cs-CZ" altLang="cs-CZ" sz="28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altLang="cs-CZ" sz="2800" dirty="0" err="1" smtClean="0">
                <a:solidFill>
                  <a:srgbClr val="FFFF00"/>
                </a:solidFill>
              </a:rPr>
              <a:t>Weight</a:t>
            </a:r>
            <a:r>
              <a:rPr lang="cs-CZ" altLang="cs-CZ" sz="2800" dirty="0" smtClean="0">
                <a:solidFill>
                  <a:srgbClr val="FFFF00"/>
                </a:solidFill>
              </a:rPr>
              <a:t>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bearing</a:t>
            </a:r>
            <a:r>
              <a:rPr lang="cs-CZ" altLang="cs-CZ" sz="2800" dirty="0" smtClean="0">
                <a:solidFill>
                  <a:srgbClr val="FFFF00"/>
                </a:solidFill>
              </a:rPr>
              <a:t>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after</a:t>
            </a:r>
            <a:r>
              <a:rPr lang="cs-CZ" altLang="cs-CZ" sz="2800" dirty="0" smtClean="0">
                <a:solidFill>
                  <a:srgbClr val="FFFF00"/>
                </a:solidFill>
              </a:rPr>
              <a:t> 6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weeks</a:t>
            </a:r>
            <a:endParaRPr lang="cs-CZ" altLang="cs-CZ" sz="2800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cs-CZ" altLang="cs-CZ" sz="28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altLang="cs-CZ" sz="2800" dirty="0" err="1" smtClean="0">
                <a:solidFill>
                  <a:srgbClr val="FFFF00"/>
                </a:solidFill>
              </a:rPr>
              <a:t>Sports</a:t>
            </a:r>
            <a:r>
              <a:rPr lang="cs-CZ" altLang="cs-CZ" sz="2800" dirty="0" smtClean="0">
                <a:solidFill>
                  <a:srgbClr val="FFFF00"/>
                </a:solidFill>
              </a:rPr>
              <a:t>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activity</a:t>
            </a:r>
            <a:r>
              <a:rPr lang="cs-CZ" altLang="cs-CZ" sz="2800" dirty="0" smtClean="0">
                <a:solidFill>
                  <a:srgbClr val="FFFF00"/>
                </a:solidFill>
              </a:rPr>
              <a:t>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after</a:t>
            </a:r>
            <a:r>
              <a:rPr lang="cs-CZ" altLang="cs-CZ" sz="2800" dirty="0" smtClean="0">
                <a:solidFill>
                  <a:srgbClr val="FFFF00"/>
                </a:solidFill>
              </a:rPr>
              <a:t> 9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months</a:t>
            </a:r>
            <a:endParaRPr lang="cs-CZ" altLang="cs-CZ" sz="2800" dirty="0" smtClean="0">
              <a:solidFill>
                <a:srgbClr val="FFFF00"/>
              </a:solidFill>
            </a:endParaRPr>
          </a:p>
          <a:p>
            <a:pPr lvl="1">
              <a:buClr>
                <a:schemeClr val="tx1"/>
              </a:buClr>
              <a:defRPr/>
            </a:pPr>
            <a:endParaRPr lang="cs-CZ" alt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916113"/>
            <a:ext cx="3419475" cy="298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877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Rupture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PCL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44675"/>
            <a:ext cx="5040312" cy="4114800"/>
          </a:xfrm>
        </p:spPr>
        <p:txBody>
          <a:bodyPr/>
          <a:lstStyle/>
          <a:p>
            <a:pPr>
              <a:defRPr/>
            </a:pPr>
            <a:r>
              <a:rPr lang="cs-CZ" altLang="cs-CZ" dirty="0" smtClean="0">
                <a:solidFill>
                  <a:srgbClr val="FFFF00"/>
                </a:solidFill>
              </a:rPr>
              <a:t>In  </a:t>
            </a: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dashboard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injury</a:t>
            </a:r>
            <a:endParaRPr lang="cs-CZ" alt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altLang="cs-CZ" dirty="0" err="1" smtClean="0">
                <a:solidFill>
                  <a:srgbClr val="FFFF00"/>
                </a:solidFill>
              </a:rPr>
              <a:t>Posterior</a:t>
            </a:r>
            <a:r>
              <a:rPr lang="cs-CZ" altLang="cs-CZ" dirty="0" smtClean="0">
                <a:solidFill>
                  <a:srgbClr val="FFFF00"/>
                </a:solidFill>
              </a:rPr>
              <a:t> </a:t>
            </a:r>
            <a:r>
              <a:rPr lang="cs-CZ" altLang="cs-CZ" dirty="0" err="1" smtClean="0">
                <a:solidFill>
                  <a:srgbClr val="FFFF00"/>
                </a:solidFill>
              </a:rPr>
              <a:t>drawer</a:t>
            </a:r>
            <a:r>
              <a:rPr lang="cs-CZ" altLang="cs-CZ" dirty="0" smtClean="0">
                <a:solidFill>
                  <a:srgbClr val="FFFF00"/>
                </a:solidFill>
              </a:rPr>
              <a:t> sign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84313"/>
            <a:ext cx="22987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724400"/>
            <a:ext cx="3924300" cy="199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37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ER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88913"/>
            <a:ext cx="4748213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03213" y="539750"/>
            <a:ext cx="27320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 err="1">
                <a:solidFill>
                  <a:srgbClr val="FFFF00"/>
                </a:solidFill>
                <a:latin typeface="Arial" charset="0"/>
              </a:rPr>
              <a:t>Chondropathy</a:t>
            </a:r>
            <a:endParaRPr lang="cs-CZ" altLang="cs-CZ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79388" y="1916113"/>
            <a:ext cx="33416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 err="1">
                <a:solidFill>
                  <a:srgbClr val="FFFF00"/>
                </a:solidFill>
                <a:latin typeface="Arial" charset="0"/>
              </a:rPr>
              <a:t>Outerbridge</a:t>
            </a:r>
            <a:r>
              <a:rPr lang="cs-CZ" altLang="cs-CZ" dirty="0">
                <a:solidFill>
                  <a:srgbClr val="FFFF00"/>
                </a:solidFill>
                <a:latin typeface="Arial" charset="0"/>
              </a:rPr>
              <a:t>. H.K.</a:t>
            </a:r>
          </a:p>
        </p:txBody>
      </p:sp>
    </p:spTree>
    <p:extLst>
      <p:ext uri="{BB962C8B-B14F-4D97-AF65-F5344CB8AC3E}">
        <p14:creationId xmlns:p14="http://schemas.microsoft.com/office/powerpoint/2010/main" val="2608857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348038" y="5589588"/>
            <a:ext cx="15744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Menisci</a:t>
            </a:r>
            <a:endParaRPr lang="cs-CZ" altLang="cs-CZ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3316" name="Picture 4" descr="Koleno meni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7" t="12946" r="17906" b="6038"/>
          <a:stretch>
            <a:fillRect/>
          </a:stretch>
        </p:blipFill>
        <p:spPr bwMode="auto">
          <a:xfrm>
            <a:off x="1115616" y="260648"/>
            <a:ext cx="6874899" cy="53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5270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ER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52513"/>
            <a:ext cx="74898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859088" y="188913"/>
            <a:ext cx="30829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 err="1">
                <a:solidFill>
                  <a:srgbClr val="FFFF00"/>
                </a:solidFill>
                <a:latin typeface="Arial" charset="0"/>
              </a:rPr>
              <a:t>Chondropathy</a:t>
            </a:r>
            <a:endParaRPr lang="cs-CZ" altLang="cs-CZ" sz="36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824163" y="33766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charset="0"/>
              </a:rPr>
              <a:t>I.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6927850" y="3448050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charset="0"/>
              </a:rPr>
              <a:t>II.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331913" y="6021388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charset="0"/>
              </a:rPr>
              <a:t>III.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7648575" y="596900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charset="0"/>
              </a:rPr>
              <a:t>IV.</a:t>
            </a:r>
          </a:p>
        </p:txBody>
      </p:sp>
    </p:spTree>
    <p:extLst>
      <p:ext uri="{BB962C8B-B14F-4D97-AF65-F5344CB8AC3E}">
        <p14:creationId xmlns:p14="http://schemas.microsoft.com/office/powerpoint/2010/main" val="29608407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Chondropathy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I. st.</a:t>
            </a:r>
            <a:endParaRPr lang="cs-CZ" alt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1203" name="Picture 1029" descr="S6R000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412875"/>
            <a:ext cx="5976938" cy="3922713"/>
          </a:xfrm>
        </p:spPr>
      </p:pic>
      <p:sp>
        <p:nvSpPr>
          <p:cNvPr id="51204" name="Text Box 1030"/>
          <p:cNvSpPr txBox="1">
            <a:spLocks noChangeArrowheads="1"/>
          </p:cNvSpPr>
          <p:nvPr/>
        </p:nvSpPr>
        <p:spPr bwMode="auto">
          <a:xfrm>
            <a:off x="1752600" y="5715000"/>
            <a:ext cx="563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FFFF00"/>
                </a:solidFill>
              </a:rPr>
              <a:t>Soft </a:t>
            </a:r>
            <a:r>
              <a:rPr lang="cs-CZ" altLang="cs-CZ" sz="2400" b="1" dirty="0" err="1" smtClean="0">
                <a:solidFill>
                  <a:srgbClr val="FFFF00"/>
                </a:solidFill>
              </a:rPr>
              <a:t>cartilage</a:t>
            </a:r>
            <a:r>
              <a:rPr lang="cs-CZ" altLang="cs-CZ" sz="2400" b="1" dirty="0" smtClean="0">
                <a:solidFill>
                  <a:srgbClr val="FFFF00"/>
                </a:solidFill>
              </a:rPr>
              <a:t>, </a:t>
            </a:r>
            <a:r>
              <a:rPr lang="cs-CZ" altLang="cs-CZ" sz="2400" b="1" dirty="0" err="1" smtClean="0">
                <a:solidFill>
                  <a:srgbClr val="FFFF00"/>
                </a:solidFill>
              </a:rPr>
              <a:t>chondromalatia</a:t>
            </a:r>
            <a:endParaRPr lang="cs-CZ" altLang="cs-CZ" sz="2400" b="1" dirty="0">
              <a:solidFill>
                <a:srgbClr val="FFFF00"/>
              </a:solidFill>
            </a:endParaRPr>
          </a:p>
        </p:txBody>
      </p:sp>
      <p:graphicFrame>
        <p:nvGraphicFramePr>
          <p:cNvPr id="51205" name="Object 1039"/>
          <p:cNvGraphicFramePr>
            <a:graphicFrameLocks noGrp="1" noChangeAspect="1"/>
          </p:cNvGraphicFramePr>
          <p:nvPr>
            <p:ph sz="half" idx="2"/>
          </p:nvPr>
        </p:nvGraphicFramePr>
        <p:xfrm>
          <a:off x="6516688" y="3644900"/>
          <a:ext cx="2066925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name="Rastrový obrázek" r:id="rId4" imgW="2066667" imgH="1647619" progId="Paint.Picture">
                  <p:embed/>
                </p:oleObj>
              </mc:Choice>
              <mc:Fallback>
                <p:oleObj name="Rastrový obrázek" r:id="rId4" imgW="2066667" imgH="164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3644900"/>
                        <a:ext cx="2066925" cy="164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5962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60350"/>
            <a:ext cx="7340600" cy="944563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Chondropathy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II. st.</a:t>
            </a:r>
            <a:endParaRPr lang="cs-CZ" alt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2227" name="Picture 5" descr="S6R0000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412875"/>
            <a:ext cx="6267450" cy="4114800"/>
          </a:xfrm>
        </p:spPr>
      </p:pic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1908175" y="5805488"/>
            <a:ext cx="403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dirty="0" err="1">
                <a:solidFill>
                  <a:srgbClr val="FFFF00"/>
                </a:solidFill>
              </a:rPr>
              <a:t>Fissures</a:t>
            </a:r>
            <a:r>
              <a:rPr lang="cs-CZ" altLang="cs-CZ" sz="2400" b="1" dirty="0">
                <a:solidFill>
                  <a:srgbClr val="FFFF00"/>
                </a:solidFill>
              </a:rPr>
              <a:t> in </a:t>
            </a:r>
            <a:r>
              <a:rPr lang="cs-CZ" altLang="cs-CZ" sz="2400" b="1" dirty="0" err="1">
                <a:solidFill>
                  <a:srgbClr val="FFFF00"/>
                </a:solidFill>
              </a:rPr>
              <a:t>the</a:t>
            </a:r>
            <a:r>
              <a:rPr lang="cs-CZ" altLang="cs-CZ" sz="2400" b="1" dirty="0">
                <a:solidFill>
                  <a:srgbClr val="FFFF00"/>
                </a:solidFill>
              </a:rPr>
              <a:t> </a:t>
            </a:r>
            <a:r>
              <a:rPr lang="cs-CZ" altLang="cs-CZ" sz="2400" b="1" dirty="0" err="1">
                <a:solidFill>
                  <a:srgbClr val="FFFF00"/>
                </a:solidFill>
              </a:rPr>
              <a:t>cartilage</a:t>
            </a:r>
            <a:endParaRPr lang="cs-CZ" altLang="cs-CZ" sz="2400" dirty="0">
              <a:solidFill>
                <a:srgbClr val="FFFF00"/>
              </a:solidFill>
            </a:endParaRPr>
          </a:p>
        </p:txBody>
      </p:sp>
      <p:graphicFrame>
        <p:nvGraphicFramePr>
          <p:cNvPr id="52229" name="Object 9"/>
          <p:cNvGraphicFramePr>
            <a:graphicFrameLocks noChangeAspect="1"/>
          </p:cNvGraphicFramePr>
          <p:nvPr/>
        </p:nvGraphicFramePr>
        <p:xfrm>
          <a:off x="6659563" y="3860800"/>
          <a:ext cx="2085975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Rastrový obrázek" r:id="rId4" imgW="2085714" imgH="1647619" progId="Paint.Picture">
                  <p:embed/>
                </p:oleObj>
              </mc:Choice>
              <mc:Fallback>
                <p:oleObj name="Rastrový obrázek" r:id="rId4" imgW="2085714" imgH="164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3860800"/>
                        <a:ext cx="2085975" cy="164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987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Chondropathy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III. st.</a:t>
            </a:r>
            <a:endParaRPr lang="cs-CZ" alt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5867400"/>
            <a:ext cx="4953000" cy="5334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altLang="cs-CZ" sz="2800" b="1" dirty="0" err="1" smtClean="0">
                <a:solidFill>
                  <a:srgbClr val="FFFF00"/>
                </a:solidFill>
              </a:rPr>
              <a:t>Fibrilation</a:t>
            </a:r>
            <a:r>
              <a:rPr lang="cs-CZ" altLang="cs-CZ" sz="2800" b="1" dirty="0" smtClean="0">
                <a:solidFill>
                  <a:srgbClr val="FFFF00"/>
                </a:solidFill>
              </a:rPr>
              <a:t>- „ </a:t>
            </a:r>
            <a:r>
              <a:rPr lang="cs-CZ" altLang="cs-CZ" sz="2800" b="1" dirty="0" err="1" smtClean="0">
                <a:solidFill>
                  <a:srgbClr val="FFFF00"/>
                </a:solidFill>
              </a:rPr>
              <a:t>crab</a:t>
            </a:r>
            <a:r>
              <a:rPr lang="cs-CZ" altLang="cs-CZ" sz="2800" b="1" dirty="0" smtClean="0">
                <a:solidFill>
                  <a:srgbClr val="FFFF00"/>
                </a:solidFill>
              </a:rPr>
              <a:t> </a:t>
            </a:r>
            <a:r>
              <a:rPr lang="cs-CZ" altLang="cs-CZ" sz="2800" b="1" dirty="0" err="1" smtClean="0">
                <a:solidFill>
                  <a:srgbClr val="FFFF00"/>
                </a:solidFill>
              </a:rPr>
              <a:t>meet</a:t>
            </a:r>
            <a:r>
              <a:rPr lang="cs-CZ" altLang="cs-CZ" sz="2800" b="1" dirty="0" smtClean="0">
                <a:solidFill>
                  <a:srgbClr val="FFFF00"/>
                </a:solidFill>
              </a:rPr>
              <a:t>“</a:t>
            </a:r>
            <a:endParaRPr lang="cs-CZ" altLang="cs-CZ" dirty="0" smtClean="0">
              <a:solidFill>
                <a:srgbClr val="FFFF00"/>
              </a:solidFill>
            </a:endParaRPr>
          </a:p>
        </p:txBody>
      </p:sp>
      <p:pic>
        <p:nvPicPr>
          <p:cNvPr id="53252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25" b="232"/>
          <a:stretch>
            <a:fillRect/>
          </a:stretch>
        </p:blipFill>
        <p:spPr>
          <a:xfrm>
            <a:off x="250825" y="1484313"/>
            <a:ext cx="5545138" cy="4105275"/>
          </a:xfrm>
        </p:spPr>
      </p:pic>
      <p:graphicFrame>
        <p:nvGraphicFramePr>
          <p:cNvPr id="53253" name="Object 7"/>
          <p:cNvGraphicFramePr>
            <a:graphicFrameLocks noChangeAspect="1"/>
          </p:cNvGraphicFramePr>
          <p:nvPr/>
        </p:nvGraphicFramePr>
        <p:xfrm>
          <a:off x="6588125" y="3716338"/>
          <a:ext cx="200977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Rastrový obrázek" r:id="rId4" imgW="2010056" imgH="1676634" progId="Paint.Picture">
                  <p:embed/>
                </p:oleObj>
              </mc:Choice>
              <mc:Fallback>
                <p:oleObj name="Rastrový obrázek" r:id="rId4" imgW="2010056" imgH="167663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3716338"/>
                        <a:ext cx="2009775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5127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04813"/>
            <a:ext cx="7340600" cy="917575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Chondropathy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IV. st.</a:t>
            </a:r>
            <a:r>
              <a:rPr lang="cs-CZ" altLang="cs-CZ" b="1" dirty="0" smtClean="0">
                <a:solidFill>
                  <a:srgbClr val="FFFF00"/>
                </a:solidFill>
              </a:rPr>
              <a:t> </a:t>
            </a:r>
            <a:endParaRPr lang="cs-CZ" altLang="cs-CZ" dirty="0" smtClean="0">
              <a:solidFill>
                <a:srgbClr val="FFFF00"/>
              </a:solidFill>
            </a:endParaRPr>
          </a:p>
        </p:txBody>
      </p:sp>
      <p:pic>
        <p:nvPicPr>
          <p:cNvPr id="54275" name="Picture 5" descr="S6R0000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412875"/>
            <a:ext cx="5884862" cy="3862388"/>
          </a:xfrm>
        </p:spPr>
      </p:pic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755650" y="5805488"/>
            <a:ext cx="670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dirty="0" err="1">
                <a:solidFill>
                  <a:srgbClr val="FFFF00"/>
                </a:solidFill>
              </a:rPr>
              <a:t>Defects</a:t>
            </a:r>
            <a:r>
              <a:rPr lang="cs-CZ" altLang="cs-CZ" sz="2400" b="1" dirty="0">
                <a:solidFill>
                  <a:srgbClr val="FFFF00"/>
                </a:solidFill>
              </a:rPr>
              <a:t> to </a:t>
            </a:r>
            <a:r>
              <a:rPr lang="cs-CZ" altLang="cs-CZ" sz="2400" b="1" dirty="0" err="1">
                <a:solidFill>
                  <a:srgbClr val="FFFF00"/>
                </a:solidFill>
              </a:rPr>
              <a:t>subchondral</a:t>
            </a:r>
            <a:r>
              <a:rPr lang="cs-CZ" altLang="cs-CZ" sz="2400" b="1" dirty="0">
                <a:solidFill>
                  <a:srgbClr val="FFFF00"/>
                </a:solidFill>
              </a:rPr>
              <a:t> bone</a:t>
            </a:r>
          </a:p>
        </p:txBody>
      </p:sp>
      <p:graphicFrame>
        <p:nvGraphicFramePr>
          <p:cNvPr id="54277" name="Object 10"/>
          <p:cNvGraphicFramePr>
            <a:graphicFrameLocks noChangeAspect="1"/>
          </p:cNvGraphicFramePr>
          <p:nvPr/>
        </p:nvGraphicFramePr>
        <p:xfrm>
          <a:off x="6877050" y="3789363"/>
          <a:ext cx="1819275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Rastrový obrázek" r:id="rId4" imgW="1819529" imgH="1419048" progId="Paint.Picture">
                  <p:embed/>
                </p:oleObj>
              </mc:Choice>
              <mc:Fallback>
                <p:oleObj name="Rastrový obrázek" r:id="rId4" imgW="1819529" imgH="14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7050" y="3789363"/>
                        <a:ext cx="1819275" cy="141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4803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534400" cy="1143000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Defects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</a:t>
            </a: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cartilage</a:t>
            </a:r>
            <a:endParaRPr lang="cs-CZ" alt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27213" y="5559425"/>
            <a:ext cx="1144587" cy="536575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altLang="cs-CZ" sz="2400" b="1" dirty="0" err="1" smtClean="0">
                <a:solidFill>
                  <a:srgbClr val="FFFF00"/>
                </a:solidFill>
              </a:rPr>
              <a:t>Patella</a:t>
            </a:r>
            <a:endParaRPr lang="cs-CZ" altLang="cs-CZ" sz="2800" dirty="0" smtClean="0">
              <a:solidFill>
                <a:srgbClr val="FFFF00"/>
              </a:solidFill>
            </a:endParaRPr>
          </a:p>
        </p:txBody>
      </p:sp>
      <p:pic>
        <p:nvPicPr>
          <p:cNvPr id="55300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209800"/>
            <a:ext cx="4038600" cy="2717800"/>
          </a:xfrm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227263"/>
            <a:ext cx="4127500" cy="270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5029200" y="55626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dirty="0" err="1">
                <a:solidFill>
                  <a:srgbClr val="FFFF00"/>
                </a:solidFill>
              </a:rPr>
              <a:t>Medial</a:t>
            </a:r>
            <a:r>
              <a:rPr lang="cs-CZ" altLang="cs-CZ" sz="2400" b="1" dirty="0">
                <a:solidFill>
                  <a:srgbClr val="FFFF00"/>
                </a:solidFill>
              </a:rPr>
              <a:t> condyle</a:t>
            </a:r>
            <a:endParaRPr lang="cs-CZ" altLang="cs-CZ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85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Shaving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</a:t>
            </a: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drilling</a:t>
            </a:r>
            <a:endParaRPr lang="cs-CZ" alt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63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4175125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4" name="Text Box 16"/>
          <p:cNvSpPr txBox="1">
            <a:spLocks noChangeArrowheads="1"/>
          </p:cNvSpPr>
          <p:nvPr/>
        </p:nvSpPr>
        <p:spPr bwMode="auto">
          <a:xfrm>
            <a:off x="5219700" y="5661025"/>
            <a:ext cx="2889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 -</a:t>
            </a:r>
            <a:endParaRPr lang="cs-CZ" altLang="cs-CZ" sz="2400"/>
          </a:p>
        </p:txBody>
      </p:sp>
      <p:sp>
        <p:nvSpPr>
          <p:cNvPr id="56325" name="Text Box 17"/>
          <p:cNvSpPr txBox="1">
            <a:spLocks noChangeArrowheads="1"/>
          </p:cNvSpPr>
          <p:nvPr/>
        </p:nvSpPr>
        <p:spPr bwMode="auto">
          <a:xfrm>
            <a:off x="971550" y="5157788"/>
            <a:ext cx="215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-</a:t>
            </a:r>
            <a:endParaRPr lang="cs-CZ" altLang="cs-CZ" sz="2400"/>
          </a:p>
        </p:txBody>
      </p:sp>
      <p:pic>
        <p:nvPicPr>
          <p:cNvPr id="56326" name="Picture 8" descr="abraze sub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060575"/>
            <a:ext cx="4038600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80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772400" cy="1081088"/>
          </a:xfrm>
        </p:spPr>
        <p:txBody>
          <a:bodyPr anchor="ctr"/>
          <a:lstStyle/>
          <a:p>
            <a:pPr>
              <a:defRPr/>
            </a:pPr>
            <a:r>
              <a:rPr lang="cs-CZ" altLang="cs-CZ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Drilling</a:t>
            </a:r>
            <a:endParaRPr lang="cs-CZ" altLang="cs-CZ" sz="4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63713" y="5157788"/>
            <a:ext cx="5638800" cy="1296987"/>
          </a:xfrm>
        </p:spPr>
        <p:txBody>
          <a:bodyPr/>
          <a:lstStyle/>
          <a:p>
            <a:pPr algn="l"/>
            <a:r>
              <a:rPr lang="cs-CZ" altLang="cs-CZ" sz="3200" smtClean="0"/>
              <a:t>-</a:t>
            </a:r>
          </a:p>
        </p:txBody>
      </p: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81163"/>
            <a:ext cx="388937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1681163"/>
            <a:ext cx="4032250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638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2555875" y="476250"/>
            <a:ext cx="39449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solidFill>
                  <a:srgbClr val="FFFF00"/>
                </a:solidFill>
                <a:latin typeface="Arial" charset="0"/>
              </a:rPr>
              <a:t>Abrasion</a:t>
            </a:r>
            <a:r>
              <a:rPr lang="cs-CZ" altLang="cs-CZ" sz="28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800" dirty="0" err="1">
                <a:solidFill>
                  <a:srgbClr val="FFFF00"/>
                </a:solidFill>
                <a:latin typeface="Arial" charset="0"/>
              </a:rPr>
              <a:t>chondroplasty</a:t>
            </a:r>
            <a:endParaRPr lang="cs-CZ" altLang="cs-CZ" sz="28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62467" name="Picture 3" descr="ER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700213"/>
            <a:ext cx="43561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0" y="1557338"/>
            <a:ext cx="15557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Curretage</a:t>
            </a: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Shaver</a:t>
            </a: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62469" name="Picture 5" descr="ER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93" b="-1767"/>
          <a:stretch>
            <a:fillRect/>
          </a:stretch>
        </p:blipFill>
        <p:spPr bwMode="auto">
          <a:xfrm>
            <a:off x="468313" y="3195638"/>
            <a:ext cx="30956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9614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79388" y="1916113"/>
            <a:ext cx="46164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cs-CZ" dirty="0" err="1">
                <a:solidFill>
                  <a:srgbClr val="FFFF00"/>
                </a:solidFill>
                <a:latin typeface="Arial" charset="0"/>
              </a:rPr>
              <a:t>Perforation</a:t>
            </a:r>
            <a:r>
              <a:rPr lang="cs-CZ" altLang="cs-CZ" dirty="0">
                <a:solidFill>
                  <a:srgbClr val="FFFF00"/>
                </a:solidFill>
                <a:latin typeface="Arial" charset="0"/>
              </a:rPr>
              <a:t> of </a:t>
            </a:r>
            <a:r>
              <a:rPr lang="cs-CZ" altLang="cs-CZ" dirty="0" err="1">
                <a:solidFill>
                  <a:srgbClr val="FFFF00"/>
                </a:solidFill>
                <a:latin typeface="Arial" charset="0"/>
              </a:rPr>
              <a:t>subchondral</a:t>
            </a:r>
            <a:r>
              <a:rPr lang="cs-CZ" altLang="cs-CZ" dirty="0">
                <a:solidFill>
                  <a:srgbClr val="FFFF00"/>
                </a:solidFill>
                <a:latin typeface="Arial" charset="0"/>
              </a:rPr>
              <a:t> bone</a:t>
            </a:r>
          </a:p>
          <a:p>
            <a:pPr eaLnBrk="1" hangingPunct="1"/>
            <a:r>
              <a:rPr lang="cs-CZ" altLang="cs-CZ" dirty="0">
                <a:solidFill>
                  <a:srgbClr val="FFFF00"/>
                </a:solidFill>
                <a:latin typeface="Arial" charset="0"/>
              </a:rPr>
              <a:t>- </a:t>
            </a:r>
            <a:r>
              <a:rPr lang="cs-CZ" altLang="cs-CZ" dirty="0" err="1">
                <a:solidFill>
                  <a:srgbClr val="FFFF00"/>
                </a:solidFill>
                <a:latin typeface="Arial" charset="0"/>
              </a:rPr>
              <a:t>slight</a:t>
            </a:r>
            <a:r>
              <a:rPr lang="cs-CZ" altLang="cs-CZ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dirty="0" err="1">
                <a:solidFill>
                  <a:srgbClr val="FFFF00"/>
                </a:solidFill>
                <a:latin typeface="Arial" charset="0"/>
              </a:rPr>
              <a:t>bleeding</a:t>
            </a:r>
            <a:endParaRPr lang="cs-CZ" altLang="cs-CZ" dirty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cs-CZ" altLang="cs-CZ" dirty="0" err="1">
                <a:solidFill>
                  <a:srgbClr val="FFFF00"/>
                </a:solidFill>
                <a:latin typeface="Arial" charset="0"/>
              </a:rPr>
              <a:t>Steadman</a:t>
            </a:r>
            <a:r>
              <a:rPr lang="cs-CZ" altLang="cs-CZ" dirty="0">
                <a:solidFill>
                  <a:srgbClr val="FFFF00"/>
                </a:solidFill>
                <a:latin typeface="Arial" charset="0"/>
              </a:rPr>
              <a:t>, J.R., 1999</a:t>
            </a:r>
          </a:p>
          <a:p>
            <a:pPr eaLnBrk="1" hangingPunct="1"/>
            <a:endParaRPr lang="cs-CZ" altLang="cs-CZ" dirty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cs-CZ" altLang="cs-CZ" dirty="0" err="1">
                <a:solidFill>
                  <a:srgbClr val="FFFF00"/>
                </a:solidFill>
                <a:latin typeface="Arial" charset="0"/>
              </a:rPr>
              <a:t>Multipotent</a:t>
            </a:r>
            <a:r>
              <a:rPr lang="cs-CZ" altLang="cs-CZ" dirty="0">
                <a:solidFill>
                  <a:srgbClr val="FFFF00"/>
                </a:solidFill>
                <a:latin typeface="Arial" charset="0"/>
              </a:rPr>
              <a:t> stem </a:t>
            </a:r>
            <a:r>
              <a:rPr lang="cs-CZ" altLang="cs-CZ" dirty="0" err="1">
                <a:solidFill>
                  <a:srgbClr val="FFFF00"/>
                </a:solidFill>
                <a:latin typeface="Arial" charset="0"/>
              </a:rPr>
              <a:t>cells</a:t>
            </a:r>
            <a:r>
              <a:rPr lang="cs-CZ" altLang="cs-CZ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dirty="0" err="1">
                <a:solidFill>
                  <a:srgbClr val="FFFF00"/>
                </a:solidFill>
                <a:latin typeface="Arial" charset="0"/>
              </a:rPr>
              <a:t>into</a:t>
            </a:r>
            <a:endParaRPr lang="cs-CZ" altLang="cs-CZ" dirty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cs-CZ" altLang="cs-CZ" dirty="0" err="1">
                <a:solidFill>
                  <a:srgbClr val="FFFF00"/>
                </a:solidFill>
                <a:latin typeface="Arial" charset="0"/>
              </a:rPr>
              <a:t>the</a:t>
            </a:r>
            <a:r>
              <a:rPr lang="cs-CZ" altLang="cs-CZ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dirty="0" err="1">
                <a:solidFill>
                  <a:srgbClr val="FFFF00"/>
                </a:solidFill>
                <a:latin typeface="Arial" charset="0"/>
              </a:rPr>
              <a:t>defecfts</a:t>
            </a:r>
            <a:endParaRPr lang="cs-CZ" altLang="cs-CZ" dirty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cs-CZ" altLang="cs-CZ" dirty="0">
                <a:solidFill>
                  <a:srgbClr val="FFFF00"/>
                </a:solidFill>
                <a:latin typeface="Arial" charset="0"/>
              </a:rPr>
              <a:t>The </a:t>
            </a:r>
            <a:r>
              <a:rPr lang="cs-CZ" altLang="cs-CZ" dirty="0" err="1">
                <a:solidFill>
                  <a:srgbClr val="FFFF00"/>
                </a:solidFill>
                <a:latin typeface="Arial" charset="0"/>
              </a:rPr>
              <a:t>aim</a:t>
            </a:r>
            <a:r>
              <a:rPr lang="cs-CZ" altLang="cs-CZ" dirty="0">
                <a:solidFill>
                  <a:srgbClr val="FFFF00"/>
                </a:solidFill>
                <a:latin typeface="Arial" charset="0"/>
              </a:rPr>
              <a:t>- to </a:t>
            </a:r>
            <a:r>
              <a:rPr lang="cs-CZ" altLang="cs-CZ" dirty="0" err="1">
                <a:solidFill>
                  <a:srgbClr val="FFFF00"/>
                </a:solidFill>
                <a:latin typeface="Arial" charset="0"/>
              </a:rPr>
              <a:t>create</a:t>
            </a:r>
            <a:r>
              <a:rPr lang="cs-CZ" altLang="cs-CZ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dirty="0" err="1">
                <a:solidFill>
                  <a:srgbClr val="FFFF00"/>
                </a:solidFill>
                <a:latin typeface="Arial" charset="0"/>
              </a:rPr>
              <a:t>fibrocartilago</a:t>
            </a:r>
            <a:r>
              <a:rPr lang="cs-CZ" altLang="cs-CZ" dirty="0">
                <a:solidFill>
                  <a:srgbClr val="FFFF00"/>
                </a:solidFill>
                <a:latin typeface="Arial" charset="0"/>
              </a:rPr>
              <a:t> </a:t>
            </a:r>
          </a:p>
          <a:p>
            <a:pPr eaLnBrk="1" hangingPunct="1"/>
            <a:endParaRPr lang="cs-CZ" altLang="cs-CZ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3111500" y="300038"/>
            <a:ext cx="2463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solidFill>
                  <a:srgbClr val="FFFF00"/>
                </a:solidFill>
                <a:latin typeface="Arial" charset="0"/>
              </a:rPr>
              <a:t>Microfractures</a:t>
            </a:r>
            <a:endParaRPr lang="cs-CZ" altLang="cs-CZ" sz="28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63492" name="Picture 4" descr="ER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2" t="-2379"/>
          <a:stretch>
            <a:fillRect/>
          </a:stretch>
        </p:blipFill>
        <p:spPr bwMode="auto">
          <a:xfrm>
            <a:off x="5795963" y="1052513"/>
            <a:ext cx="269240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872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KOleno zepře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r="33302" b="2388"/>
          <a:stretch>
            <a:fillRect/>
          </a:stretch>
        </p:blipFill>
        <p:spPr bwMode="auto">
          <a:xfrm>
            <a:off x="2699792" y="260648"/>
            <a:ext cx="3528392" cy="564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759200" y="5916613"/>
            <a:ext cx="15039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 smtClean="0">
                <a:solidFill>
                  <a:srgbClr val="FFFF00"/>
                </a:solidFill>
                <a:latin typeface="Arial" panose="020B0604020202020204" pitchFamily="34" charset="0"/>
              </a:rPr>
              <a:t>Muscles</a:t>
            </a:r>
            <a:endParaRPr lang="cs-CZ" altLang="cs-CZ" sz="28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6478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3"/>
          <p:cNvSpPr txBox="1">
            <a:spLocks noChangeArrowheads="1"/>
          </p:cNvSpPr>
          <p:nvPr/>
        </p:nvSpPr>
        <p:spPr bwMode="auto">
          <a:xfrm>
            <a:off x="3111500" y="300038"/>
            <a:ext cx="24638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solidFill>
                  <a:srgbClr val="FFFF00"/>
                </a:solidFill>
                <a:latin typeface="Arial" charset="0"/>
              </a:rPr>
              <a:t>Microfractures</a:t>
            </a:r>
            <a:endParaRPr lang="cs-CZ" altLang="cs-CZ" sz="28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64515" name="Picture 4" descr="ER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412875"/>
            <a:ext cx="3455988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5" descr="ER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46213"/>
            <a:ext cx="479266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3458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539750" y="188913"/>
            <a:ext cx="73707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FFFF00"/>
                </a:solidFill>
                <a:latin typeface="Arial" charset="0"/>
              </a:rPr>
              <a:t>ACI – </a:t>
            </a:r>
            <a:r>
              <a:rPr lang="cs-CZ" altLang="cs-CZ" sz="2800" dirty="0" err="1">
                <a:solidFill>
                  <a:srgbClr val="FFFF00"/>
                </a:solidFill>
                <a:latin typeface="Arial" charset="0"/>
              </a:rPr>
              <a:t>autologous</a:t>
            </a:r>
            <a:r>
              <a:rPr lang="cs-CZ" altLang="cs-CZ" sz="2800" dirty="0">
                <a:solidFill>
                  <a:srgbClr val="FFFF00"/>
                </a:solidFill>
                <a:latin typeface="Arial" charset="0"/>
              </a:rPr>
              <a:t> chondrocyte </a:t>
            </a:r>
            <a:r>
              <a:rPr lang="cs-CZ" altLang="cs-CZ" sz="2800" dirty="0" err="1">
                <a:solidFill>
                  <a:srgbClr val="FFFF00"/>
                </a:solidFill>
                <a:latin typeface="Arial" charset="0"/>
              </a:rPr>
              <a:t>implantation</a:t>
            </a:r>
            <a:r>
              <a:rPr lang="cs-CZ" altLang="cs-CZ" sz="2800" dirty="0">
                <a:solidFill>
                  <a:srgbClr val="FFFF00"/>
                </a:solidFill>
                <a:latin typeface="Arial" charset="0"/>
              </a:rPr>
              <a:t>    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0" y="765175"/>
            <a:ext cx="7189788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Transplantation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of 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autologous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chondrocytes</a:t>
            </a: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into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defects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of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cartilage</a:t>
            </a: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Chondrocytes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in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suspension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under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periostal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layer</a:t>
            </a: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67588" name="Picture 4" descr="ER ACI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2349500"/>
            <a:ext cx="3457575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6" descr="ER ACI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1" t="6418" r="3218" b="3522"/>
          <a:stretch>
            <a:fillRect/>
          </a:stretch>
        </p:blipFill>
        <p:spPr bwMode="auto">
          <a:xfrm>
            <a:off x="6659563" y="2349500"/>
            <a:ext cx="17287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5" descr="ER ACI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99" b="35106"/>
          <a:stretch>
            <a:fillRect/>
          </a:stretch>
        </p:blipFill>
        <p:spPr bwMode="auto">
          <a:xfrm>
            <a:off x="4067175" y="2979738"/>
            <a:ext cx="182403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726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224898" y="1388973"/>
            <a:ext cx="33073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Hangody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, L., 1992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Defects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up to 2 - 4 cm</a:t>
            </a:r>
            <a:r>
              <a:rPr lang="cs-CZ" altLang="cs-CZ" sz="2400" baseline="30000" dirty="0">
                <a:solidFill>
                  <a:srgbClr val="FFFF00"/>
                </a:solidFill>
                <a:latin typeface="Arial" charset="0"/>
              </a:rPr>
              <a:t>2</a:t>
            </a: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   </a:t>
            </a:r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1187624" y="260350"/>
            <a:ext cx="62611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solidFill>
                  <a:srgbClr val="FFFF00"/>
                </a:solidFill>
                <a:latin typeface="Arial" charset="0"/>
              </a:rPr>
              <a:t>Osteochondral</a:t>
            </a:r>
            <a:r>
              <a:rPr lang="cs-CZ" altLang="cs-CZ" sz="28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800" dirty="0" err="1">
                <a:solidFill>
                  <a:srgbClr val="FFFF00"/>
                </a:solidFill>
                <a:latin typeface="Arial" charset="0"/>
              </a:rPr>
              <a:t>autograft</a:t>
            </a:r>
            <a:r>
              <a:rPr lang="cs-CZ" altLang="cs-CZ" sz="2800" dirty="0">
                <a:solidFill>
                  <a:srgbClr val="FFFF00"/>
                </a:solidFill>
                <a:latin typeface="Arial" charset="0"/>
              </a:rPr>
              <a:t> transfer- OAT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 smtClean="0">
                <a:solidFill>
                  <a:srgbClr val="FFFF00"/>
                </a:solidFill>
                <a:latin typeface="Arial" charset="0"/>
              </a:rPr>
              <a:t>Mosaic</a:t>
            </a:r>
            <a:r>
              <a:rPr lang="cs-CZ" altLang="cs-CZ" sz="2800" dirty="0" smtClean="0">
                <a:solidFill>
                  <a:srgbClr val="FFFF00"/>
                </a:solidFill>
                <a:latin typeface="Arial" charset="0"/>
              </a:rPr>
              <a:t> plasty</a:t>
            </a:r>
            <a:endParaRPr lang="cs-CZ" altLang="cs-CZ" sz="28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8372" name="Picture 5" descr="ER 1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26" y="3212976"/>
            <a:ext cx="3918617" cy="212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ER 1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01008"/>
            <a:ext cx="3923804" cy="279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ER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28" r="7546"/>
          <a:stretch/>
        </p:blipFill>
        <p:spPr bwMode="auto">
          <a:xfrm>
            <a:off x="5508104" y="1268760"/>
            <a:ext cx="2678508" cy="182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9182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ER OAT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854" r="2612" b="48506"/>
          <a:stretch>
            <a:fillRect/>
          </a:stretch>
        </p:blipFill>
        <p:spPr bwMode="auto">
          <a:xfrm>
            <a:off x="179388" y="908050"/>
            <a:ext cx="36766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476375" y="333375"/>
            <a:ext cx="809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OAT</a:t>
            </a:r>
          </a:p>
        </p:txBody>
      </p:sp>
      <p:pic>
        <p:nvPicPr>
          <p:cNvPr id="60420" name="Picture 4" descr="ER OAT 1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60460" r="-746" b="3810"/>
          <a:stretch>
            <a:fillRect/>
          </a:stretch>
        </p:blipFill>
        <p:spPr bwMode="auto">
          <a:xfrm>
            <a:off x="3995738" y="981075"/>
            <a:ext cx="5148262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716463" y="5589588"/>
            <a:ext cx="2979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4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years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after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surgery</a:t>
            </a: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1126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0" y="1268413"/>
            <a:ext cx="550545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Scaffolds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-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HyaloFast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Chondrotissue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Biodegradable</a:t>
            </a: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Matrix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for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stem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cells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from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bone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marrow</a:t>
            </a: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after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drilling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or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from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serum</a:t>
            </a: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2339975" y="188913"/>
            <a:ext cx="51038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solidFill>
                  <a:srgbClr val="FFFF00"/>
                </a:solidFill>
                <a:latin typeface="Arial" charset="0"/>
              </a:rPr>
              <a:t>Hyalografts</a:t>
            </a:r>
            <a:r>
              <a:rPr lang="cs-CZ" altLang="cs-CZ" sz="2800" dirty="0">
                <a:solidFill>
                  <a:srgbClr val="FFFF00"/>
                </a:solidFill>
                <a:latin typeface="Arial" charset="0"/>
              </a:rPr>
              <a:t> and </a:t>
            </a:r>
            <a:r>
              <a:rPr lang="cs-CZ" altLang="cs-CZ" sz="2800" dirty="0" err="1">
                <a:solidFill>
                  <a:srgbClr val="FFFF00"/>
                </a:solidFill>
                <a:latin typeface="Arial" charset="0"/>
              </a:rPr>
              <a:t>chondrografts</a:t>
            </a:r>
            <a:r>
              <a:rPr lang="cs-CZ" altLang="cs-CZ" sz="2800" dirty="0">
                <a:solidFill>
                  <a:srgbClr val="FFFF00"/>
                </a:solidFill>
                <a:latin typeface="Arial" charset="0"/>
              </a:rPr>
              <a:t> </a:t>
            </a:r>
          </a:p>
        </p:txBody>
      </p:sp>
      <p:pic>
        <p:nvPicPr>
          <p:cNvPr id="68612" name="Picture 4" descr="ER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" r="42548" b="35786"/>
          <a:stretch>
            <a:fillRect/>
          </a:stretch>
        </p:blipFill>
        <p:spPr bwMode="auto">
          <a:xfrm>
            <a:off x="5638800" y="2133600"/>
            <a:ext cx="3348038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6280150" y="4662488"/>
            <a:ext cx="20653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FF00"/>
                </a:solidFill>
                <a:latin typeface="Arial" charset="0"/>
              </a:rPr>
              <a:t>Collagen</a:t>
            </a:r>
            <a:r>
              <a:rPr lang="cs-CZ" altLang="cs-CZ" sz="18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1800" dirty="0" err="1">
                <a:solidFill>
                  <a:srgbClr val="FFFF00"/>
                </a:solidFill>
                <a:latin typeface="Arial" charset="0"/>
              </a:rPr>
              <a:t>scaffolds</a:t>
            </a:r>
            <a:endParaRPr lang="cs-CZ" altLang="cs-CZ" sz="1800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3785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268538" y="260350"/>
            <a:ext cx="33559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solidFill>
                  <a:srgbClr val="FFFF00"/>
                </a:solidFill>
                <a:latin typeface="Arial" charset="0"/>
              </a:rPr>
              <a:t>HyaloFast</a:t>
            </a:r>
            <a:r>
              <a:rPr lang="cs-CZ" altLang="cs-CZ" sz="2800" dirty="0">
                <a:solidFill>
                  <a:srgbClr val="FFFF00"/>
                </a:solidFill>
                <a:latin typeface="Arial" charset="0"/>
              </a:rPr>
              <a:t>- </a:t>
            </a:r>
            <a:r>
              <a:rPr lang="cs-CZ" altLang="cs-CZ" sz="2800" dirty="0" err="1">
                <a:solidFill>
                  <a:srgbClr val="FFFF00"/>
                </a:solidFill>
                <a:latin typeface="Arial" charset="0"/>
              </a:rPr>
              <a:t>scaffold</a:t>
            </a:r>
            <a:r>
              <a:rPr lang="cs-CZ" altLang="cs-CZ" sz="2800" dirty="0">
                <a:solidFill>
                  <a:srgbClr val="FFFF00"/>
                </a:solidFill>
                <a:latin typeface="Arial" charset="0"/>
              </a:rPr>
              <a:t> 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0" y="1004888"/>
            <a:ext cx="508317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Polymer of HA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No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special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fixation</a:t>
            </a: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Scaffold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serves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for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maintaining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of stem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cells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from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bone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marrow</a:t>
            </a: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Supports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viable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</a:rPr>
              <a:t>cells</a:t>
            </a:r>
            <a:endParaRPr lang="cs-CZ" altLang="cs-CZ" sz="1800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 </a:t>
            </a:r>
            <a:endParaRPr lang="cs-CZ" altLang="cs-CZ" sz="2400" dirty="0">
              <a:latin typeface="Arial" charset="0"/>
            </a:endParaRP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0" y="2444750"/>
            <a:ext cx="3127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charset="0"/>
              </a:rPr>
              <a:t>  </a:t>
            </a:r>
            <a:endParaRPr lang="cs-CZ" altLang="cs-CZ" sz="2400">
              <a:latin typeface="Arial" charset="0"/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0" y="3573463"/>
            <a:ext cx="2698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charset="0"/>
              </a:rPr>
              <a:t> 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0" y="4605338"/>
            <a:ext cx="2492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charset="0"/>
              </a:rPr>
              <a:t> </a:t>
            </a:r>
            <a:endParaRPr lang="cs-CZ" altLang="cs-CZ" sz="2400">
              <a:latin typeface="Arial" charset="0"/>
            </a:endParaRPr>
          </a:p>
        </p:txBody>
      </p:sp>
      <p:sp>
        <p:nvSpPr>
          <p:cNvPr id="69639" name="TextovéPole 1"/>
          <p:cNvSpPr txBox="1">
            <a:spLocks noChangeArrowheads="1"/>
          </p:cNvSpPr>
          <p:nvPr/>
        </p:nvSpPr>
        <p:spPr bwMode="auto">
          <a:xfrm>
            <a:off x="0" y="5230813"/>
            <a:ext cx="5149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Arial" charset="0"/>
                <a:cs typeface="Arial" charset="0"/>
              </a:rPr>
              <a:t>Fills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  <a:cs typeface="Arial" charset="0"/>
              </a:rPr>
              <a:t>the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  <a:cs typeface="Arial" charset="0"/>
              </a:rPr>
              <a:t>defects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  <a:cs typeface="Arial" charset="0"/>
              </a:rPr>
              <a:t> of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  <a:cs typeface="Arial" charset="0"/>
              </a:rPr>
              <a:t>hyaline</a:t>
            </a:r>
            <a:r>
              <a:rPr lang="cs-CZ" altLang="cs-CZ" sz="240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charset="0"/>
                <a:cs typeface="Arial" charset="0"/>
              </a:rPr>
              <a:t>cartilage</a:t>
            </a:r>
            <a:endParaRPr lang="cs-CZ" altLang="cs-CZ" sz="2400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69640" name="Obrázek 7" descr="C:\Users\Petra Kotalíková\Desktop\surgical_training__overview__01_25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0" y="677863"/>
            <a:ext cx="3179763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Obrázek 8" descr="C:\Users\Petra Kotalíková\Desktop\surgical_training__overview__02_250px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557588"/>
            <a:ext cx="31686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263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Osteoarthritis</a:t>
            </a:r>
            <a:endParaRPr lang="cs-C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" descr="FOTO 2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8000"/>
          </a:blip>
          <a:srcRect l="12790" t="13255"/>
          <a:stretch>
            <a:fillRect/>
          </a:stretch>
        </p:blipFill>
        <p:spPr bwMode="auto">
          <a:xfrm>
            <a:off x="395536" y="1916832"/>
            <a:ext cx="5147166" cy="384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D:\artróza\koleno\image4.jpg"/>
          <p:cNvPicPr>
            <a:picLocks noChangeAspect="1" noChangeArrowheads="1"/>
          </p:cNvPicPr>
          <p:nvPr/>
        </p:nvPicPr>
        <p:blipFill>
          <a:blip r:embed="rId3" cstate="print"/>
          <a:srcRect l="51737" t="22433" r="3599" b="14007"/>
          <a:stretch>
            <a:fillRect/>
          </a:stretch>
        </p:blipFill>
        <p:spPr bwMode="auto">
          <a:xfrm>
            <a:off x="5796136" y="1916832"/>
            <a:ext cx="2732411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162800" cy="10668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cs-CZ" b="1" dirty="0" smtClean="0">
                <a:solidFill>
                  <a:srgbClr val="FFFF00"/>
                </a:solidFill>
              </a:rPr>
              <a:t>   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Transchondral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fractures</a:t>
            </a:r>
            <a:endParaRPr lang="cs-CZ" sz="2400" b="1" dirty="0" smtClean="0"/>
          </a:p>
        </p:txBody>
      </p:sp>
      <p:pic>
        <p:nvPicPr>
          <p:cNvPr id="36867" name="Picture 8" descr="abraze subc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00600" y="1524000"/>
            <a:ext cx="4038600" cy="2740025"/>
          </a:xfrm>
          <a:noFill/>
        </p:spPr>
      </p:pic>
      <p:pic>
        <p:nvPicPr>
          <p:cNvPr id="36868" name="Picture 9" descr="S6R0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0"/>
            <a:ext cx="3962400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10"/>
          <p:cNvSpPr txBox="1">
            <a:spLocks noChangeArrowheads="1"/>
          </p:cNvSpPr>
          <p:nvPr/>
        </p:nvSpPr>
        <p:spPr bwMode="auto">
          <a:xfrm>
            <a:off x="762000" y="4724400"/>
            <a:ext cx="335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 smtClean="0">
                <a:solidFill>
                  <a:schemeClr val="bg1"/>
                </a:solidFill>
                <a:latin typeface="Times New Roman" pitchFamily="18" charset="0"/>
              </a:rPr>
              <a:t>Removal</a:t>
            </a:r>
            <a:r>
              <a:rPr lang="cs-CZ" sz="2400" b="1" dirty="0">
                <a:latin typeface="Times New Roman" pitchFamily="18" charset="0"/>
              </a:rPr>
              <a:t>			</a:t>
            </a:r>
          </a:p>
        </p:txBody>
      </p:sp>
      <p:sp>
        <p:nvSpPr>
          <p:cNvPr id="36870" name="Text Box 11"/>
          <p:cNvSpPr txBox="1">
            <a:spLocks noChangeArrowheads="1"/>
          </p:cNvSpPr>
          <p:nvPr/>
        </p:nvSpPr>
        <p:spPr bwMode="auto">
          <a:xfrm>
            <a:off x="5257800" y="4648200"/>
            <a:ext cx="3429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cs-CZ" sz="2400" b="1" dirty="0" err="1" smtClean="0">
                <a:solidFill>
                  <a:schemeClr val="bg1"/>
                </a:solidFill>
                <a:latin typeface="Times New Roman" pitchFamily="18" charset="0"/>
              </a:rPr>
              <a:t>Subchondral</a:t>
            </a:r>
            <a:r>
              <a:rPr lang="cs-CZ" sz="24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  <a:latin typeface="Times New Roman" pitchFamily="18" charset="0"/>
              </a:rPr>
              <a:t>abrasion</a:t>
            </a:r>
            <a:endParaRPr lang="cs-CZ" sz="2400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cs-CZ" sz="2400" b="1" dirty="0" err="1" smtClean="0">
                <a:solidFill>
                  <a:schemeClr val="bg1"/>
                </a:solidFill>
                <a:latin typeface="Times New Roman" pitchFamily="18" charset="0"/>
              </a:rPr>
              <a:t>Drilling</a:t>
            </a:r>
            <a:endParaRPr lang="cs-CZ" sz="24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Osteochondral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fractures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2205038"/>
            <a:ext cx="4391025" cy="4114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dirty="0" err="1" smtClean="0">
                <a:solidFill>
                  <a:schemeClr val="bg1"/>
                </a:solidFill>
              </a:rPr>
              <a:t>Removal</a:t>
            </a:r>
            <a:endParaRPr lang="cs-CZ" sz="2400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cs-CZ" sz="2400" dirty="0" err="1" smtClean="0">
                <a:solidFill>
                  <a:schemeClr val="bg1"/>
                </a:solidFill>
              </a:rPr>
              <a:t>Fixation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  <a:defRPr/>
            </a:pPr>
            <a:endParaRPr lang="cs-CZ" sz="2400" dirty="0" smtClean="0"/>
          </a:p>
          <a:p>
            <a:pPr>
              <a:defRPr/>
            </a:pPr>
            <a:endParaRPr lang="cs-CZ" sz="2400" dirty="0" smtClean="0"/>
          </a:p>
          <a:p>
            <a:pPr>
              <a:defRPr/>
            </a:pPr>
            <a:r>
              <a:rPr lang="cs-CZ" sz="2400" dirty="0" err="1" smtClean="0">
                <a:solidFill>
                  <a:schemeClr val="bg1"/>
                </a:solidFill>
              </a:rPr>
              <a:t>Loose</a:t>
            </a:r>
            <a:r>
              <a:rPr lang="cs-CZ" sz="2400" dirty="0" smtClean="0">
                <a:solidFill>
                  <a:schemeClr val="bg1"/>
                </a:solidFill>
              </a:rPr>
              <a:t> body</a:t>
            </a:r>
            <a:endParaRPr lang="cs-CZ" sz="2800" dirty="0" smtClean="0">
              <a:solidFill>
                <a:schemeClr val="bg1"/>
              </a:solidFill>
            </a:endParaRPr>
          </a:p>
        </p:txBody>
      </p:sp>
      <p:pic>
        <p:nvPicPr>
          <p:cNvPr id="7173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59450" y="1989138"/>
            <a:ext cx="3205163" cy="2222500"/>
          </a:xfrm>
          <a:noFill/>
        </p:spPr>
      </p:pic>
      <p:pic>
        <p:nvPicPr>
          <p:cNvPr id="7174" name="Picture 4" descr="S6R00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4508500"/>
            <a:ext cx="2667000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4284663" y="2852738"/>
          <a:ext cx="1317625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9" name="Rastrový obraz" r:id="rId5" imgW="2381582" imgH="1971950" progId="PBrush">
                  <p:embed/>
                </p:oleObj>
              </mc:Choice>
              <mc:Fallback>
                <p:oleObj name="Rastrový obraz" r:id="rId5" imgW="2381582" imgH="1971950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2852738"/>
                        <a:ext cx="1317625" cy="131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6588224" cy="1143000"/>
          </a:xfrm>
        </p:spPr>
        <p:txBody>
          <a:bodyPr>
            <a:noAutofit/>
          </a:bodyPr>
          <a:lstStyle/>
          <a:p>
            <a:r>
              <a:rPr lang="cs-CZ" b="1" dirty="0" err="1" smtClean="0">
                <a:solidFill>
                  <a:srgbClr val="FFFF00"/>
                </a:solidFill>
              </a:rPr>
              <a:t>Osteochondrosis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dissecans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916832"/>
            <a:ext cx="5724128" cy="1728191"/>
          </a:xfrm>
        </p:spPr>
        <p:txBody>
          <a:bodyPr>
            <a:normAutofit lnSpcReduction="10000"/>
          </a:bodyPr>
          <a:lstStyle/>
          <a:p>
            <a:r>
              <a:rPr lang="cs-CZ" sz="2400" dirty="0" err="1" smtClean="0">
                <a:solidFill>
                  <a:srgbClr val="FFFF00"/>
                </a:solidFill>
              </a:rPr>
              <a:t>Local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necrosis</a:t>
            </a:r>
            <a:r>
              <a:rPr lang="cs-CZ" sz="2400" dirty="0" smtClean="0">
                <a:solidFill>
                  <a:srgbClr val="FFFF00"/>
                </a:solidFill>
              </a:rPr>
              <a:t> in </a:t>
            </a:r>
            <a:r>
              <a:rPr lang="cs-CZ" sz="2400" dirty="0" err="1" smtClean="0">
                <a:solidFill>
                  <a:srgbClr val="FFFF00"/>
                </a:solidFill>
              </a:rPr>
              <a:t>subchondral</a:t>
            </a:r>
            <a:r>
              <a:rPr lang="cs-CZ" sz="2400" dirty="0" smtClean="0">
                <a:solidFill>
                  <a:srgbClr val="FFFF00"/>
                </a:solidFill>
              </a:rPr>
              <a:t> bone</a:t>
            </a:r>
          </a:p>
          <a:p>
            <a:r>
              <a:rPr lang="cs-CZ" sz="2400" dirty="0" err="1" smtClean="0">
                <a:solidFill>
                  <a:srgbClr val="FFFF00"/>
                </a:solidFill>
              </a:rPr>
              <a:t>Mostly</a:t>
            </a:r>
            <a:r>
              <a:rPr lang="cs-CZ" sz="2400" dirty="0" smtClean="0">
                <a:solidFill>
                  <a:srgbClr val="FFFF00"/>
                </a:solidFill>
              </a:rPr>
              <a:t> on </a:t>
            </a:r>
            <a:r>
              <a:rPr lang="cs-CZ" sz="2400" dirty="0" err="1" smtClean="0">
                <a:solidFill>
                  <a:srgbClr val="FFFF00"/>
                </a:solidFill>
              </a:rPr>
              <a:t>medial</a:t>
            </a:r>
            <a:r>
              <a:rPr lang="cs-CZ" sz="2400" dirty="0" smtClean="0">
                <a:solidFill>
                  <a:srgbClr val="FFFF00"/>
                </a:solidFill>
              </a:rPr>
              <a:t>  </a:t>
            </a:r>
            <a:r>
              <a:rPr lang="cs-CZ" sz="2400" dirty="0" err="1" smtClean="0">
                <a:solidFill>
                  <a:srgbClr val="FFFF00"/>
                </a:solidFill>
              </a:rPr>
              <a:t>femoral</a:t>
            </a:r>
            <a:r>
              <a:rPr lang="cs-CZ" sz="2400" dirty="0" smtClean="0">
                <a:solidFill>
                  <a:srgbClr val="FFFF00"/>
                </a:solidFill>
              </a:rPr>
              <a:t> condyle</a:t>
            </a:r>
          </a:p>
          <a:p>
            <a:r>
              <a:rPr lang="cs-CZ" sz="2400" dirty="0" smtClean="0">
                <a:solidFill>
                  <a:srgbClr val="FFFF00"/>
                </a:solidFill>
              </a:rPr>
              <a:t>Etiology- trauma, </a:t>
            </a:r>
            <a:r>
              <a:rPr lang="cs-CZ" sz="2400" dirty="0" err="1" smtClean="0">
                <a:solidFill>
                  <a:srgbClr val="FFFF00"/>
                </a:solidFill>
              </a:rPr>
              <a:t>microtraumatisation</a:t>
            </a:r>
            <a:endParaRPr lang="cs-CZ" sz="2400" dirty="0" smtClean="0">
              <a:solidFill>
                <a:srgbClr val="FFFF00"/>
              </a:solidFill>
            </a:endParaRPr>
          </a:p>
          <a:p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smtClean="0">
                <a:solidFill>
                  <a:srgbClr val="FFFF00"/>
                </a:solidFill>
              </a:rPr>
              <a:t>                </a:t>
            </a:r>
            <a:r>
              <a:rPr lang="cs-CZ" sz="2400" dirty="0" err="1" smtClean="0">
                <a:solidFill>
                  <a:srgbClr val="FFFF00"/>
                </a:solidFill>
              </a:rPr>
              <a:t>vascular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</a:p>
          <a:p>
            <a:endParaRPr lang="cs-CZ" sz="2400" dirty="0" smtClean="0">
              <a:solidFill>
                <a:schemeClr val="bg1"/>
              </a:solidFill>
            </a:endParaRPr>
          </a:p>
        </p:txBody>
      </p:sp>
      <p:pic>
        <p:nvPicPr>
          <p:cNvPr id="20482" name="Picture 2" descr="http://www.eorthopod.com/sites/default/files/images/knee_OCD_anatomy0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-5924" b="3162"/>
          <a:stretch>
            <a:fillRect/>
          </a:stretch>
        </p:blipFill>
        <p:spPr bwMode="auto">
          <a:xfrm>
            <a:off x="6084168" y="1052736"/>
            <a:ext cx="2411759" cy="2204863"/>
          </a:xfrm>
          <a:prstGeom prst="rect">
            <a:avLst/>
          </a:prstGeom>
          <a:noFill/>
        </p:spPr>
      </p:pic>
      <p:pic>
        <p:nvPicPr>
          <p:cNvPr id="20484" name="Picture 4" descr="http://lgsmash.files.wordpress.com/2011/05/osteochondritis_dessican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52137" b="6898"/>
          <a:stretch>
            <a:fillRect/>
          </a:stretch>
        </p:blipFill>
        <p:spPr bwMode="auto">
          <a:xfrm>
            <a:off x="210096" y="4077072"/>
            <a:ext cx="8832272" cy="1224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79388" y="260350"/>
            <a:ext cx="8785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600" b="1" dirty="0" smtClean="0">
                <a:solidFill>
                  <a:srgbClr val="FFFF00"/>
                </a:solidFill>
              </a:rPr>
              <a:t>Stability </a:t>
            </a:r>
            <a:r>
              <a:rPr lang="cs-CZ" sz="3600" b="1" dirty="0" err="1" smtClean="0">
                <a:solidFill>
                  <a:srgbClr val="FFFF00"/>
                </a:solidFill>
              </a:rPr>
              <a:t>of</a:t>
            </a:r>
            <a:r>
              <a:rPr lang="cs-CZ" sz="3600" b="1" dirty="0" smtClean="0">
                <a:solidFill>
                  <a:srgbClr val="FFFF00"/>
                </a:solidFill>
              </a:rPr>
              <a:t> </a:t>
            </a:r>
            <a:r>
              <a:rPr lang="cs-CZ" sz="3600" b="1" dirty="0" err="1" smtClean="0">
                <a:solidFill>
                  <a:srgbClr val="FFFF00"/>
                </a:solidFill>
              </a:rPr>
              <a:t>the</a:t>
            </a:r>
            <a:r>
              <a:rPr lang="cs-CZ" sz="3600" b="1" dirty="0" smtClean="0">
                <a:solidFill>
                  <a:srgbClr val="FFFF00"/>
                </a:solidFill>
              </a:rPr>
              <a:t> </a:t>
            </a:r>
            <a:r>
              <a:rPr lang="cs-CZ" sz="3600" b="1" dirty="0" err="1" smtClean="0">
                <a:solidFill>
                  <a:srgbClr val="FFFF00"/>
                </a:solidFill>
              </a:rPr>
              <a:t>knee</a:t>
            </a:r>
            <a:r>
              <a:rPr lang="cs-CZ" sz="3600" b="1" dirty="0" smtClean="0">
                <a:solidFill>
                  <a:srgbClr val="FFFF00"/>
                </a:solidFill>
              </a:rPr>
              <a:t>- </a:t>
            </a:r>
            <a:r>
              <a:rPr lang="cs-CZ" sz="3600" b="1" dirty="0" err="1" smtClean="0">
                <a:solidFill>
                  <a:srgbClr val="FFFF00"/>
                </a:solidFill>
              </a:rPr>
              <a:t>muscles</a:t>
            </a:r>
            <a:endParaRPr lang="cs-CZ" sz="3200" b="1" dirty="0">
              <a:solidFill>
                <a:schemeClr val="bg2"/>
              </a:solidFill>
            </a:endParaRPr>
          </a:p>
          <a:p>
            <a:pPr>
              <a:defRPr/>
            </a:pPr>
            <a:r>
              <a:rPr lang="cs-CZ" sz="3600" dirty="0"/>
              <a:t> </a:t>
            </a:r>
          </a:p>
        </p:txBody>
      </p:sp>
      <p:pic>
        <p:nvPicPr>
          <p:cNvPr id="3074" name="Picture 2" descr="http://www.aafp.org/afp/1999/1201/afp19991201p2599-f2.jpg"/>
          <p:cNvPicPr>
            <a:picLocks noChangeAspect="1" noChangeArrowheads="1"/>
          </p:cNvPicPr>
          <p:nvPr/>
        </p:nvPicPr>
        <p:blipFill>
          <a:blip r:embed="rId2" cstate="print"/>
          <a:srcRect r="2887"/>
          <a:stretch>
            <a:fillRect/>
          </a:stretch>
        </p:blipFill>
        <p:spPr bwMode="auto">
          <a:xfrm>
            <a:off x="611560" y="980728"/>
            <a:ext cx="7848872" cy="56064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1368152"/>
          </a:xfrm>
        </p:spPr>
        <p:txBody>
          <a:bodyPr>
            <a:normAutofit lnSpcReduction="10000"/>
          </a:bodyPr>
          <a:lstStyle/>
          <a:p>
            <a:r>
              <a:rPr lang="cs-CZ" sz="4000" dirty="0" err="1" smtClean="0">
                <a:solidFill>
                  <a:srgbClr val="FFFF00"/>
                </a:solidFill>
              </a:rPr>
              <a:t>Diagnostics</a:t>
            </a:r>
            <a:r>
              <a:rPr lang="cs-CZ" sz="4000" dirty="0" smtClean="0">
                <a:solidFill>
                  <a:srgbClr val="FFFF00"/>
                </a:solidFill>
              </a:rPr>
              <a:t>:</a:t>
            </a:r>
          </a:p>
          <a:p>
            <a:pPr marL="0" indent="0">
              <a:buNone/>
            </a:pPr>
            <a:r>
              <a:rPr lang="cs-CZ" sz="4000" dirty="0" smtClean="0">
                <a:solidFill>
                  <a:srgbClr val="FFFF00"/>
                </a:solidFill>
              </a:rPr>
              <a:t>    X </a:t>
            </a:r>
            <a:r>
              <a:rPr lang="cs-CZ" sz="4000" dirty="0" err="1" smtClean="0">
                <a:solidFill>
                  <a:srgbClr val="FFFF00"/>
                </a:solidFill>
              </a:rPr>
              <a:t>ray</a:t>
            </a:r>
            <a:r>
              <a:rPr lang="cs-CZ" sz="4000" dirty="0" smtClean="0">
                <a:solidFill>
                  <a:srgbClr val="FFFF00"/>
                </a:solidFill>
              </a:rPr>
              <a:t>, MRI, CT, </a:t>
            </a:r>
            <a:r>
              <a:rPr lang="cs-CZ" sz="4000" dirty="0" err="1" smtClean="0">
                <a:solidFill>
                  <a:srgbClr val="FFFF00"/>
                </a:solidFill>
              </a:rPr>
              <a:t>artroscopy</a:t>
            </a:r>
            <a:r>
              <a:rPr lang="cs-CZ" sz="4000" dirty="0" smtClean="0">
                <a:solidFill>
                  <a:srgbClr val="FFC000"/>
                </a:solidFill>
              </a:rPr>
              <a:t> </a:t>
            </a:r>
          </a:p>
          <a:p>
            <a:pPr>
              <a:buNone/>
            </a:pPr>
            <a:endParaRPr lang="cs-CZ" sz="4000" b="1" dirty="0">
              <a:solidFill>
                <a:srgbClr val="FFFF00"/>
              </a:solidFill>
            </a:endParaRPr>
          </a:p>
        </p:txBody>
      </p:sp>
      <p:pic>
        <p:nvPicPr>
          <p:cNvPr id="1028" name="Picture 4" descr="http://images.radiopaedia.org/images/219533/d2fbda723d9371baeb5e044715eb1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9664" y="1556792"/>
            <a:ext cx="3024336" cy="3096343"/>
          </a:xfrm>
          <a:prstGeom prst="rect">
            <a:avLst/>
          </a:prstGeom>
          <a:noFill/>
        </p:spPr>
      </p:pic>
      <p:pic>
        <p:nvPicPr>
          <p:cNvPr id="1030" name="Picture 6" descr="http://t3.gstatic.com/images?q=tbn:ANd9GcTgB0JqnPmk9bzscCs8P3xUw8QR2eDSzgvKIag55-oS_L0m747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4074135" cy="3096344"/>
          </a:xfrm>
          <a:prstGeom prst="rect">
            <a:avLst/>
          </a:prstGeom>
          <a:noFill/>
        </p:spPr>
      </p:pic>
      <p:pic>
        <p:nvPicPr>
          <p:cNvPr id="1032" name="Picture 8" descr="http://www.gvle.de/kompendium/knie/0136/2_089_078_Osteochondrosis_dissecan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t="15238" b="11454"/>
          <a:stretch>
            <a:fillRect/>
          </a:stretch>
        </p:blipFill>
        <p:spPr bwMode="auto">
          <a:xfrm>
            <a:off x="0" y="4643530"/>
            <a:ext cx="3203848" cy="2214469"/>
          </a:xfrm>
          <a:prstGeom prst="rect">
            <a:avLst/>
          </a:prstGeom>
          <a:noFill/>
        </p:spPr>
      </p:pic>
      <p:pic>
        <p:nvPicPr>
          <p:cNvPr id="1034" name="Picture 10" descr="http://www.drdavidgeier.com/wp-content/uploads/2010/08/IMG007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0072" y="4651842"/>
            <a:ext cx="3923928" cy="2206157"/>
          </a:xfrm>
          <a:prstGeom prst="rect">
            <a:avLst/>
          </a:prstGeom>
          <a:noFill/>
        </p:spPr>
      </p:pic>
      <p:pic>
        <p:nvPicPr>
          <p:cNvPr id="1036" name="Picture 12" descr="http://www.dr-angermueller.de/images/oesteochondrosis_1.gif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31840" y="4625751"/>
            <a:ext cx="2232248" cy="2232249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1331640" y="3933056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RTG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660232" y="1484784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MRI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902624" y="4725144"/>
            <a:ext cx="9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ASC</a:t>
            </a:r>
            <a:endParaRPr lang="cs-CZ" sz="3200" b="1" dirty="0">
              <a:solidFill>
                <a:schemeClr val="bg1"/>
              </a:solidFill>
            </a:endParaRPr>
          </a:p>
        </p:txBody>
      </p:sp>
      <p:pic>
        <p:nvPicPr>
          <p:cNvPr id="1038" name="Picture 14" descr="http://ajs.sagepub.com/content/34/7/1181/F3/graphic-5.large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3928" y="1556792"/>
            <a:ext cx="2323409" cy="30952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eorthopod.com/images/ContentImages/knee/knee_osteochondritis_dessicans/knee_OCD_symptoms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3818"/>
          <a:stretch>
            <a:fillRect/>
          </a:stretch>
        </p:blipFill>
        <p:spPr bwMode="auto">
          <a:xfrm>
            <a:off x="0" y="1340768"/>
            <a:ext cx="4421782" cy="4252953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51520" y="0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cs-CZ" sz="3200" b="1" dirty="0" smtClean="0">
                <a:solidFill>
                  <a:schemeClr val="bg1"/>
                </a:solidFill>
              </a:rPr>
              <a:t>ASC </a:t>
            </a:r>
            <a:r>
              <a:rPr lang="cs-CZ" sz="3200" b="1" dirty="0" err="1" smtClean="0">
                <a:solidFill>
                  <a:schemeClr val="bg1"/>
                </a:solidFill>
              </a:rPr>
              <a:t>classification</a:t>
            </a:r>
            <a:endParaRPr lang="cs-CZ" sz="3200" b="1" dirty="0" smtClean="0">
              <a:solidFill>
                <a:schemeClr val="bg1"/>
              </a:solidFill>
            </a:endParaRPr>
          </a:p>
          <a:p>
            <a:pPr marL="514350" indent="-514350"/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220072" y="4005064"/>
            <a:ext cx="39239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X </a:t>
            </a:r>
            <a:r>
              <a:rPr lang="cs-CZ" sz="3200" b="1" dirty="0" err="1" smtClean="0">
                <a:solidFill>
                  <a:schemeClr val="bg1"/>
                </a:solidFill>
              </a:rPr>
              <a:t>ray</a:t>
            </a:r>
            <a:r>
              <a:rPr lang="cs-CZ" sz="3200" b="1" dirty="0" smtClean="0">
                <a:solidFill>
                  <a:schemeClr val="bg1"/>
                </a:solidFill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</a:rPr>
              <a:t>classification</a:t>
            </a:r>
            <a:endParaRPr lang="cs-CZ" sz="3200" b="1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3200" b="1" dirty="0" smtClean="0">
                <a:solidFill>
                  <a:srgbClr val="FFC000"/>
                </a:solidFill>
              </a:rPr>
              <a:t>Negative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 err="1" smtClean="0">
                <a:solidFill>
                  <a:srgbClr val="FFC000"/>
                </a:solidFill>
              </a:rPr>
              <a:t>radiolucency</a:t>
            </a:r>
            <a:endParaRPr lang="cs-CZ" sz="3200" b="1" dirty="0" smtClean="0">
              <a:solidFill>
                <a:srgbClr val="FFC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3200" b="1" dirty="0" err="1" smtClean="0">
                <a:solidFill>
                  <a:srgbClr val="FFC000"/>
                </a:solidFill>
              </a:rPr>
              <a:t>Sclerosis</a:t>
            </a:r>
            <a:endParaRPr lang="cs-CZ" sz="3200" b="1" dirty="0" smtClean="0">
              <a:solidFill>
                <a:srgbClr val="FFC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3200" b="1" dirty="0" err="1" smtClean="0">
                <a:solidFill>
                  <a:srgbClr val="FFC000"/>
                </a:solidFill>
              </a:rPr>
              <a:t>Loose</a:t>
            </a:r>
            <a:r>
              <a:rPr lang="cs-CZ" sz="3200" b="1" dirty="0" smtClean="0">
                <a:solidFill>
                  <a:srgbClr val="FFC000"/>
                </a:solidFill>
              </a:rPr>
              <a:t> fragment</a:t>
            </a:r>
            <a:endParaRPr lang="cs-CZ" sz="3200" b="1" dirty="0">
              <a:solidFill>
                <a:srgbClr val="FFC000"/>
              </a:solidFill>
            </a:endParaRPr>
          </a:p>
        </p:txBody>
      </p:sp>
      <p:pic>
        <p:nvPicPr>
          <p:cNvPr id="39940" name="Picture 4" descr="http://ajs.sagepub.com/content/29/5/562/F2.larg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7379" b="55756"/>
          <a:stretch>
            <a:fillRect/>
          </a:stretch>
        </p:blipFill>
        <p:spPr bwMode="auto">
          <a:xfrm>
            <a:off x="4932040" y="777133"/>
            <a:ext cx="3672408" cy="2687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err="1" smtClean="0">
                <a:solidFill>
                  <a:srgbClr val="FFFF00"/>
                </a:solidFill>
              </a:rPr>
              <a:t>Therapy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836712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cs-CZ" sz="3200" dirty="0" err="1" smtClean="0">
                <a:solidFill>
                  <a:schemeClr val="bg1"/>
                </a:solidFill>
              </a:rPr>
              <a:t>Juvenile</a:t>
            </a:r>
            <a:r>
              <a:rPr lang="cs-CZ" sz="3200" dirty="0" smtClean="0">
                <a:solidFill>
                  <a:schemeClr val="bg1"/>
                </a:solidFill>
              </a:rPr>
              <a:t>  </a:t>
            </a:r>
            <a:r>
              <a:rPr lang="cs-CZ" sz="3200" dirty="0" err="1" smtClean="0">
                <a:solidFill>
                  <a:schemeClr val="bg1"/>
                </a:solidFill>
              </a:rPr>
              <a:t>form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51520" y="1556792"/>
            <a:ext cx="4245868" cy="4383336"/>
          </a:xfrm>
        </p:spPr>
        <p:txBody>
          <a:bodyPr>
            <a:normAutofit/>
          </a:bodyPr>
          <a:lstStyle/>
          <a:p>
            <a:r>
              <a:rPr lang="cs-CZ" sz="2800" dirty="0" err="1" smtClean="0">
                <a:solidFill>
                  <a:srgbClr val="FFC000"/>
                </a:solidFill>
              </a:rPr>
              <a:t>conservative</a:t>
            </a:r>
            <a:r>
              <a:rPr lang="cs-CZ" sz="2800" dirty="0" smtClean="0">
                <a:solidFill>
                  <a:srgbClr val="FFC000"/>
                </a:solidFill>
              </a:rPr>
              <a:t> 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ASC </a:t>
            </a:r>
            <a:r>
              <a:rPr lang="cs-CZ" sz="2800" dirty="0" err="1" smtClean="0">
                <a:solidFill>
                  <a:srgbClr val="FFC000"/>
                </a:solidFill>
              </a:rPr>
              <a:t>drilling</a:t>
            </a:r>
            <a:endParaRPr lang="cs-CZ" sz="2800" dirty="0">
              <a:solidFill>
                <a:srgbClr val="FFC000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908720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cs-CZ" sz="3200" dirty="0" err="1" smtClean="0">
                <a:solidFill>
                  <a:schemeClr val="bg1"/>
                </a:solidFill>
              </a:rPr>
              <a:t>Adult</a:t>
            </a:r>
            <a:r>
              <a:rPr lang="cs-CZ" sz="3200" dirty="0" smtClean="0">
                <a:solidFill>
                  <a:schemeClr val="bg1"/>
                </a:solidFill>
              </a:rPr>
              <a:t> </a:t>
            </a:r>
            <a:r>
              <a:rPr lang="cs-CZ" sz="3200" dirty="0" err="1" smtClean="0">
                <a:solidFill>
                  <a:schemeClr val="bg1"/>
                </a:solidFill>
              </a:rPr>
              <a:t>form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628800"/>
            <a:ext cx="4319463" cy="3312368"/>
          </a:xfrm>
        </p:spPr>
        <p:txBody>
          <a:bodyPr>
            <a:normAutofit/>
          </a:bodyPr>
          <a:lstStyle/>
          <a:p>
            <a:pPr lvl="1"/>
            <a:r>
              <a:rPr lang="cs-CZ" sz="2400" dirty="0" err="1" smtClean="0">
                <a:solidFill>
                  <a:srgbClr val="FFC000"/>
                </a:solidFill>
              </a:rPr>
              <a:t>Drilling</a:t>
            </a:r>
            <a:endParaRPr lang="cs-CZ" sz="2400" dirty="0" smtClean="0">
              <a:solidFill>
                <a:srgbClr val="FFC000"/>
              </a:solidFill>
            </a:endParaRPr>
          </a:p>
          <a:p>
            <a:pPr lvl="1"/>
            <a:r>
              <a:rPr lang="cs-CZ" sz="2400" dirty="0" err="1" smtClean="0">
                <a:solidFill>
                  <a:srgbClr val="FFC000"/>
                </a:solidFill>
              </a:rPr>
              <a:t>Fixation</a:t>
            </a:r>
            <a:r>
              <a:rPr lang="cs-CZ" sz="2400" dirty="0" smtClean="0">
                <a:solidFill>
                  <a:srgbClr val="FFC000"/>
                </a:solidFill>
              </a:rPr>
              <a:t> of </a:t>
            </a:r>
            <a:r>
              <a:rPr lang="cs-CZ" sz="2400" dirty="0" err="1" smtClean="0">
                <a:solidFill>
                  <a:srgbClr val="FFC000"/>
                </a:solidFill>
              </a:rPr>
              <a:t>the</a:t>
            </a:r>
            <a:r>
              <a:rPr lang="cs-CZ" sz="2400" dirty="0" smtClean="0">
                <a:solidFill>
                  <a:srgbClr val="FFC000"/>
                </a:solidFill>
              </a:rPr>
              <a:t> fragment</a:t>
            </a:r>
            <a:endParaRPr lang="cs-CZ" sz="2400" dirty="0">
              <a:solidFill>
                <a:srgbClr val="FFC000"/>
              </a:solidFill>
            </a:endParaRPr>
          </a:p>
          <a:p>
            <a:pPr lvl="1">
              <a:buFontTx/>
              <a:buChar char="-"/>
            </a:pPr>
            <a:r>
              <a:rPr lang="cs-CZ" sz="2400" dirty="0" err="1" smtClean="0">
                <a:solidFill>
                  <a:srgbClr val="FFC000"/>
                </a:solidFill>
              </a:rPr>
              <a:t>debridement</a:t>
            </a:r>
            <a:r>
              <a:rPr lang="cs-CZ" sz="2400" dirty="0" smtClean="0">
                <a:solidFill>
                  <a:srgbClr val="FFC000"/>
                </a:solidFill>
              </a:rPr>
              <a:t>, </a:t>
            </a:r>
            <a:r>
              <a:rPr lang="cs-CZ" sz="2400" dirty="0" err="1" smtClean="0">
                <a:solidFill>
                  <a:srgbClr val="FFC000"/>
                </a:solidFill>
              </a:rPr>
              <a:t>drilling</a:t>
            </a:r>
            <a:endParaRPr lang="cs-CZ" sz="2400" dirty="0" smtClean="0">
              <a:solidFill>
                <a:srgbClr val="FFC000"/>
              </a:solidFill>
            </a:endParaRPr>
          </a:p>
          <a:p>
            <a:pPr lvl="1">
              <a:buFontTx/>
              <a:buChar char="-"/>
            </a:pPr>
            <a:r>
              <a:rPr lang="cs-CZ" sz="2400" dirty="0" smtClean="0">
                <a:solidFill>
                  <a:srgbClr val="FFC000"/>
                </a:solidFill>
              </a:rPr>
              <a:t>Bone </a:t>
            </a:r>
            <a:r>
              <a:rPr lang="cs-CZ" sz="2400" dirty="0" err="1" smtClean="0">
                <a:solidFill>
                  <a:srgbClr val="FFC000"/>
                </a:solidFill>
              </a:rPr>
              <a:t>grafting</a:t>
            </a:r>
            <a:endParaRPr lang="cs-CZ" sz="2400" dirty="0" smtClean="0">
              <a:solidFill>
                <a:srgbClr val="FFC000"/>
              </a:solidFill>
            </a:endParaRPr>
          </a:p>
          <a:p>
            <a:pPr lvl="1">
              <a:buFontTx/>
              <a:buChar char="-"/>
            </a:pPr>
            <a:r>
              <a:rPr lang="cs-CZ" sz="2400" dirty="0" err="1" smtClean="0">
                <a:solidFill>
                  <a:srgbClr val="FFC000"/>
                </a:solidFill>
              </a:rPr>
              <a:t>Mosaic</a:t>
            </a:r>
            <a:r>
              <a:rPr lang="cs-CZ" sz="2400" dirty="0" smtClean="0">
                <a:solidFill>
                  <a:srgbClr val="FFC000"/>
                </a:solidFill>
              </a:rPr>
              <a:t> plasty</a:t>
            </a:r>
          </a:p>
          <a:p>
            <a:pPr lvl="1">
              <a:buFontTx/>
              <a:buChar char="-"/>
            </a:pPr>
            <a:r>
              <a:rPr lang="cs-CZ" sz="2400" dirty="0" err="1" smtClean="0">
                <a:solidFill>
                  <a:srgbClr val="FFC000"/>
                </a:solidFill>
              </a:rPr>
              <a:t>Chondrografts</a:t>
            </a:r>
            <a:r>
              <a:rPr lang="cs-CZ" sz="2400" dirty="0" smtClean="0">
                <a:solidFill>
                  <a:srgbClr val="FFC000"/>
                </a:solidFill>
              </a:rPr>
              <a:t> </a:t>
            </a:r>
            <a:endParaRPr lang="cs-CZ" sz="2400" dirty="0">
              <a:solidFill>
                <a:srgbClr val="FFC000"/>
              </a:solidFill>
            </a:endParaRPr>
          </a:p>
        </p:txBody>
      </p:sp>
      <p:pic>
        <p:nvPicPr>
          <p:cNvPr id="40962" name="Picture 2" descr="http://www.eorif.com/KneeLeg/Images/OCDknee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446240"/>
            <a:ext cx="2411759" cy="2411759"/>
          </a:xfrm>
          <a:prstGeom prst="rect">
            <a:avLst/>
          </a:prstGeom>
          <a:noFill/>
        </p:spPr>
      </p:pic>
      <p:pic>
        <p:nvPicPr>
          <p:cNvPr id="40964" name="Picture 4" descr="http://www.arthros.de/Behandlung/Knorpeltransplantation/knie28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36808" r="6563"/>
          <a:stretch>
            <a:fillRect/>
          </a:stretch>
        </p:blipFill>
        <p:spPr bwMode="auto">
          <a:xfrm>
            <a:off x="2411760" y="4437112"/>
            <a:ext cx="1877093" cy="2420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792163"/>
          </a:xfrm>
        </p:spPr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Patella</a:t>
            </a:r>
            <a:endParaRPr lang="cs-CZ" alt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557338"/>
            <a:ext cx="3095625" cy="2303462"/>
          </a:xfrm>
        </p:spPr>
        <p:txBody>
          <a:bodyPr/>
          <a:lstStyle/>
          <a:p>
            <a:r>
              <a:rPr lang="cs-CZ" altLang="cs-CZ" sz="2400" dirty="0" err="1" smtClean="0">
                <a:solidFill>
                  <a:srgbClr val="FFFF00"/>
                </a:solidFill>
              </a:rPr>
              <a:t>Chondropathy</a:t>
            </a:r>
            <a:endParaRPr lang="cs-CZ" altLang="cs-CZ" sz="2400" dirty="0" smtClean="0">
              <a:solidFill>
                <a:srgbClr val="FFFF00"/>
              </a:solidFill>
            </a:endParaRPr>
          </a:p>
          <a:p>
            <a:r>
              <a:rPr lang="cs-CZ" altLang="cs-CZ" sz="2400" dirty="0" err="1" smtClean="0">
                <a:solidFill>
                  <a:srgbClr val="FFFF00"/>
                </a:solidFill>
              </a:rPr>
              <a:t>Subluxation</a:t>
            </a:r>
            <a:endParaRPr lang="cs-CZ" altLang="cs-CZ" sz="2400" dirty="0" smtClean="0">
              <a:solidFill>
                <a:srgbClr val="FFFF00"/>
              </a:solidFill>
            </a:endParaRPr>
          </a:p>
          <a:p>
            <a:r>
              <a:rPr lang="cs-CZ" altLang="cs-CZ" sz="2400" dirty="0" err="1" smtClean="0">
                <a:solidFill>
                  <a:srgbClr val="FFFF00"/>
                </a:solidFill>
              </a:rPr>
              <a:t>Dislocation</a:t>
            </a:r>
            <a:endParaRPr lang="cs-CZ" altLang="cs-CZ" sz="2400" dirty="0" smtClean="0">
              <a:solidFill>
                <a:srgbClr val="FFFF00"/>
              </a:solidFill>
            </a:endParaRPr>
          </a:p>
          <a:p>
            <a:endParaRPr lang="cs-CZ" altLang="cs-CZ" sz="2400" dirty="0" smtClean="0"/>
          </a:p>
          <a:p>
            <a:pPr>
              <a:buClr>
                <a:schemeClr val="tx1"/>
              </a:buClr>
              <a:buFontTx/>
              <a:buNone/>
            </a:pPr>
            <a:r>
              <a:rPr lang="cs-CZ" altLang="cs-CZ" sz="2400" dirty="0" smtClean="0"/>
              <a:t>	</a:t>
            </a:r>
          </a:p>
        </p:txBody>
      </p:sp>
      <p:pic>
        <p:nvPicPr>
          <p:cNvPr id="61444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4005263"/>
            <a:ext cx="3384550" cy="2436812"/>
          </a:xfrm>
          <a:noFill/>
        </p:spPr>
      </p:pic>
      <p:pic>
        <p:nvPicPr>
          <p:cNvPr id="6144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484313"/>
            <a:ext cx="4176713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6712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Chondropathy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</a:t>
            </a: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alt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patella</a:t>
            </a:r>
            <a:endParaRPr lang="cs-CZ" alt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2467" name="Picture 9" descr="S24001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r="16000" b="10001"/>
          <a:stretch>
            <a:fillRect/>
          </a:stretch>
        </p:blipFill>
        <p:spPr>
          <a:xfrm>
            <a:off x="395288" y="3213100"/>
            <a:ext cx="3960812" cy="2913063"/>
          </a:xfrm>
        </p:spPr>
      </p:pic>
      <p:pic>
        <p:nvPicPr>
          <p:cNvPr id="62468" name="Picture 10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213100"/>
            <a:ext cx="3836987" cy="291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9" name="TextovéPole 1"/>
          <p:cNvSpPr txBox="1">
            <a:spLocks noChangeArrowheads="1"/>
          </p:cNvSpPr>
          <p:nvPr/>
        </p:nvSpPr>
        <p:spPr bwMode="auto">
          <a:xfrm>
            <a:off x="395288" y="2154238"/>
            <a:ext cx="308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solidFill>
                  <a:srgbClr val="FFFF00"/>
                </a:solidFill>
                <a:latin typeface="Arial" charset="0"/>
              </a:rPr>
              <a:t>Clinical</a:t>
            </a:r>
            <a:r>
              <a:rPr lang="cs-CZ" altLang="cs-CZ" sz="28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cs-CZ" altLang="cs-CZ" sz="2800" dirty="0" err="1">
                <a:solidFill>
                  <a:srgbClr val="FFFF00"/>
                </a:solidFill>
                <a:latin typeface="Arial" charset="0"/>
              </a:rPr>
              <a:t>symptoms</a:t>
            </a:r>
            <a:endParaRPr lang="cs-CZ" altLang="cs-CZ" sz="2800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445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682625"/>
            <a:ext cx="7340600" cy="944563"/>
          </a:xfrm>
        </p:spPr>
        <p:txBody>
          <a:bodyPr/>
          <a:lstStyle/>
          <a:p>
            <a:r>
              <a:rPr lang="cs-CZ" altLang="cs-CZ" b="1" dirty="0" err="1" smtClean="0">
                <a:solidFill>
                  <a:srgbClr val="FFFF00"/>
                </a:solidFill>
              </a:rPr>
              <a:t>Chondropathy</a:t>
            </a:r>
            <a:r>
              <a:rPr lang="cs-CZ" altLang="cs-CZ" b="1" dirty="0" smtClean="0">
                <a:solidFill>
                  <a:srgbClr val="FFFF00"/>
                </a:solidFill>
              </a:rPr>
              <a:t> of </a:t>
            </a:r>
            <a:r>
              <a:rPr lang="cs-CZ" altLang="cs-CZ" b="1" dirty="0" err="1" smtClean="0">
                <a:solidFill>
                  <a:srgbClr val="FFFF00"/>
                </a:solidFill>
              </a:rPr>
              <a:t>the</a:t>
            </a:r>
            <a:r>
              <a:rPr lang="cs-CZ" altLang="cs-CZ" b="1" dirty="0" smtClean="0">
                <a:solidFill>
                  <a:srgbClr val="FFFF00"/>
                </a:solidFill>
              </a:rPr>
              <a:t> </a:t>
            </a:r>
            <a:r>
              <a:rPr lang="cs-CZ" altLang="cs-CZ" b="1" dirty="0" err="1" smtClean="0">
                <a:solidFill>
                  <a:srgbClr val="FFFF00"/>
                </a:solidFill>
              </a:rPr>
              <a:t>patella</a:t>
            </a:r>
            <a:endParaRPr lang="cs-CZ" altLang="cs-CZ" dirty="0" smtClean="0">
              <a:solidFill>
                <a:srgbClr val="FFFF00"/>
              </a:solidFill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916113"/>
            <a:ext cx="4105275" cy="2074862"/>
          </a:xfrm>
        </p:spPr>
        <p:txBody>
          <a:bodyPr>
            <a:normAutofit/>
          </a:bodyPr>
          <a:lstStyle/>
          <a:p>
            <a:r>
              <a:rPr lang="cs-CZ" altLang="cs-CZ" sz="2800" dirty="0" err="1" smtClean="0">
                <a:solidFill>
                  <a:srgbClr val="FFFF00"/>
                </a:solidFill>
              </a:rPr>
              <a:t>Conservative</a:t>
            </a:r>
            <a:endParaRPr lang="cs-CZ" altLang="cs-CZ" sz="2800" dirty="0" smtClean="0">
              <a:solidFill>
                <a:srgbClr val="FFFF00"/>
              </a:solidFill>
            </a:endParaRPr>
          </a:p>
          <a:p>
            <a:endParaRPr lang="cs-CZ" altLang="cs-CZ" sz="2800" dirty="0">
              <a:solidFill>
                <a:srgbClr val="FFFF00"/>
              </a:solidFill>
            </a:endParaRPr>
          </a:p>
          <a:p>
            <a:r>
              <a:rPr lang="cs-CZ" altLang="cs-CZ" sz="2800" dirty="0" smtClean="0">
                <a:solidFill>
                  <a:srgbClr val="FFFF00"/>
                </a:solidFill>
              </a:rPr>
              <a:t>In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lateral</a:t>
            </a:r>
            <a:r>
              <a:rPr lang="cs-CZ" altLang="cs-CZ" sz="2800" dirty="0" smtClean="0">
                <a:solidFill>
                  <a:srgbClr val="FFFF00"/>
                </a:solidFill>
              </a:rPr>
              <a:t>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hyperpression</a:t>
            </a:r>
            <a:r>
              <a:rPr lang="cs-CZ" altLang="cs-CZ" sz="2800" dirty="0" smtClean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r>
              <a:rPr lang="cs-CZ" altLang="cs-CZ" sz="2800" dirty="0" smtClean="0">
                <a:solidFill>
                  <a:srgbClr val="FFFF00"/>
                </a:solidFill>
              </a:rPr>
              <a:t>   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lateral</a:t>
            </a:r>
            <a:r>
              <a:rPr lang="cs-CZ" altLang="cs-CZ" sz="2800" dirty="0" smtClean="0">
                <a:solidFill>
                  <a:srgbClr val="FFFF00"/>
                </a:solidFill>
              </a:rPr>
              <a:t> </a:t>
            </a:r>
            <a:r>
              <a:rPr lang="cs-CZ" altLang="cs-CZ" sz="2800" dirty="0" err="1" smtClean="0">
                <a:solidFill>
                  <a:srgbClr val="FFFF00"/>
                </a:solidFill>
              </a:rPr>
              <a:t>release</a:t>
            </a:r>
            <a:endParaRPr lang="cs-CZ" altLang="cs-CZ" sz="2800" dirty="0" smtClean="0">
              <a:solidFill>
                <a:srgbClr val="FFFF00"/>
              </a:solidFill>
            </a:endParaRPr>
          </a:p>
        </p:txBody>
      </p:sp>
      <p:pic>
        <p:nvPicPr>
          <p:cNvPr id="63492" name="Picture 6" descr="S24001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000" r="20000" b="12666"/>
          <a:stretch>
            <a:fillRect/>
          </a:stretch>
        </p:blipFill>
        <p:spPr>
          <a:xfrm>
            <a:off x="4500563" y="1643063"/>
            <a:ext cx="3957637" cy="2620962"/>
          </a:xfrm>
        </p:spPr>
      </p:pic>
      <p:pic>
        <p:nvPicPr>
          <p:cNvPr id="6349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95800"/>
            <a:ext cx="3505200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95800"/>
            <a:ext cx="3505200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122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altLang="cs-CZ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Traumatic</a:t>
            </a:r>
            <a:r>
              <a:rPr lang="cs-CZ" altLang="cs-C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dislocation</a:t>
            </a:r>
            <a:r>
              <a:rPr lang="cs-CZ" altLang="cs-C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</a:t>
            </a:r>
            <a:r>
              <a:rPr lang="cs-CZ" altLang="cs-CZ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altLang="cs-C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patella</a:t>
            </a:r>
            <a:endParaRPr lang="cs-CZ" altLang="cs-CZ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9138"/>
            <a:ext cx="4608513" cy="4114800"/>
          </a:xfrm>
        </p:spPr>
        <p:txBody>
          <a:bodyPr/>
          <a:lstStyle/>
          <a:p>
            <a:r>
              <a:rPr lang="cs-CZ" altLang="cs-CZ" dirty="0" err="1" smtClean="0">
                <a:solidFill>
                  <a:srgbClr val="FFFF00"/>
                </a:solidFill>
              </a:rPr>
              <a:t>Always</a:t>
            </a:r>
            <a:r>
              <a:rPr lang="cs-CZ" altLang="cs-CZ" dirty="0" smtClean="0">
                <a:solidFill>
                  <a:srgbClr val="FFFF00"/>
                </a:solidFill>
              </a:rPr>
              <a:t> </a:t>
            </a:r>
            <a:r>
              <a:rPr lang="cs-CZ" altLang="cs-CZ" dirty="0" err="1" smtClean="0">
                <a:solidFill>
                  <a:srgbClr val="FFFF00"/>
                </a:solidFill>
              </a:rPr>
              <a:t>laterally</a:t>
            </a:r>
            <a:endParaRPr lang="cs-CZ" altLang="cs-CZ" dirty="0" smtClean="0">
              <a:solidFill>
                <a:srgbClr val="FFFF00"/>
              </a:solidFill>
            </a:endParaRPr>
          </a:p>
          <a:p>
            <a:r>
              <a:rPr lang="cs-CZ" altLang="cs-CZ" dirty="0" err="1" smtClean="0">
                <a:solidFill>
                  <a:srgbClr val="FFFF00"/>
                </a:solidFill>
              </a:rPr>
              <a:t>Conservative</a:t>
            </a:r>
            <a:r>
              <a:rPr lang="cs-CZ" altLang="cs-CZ" dirty="0" smtClean="0">
                <a:solidFill>
                  <a:srgbClr val="FFFF00"/>
                </a:solidFill>
              </a:rPr>
              <a:t> </a:t>
            </a:r>
            <a:r>
              <a:rPr lang="cs-CZ" altLang="cs-CZ" dirty="0" err="1" smtClean="0">
                <a:solidFill>
                  <a:srgbClr val="FFFF00"/>
                </a:solidFill>
              </a:rPr>
              <a:t>treatment</a:t>
            </a:r>
            <a:endParaRPr lang="cs-CZ" altLang="cs-CZ" dirty="0" smtClean="0">
              <a:solidFill>
                <a:srgbClr val="FFFF00"/>
              </a:solidFill>
            </a:endParaRPr>
          </a:p>
          <a:p>
            <a:r>
              <a:rPr lang="cs-CZ" altLang="cs-CZ" dirty="0" err="1" smtClean="0">
                <a:solidFill>
                  <a:srgbClr val="FFFF00"/>
                </a:solidFill>
              </a:rPr>
              <a:t>Operative</a:t>
            </a:r>
            <a:r>
              <a:rPr lang="cs-CZ" altLang="cs-CZ" dirty="0" smtClean="0">
                <a:solidFill>
                  <a:srgbClr val="FFFF00"/>
                </a:solidFill>
              </a:rPr>
              <a:t> </a:t>
            </a:r>
            <a:r>
              <a:rPr lang="cs-CZ" altLang="cs-CZ" dirty="0" err="1" smtClean="0">
                <a:solidFill>
                  <a:srgbClr val="FFFF00"/>
                </a:solidFill>
              </a:rPr>
              <a:t>treatment</a:t>
            </a:r>
            <a:endParaRPr lang="cs-CZ" altLang="cs-CZ" dirty="0" smtClean="0">
              <a:solidFill>
                <a:srgbClr val="FFFF00"/>
              </a:solidFill>
            </a:endParaRPr>
          </a:p>
        </p:txBody>
      </p:sp>
      <p:pic>
        <p:nvPicPr>
          <p:cNvPr id="65540" name="Picture 4" descr="S2400115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3999" r="12000" b="12666"/>
          <a:stretch>
            <a:fillRect/>
          </a:stretch>
        </p:blipFill>
        <p:spPr bwMode="auto">
          <a:xfrm>
            <a:off x="4427538" y="2060575"/>
            <a:ext cx="4284662" cy="313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6208713" y="5681663"/>
            <a:ext cx="179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FF00"/>
                </a:solidFill>
                <a:latin typeface="Arial" charset="0"/>
              </a:rPr>
              <a:t>Types</a:t>
            </a:r>
            <a:r>
              <a:rPr lang="cs-CZ" altLang="cs-CZ" sz="1800" dirty="0">
                <a:solidFill>
                  <a:srgbClr val="FFFF00"/>
                </a:solidFill>
                <a:latin typeface="Arial" charset="0"/>
              </a:rPr>
              <a:t> of </a:t>
            </a:r>
            <a:r>
              <a:rPr lang="cs-CZ" altLang="cs-CZ" sz="1800" dirty="0" err="1">
                <a:solidFill>
                  <a:srgbClr val="FFFF00"/>
                </a:solidFill>
                <a:latin typeface="Arial" charset="0"/>
              </a:rPr>
              <a:t>patella</a:t>
            </a:r>
            <a:endParaRPr lang="cs-CZ" altLang="cs-CZ" sz="1800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14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Recurrent</a:t>
            </a:r>
            <a:r>
              <a:rPr lang="cs-CZ" altLang="cs-C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dislocation</a:t>
            </a:r>
            <a:r>
              <a:rPr lang="cs-CZ" altLang="cs-C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altLang="cs-C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altLang="cs-C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patella</a:t>
            </a:r>
            <a:endParaRPr lang="cs-CZ" altLang="cs-CZ" sz="4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2708275"/>
            <a:ext cx="3810000" cy="2732088"/>
          </a:xfrm>
        </p:spPr>
        <p:txBody>
          <a:bodyPr/>
          <a:lstStyle/>
          <a:p>
            <a:pPr>
              <a:defRPr/>
            </a:pPr>
            <a:r>
              <a:rPr lang="cs-CZ" altLang="cs-CZ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posttraumatic</a:t>
            </a:r>
            <a:endParaRPr lang="cs-CZ" altLang="cs-CZ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altLang="cs-CZ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congenital</a:t>
            </a:r>
            <a:endParaRPr lang="cs-CZ" altLang="cs-CZ" sz="28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altLang="cs-CZ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habitual</a:t>
            </a:r>
            <a:endParaRPr lang="cs-CZ" altLang="cs-CZ" sz="2800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cs-CZ" altLang="cs-CZ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635375" y="2852738"/>
            <a:ext cx="5132388" cy="2246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800" dirty="0">
                <a:solidFill>
                  <a:srgbClr val="FFFF00"/>
                </a:solidFill>
                <a:latin typeface="Arial" panose="020B0604020202020204" pitchFamily="34" charset="0"/>
              </a:rPr>
              <a:t>ASK – </a:t>
            </a:r>
            <a:r>
              <a:rPr lang="cs-CZ" altLang="cs-CZ" sz="2800" dirty="0" err="1">
                <a:solidFill>
                  <a:srgbClr val="FFFF00"/>
                </a:solidFill>
                <a:latin typeface="Arial" panose="020B0604020202020204" pitchFamily="34" charset="0"/>
              </a:rPr>
              <a:t>lateral</a:t>
            </a:r>
            <a:r>
              <a:rPr lang="cs-CZ" altLang="cs-CZ" sz="28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dirty="0" err="1">
                <a:solidFill>
                  <a:srgbClr val="FFFF00"/>
                </a:solidFill>
                <a:latin typeface="Arial" panose="020B0604020202020204" pitchFamily="34" charset="0"/>
              </a:rPr>
              <a:t>release</a:t>
            </a:r>
            <a:r>
              <a:rPr lang="cs-CZ" altLang="cs-CZ" sz="2800" dirty="0">
                <a:solidFill>
                  <a:srgbClr val="FFFF00"/>
                </a:solidFill>
                <a:latin typeface="Arial" panose="020B0604020202020204" pitchFamily="34" charset="0"/>
              </a:rPr>
              <a:t>  + </a:t>
            </a:r>
            <a:r>
              <a:rPr lang="cs-CZ" altLang="cs-CZ" sz="2800" dirty="0" err="1">
                <a:solidFill>
                  <a:srgbClr val="FFFF00"/>
                </a:solidFill>
                <a:latin typeface="Arial" panose="020B0604020202020204" pitchFamily="34" charset="0"/>
              </a:rPr>
              <a:t>medial</a:t>
            </a:r>
            <a:endParaRPr lang="cs-CZ" altLang="cs-CZ" sz="28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800" dirty="0">
                <a:solidFill>
                  <a:srgbClr val="FFFF00"/>
                </a:solidFill>
                <a:latin typeface="Arial" panose="020B0604020202020204" pitchFamily="34" charset="0"/>
              </a:rPr>
              <a:t>                </a:t>
            </a:r>
            <a:r>
              <a:rPr lang="cs-CZ" altLang="cs-CZ" sz="2800" dirty="0" err="1">
                <a:solidFill>
                  <a:srgbClr val="FFFF00"/>
                </a:solidFill>
                <a:latin typeface="Arial" panose="020B0604020202020204" pitchFamily="34" charset="0"/>
              </a:rPr>
              <a:t>capsuloraphy</a:t>
            </a:r>
            <a:endParaRPr lang="cs-CZ" altLang="cs-CZ" sz="28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defRPr/>
            </a:pPr>
            <a:endParaRPr lang="cs-CZ" altLang="cs-CZ" sz="28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800" dirty="0">
                <a:solidFill>
                  <a:srgbClr val="FFFF00"/>
                </a:solidFill>
                <a:latin typeface="Arial" panose="020B0604020202020204" pitchFamily="34" charset="0"/>
              </a:rPr>
              <a:t>Open </a:t>
            </a:r>
            <a:r>
              <a:rPr lang="cs-CZ" altLang="cs-CZ" sz="2800" dirty="0" err="1">
                <a:solidFill>
                  <a:srgbClr val="FFFF00"/>
                </a:solidFill>
                <a:latin typeface="Arial" panose="020B0604020202020204" pitchFamily="34" charset="0"/>
              </a:rPr>
              <a:t>surgery</a:t>
            </a:r>
            <a:endParaRPr lang="cs-CZ" altLang="cs-CZ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>
              <a:defRPr/>
            </a:pPr>
            <a:endParaRPr lang="cs-CZ" sz="28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43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DoleželDavid75boč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33657" y="332656"/>
            <a:ext cx="1805960" cy="2954362"/>
          </a:xfrm>
          <a:noFill/>
          <a:ln w="76200">
            <a:solidFill>
              <a:srgbClr val="000000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598" y="0"/>
            <a:ext cx="3960440" cy="1143000"/>
          </a:xfrm>
        </p:spPr>
        <p:txBody>
          <a:bodyPr/>
          <a:lstStyle/>
          <a:p>
            <a:r>
              <a:rPr lang="cs-CZ" b="1" dirty="0" err="1" smtClean="0">
                <a:solidFill>
                  <a:srgbClr val="FFFF00"/>
                </a:solidFill>
              </a:rPr>
              <a:t>Tumors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31984" y="1124744"/>
            <a:ext cx="3810000" cy="4114800"/>
          </a:xfrm>
        </p:spPr>
        <p:txBody>
          <a:bodyPr>
            <a:normAutofit/>
          </a:bodyPr>
          <a:lstStyle/>
          <a:p>
            <a:r>
              <a:rPr lang="cs-CZ" sz="2800" dirty="0" err="1" smtClean="0">
                <a:solidFill>
                  <a:schemeClr val="bg1"/>
                </a:solidFill>
              </a:rPr>
              <a:t>Osteosarcoma</a:t>
            </a:r>
            <a:r>
              <a:rPr lang="cs-CZ" sz="2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cs-CZ" sz="2800" dirty="0" err="1" smtClean="0">
                <a:solidFill>
                  <a:schemeClr val="bg1"/>
                </a:solidFill>
              </a:rPr>
              <a:t>Ewing</a:t>
            </a:r>
            <a:r>
              <a:rPr lang="cs-CZ" sz="2800" dirty="0" smtClean="0">
                <a:solidFill>
                  <a:schemeClr val="bg1"/>
                </a:solidFill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</a:rPr>
              <a:t>sarcoma</a:t>
            </a: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dirty="0" err="1" smtClean="0">
                <a:solidFill>
                  <a:schemeClr val="bg1"/>
                </a:solidFill>
              </a:rPr>
              <a:t>Osteoclastoma</a:t>
            </a: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dirty="0" err="1" smtClean="0">
                <a:solidFill>
                  <a:schemeClr val="bg1"/>
                </a:solidFill>
              </a:rPr>
              <a:t>Chondrosarcoma</a:t>
            </a: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dirty="0" smtClean="0">
                <a:solidFill>
                  <a:schemeClr val="bg1"/>
                </a:solidFill>
              </a:rPr>
              <a:t>Soft </a:t>
            </a:r>
            <a:r>
              <a:rPr lang="cs-CZ" sz="2800" dirty="0" err="1" smtClean="0">
                <a:solidFill>
                  <a:schemeClr val="bg1"/>
                </a:solidFill>
              </a:rPr>
              <a:t>tissue</a:t>
            </a:r>
            <a:r>
              <a:rPr lang="cs-CZ" sz="2800" dirty="0" smtClean="0">
                <a:solidFill>
                  <a:schemeClr val="bg1"/>
                </a:solidFill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</a:rPr>
              <a:t>sarcomas</a:t>
            </a: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dirty="0" smtClean="0">
                <a:solidFill>
                  <a:schemeClr val="bg1"/>
                </a:solidFill>
              </a:rPr>
              <a:t>Bone </a:t>
            </a:r>
            <a:r>
              <a:rPr lang="cs-CZ" sz="2800" dirty="0" err="1" smtClean="0">
                <a:solidFill>
                  <a:schemeClr val="bg1"/>
                </a:solidFill>
              </a:rPr>
              <a:t>metastases</a:t>
            </a:r>
            <a:r>
              <a:rPr lang="cs-CZ" sz="2800" dirty="0" smtClean="0">
                <a:solidFill>
                  <a:schemeClr val="bg1"/>
                </a:solidFill>
              </a:rPr>
              <a:t> </a:t>
            </a:r>
            <a:endParaRPr lang="cs-CZ" sz="2800" dirty="0">
              <a:solidFill>
                <a:schemeClr val="bg1"/>
              </a:solidFill>
            </a:endParaRPr>
          </a:p>
        </p:txBody>
      </p:sp>
      <p:cxnSp>
        <p:nvCxnSpPr>
          <p:cNvPr id="6" name="Přímá spojovací šipka 5"/>
          <p:cNvCxnSpPr/>
          <p:nvPr/>
        </p:nvCxnSpPr>
        <p:spPr>
          <a:xfrm>
            <a:off x="3923928" y="1484784"/>
            <a:ext cx="0" cy="25922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Picture 10" descr="DoleželDavid75boč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706482" y="260648"/>
            <a:ext cx="1930042" cy="3157347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</p:pic>
      <p:pic>
        <p:nvPicPr>
          <p:cNvPr id="10" name="Picture 9" descr="DistFem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44008" y="3749262"/>
            <a:ext cx="1199001" cy="2760845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pic>
        <p:nvPicPr>
          <p:cNvPr id="12" name="Picture 7" descr="TU-TKAfem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440334" y="3789040"/>
            <a:ext cx="1287936" cy="2758496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pic>
        <p:nvPicPr>
          <p:cNvPr id="13" name="Picture 8" descr="TU-TKAfem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671503" y="3827021"/>
            <a:ext cx="1367829" cy="2694492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cs-CZ" b="1" dirty="0" err="1" smtClean="0">
                <a:solidFill>
                  <a:srgbClr val="FFFF00"/>
                </a:solidFill>
              </a:rPr>
              <a:t>Pyogenic</a:t>
            </a:r>
            <a:r>
              <a:rPr lang="cs-CZ" b="1" dirty="0" smtClean="0">
                <a:solidFill>
                  <a:srgbClr val="FFFF00"/>
                </a:solidFill>
              </a:rPr>
              <a:t> arthritis of </a:t>
            </a:r>
            <a:r>
              <a:rPr lang="cs-CZ" b="1" dirty="0" err="1" smtClean="0">
                <a:solidFill>
                  <a:srgbClr val="FFFF00"/>
                </a:solidFill>
              </a:rPr>
              <a:t>the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knee</a:t>
            </a:r>
            <a:r>
              <a:rPr lang="cs-CZ" b="1" dirty="0" smtClean="0">
                <a:solidFill>
                  <a:srgbClr val="FFFF00"/>
                </a:solidFill>
              </a:rPr>
              <a:t> joint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07504" y="1160748"/>
            <a:ext cx="4896544" cy="4057797"/>
          </a:xfrm>
        </p:spPr>
        <p:txBody>
          <a:bodyPr>
            <a:noAutofit/>
          </a:bodyPr>
          <a:lstStyle/>
          <a:p>
            <a:r>
              <a:rPr lang="cs-CZ" sz="2800" dirty="0" err="1" smtClean="0">
                <a:solidFill>
                  <a:schemeClr val="bg1"/>
                </a:solidFill>
              </a:rPr>
              <a:t>Aspiration</a:t>
            </a:r>
            <a:r>
              <a:rPr lang="cs-CZ" sz="2800" dirty="0" smtClean="0">
                <a:solidFill>
                  <a:schemeClr val="bg1"/>
                </a:solidFill>
              </a:rPr>
              <a:t>- </a:t>
            </a:r>
            <a:r>
              <a:rPr lang="cs-CZ" sz="2800" dirty="0" err="1" smtClean="0">
                <a:solidFill>
                  <a:schemeClr val="bg1"/>
                </a:solidFill>
              </a:rPr>
              <a:t>bacteriological</a:t>
            </a:r>
            <a:r>
              <a:rPr lang="cs-CZ" sz="2800" dirty="0" smtClean="0">
                <a:solidFill>
                  <a:schemeClr val="bg1"/>
                </a:solidFill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</a:rPr>
              <a:t>exam</a:t>
            </a:r>
            <a:r>
              <a:rPr lang="cs-CZ" sz="2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cs-CZ" sz="2800" dirty="0" err="1" smtClean="0">
                <a:solidFill>
                  <a:schemeClr val="bg1"/>
                </a:solidFill>
              </a:rPr>
              <a:t>Laboratory</a:t>
            </a:r>
            <a:r>
              <a:rPr lang="cs-CZ" sz="2800" dirty="0" smtClean="0">
                <a:solidFill>
                  <a:schemeClr val="bg1"/>
                </a:solidFill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</a:rPr>
              <a:t>tests</a:t>
            </a: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dirty="0" smtClean="0">
                <a:solidFill>
                  <a:schemeClr val="bg1"/>
                </a:solidFill>
              </a:rPr>
              <a:t>X </a:t>
            </a:r>
            <a:r>
              <a:rPr lang="cs-CZ" sz="2800" dirty="0" err="1" smtClean="0">
                <a:solidFill>
                  <a:schemeClr val="bg1"/>
                </a:solidFill>
              </a:rPr>
              <a:t>ray</a:t>
            </a:r>
            <a:r>
              <a:rPr lang="cs-CZ" sz="2800" dirty="0" smtClean="0">
                <a:solidFill>
                  <a:schemeClr val="bg1"/>
                </a:solidFill>
              </a:rPr>
              <a:t>, </a:t>
            </a:r>
            <a:r>
              <a:rPr lang="cs-CZ" sz="2800" dirty="0" err="1" smtClean="0">
                <a:solidFill>
                  <a:schemeClr val="bg1"/>
                </a:solidFill>
              </a:rPr>
              <a:t>ultrasonography</a:t>
            </a:r>
            <a:endParaRPr lang="cs-CZ" sz="2800" dirty="0" smtClean="0">
              <a:solidFill>
                <a:schemeClr val="bg1"/>
              </a:solidFill>
            </a:endParaRPr>
          </a:p>
          <a:p>
            <a:endParaRPr lang="cs-CZ" sz="2800" dirty="0" smtClean="0">
              <a:solidFill>
                <a:srgbClr val="FFFF00"/>
              </a:solidFill>
            </a:endParaRPr>
          </a:p>
          <a:p>
            <a:r>
              <a:rPr lang="cs-CZ" sz="2800" b="1" dirty="0" err="1" smtClean="0">
                <a:solidFill>
                  <a:schemeClr val="bg1"/>
                </a:solidFill>
              </a:rPr>
              <a:t>Therapy</a:t>
            </a:r>
            <a:endParaRPr lang="cs-CZ" sz="2800" b="1" dirty="0" smtClean="0">
              <a:solidFill>
                <a:schemeClr val="bg1"/>
              </a:solidFill>
            </a:endParaRPr>
          </a:p>
          <a:p>
            <a:pPr lvl="1"/>
            <a:r>
              <a:rPr lang="cs-CZ" b="1" dirty="0" smtClean="0">
                <a:solidFill>
                  <a:srgbClr val="FFFF00"/>
                </a:solidFill>
              </a:rPr>
              <a:t>ASC, </a:t>
            </a:r>
            <a:r>
              <a:rPr lang="cs-CZ" b="1" dirty="0" err="1" smtClean="0">
                <a:solidFill>
                  <a:srgbClr val="FFFF00"/>
                </a:solidFill>
              </a:rPr>
              <a:t>lavage</a:t>
            </a:r>
            <a:r>
              <a:rPr lang="cs-CZ" b="1" dirty="0" smtClean="0">
                <a:solidFill>
                  <a:srgbClr val="FFFF00"/>
                </a:solidFill>
              </a:rPr>
              <a:t>, </a:t>
            </a:r>
            <a:r>
              <a:rPr lang="cs-CZ" b="1" dirty="0" err="1" smtClean="0">
                <a:solidFill>
                  <a:srgbClr val="FFFF00"/>
                </a:solidFill>
              </a:rPr>
              <a:t>antibiotics</a:t>
            </a:r>
            <a:endParaRPr lang="cs-CZ" b="1" dirty="0" smtClean="0">
              <a:solidFill>
                <a:srgbClr val="FFFF00"/>
              </a:solidFill>
            </a:endParaRPr>
          </a:p>
          <a:p>
            <a:pPr lvl="1"/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orthesis</a:t>
            </a:r>
            <a:endParaRPr lang="cs-CZ" b="1" dirty="0" smtClean="0">
              <a:solidFill>
                <a:srgbClr val="FFFF00"/>
              </a:solidFill>
            </a:endParaRPr>
          </a:p>
          <a:p>
            <a:pPr lvl="1"/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synovectomy</a:t>
            </a:r>
            <a:endParaRPr lang="cs-CZ" b="1" dirty="0" smtClean="0">
              <a:solidFill>
                <a:srgbClr val="FFFF00"/>
              </a:solidFill>
            </a:endParaRPr>
          </a:p>
        </p:txBody>
      </p:sp>
      <p:pic>
        <p:nvPicPr>
          <p:cNvPr id="5" name="Picture 2" descr="H:\Výuka\kloub\3014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3" y="1340768"/>
            <a:ext cx="2040226" cy="2448272"/>
          </a:xfrm>
          <a:prstGeom prst="rect">
            <a:avLst/>
          </a:prstGeom>
          <a:noFill/>
        </p:spPr>
      </p:pic>
      <p:pic>
        <p:nvPicPr>
          <p:cNvPr id="6" name="Picture 7" descr="H:\Výuka\kloub\md_09-03-0027[1].jpg"/>
          <p:cNvPicPr>
            <a:picLocks noChangeAspect="1" noChangeArrowheads="1"/>
          </p:cNvPicPr>
          <p:nvPr/>
        </p:nvPicPr>
        <p:blipFill rotWithShape="1">
          <a:blip r:embed="rId3" cstate="print"/>
          <a:srcRect l="-248" t="26953" r="55632" b="-26953"/>
          <a:stretch/>
        </p:blipFill>
        <p:spPr bwMode="auto">
          <a:xfrm>
            <a:off x="4788024" y="1268760"/>
            <a:ext cx="1080120" cy="3039795"/>
          </a:xfrm>
          <a:prstGeom prst="rect">
            <a:avLst/>
          </a:prstGeom>
          <a:noFill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21088"/>
            <a:ext cx="3612048" cy="231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Anatomy- </a:t>
            </a:r>
            <a:r>
              <a:rPr lang="cs-CZ" b="1" dirty="0" err="1" smtClean="0">
                <a:solidFill>
                  <a:schemeClr val="bg1"/>
                </a:solidFill>
              </a:rPr>
              <a:t>bursae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http://www.thesoccerdoc.com/images/kKnee_bursitis_imag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4225"/>
          <a:stretch>
            <a:fillRect/>
          </a:stretch>
        </p:blipFill>
        <p:spPr bwMode="auto">
          <a:xfrm>
            <a:off x="467545" y="1772816"/>
            <a:ext cx="4032447" cy="4204406"/>
          </a:xfrm>
          <a:prstGeom prst="rect">
            <a:avLst/>
          </a:prstGeom>
          <a:noFill/>
        </p:spPr>
      </p:pic>
      <p:pic>
        <p:nvPicPr>
          <p:cNvPr id="5" name="Picture 7" descr="Entezo- Baker cysta1"/>
          <p:cNvPicPr>
            <a:picLocks noChangeAspect="1" noChangeArrowheads="1"/>
          </p:cNvPicPr>
          <p:nvPr/>
        </p:nvPicPr>
        <p:blipFill>
          <a:blip r:embed="rId4" cstate="print"/>
          <a:srcRect l="2051" t="3674" b="6061"/>
          <a:stretch>
            <a:fillRect/>
          </a:stretch>
        </p:blipFill>
        <p:spPr bwMode="auto">
          <a:xfrm>
            <a:off x="4716016" y="1772816"/>
            <a:ext cx="396736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7" name="Picture 5" descr="Osgood Schlatter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9108" y="3356992"/>
            <a:ext cx="2265566" cy="2852936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374441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 err="1" smtClean="0">
                <a:solidFill>
                  <a:srgbClr val="FFFF00"/>
                </a:solidFill>
              </a:rPr>
              <a:t>Other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disorders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4605" y="1484784"/>
            <a:ext cx="3673299" cy="2736304"/>
          </a:xfrm>
        </p:spPr>
        <p:txBody>
          <a:bodyPr>
            <a:normAutofit fontScale="92500"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M. </a:t>
            </a:r>
            <a:r>
              <a:rPr lang="cs-CZ" sz="2800" dirty="0" err="1" smtClean="0">
                <a:solidFill>
                  <a:schemeClr val="bg1"/>
                </a:solidFill>
              </a:rPr>
              <a:t>Osgood</a:t>
            </a:r>
            <a:r>
              <a:rPr lang="cs-CZ" sz="2800" dirty="0" smtClean="0">
                <a:solidFill>
                  <a:schemeClr val="bg1"/>
                </a:solidFill>
              </a:rPr>
              <a:t> – </a:t>
            </a:r>
            <a:r>
              <a:rPr lang="cs-CZ" sz="2800" dirty="0" err="1" smtClean="0">
                <a:solidFill>
                  <a:schemeClr val="bg1"/>
                </a:solidFill>
              </a:rPr>
              <a:t>Schlatter</a:t>
            </a: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dirty="0" err="1" smtClean="0">
                <a:solidFill>
                  <a:schemeClr val="bg1"/>
                </a:solidFill>
              </a:rPr>
              <a:t>Jumper´s</a:t>
            </a:r>
            <a:r>
              <a:rPr lang="cs-CZ" sz="2800" dirty="0" smtClean="0">
                <a:solidFill>
                  <a:schemeClr val="bg1"/>
                </a:solidFill>
              </a:rPr>
              <a:t>  </a:t>
            </a:r>
            <a:r>
              <a:rPr lang="cs-CZ" sz="2800" dirty="0" err="1" smtClean="0">
                <a:solidFill>
                  <a:schemeClr val="bg1"/>
                </a:solidFill>
              </a:rPr>
              <a:t>knee</a:t>
            </a: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dirty="0" err="1" smtClean="0">
                <a:solidFill>
                  <a:schemeClr val="bg1"/>
                </a:solidFill>
              </a:rPr>
              <a:t>Baker´s</a:t>
            </a:r>
            <a:r>
              <a:rPr lang="cs-CZ" sz="2800" dirty="0" smtClean="0">
                <a:solidFill>
                  <a:schemeClr val="bg1"/>
                </a:solidFill>
              </a:rPr>
              <a:t>  </a:t>
            </a:r>
            <a:r>
              <a:rPr lang="cs-CZ" sz="2800" dirty="0" err="1" smtClean="0">
                <a:solidFill>
                  <a:schemeClr val="bg1"/>
                </a:solidFill>
              </a:rPr>
              <a:t>pseudocyst</a:t>
            </a: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dirty="0" smtClean="0">
                <a:solidFill>
                  <a:schemeClr val="bg1"/>
                </a:solidFill>
              </a:rPr>
              <a:t>Bursitis</a:t>
            </a:r>
            <a:endParaRPr lang="cs-CZ" sz="2800" dirty="0" smtClean="0">
              <a:solidFill>
                <a:srgbClr val="FFC000"/>
              </a:solidFill>
            </a:endParaRPr>
          </a:p>
          <a:p>
            <a:r>
              <a:rPr lang="cs-CZ" sz="2800" dirty="0" smtClean="0">
                <a:solidFill>
                  <a:schemeClr val="bg1"/>
                </a:solidFill>
              </a:rPr>
              <a:t>Ganglion of </a:t>
            </a:r>
            <a:r>
              <a:rPr lang="cs-CZ" sz="2800" dirty="0" err="1" smtClean="0">
                <a:solidFill>
                  <a:schemeClr val="bg1"/>
                </a:solidFill>
              </a:rPr>
              <a:t>meniscus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5" name="Picture 7" descr="Entezo- Baker cysta1"/>
          <p:cNvPicPr>
            <a:picLocks noChangeAspect="1" noChangeArrowheads="1"/>
          </p:cNvPicPr>
          <p:nvPr/>
        </p:nvPicPr>
        <p:blipFill>
          <a:blip r:embed="rId3" cstate="print"/>
          <a:srcRect l="2051" t="3674" b="6061"/>
          <a:stretch>
            <a:fillRect/>
          </a:stretch>
        </p:blipFill>
        <p:spPr bwMode="auto">
          <a:xfrm>
            <a:off x="4449332" y="264958"/>
            <a:ext cx="2707589" cy="289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4" name="AutoShape 2" descr="data:image/jpeg;base64,/9j/4AAQSkZJRgABAQAAAQABAAD/2wCEAAkGBxASERUQEhIUFRQUFRAQFRUUFRUUFBAUFRQXFhUVFRQYHSggGBwlHBQUITEhJSkrLi4uFx8zODMsNygtLiwBCgoKDg0OGxAQGy0kICYsLCwsLC0sLCwsLCwsLCwsLCwsLCwsLCwsLCwsLCwsLCwsLCwsLCwsLCwsLCwsLCwsLP/AABEIAQgAsAMBIgACEQEDEQH/xAAcAAEAAgMBAQEAAAAAAAAAAAAABQYCAwQHAQj/xABDEAABAwIEAwUFBAcGBwEAAAABAAIDBBEFEiExBkFRE2FxgZEiMlKhsSNCYpIHFHKCssHCNENjg6LRJDNzk9Lw8RX/xAAaAQEAAwEBAQAAAAAAAAAAAAAAAgMEAQUG/8QAKhEAAgIBBAEDAwQDAAAAAAAAAAECAxEEITFBEhMiMlFhcQUUgbHB0fD/2gAMAwEAAhEDEQA/APcUREAREQBERAEREAREQBERAEREAREQBERAERfLoD6i+XS6ZAREQBERAEREAREQBERAEREARF8JQH1FofVsHO/hquWqxENaXEhjRu55AA89lB2RRJQbJBzgNzZcz61vLVVKv4sp2uALifxHQW/C33j6BTGEV8FQ3NG8Hu+8PFu6pdrbwi/9u4x8pJ4JH9ZcVk2QrNkAW0RqSjLsrco9GLSVsC+hq+q1IrbCIikcCIiAIiIAiIgCLS+oHLX6eqga/iWnboZg4/DF7R9QbfNQc11uSUfqWF8rRubLndXDkCfkqeeJZC60dO1u9jLKQ4/5bWn6rH/9ard/eRs7mRa/me4/RRzN/Yl7EW11RIdrDwXLWTMjGaaQNH4jqfAbnyULBJK8XkneRtZpEfzZYr5iWCuey0Za2+t7OeXeI2PiSoyrljL3LKnGUsZx9yMxfjtjARBGTv8AaSiwH7Me58yPNee4pxBLK/PI9z3DVpcdGfsNGjfIXUtxLgLmaudKepeGsb+60OVUng10WKc5ccH1Og0mnUfJbv6s+PrXE3679/jzK6MOxSSJwfG5zXDm05fmuQQHc6Dv0A812YdhjprdnG6TvAsz8509FBG+6yquPvaSPU+HP0lQujDarSQG2ZgLmuHVx0AKutDjFPMA6OVjgdrHU+AXkWHcHSusZC1g09mMZnecjh9APFXbA8EZD7osTa53c7xcdSrVrVHbk+R1cNO5Zqz/AI/hcl2CLXB7o8FsXop5WTzQiIugIiIAiKMxfGYqcAvJu4lrGtGZ8jhuGMGp7zsFxtLk6lkkXPA/2VSxLi1r3GKlySOBLC8n7JjhoQLf81w5gEAdVz17qurBD4+xgI1iEl56i/KR7dI2/haTfryUcWugc1jYQZD9nDEwActhbRo+QGpVULYWPCaOtOJz4u10mtRO5zA27gbMjv1sPZA8QT3rKkwF0je0ZHkisPbleYY8vU6Z3Dx0XayTLIRGyOpq2mzpDcUlE74Wbl7xrt7XUt0C6jg4kIkq3mpeLEdoAImHqyD3W+Jue9VXauunbl/QlGEpEBFQURd7FRJPyyUUB7MHvlJLD5ldopRyp6/prJStt35QVZWH5fJbg0Lz5/qlmfaki1ULsqbpZW6NGIN8WUsjR+R7StlPjkrBlf2jz+KlqYrjpZrZWnyKtHZhOzCL9Vs7SHoR6KRX1RkNo6QEn8FQz5mBlvVQsPCNfO7M8Q0rDrYZppLdNSAD5leo9mF9DQqbNc5cRSNNdtsFhTZUcM4HpYrOcDK8fels6x6hvut8grJFRNHJdaLJKyUuWRbbeXyYNiAW+IarWt0O6t0yzNEJ8EpENAskCL6ZcGIIiLoCLB0gBAPNfJ32F1zJ3BHY7i7KeMuOpJyMYDZ0ryNGN9NTyAJUDhVE8uNROQ6Z4AJAs1jdxHGDs0fPcqPw+T9cqDVHWNt46cHYR31f4vIB8A0KzbBeHrtS5PwRprglua6idrG3KptNPNWVMxjdkgLWQmZpIlIbftIYnD3ATlLnjXS3K4w4ur3yPbTRuIL3ZLjdo3e4eDb+dlaMGoGRRtjY0Na0BrQNgBsFRCToj5Ll/wBEmlJ4N1HSMiY2ONoaxoDWtaLBoHIBfaiSwXQ9R2IPWdbvcmdFO7RdLCuSn2C6mLkjpsRF8JUTh9RYF61l67g6bS9fC9aDKtTp13xOHVnW+lddwUQ+pXZh02oWrTLE0QnwWVERfRmMIiIDnr6cvYWg2db2T0PJUTE+J+2pXQH2J+0FJI06OGa+Zw8WscPFehryPjDCuzxOKo7TNmJkcHAAtAcGWBG/nrpzWXU5j7omzS+nKMozeO0/v9P5Ljg9MGRgDoFnitT2cZPcs4apmUG49VTuM8YDx2LDuHXI5C3/AKPNeDXXKyzBJvCNHCcXbzyVJ1FzCzwB+0cD3uAH7ner/E2wVe4Tw9sMDI27Ma1vjbcqxhcvlmewisIweonE3WspV6iMYactxyUa+TrOundoF1tKiMOqAWqSZIkluEdBctTnrXJMFwz1YXFEHU+ZaH1CiqjEmjmoyoxjoro1NkXInpasDmo+oxUBRFFHU1esEb5G/G3SP/uGzT5XVioOAZnazzhg+CEZnecrxb0b5rZXo5S6K3YkQNVi9hmcQ1u13EAX6aqwcONqpCC2B+XT25LxNt3AjM70t3qz4Vw1SU5Do47vGgkeTJIPBzr28rKWJW2GjhH5Fbsb4PjAQAN0JWJctbpFpbwQUcnStEtXG33nALetb4GndoPiFN56OLGdyBxTjSihY53ate9uojabOd3C/NVl1TT4i+Xs3XtDAG30LH5pnG7fC3qrniHD1JKxzXQsGYalrWh3XR1rhVGqpG0847FjWMEbQWgWub735m11nfn5ryxg2N6f0vYpeWe8YKdFTVT5xSQyNdJdjSHEgMzEXJtfYEm3ctmK4I+jkdHLM2WRwpTdjCxseeYktuXEvJbFvpvss8CwWR2KZznEbnOcSw2dYgegud1JfpEYRVPOwElHa3wiNwA9XFRjFeMnjD3OamuEJRUJZyk3+S04Q8ZApRhVZwWq9kKwRPXgWRwyaNrwuSqiuCF27rU9qhFnSoySGF+uxUgzEBa4K6MVoQ8KnV0UkW2oWuKUyt7E9VYoBzVfxLHQ0ElwAFySTYAd5UDiGMFoJIOnTUnuA5lencFcBsiayprAJKggPDCLx0x3AA+88fEfIBbadJnkqlYVvBOGa2sAkt2MR1EkoJLh1ZFcE+Zb5q74TwLRxWc9pneLHNNZzQeojHsj0VoS69GFUIcIpcmz4BZCV8Llrc5TbCRkXLBz1rfKuaSZUyngsjA3PlWh0q0PmWLCSVS55LlHBPIiLaZDF+x8147Lj09RWlgyCJpLbsu5rwwHZx8QvUMcifKwwMOXMCHu6N5hU+soo4T2UbQ1rWx+LiRqT3rNZmU0lwjbRKFdUnJZb2X2+/8AomOBYwTNJzDmw+gzn+Jvoq7+lCAh8rv8KCcf5Tzn+Vla+BIctO93OSaZx8jkHyYFz8f0YcyKUi4Y50L++OYBp/1Bi0NbGPspmC1GgVvopbheZ4PI6ImFxu6I9mSfvZdneYsfNXbDKwLwNRW0zVBlmYVk4LkhmBW8SLC0Wmuduiq2NsCs1RJoqti8l1fTyRkVBlOw1lKHDQ1VLfv+1aR87L34lfnjG6oROZMf7qSGbTc5JGu079F+ghICA4G4IDgeoOoXv6Z+wyT5Nl1i560SSrjmq7K1yOKOTtfKueSoUXNXLlfWXVE7DRGslJKlcz51H9uSbDU9BqV202HTP+7lH4tPkqd5cFntjyGuuVJ0kK2UuFBvvG/gu9kYGyvrqa3ZTO1cIzREWkzmDxofA/RUXHR9s79iI/xD+Svcmx8CqPxE20oPWJn+l7//ACVU/kiyPDJ/g5tqVv7cp9ZHFSWJUTZonwv917S09RfYjvB18lD8ETXgc34JZG+oD/6lYVaVnh/EOGyMeZSPtIx2dQ0D3w3VsrfIk94d1avmGYja2uhsR0IPML0/i3CWPb24eyORgtme4NZI3fI9x252PK/eV5RUUIdeWms5mZzXxgi7Hg6lnLe927cweuW+jz3ROMsFvo8S71INxALzykxA8jtoeRaejgdQe4qSixLvXlzo3NCmWiqr9FX8RnutbqvvUVieINA01OwtqSTsAOZXa6sM45HGG9pMTa4jY+UjkSBlYD4uI9F7nTN7OGNnwRxs8crQP5LzbgrASZAxw1zR1FQfhDb9jDfxzH8y9Dr5rL1orwjgpx5M5qyrsoWprje3VdMVO+eTI3TmTyaOqtGH4XFCPZb7XNx1cfPkoKMrPwWtqH5KpBhVVJszKOrzl+W6maDhpo1ldnPwt0aPPc/JT6K2NMUVu2TNUFOxgsxob4Cy2oitKgiIgCIiA+P2VI4oFpYHdY6hp/ddER9XK8Km8XR2ELukkkf5oyfqwKufKJx4ZnwG6z6hn/QkHm1zD/APkpLiHiEU7mxRs7SZ4zBtyGxsvbPI4A2G9gNXWNtiRX+FZgyqLnGzewmzE7AMdG4HyBf6rVw+11QX1koIdOe0DTuxh9xvk23ndU6m/wBGvPZ2EPKRx8P0kVfGytq2NkneM4fdwMF/uRa+wBt1ve6wxnhh7HGaEuvzcxt32HKRm0re8WcPmpaLDuxkc+MWzEucB7rj1Ldr96k4arqvI/d2Rm5xeU+mX+mmsHm9QwP9uaHNyE9MS42HxN94eBzLnipGu0jqIn/heOzkHjY/0hej1+DwzEv1jkO747Nc79oWs7zCg6zhqY7iCottmHZPHkQ4ehC3w1lFi9+z/wC7KnXKPBVZ8MltrLBGOpc53y9n6qZ4d4WdIc0PtPA0qJWns2E6XY373gD3XCyFA+A5hTTR/iiGb07Mk/JdFHxRJmyNrHZ/gltm/JIA5a6/Se8Mf2Qeey/YZhcdLCIo7ndznO96V53e49Tby0CjcScuzB8SNRAHuADwXRvA2D27kdxFj5rgxBRuZbUju4UAyPPPOB5ZdPqVOqtcJzWfJH1DXjyuD9QrKraX7EV2/JhERWFYREQBERAEREAVW4wb9jf4ZoT6uy/1K0qscYD/AIeXufCfSVirn0Th2V6uo5OzaGAEPL4ZL6ERSM9ojvuGjwJVkoog1oA5BckrSHtbyIBPcRopGMaLxf1GzM1H6GipYWT6WhYGELYi84sNXZLTIxw2XYtUhXUzpE1da9o1CpnEWOxuBbLGSOj2Z2/QhXTEpRZeb8TTZyIWZs8nsjIMzmt0DngfhBut2mim+Cub2L7+i5rzRPlIIjllc+G97mMMa0nXXLdpt3KXrgpLCainkp4zTEGJrRG0AWLMgtlc06tcLag6rhrWr1blhEKTiwd+WoYet2+o/wDiuSo7DlkY7o5p+YV4U9O9miN63QREWgoCIiAIiIAiIgCrvE8d4Zh3NPo5pViVb40fkpp3f4Y/iAVdnCJw7IqimL6iX8DnMB6gE/7qdaq1wxrnd8TnO8iTZWUL5zVPNjZrjwERFnOglcFdVtY0lxAG6+4xiDIInSvNmsa5xPQAXJUFRYC+otPV3u6zmwn3YRuA4bOftcnY6DvshFY8pcHG+kRFZislU7JStzcjIbiNvfm+94D5KVwbh5lM1z3HPI73nkam3LuGuysTYWRiwsFHY9U5YnOHQq71HL2x2Rzx7ZxcB/22syA5OzgL9TlMhc8N02zZWu16W7lZKwKF/RbCP1J833pp5nO/ctGB6N+anKxexKPjWkV18kNOFd2m4B62Kpk43Vyj2HgPop6bsajoyREWozBERAEREAREQBVX9I39jeBzMbfLtGq1Kt8eMvSv/CA/8r2kqu34kockHwvowBWQKscNu0srMzZfNX/NmxcH1EQqk6U/jyoyxXOrWvie8cixsjS6/kCpCj4nieNTYrm4vpw6Mg7ODmnwIsVS+GohK1uY+032H97mnKT6hbYVxnVv0QbakXGprXzvAZ7oWjiqcR05zGwAJJ8ApuCFkUdwOShsBoTX1pkd/Z6ZzXHpLNuxng3Rx8W9VLT1+pNJcI5N+KLNwRhb6Wgiik0ec8rh8BkcX5fK9luqjqpepdooWpcvVufRGlHI1mZwb1IHqVb1WsLizSt7ru9FZVPTLZsje98BERaCgIiIAiIgCIiAKJ4kpu1hfF8ccrB4lunzspZcmIHRp71Cz4snD5HnPCVTnY13xNa7wuNVc49lTsLg7KeWLk2WQDuaXFzR6EK4Q7L5zVRxNmqPBmsXrNapFnwSIPiLWMqgcNOtVyR8nFknrdp/g+au/EMnslUrheO+IOPSNn8b16FKxXIrl8kW3ivEOzisN7K08A0vZ4fBpYyN7d3W8ntfQheZ8dSl5MbTq60Y8XkNHzK9ojiaxjY2izWNaxo6BosB8lu0MPGDZVa8s5qx6h53KQrHqKmKWvLL61sSvD8XvP62aPLU/wAlMLlwuLLE0dRf11XUttccRSMtjzJsIiKZAIiIAiIgCIiALlxFvsX6ELqWuobdpCjNZiyUXhoplRQH9Ze+3vFrv9IH8lO08JsuyGEX1C62sHRYv2sZvMi2VmCO/VytclOVL2SyktDWQ9VlOxXCHvabA+irWA4G6KaWVw3DWjwbmP1cfRerrnlo2Ovcbqb0scYQ9Q8oo8KNRXwh3uiVsp/yjnHzaF6xM5clLhEUcnaNGtiPVb6hShDwhgZzIi6py5Y4c7w3qbeXNdz4SV14dTWObyH81TGtykXuajEkAiItxkCIiAIiIAiIgCIiAL4V9RAamhbAgavtlFI62ERFI4EREB8K1PbdbiFjlUWsnU8Gjs1vY2wsgaskisHW8hERSIhERAEREAREQH1ERAEREAREQBERAEREAREQBERAEREAREQBERAEREB/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4995" name="Picture 3" descr="C:\Users\Lukas\Pictures\J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260648"/>
            <a:ext cx="1938703" cy="2908054"/>
          </a:xfrm>
          <a:prstGeom prst="rect">
            <a:avLst/>
          </a:prstGeom>
          <a:noFill/>
        </p:spPr>
      </p:pic>
      <p:pic>
        <p:nvPicPr>
          <p:cNvPr id="84999" name="Picture 7" descr="https://encrypted-tbn1.gstatic.com/images?q=tbn:ANd9GcSR9l3x2y9DRK7uOL_QveRXtV-VY7sJnSBmM3SI7ZxYp0eI-JH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8565"/>
          <a:stretch>
            <a:fillRect/>
          </a:stretch>
        </p:blipFill>
        <p:spPr bwMode="auto">
          <a:xfrm>
            <a:off x="6145353" y="3429000"/>
            <a:ext cx="2661734" cy="2780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1138</Words>
  <Application>Microsoft Office PowerPoint</Application>
  <PresentationFormat>Předvádění na obrazovce (4:3)</PresentationFormat>
  <Paragraphs>441</Paragraphs>
  <Slides>90</Slides>
  <Notes>3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90</vt:i4>
      </vt:variant>
    </vt:vector>
  </HeadingPairs>
  <TitlesOfParts>
    <vt:vector size="93" baseType="lpstr">
      <vt:lpstr>Motiv sady Office</vt:lpstr>
      <vt:lpstr>Rastrový obraz</vt:lpstr>
      <vt:lpstr>Rastrový obrázek</vt:lpstr>
      <vt:lpstr>Knee joint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Anatomy- bursae</vt:lpstr>
      <vt:lpstr>Anatomy- vessels</vt:lpstr>
      <vt:lpstr>Anatomy- nerves </vt:lpstr>
      <vt:lpstr>Prezentace aplikace PowerPoint</vt:lpstr>
      <vt:lpstr>Clinical examination  </vt:lpstr>
      <vt:lpstr>Swelling in the knee region</vt:lpstr>
      <vt:lpstr>Alignment of lower extremity</vt:lpstr>
      <vt:lpstr>Deformity of the knee joint</vt:lpstr>
      <vt:lpstr>Deformity of the knee joint</vt:lpstr>
      <vt:lpstr>Position of the knee joint</vt:lpstr>
      <vt:lpstr>Flexion contracture in cerebral plasy</vt:lpstr>
      <vt:lpstr>Movement in the knee joint</vt:lpstr>
      <vt:lpstr>Test for stability</vt:lpstr>
      <vt:lpstr>Cruciate ligaments</vt:lpstr>
      <vt:lpstr>Meniscus manoeuvres</vt:lpstr>
      <vt:lpstr>Meniscus manouevres</vt:lpstr>
      <vt:lpstr>Patella</vt:lpstr>
      <vt:lpstr>Imaging methods</vt:lpstr>
      <vt:lpstr>Prezentace aplikace PowerPoint</vt:lpstr>
      <vt:lpstr>Meniscus</vt:lpstr>
      <vt:lpstr>Meniscus</vt:lpstr>
      <vt:lpstr>Prezentace aplikace PowerPoint</vt:lpstr>
      <vt:lpstr>Functions</vt:lpstr>
      <vt:lpstr>Prezentace aplikace PowerPoint</vt:lpstr>
      <vt:lpstr>Prezentace aplikace PowerPoint</vt:lpstr>
      <vt:lpstr>Prezentace aplikace PowerPoint</vt:lpstr>
      <vt:lpstr>Meniscus treatment</vt:lpstr>
      <vt:lpstr>Partial meniscectomy</vt:lpstr>
      <vt:lpstr>Subtotal menisectomy</vt:lpstr>
      <vt:lpstr>Prezentace aplikace PowerPoint</vt:lpstr>
      <vt:lpstr>Prezentace aplikace PowerPoint</vt:lpstr>
      <vt:lpstr>Prezentace aplikace PowerPoint</vt:lpstr>
      <vt:lpstr>Prezentace aplikace PowerPoint</vt:lpstr>
      <vt:lpstr>Ligaments- ACL, PCL</vt:lpstr>
      <vt:lpstr>Rupture of ligaments</vt:lpstr>
      <vt:lpstr>Rupture of  ACL</vt:lpstr>
      <vt:lpstr>Rupture of ACL</vt:lpstr>
      <vt:lpstr>Rupture of ACL</vt:lpstr>
      <vt:lpstr>Prezentace aplikace PowerPoint</vt:lpstr>
      <vt:lpstr>Indication for  reconstruction</vt:lpstr>
      <vt:lpstr>BTB  graft</vt:lpstr>
      <vt:lpstr>BTB  graft</vt:lpstr>
      <vt:lpstr>Hamstrings (m. semitendinosus + m. gracilis)</vt:lpstr>
      <vt:lpstr>Technique</vt:lpstr>
      <vt:lpstr>Prezentace aplikace PowerPoint</vt:lpstr>
      <vt:lpstr>Femoral canal</vt:lpstr>
      <vt:lpstr>Tibial canal</vt:lpstr>
      <vt:lpstr>Tightening of the graft</vt:lpstr>
      <vt:lpstr>Aftertreatment </vt:lpstr>
      <vt:lpstr>Rupture of PCL</vt:lpstr>
      <vt:lpstr>Prezentace aplikace PowerPoint</vt:lpstr>
      <vt:lpstr>Prezentace aplikace PowerPoint</vt:lpstr>
      <vt:lpstr>Chondropathy I. st.</vt:lpstr>
      <vt:lpstr>Chondropathy II. st.</vt:lpstr>
      <vt:lpstr>Chondropathy III. st.</vt:lpstr>
      <vt:lpstr>Chondropathy IV. st. </vt:lpstr>
      <vt:lpstr>Defects of cartilage</vt:lpstr>
      <vt:lpstr>Shaving and drilling</vt:lpstr>
      <vt:lpstr>Drilling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Osteoarthritis</vt:lpstr>
      <vt:lpstr>    Transchondral fractures</vt:lpstr>
      <vt:lpstr>Osteochondral fractures</vt:lpstr>
      <vt:lpstr>Osteochondrosis dissecans</vt:lpstr>
      <vt:lpstr>Prezentace aplikace PowerPoint</vt:lpstr>
      <vt:lpstr>Prezentace aplikace PowerPoint</vt:lpstr>
      <vt:lpstr>Therapy</vt:lpstr>
      <vt:lpstr>Patella</vt:lpstr>
      <vt:lpstr>Chondropathy of the patella</vt:lpstr>
      <vt:lpstr>Chondropathy of the patella</vt:lpstr>
      <vt:lpstr>Traumatic dislocation of the patella</vt:lpstr>
      <vt:lpstr>Recurrent dislocation of the patella</vt:lpstr>
      <vt:lpstr>Tumors</vt:lpstr>
      <vt:lpstr>Pyogenic arthritis of the knee joint</vt:lpstr>
      <vt:lpstr>Other disorders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Kolenní kloub</dc:title>
  <dc:creator>Lukas</dc:creator>
  <cp:lastModifiedBy>PC</cp:lastModifiedBy>
  <cp:revision>80</cp:revision>
  <dcterms:created xsi:type="dcterms:W3CDTF">2013-05-13T15:02:29Z</dcterms:created>
  <dcterms:modified xsi:type="dcterms:W3CDTF">2017-11-19T16:13:14Z</dcterms:modified>
</cp:coreProperties>
</file>