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0" r:id="rId10"/>
    <p:sldId id="265" r:id="rId11"/>
    <p:sldId id="266" r:id="rId12"/>
    <p:sldId id="268" r:id="rId13"/>
    <p:sldId id="270" r:id="rId14"/>
    <p:sldId id="275" r:id="rId15"/>
    <p:sldId id="271" r:id="rId16"/>
    <p:sldId id="272" r:id="rId17"/>
    <p:sldId id="273" r:id="rId18"/>
    <p:sldId id="274" r:id="rId19"/>
    <p:sldId id="276" r:id="rId20"/>
    <p:sldId id="278" r:id="rId21"/>
    <p:sldId id="298" r:id="rId22"/>
    <p:sldId id="284" r:id="rId23"/>
    <p:sldId id="285" r:id="rId24"/>
    <p:sldId id="289" r:id="rId25"/>
    <p:sldId id="283" r:id="rId26"/>
    <p:sldId id="286" r:id="rId27"/>
    <p:sldId id="287" r:id="rId28"/>
    <p:sldId id="288" r:id="rId29"/>
    <p:sldId id="290" r:id="rId30"/>
    <p:sldId id="291" r:id="rId31"/>
    <p:sldId id="292" r:id="rId32"/>
    <p:sldId id="293" r:id="rId33"/>
    <p:sldId id="294" r:id="rId34"/>
    <p:sldId id="295" r:id="rId35"/>
    <p:sldId id="297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F724EF-B40C-47A2-92FF-E48C3A21516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67E94-B866-42B7-AD6F-3BC725505FF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416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72CB7-8130-4F76-AFEA-244AAD354E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912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33E10-BB81-4F25-BCCD-AF7F15A5E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14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F7181-414F-4F26-9DC4-DB11A7D859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91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0ED2D-6254-4E75-A2D2-0591071767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49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EF1EE-56FD-4973-B6AB-57BEDB7E80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232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B865A-A27E-4A96-AE33-8B66722CE8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98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45B53-EFED-4388-B84F-B7E7845526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557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C8A76-E712-40B5-9FEF-51ABE7C15B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99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DCABA-B064-498E-A81A-40696F6C13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6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1056B91-84DD-499A-88CF-E0E0EE3AAF5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476672"/>
            <a:ext cx="7467600" cy="1470025"/>
          </a:xfrm>
        </p:spPr>
        <p:txBody>
          <a:bodyPr/>
          <a:lstStyle/>
          <a:p>
            <a:pPr algn="ctr"/>
            <a:r>
              <a:rPr lang="cs-CZ" altLang="cs-CZ" dirty="0" err="1" smtClean="0"/>
              <a:t>Eating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disorders</a:t>
            </a:r>
            <a:r>
              <a:rPr lang="cs-CZ" altLang="cs-CZ" dirty="0" smtClean="0"/>
              <a:t> (ED)</a:t>
            </a:r>
            <a:endParaRPr lang="tr-TR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altLang="cs-CZ" sz="3000" dirty="0" smtClean="0"/>
              <a:t>Pavel Theiner </a:t>
            </a:r>
            <a:endParaRPr lang="cs-CZ" altLang="cs-CZ" dirty="0"/>
          </a:p>
          <a:p>
            <a:pPr algn="l"/>
            <a:r>
              <a:rPr lang="en-US" sz="2000" dirty="0" smtClean="0"/>
              <a:t>Department of Psychiatry</a:t>
            </a:r>
            <a:r>
              <a:rPr lang="cs-CZ" sz="2000" dirty="0" smtClean="0"/>
              <a:t>: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pPr algn="l"/>
            <a:r>
              <a:rPr lang="en-US" sz="2000" dirty="0" smtClean="0"/>
              <a:t>University Hospital Brno-</a:t>
            </a:r>
            <a:r>
              <a:rPr lang="en-US" sz="2000" dirty="0" err="1" smtClean="0"/>
              <a:t>Bohunice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pPr algn="l"/>
            <a:r>
              <a:rPr lang="en-US" sz="2000" dirty="0" smtClean="0"/>
              <a:t>Faculty of Medicine, Masaryk</a:t>
            </a:r>
            <a:r>
              <a:rPr lang="cs-CZ" sz="2000" dirty="0" smtClean="0"/>
              <a:t> </a:t>
            </a:r>
            <a:r>
              <a:rPr lang="en-US" sz="2000" dirty="0" smtClean="0"/>
              <a:t>University</a:t>
            </a:r>
          </a:p>
          <a:p>
            <a:endParaRPr lang="tr-TR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epidemiology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772816"/>
            <a:ext cx="7239000" cy="4525963"/>
          </a:xfrm>
        </p:spPr>
        <p:txBody>
          <a:bodyPr/>
          <a:lstStyle/>
          <a:p>
            <a:r>
              <a:rPr lang="cs-CZ" dirty="0" err="1" smtClean="0"/>
              <a:t>Lifetime</a:t>
            </a:r>
            <a:r>
              <a:rPr lang="cs-CZ" dirty="0" smtClean="0"/>
              <a:t> prevalence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for women it is about 0.5-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2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% 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pPr lvl="1"/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0.3% </a:t>
            </a:r>
            <a:endParaRPr lang="cs-CZ" dirty="0" smtClean="0"/>
          </a:p>
          <a:p>
            <a:r>
              <a:rPr lang="cs-CZ" dirty="0" smtClean="0"/>
              <a:t>Just ½ are </a:t>
            </a:r>
            <a:r>
              <a:rPr lang="cs-CZ" dirty="0" err="1" smtClean="0"/>
              <a:t>observed</a:t>
            </a:r>
            <a:r>
              <a:rPr lang="cs-CZ" dirty="0" smtClean="0"/>
              <a:t> by </a:t>
            </a:r>
            <a:r>
              <a:rPr lang="cs-CZ" dirty="0" err="1" smtClean="0"/>
              <a:t>specialists</a:t>
            </a:r>
            <a:endParaRPr lang="cs-CZ" dirty="0" smtClean="0"/>
          </a:p>
          <a:p>
            <a:r>
              <a:rPr lang="cs-CZ" dirty="0" err="1" smtClean="0"/>
              <a:t>Beginning</a:t>
            </a:r>
            <a:endParaRPr lang="cs-CZ" dirty="0" smtClean="0"/>
          </a:p>
          <a:p>
            <a:pPr lvl="1"/>
            <a:r>
              <a:rPr lang="cs-CZ" dirty="0" err="1" smtClean="0"/>
              <a:t>between</a:t>
            </a:r>
            <a:r>
              <a:rPr lang="cs-CZ" dirty="0" smtClean="0"/>
              <a:t> 12 and 15 </a:t>
            </a:r>
            <a:r>
              <a:rPr lang="cs-CZ" dirty="0" err="1" smtClean="0"/>
              <a:t>years</a:t>
            </a:r>
            <a:endParaRPr lang="cs-CZ" dirty="0" smtClean="0"/>
          </a:p>
          <a:p>
            <a:pPr lvl="1"/>
            <a:r>
              <a:rPr lang="cs-CZ" dirty="0" smtClean="0"/>
              <a:t>1. </a:t>
            </a:r>
            <a:r>
              <a:rPr lang="cs-CZ" dirty="0" err="1" smtClean="0"/>
              <a:t>hospitalizazion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15 and 19 </a:t>
            </a:r>
            <a:r>
              <a:rPr lang="cs-CZ" dirty="0" err="1" smtClean="0"/>
              <a:t>years</a:t>
            </a:r>
            <a:endParaRPr lang="cs-CZ" dirty="0"/>
          </a:p>
          <a:p>
            <a:pPr lvl="1"/>
            <a:r>
              <a:rPr lang="cs-CZ" dirty="0" err="1" smtClean="0"/>
              <a:t>rarely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/>
              <a:t>8 </a:t>
            </a:r>
            <a:r>
              <a:rPr lang="cs-CZ" dirty="0" err="1" smtClean="0"/>
              <a:t>years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12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personality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7239000" cy="4525963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erfectionism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low 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selfesteem</a:t>
            </a:r>
            <a:endParaRPr lang="cs-CZ" dirty="0">
              <a:ea typeface="+mn-ea"/>
              <a:cs typeface="+mn-cs"/>
            </a:endParaRPr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performance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orientation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Neurotic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introversion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personality</a:t>
            </a:r>
          </a:p>
          <a:p>
            <a:pPr lvl="1"/>
            <a:r>
              <a:rPr lang="cs-CZ" dirty="0" err="1" smtClean="0">
                <a:ea typeface="+mn-ea"/>
                <a:cs typeface="+mn-cs"/>
              </a:rPr>
              <a:t>anxious</a:t>
            </a:r>
            <a:r>
              <a:rPr lang="cs-CZ" dirty="0" smtClean="0">
                <a:ea typeface="+mn-ea"/>
                <a:cs typeface="+mn-cs"/>
              </a:rPr>
              <a:t>, </a:t>
            </a:r>
            <a:r>
              <a:rPr lang="cs-CZ" dirty="0" err="1" smtClean="0">
                <a:ea typeface="+mn-ea"/>
                <a:cs typeface="+mn-cs"/>
              </a:rPr>
              <a:t>inner</a:t>
            </a:r>
            <a:r>
              <a:rPr lang="cs-CZ" dirty="0" smtClean="0">
                <a:ea typeface="+mn-ea"/>
                <a:cs typeface="+mn-cs"/>
              </a:rPr>
              <a:t> </a:t>
            </a:r>
            <a:r>
              <a:rPr lang="cs-CZ" dirty="0" err="1" smtClean="0">
                <a:ea typeface="+mn-ea"/>
                <a:cs typeface="+mn-cs"/>
              </a:rPr>
              <a:t>insecure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sz="1800" dirty="0" smtClean="0"/>
          </a:p>
          <a:p>
            <a:r>
              <a:rPr lang="cs-CZ" dirty="0" smtClean="0"/>
              <a:t>D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issatisfaction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with one's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body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6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healing</a:t>
            </a:r>
            <a:endParaRPr lang="cs-CZ" dirty="0" smtClean="0"/>
          </a:p>
          <a:p>
            <a:pPr lvl="1"/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r>
              <a:rPr lang="cs-CZ" dirty="0" smtClean="0"/>
              <a:t> 19%</a:t>
            </a:r>
          </a:p>
          <a:p>
            <a:endParaRPr lang="cs-CZ" sz="800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episodes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long period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r>
              <a:rPr lang="cs-CZ" dirty="0" smtClean="0"/>
              <a:t> 60%</a:t>
            </a:r>
          </a:p>
          <a:p>
            <a:pPr lvl="1"/>
            <a:endParaRPr lang="cs-CZ" sz="800" dirty="0" smtClean="0"/>
          </a:p>
          <a:p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remision</a:t>
            </a:r>
            <a:endParaRPr lang="cs-CZ" dirty="0" smtClean="0"/>
          </a:p>
          <a:p>
            <a:pPr lvl="1"/>
            <a:r>
              <a:rPr lang="cs-CZ" dirty="0" err="1" smtClean="0"/>
              <a:t>persistent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21%</a:t>
            </a:r>
          </a:p>
          <a:p>
            <a:pPr lvl="1"/>
            <a:endParaRPr lang="cs-CZ" sz="800" dirty="0" smtClean="0"/>
          </a:p>
          <a:p>
            <a:r>
              <a:rPr lang="cs-CZ" dirty="0" smtClean="0"/>
              <a:t>Mortality </a:t>
            </a:r>
            <a:r>
              <a:rPr lang="en-US" dirty="0" smtClean="0"/>
              <a:t>&gt;</a:t>
            </a:r>
            <a:r>
              <a:rPr lang="cs-CZ" dirty="0" smtClean="0"/>
              <a:t> 10%</a:t>
            </a:r>
          </a:p>
        </p:txBody>
      </p:sp>
    </p:spTree>
    <p:extLst>
      <p:ext uri="{BB962C8B-B14F-4D97-AF65-F5344CB8AC3E}">
        <p14:creationId xmlns:p14="http://schemas.microsoft.com/office/powerpoint/2010/main" val="114934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 – </a:t>
            </a:r>
            <a:r>
              <a:rPr lang="cs-CZ" dirty="0" err="1" smtClean="0"/>
              <a:t>general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Absence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sensations</a:t>
            </a:r>
            <a:endParaRPr lang="cs-CZ" dirty="0"/>
          </a:p>
          <a:p>
            <a:pPr lvl="1"/>
            <a:r>
              <a:rPr lang="cs-CZ" dirty="0" err="1"/>
              <a:t>hunger</a:t>
            </a:r>
            <a:r>
              <a:rPr lang="cs-CZ" dirty="0"/>
              <a:t>, </a:t>
            </a:r>
            <a:r>
              <a:rPr lang="cs-CZ" dirty="0" err="1"/>
              <a:t>satiety</a:t>
            </a:r>
            <a:r>
              <a:rPr lang="cs-CZ" dirty="0"/>
              <a:t>, </a:t>
            </a:r>
            <a:r>
              <a:rPr lang="en-GB" dirty="0"/>
              <a:t>fatigue</a:t>
            </a:r>
            <a:endParaRPr lang="cs-CZ" dirty="0"/>
          </a:p>
          <a:p>
            <a:pPr lvl="1"/>
            <a:r>
              <a:rPr lang="cs-CZ" dirty="0" err="1"/>
              <a:t>insensitive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pain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Oedema</a:t>
            </a:r>
            <a:endParaRPr lang="cs-CZ" dirty="0" smtClean="0"/>
          </a:p>
          <a:p>
            <a:pPr lvl="1"/>
            <a:r>
              <a:rPr lang="cs-CZ" dirty="0" err="1"/>
              <a:t>f</a:t>
            </a:r>
            <a:r>
              <a:rPr lang="cs-CZ" dirty="0" err="1" smtClean="0"/>
              <a:t>rom</a:t>
            </a:r>
            <a:r>
              <a:rPr lang="cs-CZ" dirty="0" smtClean="0"/>
              <a:t> </a:t>
            </a:r>
            <a:r>
              <a:rPr lang="cs-CZ" dirty="0" err="1" smtClean="0"/>
              <a:t>hypoproteinemia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4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560840" cy="1143000"/>
          </a:xfrm>
        </p:spPr>
        <p:txBody>
          <a:bodyPr/>
          <a:lstStyle/>
          <a:p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complications</a:t>
            </a:r>
            <a:r>
              <a:rPr lang="cs-CZ" dirty="0"/>
              <a:t> –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Deceleration</a:t>
            </a:r>
            <a:r>
              <a:rPr lang="cs-CZ" dirty="0" smtClean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stopping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growth</a:t>
            </a:r>
            <a:endParaRPr lang="cs-CZ" dirty="0"/>
          </a:p>
          <a:p>
            <a:pPr lvl="1"/>
            <a:r>
              <a:rPr lang="cs-CZ" dirty="0" err="1"/>
              <a:t>hormonal</a:t>
            </a:r>
            <a:r>
              <a:rPr lang="cs-CZ" dirty="0"/>
              <a:t> </a:t>
            </a:r>
            <a:r>
              <a:rPr lang="cs-CZ" dirty="0" err="1"/>
              <a:t>stimulation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restoration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weight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Cortical</a:t>
            </a:r>
            <a:r>
              <a:rPr lang="cs-CZ" dirty="0" smtClean="0"/>
              <a:t> </a:t>
            </a:r>
            <a:r>
              <a:rPr lang="cs-CZ" dirty="0" err="1"/>
              <a:t>atrophy</a:t>
            </a:r>
            <a:endParaRPr lang="cs-CZ" dirty="0"/>
          </a:p>
          <a:p>
            <a:pPr lvl="1"/>
            <a:r>
              <a:rPr lang="cs-CZ" dirty="0" err="1"/>
              <a:t>deteoriation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 and </a:t>
            </a:r>
            <a:r>
              <a:rPr lang="cs-CZ" dirty="0" err="1"/>
              <a:t>emotions</a:t>
            </a:r>
            <a:endParaRPr lang="cs-CZ" dirty="0"/>
          </a:p>
          <a:p>
            <a:pPr lvl="1"/>
            <a:r>
              <a:rPr lang="cs-CZ" dirty="0" err="1"/>
              <a:t>infantile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Dermal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Acrocyanosis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cold</a:t>
            </a:r>
            <a:r>
              <a:rPr lang="cs-CZ" dirty="0"/>
              <a:t> and violet </a:t>
            </a:r>
            <a:r>
              <a:rPr lang="cs-CZ" dirty="0" err="1"/>
              <a:t>hands</a:t>
            </a:r>
            <a:r>
              <a:rPr lang="cs-CZ" dirty="0"/>
              <a:t> and </a:t>
            </a:r>
            <a:r>
              <a:rPr lang="cs-CZ" dirty="0" err="1"/>
              <a:t>foots</a:t>
            </a:r>
            <a:endParaRPr lang="cs-CZ" dirty="0"/>
          </a:p>
          <a:p>
            <a:r>
              <a:rPr lang="cs-CZ" dirty="0" err="1" smtClean="0"/>
              <a:t>Hair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</a:p>
          <a:p>
            <a:r>
              <a:rPr lang="cs-CZ" dirty="0"/>
              <a:t>Lanugo </a:t>
            </a:r>
            <a:r>
              <a:rPr lang="cs-CZ" dirty="0" err="1"/>
              <a:t>hair</a:t>
            </a:r>
            <a:endParaRPr lang="cs-CZ" dirty="0"/>
          </a:p>
          <a:p>
            <a:pPr lvl="1"/>
            <a:r>
              <a:rPr lang="cs-CZ" dirty="0"/>
              <a:t>fine pale </a:t>
            </a:r>
            <a:r>
              <a:rPr lang="cs-CZ" dirty="0" err="1"/>
              <a:t>hair</a:t>
            </a:r>
            <a:endParaRPr lang="cs-CZ" dirty="0"/>
          </a:p>
          <a:p>
            <a:pPr lvl="1"/>
            <a:r>
              <a:rPr lang="cs-CZ" dirty="0" err="1"/>
              <a:t>back</a:t>
            </a:r>
            <a:r>
              <a:rPr lang="cs-CZ" dirty="0"/>
              <a:t>, </a:t>
            </a:r>
            <a:r>
              <a:rPr lang="cs-CZ" dirty="0" err="1"/>
              <a:t>forearm</a:t>
            </a:r>
            <a:endParaRPr lang="cs-CZ" dirty="0"/>
          </a:p>
          <a:p>
            <a:r>
              <a:rPr lang="cs-CZ" dirty="0" smtClean="0"/>
              <a:t>Dry </a:t>
            </a:r>
            <a:r>
              <a:rPr lang="cs-CZ" dirty="0" err="1" smtClean="0"/>
              <a:t>skinn</a:t>
            </a:r>
            <a:endParaRPr lang="cs-CZ" dirty="0" smtClean="0"/>
          </a:p>
          <a:p>
            <a:r>
              <a:rPr lang="cs-CZ" dirty="0" err="1"/>
              <a:t>F</a:t>
            </a:r>
            <a:r>
              <a:rPr lang="cs-CZ" dirty="0" err="1" smtClean="0"/>
              <a:t>ragile</a:t>
            </a:r>
            <a:r>
              <a:rPr lang="cs-CZ" dirty="0" smtClean="0"/>
              <a:t> </a:t>
            </a:r>
            <a:r>
              <a:rPr lang="cs-CZ" dirty="0" err="1" smtClean="0"/>
              <a:t>nails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Bradycardia</a:t>
            </a:r>
            <a:endParaRPr lang="cs-CZ" dirty="0"/>
          </a:p>
          <a:p>
            <a:pPr lvl="1"/>
            <a:r>
              <a:rPr lang="cs-CZ" dirty="0"/>
              <a:t>by 94%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patients</a:t>
            </a:r>
            <a:endParaRPr lang="cs-CZ" dirty="0"/>
          </a:p>
          <a:p>
            <a:pPr lvl="1"/>
            <a:r>
              <a:rPr lang="cs-CZ" dirty="0"/>
              <a:t>50% </a:t>
            </a:r>
            <a:r>
              <a:rPr lang="cs-CZ" dirty="0" err="1"/>
              <a:t>under</a:t>
            </a:r>
            <a:r>
              <a:rPr lang="cs-CZ" dirty="0"/>
              <a:t> 40 </a:t>
            </a:r>
            <a:r>
              <a:rPr lang="cs-CZ" dirty="0" err="1"/>
              <a:t>beats</a:t>
            </a:r>
            <a:r>
              <a:rPr lang="cs-CZ" dirty="0"/>
              <a:t> per </a:t>
            </a:r>
            <a:r>
              <a:rPr lang="cs-CZ" dirty="0" err="1"/>
              <a:t>minute</a:t>
            </a:r>
            <a:endParaRPr lang="cs-CZ" dirty="0"/>
          </a:p>
          <a:p>
            <a:pPr lvl="1"/>
            <a:r>
              <a:rPr lang="cs-CZ" dirty="0"/>
              <a:t>to 28 </a:t>
            </a:r>
            <a:r>
              <a:rPr lang="cs-CZ" dirty="0" err="1"/>
              <a:t>beats</a:t>
            </a:r>
            <a:r>
              <a:rPr lang="cs-CZ" dirty="0"/>
              <a:t> per </a:t>
            </a:r>
            <a:r>
              <a:rPr lang="cs-CZ" dirty="0" err="1"/>
              <a:t>minute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decreased</a:t>
            </a:r>
            <a:r>
              <a:rPr lang="cs-CZ" dirty="0"/>
              <a:t> response to </a:t>
            </a:r>
            <a:r>
              <a:rPr lang="cs-CZ" dirty="0" err="1"/>
              <a:t>exercice</a:t>
            </a:r>
            <a:endParaRPr lang="cs-CZ" dirty="0"/>
          </a:p>
          <a:p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hypotension</a:t>
            </a:r>
            <a:endParaRPr lang="cs-CZ" dirty="0" smtClean="0"/>
          </a:p>
          <a:p>
            <a:r>
              <a:rPr lang="cs-CZ" dirty="0" smtClean="0"/>
              <a:t>Risk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/>
              <a:t>malignant</a:t>
            </a:r>
            <a:r>
              <a:rPr lang="cs-CZ" dirty="0"/>
              <a:t> </a:t>
            </a:r>
            <a:r>
              <a:rPr lang="cs-CZ" dirty="0" err="1" smtClean="0"/>
              <a:t>arrhythmia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ause </a:t>
            </a:r>
            <a:r>
              <a:rPr lang="cs-CZ" dirty="0" err="1" smtClean="0"/>
              <a:t>of</a:t>
            </a:r>
            <a:r>
              <a:rPr lang="cs-CZ" dirty="0" smtClean="0"/>
              <a:t> 1/3 </a:t>
            </a:r>
            <a:r>
              <a:rPr lang="cs-CZ" dirty="0" err="1" smtClean="0"/>
              <a:t>death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71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Gastrointestinal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Hypomotility</a:t>
            </a:r>
            <a:endParaRPr lang="cs-CZ" dirty="0"/>
          </a:p>
          <a:p>
            <a:pPr lvl="1"/>
            <a:r>
              <a:rPr lang="cs-CZ" dirty="0" err="1"/>
              <a:t>slow</a:t>
            </a:r>
            <a:r>
              <a:rPr lang="cs-CZ" dirty="0"/>
              <a:t> </a:t>
            </a:r>
            <a:r>
              <a:rPr lang="cs-CZ" dirty="0" err="1"/>
              <a:t>gastric</a:t>
            </a:r>
            <a:r>
              <a:rPr lang="cs-CZ" dirty="0"/>
              <a:t> </a:t>
            </a:r>
            <a:r>
              <a:rPr lang="cs-CZ" dirty="0" err="1"/>
              <a:t>empthying</a:t>
            </a:r>
            <a:r>
              <a:rPr lang="cs-CZ" dirty="0"/>
              <a:t> (</a:t>
            </a:r>
            <a:r>
              <a:rPr lang="cs-CZ" dirty="0" err="1"/>
              <a:t>tension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stomach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constipation</a:t>
            </a:r>
            <a:r>
              <a:rPr lang="cs-CZ" dirty="0"/>
              <a:t> and flatulence</a:t>
            </a:r>
          </a:p>
          <a:p>
            <a:pPr lvl="1"/>
            <a:r>
              <a:rPr lang="cs-CZ" dirty="0" err="1"/>
              <a:t>correction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motility </a:t>
            </a:r>
            <a:r>
              <a:rPr lang="cs-CZ" dirty="0" err="1"/>
              <a:t>over</a:t>
            </a:r>
            <a:r>
              <a:rPr lang="cs-CZ" dirty="0"/>
              <a:t> 2 </a:t>
            </a:r>
            <a:r>
              <a:rPr lang="cs-CZ" dirty="0" err="1"/>
              <a:t>weeks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regular</a:t>
            </a:r>
            <a:r>
              <a:rPr lang="cs-CZ" dirty="0"/>
              <a:t> </a:t>
            </a:r>
            <a:r>
              <a:rPr lang="cs-CZ" dirty="0" err="1"/>
              <a:t>eating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Salivary</a:t>
            </a:r>
            <a:r>
              <a:rPr lang="cs-CZ" dirty="0" smtClean="0"/>
              <a:t> </a:t>
            </a:r>
            <a:r>
              <a:rPr lang="cs-CZ" dirty="0" err="1"/>
              <a:t>gland</a:t>
            </a:r>
            <a:r>
              <a:rPr lang="cs-CZ" dirty="0"/>
              <a:t> </a:t>
            </a:r>
            <a:r>
              <a:rPr lang="cs-CZ" dirty="0" err="1" smtClean="0"/>
              <a:t>hypertrophy</a:t>
            </a:r>
            <a:endParaRPr lang="cs-CZ" dirty="0" smtClean="0"/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vomitting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persistnat</a:t>
            </a:r>
            <a:r>
              <a:rPr lang="cs-CZ" dirty="0" smtClean="0"/>
              <a:t> </a:t>
            </a:r>
            <a:r>
              <a:rPr lang="cs-CZ" dirty="0" err="1" smtClean="0"/>
              <a:t>feel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hunger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22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Hormonal</a:t>
            </a:r>
            <a:r>
              <a:rPr lang="cs-CZ" dirty="0" smtClean="0"/>
              <a:t> </a:t>
            </a:r>
            <a:r>
              <a:rPr lang="cs-CZ" dirty="0" err="1" smtClean="0"/>
              <a:t>dysregulation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Amenorhea</a:t>
            </a:r>
            <a:r>
              <a:rPr lang="cs-CZ" dirty="0"/>
              <a:t>, infertility</a:t>
            </a:r>
          </a:p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hypothyroidism</a:t>
            </a:r>
            <a:endParaRPr lang="cs-CZ" dirty="0"/>
          </a:p>
          <a:p>
            <a:pPr lvl="1"/>
            <a:r>
              <a:rPr lang="cs-CZ" dirty="0"/>
              <a:t>↓ tyroxin (T4) a T3</a:t>
            </a:r>
          </a:p>
          <a:p>
            <a:pPr lvl="1"/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TSH</a:t>
            </a:r>
          </a:p>
          <a:p>
            <a:r>
              <a:rPr lang="cs-CZ" dirty="0" err="1" smtClean="0"/>
              <a:t>Osteoporosis</a:t>
            </a:r>
            <a:endParaRPr lang="cs-CZ" dirty="0" smtClean="0"/>
          </a:p>
          <a:p>
            <a:pPr lvl="1"/>
            <a:r>
              <a:rPr lang="cs-CZ" dirty="0" err="1"/>
              <a:t>n</a:t>
            </a:r>
            <a:r>
              <a:rPr lang="cs-CZ" dirty="0" err="1" smtClean="0"/>
              <a:t>euroendocrine</a:t>
            </a:r>
            <a:r>
              <a:rPr lang="cs-CZ" dirty="0" smtClean="0"/>
              <a:t> </a:t>
            </a:r>
            <a:r>
              <a:rPr lang="cs-CZ" dirty="0" err="1" smtClean="0"/>
              <a:t>inhibition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blastogenesis</a:t>
            </a:r>
            <a:endParaRPr lang="cs-CZ" dirty="0" smtClean="0"/>
          </a:p>
          <a:p>
            <a:pPr lvl="1"/>
            <a:r>
              <a:rPr lang="cs-CZ" dirty="0"/>
              <a:t>↑ </a:t>
            </a:r>
            <a:r>
              <a:rPr lang="cs-CZ" dirty="0" err="1" smtClean="0"/>
              <a:t>kortisol</a:t>
            </a:r>
            <a:endParaRPr lang="cs-CZ" dirty="0" smtClean="0"/>
          </a:p>
          <a:p>
            <a:pPr lvl="1"/>
            <a:r>
              <a:rPr lang="cs-CZ" dirty="0" smtClean="0"/>
              <a:t>50% on </a:t>
            </a:r>
            <a:r>
              <a:rPr lang="cs-CZ" dirty="0" err="1" smtClean="0"/>
              <a:t>densitometry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5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Maternity </a:t>
            </a:r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Perinatal</a:t>
            </a:r>
            <a:r>
              <a:rPr lang="cs-CZ" dirty="0"/>
              <a:t> </a:t>
            </a:r>
            <a:r>
              <a:rPr lang="cs-CZ" dirty="0" err="1"/>
              <a:t>problems</a:t>
            </a:r>
            <a:endParaRPr lang="cs-CZ" dirty="0"/>
          </a:p>
          <a:p>
            <a:pPr lvl="1"/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perinatal</a:t>
            </a:r>
            <a:r>
              <a:rPr lang="cs-CZ" dirty="0"/>
              <a:t> mortality</a:t>
            </a:r>
          </a:p>
          <a:p>
            <a:pPr lvl="1"/>
            <a:r>
              <a:rPr lang="cs-CZ" dirty="0"/>
              <a:t>more </a:t>
            </a:r>
            <a:r>
              <a:rPr lang="cs-CZ" dirty="0" err="1"/>
              <a:t>ofen</a:t>
            </a:r>
            <a:r>
              <a:rPr lang="cs-CZ" dirty="0"/>
              <a:t> </a:t>
            </a:r>
            <a:r>
              <a:rPr lang="cs-CZ" dirty="0" err="1"/>
              <a:t>anxiety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 </a:t>
            </a:r>
            <a:r>
              <a:rPr lang="cs-CZ" dirty="0" err="1"/>
              <a:t>symtoms</a:t>
            </a:r>
            <a:endParaRPr lang="cs-CZ" dirty="0"/>
          </a:p>
          <a:p>
            <a:pPr lvl="1"/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newborns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Assisted</a:t>
            </a:r>
            <a:r>
              <a:rPr lang="cs-CZ" dirty="0" smtClean="0"/>
              <a:t> </a:t>
            </a:r>
            <a:r>
              <a:rPr lang="cs-CZ" dirty="0" err="1" smtClean="0"/>
              <a:t>reproduction</a:t>
            </a:r>
            <a:endParaRPr lang="cs-CZ" dirty="0" smtClean="0"/>
          </a:p>
          <a:p>
            <a:pPr lvl="1"/>
            <a:r>
              <a:rPr lang="cs-CZ" dirty="0" smtClean="0"/>
              <a:t>1/3 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1"/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admit</a:t>
            </a:r>
            <a:r>
              <a:rPr lang="cs-CZ" dirty="0" smtClean="0"/>
              <a:t> </a:t>
            </a:r>
            <a:r>
              <a:rPr lang="cs-CZ" dirty="0" err="1" smtClean="0"/>
              <a:t>desease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09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(AN)</a:t>
            </a:r>
          </a:p>
          <a:p>
            <a:endParaRPr lang="cs-CZ" dirty="0" smtClean="0"/>
          </a:p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(BN)</a:t>
            </a:r>
          </a:p>
          <a:p>
            <a:endParaRPr lang="cs-CZ" dirty="0" smtClean="0"/>
          </a:p>
          <a:p>
            <a:r>
              <a:rPr lang="cs-CZ" dirty="0" err="1" smtClean="0"/>
              <a:t>Atypical</a:t>
            </a:r>
            <a:r>
              <a:rPr lang="cs-CZ" dirty="0" smtClean="0"/>
              <a:t> AN </a:t>
            </a:r>
            <a:r>
              <a:rPr lang="cs-CZ" dirty="0" err="1" smtClean="0"/>
              <a:t>or</a:t>
            </a:r>
            <a:r>
              <a:rPr lang="cs-CZ" dirty="0" smtClean="0"/>
              <a:t> BN</a:t>
            </a:r>
          </a:p>
          <a:p>
            <a:endParaRPr lang="cs-CZ" dirty="0" smtClean="0"/>
          </a:p>
          <a:p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853136"/>
          </a:xfrm>
        </p:spPr>
        <p:txBody>
          <a:bodyPr/>
          <a:lstStyle/>
          <a:p>
            <a:r>
              <a:rPr lang="cs-CZ" dirty="0" err="1" smtClean="0"/>
              <a:t>Out-patient</a:t>
            </a:r>
            <a:endParaRPr lang="cs-CZ" dirty="0"/>
          </a:p>
          <a:p>
            <a:pPr lvl="1"/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practitioner</a:t>
            </a:r>
            <a:endParaRPr lang="cs-CZ" dirty="0"/>
          </a:p>
          <a:p>
            <a:pPr lvl="1"/>
            <a:r>
              <a:rPr lang="cs-CZ" dirty="0" err="1"/>
              <a:t>psychological</a:t>
            </a:r>
            <a:r>
              <a:rPr lang="cs-CZ" dirty="0"/>
              <a:t> care</a:t>
            </a:r>
          </a:p>
          <a:p>
            <a:pPr lvl="1"/>
            <a:r>
              <a:rPr lang="cs-CZ" dirty="0" err="1"/>
              <a:t>psychiatric</a:t>
            </a:r>
            <a:r>
              <a:rPr lang="cs-CZ" dirty="0"/>
              <a:t> </a:t>
            </a:r>
            <a:r>
              <a:rPr lang="cs-CZ" dirty="0" smtClean="0"/>
              <a:t>care</a:t>
            </a:r>
          </a:p>
          <a:p>
            <a:pPr lvl="1"/>
            <a:r>
              <a:rPr lang="cs-CZ" dirty="0" err="1" smtClean="0"/>
              <a:t>nutritive</a:t>
            </a:r>
            <a:r>
              <a:rPr lang="cs-CZ" dirty="0" smtClean="0"/>
              <a:t> </a:t>
            </a:r>
            <a:r>
              <a:rPr lang="cs-CZ" dirty="0" err="1" smtClean="0"/>
              <a:t>consultant</a:t>
            </a:r>
            <a:endParaRPr lang="cs-CZ" dirty="0"/>
          </a:p>
          <a:p>
            <a:r>
              <a:rPr lang="cs-CZ" dirty="0" smtClean="0"/>
              <a:t>In-</a:t>
            </a:r>
            <a:r>
              <a:rPr lang="cs-CZ" dirty="0" err="1" smtClean="0"/>
              <a:t>patient</a:t>
            </a:r>
            <a:endParaRPr lang="cs-CZ" dirty="0" smtClean="0"/>
          </a:p>
          <a:p>
            <a:pPr lvl="1"/>
            <a:r>
              <a:rPr lang="cs-CZ" dirty="0" err="1" smtClean="0"/>
              <a:t>malnutrition</a:t>
            </a:r>
            <a:r>
              <a:rPr lang="cs-CZ" dirty="0" smtClean="0"/>
              <a:t> (</a:t>
            </a:r>
            <a:r>
              <a:rPr lang="cs-CZ" dirty="0" err="1" smtClean="0"/>
              <a:t>under</a:t>
            </a:r>
            <a:r>
              <a:rPr lang="cs-CZ" dirty="0" smtClean="0"/>
              <a:t> 15 BMI)</a:t>
            </a:r>
          </a:p>
          <a:p>
            <a:pPr lvl="1"/>
            <a:r>
              <a:rPr lang="cs-CZ" dirty="0" err="1" smtClean="0"/>
              <a:t>somatic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 (</a:t>
            </a:r>
            <a:r>
              <a:rPr lang="cs-CZ" dirty="0" err="1" smtClean="0"/>
              <a:t>collapse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/>
              <a:t>f</a:t>
            </a:r>
            <a:r>
              <a:rPr lang="cs-CZ" dirty="0" err="1" smtClean="0"/>
              <a:t>ailure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ambulatory</a:t>
            </a:r>
            <a:r>
              <a:rPr lang="cs-CZ" dirty="0" smtClean="0"/>
              <a:t> care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483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" t="1427" r="1976" b="9719"/>
          <a:stretch/>
        </p:blipFill>
        <p:spPr>
          <a:xfrm>
            <a:off x="1907704" y="113433"/>
            <a:ext cx="5256584" cy="6354595"/>
          </a:xfrm>
        </p:spPr>
      </p:pic>
    </p:spTree>
    <p:extLst>
      <p:ext uri="{BB962C8B-B14F-4D97-AF65-F5344CB8AC3E}">
        <p14:creationId xmlns:p14="http://schemas.microsoft.com/office/powerpoint/2010/main" val="411073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</a:t>
            </a:r>
            <a:r>
              <a:rPr lang="en-GB" dirty="0" err="1" smtClean="0"/>
              <a:t>ypica</a:t>
            </a:r>
            <a:r>
              <a:rPr lang="cs-CZ" dirty="0" smtClean="0"/>
              <a:t>l</a:t>
            </a:r>
            <a:r>
              <a:rPr lang="en-GB" dirty="0" err="1" smtClean="0"/>
              <a:t>ly</a:t>
            </a:r>
            <a:r>
              <a:rPr lang="en-GB" dirty="0" smtClean="0"/>
              <a:t> </a:t>
            </a:r>
            <a:endParaRPr lang="cs-CZ" dirty="0" smtClean="0"/>
          </a:p>
          <a:p>
            <a:pPr lvl="1"/>
            <a:r>
              <a:rPr lang="en-GB" dirty="0" smtClean="0"/>
              <a:t>daily </a:t>
            </a:r>
            <a:r>
              <a:rPr lang="en-GB" dirty="0"/>
              <a:t>starvation with evening episodes of overeating of large amount of food </a:t>
            </a:r>
            <a:endParaRPr lang="cs-CZ" dirty="0" smtClean="0"/>
          </a:p>
          <a:p>
            <a:pPr lvl="1"/>
            <a:r>
              <a:rPr lang="en-GB" dirty="0" smtClean="0"/>
              <a:t>followed </a:t>
            </a:r>
            <a:r>
              <a:rPr lang="en-GB" dirty="0"/>
              <a:t>by self-induced vomiting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6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48872" cy="1143000"/>
          </a:xfrm>
        </p:spPr>
        <p:txBody>
          <a:bodyPr/>
          <a:lstStyle/>
          <a:p>
            <a:r>
              <a:rPr lang="cs-CZ" dirty="0" err="1"/>
              <a:t>Bulimia</a:t>
            </a:r>
            <a:r>
              <a:rPr lang="cs-CZ" dirty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r>
              <a:rPr lang="cs-CZ" dirty="0" smtClean="0"/>
              <a:t>I</a:t>
            </a:r>
            <a:r>
              <a:rPr lang="en-GB" dirty="0" err="1"/>
              <a:t>ntrusive</a:t>
            </a:r>
            <a:r>
              <a:rPr lang="en-GB" dirty="0"/>
              <a:t> dread of fatness and weight gain</a:t>
            </a:r>
            <a:endParaRPr lang="cs-CZ" dirty="0"/>
          </a:p>
          <a:p>
            <a:pPr lvl="1"/>
            <a:r>
              <a:rPr lang="en-GB" dirty="0" err="1"/>
              <a:t>leades</a:t>
            </a:r>
            <a:r>
              <a:rPr lang="en-GB" dirty="0"/>
              <a:t> to a self-imposed low weight threshold</a:t>
            </a:r>
            <a:endParaRPr lang="cs-CZ" dirty="0"/>
          </a:p>
          <a:p>
            <a:endParaRPr lang="cs-CZ" sz="1400" dirty="0" smtClean="0"/>
          </a:p>
          <a:p>
            <a:r>
              <a:rPr lang="cs-CZ" dirty="0" smtClean="0"/>
              <a:t>S</a:t>
            </a:r>
            <a:r>
              <a:rPr lang="en-GB" dirty="0" err="1" smtClean="0"/>
              <a:t>trong</a:t>
            </a:r>
            <a:r>
              <a:rPr lang="en-GB" dirty="0" smtClean="0"/>
              <a:t> </a:t>
            </a:r>
            <a:r>
              <a:rPr lang="en-GB" dirty="0"/>
              <a:t>desire to eat </a:t>
            </a:r>
            <a:endParaRPr lang="cs-CZ" dirty="0" smtClean="0"/>
          </a:p>
          <a:p>
            <a:endParaRPr lang="cs-CZ" sz="1400" dirty="0" smtClean="0"/>
          </a:p>
          <a:p>
            <a:r>
              <a:rPr lang="cs-CZ" dirty="0" smtClean="0"/>
              <a:t>D</a:t>
            </a:r>
            <a:r>
              <a:rPr lang="en-GB" dirty="0" err="1" smtClean="0"/>
              <a:t>epressive</a:t>
            </a:r>
            <a:r>
              <a:rPr lang="en-GB" dirty="0" smtClean="0"/>
              <a:t> </a:t>
            </a:r>
            <a:r>
              <a:rPr lang="en-GB" dirty="0"/>
              <a:t>moods and remorse </a:t>
            </a:r>
            <a:endParaRPr lang="cs-CZ" dirty="0" smtClean="0"/>
          </a:p>
          <a:p>
            <a:pPr lvl="1"/>
            <a:r>
              <a:rPr lang="en-GB" dirty="0" smtClean="0"/>
              <a:t>after </a:t>
            </a:r>
            <a:r>
              <a:rPr lang="en-GB" dirty="0"/>
              <a:t>episodes of </a:t>
            </a:r>
            <a:r>
              <a:rPr lang="en-GB" dirty="0" smtClean="0"/>
              <a:t>overeating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91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somatic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N</a:t>
            </a:r>
            <a:r>
              <a:rPr lang="en-GB" dirty="0" smtClean="0"/>
              <a:t>o </a:t>
            </a:r>
            <a:r>
              <a:rPr lang="en-GB" dirty="0"/>
              <a:t>significant </a:t>
            </a:r>
            <a:r>
              <a:rPr lang="en-GB" dirty="0" smtClean="0"/>
              <a:t>malnutrition </a:t>
            </a:r>
            <a:endParaRPr lang="cs-CZ" dirty="0" smtClean="0"/>
          </a:p>
          <a:p>
            <a:pPr lvl="1"/>
            <a:r>
              <a:rPr lang="en-GB" dirty="0" smtClean="0"/>
              <a:t>even </a:t>
            </a:r>
            <a:r>
              <a:rPr lang="en-GB" dirty="0"/>
              <a:t>overweight can </a:t>
            </a:r>
            <a:r>
              <a:rPr lang="en-GB" dirty="0" smtClean="0"/>
              <a:t>occur </a:t>
            </a:r>
            <a:endParaRPr lang="cs-CZ" dirty="0" smtClean="0"/>
          </a:p>
          <a:p>
            <a:pPr lvl="1"/>
            <a:r>
              <a:rPr lang="en-GB" dirty="0" smtClean="0"/>
              <a:t>weight </a:t>
            </a:r>
            <a:r>
              <a:rPr lang="en-GB" dirty="0"/>
              <a:t>fluctuations are greater than in anorexia nervosa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8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</a:t>
            </a:r>
            <a:r>
              <a:rPr lang="cs-CZ" dirty="0"/>
              <a:t>ICD-10 </a:t>
            </a:r>
            <a:r>
              <a:rPr lang="cs-CZ" dirty="0" err="1"/>
              <a:t>criteria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</a:t>
            </a:r>
            <a:r>
              <a:rPr lang="en-GB" dirty="0" smtClean="0"/>
              <a:t>n </a:t>
            </a:r>
            <a:r>
              <a:rPr lang="en-GB" dirty="0"/>
              <a:t>intrusive dread of </a:t>
            </a:r>
            <a:r>
              <a:rPr lang="en-GB" dirty="0" smtClean="0"/>
              <a:t>fatness</a:t>
            </a:r>
            <a:endParaRPr lang="cs-CZ" dirty="0" smtClean="0"/>
          </a:p>
          <a:p>
            <a:r>
              <a:rPr lang="cs-CZ" dirty="0" err="1" smtClean="0"/>
              <a:t>Permanently</a:t>
            </a:r>
            <a:r>
              <a:rPr lang="cs-CZ" dirty="0" smtClean="0"/>
              <a:t> busy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food</a:t>
            </a:r>
          </a:p>
          <a:p>
            <a:pPr lvl="1"/>
            <a:r>
              <a:rPr lang="en-GB" dirty="0"/>
              <a:t>strong desire to eat </a:t>
            </a:r>
            <a:endParaRPr lang="cs-CZ" dirty="0"/>
          </a:p>
          <a:p>
            <a:pPr lvl="1"/>
            <a:r>
              <a:rPr lang="en-GB" dirty="0"/>
              <a:t>episodes of overeating of large amount </a:t>
            </a:r>
            <a:r>
              <a:rPr lang="cs-CZ" dirty="0" smtClean="0"/>
              <a:t>food</a:t>
            </a:r>
          </a:p>
          <a:p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suppress</a:t>
            </a:r>
            <a:r>
              <a:rPr lang="cs-CZ" dirty="0"/>
              <a:t> </a:t>
            </a:r>
            <a:r>
              <a:rPr lang="cs-CZ" dirty="0" err="1"/>
              <a:t>nutritious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pPr lvl="1"/>
            <a:r>
              <a:rPr lang="en-GB" dirty="0"/>
              <a:t>self-induced </a:t>
            </a:r>
            <a:r>
              <a:rPr lang="cs-CZ" dirty="0" err="1" smtClean="0"/>
              <a:t>vomiting</a:t>
            </a:r>
            <a:endParaRPr lang="cs-CZ" dirty="0"/>
          </a:p>
          <a:p>
            <a:pPr lvl="1"/>
            <a:r>
              <a:rPr lang="cs-CZ" dirty="0" err="1"/>
              <a:t>daily</a:t>
            </a:r>
            <a:r>
              <a:rPr lang="cs-CZ" dirty="0"/>
              <a:t> </a:t>
            </a:r>
            <a:r>
              <a:rPr lang="cs-CZ" dirty="0" err="1" smtClean="0"/>
              <a:t>starvation</a:t>
            </a:r>
            <a:endParaRPr lang="cs-CZ" dirty="0"/>
          </a:p>
          <a:p>
            <a:pPr lvl="1"/>
            <a:r>
              <a:rPr lang="en-GB" dirty="0"/>
              <a:t>abuse of laxatives, appetite suppressants or </a:t>
            </a:r>
            <a:r>
              <a:rPr lang="en-GB" dirty="0" smtClean="0"/>
              <a:t>diuretics</a:t>
            </a:r>
            <a:r>
              <a:rPr lang="cs-CZ" dirty="0" smtClean="0"/>
              <a:t>, </a:t>
            </a:r>
            <a:r>
              <a:rPr lang="en-GB" dirty="0" smtClean="0"/>
              <a:t>excessive exercise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988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epidemiology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Lifetime</a:t>
            </a:r>
            <a:r>
              <a:rPr lang="cs-CZ" dirty="0"/>
              <a:t> prevalence</a:t>
            </a:r>
          </a:p>
          <a:p>
            <a:pPr lvl="1"/>
            <a:r>
              <a:rPr lang="en-GB" dirty="0"/>
              <a:t>for women it is about </a:t>
            </a:r>
            <a:r>
              <a:rPr lang="en-GB" dirty="0" smtClean="0"/>
              <a:t>1.5</a:t>
            </a:r>
            <a:r>
              <a:rPr lang="cs-CZ" dirty="0" smtClean="0"/>
              <a:t>-2,5</a:t>
            </a:r>
            <a:r>
              <a:rPr lang="en-GB" dirty="0" smtClean="0"/>
              <a:t>% </a:t>
            </a:r>
            <a:endParaRPr lang="cs-CZ" dirty="0"/>
          </a:p>
          <a:p>
            <a:pPr lvl="1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en-GB" dirty="0" smtClean="0"/>
              <a:t>0.</a:t>
            </a:r>
            <a:r>
              <a:rPr lang="cs-CZ" dirty="0" smtClean="0"/>
              <a:t>2</a:t>
            </a:r>
            <a:r>
              <a:rPr lang="en-GB" dirty="0" smtClean="0"/>
              <a:t>% </a:t>
            </a:r>
            <a:endParaRPr lang="cs-CZ" dirty="0"/>
          </a:p>
          <a:p>
            <a:endParaRPr lang="cs-CZ" sz="1400" dirty="0" smtClean="0"/>
          </a:p>
          <a:p>
            <a:r>
              <a:rPr lang="cs-CZ" dirty="0" smtClean="0"/>
              <a:t>Just </a:t>
            </a:r>
            <a:r>
              <a:rPr lang="cs-CZ" sz="2800" dirty="0" smtClean="0"/>
              <a:t>1/8</a:t>
            </a:r>
            <a:r>
              <a:rPr lang="cs-CZ" dirty="0" smtClean="0"/>
              <a:t> s </a:t>
            </a:r>
            <a:r>
              <a:rPr lang="cs-CZ" dirty="0" err="1"/>
              <a:t>recognise</a:t>
            </a:r>
            <a:r>
              <a:rPr lang="cs-CZ" dirty="0"/>
              <a:t> by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 smtClean="0"/>
              <a:t>practitioner</a:t>
            </a:r>
            <a:r>
              <a:rPr lang="cs-CZ" dirty="0" smtClean="0"/>
              <a:t> </a:t>
            </a:r>
            <a:endParaRPr lang="cs-CZ" dirty="0"/>
          </a:p>
          <a:p>
            <a:endParaRPr lang="cs-CZ" sz="1400" dirty="0"/>
          </a:p>
          <a:p>
            <a:r>
              <a:rPr lang="cs-CZ" dirty="0" err="1" smtClean="0"/>
              <a:t>Beginning</a:t>
            </a:r>
            <a:endParaRPr lang="cs-CZ" dirty="0"/>
          </a:p>
          <a:p>
            <a:pPr lvl="1"/>
            <a:r>
              <a:rPr lang="cs-CZ" dirty="0" err="1" smtClean="0"/>
              <a:t>between</a:t>
            </a:r>
            <a:r>
              <a:rPr lang="cs-CZ" dirty="0" smtClean="0"/>
              <a:t> 16 </a:t>
            </a:r>
            <a:r>
              <a:rPr lang="cs-CZ" dirty="0"/>
              <a:t>and </a:t>
            </a:r>
            <a:r>
              <a:rPr lang="cs-CZ" dirty="0" smtClean="0"/>
              <a:t>25 </a:t>
            </a:r>
            <a:r>
              <a:rPr lang="cs-CZ" dirty="0" err="1"/>
              <a:t>years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16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personality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Impulsive</a:t>
            </a:r>
            <a:endParaRPr lang="cs-CZ" dirty="0"/>
          </a:p>
          <a:p>
            <a:pPr lvl="1"/>
            <a:r>
              <a:rPr lang="cs-CZ" dirty="0" err="1"/>
              <a:t>behaviour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consideration</a:t>
            </a:r>
            <a:endParaRPr lang="cs-CZ" dirty="0"/>
          </a:p>
          <a:p>
            <a:pPr lvl="1"/>
            <a:r>
              <a:rPr lang="cs-CZ" dirty="0"/>
              <a:t>feeling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self-control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reduction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uncomfortable</a:t>
            </a:r>
            <a:r>
              <a:rPr lang="cs-CZ" dirty="0"/>
              <a:t> </a:t>
            </a:r>
            <a:r>
              <a:rPr lang="cs-CZ" dirty="0" err="1"/>
              <a:t>feelings</a:t>
            </a:r>
            <a:endParaRPr lang="cs-CZ" dirty="0"/>
          </a:p>
          <a:p>
            <a:endParaRPr lang="cs-CZ" sz="800" dirty="0" smtClean="0"/>
          </a:p>
          <a:p>
            <a:r>
              <a:rPr lang="cs-CZ" dirty="0" err="1" smtClean="0"/>
              <a:t>Inclination</a:t>
            </a:r>
            <a:endParaRPr lang="cs-CZ" dirty="0" smtClean="0"/>
          </a:p>
          <a:p>
            <a:pPr lvl="1"/>
            <a:r>
              <a:rPr lang="cs-CZ" dirty="0" err="1" smtClean="0"/>
              <a:t>depressive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, </a:t>
            </a:r>
            <a:r>
              <a:rPr lang="cs-CZ" dirty="0" err="1" smtClean="0"/>
              <a:t>unstable</a:t>
            </a:r>
            <a:r>
              <a:rPr lang="cs-CZ" dirty="0" smtClean="0"/>
              <a:t> </a:t>
            </a:r>
            <a:r>
              <a:rPr lang="cs-CZ" dirty="0" err="1" smtClean="0"/>
              <a:t>mood</a:t>
            </a:r>
            <a:endParaRPr lang="cs-CZ" dirty="0" smtClean="0"/>
          </a:p>
          <a:p>
            <a:pPr lvl="1"/>
            <a:r>
              <a:rPr lang="cs-CZ" dirty="0" err="1" smtClean="0"/>
              <a:t>drug</a:t>
            </a:r>
            <a:r>
              <a:rPr lang="cs-CZ" dirty="0" smtClean="0"/>
              <a:t> abuse, </a:t>
            </a:r>
            <a:r>
              <a:rPr lang="cs-CZ" dirty="0" err="1" smtClean="0"/>
              <a:t>promiscuity</a:t>
            </a:r>
            <a:endParaRPr lang="cs-CZ" dirty="0" smtClean="0"/>
          </a:p>
          <a:p>
            <a:pPr lvl="1"/>
            <a:r>
              <a:rPr lang="cs-CZ" dirty="0" err="1" smtClean="0"/>
              <a:t>self-harm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, </a:t>
            </a:r>
            <a:r>
              <a:rPr lang="cs-CZ" dirty="0" err="1" smtClean="0"/>
              <a:t>suicide</a:t>
            </a:r>
            <a:r>
              <a:rPr lang="cs-CZ" dirty="0" smtClean="0"/>
              <a:t> </a:t>
            </a:r>
            <a:r>
              <a:rPr lang="cs-CZ" dirty="0" err="1" smtClean="0"/>
              <a:t>attempt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80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en-GB" dirty="0" err="1" smtClean="0"/>
              <a:t>ineral</a:t>
            </a:r>
            <a:r>
              <a:rPr lang="en-GB" dirty="0" smtClean="0"/>
              <a:t> </a:t>
            </a:r>
            <a:r>
              <a:rPr lang="en-GB" dirty="0"/>
              <a:t>imbalance </a:t>
            </a:r>
            <a:endParaRPr lang="cs-CZ" dirty="0"/>
          </a:p>
          <a:p>
            <a:pPr lvl="1"/>
            <a:r>
              <a:rPr lang="en-GB" dirty="0" err="1"/>
              <a:t>tetania</a:t>
            </a:r>
            <a:r>
              <a:rPr lang="en-GB" dirty="0"/>
              <a:t>, </a:t>
            </a:r>
            <a:r>
              <a:rPr lang="en-GB" dirty="0" err="1"/>
              <a:t>epileptoform</a:t>
            </a:r>
            <a:r>
              <a:rPr lang="en-GB" dirty="0"/>
              <a:t> seizures, </a:t>
            </a:r>
            <a:r>
              <a:rPr lang="en-GB" dirty="0" smtClean="0"/>
              <a:t>arrhythmia</a:t>
            </a:r>
            <a:endParaRPr lang="cs-CZ" dirty="0"/>
          </a:p>
          <a:p>
            <a:pPr lvl="1"/>
            <a:r>
              <a:rPr lang="cs-CZ" dirty="0" err="1" smtClean="0"/>
              <a:t>complication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endParaRPr lang="cs-CZ" dirty="0"/>
          </a:p>
          <a:p>
            <a:pPr lvl="2"/>
            <a:r>
              <a:rPr lang="en-GB" dirty="0"/>
              <a:t>excessive vomiting</a:t>
            </a:r>
            <a:endParaRPr lang="cs-CZ" dirty="0"/>
          </a:p>
          <a:p>
            <a:pPr lvl="2"/>
            <a:r>
              <a:rPr lang="en-GB" dirty="0"/>
              <a:t>abuse of diuretics or </a:t>
            </a:r>
            <a:r>
              <a:rPr lang="en-GB" dirty="0" err="1" smtClean="0"/>
              <a:t>overdrinking</a:t>
            </a:r>
            <a:endParaRPr lang="cs-CZ" dirty="0" smtClean="0"/>
          </a:p>
          <a:p>
            <a:pPr lvl="2"/>
            <a:endParaRPr lang="cs-CZ" sz="800" dirty="0" smtClean="0"/>
          </a:p>
          <a:p>
            <a:pPr marL="342900" lvl="2" indent="-342900"/>
            <a:r>
              <a:rPr lang="cs-CZ" sz="3200" dirty="0"/>
              <a:t>D</a:t>
            </a:r>
            <a:r>
              <a:rPr lang="en-GB" sz="3200" dirty="0" err="1" smtClean="0"/>
              <a:t>ue</a:t>
            </a:r>
            <a:r>
              <a:rPr lang="en-GB" sz="3200" dirty="0" smtClean="0"/>
              <a:t> </a:t>
            </a:r>
            <a:r>
              <a:rPr lang="en-GB" sz="3200" dirty="0"/>
              <a:t>to frequent vomiting </a:t>
            </a:r>
            <a:endParaRPr lang="cs-CZ" sz="3200" dirty="0" smtClean="0"/>
          </a:p>
          <a:p>
            <a:pPr marL="800100" lvl="3" indent="-342900"/>
            <a:r>
              <a:rPr lang="en-GB" sz="2800" dirty="0" smtClean="0"/>
              <a:t>tooth erosion</a:t>
            </a:r>
            <a:endParaRPr lang="cs-CZ" sz="2800" dirty="0" smtClean="0"/>
          </a:p>
          <a:p>
            <a:pPr marL="800100" lvl="3" indent="-342900"/>
            <a:r>
              <a:rPr lang="en-GB" sz="2800" dirty="0" smtClean="0"/>
              <a:t>esophagitis</a:t>
            </a: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3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help</a:t>
            </a:r>
            <a:endParaRPr lang="cs-CZ" dirty="0"/>
          </a:p>
          <a:p>
            <a:pPr lvl="1"/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depression</a:t>
            </a:r>
            <a:r>
              <a:rPr lang="cs-CZ" dirty="0"/>
              <a:t>  </a:t>
            </a:r>
          </a:p>
          <a:p>
            <a:pPr lvl="1"/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suicide</a:t>
            </a:r>
            <a:r>
              <a:rPr lang="cs-CZ" dirty="0"/>
              <a:t> </a:t>
            </a:r>
            <a:r>
              <a:rPr lang="cs-CZ" dirty="0" err="1"/>
              <a:t>attempts</a:t>
            </a:r>
            <a:endParaRPr lang="cs-CZ" dirty="0"/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dirty="0" err="1" smtClean="0"/>
              <a:t>Psychotherapy</a:t>
            </a:r>
            <a:endParaRPr lang="cs-CZ" dirty="0" smtClean="0"/>
          </a:p>
          <a:p>
            <a:pPr lvl="1"/>
            <a:r>
              <a:rPr lang="cs-CZ" dirty="0" err="1" smtClean="0"/>
              <a:t>better</a:t>
            </a:r>
            <a:r>
              <a:rPr lang="cs-CZ" dirty="0" smtClean="0"/>
              <a:t> </a:t>
            </a:r>
            <a:r>
              <a:rPr lang="cs-CZ" dirty="0" err="1" smtClean="0"/>
              <a:t>motivation</a:t>
            </a:r>
            <a:r>
              <a:rPr lang="cs-CZ" dirty="0" smtClean="0"/>
              <a:t> and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by </a:t>
            </a:r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97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estricting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type: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food restriction (dieting, shrinking portions, periods of starvation)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inge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-eating/purging type: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alternation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of periods with food restriction and periods of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overeating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followed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by self-induced vomiting, abuse of laxatives, appetite suppressants and diuretics </a:t>
            </a:r>
            <a:b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33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pPr algn="ctr"/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dirty="0" err="1" smtClean="0"/>
              <a:t>Antidepressants</a:t>
            </a:r>
            <a:endParaRPr lang="cs-CZ" dirty="0"/>
          </a:p>
          <a:p>
            <a:pPr lvl="1"/>
            <a:r>
              <a:rPr lang="cs-CZ" dirty="0"/>
              <a:t>SSRI: fluoxetin 60mg/</a:t>
            </a:r>
            <a:r>
              <a:rPr lang="cs-CZ" dirty="0" err="1"/>
              <a:t>day</a:t>
            </a:r>
            <a:endParaRPr lang="cs-CZ" dirty="0"/>
          </a:p>
          <a:p>
            <a:pPr lvl="2"/>
            <a:r>
              <a:rPr lang="cs-CZ" dirty="0" err="1"/>
              <a:t>heigher</a:t>
            </a:r>
            <a:r>
              <a:rPr lang="cs-CZ" dirty="0"/>
              <a:t> </a:t>
            </a:r>
            <a:r>
              <a:rPr lang="cs-CZ" dirty="0" err="1"/>
              <a:t>dosage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by </a:t>
            </a:r>
            <a:r>
              <a:rPr lang="cs-CZ" dirty="0" err="1"/>
              <a:t>depressive</a:t>
            </a:r>
            <a:r>
              <a:rPr lang="cs-CZ" dirty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2"/>
            <a:endParaRPr lang="cs-CZ" sz="800" dirty="0"/>
          </a:p>
          <a:p>
            <a:r>
              <a:rPr lang="cs-CZ" dirty="0" err="1" smtClean="0"/>
              <a:t>Effect</a:t>
            </a:r>
            <a:endParaRPr lang="cs-CZ" dirty="0" smtClean="0"/>
          </a:p>
          <a:p>
            <a:pPr lvl="1"/>
            <a:r>
              <a:rPr lang="cs-CZ" dirty="0" err="1" smtClean="0"/>
              <a:t>comorbidities</a:t>
            </a:r>
            <a:endParaRPr lang="cs-CZ" dirty="0" smtClean="0"/>
          </a:p>
          <a:p>
            <a:pPr lvl="2"/>
            <a:r>
              <a:rPr lang="cs-CZ" dirty="0" err="1" smtClean="0"/>
              <a:t>depression</a:t>
            </a:r>
            <a:r>
              <a:rPr lang="cs-CZ" dirty="0" smtClean="0"/>
              <a:t>, </a:t>
            </a:r>
            <a:r>
              <a:rPr lang="cs-CZ" dirty="0" err="1" smtClean="0"/>
              <a:t>anxiety</a:t>
            </a:r>
            <a:endParaRPr lang="cs-CZ" dirty="0" smtClean="0"/>
          </a:p>
          <a:p>
            <a:pPr lvl="1"/>
            <a:r>
              <a:rPr lang="cs-CZ" dirty="0" err="1"/>
              <a:t>h</a:t>
            </a:r>
            <a:r>
              <a:rPr lang="cs-CZ" dirty="0" err="1" smtClean="0"/>
              <a:t>eal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 lvl="2"/>
            <a:r>
              <a:rPr lang="cs-CZ" dirty="0" err="1" smtClean="0"/>
              <a:t>reduce</a:t>
            </a:r>
            <a:r>
              <a:rPr lang="cs-CZ" dirty="0" smtClean="0"/>
              <a:t>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bulimic</a:t>
            </a:r>
            <a:r>
              <a:rPr lang="cs-CZ" dirty="0" smtClean="0"/>
              <a:t> </a:t>
            </a:r>
            <a:r>
              <a:rPr lang="cs-CZ" dirty="0" err="1" smtClean="0"/>
              <a:t>episodes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3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ctr"/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- </a:t>
            </a:r>
            <a:r>
              <a:rPr lang="cs-CZ" dirty="0" err="1" smtClean="0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r>
              <a:rPr lang="cs-CZ" dirty="0" smtClean="0"/>
              <a:t>E</a:t>
            </a:r>
            <a:r>
              <a:rPr lang="en-GB" dirty="0" err="1" smtClean="0"/>
              <a:t>pisodes</a:t>
            </a:r>
            <a:r>
              <a:rPr lang="en-GB" dirty="0" smtClean="0"/>
              <a:t> </a:t>
            </a:r>
            <a:r>
              <a:rPr lang="en-GB" dirty="0"/>
              <a:t>of overeating of large amount of food </a:t>
            </a:r>
            <a:endParaRPr lang="cs-CZ" dirty="0" smtClean="0"/>
          </a:p>
          <a:p>
            <a:endParaRPr lang="cs-CZ" sz="800" dirty="0" smtClean="0"/>
          </a:p>
          <a:p>
            <a:r>
              <a:rPr lang="cs-CZ" dirty="0" smtClean="0"/>
              <a:t>A</a:t>
            </a:r>
            <a:r>
              <a:rPr lang="en-GB" dirty="0" err="1" smtClean="0"/>
              <a:t>bsence</a:t>
            </a:r>
            <a:r>
              <a:rPr lang="en-GB" dirty="0" smtClean="0"/>
              <a:t> </a:t>
            </a:r>
            <a:r>
              <a:rPr lang="en-GB" dirty="0"/>
              <a:t>of compensatory </a:t>
            </a:r>
            <a:r>
              <a:rPr lang="en-GB" dirty="0" smtClean="0"/>
              <a:t>behaviour</a:t>
            </a:r>
            <a:endParaRPr lang="cs-CZ" dirty="0" smtClean="0"/>
          </a:p>
          <a:p>
            <a:pPr lvl="1"/>
            <a:r>
              <a:rPr lang="en-GB" dirty="0" smtClean="0"/>
              <a:t>patients </a:t>
            </a:r>
            <a:r>
              <a:rPr lang="en-GB" dirty="0"/>
              <a:t>do not </a:t>
            </a:r>
            <a:r>
              <a:rPr lang="en-GB" dirty="0" smtClean="0"/>
              <a:t>vomit </a:t>
            </a:r>
            <a:endParaRPr lang="cs-CZ" dirty="0" smtClean="0"/>
          </a:p>
          <a:p>
            <a:pPr lvl="1"/>
            <a:r>
              <a:rPr lang="en-GB" dirty="0" smtClean="0"/>
              <a:t>do </a:t>
            </a:r>
            <a:r>
              <a:rPr lang="en-GB" dirty="0"/>
              <a:t>not </a:t>
            </a:r>
            <a:r>
              <a:rPr lang="en-GB" dirty="0" smtClean="0"/>
              <a:t>exercise </a:t>
            </a:r>
            <a:endParaRPr lang="cs-CZ" dirty="0" smtClean="0"/>
          </a:p>
          <a:p>
            <a:pPr lvl="1"/>
            <a:r>
              <a:rPr lang="en-GB" dirty="0" smtClean="0"/>
              <a:t>do </a:t>
            </a:r>
            <a:r>
              <a:rPr lang="en-GB" dirty="0"/>
              <a:t>not </a:t>
            </a:r>
            <a:r>
              <a:rPr lang="en-GB" dirty="0" smtClean="0"/>
              <a:t>starve </a:t>
            </a:r>
            <a:endParaRPr lang="cs-CZ" dirty="0" smtClean="0"/>
          </a:p>
          <a:p>
            <a:pPr lvl="2"/>
            <a:r>
              <a:rPr lang="en-GB" dirty="0" smtClean="0"/>
              <a:t>due </a:t>
            </a:r>
            <a:r>
              <a:rPr lang="en-GB" dirty="0"/>
              <a:t>to dissatisfaction with their body, however, they may unsuccessfully </a:t>
            </a:r>
            <a:r>
              <a:rPr lang="en-GB" dirty="0" smtClean="0"/>
              <a:t>diet </a:t>
            </a:r>
            <a:r>
              <a:rPr lang="en-GB" dirty="0"/>
              <a:t/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800" dirty="0" smtClean="0"/>
          </a:p>
          <a:p>
            <a:endParaRPr lang="cs-CZ" sz="800" dirty="0"/>
          </a:p>
          <a:p>
            <a:endParaRPr lang="cs-CZ" sz="800" dirty="0" smtClean="0"/>
          </a:p>
          <a:p>
            <a:endParaRPr lang="cs-CZ" sz="800" dirty="0" smtClean="0"/>
          </a:p>
          <a:p>
            <a:endParaRPr lang="cs-CZ" sz="800" dirty="0" smtClean="0"/>
          </a:p>
          <a:p>
            <a:r>
              <a:rPr lang="cs-CZ" dirty="0" err="1" smtClean="0"/>
              <a:t>Permanently</a:t>
            </a:r>
            <a:r>
              <a:rPr lang="cs-CZ" dirty="0" smtClean="0"/>
              <a:t> </a:t>
            </a:r>
            <a:r>
              <a:rPr lang="cs-CZ" dirty="0"/>
              <a:t>busy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food</a:t>
            </a:r>
          </a:p>
          <a:p>
            <a:pPr lvl="1"/>
            <a:r>
              <a:rPr lang="en-GB" dirty="0"/>
              <a:t>strong desire to eat </a:t>
            </a:r>
            <a:endParaRPr lang="cs-CZ" dirty="0"/>
          </a:p>
          <a:p>
            <a:pPr marL="0" indent="0">
              <a:buNone/>
            </a:pPr>
            <a:endParaRPr lang="cs-CZ" sz="800" dirty="0" smtClean="0"/>
          </a:p>
          <a:p>
            <a:endParaRPr lang="cs-CZ" sz="800" dirty="0" smtClean="0"/>
          </a:p>
          <a:p>
            <a:r>
              <a:rPr lang="cs-CZ" dirty="0" smtClean="0"/>
              <a:t>F</a:t>
            </a:r>
            <a:r>
              <a:rPr lang="en-GB" dirty="0" err="1" smtClean="0"/>
              <a:t>eeling</a:t>
            </a:r>
            <a:r>
              <a:rPr lang="en-GB" dirty="0" smtClean="0"/>
              <a:t> </a:t>
            </a:r>
            <a:r>
              <a:rPr lang="en-GB" dirty="0"/>
              <a:t>of loss of control over food intake </a:t>
            </a:r>
            <a:endParaRPr lang="cs-CZ" dirty="0" smtClean="0"/>
          </a:p>
          <a:p>
            <a:pPr lvl="1"/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uncomfortable</a:t>
            </a:r>
            <a:r>
              <a:rPr lang="cs-CZ" dirty="0"/>
              <a:t> </a:t>
            </a:r>
            <a:r>
              <a:rPr lang="cs-CZ" dirty="0" err="1" smtClean="0"/>
              <a:t>feelings</a:t>
            </a:r>
            <a:endParaRPr lang="cs-CZ" dirty="0" smtClean="0"/>
          </a:p>
          <a:p>
            <a:pPr lvl="2"/>
            <a:r>
              <a:rPr lang="en-GB" dirty="0" smtClean="0"/>
              <a:t>maladaptive </a:t>
            </a:r>
            <a:r>
              <a:rPr lang="en-GB" dirty="0"/>
              <a:t>treating of stressful situations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 – </a:t>
            </a:r>
            <a:r>
              <a:rPr lang="cs-CZ" dirty="0" err="1" smtClean="0"/>
              <a:t>somatic</a:t>
            </a:r>
            <a:r>
              <a:rPr lang="cs-CZ" dirty="0" smtClean="0"/>
              <a:t> and </a:t>
            </a:r>
            <a:r>
              <a:rPr lang="cs-CZ" dirty="0" err="1" smtClean="0"/>
              <a:t>comorbidites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 smtClean="0"/>
          </a:p>
          <a:p>
            <a:endParaRPr lang="cs-CZ" dirty="0" smtClean="0"/>
          </a:p>
          <a:p>
            <a:r>
              <a:rPr lang="cs-CZ" dirty="0" smtClean="0"/>
              <a:t>O</a:t>
            </a:r>
            <a:r>
              <a:rPr lang="en-GB" dirty="0" err="1"/>
              <a:t>verweight</a:t>
            </a:r>
            <a:r>
              <a:rPr lang="en-GB" dirty="0"/>
              <a:t> or even morbid obesity 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Depressive</a:t>
            </a:r>
            <a:r>
              <a:rPr lang="cs-CZ" dirty="0" smtClean="0"/>
              <a:t> and </a:t>
            </a:r>
            <a:r>
              <a:rPr lang="cs-CZ" dirty="0" err="1" smtClean="0"/>
              <a:t>axiety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endParaRPr lang="cs-CZ" sz="8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4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/>
          <a:lstStyle/>
          <a:p>
            <a:pPr algn="ctr"/>
            <a:r>
              <a:rPr lang="cs-CZ" dirty="0" err="1"/>
              <a:t>Binge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 – </a:t>
            </a:r>
            <a:r>
              <a:rPr lang="cs-CZ" dirty="0" err="1" smtClean="0"/>
              <a:t>treatment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Psychotherapy</a:t>
            </a:r>
            <a:endParaRPr lang="cs-CZ" dirty="0"/>
          </a:p>
          <a:p>
            <a:endParaRPr lang="cs-CZ" sz="800" dirty="0"/>
          </a:p>
          <a:p>
            <a:r>
              <a:rPr lang="cs-CZ" dirty="0"/>
              <a:t>L</a:t>
            </a:r>
            <a:r>
              <a:rPr lang="en-GB" dirty="0" err="1"/>
              <a:t>ifestyle</a:t>
            </a:r>
            <a:r>
              <a:rPr lang="en-GB" dirty="0"/>
              <a:t> changes </a:t>
            </a:r>
            <a:endParaRPr lang="cs-CZ" dirty="0"/>
          </a:p>
          <a:p>
            <a:pPr lvl="1"/>
            <a:r>
              <a:rPr lang="en-GB" dirty="0"/>
              <a:t>diet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exercise</a:t>
            </a:r>
            <a:r>
              <a:rPr lang="en-GB" dirty="0"/>
              <a:t> </a:t>
            </a:r>
            <a:br>
              <a:rPr lang="en-GB" dirty="0"/>
            </a:br>
            <a:endParaRPr lang="cs-CZ" sz="800" dirty="0"/>
          </a:p>
          <a:p>
            <a:r>
              <a:rPr lang="cs-CZ" dirty="0"/>
              <a:t>B</a:t>
            </a:r>
            <a:r>
              <a:rPr lang="en-GB" dirty="0" err="1"/>
              <a:t>ariatric</a:t>
            </a:r>
            <a:r>
              <a:rPr lang="en-GB" dirty="0"/>
              <a:t> surgical interventions</a:t>
            </a:r>
            <a:br>
              <a:rPr lang="en-GB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3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3140968"/>
            <a:ext cx="7315200" cy="1143000"/>
          </a:xfrm>
        </p:spPr>
        <p:txBody>
          <a:bodyPr/>
          <a:lstStyle/>
          <a:p>
            <a:pPr algn="ctr"/>
            <a:r>
              <a:rPr lang="cs-CZ" dirty="0" err="1" smtClean="0"/>
              <a:t>Thank</a:t>
            </a:r>
            <a:r>
              <a:rPr lang="cs-CZ" dirty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71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 smtClean="0"/>
          </a:p>
          <a:p>
            <a:pPr lvl="1"/>
            <a:r>
              <a:rPr lang="en-GB" dirty="0" smtClean="0"/>
              <a:t>excessive exercise</a:t>
            </a:r>
            <a:endParaRPr lang="cs-CZ" dirty="0" smtClean="0"/>
          </a:p>
          <a:p>
            <a:pPr lvl="1"/>
            <a:r>
              <a:rPr lang="cs-CZ" dirty="0"/>
              <a:t>bod</a:t>
            </a:r>
            <a:r>
              <a:rPr lang="en-GB" dirty="0"/>
              <a:t>y checking</a:t>
            </a:r>
            <a:endParaRPr lang="cs-CZ" dirty="0" smtClean="0"/>
          </a:p>
          <a:p>
            <a:pPr lvl="2"/>
            <a:r>
              <a:rPr lang="en-GB" dirty="0" smtClean="0"/>
              <a:t>mirror gazing</a:t>
            </a:r>
            <a:r>
              <a:rPr lang="cs-CZ" dirty="0" smtClean="0"/>
              <a:t>, </a:t>
            </a:r>
            <a:r>
              <a:rPr lang="en-GB" dirty="0" smtClean="0"/>
              <a:t>rep</a:t>
            </a:r>
            <a:r>
              <a:rPr lang="cs-CZ" dirty="0" err="1" smtClean="0"/>
              <a:t>ea</a:t>
            </a:r>
            <a:r>
              <a:rPr lang="en-GB" dirty="0" smtClean="0"/>
              <a:t>ted </a:t>
            </a:r>
            <a:r>
              <a:rPr lang="en-GB" dirty="0"/>
              <a:t>weighing </a:t>
            </a:r>
            <a:endParaRPr lang="cs-CZ" dirty="0" smtClean="0"/>
          </a:p>
          <a:p>
            <a:pPr lvl="2"/>
            <a:r>
              <a:rPr lang="en-GB" dirty="0" smtClean="0"/>
              <a:t>or </a:t>
            </a:r>
            <a:r>
              <a:rPr lang="en-GB" dirty="0"/>
              <a:t>avoidance the mirror and refusal to weigh </a:t>
            </a:r>
            <a:endParaRPr lang="cs-CZ" dirty="0" smtClean="0"/>
          </a:p>
          <a:p>
            <a:pPr lvl="1"/>
            <a:r>
              <a:rPr lang="en-GB" dirty="0" smtClean="0"/>
              <a:t>increased </a:t>
            </a:r>
            <a:r>
              <a:rPr lang="en-GB" dirty="0"/>
              <a:t>preoccupation with </a:t>
            </a:r>
            <a:r>
              <a:rPr lang="en-GB" dirty="0" smtClean="0"/>
              <a:t>food </a:t>
            </a:r>
            <a:endParaRPr lang="cs-CZ" dirty="0" smtClean="0"/>
          </a:p>
          <a:p>
            <a:pPr lvl="2"/>
            <a:r>
              <a:rPr lang="en-GB" dirty="0" smtClean="0"/>
              <a:t>strict </a:t>
            </a:r>
            <a:r>
              <a:rPr lang="en-GB" dirty="0"/>
              <a:t>rules regarding food intake </a:t>
            </a:r>
            <a:endParaRPr lang="cs-CZ" dirty="0" smtClean="0"/>
          </a:p>
          <a:p>
            <a:pPr lvl="3"/>
            <a:r>
              <a:rPr lang="en-GB" dirty="0" smtClean="0"/>
              <a:t>counting </a:t>
            </a:r>
            <a:r>
              <a:rPr lang="en-GB" dirty="0"/>
              <a:t>the caloric value of </a:t>
            </a:r>
            <a:r>
              <a:rPr lang="en-GB" dirty="0" smtClean="0"/>
              <a:t>foods</a:t>
            </a:r>
            <a:endParaRPr lang="cs-CZ" dirty="0" smtClean="0"/>
          </a:p>
          <a:p>
            <a:pPr lvl="3"/>
            <a:r>
              <a:rPr lang="en-GB" dirty="0" smtClean="0"/>
              <a:t>eating </a:t>
            </a:r>
            <a:r>
              <a:rPr lang="en-GB" dirty="0"/>
              <a:t>at precise time </a:t>
            </a:r>
            <a:r>
              <a:rPr lang="en-GB" dirty="0" smtClean="0"/>
              <a:t>intervals</a:t>
            </a:r>
            <a:endParaRPr lang="cs-CZ" dirty="0" smtClean="0"/>
          </a:p>
          <a:p>
            <a:pPr lvl="2"/>
            <a:r>
              <a:rPr lang="en-GB" dirty="0" smtClean="0"/>
              <a:t>cooking </a:t>
            </a:r>
            <a:r>
              <a:rPr lang="en-GB" dirty="0"/>
              <a:t>for household members 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69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316416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7239000" cy="4525963"/>
          </a:xfrm>
        </p:spPr>
        <p:txBody>
          <a:bodyPr/>
          <a:lstStyle/>
          <a:p>
            <a:r>
              <a:rPr lang="cs-CZ" dirty="0"/>
              <a:t>I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ntrusive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dread of fatness and weight gain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even during severe malnutrition </a:t>
            </a:r>
            <a:endParaRPr lang="cs-CZ" dirty="0"/>
          </a:p>
          <a:p>
            <a:pPr lvl="1"/>
            <a:r>
              <a:rPr lang="en-GB" dirty="0"/>
              <a:t>leads to a self-imposed low weight </a:t>
            </a:r>
            <a:r>
              <a:rPr lang="en-GB" dirty="0" smtClean="0"/>
              <a:t>threshold</a:t>
            </a:r>
            <a:endParaRPr lang="cs-CZ" dirty="0"/>
          </a:p>
          <a:p>
            <a:pPr lvl="1"/>
            <a:r>
              <a:rPr lang="en-GB" dirty="0"/>
              <a:t>remorse after eating 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ody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image disturbance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overestimation of weight and body shape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articularly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the buttocks, abdomen and thighs </a:t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58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244408" cy="1143000"/>
          </a:xfrm>
        </p:spPr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- </a:t>
            </a:r>
            <a:r>
              <a:rPr lang="cs-CZ" dirty="0" err="1" smtClean="0"/>
              <a:t>psychopathology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luctuations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of mood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reduction of social contacts</a:t>
            </a:r>
            <a:endParaRPr lang="cs-CZ" dirty="0"/>
          </a:p>
          <a:p>
            <a:pPr lvl="1"/>
            <a:r>
              <a:rPr lang="en-GB" dirty="0"/>
              <a:t>disrupted </a:t>
            </a:r>
            <a:r>
              <a:rPr lang="en-GB" dirty="0" smtClean="0"/>
              <a:t>concentration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Deny</a:t>
            </a:r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 severity of symptoms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they tend to lie and manipulate other people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5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/>
          <a:lstStyle/>
          <a:p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672" y="1484784"/>
            <a:ext cx="7056784" cy="4741987"/>
          </a:xfrm>
        </p:spPr>
        <p:txBody>
          <a:bodyPr/>
          <a:lstStyle/>
          <a:p>
            <a:r>
              <a:rPr lang="cs-CZ" dirty="0" smtClean="0"/>
              <a:t>Body </a:t>
            </a:r>
            <a:r>
              <a:rPr lang="cs-CZ" dirty="0" err="1" smtClean="0"/>
              <a:t>weight</a:t>
            </a:r>
            <a:endParaRPr lang="cs-CZ" dirty="0" smtClean="0"/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decreases in BMI &lt;17.5 </a:t>
            </a:r>
            <a:endParaRPr lang="cs-CZ" dirty="0" smtClean="0"/>
          </a:p>
          <a:p>
            <a:pPr lvl="1"/>
            <a:endParaRPr lang="cs-CZ" sz="18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elf-induced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weight loss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>
                <a:solidFill>
                  <a:schemeClr val="tx2"/>
                </a:solidFill>
                <a:latin typeface="+mn-lt"/>
              </a:rPr>
              <a:t>food restriction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en-GB" sz="2400" dirty="0" smtClean="0">
                <a:solidFill>
                  <a:schemeClr val="tx2"/>
                </a:solidFill>
                <a:latin typeface="+mn-lt"/>
              </a:rPr>
              <a:t>restricting type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)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self-induced vomiting,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abuse </a:t>
            </a:r>
            <a:r>
              <a:rPr lang="en-GB" dirty="0">
                <a:solidFill>
                  <a:schemeClr val="tx2"/>
                </a:solidFill>
                <a:latin typeface="+mn-lt"/>
              </a:rPr>
              <a:t>of laxatives,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appetite suppressants </a:t>
            </a:r>
            <a:r>
              <a:rPr lang="en-GB" dirty="0">
                <a:solidFill>
                  <a:schemeClr val="tx2"/>
                </a:solidFill>
                <a:latin typeface="+mn-lt"/>
              </a:rPr>
              <a:t>and </a:t>
            </a:r>
            <a:r>
              <a:rPr lang="en-GB" dirty="0" smtClean="0">
                <a:solidFill>
                  <a:schemeClr val="tx2"/>
                </a:solidFill>
                <a:latin typeface="+mn-lt"/>
              </a:rPr>
              <a:t>diuretics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457200" lvl="1" indent="0" algn="ctr">
              <a:buNone/>
            </a:pPr>
            <a:r>
              <a:rPr lang="cs-CZ" dirty="0" smtClean="0"/>
              <a:t>	   </a:t>
            </a:r>
            <a:r>
              <a:rPr lang="cs-CZ" dirty="0" smtClean="0">
                <a:solidFill>
                  <a:schemeClr val="tx2"/>
                </a:solidFill>
                <a:latin typeface="+mn-lt"/>
              </a:rPr>
              <a:t>(</a:t>
            </a:r>
            <a:r>
              <a:rPr lang="en-GB" sz="2400" dirty="0" smtClean="0">
                <a:solidFill>
                  <a:schemeClr val="tx2"/>
                </a:solidFill>
                <a:latin typeface="+mn-lt"/>
              </a:rPr>
              <a:t>binge-eating/purging type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)</a:t>
            </a: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</a:rPr>
              <a:t>excessive exercise 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55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pPr algn="ctr"/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Psychopathology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ntrusive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dread of fatness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/>
              <a:t>body image </a:t>
            </a:r>
            <a:r>
              <a:rPr lang="en-GB" dirty="0" smtClean="0"/>
              <a:t>disturbance</a:t>
            </a:r>
            <a:endParaRPr lang="cs-CZ" dirty="0" smtClean="0"/>
          </a:p>
          <a:p>
            <a:pPr lvl="2"/>
            <a:r>
              <a:rPr lang="cs-CZ" dirty="0" smtClean="0"/>
              <a:t>negative </a:t>
            </a:r>
            <a:r>
              <a:rPr lang="cs-CZ" dirty="0" err="1" smtClean="0"/>
              <a:t>emotional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body</a:t>
            </a:r>
          </a:p>
          <a:p>
            <a:pPr lvl="1"/>
            <a:r>
              <a:rPr lang="en-GB" dirty="0"/>
              <a:t>self-imposed low weight </a:t>
            </a:r>
            <a:r>
              <a:rPr lang="en-GB" dirty="0" smtClean="0"/>
              <a:t>threshold 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8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ctr"/>
            <a:r>
              <a:rPr lang="cs-CZ" sz="4000" dirty="0" err="1" smtClean="0"/>
              <a:t>Anorexia</a:t>
            </a:r>
            <a:r>
              <a:rPr lang="cs-CZ" sz="4000" dirty="0" smtClean="0"/>
              <a:t> </a:t>
            </a:r>
            <a:r>
              <a:rPr lang="cs-CZ" sz="4000" dirty="0" err="1" smtClean="0"/>
              <a:t>nervosa</a:t>
            </a:r>
            <a:r>
              <a:rPr lang="cs-CZ" sz="4000" dirty="0" smtClean="0"/>
              <a:t> ICD-10 </a:t>
            </a:r>
            <a:r>
              <a:rPr lang="cs-CZ" sz="4000" dirty="0" err="1" smtClean="0"/>
              <a:t>criterions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rimary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 secondary amenorrhea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usually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not present when using hormonal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contraceptives 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GB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elay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or absence of pubertal </a:t>
            </a:r>
            <a:r>
              <a:rPr lang="en-GB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symptoms</a:t>
            </a:r>
            <a:endParaRPr lang="cs-CZ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cs-CZ" dirty="0" err="1" smtClean="0"/>
              <a:t>Changes</a:t>
            </a:r>
            <a:r>
              <a:rPr lang="cs-CZ" dirty="0" smtClean="0"/>
              <a:t> in hormone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1"/>
            <a:r>
              <a:rPr lang="cs-CZ" dirty="0" smtClean="0">
                <a:cs typeface="Arial" charset="0"/>
              </a:rPr>
              <a:t>↑ </a:t>
            </a:r>
            <a:r>
              <a:rPr lang="cs-CZ" dirty="0" err="1">
                <a:cs typeface="Arial" charset="0"/>
              </a:rPr>
              <a:t>c</a:t>
            </a:r>
            <a:r>
              <a:rPr lang="cs-CZ" dirty="0" err="1" smtClean="0"/>
              <a:t>ortisol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err="1" smtClean="0">
                <a:effectLst/>
              </a:rPr>
              <a:t>secondary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hypothyroidism</a:t>
            </a:r>
            <a:r>
              <a:rPr lang="cs-CZ" dirty="0" smtClean="0">
                <a:effectLst/>
              </a:rPr>
              <a:t> </a:t>
            </a:r>
            <a: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327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návrhu Herbář">
  <a:themeElements>
    <a:clrScheme name="Motiv systému Offic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otiv systému Off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Herbář</Template>
  <TotalTime>904</TotalTime>
  <Words>987</Words>
  <Application>Microsoft Office PowerPoint</Application>
  <PresentationFormat>Předvádění na obrazovce (4:3)</PresentationFormat>
  <Paragraphs>284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Šablona návrhu Herbář</vt:lpstr>
      <vt:lpstr>Eating disorders (ED)</vt:lpstr>
      <vt:lpstr>Classification of ED</vt:lpstr>
      <vt:lpstr>Anorexia nervosa</vt:lpstr>
      <vt:lpstr>Anorexia nervosa</vt:lpstr>
      <vt:lpstr>Anorexia nervosa - psychopathology</vt:lpstr>
      <vt:lpstr>Anorexia nervosa - psychopathology</vt:lpstr>
      <vt:lpstr>Anorexia nervosa ICD-10 criterions</vt:lpstr>
      <vt:lpstr>Anorexia nervosa ICD-10 criterions</vt:lpstr>
      <vt:lpstr>Anorexia nervosa ICD-10 criterions</vt:lpstr>
      <vt:lpstr>Anorexia nervosa - epidemiology</vt:lpstr>
      <vt:lpstr>Anorexia nervosa – personality</vt:lpstr>
      <vt:lpstr>Anorexia nervosa - course</vt:lpstr>
      <vt:lpstr>Health complications – general I</vt:lpstr>
      <vt:lpstr>Health complications – general II</vt:lpstr>
      <vt:lpstr>Dermal complications</vt:lpstr>
      <vt:lpstr>Cardiovascular complications</vt:lpstr>
      <vt:lpstr>Gastrointestinal complications</vt:lpstr>
      <vt:lpstr>Hormonal dysregulation</vt:lpstr>
      <vt:lpstr>Maternity complications</vt:lpstr>
      <vt:lpstr>Treatment of anorexia nervosa</vt:lpstr>
      <vt:lpstr>Prezentace aplikace PowerPoint</vt:lpstr>
      <vt:lpstr>Bulimia nervosa - behaviour</vt:lpstr>
      <vt:lpstr>Bulimia nervosa - psychopathology</vt:lpstr>
      <vt:lpstr>Bulimia nervosa - somatic</vt:lpstr>
      <vt:lpstr>Bulimia nervosa ICD-10 criteria</vt:lpstr>
      <vt:lpstr>Bulimia nervosa - epidemiology</vt:lpstr>
      <vt:lpstr>Bulimia nervosa - personality</vt:lpstr>
      <vt:lpstr>Health complications</vt:lpstr>
      <vt:lpstr>Bulimia nervosa - treatment</vt:lpstr>
      <vt:lpstr>Bulimia nervosa – drug treatment</vt:lpstr>
      <vt:lpstr>Binge eating disorder - behaviour</vt:lpstr>
      <vt:lpstr>Binge eating disorder -psychopathology</vt:lpstr>
      <vt:lpstr>Binge eating disorder – somatic and comorbidites</vt:lpstr>
      <vt:lpstr>Binge eating disorder – treatment</vt:lpstr>
      <vt:lpstr>Thank you for attention!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disorders (ED)</dc:title>
  <dc:creator>Krmicek Vaclav</dc:creator>
  <cp:lastModifiedBy>Theiner Pavel</cp:lastModifiedBy>
  <cp:revision>44</cp:revision>
  <dcterms:created xsi:type="dcterms:W3CDTF">2014-12-06T14:43:14Z</dcterms:created>
  <dcterms:modified xsi:type="dcterms:W3CDTF">2019-12-05T13:55:08Z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TC100690481029</vt:lpwstr>
  </property>
</Properties>
</file>