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6"/>
  </p:notesMasterIdLst>
  <p:handoutMasterIdLst>
    <p:handoutMasterId r:id="rId17"/>
  </p:handoutMasterIdLst>
  <p:sldIdLst>
    <p:sldId id="256" r:id="rId2"/>
    <p:sldId id="292" r:id="rId3"/>
    <p:sldId id="293" r:id="rId4"/>
    <p:sldId id="288" r:id="rId5"/>
    <p:sldId id="285" r:id="rId6"/>
    <p:sldId id="286" r:id="rId7"/>
    <p:sldId id="287" r:id="rId8"/>
    <p:sldId id="290" r:id="rId9"/>
    <p:sldId id="280" r:id="rId10"/>
    <p:sldId id="283" r:id="rId11"/>
    <p:sldId id="284" r:id="rId12"/>
    <p:sldId id="278" r:id="rId13"/>
    <p:sldId id="279" r:id="rId14"/>
    <p:sldId id="291" r:id="rId1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FFBEE5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84" autoAdjust="0"/>
    <p:restoredTop sz="96374" autoAdjust="0"/>
  </p:normalViewPr>
  <p:slideViewPr>
    <p:cSldViewPr snapToGrid="0">
      <p:cViewPr varScale="1">
        <p:scale>
          <a:sx n="105" d="100"/>
          <a:sy n="105" d="100"/>
        </p:scale>
        <p:origin x="834" y="10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emf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emf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emf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8502" y="2290761"/>
            <a:ext cx="11361600" cy="1171580"/>
          </a:xfrm>
        </p:spPr>
        <p:txBody>
          <a:bodyPr/>
          <a:lstStyle/>
          <a:p>
            <a:r>
              <a:rPr lang="cs-CZ" dirty="0" err="1"/>
              <a:t>ECHOcardiography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8239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38DD0BD-E2EA-4821-BED7-BF48BC40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934118" cy="451576"/>
          </a:xfrm>
        </p:spPr>
        <p:txBody>
          <a:bodyPr/>
          <a:lstStyle/>
          <a:p>
            <a:r>
              <a:rPr lang="cs-CZ" dirty="0"/>
              <a:t>ECHO „</a:t>
            </a:r>
            <a:r>
              <a:rPr lang="cs-CZ" dirty="0" err="1"/>
              <a:t>windows</a:t>
            </a:r>
            <a:r>
              <a:rPr lang="cs-CZ" dirty="0"/>
              <a:t>“ and </a:t>
            </a:r>
            <a:r>
              <a:rPr lang="cs-CZ" dirty="0" err="1"/>
              <a:t>views</a:t>
            </a:r>
            <a:r>
              <a:rPr lang="cs-CZ" dirty="0"/>
              <a:t>. </a:t>
            </a:r>
            <a:r>
              <a:rPr lang="cs-CZ" dirty="0" err="1"/>
              <a:t>Apical</a:t>
            </a:r>
            <a:r>
              <a:rPr lang="cs-CZ" dirty="0"/>
              <a:t> </a:t>
            </a:r>
            <a:r>
              <a:rPr lang="cs-CZ" dirty="0" err="1"/>
              <a:t>window</a:t>
            </a:r>
            <a:r>
              <a:rPr lang="cs-CZ" dirty="0"/>
              <a:t>.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2778C44D-CF24-478B-B2C5-3B138249B755}"/>
              </a:ext>
            </a:extLst>
          </p:cNvPr>
          <p:cNvSpPr txBox="1">
            <a:spLocks/>
          </p:cNvSpPr>
          <p:nvPr/>
        </p:nvSpPr>
        <p:spPr>
          <a:xfrm>
            <a:off x="720000" y="1472021"/>
            <a:ext cx="2970177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/>
              <a:t>Long – axis </a:t>
            </a:r>
            <a:r>
              <a:rPr lang="cs-CZ" kern="0" dirty="0" err="1"/>
              <a:t>view</a:t>
            </a:r>
            <a:endParaRPr lang="cs-CZ" kern="0" dirty="0"/>
          </a:p>
          <a:p>
            <a:endParaRPr lang="cs-CZ" kern="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C39DFC8-6E1E-481B-A997-7450BDA32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6562" y="1223626"/>
            <a:ext cx="1139061" cy="139914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E292AF8-7DF2-47E6-915B-F888F239C6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3896" y="2180268"/>
            <a:ext cx="3161333" cy="430305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3290EA2-2A53-4C09-8438-9E9B2951DA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23" b="8426"/>
          <a:stretch/>
        </p:blipFill>
        <p:spPr>
          <a:xfrm rot="5400000">
            <a:off x="8429671" y="2765244"/>
            <a:ext cx="3154675" cy="306113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EB6E3D8-AB8B-4FDD-B249-F4FB50F2C7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4" b="5297"/>
          <a:stretch/>
        </p:blipFill>
        <p:spPr>
          <a:xfrm rot="5400000">
            <a:off x="5002541" y="2659753"/>
            <a:ext cx="3193990" cy="3272118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83A13E1D-95B5-41ED-AA4E-B12E1CE53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" y="6074256"/>
            <a:ext cx="10702999" cy="783744"/>
          </a:xfrm>
        </p:spPr>
        <p:txBody>
          <a:bodyPr/>
          <a:lstStyle/>
          <a:p>
            <a:pPr marL="72000" indent="0">
              <a:buNone/>
            </a:pPr>
            <a:r>
              <a:rPr lang="cs-CZ" sz="1400" i="1" dirty="0" err="1"/>
              <a:t>Evaluation</a:t>
            </a:r>
            <a:r>
              <a:rPr lang="cs-CZ" sz="1400" i="1" dirty="0"/>
              <a:t> </a:t>
            </a:r>
            <a:r>
              <a:rPr lang="cs-CZ" sz="1400" i="1" dirty="0" err="1"/>
              <a:t>of</a:t>
            </a:r>
            <a:r>
              <a:rPr lang="cs-CZ" sz="1400" i="1" dirty="0"/>
              <a:t> </a:t>
            </a:r>
            <a:r>
              <a:rPr lang="cs-CZ" sz="1400" i="1" dirty="0" err="1"/>
              <a:t>the</a:t>
            </a:r>
            <a:r>
              <a:rPr lang="cs-CZ" sz="1400" i="1" dirty="0"/>
              <a:t> </a:t>
            </a:r>
            <a:r>
              <a:rPr lang="cs-CZ" sz="1400" i="1" dirty="0" err="1"/>
              <a:t>systolic</a:t>
            </a:r>
            <a:r>
              <a:rPr lang="cs-CZ" sz="1400" i="1" dirty="0"/>
              <a:t> and </a:t>
            </a:r>
            <a:r>
              <a:rPr lang="cs-CZ" sz="1400" i="1" dirty="0" err="1"/>
              <a:t>diastolic</a:t>
            </a:r>
            <a:r>
              <a:rPr lang="cs-CZ" sz="1400" i="1" dirty="0"/>
              <a:t> </a:t>
            </a:r>
            <a:r>
              <a:rPr lang="cs-CZ" sz="1400" i="1" dirty="0" err="1"/>
              <a:t>function</a:t>
            </a:r>
            <a:r>
              <a:rPr lang="cs-CZ" sz="1400" i="1" dirty="0"/>
              <a:t> </a:t>
            </a:r>
            <a:r>
              <a:rPr lang="cs-CZ" sz="1400" i="1" dirty="0" err="1"/>
              <a:t>of</a:t>
            </a:r>
            <a:r>
              <a:rPr lang="cs-CZ" sz="1400" i="1" dirty="0"/>
              <a:t> </a:t>
            </a:r>
            <a:r>
              <a:rPr lang="cs-CZ" sz="1400" i="1" dirty="0" err="1"/>
              <a:t>the</a:t>
            </a:r>
            <a:r>
              <a:rPr lang="cs-CZ" sz="1400" i="1" dirty="0"/>
              <a:t> </a:t>
            </a:r>
            <a:r>
              <a:rPr lang="cs-CZ" sz="1400" i="1" dirty="0" err="1"/>
              <a:t>heart</a:t>
            </a:r>
            <a:endParaRPr lang="cs-CZ" sz="1400" i="1" dirty="0"/>
          </a:p>
        </p:txBody>
      </p:sp>
    </p:spTree>
    <p:extLst>
      <p:ext uri="{BB962C8B-B14F-4D97-AF65-F5344CB8AC3E}">
        <p14:creationId xmlns:p14="http://schemas.microsoft.com/office/powerpoint/2010/main" val="2745149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38DD0BD-E2EA-4821-BED7-BF48BC40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934118" cy="451576"/>
          </a:xfrm>
        </p:spPr>
        <p:txBody>
          <a:bodyPr/>
          <a:lstStyle/>
          <a:p>
            <a:r>
              <a:rPr lang="cs-CZ" dirty="0"/>
              <a:t>ECHO „</a:t>
            </a:r>
            <a:r>
              <a:rPr lang="cs-CZ" dirty="0" err="1"/>
              <a:t>windows</a:t>
            </a:r>
            <a:r>
              <a:rPr lang="cs-CZ" dirty="0"/>
              <a:t>“ and </a:t>
            </a:r>
            <a:r>
              <a:rPr lang="cs-CZ" dirty="0" err="1"/>
              <a:t>views</a:t>
            </a:r>
            <a:r>
              <a:rPr lang="cs-CZ" dirty="0"/>
              <a:t>. </a:t>
            </a:r>
            <a:r>
              <a:rPr lang="cs-CZ" dirty="0" err="1"/>
              <a:t>Apical</a:t>
            </a:r>
            <a:r>
              <a:rPr lang="cs-CZ" dirty="0"/>
              <a:t> </a:t>
            </a:r>
            <a:r>
              <a:rPr lang="cs-CZ" dirty="0" err="1"/>
              <a:t>window</a:t>
            </a:r>
            <a:r>
              <a:rPr lang="cs-CZ" dirty="0"/>
              <a:t>.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2778C44D-CF24-478B-B2C5-3B138249B755}"/>
              </a:ext>
            </a:extLst>
          </p:cNvPr>
          <p:cNvSpPr txBox="1">
            <a:spLocks/>
          </p:cNvSpPr>
          <p:nvPr/>
        </p:nvSpPr>
        <p:spPr>
          <a:xfrm>
            <a:off x="720000" y="1472021"/>
            <a:ext cx="6631059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 err="1"/>
              <a:t>Short</a:t>
            </a:r>
            <a:r>
              <a:rPr lang="cs-CZ" kern="0" dirty="0"/>
              <a:t> – axis </a:t>
            </a:r>
            <a:r>
              <a:rPr lang="cs-CZ" kern="0" dirty="0" err="1"/>
              <a:t>view</a:t>
            </a:r>
            <a:r>
              <a:rPr lang="cs-CZ" kern="0" dirty="0"/>
              <a:t> </a:t>
            </a:r>
            <a:endParaRPr lang="cs-CZ" dirty="0"/>
          </a:p>
          <a:p>
            <a:endParaRPr lang="cs-CZ" kern="0" dirty="0"/>
          </a:p>
          <a:p>
            <a:endParaRPr lang="cs-CZ" kern="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8AF9BCD-232C-416E-92B1-A626DCB712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6" t="7920" r="2511" b="1900"/>
          <a:stretch/>
        </p:blipFill>
        <p:spPr>
          <a:xfrm rot="5400000">
            <a:off x="3759195" y="1154826"/>
            <a:ext cx="1235324" cy="126882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9871E49-E6E9-41E2-842A-ED28378B1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5727" y="1876459"/>
            <a:ext cx="3165680" cy="438889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31248A0-BE52-49F3-B3A8-6F8A217893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0" b="16620"/>
          <a:stretch/>
        </p:blipFill>
        <p:spPr>
          <a:xfrm rot="5400000">
            <a:off x="8604693" y="2437460"/>
            <a:ext cx="3168031" cy="328108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E5D51D22-5191-42B9-A4D4-1E90BB6441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9" r="66250" b="27028"/>
          <a:stretch/>
        </p:blipFill>
        <p:spPr>
          <a:xfrm rot="5400000">
            <a:off x="4983561" y="2541484"/>
            <a:ext cx="3148242" cy="3092823"/>
          </a:xfrm>
          <a:prstGeom prst="rect">
            <a:avLst/>
          </a:prstGeom>
        </p:spPr>
      </p:pic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D00EEAE7-8CBB-43A4-A72F-DF315273A0E9}"/>
              </a:ext>
            </a:extLst>
          </p:cNvPr>
          <p:cNvSpPr txBox="1">
            <a:spLocks/>
          </p:cNvSpPr>
          <p:nvPr/>
        </p:nvSpPr>
        <p:spPr>
          <a:xfrm>
            <a:off x="224119" y="5273107"/>
            <a:ext cx="7168125" cy="15759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2400" dirty="0"/>
              <a:t>1b – </a:t>
            </a:r>
            <a:r>
              <a:rPr lang="en-US" sz="2400" dirty="0"/>
              <a:t>left ventricular anterior wall</a:t>
            </a:r>
          </a:p>
          <a:p>
            <a:r>
              <a:rPr lang="en-US" sz="2400" kern="0" dirty="0"/>
              <a:t>1e – left ventricular posterior wall</a:t>
            </a:r>
          </a:p>
          <a:p>
            <a:r>
              <a:rPr lang="en-US" sz="2400" kern="0" dirty="0"/>
              <a:t>3 – left atrium</a:t>
            </a:r>
          </a:p>
          <a:p>
            <a:pPr marL="72000" indent="0">
              <a:buNone/>
            </a:pP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2288002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9F84DA-BDC2-4BD1-93E8-A47A49112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8550"/>
            <a:ext cx="10753200" cy="451576"/>
          </a:xfrm>
        </p:spPr>
        <p:txBody>
          <a:bodyPr/>
          <a:lstStyle/>
          <a:p>
            <a:r>
              <a:rPr lang="en-US" dirty="0"/>
              <a:t>ECHO. Record.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" r="50329"/>
          <a:stretch/>
        </p:blipFill>
        <p:spPr>
          <a:xfrm>
            <a:off x="4070704" y="3998104"/>
            <a:ext cx="4050591" cy="270529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1"/>
          <a:stretch/>
        </p:blipFill>
        <p:spPr>
          <a:xfrm>
            <a:off x="4070704" y="1147159"/>
            <a:ext cx="4050591" cy="28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86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38DD0BD-E2EA-4821-BED7-BF48BC40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3" y="746895"/>
            <a:ext cx="12192000" cy="451576"/>
          </a:xfrm>
        </p:spPr>
        <p:txBody>
          <a:bodyPr/>
          <a:lstStyle/>
          <a:p>
            <a:r>
              <a:rPr lang="en-US" sz="3900" dirty="0"/>
              <a:t>ECHO „windows“ and views. </a:t>
            </a:r>
            <a:r>
              <a:rPr lang="cs-CZ" sz="3900" dirty="0" err="1"/>
              <a:t>Suprasternal</a:t>
            </a:r>
            <a:r>
              <a:rPr lang="en-US" sz="3900" dirty="0"/>
              <a:t> window</a:t>
            </a:r>
            <a:r>
              <a:rPr lang="cs-CZ" sz="3900" dirty="0"/>
              <a:t>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229AB4B-439C-4506-9D9C-4B51C12B0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50735" y="1321058"/>
            <a:ext cx="2814713" cy="36846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F39ACA5-51C4-4628-ADAA-E737ACF841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4894" y="1321057"/>
            <a:ext cx="2803621" cy="368464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62A84ED-D88D-43B9-B38A-6068D26A83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5802" y="1358037"/>
            <a:ext cx="2822443" cy="3618412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701E920-DE0B-45B1-9B35-64B142BD9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448" y="4869645"/>
            <a:ext cx="6030424" cy="1575979"/>
          </a:xfrm>
        </p:spPr>
        <p:txBody>
          <a:bodyPr/>
          <a:lstStyle/>
          <a:p>
            <a:r>
              <a:rPr lang="cs-CZ" sz="2400" dirty="0"/>
              <a:t>2e – ascendent aorta</a:t>
            </a:r>
          </a:p>
          <a:p>
            <a:r>
              <a:rPr lang="cs-CZ" sz="2400" dirty="0"/>
              <a:t>2f descendent aorta</a:t>
            </a:r>
          </a:p>
        </p:txBody>
      </p:sp>
    </p:spTree>
    <p:extLst>
      <p:ext uri="{BB962C8B-B14F-4D97-AF65-F5344CB8AC3E}">
        <p14:creationId xmlns:p14="http://schemas.microsoft.com/office/powerpoint/2010/main" val="2728459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38DD0BD-E2EA-4821-BED7-BF48BC40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3" y="746895"/>
            <a:ext cx="12192000" cy="451576"/>
          </a:xfrm>
        </p:spPr>
        <p:txBody>
          <a:bodyPr/>
          <a:lstStyle/>
          <a:p>
            <a:r>
              <a:rPr lang="en-US" sz="3900" dirty="0"/>
              <a:t>ECHO „windows“ and views. </a:t>
            </a:r>
            <a:r>
              <a:rPr lang="cs-CZ" sz="3900" dirty="0" err="1"/>
              <a:t>Subcostal</a:t>
            </a:r>
            <a:r>
              <a:rPr lang="en-US" sz="3900" dirty="0"/>
              <a:t> window</a:t>
            </a:r>
            <a:r>
              <a:rPr lang="cs-CZ" sz="3900" dirty="0"/>
              <a:t>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8258552-2702-4B5E-BEF9-802E665B9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7684" y="1043710"/>
            <a:ext cx="4305379" cy="559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32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0134D1B-FA33-4D57-9437-0B9B46A1F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Cardiac</a:t>
            </a:r>
            <a:r>
              <a:rPr lang="cs-CZ" dirty="0"/>
              <a:t> </a:t>
            </a:r>
            <a:r>
              <a:rPr lang="cs-CZ" dirty="0" err="1"/>
              <a:t>trasnoraphy</a:t>
            </a:r>
            <a:r>
              <a:rPr lang="cs-CZ" dirty="0"/>
              <a:t>: </a:t>
            </a:r>
            <a:r>
              <a:rPr lang="cs-CZ" dirty="0" err="1"/>
              <a:t>Echocardioaphy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9120747-C73C-46E5-B5D1-18A825016A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93"/>
          <a:stretch/>
        </p:blipFill>
        <p:spPr>
          <a:xfrm>
            <a:off x="3281312" y="1171576"/>
            <a:ext cx="5629376" cy="568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31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CBF4C0-E802-4692-88BD-875CC5D7C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Depth</a:t>
            </a:r>
            <a:r>
              <a:rPr lang="cs-CZ" dirty="0"/>
              <a:t> </a:t>
            </a:r>
            <a:r>
              <a:rPr lang="cs-CZ" dirty="0" err="1"/>
              <a:t>Gain</a:t>
            </a:r>
            <a:r>
              <a:rPr lang="cs-CZ" dirty="0"/>
              <a:t> </a:t>
            </a:r>
            <a:r>
              <a:rPr lang="cs-CZ" dirty="0" err="1"/>
              <a:t>compensation</a:t>
            </a:r>
            <a:endParaRPr lang="cs-CZ" dirty="0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15DB5E67-F1A4-408C-8056-8BAC1B3C4C67}"/>
              </a:ext>
            </a:extLst>
          </p:cNvPr>
          <p:cNvGrpSpPr/>
          <p:nvPr/>
        </p:nvGrpSpPr>
        <p:grpSpPr>
          <a:xfrm>
            <a:off x="1809594" y="1171576"/>
            <a:ext cx="8572811" cy="5686423"/>
            <a:chOff x="1809594" y="1171576"/>
            <a:chExt cx="8572811" cy="5686423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7C94E544-171B-48E2-AD06-497845FEE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3252788" y="-271618"/>
              <a:ext cx="5686423" cy="8572811"/>
            </a:xfrm>
            <a:prstGeom prst="rect">
              <a:avLst/>
            </a:prstGeom>
          </p:spPr>
        </p:pic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4E156B0E-FB9D-4833-8F3E-04B7B0BB4FE4}"/>
                </a:ext>
              </a:extLst>
            </p:cNvPr>
            <p:cNvSpPr/>
            <p:nvPr/>
          </p:nvSpPr>
          <p:spPr bwMode="auto">
            <a:xfrm>
              <a:off x="4142232" y="1214920"/>
              <a:ext cx="4059936" cy="45157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7733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9BBEFB-35DC-4BFF-A97D-BB4217EC9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Probe position and slope</a:t>
            </a:r>
            <a:endParaRPr lang="cs-CZ" dirty="0"/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C571F08C-C79B-45ED-83F5-394B8AC9E0D6}"/>
              </a:ext>
            </a:extLst>
          </p:cNvPr>
          <p:cNvGrpSpPr/>
          <p:nvPr/>
        </p:nvGrpSpPr>
        <p:grpSpPr>
          <a:xfrm>
            <a:off x="6533021" y="1454659"/>
            <a:ext cx="3546608" cy="4386834"/>
            <a:chOff x="5769541" y="1135063"/>
            <a:chExt cx="3546608" cy="4386834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FC0F242A-0909-467B-A094-8448E7A16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098444" y="806160"/>
              <a:ext cx="2888801" cy="3546608"/>
            </a:xfrm>
            <a:prstGeom prst="rect">
              <a:avLst/>
            </a:prstGeom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EF251F3A-58DB-4497-9434-69744CFBD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871548" y="3168876"/>
              <a:ext cx="1498030" cy="3208011"/>
            </a:xfrm>
            <a:prstGeom prst="rect">
              <a:avLst/>
            </a:prstGeom>
          </p:spPr>
        </p:pic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88BFC479-618B-486B-B091-D8D1231C8436}"/>
              </a:ext>
            </a:extLst>
          </p:cNvPr>
          <p:cNvGrpSpPr/>
          <p:nvPr/>
        </p:nvGrpSpPr>
        <p:grpSpPr>
          <a:xfrm>
            <a:off x="1727863" y="1417280"/>
            <a:ext cx="3542053" cy="4323260"/>
            <a:chOff x="1727863" y="1417280"/>
            <a:chExt cx="3542053" cy="4323260"/>
          </a:xfrm>
        </p:grpSpPr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310402DB-51DC-4297-8D41-62D81707D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061794" y="1083349"/>
              <a:ext cx="2874191" cy="3542053"/>
            </a:xfrm>
            <a:prstGeom prst="rect">
              <a:avLst/>
            </a:prstGeom>
          </p:spPr>
        </p:pic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3E6C6A78-FD74-4B8E-AE20-620E1E61B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750645" y="3604767"/>
              <a:ext cx="1296124" cy="29754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3099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38DD0BD-E2EA-4821-BED7-BF48BC40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2" y="720000"/>
            <a:ext cx="12111317" cy="451576"/>
          </a:xfrm>
        </p:spPr>
        <p:txBody>
          <a:bodyPr/>
          <a:lstStyle/>
          <a:p>
            <a:r>
              <a:rPr lang="cs-CZ" dirty="0"/>
              <a:t>ECHO „</a:t>
            </a:r>
            <a:r>
              <a:rPr lang="cs-CZ" dirty="0" err="1"/>
              <a:t>windows</a:t>
            </a:r>
            <a:r>
              <a:rPr lang="cs-CZ" dirty="0"/>
              <a:t>“ and </a:t>
            </a:r>
            <a:r>
              <a:rPr lang="cs-CZ" dirty="0" err="1"/>
              <a:t>views</a:t>
            </a:r>
            <a:r>
              <a:rPr lang="cs-CZ" dirty="0"/>
              <a:t>. </a:t>
            </a:r>
            <a:r>
              <a:rPr lang="cs-CZ" dirty="0" err="1"/>
              <a:t>Parasternal</a:t>
            </a:r>
            <a:r>
              <a:rPr lang="cs-CZ" dirty="0"/>
              <a:t> </a:t>
            </a:r>
            <a:r>
              <a:rPr lang="cs-CZ" dirty="0" err="1"/>
              <a:t>window</a:t>
            </a:r>
            <a:r>
              <a:rPr lang="cs-CZ" dirty="0"/>
              <a:t>.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BABB7B01-992F-47A8-91E6-732B8D155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7305" y="1472021"/>
            <a:ext cx="6030424" cy="4139998"/>
          </a:xfrm>
        </p:spPr>
        <p:txBody>
          <a:bodyPr/>
          <a:lstStyle/>
          <a:p>
            <a:r>
              <a:rPr lang="cs-CZ" dirty="0" err="1"/>
              <a:t>Short</a:t>
            </a:r>
            <a:r>
              <a:rPr lang="cs-CZ" dirty="0"/>
              <a:t> – axis </a:t>
            </a:r>
            <a:r>
              <a:rPr lang="cs-CZ" dirty="0" err="1"/>
              <a:t>view</a:t>
            </a:r>
            <a:r>
              <a:rPr lang="cs-CZ" dirty="0"/>
              <a:t> </a:t>
            </a:r>
          </a:p>
          <a:p>
            <a:r>
              <a:rPr lang="cs-CZ" dirty="0"/>
              <a:t>Long – axis </a:t>
            </a:r>
            <a:r>
              <a:rPr lang="cs-CZ" dirty="0" err="1"/>
              <a:t>view</a:t>
            </a:r>
            <a:r>
              <a:rPr lang="cs-CZ" dirty="0"/>
              <a:t> </a:t>
            </a: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C5562C5-EF0C-4344-A783-8B90679CC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1410" y="960185"/>
            <a:ext cx="4282214" cy="516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89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38DD0BD-E2EA-4821-BED7-BF48BC40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2" y="720000"/>
            <a:ext cx="12111317" cy="451576"/>
          </a:xfrm>
        </p:spPr>
        <p:txBody>
          <a:bodyPr/>
          <a:lstStyle/>
          <a:p>
            <a:r>
              <a:rPr lang="cs-CZ" dirty="0"/>
              <a:t>ECHO „</a:t>
            </a:r>
            <a:r>
              <a:rPr lang="cs-CZ" dirty="0" err="1"/>
              <a:t>windows</a:t>
            </a:r>
            <a:r>
              <a:rPr lang="cs-CZ" dirty="0"/>
              <a:t>“ and </a:t>
            </a:r>
            <a:r>
              <a:rPr lang="cs-CZ" dirty="0" err="1"/>
              <a:t>views</a:t>
            </a:r>
            <a:r>
              <a:rPr lang="cs-CZ" dirty="0"/>
              <a:t>. </a:t>
            </a:r>
            <a:r>
              <a:rPr lang="cs-CZ" dirty="0" err="1"/>
              <a:t>Parasternal</a:t>
            </a:r>
            <a:r>
              <a:rPr lang="cs-CZ" dirty="0"/>
              <a:t> </a:t>
            </a:r>
            <a:r>
              <a:rPr lang="cs-CZ" dirty="0" err="1"/>
              <a:t>window</a:t>
            </a:r>
            <a:r>
              <a:rPr lang="cs-CZ" dirty="0"/>
              <a:t>.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BABB7B01-992F-47A8-91E6-732B8D155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17" y="1516845"/>
            <a:ext cx="2961213" cy="661579"/>
          </a:xfrm>
        </p:spPr>
        <p:txBody>
          <a:bodyPr/>
          <a:lstStyle/>
          <a:p>
            <a:r>
              <a:rPr lang="cs-CZ" dirty="0"/>
              <a:t>Long – axis </a:t>
            </a:r>
            <a:r>
              <a:rPr lang="cs-CZ" dirty="0" err="1"/>
              <a:t>view</a:t>
            </a:r>
            <a:r>
              <a:rPr lang="cs-CZ" dirty="0"/>
              <a:t> </a:t>
            </a: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7CA73E3-5A6A-4155-818F-7F7BEDA488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3" b="2372"/>
          <a:stretch/>
        </p:blipFill>
        <p:spPr>
          <a:xfrm rot="5400000">
            <a:off x="118011" y="2073974"/>
            <a:ext cx="3215386" cy="345141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C056827-75B4-4E81-82E0-16A43D4306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8" b="6951"/>
          <a:stretch/>
        </p:blipFill>
        <p:spPr>
          <a:xfrm rot="5400000">
            <a:off x="8026009" y="1725781"/>
            <a:ext cx="3669946" cy="414780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216A2DE-C261-45E3-BCEA-F0BD404BC0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9" b="2192"/>
          <a:stretch/>
        </p:blipFill>
        <p:spPr>
          <a:xfrm rot="5400000">
            <a:off x="3690337" y="1725779"/>
            <a:ext cx="3669947" cy="4147801"/>
          </a:xfrm>
          <a:prstGeom prst="rect">
            <a:avLst/>
          </a:prstGeom>
        </p:spPr>
      </p:pic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E741403C-CC2A-42F9-BCD0-1B865628807B}"/>
              </a:ext>
            </a:extLst>
          </p:cNvPr>
          <p:cNvSpPr txBox="1">
            <a:spLocks/>
          </p:cNvSpPr>
          <p:nvPr/>
        </p:nvSpPr>
        <p:spPr>
          <a:xfrm>
            <a:off x="326368" y="5248076"/>
            <a:ext cx="7168125" cy="15759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/>
              <a:t>1 – left ventricle</a:t>
            </a:r>
          </a:p>
          <a:p>
            <a:r>
              <a:rPr lang="en-US" sz="2400" dirty="0"/>
              <a:t>2 – aorta </a:t>
            </a:r>
          </a:p>
          <a:p>
            <a:r>
              <a:rPr lang="en-US" sz="2400" kern="0" dirty="0"/>
              <a:t>4c – right ventricle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743DEB66-7E2B-4976-83A8-0C6A11DE7A9A}"/>
              </a:ext>
            </a:extLst>
          </p:cNvPr>
          <p:cNvSpPr txBox="1">
            <a:spLocks/>
          </p:cNvSpPr>
          <p:nvPr/>
        </p:nvSpPr>
        <p:spPr>
          <a:xfrm>
            <a:off x="3451411" y="5723842"/>
            <a:ext cx="5276954" cy="7837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buFont typeface="Arial" panose="020B0604020202020204" pitchFamily="34" charset="0"/>
              <a:buNone/>
            </a:pPr>
            <a:r>
              <a:rPr lang="cs-CZ" sz="1400" i="1" kern="0" dirty="0" err="1"/>
              <a:t>Estimation</a:t>
            </a:r>
            <a:r>
              <a:rPr lang="cs-CZ" sz="1400" i="1" kern="0" dirty="0"/>
              <a:t> </a:t>
            </a:r>
            <a:r>
              <a:rPr lang="cs-CZ" sz="1400" i="1" kern="0" dirty="0" err="1"/>
              <a:t>of</a:t>
            </a:r>
            <a:r>
              <a:rPr lang="cs-CZ" sz="1400" i="1" kern="0" dirty="0"/>
              <a:t> </a:t>
            </a:r>
            <a:r>
              <a:rPr lang="cs-CZ" sz="1400" i="1" kern="0" dirty="0" err="1"/>
              <a:t>the</a:t>
            </a:r>
            <a:r>
              <a:rPr lang="cs-CZ" sz="1400" i="1" kern="0" dirty="0"/>
              <a:t> </a:t>
            </a:r>
            <a:r>
              <a:rPr lang="cs-CZ" sz="1400" i="1" kern="0" dirty="0" err="1"/>
              <a:t>size</a:t>
            </a:r>
            <a:r>
              <a:rPr lang="cs-CZ" sz="1400" i="1" kern="0" dirty="0"/>
              <a:t> </a:t>
            </a:r>
            <a:r>
              <a:rPr lang="cs-CZ" sz="1400" i="1" kern="0" dirty="0" err="1"/>
              <a:t>of</a:t>
            </a:r>
            <a:r>
              <a:rPr lang="cs-CZ" sz="1400" i="1" kern="0" dirty="0"/>
              <a:t> </a:t>
            </a:r>
            <a:r>
              <a:rPr lang="cs-CZ" sz="1400" i="1" kern="0" dirty="0" err="1"/>
              <a:t>the</a:t>
            </a:r>
            <a:r>
              <a:rPr lang="cs-CZ" sz="1400" i="1" kern="0" dirty="0"/>
              <a:t> </a:t>
            </a:r>
            <a:r>
              <a:rPr lang="cs-CZ" sz="1400" i="1" kern="0" dirty="0" err="1"/>
              <a:t>heart</a:t>
            </a:r>
            <a:endParaRPr lang="cs-CZ" sz="1400" i="1" kern="0" dirty="0"/>
          </a:p>
        </p:txBody>
      </p:sp>
    </p:spTree>
    <p:extLst>
      <p:ext uri="{BB962C8B-B14F-4D97-AF65-F5344CB8AC3E}">
        <p14:creationId xmlns:p14="http://schemas.microsoft.com/office/powerpoint/2010/main" val="3962089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789E0D9-7E91-47E7-AAFA-A29CC93A9E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67926" y="1676400"/>
            <a:ext cx="2527371" cy="35052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B0DD2C5-D524-4E62-964E-78E47FF78C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49379" y="1684841"/>
            <a:ext cx="2527371" cy="348831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7ADB541-CA35-47E6-845C-6149EF865D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2376" y="1568823"/>
            <a:ext cx="3230356" cy="4150659"/>
          </a:xfrm>
          <a:prstGeom prst="rect">
            <a:avLst/>
          </a:prstGeom>
        </p:spPr>
      </p:pic>
      <p:sp>
        <p:nvSpPr>
          <p:cNvPr id="11" name="Nadpis 3">
            <a:extLst>
              <a:ext uri="{FF2B5EF4-FFF2-40B4-BE49-F238E27FC236}">
                <a16:creationId xmlns:a16="http://schemas.microsoft.com/office/drawing/2014/main" id="{F255DA0E-E02C-43CF-B201-9374EA3C5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2" y="720000"/>
            <a:ext cx="12111317" cy="451576"/>
          </a:xfrm>
        </p:spPr>
        <p:txBody>
          <a:bodyPr/>
          <a:lstStyle/>
          <a:p>
            <a:r>
              <a:rPr lang="cs-CZ" dirty="0"/>
              <a:t>ECHO „</a:t>
            </a:r>
            <a:r>
              <a:rPr lang="cs-CZ" dirty="0" err="1"/>
              <a:t>windows</a:t>
            </a:r>
            <a:r>
              <a:rPr lang="cs-CZ" dirty="0"/>
              <a:t>“ and </a:t>
            </a:r>
            <a:r>
              <a:rPr lang="cs-CZ" dirty="0" err="1"/>
              <a:t>views</a:t>
            </a:r>
            <a:r>
              <a:rPr lang="cs-CZ" dirty="0"/>
              <a:t>. </a:t>
            </a:r>
            <a:r>
              <a:rPr lang="cs-CZ" dirty="0" err="1"/>
              <a:t>Parasternal</a:t>
            </a:r>
            <a:r>
              <a:rPr lang="cs-CZ" dirty="0"/>
              <a:t> </a:t>
            </a:r>
            <a:r>
              <a:rPr lang="cs-CZ" dirty="0" err="1"/>
              <a:t>window</a:t>
            </a:r>
            <a:r>
              <a:rPr lang="cs-CZ" dirty="0"/>
              <a:t>.</a:t>
            </a: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6BBFD0BF-5621-49FE-B09C-A33A39C26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894" y="1503735"/>
            <a:ext cx="7043271" cy="661579"/>
          </a:xfrm>
        </p:spPr>
        <p:txBody>
          <a:bodyPr/>
          <a:lstStyle/>
          <a:p>
            <a:r>
              <a:rPr lang="cs-CZ" dirty="0" err="1"/>
              <a:t>Short</a:t>
            </a:r>
            <a:r>
              <a:rPr lang="cs-CZ" dirty="0"/>
              <a:t> – axis </a:t>
            </a:r>
            <a:r>
              <a:rPr lang="cs-CZ" dirty="0" err="1"/>
              <a:t>view</a:t>
            </a:r>
            <a:r>
              <a:rPr lang="cs-CZ" dirty="0"/>
              <a:t> (</a:t>
            </a:r>
            <a:r>
              <a:rPr lang="cs-CZ" dirty="0" err="1"/>
              <a:t>Aortic</a:t>
            </a:r>
            <a:r>
              <a:rPr lang="cs-CZ" dirty="0"/>
              <a:t> </a:t>
            </a:r>
            <a:r>
              <a:rPr lang="cs-CZ" dirty="0" err="1"/>
              <a:t>valve</a:t>
            </a:r>
            <a:r>
              <a:rPr lang="cs-CZ" dirty="0"/>
              <a:t>) </a:t>
            </a: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5B184358-2F96-4258-BB8C-0FE199BED40A}"/>
              </a:ext>
            </a:extLst>
          </p:cNvPr>
          <p:cNvSpPr txBox="1">
            <a:spLocks/>
          </p:cNvSpPr>
          <p:nvPr/>
        </p:nvSpPr>
        <p:spPr>
          <a:xfrm>
            <a:off x="326368" y="5095679"/>
            <a:ext cx="7168125" cy="15759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2400" dirty="0"/>
              <a:t>2c - </a:t>
            </a:r>
            <a:r>
              <a:rPr lang="en-US" sz="2400" dirty="0"/>
              <a:t>left posterior (origin of left coronary)</a:t>
            </a:r>
            <a:endParaRPr lang="cs-CZ" sz="2400" dirty="0"/>
          </a:p>
          <a:p>
            <a:r>
              <a:rPr lang="cs-CZ" sz="2400" dirty="0"/>
              <a:t>2b - </a:t>
            </a:r>
            <a:r>
              <a:rPr lang="en-US" sz="2400" dirty="0"/>
              <a:t>anterior (origin of the right coronary)</a:t>
            </a:r>
            <a:endParaRPr lang="cs-CZ" sz="2400" dirty="0"/>
          </a:p>
          <a:p>
            <a:r>
              <a:rPr lang="cs-CZ" sz="2400" dirty="0"/>
              <a:t>2a - </a:t>
            </a:r>
            <a:r>
              <a:rPr lang="en-US" sz="2400" dirty="0"/>
              <a:t>right posterior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684660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3">
            <a:extLst>
              <a:ext uri="{FF2B5EF4-FFF2-40B4-BE49-F238E27FC236}">
                <a16:creationId xmlns:a16="http://schemas.microsoft.com/office/drawing/2014/main" id="{F255DA0E-E02C-43CF-B201-9374EA3C5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2" y="720000"/>
            <a:ext cx="12111317" cy="451576"/>
          </a:xfrm>
        </p:spPr>
        <p:txBody>
          <a:bodyPr/>
          <a:lstStyle/>
          <a:p>
            <a:r>
              <a:rPr lang="cs-CZ" dirty="0"/>
              <a:t>ECHO „</a:t>
            </a:r>
            <a:r>
              <a:rPr lang="cs-CZ" dirty="0" err="1"/>
              <a:t>windows</a:t>
            </a:r>
            <a:r>
              <a:rPr lang="cs-CZ" dirty="0"/>
              <a:t>“ and </a:t>
            </a:r>
            <a:r>
              <a:rPr lang="cs-CZ" dirty="0" err="1"/>
              <a:t>views</a:t>
            </a:r>
            <a:r>
              <a:rPr lang="cs-CZ" dirty="0"/>
              <a:t>. </a:t>
            </a:r>
            <a:r>
              <a:rPr lang="cs-CZ" dirty="0" err="1"/>
              <a:t>Parasternal</a:t>
            </a:r>
            <a:r>
              <a:rPr lang="cs-CZ" dirty="0"/>
              <a:t> </a:t>
            </a:r>
            <a:r>
              <a:rPr lang="cs-CZ" dirty="0" err="1"/>
              <a:t>window</a:t>
            </a:r>
            <a:r>
              <a:rPr lang="cs-CZ" dirty="0"/>
              <a:t>.</a:t>
            </a: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6BBFD0BF-5621-49FE-B09C-A33A39C26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17" y="1516845"/>
            <a:ext cx="7165659" cy="661579"/>
          </a:xfrm>
        </p:spPr>
        <p:txBody>
          <a:bodyPr/>
          <a:lstStyle/>
          <a:p>
            <a:r>
              <a:rPr lang="cs-CZ" dirty="0" err="1"/>
              <a:t>Short</a:t>
            </a:r>
            <a:r>
              <a:rPr lang="cs-CZ" dirty="0"/>
              <a:t> – axis </a:t>
            </a:r>
            <a:r>
              <a:rPr lang="cs-CZ" dirty="0" err="1"/>
              <a:t>view</a:t>
            </a:r>
            <a:r>
              <a:rPr lang="cs-CZ" dirty="0"/>
              <a:t> (</a:t>
            </a:r>
            <a:r>
              <a:rPr lang="cs-CZ" dirty="0" err="1"/>
              <a:t>Mitral</a:t>
            </a:r>
            <a:r>
              <a:rPr lang="cs-CZ" dirty="0"/>
              <a:t> </a:t>
            </a:r>
            <a:r>
              <a:rPr lang="cs-CZ" dirty="0" err="1"/>
              <a:t>valve</a:t>
            </a:r>
            <a:r>
              <a:rPr lang="cs-CZ" dirty="0"/>
              <a:t>) </a:t>
            </a: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A77DA6A-50DB-482B-B528-1D16D0D55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74043" y="1920630"/>
            <a:ext cx="2833956" cy="374921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1AF9F36-D974-4AA8-AC87-A4EDA67DE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79021" y="1913610"/>
            <a:ext cx="2833957" cy="376326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023D399-6091-4998-9B32-4D02CD2AB6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9753" y="2137562"/>
            <a:ext cx="2884371" cy="3365769"/>
          </a:xfrm>
          <a:prstGeom prst="rect">
            <a:avLst/>
          </a:prstGeom>
        </p:spPr>
      </p:pic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4BFE61F2-CF4C-446E-8981-385332CB9309}"/>
              </a:ext>
            </a:extLst>
          </p:cNvPr>
          <p:cNvSpPr txBox="1">
            <a:spLocks/>
          </p:cNvSpPr>
          <p:nvPr/>
        </p:nvSpPr>
        <p:spPr>
          <a:xfrm>
            <a:off x="326369" y="5212218"/>
            <a:ext cx="6030424" cy="15759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/>
              <a:t>anteromedial leaflet</a:t>
            </a:r>
          </a:p>
          <a:p>
            <a:r>
              <a:rPr lang="en-US" sz="2400" kern="0" dirty="0"/>
              <a:t>posterolateral leaflet</a:t>
            </a:r>
          </a:p>
        </p:txBody>
      </p:sp>
    </p:spTree>
    <p:extLst>
      <p:ext uri="{BB962C8B-B14F-4D97-AF65-F5344CB8AC3E}">
        <p14:creationId xmlns:p14="http://schemas.microsoft.com/office/powerpoint/2010/main" val="2161813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38DD0BD-E2EA-4821-BED7-BF48BC40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934118" cy="451576"/>
          </a:xfrm>
        </p:spPr>
        <p:txBody>
          <a:bodyPr/>
          <a:lstStyle/>
          <a:p>
            <a:r>
              <a:rPr lang="cs-CZ" dirty="0"/>
              <a:t>ECHO „</a:t>
            </a:r>
            <a:r>
              <a:rPr lang="cs-CZ" dirty="0" err="1"/>
              <a:t>windows</a:t>
            </a:r>
            <a:r>
              <a:rPr lang="cs-CZ" dirty="0"/>
              <a:t>“ and </a:t>
            </a:r>
            <a:r>
              <a:rPr lang="cs-CZ" dirty="0" err="1"/>
              <a:t>views</a:t>
            </a:r>
            <a:r>
              <a:rPr lang="cs-CZ" dirty="0"/>
              <a:t>. </a:t>
            </a:r>
            <a:r>
              <a:rPr lang="cs-CZ" dirty="0" err="1"/>
              <a:t>Apical</a:t>
            </a:r>
            <a:r>
              <a:rPr lang="cs-CZ" dirty="0"/>
              <a:t> </a:t>
            </a:r>
            <a:r>
              <a:rPr lang="cs-CZ" dirty="0" err="1"/>
              <a:t>window</a:t>
            </a:r>
            <a:r>
              <a:rPr lang="cs-CZ" dirty="0"/>
              <a:t>.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1BFA700D-95AE-4B06-A6B3-20246E1EC5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1"/>
          <a:stretch/>
        </p:blipFill>
        <p:spPr>
          <a:xfrm rot="5400000">
            <a:off x="810198" y="1028214"/>
            <a:ext cx="4543300" cy="5430914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BABB7B01-992F-47A8-91E6-732B8D155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7305" y="1472021"/>
            <a:ext cx="6030424" cy="4139998"/>
          </a:xfrm>
        </p:spPr>
        <p:txBody>
          <a:bodyPr/>
          <a:lstStyle/>
          <a:p>
            <a:r>
              <a:rPr lang="cs-CZ" dirty="0" err="1"/>
              <a:t>Short</a:t>
            </a:r>
            <a:r>
              <a:rPr lang="cs-CZ" dirty="0"/>
              <a:t> – axis </a:t>
            </a:r>
            <a:r>
              <a:rPr lang="cs-CZ" dirty="0" err="1"/>
              <a:t>view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2 – chambre </a:t>
            </a:r>
            <a:r>
              <a:rPr lang="cs-CZ" dirty="0" err="1"/>
              <a:t>view</a:t>
            </a:r>
            <a:endParaRPr lang="cs-CZ" dirty="0"/>
          </a:p>
          <a:p>
            <a:pPr lvl="1"/>
            <a:r>
              <a:rPr lang="cs-CZ" dirty="0"/>
              <a:t>3 – chambre </a:t>
            </a:r>
            <a:r>
              <a:rPr lang="cs-CZ" dirty="0" err="1"/>
              <a:t>view</a:t>
            </a:r>
            <a:endParaRPr lang="cs-CZ" dirty="0"/>
          </a:p>
          <a:p>
            <a:r>
              <a:rPr lang="cs-CZ" dirty="0"/>
              <a:t>Long – axis </a:t>
            </a:r>
            <a:r>
              <a:rPr lang="cs-CZ" dirty="0" err="1"/>
              <a:t>view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4 – </a:t>
            </a:r>
            <a:r>
              <a:rPr lang="cs-CZ" dirty="0" err="1"/>
              <a:t>chamber</a:t>
            </a:r>
            <a:r>
              <a:rPr lang="cs-CZ" dirty="0"/>
              <a:t> </a:t>
            </a:r>
            <a:r>
              <a:rPr lang="cs-CZ" dirty="0" err="1"/>
              <a:t>view</a:t>
            </a:r>
            <a:endParaRPr lang="cs-CZ" dirty="0"/>
          </a:p>
          <a:p>
            <a:pPr lvl="1"/>
            <a:r>
              <a:rPr lang="cs-CZ" dirty="0"/>
              <a:t>5 – chambre </a:t>
            </a:r>
            <a:r>
              <a:rPr lang="cs-CZ" dirty="0" err="1"/>
              <a:t>view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5659476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005E0F50-F034-4396-9718-7A2E1C1AA0EA}" vid="{CF82AC33-408C-4137-8D98-696884AEF14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Prezentace-MED-CZ-v8</Template>
  <TotalTime>8611</TotalTime>
  <Words>245</Words>
  <Application>Microsoft Office PowerPoint</Application>
  <PresentationFormat>Širokoúhlá obrazovka</PresentationFormat>
  <Paragraphs>42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Tahoma</vt:lpstr>
      <vt:lpstr>Wingdings</vt:lpstr>
      <vt:lpstr>Prezentace_MU_CZ</vt:lpstr>
      <vt:lpstr>ECHOcardiography</vt:lpstr>
      <vt:lpstr>Cardiac trasnoraphy: Echocardioaphy</vt:lpstr>
      <vt:lpstr>Depth Gain compensation</vt:lpstr>
      <vt:lpstr>Probe position and slope</vt:lpstr>
      <vt:lpstr>ECHO „windows“ and views. Parasternal window.</vt:lpstr>
      <vt:lpstr>ECHO „windows“ and views. Parasternal window.</vt:lpstr>
      <vt:lpstr>ECHO „windows“ and views. Parasternal window.</vt:lpstr>
      <vt:lpstr>ECHO „windows“ and views. Parasternal window.</vt:lpstr>
      <vt:lpstr>ECHO „windows“ and views. Apical window.</vt:lpstr>
      <vt:lpstr>ECHO „windows“ and views. Apical window.</vt:lpstr>
      <vt:lpstr>ECHO „windows“ and views. Apical window.</vt:lpstr>
      <vt:lpstr>ECHO. Record.</vt:lpstr>
      <vt:lpstr>ECHO „windows“ and views. Suprasternal window.</vt:lpstr>
      <vt:lpstr>ECHO „windows“ and views. Subcostal window.</vt:lpstr>
    </vt:vector>
  </TitlesOfParts>
  <Company>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ucitel</dc:creator>
  <cp:lastModifiedBy>Xenie Budínská</cp:lastModifiedBy>
  <cp:revision>128</cp:revision>
  <cp:lastPrinted>1601-01-01T00:00:00Z</cp:lastPrinted>
  <dcterms:created xsi:type="dcterms:W3CDTF">2019-10-07T09:26:17Z</dcterms:created>
  <dcterms:modified xsi:type="dcterms:W3CDTF">2024-04-05T09:44:27Z</dcterms:modified>
</cp:coreProperties>
</file>