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68" autoAdjust="0"/>
  </p:normalViewPr>
  <p:slideViewPr>
    <p:cSldViewPr snapToGrid="0">
      <p:cViewPr varScale="1">
        <p:scale>
          <a:sx n="64" d="100"/>
          <a:sy n="64" d="100"/>
        </p:scale>
        <p:origin x="712" y="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A76E03B4-81E8-400F-912A-CB1CD7324D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DDC7DAE-6EB8-4767-BB42-680AE918C2A8}" type="slidenum">
              <a:rPr lang="cs-CZ" altLang="cs-CZ"/>
              <a:pPr>
                <a:spcBef>
                  <a:spcPct val="0"/>
                </a:spcBef>
              </a:pPr>
              <a:t>2</a:t>
            </a:fld>
            <a:endParaRPr lang="cs-CZ" altLang="cs-CZ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6931B7A-AD78-4CDB-BF52-0C2A1355B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287090A-4DFF-469F-B857-4CE5589E33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752B0C93-106F-4180-B5D4-44D1B4ECDA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92585C-2282-4BE9-814B-36BA7B461042}" type="slidenum">
              <a:rPr lang="cs-CZ" altLang="cs-CZ"/>
              <a:pPr>
                <a:spcBef>
                  <a:spcPct val="0"/>
                </a:spcBef>
              </a:pPr>
              <a:t>12</a:t>
            </a:fld>
            <a:endParaRPr lang="cs-CZ" altLang="cs-CZ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E7F63EB2-D965-487C-AD81-DFA59BD205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BB0746D-ED69-4041-9DAD-174BFA89F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5A11DBF-E3E9-49D4-9745-20BB75BA93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126430-0C63-4443-BE68-CA9A7D8EFB3F}" type="slidenum">
              <a:rPr lang="cs-CZ" altLang="cs-CZ"/>
              <a:pPr>
                <a:spcBef>
                  <a:spcPct val="0"/>
                </a:spcBef>
              </a:pPr>
              <a:t>13</a:t>
            </a:fld>
            <a:endParaRPr lang="cs-CZ" altLang="cs-CZ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CC9BF04-CA7D-4EB0-9F49-12F27EB291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EB1A794-F055-41DE-866E-52CC12716C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7E1F8EED-12A6-4605-9FFE-6D133911D6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3DA20-26F9-4385-A3DC-C1FCDC546090}" type="slidenum">
              <a:rPr lang="cs-CZ" altLang="cs-CZ"/>
              <a:pPr>
                <a:spcBef>
                  <a:spcPct val="0"/>
                </a:spcBef>
              </a:pPr>
              <a:t>14</a:t>
            </a:fld>
            <a:endParaRPr lang="cs-CZ" altLang="cs-CZ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6EE597B2-7726-4177-B163-66EF7AF6C2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906ECEC-A9B8-4345-A360-E62C101F8D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AFE0DCE6-7E30-4928-A0ED-23E7377128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8C1B94-770B-45AB-B605-3EFE1B77D7B8}" type="slidenum">
              <a:rPr lang="cs-CZ" altLang="cs-CZ"/>
              <a:pPr>
                <a:spcBef>
                  <a:spcPct val="0"/>
                </a:spcBef>
              </a:pPr>
              <a:t>15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1F6F500E-FBFF-417C-B71D-D7D7272001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C75E493F-7DA8-4EB4-8D7B-B41E7E62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59385B7C-DB6B-449F-80F2-D537FA05B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35E32E-BBE6-4DE6-A727-95BFA4C391C3}" type="slidenum">
              <a:rPr lang="cs-CZ" altLang="cs-CZ"/>
              <a:pPr>
                <a:spcBef>
                  <a:spcPct val="0"/>
                </a:spcBef>
              </a:pPr>
              <a:t>16</a:t>
            </a:fld>
            <a:endParaRPr lang="cs-CZ" altLang="cs-CZ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4CC366CA-B5F4-4557-B180-A35D8FEAC3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309BD67-9D0B-49D8-9473-16278DBD83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C488A03-D956-4B21-8A69-F7B27FC180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3FCD7C-2902-4503-A82F-CCB5CF49FDB0}" type="slidenum">
              <a:rPr lang="cs-CZ" altLang="cs-CZ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6D3EC718-7785-4638-8447-539EB4E275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06FCFD02-B594-49BB-AB02-1E7D402D55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230F8172-8B91-4D85-95B6-54E2379B26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F6488D1-5993-4E88-B502-8350F666D53D}" type="slidenum">
              <a:rPr lang="cs-CZ" altLang="cs-CZ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A787321B-A9DD-4471-9BD5-B62332DF94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47F1588A-1264-4C9D-B287-C2D3B6EC28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7AB80E91-DC54-4889-9F60-1CD6128E8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81184F0-7F70-4BD6-ADD6-5A06A3969C64}" type="slidenum">
              <a:rPr lang="cs-CZ" altLang="cs-CZ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EFA2F9AB-BF3D-4AC5-8A2E-7C7DB5C888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1ADA295F-2B0A-4E2B-A8E3-85EE7B52D9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B090DFD2-4FDF-4C8D-BA47-1493C29E89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C5261E-F999-4693-BE2B-2BB87BB20A22}" type="slidenum">
              <a:rPr lang="cs-CZ" altLang="cs-CZ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A644638D-72E8-49F3-B35F-AB8B37139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C635F6B-8392-4CC2-A49A-B7B08CCE44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333F43E5-8CD5-4C1A-9E00-89D3C59D63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8DD80F1-500E-4EAF-A12E-B1BEB616C62E}" type="slidenum">
              <a:rPr lang="cs-CZ" altLang="cs-CZ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AA429BBD-AF16-4F8B-B3E0-A5812545F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1BDEEA6F-B619-457F-9F03-E6F0FF344C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71E1B0FB-319B-4F25-98A8-2A025BABFE1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464B7A-91FE-440F-B030-42139741B83F}" type="slidenum">
              <a:rPr lang="cs-CZ" altLang="cs-CZ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C122FD45-E1A8-4BB0-BFE3-930087E6D3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5516D0AF-C0EF-4D79-86E3-6352823125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EA6399CA-65FB-4686-9796-96D13D9E92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A88789-FAE4-48B8-BD8B-E41171F7D34F}" type="slidenum">
              <a:rPr lang="cs-CZ" altLang="cs-CZ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43BB3631-496C-4573-99E5-4940B2F793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1A55DB3F-1053-4292-BFCF-8026C7B088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85E15DED-725D-4410-943A-24B896D94C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7EBDC5-3545-45E8-A014-E832A8342A9B}" type="slidenum">
              <a:rPr lang="cs-CZ" altLang="cs-CZ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5321107-E6A6-4DEF-ABB4-A5262580F2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A574206-4765-4346-BC0F-E6D34D35E6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8573F0D-C105-45FC-937D-E589DFF9C6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518994-6AA8-4344-B68C-DFAC127182CA}" type="slidenum">
              <a:rPr lang="cs-CZ" altLang="cs-CZ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60705AE5-883F-4B67-8D2D-3D6B7932E5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3755C470-9E90-4532-923A-731758B30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2EE39ECA-8708-4CA2-8F4B-065C3D2B94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DA37E-7389-4913-8343-DA61151125AA}" type="slidenum">
              <a:rPr lang="cs-CZ" altLang="cs-CZ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27E0061B-A3A1-445F-89FB-EE42D35FBC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BB39F6A9-4A63-456B-9759-071377EAF0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D37288AC-721B-4330-8A17-DB9F218BA6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8E7DFE-6652-4391-806D-86278EAB458C}" type="slidenum">
              <a:rPr lang="cs-CZ" altLang="cs-CZ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1FE8ABCA-8558-4CEF-9BE3-895D5A37446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0DB01A0D-686E-4574-A38C-102A37053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80CA5793-057B-4647-92E7-B79A9CD11E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D0F41F-F38C-46B1-8962-900B6D4575A9}" type="slidenum">
              <a:rPr lang="cs-CZ" altLang="cs-CZ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0382B3CC-1929-4CE5-B2B6-31E9E2AFED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12C906E1-E055-4A11-B981-A4CA5979D3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59EAE30D-AA55-43CB-84B6-B885791E9B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8958FFB-2CED-408A-BD6A-0A52CAE87B6B}" type="slidenum">
              <a:rPr lang="cs-CZ" altLang="cs-CZ"/>
              <a:pPr>
                <a:spcBef>
                  <a:spcPct val="0"/>
                </a:spcBef>
              </a:pPr>
              <a:t>6</a:t>
            </a:fld>
            <a:endParaRPr lang="cs-CZ" altLang="cs-CZ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968FC357-52D8-4DD5-B933-4DCC44F8A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ACBE6A2-1856-42BF-85E5-48A6C30C07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AD75F96E-BA24-4537-90F5-58D3DE5D4B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902707F-D359-4FA4-9F82-B6F19E4E4C72}" type="slidenum">
              <a:rPr lang="cs-CZ" altLang="cs-CZ"/>
              <a:pPr>
                <a:spcBef>
                  <a:spcPct val="0"/>
                </a:spcBef>
              </a:pPr>
              <a:t>7</a:t>
            </a:fld>
            <a:endParaRPr lang="cs-CZ" altLang="cs-CZ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45607BE8-7CD4-4ECB-930D-31460E2BD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AB45B168-D093-4CAE-A992-BD4FF865C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27AE7593-5358-4AF4-AC4F-9B33A06A09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7ED1AC-C19C-45D6-8404-F1949411AAF1}" type="slidenum">
              <a:rPr lang="cs-CZ" altLang="cs-CZ"/>
              <a:pPr>
                <a:spcBef>
                  <a:spcPct val="0"/>
                </a:spcBef>
              </a:pPr>
              <a:t>8</a:t>
            </a:fld>
            <a:endParaRPr lang="cs-CZ" altLang="cs-CZ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7B695870-C0D1-48ED-9572-8D712CC5CD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EC937802-2DE7-4C6E-8245-A09100E1B5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C10FBB0A-8B5A-4296-9364-3762208573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22FB695-6361-46F0-B38D-3A0B6A84DC93}" type="slidenum">
              <a:rPr lang="cs-CZ" altLang="cs-CZ"/>
              <a:pPr>
                <a:spcBef>
                  <a:spcPct val="0"/>
                </a:spcBef>
              </a:pPr>
              <a:t>9</a:t>
            </a:fld>
            <a:endParaRPr lang="cs-CZ" altLang="cs-CZ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EF18D966-6D35-40FC-B771-FE91C36ADC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FC474277-66B7-4A53-9A2F-0A0BBE50EC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264494FA-2412-479A-8951-41A63905B6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3F46336-E929-4DAB-ACD8-D8E28BED17A5}" type="slidenum">
              <a:rPr lang="cs-CZ" altLang="cs-CZ"/>
              <a:pPr>
                <a:spcBef>
                  <a:spcPct val="0"/>
                </a:spcBef>
              </a:pPr>
              <a:t>10</a:t>
            </a:fld>
            <a:endParaRPr lang="cs-CZ" altLang="cs-CZ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26E34B11-54A9-4FED-94A6-0967ECACC7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5BF7EC44-17A5-4113-914D-2719D6CC1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EB6AFF3D-BDCE-47B5-BF38-9E4CB6EDD5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513516F-23BB-429B-94E8-C0389BEF3FAB}" type="slidenum">
              <a:rPr lang="cs-CZ" altLang="cs-CZ"/>
              <a:pPr>
                <a:spcBef>
                  <a:spcPct val="0"/>
                </a:spcBef>
              </a:pPr>
              <a:t>11</a:t>
            </a:fld>
            <a:endParaRPr lang="cs-CZ" altLang="cs-CZ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98C6AEDC-19B2-43BA-BB71-5546335C3E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D7FD1E0-A089-4DCA-89B1-EB1B987336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">
            <a:extLst>
              <a:ext uri="{FF2B5EF4-FFF2-40B4-BE49-F238E27FC236}">
                <a16:creationId xmlns:a16="http://schemas.microsoft.com/office/drawing/2014/main" id="{7A558590-3D19-6C48-A2E2-AA9685798C9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0F2C13CE-A0CC-E748-B805-EB1352FB7D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A34264-82BA-334B-A52D-7C7E3907532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62FAE87C-EBEA-6046-B188-17A3FDF54E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FF2AF076-03BF-A840-9AC6-67D6A53082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2325600" cy="6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3" cy="3240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ogo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97000" y="2618763"/>
            <a:ext cx="5598000" cy="1620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99AFE5-9DB5-426A-AC49-5360B7280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F40DA6-283F-4121-AF51-947DA37AE2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503478E-8453-417D-9CE4-F72FE464E7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D14C6E-EC0A-4274-9449-91002E42C2BE}" type="slidenum">
              <a:rPr lang="en-GB" altLang="cs-CZ"/>
              <a:pPr/>
              <a:t>‹#›</a:t>
            </a:fld>
            <a:endParaRPr lang="en-GB" altLang="cs-CZ"/>
          </a:p>
        </p:txBody>
      </p:sp>
    </p:spTree>
    <p:extLst>
      <p:ext uri="{BB962C8B-B14F-4D97-AF65-F5344CB8AC3E}">
        <p14:creationId xmlns:p14="http://schemas.microsoft.com/office/powerpoint/2010/main" val="3734098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1">
            <a:extLst>
              <a:ext uri="{FF2B5EF4-FFF2-40B4-BE49-F238E27FC236}">
                <a16:creationId xmlns:a16="http://schemas.microsoft.com/office/drawing/2014/main" id="{CFFDD51A-A9F8-FE4E-B3A4-730012EB1A4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CF8514-A699-7446-A004-D53B6C058A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56972E37-6C79-104E-9A2E-0A7D6AE76D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7BC10773-D561-EC40-B870-2EB7E6832C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2" name="Obrázek 1">
            <a:extLst>
              <a:ext uri="{FF2B5EF4-FFF2-40B4-BE49-F238E27FC236}">
                <a16:creationId xmlns:a16="http://schemas.microsoft.com/office/drawing/2014/main" id="{AAC051C2-3678-DC41-8EFB-F28692213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0354C595-25A7-D342-992D-A47A315A96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8CCE2A48-C459-CA4C-978D-0CE03EA53F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B8E44221-4107-1D4F-ACA7-8A5430625C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45200" y="6127200"/>
            <a:ext cx="111927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altLang="cs-CZ" sz="1200" dirty="0"/>
              <a:t>Department of Biophysics, Medical Faculty, Masaryk University in Brno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78" y="3641145"/>
            <a:ext cx="11361600" cy="1171580"/>
          </a:xfrm>
        </p:spPr>
        <p:txBody>
          <a:bodyPr/>
          <a:lstStyle/>
          <a:p>
            <a:r>
              <a:rPr lang="en-GB" altLang="cs-CZ" sz="4400" dirty="0"/>
              <a:t>Lectures on Medical Biophysics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382620"/>
            <a:ext cx="11361600" cy="698497"/>
          </a:xfrm>
        </p:spPr>
        <p:txBody>
          <a:bodyPr/>
          <a:lstStyle/>
          <a:p>
            <a:r>
              <a:rPr lang="en-GB" altLang="cs-CZ" sz="2400" b="1" dirty="0">
                <a:solidFill>
                  <a:srgbClr val="0000DC"/>
                </a:solidFill>
                <a:latin typeface="Arial Unicode MS" pitchFamily="34" charset="-128"/>
              </a:rPr>
              <a:t>Bio</a:t>
            </a:r>
            <a:r>
              <a:rPr lang="cs-CZ" altLang="cs-CZ" sz="2400" b="1" dirty="0">
                <a:solidFill>
                  <a:srgbClr val="0000DC"/>
                </a:solidFill>
                <a:latin typeface="Arial Unicode MS" pitchFamily="34" charset="-128"/>
              </a:rPr>
              <a:t>c</a:t>
            </a:r>
            <a:r>
              <a:rPr lang="en-GB" altLang="cs-CZ" sz="2400" b="1" dirty="0" err="1">
                <a:solidFill>
                  <a:srgbClr val="0000DC"/>
                </a:solidFill>
                <a:latin typeface="Arial Unicode MS" pitchFamily="34" charset="-128"/>
              </a:rPr>
              <a:t>yberneti</a:t>
            </a:r>
            <a:r>
              <a:rPr lang="cs-CZ" altLang="cs-CZ" sz="2400" b="1" dirty="0">
                <a:solidFill>
                  <a:srgbClr val="0000DC"/>
                </a:solidFill>
                <a:latin typeface="Arial Unicode MS" pitchFamily="34" charset="-128"/>
              </a:rPr>
              <a:t>cs</a:t>
            </a:r>
            <a:endParaRPr lang="en-GB" altLang="cs-CZ" sz="2400" b="1" dirty="0">
              <a:solidFill>
                <a:srgbClr val="0000DC"/>
              </a:solidFill>
              <a:latin typeface="Arial Unicode MS" pitchFamily="34" charset="-128"/>
            </a:endParaRPr>
          </a:p>
          <a:p>
            <a:endParaRPr lang="cs-CZ" dirty="0"/>
          </a:p>
        </p:txBody>
      </p:sp>
      <p:pic>
        <p:nvPicPr>
          <p:cNvPr id="6" name="Picture 4" descr="Norbert Wiener (Норберт Винер)">
            <a:extLst>
              <a:ext uri="{FF2B5EF4-FFF2-40B4-BE49-F238E27FC236}">
                <a16:creationId xmlns:a16="http://schemas.microsoft.com/office/drawing/2014/main" id="{C261B1BF-D239-41FB-AAC1-D6BCDDB6D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733" y="329940"/>
            <a:ext cx="3527425" cy="277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6">
            <a:extLst>
              <a:ext uri="{FF2B5EF4-FFF2-40B4-BE49-F238E27FC236}">
                <a16:creationId xmlns:a16="http://schemas.microsoft.com/office/drawing/2014/main" id="{FA2EF790-A51D-41B5-85A8-5BD2C500C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1838" y="1594775"/>
            <a:ext cx="31597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Tx/>
              <a:buNone/>
            </a:pPr>
            <a:r>
              <a:rPr lang="en-GB" altLang="cs-CZ" sz="1800" b="1">
                <a:latin typeface="Arial Unicode MS" pitchFamily="34" charset="-128"/>
              </a:rPr>
              <a:t>Norbert Wiener 26.11.1894</a:t>
            </a:r>
            <a:r>
              <a:rPr lang="cs-CZ" altLang="cs-CZ" sz="1800" b="1">
                <a:latin typeface="Arial Unicode MS" pitchFamily="34" charset="-128"/>
              </a:rPr>
              <a:t> </a:t>
            </a:r>
            <a:r>
              <a:rPr lang="en-GB" altLang="cs-CZ" sz="1800" b="1">
                <a:latin typeface="Arial Unicode MS" pitchFamily="34" charset="-128"/>
              </a:rPr>
              <a:t>- 18.03.1964</a:t>
            </a:r>
            <a:endParaRPr lang="en-GB" altLang="cs-CZ" sz="180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770FC02-C8C0-4602-A9EF-4EB8732B45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Transfer Function 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50D643F-FD78-4A74-B45A-095B15B3F6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96365" y="1484314"/>
            <a:ext cx="9560688" cy="48529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Basic forms of transfer: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Amplification or attenuation of the input parameters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Their time-delay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Performing  simple logic operations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Selective permeability</a:t>
            </a:r>
          </a:p>
          <a:p>
            <a:pPr lvl="1" eaLnBrk="1" hangingPunct="1"/>
            <a:r>
              <a:rPr lang="en-GB" altLang="cs-CZ" sz="2400" dirty="0">
                <a:latin typeface="Arial Unicode MS" pitchFamily="34" charset="-128"/>
              </a:rPr>
              <a:t>Generation of specific time-courses etc. (also deformation of input parameters)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All these forms are encountered in biological systems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transfer function need not to be constant. Dynamic systems are capable of adaptation and learning. </a:t>
            </a:r>
          </a:p>
        </p:txBody>
      </p:sp>
    </p:spTree>
    <p:extLst>
      <p:ext uri="{BB962C8B-B14F-4D97-AF65-F5344CB8AC3E}">
        <p14:creationId xmlns:p14="http://schemas.microsoft.com/office/powerpoint/2010/main" val="3330598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ED26AFF6-8B0A-46A6-AE15-13C953ECE6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67214" y="333375"/>
            <a:ext cx="3322637" cy="863600"/>
          </a:xfrm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Feedback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532CA0B5-C242-477E-BD3F-446EA800ED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55532" y="2976727"/>
            <a:ext cx="9785130" cy="36004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GB" sz="2000" dirty="0">
                <a:solidFill>
                  <a:schemeClr val="accent2"/>
                </a:solidFill>
              </a:rPr>
              <a:t>Feedback</a:t>
            </a:r>
            <a:r>
              <a:rPr lang="en-GB" sz="2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GB" sz="2000" dirty="0">
                <a:solidFill>
                  <a:schemeClr val="accent2"/>
                </a:solidFill>
              </a:rPr>
              <a:t> </a:t>
            </a:r>
            <a:r>
              <a:rPr lang="en-GB" sz="2000" dirty="0"/>
              <a:t>changes in a system output parameter leads to changes an input parameter of the same system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sz="2000" dirty="0"/>
              <a:t>In </a:t>
            </a:r>
            <a:r>
              <a:rPr lang="en-GB" sz="2000" dirty="0">
                <a:solidFill>
                  <a:schemeClr val="accent2"/>
                </a:solidFill>
              </a:rPr>
              <a:t>positive feedback </a:t>
            </a:r>
            <a:r>
              <a:rPr lang="en-GB" sz="2000" dirty="0"/>
              <a:t>an increase / decrease of the output parameter from its normal value leads to an increase / decrease in the input parameter - the change of the input parameter in this way increases in an uncontrolled manner - positive feedback is therefore unsuitable for controlling dynamic systems.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sz="2000" dirty="0"/>
              <a:t>In </a:t>
            </a:r>
            <a:r>
              <a:rPr lang="en-GB" sz="2000" dirty="0">
                <a:solidFill>
                  <a:schemeClr val="accent2"/>
                </a:solidFill>
              </a:rPr>
              <a:t>negative feedback </a:t>
            </a:r>
            <a:r>
              <a:rPr lang="en-GB" sz="2000" dirty="0"/>
              <a:t>an increase / decrease of the output parameter from its normal value leads to a decrease / increase (i.e., vice-versa) in the input parameter - the change of the input parameter is in this way minimised</a:t>
            </a:r>
            <a:r>
              <a:rPr lang="cs-CZ" sz="2000" dirty="0"/>
              <a:t>,</a:t>
            </a:r>
            <a:r>
              <a:rPr lang="en-GB" sz="2000" dirty="0"/>
              <a:t> hence allowing regulation. Homeostasis in the body is based on negative feedback.</a:t>
            </a:r>
          </a:p>
        </p:txBody>
      </p:sp>
      <p:pic>
        <p:nvPicPr>
          <p:cNvPr id="22532" name="Picture 4" descr="2-2">
            <a:extLst>
              <a:ext uri="{FF2B5EF4-FFF2-40B4-BE49-F238E27FC236}">
                <a16:creationId xmlns:a16="http://schemas.microsoft.com/office/drawing/2014/main" id="{CBA6A090-A51F-4073-BA91-F5127936B4CF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44" t="72382"/>
          <a:stretch>
            <a:fillRect/>
          </a:stretch>
        </p:blipFill>
        <p:spPr>
          <a:xfrm>
            <a:off x="3935413" y="1030015"/>
            <a:ext cx="5357918" cy="1665562"/>
          </a:xfrm>
          <a:noFill/>
        </p:spPr>
      </p:pic>
    </p:spTree>
    <p:extLst>
      <p:ext uri="{BB962C8B-B14F-4D97-AF65-F5344CB8AC3E}">
        <p14:creationId xmlns:p14="http://schemas.microsoft.com/office/powerpoint/2010/main" val="251883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1897CCE6-AD16-41FF-AC87-F215121EAC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Principles of information theory</a:t>
            </a:r>
            <a:br>
              <a:rPr lang="en-GB" altLang="cs-CZ" sz="4000" dirty="0">
                <a:latin typeface="Arial Unicode MS" pitchFamily="34" charset="-128"/>
              </a:rPr>
            </a:br>
            <a:r>
              <a:rPr lang="en-GB" altLang="cs-CZ" sz="4000" dirty="0">
                <a:latin typeface="Arial Unicode MS" pitchFamily="34" charset="-128"/>
              </a:rPr>
              <a:t> </a:t>
            </a:r>
            <a:r>
              <a:rPr lang="en-GB" altLang="cs-CZ" sz="2800" dirty="0">
                <a:solidFill>
                  <a:schemeClr val="tx1"/>
                </a:solidFill>
                <a:latin typeface="Arial Unicode MS" pitchFamily="34" charset="-128"/>
              </a:rPr>
              <a:t>Stochastic (accidental) event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2D24F573-C951-4821-8CA1-17DB92A56D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7959" y="2017823"/>
            <a:ext cx="10753200" cy="413999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Information: any statement about events and processes inside the system and in its surrounding. Information expresses a relation between systems and/or elements of a system.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Stochastic (accidental) event: an event which can or need not occur under given conditions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dirty="0">
                <a:latin typeface="Arial Unicode MS" pitchFamily="34" charset="-128"/>
              </a:rPr>
              <a:t>Frequency (rate) of the event occurrence </a:t>
            </a:r>
            <a:r>
              <a:rPr lang="en-GB" altLang="cs-CZ" sz="2800" i="1" dirty="0">
                <a:latin typeface="Arial Unicode MS" pitchFamily="34" charset="-128"/>
              </a:rPr>
              <a:t>F</a:t>
            </a:r>
            <a:r>
              <a:rPr lang="en-GB" altLang="cs-CZ" sz="2800" i="1" baseline="-25000" dirty="0">
                <a:latin typeface="Arial Unicode MS" pitchFamily="34" charset="-128"/>
              </a:rPr>
              <a:t>A</a:t>
            </a:r>
            <a:r>
              <a:rPr lang="en-GB" altLang="cs-CZ" sz="2800" dirty="0">
                <a:latin typeface="Arial Unicode MS" pitchFamily="34" charset="-128"/>
              </a:rPr>
              <a:t>:</a:t>
            </a:r>
            <a:endParaRPr lang="cs-CZ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endParaRPr lang="en-GB" altLang="cs-CZ" sz="2800" dirty="0">
              <a:latin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F</a:t>
            </a:r>
            <a:r>
              <a:rPr lang="en-GB" altLang="cs-CZ" sz="2800" i="1" baseline="-25000" dirty="0">
                <a:solidFill>
                  <a:schemeClr val="accent2"/>
                </a:solidFill>
                <a:latin typeface="Arial Unicode MS" pitchFamily="34" charset="-128"/>
              </a:rPr>
              <a:t>A</a:t>
            </a: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 = n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/</a:t>
            </a:r>
            <a:r>
              <a:rPr lang="en-GB" altLang="cs-CZ" sz="2800" i="1" dirty="0">
                <a:solidFill>
                  <a:schemeClr val="accent2"/>
                </a:solidFill>
                <a:latin typeface="Arial Unicode MS" pitchFamily="34" charset="-128"/>
              </a:rPr>
              <a:t>N</a:t>
            </a:r>
            <a:endParaRPr lang="cs-CZ" altLang="cs-CZ" sz="2800" i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GB" altLang="cs-CZ" sz="2800" i="1" dirty="0">
              <a:solidFill>
                <a:schemeClr val="accent2"/>
              </a:solidFill>
              <a:latin typeface="Arial Unicode MS" pitchFamily="34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GB" altLang="cs-CZ" sz="2800" i="1" dirty="0">
                <a:latin typeface="Arial Unicode MS" pitchFamily="34" charset="-128"/>
              </a:rPr>
              <a:t>n</a:t>
            </a:r>
            <a:r>
              <a:rPr lang="en-GB" altLang="cs-CZ" sz="2800" dirty="0">
                <a:latin typeface="Arial Unicode MS" pitchFamily="34" charset="-128"/>
              </a:rPr>
              <a:t> - number of the events occurred</a:t>
            </a:r>
          </a:p>
          <a:p>
            <a:pPr eaLnBrk="1" hangingPunct="1">
              <a:lnSpc>
                <a:spcPct val="90000"/>
              </a:lnSpc>
            </a:pPr>
            <a:r>
              <a:rPr lang="en-GB" altLang="cs-CZ" sz="2800" i="1" dirty="0">
                <a:latin typeface="Arial Unicode MS" pitchFamily="34" charset="-128"/>
              </a:rPr>
              <a:t>N</a:t>
            </a:r>
            <a:r>
              <a:rPr lang="en-GB" altLang="cs-CZ" sz="2800" dirty="0">
                <a:latin typeface="Arial Unicode MS" pitchFamily="34" charset="-128"/>
              </a:rPr>
              <a:t> - total number of „experiments</a:t>
            </a:r>
            <a:r>
              <a:rPr lang="en-GB" altLang="cs-CZ" sz="2800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639709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B97EF7F-8D4A-48E5-A83D-F5B9BD7390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55834" y="274638"/>
            <a:ext cx="8854966" cy="8509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Probability and information entropy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0587726-BC19-4159-932F-F54CBA67D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7462" y="1412876"/>
            <a:ext cx="10352689" cy="525621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>
                <a:solidFill>
                  <a:srgbClr val="FF0000"/>
                </a:solidFill>
              </a:rPr>
              <a:t>Probability</a:t>
            </a:r>
            <a:r>
              <a:rPr lang="en-GB" altLang="cs-CZ" sz="2400" dirty="0"/>
              <a:t> </a:t>
            </a:r>
            <a:r>
              <a:rPr lang="en-GB" altLang="cs-CZ" sz="2400" i="1" dirty="0"/>
              <a:t>P(A)</a:t>
            </a:r>
            <a:r>
              <a:rPr lang="en-GB" altLang="cs-CZ" sz="2400" dirty="0"/>
              <a:t> - mean value of the event frequency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Probability values can vary</a:t>
            </a:r>
            <a:r>
              <a:rPr lang="cs-CZ" altLang="cs-CZ" sz="2400" dirty="0"/>
              <a:t> </a:t>
            </a:r>
            <a:r>
              <a:rPr lang="en-GB" altLang="cs-CZ" sz="2400" dirty="0"/>
              <a:t>from 1 to 0  (1 &gt; </a:t>
            </a:r>
            <a:r>
              <a:rPr lang="en-GB" altLang="cs-CZ" sz="2400" i="1" dirty="0"/>
              <a:t>P(A)</a:t>
            </a:r>
            <a:r>
              <a:rPr lang="en-GB" altLang="cs-CZ" sz="2400" dirty="0"/>
              <a:t> &gt; 0)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Impossible and regular (unavoidable) event</a:t>
            </a:r>
            <a:endParaRPr lang="en-GB" altLang="cs-CZ" sz="2400" i="1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i="1" dirty="0"/>
              <a:t>Let’s have an experiment which outcomes can reach values A</a:t>
            </a:r>
            <a:r>
              <a:rPr lang="en-GB" altLang="cs-CZ" sz="2400" i="1" baseline="-25000" dirty="0"/>
              <a:t>1</a:t>
            </a:r>
            <a:r>
              <a:rPr lang="en-GB" altLang="cs-CZ" sz="2400" i="1" dirty="0"/>
              <a:t>...A</a:t>
            </a:r>
            <a:r>
              <a:rPr lang="en-GB" altLang="cs-CZ" sz="2400" i="1" baseline="-25000" dirty="0"/>
              <a:t>n</a:t>
            </a:r>
            <a:r>
              <a:rPr lang="en-GB" altLang="cs-CZ" sz="2400" i="1" dirty="0"/>
              <a:t> of equal probability P(A):</a:t>
            </a:r>
            <a:endParaRPr lang="en-GB" altLang="cs-CZ" sz="2400" dirty="0"/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The degree of uncertainty (given by the number of individual uncertainties) grows with increasing </a:t>
            </a:r>
            <a:r>
              <a:rPr lang="en-GB" altLang="cs-CZ" sz="2400" i="1" dirty="0"/>
              <a:t>n</a:t>
            </a:r>
            <a:r>
              <a:rPr lang="cs-CZ" altLang="cs-CZ" sz="2400" dirty="0"/>
              <a:t>.</a:t>
            </a:r>
            <a:r>
              <a:rPr lang="en-GB" altLang="cs-CZ" sz="2400" dirty="0"/>
              <a:t> It is denoted as</a:t>
            </a:r>
            <a:r>
              <a:rPr lang="cs-CZ" altLang="cs-CZ" sz="2400" dirty="0"/>
              <a:t> </a:t>
            </a:r>
            <a:r>
              <a:rPr lang="en-GB" altLang="cs-CZ" sz="2400" dirty="0">
                <a:solidFill>
                  <a:srgbClr val="FF0000"/>
                </a:solidFill>
              </a:rPr>
              <a:t>information entropy</a:t>
            </a:r>
            <a:r>
              <a:rPr lang="cs-CZ" altLang="cs-CZ" sz="2400" dirty="0">
                <a:solidFill>
                  <a:srgbClr val="339933"/>
                </a:solidFill>
              </a:rPr>
              <a:t>.</a:t>
            </a:r>
            <a:r>
              <a:rPr lang="en-GB" altLang="cs-CZ" sz="2400" dirty="0">
                <a:solidFill>
                  <a:srgbClr val="339933"/>
                </a:solidFill>
              </a:rPr>
              <a:t> </a:t>
            </a:r>
            <a:r>
              <a:rPr lang="cs-CZ" altLang="cs-CZ" sz="2400" dirty="0">
                <a:solidFill>
                  <a:srgbClr val="339933"/>
                </a:solidFill>
              </a:rPr>
              <a:t> </a:t>
            </a:r>
            <a:endParaRPr lang="en-GB" altLang="cs-CZ" sz="2400" i="1" dirty="0">
              <a:solidFill>
                <a:srgbClr val="339933"/>
              </a:solidFill>
            </a:endParaRP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Let’s have n mutually excluding events with 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1</a:t>
            </a:r>
            <a:r>
              <a:rPr lang="en-GB" altLang="cs-CZ" sz="2400" i="1" dirty="0"/>
              <a:t>)</a:t>
            </a:r>
            <a:r>
              <a:rPr lang="en-GB" altLang="cs-CZ" sz="2400" dirty="0"/>
              <a:t>, 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2</a:t>
            </a:r>
            <a:r>
              <a:rPr lang="en-GB" altLang="cs-CZ" sz="2400" i="1" dirty="0"/>
              <a:t>)...P(A</a:t>
            </a:r>
            <a:r>
              <a:rPr lang="en-GB" altLang="cs-CZ" sz="2400" i="1" baseline="-25000" dirty="0"/>
              <a:t>n</a:t>
            </a:r>
            <a:r>
              <a:rPr lang="en-GB" altLang="cs-CZ" sz="2400" i="1" dirty="0"/>
              <a:t>)</a:t>
            </a:r>
            <a:r>
              <a:rPr lang="en-GB" altLang="cs-CZ" sz="2400" dirty="0"/>
              <a:t>. </a:t>
            </a:r>
            <a:r>
              <a:rPr lang="en-GB" altLang="cs-CZ" sz="2400" dirty="0">
                <a:solidFill>
                  <a:srgbClr val="FF0000"/>
                </a:solidFill>
              </a:rPr>
              <a:t>Uncertainty degree </a:t>
            </a:r>
            <a:r>
              <a:rPr lang="en-GB" altLang="cs-CZ" sz="2400" i="1" dirty="0"/>
              <a:t>N</a:t>
            </a:r>
            <a:r>
              <a:rPr lang="en-GB" altLang="cs-CZ" sz="2400" i="1" baseline="-25000" dirty="0"/>
              <a:t>i</a:t>
            </a:r>
            <a:r>
              <a:rPr lang="en-GB" altLang="cs-CZ" sz="2400" dirty="0"/>
              <a:t> of one possible outcome is:</a:t>
            </a:r>
          </a:p>
          <a:p>
            <a:pPr marL="0" indent="0"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GB" altLang="cs-CZ" sz="2400" i="1" dirty="0"/>
              <a:t>N</a:t>
            </a:r>
            <a:r>
              <a:rPr lang="en-GB" altLang="cs-CZ" sz="2400" i="1" baseline="-25000" dirty="0"/>
              <a:t>i </a:t>
            </a:r>
            <a:r>
              <a:rPr lang="en-GB" altLang="cs-CZ" sz="2400" i="1" dirty="0"/>
              <a:t> = -P(A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  <a:r>
              <a:rPr lang="en-GB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400" dirty="0"/>
              <a:t>log</a:t>
            </a:r>
            <a:r>
              <a:rPr lang="en-GB" altLang="cs-CZ" sz="2400" baseline="-25000" dirty="0"/>
              <a:t>2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</a:p>
          <a:p>
            <a:pPr eaLnBrk="1" hangingPunct="1">
              <a:lnSpc>
                <a:spcPct val="100000"/>
              </a:lnSpc>
              <a:defRPr/>
            </a:pPr>
            <a:r>
              <a:rPr lang="en-GB" altLang="cs-CZ" sz="2400" dirty="0"/>
              <a:t>Information entropy of the whole experiment</a:t>
            </a:r>
            <a:r>
              <a:rPr lang="cs-CZ" altLang="cs-CZ" sz="2400" dirty="0"/>
              <a:t> = </a:t>
            </a:r>
            <a:r>
              <a:rPr lang="en-GB" altLang="cs-CZ" sz="2400" dirty="0"/>
              <a:t>the sum of individual uncertainties</a:t>
            </a:r>
            <a:r>
              <a:rPr lang="cs-CZ" altLang="cs-CZ" sz="2400" dirty="0"/>
              <a:t>:</a:t>
            </a:r>
            <a:endParaRPr lang="en-GB" altLang="cs-CZ" sz="2400" dirty="0"/>
          </a:p>
          <a:p>
            <a:pPr marL="0" indent="0" algn="ctr" eaLnBrk="1" hangingPunct="1">
              <a:lnSpc>
                <a:spcPct val="100000"/>
              </a:lnSpc>
              <a:buFontTx/>
              <a:buNone/>
              <a:defRPr/>
            </a:pPr>
            <a:r>
              <a:rPr lang="en-GB" altLang="cs-CZ" sz="2400" i="1" dirty="0"/>
              <a:t>H</a:t>
            </a:r>
            <a:r>
              <a:rPr lang="en-GB" altLang="cs-CZ" sz="2400" dirty="0"/>
              <a:t>  =  </a:t>
            </a:r>
            <a:r>
              <a:rPr lang="en-GB" altLang="cs-CZ" sz="2400" dirty="0">
                <a:latin typeface="Symbol" panose="05050102010706020507" pitchFamily="18" charset="2"/>
              </a:rPr>
              <a:t>S</a:t>
            </a:r>
            <a:r>
              <a:rPr lang="en-GB" altLang="cs-CZ" sz="2400" dirty="0"/>
              <a:t>-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</a:t>
            </a:r>
            <a:r>
              <a:rPr lang="en-GB" altLang="cs-CZ" sz="2400" i="1" dirty="0">
                <a:latin typeface="Calibri" panose="020F0502020204030204" pitchFamily="34" charset="0"/>
                <a:cs typeface="Calibri" panose="020F0502020204030204" pitchFamily="34" charset="0"/>
              </a:rPr>
              <a:t>·</a:t>
            </a:r>
            <a:r>
              <a:rPr lang="en-GB" altLang="cs-CZ" sz="2400" dirty="0"/>
              <a:t>log</a:t>
            </a:r>
            <a:r>
              <a:rPr lang="en-GB" altLang="cs-CZ" sz="2400" baseline="-25000" dirty="0"/>
              <a:t>2</a:t>
            </a:r>
            <a:r>
              <a:rPr lang="en-GB" altLang="cs-CZ" sz="2400" i="1" dirty="0"/>
              <a:t>P(A</a:t>
            </a:r>
            <a:r>
              <a:rPr lang="en-GB" altLang="cs-CZ" sz="2400" i="1" baseline="-25000" dirty="0"/>
              <a:t>i</a:t>
            </a:r>
            <a:r>
              <a:rPr lang="en-GB" altLang="cs-CZ" sz="2400" i="1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212504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9CEFF7F-58BA-4AD0-B26E-36469666A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83062" y="457241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Probability and information entropy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A49FF5E-606D-4FF9-8331-DE1BEAD145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40220" y="1412875"/>
            <a:ext cx="9417269" cy="48529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Intuition: the uncertainty can be removed by the delivery of respective amount of information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Therefore, the last term is also a quantitative expression of the amount (capacity) of information.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 increases the system ordering.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P(A)</a:t>
            </a:r>
            <a:r>
              <a:rPr lang="en-GB" altLang="cs-CZ" sz="2800" dirty="0">
                <a:latin typeface="Arial Unicode MS" pitchFamily="34" charset="-128"/>
              </a:rPr>
              <a:t> large = small amount of information</a:t>
            </a:r>
            <a:endParaRPr lang="en-GB" altLang="cs-CZ" sz="2800" i="1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An experiment gives two alternative outcomes of the same P(A) = 0.5</a:t>
            </a:r>
            <a:r>
              <a:rPr lang="en-GB" altLang="cs-CZ" sz="2800" dirty="0">
                <a:latin typeface="Arial Unicode MS" pitchFamily="34" charset="-128"/>
              </a:rPr>
              <a:t> </a:t>
            </a:r>
            <a:r>
              <a:rPr lang="en-GB" altLang="cs-CZ" sz="2800" dirty="0">
                <a:latin typeface="Arial Unicode MS" pitchFamily="34" charset="-128"/>
                <a:sym typeface="Symbol" panose="05050102010706020507" pitchFamily="18" charset="2"/>
              </a:rPr>
              <a:t></a:t>
            </a: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i="1" dirty="0">
                <a:latin typeface="Arial Unicode MS" pitchFamily="34" charset="-128"/>
              </a:rPr>
              <a:t>H</a:t>
            </a:r>
            <a:r>
              <a:rPr lang="en-GB" altLang="cs-CZ" sz="2800" dirty="0">
                <a:latin typeface="Arial Unicode MS" pitchFamily="34" charset="-128"/>
              </a:rPr>
              <a:t> = - (0.5log</a:t>
            </a:r>
            <a:r>
              <a:rPr lang="en-GB" altLang="cs-CZ" sz="2800" baseline="-25000" dirty="0">
                <a:latin typeface="Arial Unicode MS" pitchFamily="34" charset="-128"/>
              </a:rPr>
              <a:t>2</a:t>
            </a:r>
            <a:r>
              <a:rPr lang="en-GB" altLang="cs-CZ" sz="2800" dirty="0">
                <a:latin typeface="Arial Unicode MS" pitchFamily="34" charset="-128"/>
              </a:rPr>
              <a:t>0.5 + 0.5log</a:t>
            </a:r>
            <a:r>
              <a:rPr lang="en-GB" altLang="cs-CZ" sz="2800" baseline="-25000" dirty="0">
                <a:latin typeface="Arial Unicode MS" pitchFamily="34" charset="-128"/>
              </a:rPr>
              <a:t>2</a:t>
            </a:r>
            <a:r>
              <a:rPr lang="en-GB" altLang="cs-CZ" sz="2800" dirty="0">
                <a:latin typeface="Arial Unicode MS" pitchFamily="34" charset="-128"/>
              </a:rPr>
              <a:t>0.5) = 1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1 bit (</a:t>
            </a:r>
            <a:r>
              <a:rPr lang="en-GB" altLang="cs-CZ" sz="2800" i="1" dirty="0">
                <a:latin typeface="Arial Unicode MS" pitchFamily="34" charset="-128"/>
              </a:rPr>
              <a:t>binary digit</a:t>
            </a:r>
            <a:r>
              <a:rPr lang="en-GB" altLang="cs-CZ" sz="2800" dirty="0">
                <a:latin typeface="Arial Unicode MS" pitchFamily="34" charset="-12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83333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F39C434-F1C4-452E-B579-D83510169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Information system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B1BCD277-5331-4948-B1F0-AAF054AE6D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88276" y="1087055"/>
            <a:ext cx="10184524" cy="48244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Five parts: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information source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transmitter (coding)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information channel (noise)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receiver (decoding)</a:t>
            </a:r>
          </a:p>
          <a:p>
            <a:pPr lvl="1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user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Signal </a:t>
            </a:r>
            <a:r>
              <a:rPr lang="en-GB" altLang="cs-CZ" sz="2400" dirty="0">
                <a:latin typeface="Arial Unicode MS" pitchFamily="34" charset="-128"/>
              </a:rPr>
              <a:t> = the substance or energy carrier of the information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Information channel </a:t>
            </a:r>
            <a:r>
              <a:rPr lang="en-GB" altLang="cs-CZ" sz="2400" dirty="0">
                <a:latin typeface="Arial Unicode MS" pitchFamily="34" charset="-128"/>
              </a:rPr>
              <a:t>= medium in which the signal propagates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Symbols</a:t>
            </a:r>
            <a:r>
              <a:rPr lang="en-GB" altLang="cs-CZ" sz="2400" dirty="0">
                <a:latin typeface="Arial Unicode MS" pitchFamily="34" charset="-128"/>
              </a:rPr>
              <a:t> = dimensionless  parameters qualitatively representing the given event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Position</a:t>
            </a:r>
            <a:r>
              <a:rPr lang="en-GB" altLang="cs-CZ" sz="2400" dirty="0">
                <a:latin typeface="Arial Unicode MS" pitchFamily="34" charset="-128"/>
              </a:rPr>
              <a:t> - spatial and temporal arrangement of symbols due to coding process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The elementary signal carries 1 bit-information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Max. amount of information which can be delivered by the information channel in unit time =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capacity of the information channel</a:t>
            </a:r>
          </a:p>
        </p:txBody>
      </p:sp>
    </p:spTree>
    <p:extLst>
      <p:ext uri="{BB962C8B-B14F-4D97-AF65-F5344CB8AC3E}">
        <p14:creationId xmlns:p14="http://schemas.microsoft.com/office/powerpoint/2010/main" val="414735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3B18A1D5-4ED1-48F2-B160-1B9CB3826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Redundancy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82B85916-BA93-4C1D-86B8-406D795598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71753" y="3284538"/>
            <a:ext cx="9722068" cy="331311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Noise</a:t>
            </a:r>
            <a:r>
              <a:rPr lang="en-GB" altLang="cs-CZ" sz="2400" dirty="0">
                <a:latin typeface="Arial Unicode MS" pitchFamily="34" charset="-128"/>
              </a:rPr>
              <a:t> = influences reducing original amount of information transmitted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Excess information (redundant information) can be used to reduce the effects of noise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Redundancy</a:t>
            </a:r>
            <a:r>
              <a:rPr lang="en-GB" altLang="cs-CZ" sz="2400" dirty="0">
                <a:solidFill>
                  <a:srgbClr val="339933"/>
                </a:solidFill>
                <a:latin typeface="Arial Unicode MS" pitchFamily="34" charset="-128"/>
              </a:rPr>
              <a:t> </a:t>
            </a:r>
            <a:r>
              <a:rPr lang="en-GB" altLang="cs-CZ" sz="2400" i="1" dirty="0">
                <a:latin typeface="Arial Unicode MS" pitchFamily="34" charset="-128"/>
              </a:rPr>
              <a:t>R</a:t>
            </a:r>
            <a:r>
              <a:rPr lang="en-GB" altLang="cs-CZ" sz="2400" dirty="0">
                <a:latin typeface="Arial Unicode MS" pitchFamily="34" charset="-128"/>
              </a:rPr>
              <a:t> is given by the formula: </a:t>
            </a:r>
            <a:r>
              <a:rPr lang="en-GB" altLang="cs-CZ" sz="2400" i="1" dirty="0">
                <a:solidFill>
                  <a:schemeClr val="accent2"/>
                </a:solidFill>
                <a:latin typeface="Arial Unicode MS" pitchFamily="34" charset="-128"/>
              </a:rPr>
              <a:t>R</a:t>
            </a:r>
            <a:r>
              <a:rPr lang="en-GB" altLang="cs-CZ" sz="2400" dirty="0">
                <a:solidFill>
                  <a:schemeClr val="accent2"/>
                </a:solidFill>
                <a:latin typeface="Arial Unicode MS" pitchFamily="34" charset="-128"/>
              </a:rPr>
              <a:t> = 1 - </a:t>
            </a:r>
            <a:r>
              <a:rPr lang="en-GB" altLang="cs-CZ" sz="2400" i="1" dirty="0">
                <a:solidFill>
                  <a:schemeClr val="accent2"/>
                </a:solidFill>
                <a:latin typeface="Arial Unicode MS" pitchFamily="34" charset="-128"/>
              </a:rPr>
              <a:t>H/H</a:t>
            </a:r>
            <a:r>
              <a:rPr lang="en-GB" altLang="cs-CZ" sz="2400" i="1" baseline="-25000" dirty="0">
                <a:solidFill>
                  <a:schemeClr val="accent2"/>
                </a:solidFill>
                <a:latin typeface="Arial Unicode MS" pitchFamily="34" charset="-128"/>
              </a:rPr>
              <a:t>MAX</a:t>
            </a:r>
            <a:r>
              <a:rPr lang="en-GB" altLang="cs-CZ" sz="2400" dirty="0">
                <a:solidFill>
                  <a:schemeClr val="accent2"/>
                </a:solidFill>
                <a:latin typeface="Arial Unicode MS" pitchFamily="34" charset="-128"/>
              </a:rPr>
              <a:t>, </a:t>
            </a:r>
            <a:r>
              <a:rPr lang="en-GB" altLang="cs-CZ" sz="2400" dirty="0">
                <a:latin typeface="Arial Unicode MS" pitchFamily="34" charset="-128"/>
              </a:rPr>
              <a:t>where H is the really transmitted amount of information and H</a:t>
            </a:r>
            <a:r>
              <a:rPr lang="en-GB" altLang="cs-CZ" sz="2400" baseline="-25000" dirty="0">
                <a:latin typeface="Arial Unicode MS" pitchFamily="34" charset="-128"/>
              </a:rPr>
              <a:t>MAX</a:t>
            </a:r>
            <a:r>
              <a:rPr lang="en-GB" altLang="cs-CZ" sz="2400" dirty="0">
                <a:latin typeface="Arial Unicode MS" pitchFamily="34" charset="-128"/>
              </a:rPr>
              <a:t> is capacity of the information channel.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Language redundancy is relatively high (about 70 %), in scientific writings - relatively low</a:t>
            </a:r>
          </a:p>
        </p:txBody>
      </p:sp>
      <p:pic>
        <p:nvPicPr>
          <p:cNvPr id="32772" name="Picture 7">
            <a:extLst>
              <a:ext uri="{FF2B5EF4-FFF2-40B4-BE49-F238E27FC236}">
                <a16:creationId xmlns:a16="http://schemas.microsoft.com/office/drawing/2014/main" id="{72A174FE-2B91-4292-8749-F772C5DB199B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53803" y="994308"/>
            <a:ext cx="6258362" cy="2161478"/>
          </a:xfrm>
          <a:noFill/>
        </p:spPr>
      </p:pic>
    </p:spTree>
    <p:extLst>
      <p:ext uri="{BB962C8B-B14F-4D97-AF65-F5344CB8AC3E}">
        <p14:creationId xmlns:p14="http://schemas.microsoft.com/office/powerpoint/2010/main" val="1227858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5686E22-A2C1-4B5B-B6B6-86D87E6F62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Information processes in living organism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1C46C0C7-96F6-4C76-81CC-C3F4FEA101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human organism is able to process an information flow of about 35 bit/s under optimal conditions</a:t>
            </a:r>
            <a:r>
              <a:rPr lang="cs-CZ" altLang="cs-CZ" sz="2800" dirty="0">
                <a:latin typeface="Arial Unicode MS" pitchFamily="34" charset="-128"/>
              </a:rPr>
              <a:t> in </a:t>
            </a:r>
            <a:r>
              <a:rPr lang="cs-CZ" altLang="cs-CZ" sz="2800" dirty="0" err="1">
                <a:latin typeface="Arial Unicode MS" pitchFamily="34" charset="-128"/>
              </a:rPr>
              <a:t>average</a:t>
            </a:r>
            <a:r>
              <a:rPr lang="en-GB" altLang="cs-CZ" sz="28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Transmission and processing of information in living organism: </a:t>
            </a:r>
            <a:r>
              <a:rPr lang="en-GB" altLang="cs-CZ" sz="2800" dirty="0">
                <a:solidFill>
                  <a:srgbClr val="FF0000"/>
                </a:solidFill>
                <a:latin typeface="Arial Unicode MS" pitchFamily="34" charset="-128"/>
              </a:rPr>
              <a:t>hormonal </a:t>
            </a:r>
            <a:r>
              <a:rPr lang="en-GB" altLang="cs-CZ" sz="2800" dirty="0">
                <a:latin typeface="Arial Unicode MS" pitchFamily="34" charset="-128"/>
              </a:rPr>
              <a:t>and </a:t>
            </a:r>
            <a:r>
              <a:rPr lang="en-GB" altLang="cs-CZ" sz="2800" dirty="0">
                <a:solidFill>
                  <a:srgbClr val="FF0000"/>
                </a:solidFill>
                <a:latin typeface="Arial Unicode MS" pitchFamily="34" charset="-128"/>
              </a:rPr>
              <a:t>nervous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Three levels: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basic biochemical reactions </a:t>
            </a:r>
            <a:r>
              <a:rPr lang="en-GB" altLang="cs-CZ" sz="2400" dirty="0">
                <a:latin typeface="Arial Unicode MS" pitchFamily="34" charset="-128"/>
              </a:rPr>
              <a:t>(control of protein synthesis - hormonal)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autonomous systems </a:t>
            </a:r>
            <a:r>
              <a:rPr lang="en-GB" altLang="cs-CZ" sz="2400" dirty="0">
                <a:latin typeface="Arial Unicode MS" pitchFamily="34" charset="-128"/>
              </a:rPr>
              <a:t>(e.g., regulation of the heart activity - hormonal and nervous)</a:t>
            </a:r>
          </a:p>
          <a:p>
            <a:pPr lvl="1" eaLnBrk="1" hangingPunct="1"/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central nervous system</a:t>
            </a:r>
          </a:p>
        </p:txBody>
      </p:sp>
    </p:spTree>
    <p:extLst>
      <p:ext uri="{BB962C8B-B14F-4D97-AF65-F5344CB8AC3E}">
        <p14:creationId xmlns:p14="http://schemas.microsoft.com/office/powerpoint/2010/main" val="4533615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91B785DC-53C8-44F1-B220-B1300DA4B9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66648" y="476250"/>
            <a:ext cx="9406759" cy="11430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Examples of information processes in a living organism: eye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436D2EE-724F-40FE-BD66-5E541E4F90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4607" y="1989139"/>
            <a:ext cx="9942786" cy="44211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Information processing in the vision analyser.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 the yellow spot there are about 10</a:t>
            </a:r>
            <a:r>
              <a:rPr lang="en-GB" altLang="cs-CZ" sz="2800" baseline="30000" dirty="0">
                <a:latin typeface="Arial Unicode MS" pitchFamily="34" charset="-128"/>
              </a:rPr>
              <a:t>7</a:t>
            </a:r>
            <a:r>
              <a:rPr lang="en-GB" altLang="cs-CZ" sz="2800" dirty="0">
                <a:latin typeface="Arial Unicode MS" pitchFamily="34" charset="-128"/>
              </a:rPr>
              <a:t> receptors, each can resolve 120 levels of light intensity, i.e. 7 bits of information. The eye can distinguish 10 images/s so that the capacity of the vision analyser is about 7·10</a:t>
            </a:r>
            <a:r>
              <a:rPr lang="cs-CZ" altLang="cs-CZ" sz="2800" baseline="30000" dirty="0">
                <a:latin typeface="Arial Unicode MS" pitchFamily="34" charset="-128"/>
              </a:rPr>
              <a:t>8</a:t>
            </a:r>
            <a:r>
              <a:rPr lang="en-GB" altLang="cs-CZ" sz="2800" dirty="0">
                <a:latin typeface="Arial Unicode MS" pitchFamily="34" charset="-128"/>
              </a:rPr>
              <a:t> bit/s at the level of the yellow spot.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optical nerve consists of about 10</a:t>
            </a:r>
            <a:r>
              <a:rPr lang="en-GB" altLang="cs-CZ" sz="2800" baseline="30000" dirty="0">
                <a:latin typeface="Arial Unicode MS" pitchFamily="34" charset="-128"/>
              </a:rPr>
              <a:t>6</a:t>
            </a:r>
            <a:r>
              <a:rPr lang="en-GB" altLang="cs-CZ" sz="2800" dirty="0">
                <a:latin typeface="Arial Unicode MS" pitchFamily="34" charset="-128"/>
              </a:rPr>
              <a:t> fibres. Each can pass about 300 action potentials/s, so that the nerve capacity is about 3.10</a:t>
            </a:r>
            <a:r>
              <a:rPr lang="en-GB" altLang="cs-CZ" sz="2800" baseline="30000" dirty="0">
                <a:latin typeface="Arial Unicode MS" pitchFamily="34" charset="-128"/>
              </a:rPr>
              <a:t>8</a:t>
            </a:r>
            <a:r>
              <a:rPr lang="en-GB" altLang="cs-CZ" sz="2800" dirty="0">
                <a:latin typeface="Arial Unicode MS" pitchFamily="34" charset="-128"/>
              </a:rPr>
              <a:t> bit/s (compare with a </a:t>
            </a:r>
            <a:r>
              <a:rPr lang="cs-CZ" altLang="cs-CZ" sz="2800" dirty="0">
                <a:latin typeface="Arial Unicode MS" pitchFamily="34" charset="-128"/>
              </a:rPr>
              <a:t>standard </a:t>
            </a:r>
            <a:r>
              <a:rPr lang="en-GB" altLang="cs-CZ" sz="2800" dirty="0">
                <a:latin typeface="Arial Unicode MS" pitchFamily="34" charset="-128"/>
              </a:rPr>
              <a:t>TV-channel</a:t>
            </a:r>
            <a:r>
              <a:rPr lang="cs-CZ" altLang="cs-CZ" sz="2800" dirty="0">
                <a:latin typeface="Arial Unicode MS" pitchFamily="34" charset="-128"/>
              </a:rPr>
              <a:t> </a:t>
            </a:r>
            <a:r>
              <a:rPr lang="cs-CZ" altLang="cs-CZ" sz="2800" dirty="0" err="1">
                <a:latin typeface="Arial Unicode MS" pitchFamily="34" charset="-128"/>
              </a:rPr>
              <a:t>capacity</a:t>
            </a:r>
            <a:r>
              <a:rPr lang="en-GB" altLang="cs-CZ" sz="2800" dirty="0">
                <a:latin typeface="Arial Unicode MS" pitchFamily="34" charset="-128"/>
              </a:rPr>
              <a:t> 10</a:t>
            </a:r>
            <a:r>
              <a:rPr lang="en-GB" altLang="cs-CZ" sz="2800" baseline="30000" dirty="0">
                <a:latin typeface="Arial Unicode MS" pitchFamily="34" charset="-128"/>
              </a:rPr>
              <a:t>7</a:t>
            </a:r>
            <a:r>
              <a:rPr lang="en-GB" altLang="cs-CZ" sz="2800" dirty="0">
                <a:latin typeface="Arial Unicode MS" pitchFamily="34" charset="-128"/>
              </a:rPr>
              <a:t> bit/s)</a:t>
            </a:r>
          </a:p>
        </p:txBody>
      </p:sp>
    </p:spTree>
    <p:extLst>
      <p:ext uri="{BB962C8B-B14F-4D97-AF65-F5344CB8AC3E}">
        <p14:creationId xmlns:p14="http://schemas.microsoft.com/office/powerpoint/2010/main" val="4947167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EE5E5354-B1CE-48C6-B4E5-6309C5471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8469" y="268055"/>
            <a:ext cx="10753200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Examples of information processes in living organism: DNA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6FB3DEB4-2ACE-4539-99B3-90EE3404F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51035" y="1600200"/>
            <a:ext cx="9764110" cy="43497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DNA: </a:t>
            </a:r>
            <a:r>
              <a:rPr lang="en-GB" altLang="cs-CZ" sz="2400" dirty="0">
                <a:latin typeface="Arial Unicode MS" pitchFamily="34" charset="-128"/>
              </a:rPr>
              <a:t>DNA contains 4 bases (A, G, C, T). Any nucleotide contains only one base. Therefore, the information carried by one nucleotide is 2 bits. The DNA of one human sperm contains 10</a:t>
            </a:r>
            <a:r>
              <a:rPr lang="en-GB" altLang="cs-CZ" sz="2400" baseline="30000" dirty="0">
                <a:latin typeface="Arial Unicode MS" pitchFamily="34" charset="-128"/>
              </a:rPr>
              <a:t>9</a:t>
            </a:r>
            <a:r>
              <a:rPr lang="en-GB" altLang="cs-CZ" sz="2400" dirty="0">
                <a:latin typeface="Arial Unicode MS" pitchFamily="34" charset="-128"/>
              </a:rPr>
              <a:t> nucleotides, i.e. information of 2·10</a:t>
            </a:r>
            <a:r>
              <a:rPr lang="en-GB" altLang="cs-CZ" sz="2400" baseline="30000" dirty="0">
                <a:latin typeface="Arial Unicode MS" pitchFamily="34" charset="-128"/>
              </a:rPr>
              <a:t>9</a:t>
            </a:r>
            <a:r>
              <a:rPr lang="en-GB" altLang="cs-CZ" sz="2400" dirty="0">
                <a:latin typeface="Arial Unicode MS" pitchFamily="34" charset="-128"/>
              </a:rPr>
              <a:t> bits.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Protein: </a:t>
            </a:r>
            <a:r>
              <a:rPr lang="en-GB" altLang="cs-CZ" sz="2400" dirty="0">
                <a:latin typeface="Arial Unicode MS" pitchFamily="34" charset="-128"/>
              </a:rPr>
              <a:t>20 different AA - information carried by one of them is  about 4 bits. Let the protein molecule contain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</a:t>
            </a:r>
            <a:r>
              <a:rPr lang="en-GB" altLang="cs-CZ" sz="2400" dirty="0">
                <a:latin typeface="Arial Unicode MS" pitchFamily="34" charset="-128"/>
              </a:rPr>
              <a:t> 10</a:t>
            </a:r>
            <a:r>
              <a:rPr lang="en-GB" altLang="cs-CZ" sz="2400" baseline="30000" dirty="0">
                <a:latin typeface="Arial Unicode MS" pitchFamily="34" charset="-128"/>
              </a:rPr>
              <a:t>3</a:t>
            </a:r>
            <a:r>
              <a:rPr lang="en-GB" altLang="cs-CZ" sz="2400" dirty="0">
                <a:latin typeface="Arial Unicode MS" pitchFamily="34" charset="-128"/>
              </a:rPr>
              <a:t> AA-units, so that its inf. capacity is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</a:t>
            </a:r>
            <a:r>
              <a:rPr lang="en-GB" altLang="cs-CZ" sz="2400" dirty="0">
                <a:latin typeface="Arial Unicode MS" pitchFamily="34" charset="-128"/>
              </a:rPr>
              <a:t> 4·10</a:t>
            </a:r>
            <a:r>
              <a:rPr lang="en-GB" altLang="cs-CZ" sz="2400" baseline="30000" dirty="0">
                <a:latin typeface="Arial Unicode MS" pitchFamily="34" charset="-128"/>
              </a:rPr>
              <a:t>3</a:t>
            </a:r>
            <a:r>
              <a:rPr lang="en-GB" altLang="cs-CZ" sz="2400" dirty="0">
                <a:latin typeface="Arial Unicode MS" pitchFamily="34" charset="-128"/>
              </a:rPr>
              <a:t> bits. The quotient of the total information content of DNA molecule, and the information carried by one protein molecule determines the number of protein molecules able of synthesis: 5·10</a:t>
            </a:r>
            <a:r>
              <a:rPr lang="en-GB" altLang="cs-CZ" sz="2400" baseline="30000" dirty="0">
                <a:latin typeface="Arial Unicode MS" pitchFamily="34" charset="-128"/>
              </a:rPr>
              <a:t>5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Condition: 1 protein = 1 enzyme, 1 enzyme is coded by 1 gene </a:t>
            </a:r>
            <a:r>
              <a:rPr lang="en-GB" altLang="cs-CZ" sz="2400" dirty="0">
                <a:latin typeface="Arial Unicode MS" pitchFamily="34" charset="-128"/>
                <a:sym typeface="Symbol" panose="05050102010706020507" pitchFamily="18" charset="2"/>
              </a:rPr>
              <a:t></a:t>
            </a:r>
            <a:r>
              <a:rPr lang="en-GB" altLang="cs-CZ" sz="2400" dirty="0">
                <a:latin typeface="Arial Unicode MS" pitchFamily="34" charset="-128"/>
              </a:rPr>
              <a:t>  the chromosomal DNA of human sperm contains about 5·10</a:t>
            </a:r>
            <a:r>
              <a:rPr lang="en-GB" altLang="cs-CZ" sz="2400" baseline="30000" dirty="0">
                <a:latin typeface="Arial Unicode MS" pitchFamily="34" charset="-128"/>
              </a:rPr>
              <a:t>5</a:t>
            </a:r>
            <a:r>
              <a:rPr lang="en-GB" altLang="cs-CZ" sz="2400" dirty="0">
                <a:latin typeface="Arial Unicode MS" pitchFamily="34" charset="-128"/>
              </a:rPr>
              <a:t> genes</a:t>
            </a:r>
            <a:r>
              <a:rPr lang="en-GB" altLang="cs-CZ" sz="2400" dirty="0">
                <a:cs typeface="Arial" panose="020B0604020202020204" pitchFamily="34" charset="0"/>
              </a:rPr>
              <a:t>*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</p:txBody>
      </p:sp>
      <p:sp>
        <p:nvSpPr>
          <p:cNvPr id="38916" name="TextovéPole 1">
            <a:extLst>
              <a:ext uri="{FF2B5EF4-FFF2-40B4-BE49-F238E27FC236}">
                <a16:creationId xmlns:a16="http://schemas.microsoft.com/office/drawing/2014/main" id="{22952700-3112-4DE0-910E-888D67A53E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3" y="6308726"/>
            <a:ext cx="61198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600">
                <a:cs typeface="Arial" panose="020B0604020202020204" pitchFamily="34" charset="0"/>
              </a:rPr>
              <a:t>*</a:t>
            </a:r>
            <a:r>
              <a:rPr lang="cs-CZ" altLang="cs-CZ" sz="1600"/>
              <a:t>The real numer is much smaller, of course. See biology.</a:t>
            </a:r>
          </a:p>
        </p:txBody>
      </p:sp>
    </p:spTree>
    <p:extLst>
      <p:ext uri="{BB962C8B-B14F-4D97-AF65-F5344CB8AC3E}">
        <p14:creationId xmlns:p14="http://schemas.microsoft.com/office/powerpoint/2010/main" val="2826800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B80F62C-8DAA-4FBC-881F-E3D9B9DCE6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/>
              <a:t>Lecture outline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99CEBEE-814A-4581-A407-D23B313C7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Cybernetics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Cybernetic systems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Feedback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Principles of information theory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Information system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Information processes in living organism</a:t>
            </a:r>
          </a:p>
          <a:p>
            <a:pPr eaLnBrk="1" hangingPunct="1"/>
            <a:r>
              <a:rPr lang="en-GB" altLang="cs-CZ" dirty="0">
                <a:latin typeface="Arial Unicode MS" pitchFamily="34" charset="-128"/>
              </a:rPr>
              <a:t>Control and regulation</a:t>
            </a:r>
          </a:p>
          <a:p>
            <a:pPr eaLnBrk="1" hangingPunct="1"/>
            <a:r>
              <a:rPr lang="en-GB" altLang="cs-CZ" sz="2800" dirty="0">
                <a:latin typeface="Arial Unicode MS" pitchFamily="34" charset="-128"/>
              </a:rPr>
              <a:t>Principles of modelling</a:t>
            </a:r>
          </a:p>
        </p:txBody>
      </p:sp>
    </p:spTree>
    <p:extLst>
      <p:ext uri="{BB962C8B-B14F-4D97-AF65-F5344CB8AC3E}">
        <p14:creationId xmlns:p14="http://schemas.microsoft.com/office/powerpoint/2010/main" val="41557688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D8C71D7C-52E3-434A-AF2C-EA2486EF5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52032" y="547140"/>
            <a:ext cx="4043362" cy="1143000"/>
          </a:xfrm>
          <a:noFill/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CONTROL AND REGULATION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8443D1FF-9825-4E6F-96B3-6445CB6CFC6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224807" y="724942"/>
            <a:ext cx="5872600" cy="5286976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Control: changes of the system behaviour are evoked by the information transmitted from the controlling part of the system.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According to the complexity of the control process: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systems controlled - without feedback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systems regulated - with feedback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solidFill>
                  <a:srgbClr val="FF3300"/>
                </a:solidFill>
              </a:rPr>
              <a:t>Regulation - process minimising the differences between real values of regulated parameters, and the values required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/>
              <a:t>Features of the automatic regulation: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1. Direct communication (inf. channel) between the controlling and controlled unit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2. Feedback (negative, short or long) between the controlling and controlled unit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dirty="0"/>
              <a:t>3.  Automatic transformation of the information received </a:t>
            </a:r>
            <a:r>
              <a:rPr lang="cs-CZ" altLang="cs-CZ" sz="2000" dirty="0"/>
              <a:t>via</a:t>
            </a:r>
            <a:r>
              <a:rPr lang="en-GB" altLang="cs-CZ" sz="2000" dirty="0"/>
              <a:t> the feedback channel into the control commands</a:t>
            </a:r>
          </a:p>
        </p:txBody>
      </p:sp>
      <p:pic>
        <p:nvPicPr>
          <p:cNvPr id="40964" name="Picture 7">
            <a:extLst>
              <a:ext uri="{FF2B5EF4-FFF2-40B4-BE49-F238E27FC236}">
                <a16:creationId xmlns:a16="http://schemas.microsoft.com/office/drawing/2014/main" id="{EB872470-F60C-4421-8E75-AA78C6E05D10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9438" y="2333297"/>
            <a:ext cx="4565577" cy="4055898"/>
          </a:xfrm>
          <a:noFill/>
        </p:spPr>
      </p:pic>
      <p:sp>
        <p:nvSpPr>
          <p:cNvPr id="40965" name="Line 8">
            <a:extLst>
              <a:ext uri="{FF2B5EF4-FFF2-40B4-BE49-F238E27FC236}">
                <a16:creationId xmlns:a16="http://schemas.microsoft.com/office/drawing/2014/main" id="{22D47998-02F3-404E-8629-20AA612571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8952" y="2848303"/>
            <a:ext cx="628487" cy="4436"/>
          </a:xfrm>
          <a:prstGeom prst="line">
            <a:avLst/>
          </a:prstGeom>
          <a:noFill/>
          <a:ln w="9525">
            <a:solidFill>
              <a:srgbClr val="FF6600"/>
            </a:solidFill>
            <a:round/>
            <a:headEnd/>
            <a:tailEnd type="stealth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1039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6683CDB-17A9-4068-9633-4EA71D932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Forms of control in living organisms: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78B52D39-2702-4D83-8A12-9547AE435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4608" y="1844676"/>
            <a:ext cx="9097306" cy="4525963"/>
          </a:xfrm>
        </p:spPr>
        <p:txBody>
          <a:bodyPr/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Direct control - control commands are transmitted directly from the controlling to the controlled unit. 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Control with autonomous response. The control commands are only a triggering mechanism for switching over the system states (humoral control - e.g. by hormones).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arenR"/>
            </a:pPr>
            <a:r>
              <a:rPr lang="en-GB" altLang="cs-CZ" sz="2800" dirty="0">
                <a:latin typeface="Arial Unicode MS" pitchFamily="34" charset="-128"/>
              </a:rPr>
              <a:t>Differentiated control - it involves both the previous forms. It is performed by the controlling system with a complex feedback net (CNS)</a:t>
            </a:r>
          </a:p>
        </p:txBody>
      </p:sp>
    </p:spTree>
    <p:extLst>
      <p:ext uri="{BB962C8B-B14F-4D97-AF65-F5344CB8AC3E}">
        <p14:creationId xmlns:p14="http://schemas.microsoft.com/office/powerpoint/2010/main" val="50159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9ACC1423-8FE1-401B-8985-2E36169209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Automata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B5D6150-4BB4-438D-AA33-F6C111A16D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61241" y="1341439"/>
            <a:ext cx="8949559" cy="5183187"/>
          </a:xfrm>
        </p:spPr>
        <p:txBody>
          <a:bodyPr/>
          <a:lstStyle/>
          <a:p>
            <a:pPr marL="812800" indent="-812800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Technical devices utilising the control principles able to work independently in certain extent -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automatic machines: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Without feedback - they perform only a program controlled action, they cannot modify or adapt their activity.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With feedback - they are able of autoregulation; they maintain their function in certain limits.</a:t>
            </a:r>
          </a:p>
          <a:p>
            <a:pPr marL="812800" indent="-812800" eaLnBrk="1" hangingPunct="1">
              <a:lnSpc>
                <a:spcPct val="100000"/>
              </a:lnSpc>
              <a:buFontTx/>
              <a:buAutoNum type="romanUcPeriod"/>
            </a:pPr>
            <a:r>
              <a:rPr lang="en-GB" altLang="cs-CZ" sz="2400" dirty="0">
                <a:latin typeface="Arial Unicode MS" pitchFamily="34" charset="-128"/>
              </a:rPr>
              <a:t>Able of certain logical operations, automatic adaptation and learning. When communicating with surroundings and being able of manipulation, they are called </a:t>
            </a: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robots</a:t>
            </a:r>
            <a:r>
              <a:rPr lang="en-GB" altLang="cs-CZ" sz="2400" dirty="0">
                <a:solidFill>
                  <a:srgbClr val="339933"/>
                </a:solidFill>
                <a:latin typeface="Arial Unicode MS" pitchFamily="34" charset="-128"/>
              </a:rPr>
              <a:t>.</a:t>
            </a:r>
          </a:p>
          <a:p>
            <a:pPr marL="812800" indent="-812800"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In medicine, the automatic machines are used in laboratory analysis of biochemical and haematological parameters or in monitoring and analysis basic vital functions.</a:t>
            </a:r>
          </a:p>
        </p:txBody>
      </p:sp>
    </p:spTree>
    <p:extLst>
      <p:ext uri="{BB962C8B-B14F-4D97-AF65-F5344CB8AC3E}">
        <p14:creationId xmlns:p14="http://schemas.microsoft.com/office/powerpoint/2010/main" val="1329909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5F21898-677C-4CBE-9A35-9052521F83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19288" y="188913"/>
            <a:ext cx="8229600" cy="714977"/>
          </a:xfrm>
          <a:noFill/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Principles of modelling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DF1A09AE-92CE-40DB-B294-338EA888B9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15007" y="1129095"/>
            <a:ext cx="10237076" cy="51831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latin typeface="Arial Unicode MS" pitchFamily="34" charset="-128"/>
              </a:rPr>
              <a:t>Theoretical cognitional process which goal is to recognise properties of certain original on the basis of its  representation. The way of re-presentation is given by the purpose of the model.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200" b="1" dirty="0">
                <a:latin typeface="Arial Unicode MS" pitchFamily="34" charset="-128"/>
              </a:rPr>
              <a:t>Each model is a simplification of reality.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latin typeface="Arial Unicode MS" pitchFamily="34" charset="-128"/>
              </a:rPr>
              <a:t>Main principle of modelling is the </a:t>
            </a: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abstraction of identification</a:t>
            </a:r>
            <a:r>
              <a:rPr lang="en-GB" altLang="cs-CZ" sz="2200" dirty="0">
                <a:solidFill>
                  <a:srgbClr val="339933"/>
                </a:solidFill>
                <a:latin typeface="Arial Unicode MS" pitchFamily="34" charset="-128"/>
              </a:rPr>
              <a:t>.</a:t>
            </a:r>
            <a:r>
              <a:rPr lang="en-GB" altLang="cs-CZ" sz="2200" dirty="0">
                <a:latin typeface="Arial Unicode MS" pitchFamily="34" charset="-128"/>
              </a:rPr>
              <a:t> We take into account only identical properties of the objects. A model sufficiently representing the properties of the original object can be a source of information about that object and its interactions.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Analogy</a:t>
            </a:r>
            <a:r>
              <a:rPr lang="en-GB" altLang="cs-CZ" sz="2200" dirty="0">
                <a:latin typeface="Arial Unicode MS" pitchFamily="34" charset="-128"/>
              </a:rPr>
              <a:t> - structural or functional similarity of objects, processes and phenomena (events). </a:t>
            </a: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Structural  analogy </a:t>
            </a:r>
            <a:r>
              <a:rPr lang="en-GB" altLang="cs-CZ" sz="2200" dirty="0">
                <a:latin typeface="Arial Unicode MS" pitchFamily="34" charset="-128"/>
              </a:rPr>
              <a:t>is based on partial  or total structural identity of two systems. 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Functional analogy </a:t>
            </a:r>
            <a:r>
              <a:rPr lang="en-GB" altLang="cs-CZ" sz="2200" dirty="0">
                <a:latin typeface="Arial Unicode MS" pitchFamily="34" charset="-128"/>
              </a:rPr>
              <a:t>(more important) - identity in functional properties  of two  systems - the character of both systems can be quite different (e.g. functional analogy of natural and artificial kidney). </a:t>
            </a:r>
            <a:endParaRPr lang="en-GB" altLang="cs-CZ" sz="22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200" dirty="0">
                <a:solidFill>
                  <a:srgbClr val="FF0000"/>
                </a:solidFill>
                <a:latin typeface="Arial Unicode MS" pitchFamily="34" charset="-128"/>
              </a:rPr>
              <a:t>Isomorphism is </a:t>
            </a:r>
            <a:r>
              <a:rPr lang="en-GB" altLang="cs-CZ" sz="2200" dirty="0">
                <a:latin typeface="Arial Unicode MS" pitchFamily="34" charset="-128"/>
              </a:rPr>
              <a:t>a special case of analogy - the systems in question are of the same mathematical description</a:t>
            </a:r>
          </a:p>
        </p:txBody>
      </p:sp>
    </p:spTree>
    <p:extLst>
      <p:ext uri="{BB962C8B-B14F-4D97-AF65-F5344CB8AC3E}">
        <p14:creationId xmlns:p14="http://schemas.microsoft.com/office/powerpoint/2010/main" val="1775189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21221383-F8E6-4FE9-B53D-E261295A9B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Types of </a:t>
            </a:r>
            <a:r>
              <a:rPr lang="cs-CZ" altLang="cs-CZ" sz="4000" dirty="0">
                <a:latin typeface="Arial Unicode MS" pitchFamily="34" charset="-128"/>
              </a:rPr>
              <a:t>m</a:t>
            </a:r>
            <a:r>
              <a:rPr lang="en-GB" altLang="cs-CZ" sz="4000" dirty="0" err="1">
                <a:latin typeface="Arial Unicode MS" pitchFamily="34" charset="-128"/>
              </a:rPr>
              <a:t>odels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186D81C4-2D57-4957-877E-0E5E8F039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56440" y="1700213"/>
            <a:ext cx="9774621" cy="45259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Formal: </a:t>
            </a:r>
            <a:r>
              <a:rPr lang="en-GB" altLang="cs-CZ" sz="2400" b="1" dirty="0">
                <a:latin typeface="Arial Unicode MS" pitchFamily="34" charset="-128"/>
              </a:rPr>
              <a:t>real</a:t>
            </a:r>
            <a:r>
              <a:rPr lang="en-GB" altLang="cs-CZ" sz="2400" dirty="0">
                <a:latin typeface="Arial Unicode MS" pitchFamily="34" charset="-128"/>
              </a:rPr>
              <a:t> (physical, chemical) and </a:t>
            </a:r>
            <a:r>
              <a:rPr lang="en-GB" altLang="cs-CZ" sz="2400" b="1" dirty="0">
                <a:latin typeface="Arial Unicode MS" pitchFamily="34" charset="-128"/>
              </a:rPr>
              <a:t>abstract</a:t>
            </a:r>
            <a:r>
              <a:rPr lang="en-GB" altLang="cs-CZ" sz="2400" dirty="0">
                <a:latin typeface="Arial Unicode MS" pitchFamily="34" charset="-128"/>
              </a:rPr>
              <a:t> (mathematical).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</a:t>
            </a:r>
            <a:r>
              <a:rPr lang="cs-CZ" altLang="cs-CZ" sz="2400" dirty="0">
                <a:latin typeface="Arial Unicode MS" pitchFamily="34" charset="-128"/>
              </a:rPr>
              <a:t>presence</a:t>
            </a:r>
            <a:r>
              <a:rPr lang="en-GB" altLang="cs-CZ" sz="2400" dirty="0">
                <a:latin typeface="Arial Unicode MS" pitchFamily="34" charset="-128"/>
              </a:rPr>
              <a:t> of accidental features, these can be divided into </a:t>
            </a:r>
            <a:r>
              <a:rPr lang="en-GB" altLang="cs-CZ" sz="2400" b="1" dirty="0">
                <a:latin typeface="Arial Unicode MS" pitchFamily="34" charset="-128"/>
              </a:rPr>
              <a:t>stochastic</a:t>
            </a:r>
            <a:r>
              <a:rPr lang="en-GB" altLang="cs-CZ" sz="2400" dirty="0">
                <a:latin typeface="Arial Unicode MS" pitchFamily="34" charset="-128"/>
              </a:rPr>
              <a:t> and </a:t>
            </a:r>
            <a:r>
              <a:rPr lang="en-GB" altLang="cs-CZ" sz="2400" b="1" dirty="0">
                <a:latin typeface="Arial Unicode MS" pitchFamily="34" charset="-128"/>
              </a:rPr>
              <a:t>deterministic</a:t>
            </a:r>
            <a:r>
              <a:rPr lang="en-GB" altLang="cs-CZ" sz="24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way of origin: </a:t>
            </a:r>
            <a:r>
              <a:rPr lang="en-GB" altLang="cs-CZ" sz="2400" b="1" dirty="0">
                <a:latin typeface="Arial Unicode MS" pitchFamily="34" charset="-128"/>
              </a:rPr>
              <a:t>induction</a:t>
            </a:r>
            <a:r>
              <a:rPr lang="en-GB" altLang="cs-CZ" sz="2400" dirty="0">
                <a:latin typeface="Arial Unicode MS" pitchFamily="34" charset="-128"/>
              </a:rPr>
              <a:t> models (from empirically obtained information) and </a:t>
            </a:r>
            <a:r>
              <a:rPr lang="en-GB" altLang="cs-CZ" sz="2400" b="1" dirty="0">
                <a:latin typeface="Arial Unicode MS" pitchFamily="34" charset="-128"/>
              </a:rPr>
              <a:t>deductive</a:t>
            </a:r>
            <a:r>
              <a:rPr lang="en-GB" altLang="cs-CZ" sz="2400" dirty="0">
                <a:latin typeface="Arial Unicode MS" pitchFamily="34" charset="-128"/>
              </a:rPr>
              <a:t> ones (on the basis of supposed relations)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According to the purpose: </a:t>
            </a:r>
            <a:r>
              <a:rPr lang="en-GB" altLang="cs-CZ" sz="2400" b="1" dirty="0">
                <a:latin typeface="Arial Unicode MS" pitchFamily="34" charset="-128"/>
              </a:rPr>
              <a:t>descriptive</a:t>
            </a:r>
            <a:r>
              <a:rPr lang="en-GB" altLang="cs-CZ" sz="2400" dirty="0">
                <a:latin typeface="Arial Unicode MS" pitchFamily="34" charset="-128"/>
              </a:rPr>
              <a:t> (serving for description of properties of the original) and </a:t>
            </a:r>
            <a:r>
              <a:rPr lang="en-GB" altLang="cs-CZ" sz="2400" b="1" dirty="0">
                <a:latin typeface="Arial Unicode MS" pitchFamily="34" charset="-128"/>
              </a:rPr>
              <a:t>explanatory</a:t>
            </a:r>
            <a:r>
              <a:rPr lang="en-GB" altLang="cs-CZ" sz="2400" dirty="0">
                <a:latin typeface="Arial Unicode MS" pitchFamily="34" charset="-128"/>
              </a:rPr>
              <a:t> (serving for verification of hypotheses)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The choice of modelled hypotheses must be </a:t>
            </a:r>
            <a:r>
              <a:rPr lang="en-GB" altLang="cs-CZ" sz="2400" b="1" dirty="0">
                <a:latin typeface="Arial Unicode MS" pitchFamily="34" charset="-128"/>
              </a:rPr>
              <a:t>representative</a:t>
            </a:r>
            <a:r>
              <a:rPr lang="en-GB" altLang="cs-CZ" sz="2400" dirty="0">
                <a:latin typeface="Arial Unicode MS" pitchFamily="34" charset="-128"/>
              </a:rPr>
              <a:t> - the non-modelled properties must not disable to draw general conclusions.</a:t>
            </a:r>
          </a:p>
        </p:txBody>
      </p:sp>
    </p:spTree>
    <p:extLst>
      <p:ext uri="{BB962C8B-B14F-4D97-AF65-F5344CB8AC3E}">
        <p14:creationId xmlns:p14="http://schemas.microsoft.com/office/powerpoint/2010/main" val="126313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91A054BE-8DA1-477A-BD39-7E5F6193D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4385" y="467752"/>
            <a:ext cx="11125159" cy="451576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Process of model construction and utilisation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46592890-8CF0-41F9-A1B7-FCA4D00665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7159" y="1600200"/>
            <a:ext cx="9033641" cy="4852988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Observation of certain phenomenon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Its experimental verification and, if possible, its quantification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Designing the model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Its comparison with experimental results</a:t>
            </a:r>
            <a:endParaRPr lang="en-GB" altLang="cs-CZ" sz="2400" u="sng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solidFill>
                  <a:srgbClr val="FF0000"/>
                </a:solidFill>
                <a:latin typeface="Arial Unicode MS" pitchFamily="34" charset="-128"/>
              </a:rPr>
              <a:t>Simulation</a:t>
            </a:r>
            <a:r>
              <a:rPr lang="en-GB" altLang="cs-CZ" sz="2400" dirty="0">
                <a:latin typeface="Arial Unicode MS" pitchFamily="34" charset="-128"/>
              </a:rPr>
              <a:t>  = specific kind of modelling. Principle: The original system is re-placed by the simulation model. Regressive verification of knowledge obtained by means of the simulation model in the original system is done. The simulation is often performed using computers.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400" dirty="0">
                <a:latin typeface="Arial Unicode MS" pitchFamily="34" charset="-128"/>
              </a:rPr>
              <a:t>Mathematical modelling of biological and physiological processes (stimulated, e.g., by development of radionuclide methods - substance distribution and kinetics in organism is studied).</a:t>
            </a:r>
          </a:p>
        </p:txBody>
      </p:sp>
    </p:spTree>
    <p:extLst>
      <p:ext uri="{BB962C8B-B14F-4D97-AF65-F5344CB8AC3E}">
        <p14:creationId xmlns:p14="http://schemas.microsoft.com/office/powerpoint/2010/main" val="31476326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E334FDCD-A637-4CE6-928D-C4EBF5A87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0" y="836614"/>
            <a:ext cx="8135938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cs-CZ" sz="2800" dirty="0">
                <a:solidFill>
                  <a:schemeClr val="tx2"/>
                </a:solidFill>
              </a:rPr>
              <a:t>Author: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/>
              <a:t>Vojtěch Mornstein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Content collaboration and language revision: </a:t>
            </a: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cs-CZ" altLang="cs-CZ" sz="2800" dirty="0"/>
              <a:t>Ivo Hrazdira, </a:t>
            </a:r>
            <a:r>
              <a:rPr lang="en-GB" altLang="cs-CZ" sz="2800" dirty="0"/>
              <a:t>Carmel J. Caruana</a:t>
            </a: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br>
              <a:rPr lang="en-GB" altLang="cs-CZ" sz="2800" dirty="0">
                <a:solidFill>
                  <a:schemeClr val="tx2"/>
                </a:solidFill>
              </a:rPr>
            </a:br>
            <a:r>
              <a:rPr lang="en-GB" altLang="cs-CZ" sz="2800" dirty="0">
                <a:solidFill>
                  <a:schemeClr val="tx2"/>
                </a:solidFill>
              </a:rPr>
              <a:t>Last revision: </a:t>
            </a:r>
            <a:r>
              <a:rPr lang="cs-CZ" altLang="cs-CZ" sz="2800" dirty="0" err="1">
                <a:solidFill>
                  <a:schemeClr val="tx2"/>
                </a:solidFill>
              </a:rPr>
              <a:t>September</a:t>
            </a:r>
            <a:r>
              <a:rPr lang="en-GB" altLang="cs-CZ" sz="2800" dirty="0">
                <a:solidFill>
                  <a:schemeClr val="tx2"/>
                </a:solidFill>
              </a:rPr>
              <a:t> 20</a:t>
            </a:r>
            <a:r>
              <a:rPr lang="cs-CZ" altLang="cs-CZ" sz="2800" dirty="0">
                <a:solidFill>
                  <a:schemeClr val="tx2"/>
                </a:solidFill>
              </a:rPr>
              <a:t>24</a:t>
            </a:r>
            <a:endParaRPr lang="en-GB" alt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71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BA438D6-86D5-4139-B4F4-DECCA5382C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38348" y="274638"/>
            <a:ext cx="4244051" cy="1143000"/>
          </a:xfrm>
        </p:spPr>
        <p:txBody>
          <a:bodyPr/>
          <a:lstStyle/>
          <a:p>
            <a:pPr eaLnBrk="1" hangingPunct="1"/>
            <a:r>
              <a:rPr lang="cs-CZ" altLang="cs-CZ" sz="4000" dirty="0">
                <a:latin typeface="Arial Unicode MS" pitchFamily="34" charset="-128"/>
              </a:rPr>
              <a:t>Norbert </a:t>
            </a:r>
            <a:r>
              <a:rPr lang="cs-CZ" altLang="cs-CZ" sz="4000" dirty="0" err="1">
                <a:latin typeface="Arial Unicode MS" pitchFamily="34" charset="-128"/>
              </a:rPr>
              <a:t>Wiener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AB5D274-99CE-4109-B330-7CE835AE0A5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000855" y="3777789"/>
            <a:ext cx="4038600" cy="574675"/>
          </a:xfrm>
        </p:spPr>
        <p:txBody>
          <a:bodyPr/>
          <a:lstStyle/>
          <a:p>
            <a:pPr eaLnBrk="1" hangingPunct="1"/>
            <a:r>
              <a:rPr lang="en-GB" altLang="cs-CZ" sz="2800" b="1" i="1" dirty="0"/>
              <a:t>N. Wiener: </a:t>
            </a:r>
            <a:r>
              <a:rPr lang="en-GB" altLang="cs-CZ" sz="2800" b="1" dirty="0"/>
              <a:t>(1948)</a:t>
            </a:r>
          </a:p>
        </p:txBody>
      </p:sp>
      <p:pic>
        <p:nvPicPr>
          <p:cNvPr id="7172" name="Picture 4" descr="Wiener Cybernetics">
            <a:extLst>
              <a:ext uri="{FF2B5EF4-FFF2-40B4-BE49-F238E27FC236}">
                <a16:creationId xmlns:a16="http://schemas.microsoft.com/office/drawing/2014/main" id="{628DFED1-28B8-4F5B-B769-49684979EBD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629928">
            <a:off x="1848205" y="486378"/>
            <a:ext cx="4361483" cy="5521576"/>
          </a:xfrm>
          <a:noFill/>
        </p:spPr>
      </p:pic>
    </p:spTree>
    <p:extLst>
      <p:ext uri="{BB962C8B-B14F-4D97-AF65-F5344CB8AC3E}">
        <p14:creationId xmlns:p14="http://schemas.microsoft.com/office/powerpoint/2010/main" val="2736247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1D947D3-AE17-47BA-8B4B-97EE999AAB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188913"/>
            <a:ext cx="8229600" cy="528717"/>
          </a:xfrm>
        </p:spPr>
        <p:txBody>
          <a:bodyPr/>
          <a:lstStyle/>
          <a:p>
            <a:pPr eaLnBrk="1" hangingPunct="1"/>
            <a:r>
              <a:rPr lang="en-GB" altLang="cs-CZ" dirty="0">
                <a:latin typeface="Arial Unicode MS" pitchFamily="34" charset="-128"/>
              </a:rPr>
              <a:t>Definitions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308AA25C-2F11-444E-A393-6A81DE965E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5423" y="1169807"/>
            <a:ext cx="9757458" cy="50403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Cybernetics is the science dealing with general features and laws regulating information flow, information processing and control processes in organised systems (technical, biological or social character).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System - a set of elements, between which certain relations exist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dirty="0">
                <a:latin typeface="Arial Unicode MS" pitchFamily="34" charset="-128"/>
              </a:rPr>
              <a:t>Modelling</a:t>
            </a:r>
            <a:r>
              <a:rPr lang="cs-CZ" altLang="cs-CZ" sz="2000" dirty="0">
                <a:latin typeface="Arial Unicode MS" pitchFamily="34" charset="-128"/>
              </a:rPr>
              <a:t> – </a:t>
            </a:r>
            <a:r>
              <a:rPr lang="en-GB" altLang="cs-CZ" sz="2000" dirty="0">
                <a:latin typeface="Arial Unicode MS" pitchFamily="34" charset="-128"/>
              </a:rPr>
              <a:t>the main method in cybernetics: 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Simplified expression of objective reality. 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It should be understood as a set of relations between elements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Choice of model must reflect the specific goal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For an accurate modelling of a system, it is necessary to know its structure and function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Applied cybernetics</a:t>
            </a:r>
            <a:r>
              <a:rPr lang="en-GB" altLang="cs-CZ" sz="2000" dirty="0"/>
              <a:t> </a:t>
            </a:r>
            <a:r>
              <a:rPr lang="en-GB" altLang="cs-CZ" sz="2000" dirty="0">
                <a:latin typeface="Arial Unicode MS" pitchFamily="34" charset="-128"/>
              </a:rPr>
              <a:t>involves the modelling of systems</a:t>
            </a:r>
            <a:r>
              <a:rPr lang="en-GB" altLang="cs-CZ" sz="2000" dirty="0"/>
              <a:t> in specific regions of human activity, e.g. technical cybernetics, biocybernetics and social cybernetics. These models can be:</a:t>
            </a:r>
            <a:endParaRPr lang="en-GB" altLang="cs-CZ" sz="2000" dirty="0">
              <a:latin typeface="Arial Unicode MS" pitchFamily="34" charset="-128"/>
            </a:endParaRPr>
          </a:p>
          <a:p>
            <a:pPr lvl="1" eaLnBrk="1" hangingPunct="1"/>
            <a:r>
              <a:rPr lang="en-GB" altLang="cs-CZ" b="1" dirty="0"/>
              <a:t>Mathematical </a:t>
            </a:r>
            <a:r>
              <a:rPr lang="en-GB" altLang="cs-CZ" dirty="0"/>
              <a:t>- mathematical modelling of systems</a:t>
            </a:r>
          </a:p>
          <a:p>
            <a:pPr lvl="1" eaLnBrk="1" hangingPunct="1"/>
            <a:r>
              <a:rPr lang="en-GB" altLang="cs-CZ" b="1" dirty="0"/>
              <a:t>Experimental </a:t>
            </a:r>
            <a:r>
              <a:rPr lang="en-GB" altLang="cs-CZ" dirty="0"/>
              <a:t>- building actual miniature models or computer-based models (simulation)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GB" altLang="cs-CZ" sz="20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5274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6A21C7D1-509B-4D72-B407-F2BB610CE6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cs-CZ">
                <a:latin typeface="Arial Unicode MS" pitchFamily="34" charset="-128"/>
                <a:ea typeface="Arial Unicode MS" pitchFamily="34" charset="-128"/>
              </a:rPr>
              <a:t>Cybernetics and informatics</a:t>
            </a:r>
          </a:p>
        </p:txBody>
      </p:sp>
      <p:sp>
        <p:nvSpPr>
          <p:cNvPr id="11267" name="Zástupný symbol pro obsah 2">
            <a:extLst>
              <a:ext uri="{FF2B5EF4-FFF2-40B4-BE49-F238E27FC236}">
                <a16:creationId xmlns:a16="http://schemas.microsoft.com/office/drawing/2014/main" id="{018A9F82-216C-44F1-9389-A6896CCD18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cs-CZ" dirty="0">
                <a:latin typeface="Arial Unicode MS" pitchFamily="34" charset="-128"/>
                <a:ea typeface="Arial Unicode MS" pitchFamily="34" charset="-128"/>
              </a:rPr>
              <a:t>The cybernetics can be assumed a broad theoretical background of informatics and some other branches of science or knowledge (economy, management, sociology etc.)</a:t>
            </a:r>
          </a:p>
        </p:txBody>
      </p:sp>
    </p:spTree>
    <p:extLst>
      <p:ext uri="{BB962C8B-B14F-4D97-AF65-F5344CB8AC3E}">
        <p14:creationId xmlns:p14="http://schemas.microsoft.com/office/powerpoint/2010/main" val="1567455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30919E8-0C03-4A86-B94C-C4B207BE5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92313" y="549275"/>
            <a:ext cx="8229600" cy="647700"/>
          </a:xfrm>
        </p:spPr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Biomedical Cybernetics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C11D6C4-8193-4546-9FC7-4E54E7324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15342" y="1484313"/>
            <a:ext cx="9078008" cy="44640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Main goal:</a:t>
            </a:r>
            <a:r>
              <a:rPr lang="cs-CZ" altLang="cs-CZ" sz="2800" dirty="0">
                <a:latin typeface="Arial Unicode MS" pitchFamily="34" charset="-128"/>
              </a:rPr>
              <a:t> </a:t>
            </a:r>
            <a:r>
              <a:rPr lang="en-GB" altLang="cs-CZ" sz="2800" dirty="0">
                <a:latin typeface="Arial Unicode MS" pitchFamily="34" charset="-128"/>
              </a:rPr>
              <a:t>analysis and modelling of regulatory and control systems of living organisms under physiological and pathological conditions (pathological processes are seen as a distortion of  the normal regulatory mechanisms present in the organism)</a:t>
            </a:r>
            <a:endParaRPr lang="cs-CZ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Medical cybernetics also involves: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Support of medical decisions in diagnostics and therapy planning</a:t>
            </a:r>
          </a:p>
          <a:p>
            <a:pPr lvl="1" eaLnBrk="1" hangingPunct="1"/>
            <a:r>
              <a:rPr lang="en-GB" altLang="cs-CZ" dirty="0">
                <a:latin typeface="Arial Unicode MS" pitchFamily="34" charset="-128"/>
              </a:rPr>
              <a:t>Healthcare management = healthcare cybernetics</a:t>
            </a:r>
          </a:p>
        </p:txBody>
      </p:sp>
    </p:spTree>
    <p:extLst>
      <p:ext uri="{BB962C8B-B14F-4D97-AF65-F5344CB8AC3E}">
        <p14:creationId xmlns:p14="http://schemas.microsoft.com/office/powerpoint/2010/main" val="2681296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5A0812CE-C1B4-48A4-8A46-7911C67136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34318" y="333375"/>
            <a:ext cx="9838481" cy="1143000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Living Systems</a:t>
            </a:r>
            <a:r>
              <a:rPr lang="cs-CZ" altLang="cs-CZ" sz="4000" dirty="0">
                <a:latin typeface="Arial Unicode MS" pitchFamily="34" charset="-128"/>
              </a:rPr>
              <a:t> Are </a:t>
            </a:r>
            <a:r>
              <a:rPr lang="cs-CZ" altLang="cs-CZ" sz="4000" dirty="0" err="1">
                <a:latin typeface="Arial Unicode MS" pitchFamily="34" charset="-128"/>
              </a:rPr>
              <a:t>Cybernetic</a:t>
            </a:r>
            <a:r>
              <a:rPr lang="cs-CZ" altLang="cs-CZ" sz="4000" dirty="0">
                <a:latin typeface="Arial Unicode MS" pitchFamily="34" charset="-128"/>
              </a:rPr>
              <a:t> Systems</a:t>
            </a:r>
            <a:endParaRPr lang="en-GB" altLang="cs-CZ" sz="4000" dirty="0">
              <a:latin typeface="Arial Unicode MS" pitchFamily="34" charset="-128"/>
            </a:endParaRP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E50A8E0-289B-427B-B055-E83D293192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700213"/>
            <a:ext cx="8229600" cy="4525962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Fundamental property of living systems: multiple interaction with surroundings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ambient variables which act on the system = 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input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variables by which the system acts on surroundings = </a:t>
            </a:r>
            <a:r>
              <a:rPr lang="en-GB" altLang="cs-CZ" sz="2800" dirty="0">
                <a:solidFill>
                  <a:schemeClr val="accent2"/>
                </a:solidFill>
                <a:latin typeface="Arial Unicode MS" pitchFamily="34" charset="-128"/>
              </a:rPr>
              <a:t>output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Input variables for describing the system must be chosen to be </a:t>
            </a:r>
            <a:r>
              <a:rPr lang="en-GB" altLang="cs-CZ" sz="2800" i="1" dirty="0">
                <a:latin typeface="Arial Unicode MS" pitchFamily="34" charset="-128"/>
              </a:rPr>
              <a:t>independent</a:t>
            </a:r>
            <a:r>
              <a:rPr lang="en-GB" altLang="cs-CZ" sz="2800" dirty="0">
                <a:latin typeface="Arial Unicode MS" pitchFamily="34" charset="-128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The output ones  depend on the input variables and the inner parameters of the given system</a:t>
            </a:r>
            <a:r>
              <a:rPr lang="cs-CZ" altLang="cs-CZ" sz="2800" dirty="0">
                <a:latin typeface="Arial Unicode MS" pitchFamily="34" charset="-128"/>
              </a:rPr>
              <a:t>.</a:t>
            </a:r>
            <a:endParaRPr lang="en-GB" altLang="cs-CZ" sz="2800" dirty="0">
              <a:latin typeface="Arial Unicode MS" pitchFamily="34" charset="-128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cs-CZ" sz="2800" dirty="0">
                <a:latin typeface="Arial Unicode MS" pitchFamily="34" charset="-128"/>
              </a:rPr>
              <a:t>Example: the ear</a:t>
            </a:r>
            <a:endParaRPr lang="cs-CZ" altLang="cs-CZ" sz="2800" dirty="0">
              <a:latin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32397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EA93740-6139-4C6A-AA4F-CA23FFF17B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cs-CZ" sz="4000">
                <a:latin typeface="Arial Unicode MS" pitchFamily="34" charset="-128"/>
              </a:rPr>
              <a:t>Analysis and synthesis of a system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18AFA53-1DD2-4B69-AC2C-D61EFF1E9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cs-CZ" dirty="0">
                <a:solidFill>
                  <a:schemeClr val="accent2"/>
                </a:solidFill>
              </a:rPr>
              <a:t>System analysis </a:t>
            </a:r>
            <a:r>
              <a:rPr lang="en-GB" altLang="cs-CZ" dirty="0"/>
              <a:t>- we know structure - we have to determine its behaviour</a:t>
            </a:r>
          </a:p>
          <a:p>
            <a:pPr eaLnBrk="1" hangingPunct="1"/>
            <a:r>
              <a:rPr lang="en-GB" altLang="cs-CZ" dirty="0">
                <a:solidFill>
                  <a:schemeClr val="accent2"/>
                </a:solidFill>
              </a:rPr>
              <a:t>System synthesis </a:t>
            </a:r>
            <a:r>
              <a:rPr lang="en-GB" altLang="cs-CZ" dirty="0"/>
              <a:t>- the structure is to be determined - behaviour is known</a:t>
            </a:r>
          </a:p>
          <a:p>
            <a:pPr eaLnBrk="1" hangingPunct="1"/>
            <a:r>
              <a:rPr lang="en-GB" altLang="cs-CZ" b="1" i="1" dirty="0"/>
              <a:t>Black box </a:t>
            </a:r>
            <a:r>
              <a:rPr lang="en-GB" altLang="cs-CZ" dirty="0"/>
              <a:t>- system of unknown structure and behaviour. </a:t>
            </a:r>
            <a:r>
              <a:rPr lang="en-GB" altLang="cs-CZ" dirty="0">
                <a:solidFill>
                  <a:schemeClr val="accent2"/>
                </a:solidFill>
              </a:rPr>
              <a:t>Identification of the system </a:t>
            </a:r>
            <a:r>
              <a:rPr lang="en-GB" altLang="cs-CZ" dirty="0"/>
              <a:t>is done based on relations between input and output data.</a:t>
            </a:r>
          </a:p>
        </p:txBody>
      </p:sp>
    </p:spTree>
    <p:extLst>
      <p:ext uri="{BB962C8B-B14F-4D97-AF65-F5344CB8AC3E}">
        <p14:creationId xmlns:p14="http://schemas.microsoft.com/office/powerpoint/2010/main" val="130077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B8DF046F-CB87-4262-846F-A8EDAF1AE6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782889" y="188913"/>
            <a:ext cx="6626225" cy="1008062"/>
          </a:xfrm>
        </p:spPr>
        <p:txBody>
          <a:bodyPr/>
          <a:lstStyle/>
          <a:p>
            <a:pPr eaLnBrk="1" hangingPunct="1"/>
            <a:r>
              <a:rPr lang="en-GB" altLang="cs-CZ" sz="4000" dirty="0">
                <a:latin typeface="Arial Unicode MS" pitchFamily="34" charset="-128"/>
              </a:rPr>
              <a:t>Transfer Function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6E00586-F713-4D2E-B359-E49A78B6CA7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1196975"/>
            <a:ext cx="7848600" cy="360045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TRANSFER function - Dependence of the values of an output parameter on values of an input parameter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We can distinguish: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/>
              <a:t>	- linear systems (straight line, an ideal case)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en-GB" altLang="cs-CZ" sz="2000" b="1" dirty="0"/>
              <a:t>	- non-linear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linearization of a non-linear system - an approximation by a straight line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cs-CZ" sz="2000" b="1" dirty="0"/>
              <a:t>Time-course of the output parameter change determines the behaviour of the system </a:t>
            </a:r>
            <a:r>
              <a:rPr lang="en-GB" altLang="cs-CZ" sz="2000" b="1" dirty="0">
                <a:solidFill>
                  <a:srgbClr val="FF3300"/>
                </a:solidFill>
              </a:rPr>
              <a:t>- continuous </a:t>
            </a:r>
            <a:r>
              <a:rPr lang="en-GB" altLang="cs-CZ" sz="2000" b="1" dirty="0"/>
              <a:t>or</a:t>
            </a:r>
            <a:r>
              <a:rPr lang="en-GB" altLang="cs-CZ" sz="2000" b="1" dirty="0">
                <a:solidFill>
                  <a:srgbClr val="FF3300"/>
                </a:solidFill>
              </a:rPr>
              <a:t> discontinuous</a:t>
            </a:r>
          </a:p>
        </p:txBody>
      </p:sp>
      <p:sp>
        <p:nvSpPr>
          <p:cNvPr id="18436" name="Line 6">
            <a:extLst>
              <a:ext uri="{FF2B5EF4-FFF2-40B4-BE49-F238E27FC236}">
                <a16:creationId xmlns:a16="http://schemas.microsoft.com/office/drawing/2014/main" id="{B97A5697-393E-44A0-941E-19885EA683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43656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8437" name="Picture 9" descr="2-1">
            <a:extLst>
              <a:ext uri="{FF2B5EF4-FFF2-40B4-BE49-F238E27FC236}">
                <a16:creationId xmlns:a16="http://schemas.microsoft.com/office/drawing/2014/main" id="{137702FF-F486-475A-9B6B-F6BC88970141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19513" y="4149725"/>
            <a:ext cx="4038600" cy="2368550"/>
          </a:xfrm>
          <a:noFill/>
        </p:spPr>
      </p:pic>
      <p:sp>
        <p:nvSpPr>
          <p:cNvPr id="18438" name="Line 10">
            <a:extLst>
              <a:ext uri="{FF2B5EF4-FFF2-40B4-BE49-F238E27FC236}">
                <a16:creationId xmlns:a16="http://schemas.microsoft.com/office/drawing/2014/main" id="{2CC8D84D-4D34-4B41-8319-90631AC072B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175500" y="4076700"/>
            <a:ext cx="1079500" cy="865188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39" name="Line 11">
            <a:extLst>
              <a:ext uri="{FF2B5EF4-FFF2-40B4-BE49-F238E27FC236}">
                <a16:creationId xmlns:a16="http://schemas.microsoft.com/office/drawing/2014/main" id="{1B6ADB16-B51F-4AF4-8DE4-70D66F71631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35639" y="4149725"/>
            <a:ext cx="358775" cy="647700"/>
          </a:xfrm>
          <a:prstGeom prst="line">
            <a:avLst/>
          </a:prstGeom>
          <a:noFill/>
          <a:ln w="508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00776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rezentace-16-9-cz-v11.potx" id="{A1E069AA-5EB2-4FA2-9367-6D040ACEC8D2}" vid="{BC2189E0-F5C8-4AB2-8946-E3011F185C79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muni-prezentace-16-9-cz-v11</Template>
  <TotalTime>35</TotalTime>
  <Words>2242</Words>
  <Application>Microsoft Office PowerPoint</Application>
  <PresentationFormat>Širokoúhlá obrazovka</PresentationFormat>
  <Paragraphs>192</Paragraphs>
  <Slides>26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3" baseType="lpstr">
      <vt:lpstr>Arial</vt:lpstr>
      <vt:lpstr>Arial Unicode MS</vt:lpstr>
      <vt:lpstr>Calibri</vt:lpstr>
      <vt:lpstr>Symbol</vt:lpstr>
      <vt:lpstr>Tahoma</vt:lpstr>
      <vt:lpstr>Wingdings</vt:lpstr>
      <vt:lpstr>Prezentace_MU_CZ</vt:lpstr>
      <vt:lpstr>Lectures on Medical Biophysics</vt:lpstr>
      <vt:lpstr>Lecture outline</vt:lpstr>
      <vt:lpstr>Norbert Wiener</vt:lpstr>
      <vt:lpstr>Definitions</vt:lpstr>
      <vt:lpstr>Cybernetics and informatics</vt:lpstr>
      <vt:lpstr>Biomedical Cybernetics</vt:lpstr>
      <vt:lpstr>Living Systems Are Cybernetic Systems</vt:lpstr>
      <vt:lpstr>Analysis and synthesis of a system</vt:lpstr>
      <vt:lpstr>Transfer Function</vt:lpstr>
      <vt:lpstr>Transfer Function </vt:lpstr>
      <vt:lpstr>Feedback</vt:lpstr>
      <vt:lpstr>Principles of information theory  Stochastic (accidental) event</vt:lpstr>
      <vt:lpstr>Probability and information entropy</vt:lpstr>
      <vt:lpstr>Probability and information entropy</vt:lpstr>
      <vt:lpstr>Information system</vt:lpstr>
      <vt:lpstr>Redundancy</vt:lpstr>
      <vt:lpstr>Information processes in living organism</vt:lpstr>
      <vt:lpstr>Examples of information processes in a living organism: eye</vt:lpstr>
      <vt:lpstr>Examples of information processes in living organism: DNA</vt:lpstr>
      <vt:lpstr>CONTROL AND REGULATION</vt:lpstr>
      <vt:lpstr>Forms of control in living organisms:</vt:lpstr>
      <vt:lpstr>Automata</vt:lpstr>
      <vt:lpstr>Principles of modelling</vt:lpstr>
      <vt:lpstr>Types of models</vt:lpstr>
      <vt:lpstr>Process of model construction and utilisation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Lectures on Medical Biophysics</dc:title>
  <dc:creator>Vojtěch Mornstein</dc:creator>
  <cp:lastModifiedBy>Vojtěch Mornstein</cp:lastModifiedBy>
  <cp:revision>3</cp:revision>
  <cp:lastPrinted>1601-01-01T00:00:00Z</cp:lastPrinted>
  <dcterms:created xsi:type="dcterms:W3CDTF">2021-11-27T15:04:38Z</dcterms:created>
  <dcterms:modified xsi:type="dcterms:W3CDTF">2024-09-17T07:36:16Z</dcterms:modified>
</cp:coreProperties>
</file>