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4"/>
  </p:notesMasterIdLst>
  <p:handoutMasterIdLst>
    <p:handoutMasterId r:id="rId35"/>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64" d="100"/>
          <a:sy n="64" d="100"/>
        </p:scale>
        <p:origin x="712" y="52"/>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sldLst>
      <p:sld r:id="rId1" collapse="1"/>
      <p:sld r:id="rId2"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E6532E7-6B7E-49DA-92AF-55B43F16F9C0}"/>
              </a:ext>
            </a:extLst>
          </p:cNvPr>
          <p:cNvSpPr>
            <a:spLocks noGrp="1" noRot="1" noChangeAspect="1" noChangeArrowheads="1" noTextEdit="1"/>
          </p:cNvSpPr>
          <p:nvPr>
            <p:ph type="sldImg"/>
          </p:nvPr>
        </p:nvSpPr>
        <p:spPr>
          <a:xfrm>
            <a:off x="-21099463" y="-11174413"/>
            <a:ext cx="42198926" cy="23737888"/>
          </a:xfrm>
        </p:spPr>
      </p:sp>
      <p:sp>
        <p:nvSpPr>
          <p:cNvPr id="7171" name="Rectangle 3">
            <a:extLst>
              <a:ext uri="{FF2B5EF4-FFF2-40B4-BE49-F238E27FC236}">
                <a16:creationId xmlns:a16="http://schemas.microsoft.com/office/drawing/2014/main" id="{8D3D8BE2-4A2F-4BEF-A653-C8A0C47C51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1">
            <a:extLst>
              <a:ext uri="{FF2B5EF4-FFF2-40B4-BE49-F238E27FC236}">
                <a16:creationId xmlns:a16="http://schemas.microsoft.com/office/drawing/2014/main" id="{429AE63A-7747-4A7D-BF82-710F1778380D}"/>
              </a:ext>
            </a:extLst>
          </p:cNvPr>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endParaRPr lang="cs-CZ" altLang="cs-CZ" sz="2400">
              <a:solidFill>
                <a:schemeClr val="tx1"/>
              </a:solidFill>
              <a:latin typeface="Arial" panose="020B0604020202020204" pitchFamily="34" charset="0"/>
            </a:endParaRPr>
          </a:p>
        </p:txBody>
      </p:sp>
      <p:sp>
        <p:nvSpPr>
          <p:cNvPr id="25603" name="Rectangle 2">
            <a:extLst>
              <a:ext uri="{FF2B5EF4-FFF2-40B4-BE49-F238E27FC236}">
                <a16:creationId xmlns:a16="http://schemas.microsoft.com/office/drawing/2014/main" id="{BC353E89-2357-44D3-8363-9A0919318462}"/>
              </a:ext>
            </a:extLst>
          </p:cNvPr>
          <p:cNvSpPr>
            <a:spLocks noGrp="1" noChangeArrowheads="1"/>
          </p:cNvSpPr>
          <p:nvPr>
            <p:ph type="body"/>
          </p:nvPr>
        </p:nvSpPr>
        <p:spPr>
          <a:xfrm>
            <a:off x="685800" y="4343400"/>
            <a:ext cx="54832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1">
            <a:extLst>
              <a:ext uri="{FF2B5EF4-FFF2-40B4-BE49-F238E27FC236}">
                <a16:creationId xmlns:a16="http://schemas.microsoft.com/office/drawing/2014/main" id="{A49ECA21-3143-493A-920E-818C060D2815}"/>
              </a:ext>
            </a:extLst>
          </p:cNvPr>
          <p:cNvSpPr txBox="1">
            <a:spLocks noChangeArrowheads="1"/>
          </p:cNvSpPr>
          <p:nvPr/>
        </p:nvSpPr>
        <p:spPr bwMode="auto">
          <a:xfrm>
            <a:off x="0" y="-8859838"/>
            <a:ext cx="1588" cy="19110326"/>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endParaRPr lang="cs-CZ" altLang="cs-CZ" sz="2400">
              <a:solidFill>
                <a:schemeClr val="tx1"/>
              </a:solidFill>
              <a:latin typeface="Arial" panose="020B0604020202020204" pitchFamily="34" charset="0"/>
            </a:endParaRPr>
          </a:p>
        </p:txBody>
      </p:sp>
      <p:sp>
        <p:nvSpPr>
          <p:cNvPr id="27651" name="Rectangle 2">
            <a:extLst>
              <a:ext uri="{FF2B5EF4-FFF2-40B4-BE49-F238E27FC236}">
                <a16:creationId xmlns:a16="http://schemas.microsoft.com/office/drawing/2014/main" id="{41B597E5-7A7F-44B9-ABCE-C3C1AA402B3C}"/>
              </a:ext>
            </a:extLst>
          </p:cNvPr>
          <p:cNvSpPr>
            <a:spLocks noGrp="1" noChangeArrowheads="1"/>
          </p:cNvSpPr>
          <p:nvPr>
            <p:ph type="body"/>
          </p:nvPr>
        </p:nvSpPr>
        <p:spPr>
          <a:xfrm>
            <a:off x="685800" y="4343400"/>
            <a:ext cx="54832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1">
            <a:extLst>
              <a:ext uri="{FF2B5EF4-FFF2-40B4-BE49-F238E27FC236}">
                <a16:creationId xmlns:a16="http://schemas.microsoft.com/office/drawing/2014/main" id="{411B61CD-0916-4EC4-962C-4620E5239A17}"/>
              </a:ext>
            </a:extLst>
          </p:cNvPr>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endParaRPr lang="cs-CZ" altLang="cs-CZ" sz="2400">
              <a:solidFill>
                <a:schemeClr val="tx1"/>
              </a:solidFill>
              <a:latin typeface="Arial" panose="020B0604020202020204" pitchFamily="34" charset="0"/>
            </a:endParaRPr>
          </a:p>
        </p:txBody>
      </p:sp>
      <p:sp>
        <p:nvSpPr>
          <p:cNvPr id="29699" name="Rectangle 2">
            <a:extLst>
              <a:ext uri="{FF2B5EF4-FFF2-40B4-BE49-F238E27FC236}">
                <a16:creationId xmlns:a16="http://schemas.microsoft.com/office/drawing/2014/main" id="{99A57B8F-AA51-4670-BE94-F0AC8C15EAA8}"/>
              </a:ext>
            </a:extLst>
          </p:cNvPr>
          <p:cNvSpPr>
            <a:spLocks noGrp="1" noChangeArrowheads="1"/>
          </p:cNvSpPr>
          <p:nvPr>
            <p:ph type="body"/>
          </p:nvPr>
        </p:nvSpPr>
        <p:spPr>
          <a:xfrm>
            <a:off x="685800" y="4343400"/>
            <a:ext cx="54832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
            <a:extLst>
              <a:ext uri="{FF2B5EF4-FFF2-40B4-BE49-F238E27FC236}">
                <a16:creationId xmlns:a16="http://schemas.microsoft.com/office/drawing/2014/main" id="{09848718-A4BC-4AE0-A7D3-C77238CB3260}"/>
              </a:ext>
            </a:extLst>
          </p:cNvPr>
          <p:cNvSpPr>
            <a:spLocks noGrp="1" noRot="1" noChangeAspect="1" noChangeArrowheads="1" noTextEdit="1"/>
          </p:cNvSpPr>
          <p:nvPr>
            <p:ph type="sldImg"/>
          </p:nvPr>
        </p:nvSpPr>
        <p:spPr>
          <a:xfrm>
            <a:off x="-21099463" y="-11174413"/>
            <a:ext cx="42200513" cy="23739476"/>
          </a:xfrm>
          <a:solidFill>
            <a:srgbClr val="FFFFFF"/>
          </a:solidFill>
          <a:ln>
            <a:solidFill>
              <a:srgbClr val="000000"/>
            </a:solidFill>
            <a:miter lim="800000"/>
            <a:headEnd/>
            <a:tailEnd/>
          </a:ln>
        </p:spPr>
      </p:sp>
      <p:sp>
        <p:nvSpPr>
          <p:cNvPr id="31747" name="Rectangle 2">
            <a:extLst>
              <a:ext uri="{FF2B5EF4-FFF2-40B4-BE49-F238E27FC236}">
                <a16:creationId xmlns:a16="http://schemas.microsoft.com/office/drawing/2014/main" id="{9DB7EFFB-F6C8-4682-BE49-FABE372500B5}"/>
              </a:ext>
            </a:extLst>
          </p:cNvPr>
          <p:cNvSpPr>
            <a:spLocks noGrp="1" noChangeArrowheads="1"/>
          </p:cNvSpPr>
          <p:nvPr>
            <p:ph type="body" idx="1"/>
          </p:nvPr>
        </p:nvSpPr>
        <p:spPr>
          <a:xfrm>
            <a:off x="685800" y="4343400"/>
            <a:ext cx="5483225" cy="4024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 Box 1">
            <a:extLst>
              <a:ext uri="{FF2B5EF4-FFF2-40B4-BE49-F238E27FC236}">
                <a16:creationId xmlns:a16="http://schemas.microsoft.com/office/drawing/2014/main" id="{880564E3-770D-47AD-B014-A8D218680252}"/>
              </a:ext>
            </a:extLst>
          </p:cNvPr>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endParaRPr lang="cs-CZ" altLang="cs-CZ" sz="2400">
              <a:solidFill>
                <a:schemeClr val="tx1"/>
              </a:solidFill>
              <a:latin typeface="Arial" panose="020B0604020202020204" pitchFamily="34" charset="0"/>
            </a:endParaRPr>
          </a:p>
        </p:txBody>
      </p:sp>
      <p:sp>
        <p:nvSpPr>
          <p:cNvPr id="33795" name="Rectangle 2">
            <a:extLst>
              <a:ext uri="{FF2B5EF4-FFF2-40B4-BE49-F238E27FC236}">
                <a16:creationId xmlns:a16="http://schemas.microsoft.com/office/drawing/2014/main" id="{FFFD457C-8382-4A32-83F7-6D6EAD3E4C38}"/>
              </a:ext>
            </a:extLst>
          </p:cNvPr>
          <p:cNvSpPr>
            <a:spLocks noGrp="1" noChangeArrowheads="1"/>
          </p:cNvSpPr>
          <p:nvPr>
            <p:ph type="body"/>
          </p:nvPr>
        </p:nvSpPr>
        <p:spPr>
          <a:xfrm>
            <a:off x="685800" y="4343400"/>
            <a:ext cx="54832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Text Box 1">
            <a:extLst>
              <a:ext uri="{FF2B5EF4-FFF2-40B4-BE49-F238E27FC236}">
                <a16:creationId xmlns:a16="http://schemas.microsoft.com/office/drawing/2014/main" id="{F3A0F0E4-BBDD-45A7-A6D9-144D50E3A469}"/>
              </a:ext>
            </a:extLst>
          </p:cNvPr>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endParaRPr lang="cs-CZ" altLang="cs-CZ" sz="2400">
              <a:solidFill>
                <a:schemeClr val="tx1"/>
              </a:solidFill>
              <a:latin typeface="Arial" panose="020B0604020202020204" pitchFamily="34" charset="0"/>
            </a:endParaRPr>
          </a:p>
        </p:txBody>
      </p:sp>
      <p:sp>
        <p:nvSpPr>
          <p:cNvPr id="35843" name="Rectangle 2">
            <a:extLst>
              <a:ext uri="{FF2B5EF4-FFF2-40B4-BE49-F238E27FC236}">
                <a16:creationId xmlns:a16="http://schemas.microsoft.com/office/drawing/2014/main" id="{0647731F-69A7-489B-B731-3D4DFE9EE3FB}"/>
              </a:ext>
            </a:extLst>
          </p:cNvPr>
          <p:cNvSpPr>
            <a:spLocks noGrp="1" noChangeArrowheads="1"/>
          </p:cNvSpPr>
          <p:nvPr>
            <p:ph type="body"/>
          </p:nvPr>
        </p:nvSpPr>
        <p:spPr>
          <a:xfrm>
            <a:off x="685800" y="4343400"/>
            <a:ext cx="54832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Text Box 1">
            <a:extLst>
              <a:ext uri="{FF2B5EF4-FFF2-40B4-BE49-F238E27FC236}">
                <a16:creationId xmlns:a16="http://schemas.microsoft.com/office/drawing/2014/main" id="{9CA57704-71E2-436D-AA81-6ABFC1AC8743}"/>
              </a:ext>
            </a:extLst>
          </p:cNvPr>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endParaRPr lang="cs-CZ" altLang="cs-CZ" sz="2400">
              <a:solidFill>
                <a:schemeClr val="tx1"/>
              </a:solidFill>
              <a:latin typeface="Arial" panose="020B0604020202020204" pitchFamily="34" charset="0"/>
            </a:endParaRPr>
          </a:p>
        </p:txBody>
      </p:sp>
      <p:sp>
        <p:nvSpPr>
          <p:cNvPr id="37891" name="Rectangle 2">
            <a:extLst>
              <a:ext uri="{FF2B5EF4-FFF2-40B4-BE49-F238E27FC236}">
                <a16:creationId xmlns:a16="http://schemas.microsoft.com/office/drawing/2014/main" id="{1915CFC4-19ED-4E1B-BC1A-38CA08BC1B71}"/>
              </a:ext>
            </a:extLst>
          </p:cNvPr>
          <p:cNvSpPr>
            <a:spLocks noGrp="1" noChangeArrowheads="1"/>
          </p:cNvSpPr>
          <p:nvPr>
            <p:ph type="body"/>
          </p:nvPr>
        </p:nvSpPr>
        <p:spPr>
          <a:xfrm>
            <a:off x="685800" y="4343400"/>
            <a:ext cx="54832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a:extLst>
              <a:ext uri="{FF2B5EF4-FFF2-40B4-BE49-F238E27FC236}">
                <a16:creationId xmlns:a16="http://schemas.microsoft.com/office/drawing/2014/main" id="{1AEE13C9-EAB8-40AA-9016-D28E4C74EB38}"/>
              </a:ext>
            </a:extLst>
          </p:cNvPr>
          <p:cNvSpPr>
            <a:spLocks noGrp="1" noRot="1" noChangeAspect="1" noChangeArrowheads="1" noTextEdit="1"/>
          </p:cNvSpPr>
          <p:nvPr>
            <p:ph type="sldImg"/>
          </p:nvPr>
        </p:nvSpPr>
        <p:spPr>
          <a:xfrm>
            <a:off x="-21099463" y="-11174413"/>
            <a:ext cx="42200513" cy="23739476"/>
          </a:xfrm>
          <a:solidFill>
            <a:srgbClr val="FFFFFF"/>
          </a:solidFill>
          <a:ln>
            <a:solidFill>
              <a:srgbClr val="000000"/>
            </a:solidFill>
            <a:miter lim="800000"/>
            <a:headEnd/>
            <a:tailEnd/>
          </a:ln>
        </p:spPr>
      </p:sp>
      <p:sp>
        <p:nvSpPr>
          <p:cNvPr id="39939" name="Rectangle 2">
            <a:extLst>
              <a:ext uri="{FF2B5EF4-FFF2-40B4-BE49-F238E27FC236}">
                <a16:creationId xmlns:a16="http://schemas.microsoft.com/office/drawing/2014/main" id="{19AF3D77-706E-4454-B630-C85559833F51}"/>
              </a:ext>
            </a:extLst>
          </p:cNvPr>
          <p:cNvSpPr>
            <a:spLocks noGrp="1" noChangeArrowheads="1"/>
          </p:cNvSpPr>
          <p:nvPr>
            <p:ph type="body" idx="1"/>
          </p:nvPr>
        </p:nvSpPr>
        <p:spPr>
          <a:xfrm>
            <a:off x="685800" y="4343400"/>
            <a:ext cx="5483225" cy="4024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12E75CC6-B839-42A4-AD8A-AFECA814B54A}"/>
              </a:ext>
            </a:extLst>
          </p:cNvPr>
          <p:cNvSpPr>
            <a:spLocks noGrp="1" noRot="1" noChangeAspect="1" noChangeArrowheads="1" noTextEdit="1"/>
          </p:cNvSpPr>
          <p:nvPr>
            <p:ph type="sldImg"/>
          </p:nvPr>
        </p:nvSpPr>
        <p:spPr>
          <a:xfrm>
            <a:off x="-21099463" y="-11174413"/>
            <a:ext cx="42198926" cy="23737888"/>
          </a:xfrm>
        </p:spPr>
      </p:sp>
      <p:sp>
        <p:nvSpPr>
          <p:cNvPr id="41987" name="Rectangle 3">
            <a:extLst>
              <a:ext uri="{FF2B5EF4-FFF2-40B4-BE49-F238E27FC236}">
                <a16:creationId xmlns:a16="http://schemas.microsoft.com/office/drawing/2014/main" id="{3CCF27CB-F830-4F61-BDE5-180A1D1A61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F5E11076-03E4-4E64-8342-4465D659E0DA}"/>
              </a:ext>
            </a:extLst>
          </p:cNvPr>
          <p:cNvSpPr>
            <a:spLocks noGrp="1" noRot="1" noChangeAspect="1" noChangeArrowheads="1" noTextEdit="1"/>
          </p:cNvSpPr>
          <p:nvPr>
            <p:ph type="sldImg"/>
          </p:nvPr>
        </p:nvSpPr>
        <p:spPr>
          <a:xfrm>
            <a:off x="-21099463" y="-11174413"/>
            <a:ext cx="42198926" cy="23737888"/>
          </a:xfrm>
        </p:spPr>
      </p:sp>
      <p:sp>
        <p:nvSpPr>
          <p:cNvPr id="44035" name="Rectangle 3">
            <a:extLst>
              <a:ext uri="{FF2B5EF4-FFF2-40B4-BE49-F238E27FC236}">
                <a16:creationId xmlns:a16="http://schemas.microsoft.com/office/drawing/2014/main" id="{52362DC8-AEBC-412F-96FB-2551196A38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34DA0ED-DDB7-4607-BCCC-47E62FA79F3B}"/>
              </a:ext>
            </a:extLst>
          </p:cNvPr>
          <p:cNvSpPr>
            <a:spLocks noGrp="1" noRot="1" noChangeAspect="1" noChangeArrowheads="1" noTextEdit="1"/>
          </p:cNvSpPr>
          <p:nvPr>
            <p:ph type="sldImg"/>
          </p:nvPr>
        </p:nvSpPr>
        <p:spPr>
          <a:xfrm>
            <a:off x="-21099463" y="-11174413"/>
            <a:ext cx="42198926" cy="23737888"/>
          </a:xfrm>
        </p:spPr>
      </p:sp>
      <p:sp>
        <p:nvSpPr>
          <p:cNvPr id="9219" name="Rectangle 3">
            <a:extLst>
              <a:ext uri="{FF2B5EF4-FFF2-40B4-BE49-F238E27FC236}">
                <a16:creationId xmlns:a16="http://schemas.microsoft.com/office/drawing/2014/main" id="{98A87C61-769C-426B-9AE5-AE04E88505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2">
            <a:extLst>
              <a:ext uri="{FF2B5EF4-FFF2-40B4-BE49-F238E27FC236}">
                <a16:creationId xmlns:a16="http://schemas.microsoft.com/office/drawing/2014/main" id="{19FF9F06-928C-4259-A0F1-F600D98A7598}"/>
              </a:ext>
            </a:extLst>
          </p:cNvPr>
          <p:cNvSpPr txBox="1">
            <a:spLocks noChangeArrowheads="1"/>
          </p:cNvSpPr>
          <p:nvPr/>
        </p:nvSpPr>
        <p:spPr bwMode="auto">
          <a:xfrm>
            <a:off x="1588" y="0"/>
            <a:ext cx="1587" cy="1588"/>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endParaRPr lang="cs-CZ" altLang="cs-CZ" sz="2400">
              <a:solidFill>
                <a:schemeClr val="tx1"/>
              </a:solidFill>
              <a:latin typeface="Arial" panose="020B0604020202020204" pitchFamily="34" charset="0"/>
            </a:endParaRPr>
          </a:p>
        </p:txBody>
      </p:sp>
      <p:sp>
        <p:nvSpPr>
          <p:cNvPr id="47107" name="Rectangle 3">
            <a:extLst>
              <a:ext uri="{FF2B5EF4-FFF2-40B4-BE49-F238E27FC236}">
                <a16:creationId xmlns:a16="http://schemas.microsoft.com/office/drawing/2014/main" id="{4E1FFD75-AD8D-4EBB-8A5A-13F092FCFC9A}"/>
              </a:ext>
            </a:extLst>
          </p:cNvPr>
          <p:cNvSpPr>
            <a:spLocks noGrp="1" noChangeArrowheads="1"/>
          </p:cNvSpPr>
          <p:nvPr>
            <p:ph type="body"/>
          </p:nvPr>
        </p:nvSpPr>
        <p:spPr>
          <a:xfrm>
            <a:off x="685800" y="4343400"/>
            <a:ext cx="54832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71F22F5C-811F-48FE-AC16-F2FD810A83B2}"/>
              </a:ext>
            </a:extLst>
          </p:cNvPr>
          <p:cNvSpPr>
            <a:spLocks noGrp="1" noRot="1" noChangeAspect="1" noChangeArrowheads="1" noTextEdit="1"/>
          </p:cNvSpPr>
          <p:nvPr>
            <p:ph type="sldImg"/>
          </p:nvPr>
        </p:nvSpPr>
        <p:spPr>
          <a:xfrm>
            <a:off x="-21099463" y="-11174413"/>
            <a:ext cx="42198926" cy="23737888"/>
          </a:xfrm>
        </p:spPr>
      </p:sp>
      <p:sp>
        <p:nvSpPr>
          <p:cNvPr id="49155" name="Rectangle 3">
            <a:extLst>
              <a:ext uri="{FF2B5EF4-FFF2-40B4-BE49-F238E27FC236}">
                <a16:creationId xmlns:a16="http://schemas.microsoft.com/office/drawing/2014/main" id="{6A3A18F3-C752-4FEB-90F5-C4BF79692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91B94216-4BC9-4A17-AB9F-37A133879E08}"/>
              </a:ext>
            </a:extLst>
          </p:cNvPr>
          <p:cNvSpPr>
            <a:spLocks noGrp="1" noRot="1" noChangeAspect="1" noChangeArrowheads="1" noTextEdit="1"/>
          </p:cNvSpPr>
          <p:nvPr>
            <p:ph type="sldImg"/>
          </p:nvPr>
        </p:nvSpPr>
        <p:spPr>
          <a:xfrm>
            <a:off x="-21099463" y="-11174413"/>
            <a:ext cx="42198926" cy="23737888"/>
          </a:xfrm>
        </p:spPr>
      </p:sp>
      <p:sp>
        <p:nvSpPr>
          <p:cNvPr id="51203" name="Rectangle 3">
            <a:extLst>
              <a:ext uri="{FF2B5EF4-FFF2-40B4-BE49-F238E27FC236}">
                <a16:creationId xmlns:a16="http://schemas.microsoft.com/office/drawing/2014/main" id="{702C2531-E8DC-458D-B93D-BC887E4B92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EBF674D-3288-4FBB-AABD-35667BF3B84A}"/>
              </a:ext>
            </a:extLst>
          </p:cNvPr>
          <p:cNvSpPr>
            <a:spLocks noGrp="1" noRot="1" noChangeAspect="1" noChangeArrowheads="1" noTextEdit="1"/>
          </p:cNvSpPr>
          <p:nvPr>
            <p:ph type="sldImg"/>
          </p:nvPr>
        </p:nvSpPr>
        <p:spPr>
          <a:xfrm>
            <a:off x="-21099463" y="-11174413"/>
            <a:ext cx="42198926" cy="23737888"/>
          </a:xfrm>
        </p:spPr>
      </p:sp>
      <p:sp>
        <p:nvSpPr>
          <p:cNvPr id="53251" name="Rectangle 3">
            <a:extLst>
              <a:ext uri="{FF2B5EF4-FFF2-40B4-BE49-F238E27FC236}">
                <a16:creationId xmlns:a16="http://schemas.microsoft.com/office/drawing/2014/main" id="{F1C083C1-1FEF-4BF8-B2FB-208F4EBF20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5239ABA-3F30-4832-A209-34532CF7961E}"/>
              </a:ext>
            </a:extLst>
          </p:cNvPr>
          <p:cNvSpPr>
            <a:spLocks noGrp="1" noRot="1" noChangeAspect="1" noChangeArrowheads="1" noTextEdit="1"/>
          </p:cNvSpPr>
          <p:nvPr>
            <p:ph type="sldImg"/>
          </p:nvPr>
        </p:nvSpPr>
        <p:spPr>
          <a:xfrm>
            <a:off x="-21099463" y="-11174413"/>
            <a:ext cx="42198926" cy="23737888"/>
          </a:xfrm>
        </p:spPr>
      </p:sp>
      <p:sp>
        <p:nvSpPr>
          <p:cNvPr id="55299" name="Rectangle 3">
            <a:extLst>
              <a:ext uri="{FF2B5EF4-FFF2-40B4-BE49-F238E27FC236}">
                <a16:creationId xmlns:a16="http://schemas.microsoft.com/office/drawing/2014/main" id="{30D91A1D-F154-420F-9E66-4740B221CF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228E6DA5-356C-41EF-B59F-1C1CA6CEA6A2}"/>
              </a:ext>
            </a:extLst>
          </p:cNvPr>
          <p:cNvSpPr>
            <a:spLocks noGrp="1" noRot="1" noChangeAspect="1" noChangeArrowheads="1" noTextEdit="1"/>
          </p:cNvSpPr>
          <p:nvPr>
            <p:ph type="sldImg"/>
          </p:nvPr>
        </p:nvSpPr>
        <p:spPr>
          <a:xfrm>
            <a:off x="-21099463" y="-11174413"/>
            <a:ext cx="42198926" cy="23737888"/>
          </a:xfrm>
        </p:spPr>
      </p:sp>
      <p:sp>
        <p:nvSpPr>
          <p:cNvPr id="57347" name="Rectangle 3">
            <a:extLst>
              <a:ext uri="{FF2B5EF4-FFF2-40B4-BE49-F238E27FC236}">
                <a16:creationId xmlns:a16="http://schemas.microsoft.com/office/drawing/2014/main" id="{48388042-8111-4206-BB8B-CE3240C560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6CD70005-A59B-4171-93D3-A6D9798E9C57}"/>
              </a:ext>
            </a:extLst>
          </p:cNvPr>
          <p:cNvSpPr>
            <a:spLocks noGrp="1" noRot="1" noChangeAspect="1" noChangeArrowheads="1" noTextEdit="1"/>
          </p:cNvSpPr>
          <p:nvPr>
            <p:ph type="sldImg"/>
          </p:nvPr>
        </p:nvSpPr>
        <p:spPr>
          <a:xfrm>
            <a:off x="-21099463" y="-11174413"/>
            <a:ext cx="42198926" cy="23737888"/>
          </a:xfrm>
        </p:spPr>
      </p:sp>
      <p:sp>
        <p:nvSpPr>
          <p:cNvPr id="59395" name="Rectangle 3">
            <a:extLst>
              <a:ext uri="{FF2B5EF4-FFF2-40B4-BE49-F238E27FC236}">
                <a16:creationId xmlns:a16="http://schemas.microsoft.com/office/drawing/2014/main" id="{02B8DF58-B607-46DE-A5DD-400E2B3B09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1EF6FA94-FAB3-4037-81FD-0A309ABCD59B}"/>
              </a:ext>
            </a:extLst>
          </p:cNvPr>
          <p:cNvSpPr>
            <a:spLocks noGrp="1" noRot="1" noChangeAspect="1" noChangeArrowheads="1" noTextEdit="1"/>
          </p:cNvSpPr>
          <p:nvPr>
            <p:ph type="sldImg"/>
          </p:nvPr>
        </p:nvSpPr>
        <p:spPr>
          <a:xfrm>
            <a:off x="-21099463" y="-11174413"/>
            <a:ext cx="42198926" cy="23737888"/>
          </a:xfrm>
        </p:spPr>
      </p:sp>
      <p:sp>
        <p:nvSpPr>
          <p:cNvPr id="62467" name="Rectangle 3">
            <a:extLst>
              <a:ext uri="{FF2B5EF4-FFF2-40B4-BE49-F238E27FC236}">
                <a16:creationId xmlns:a16="http://schemas.microsoft.com/office/drawing/2014/main" id="{CC6264A1-9F4F-48C1-A4B9-76AE83B4FA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7B63E5A2-DF76-4435-B694-B8E87ADDD19A}"/>
              </a:ext>
            </a:extLst>
          </p:cNvPr>
          <p:cNvSpPr>
            <a:spLocks noGrp="1" noRot="1" noChangeAspect="1" noChangeArrowheads="1" noTextEdit="1"/>
          </p:cNvSpPr>
          <p:nvPr>
            <p:ph type="sldImg"/>
          </p:nvPr>
        </p:nvSpPr>
        <p:spPr>
          <a:xfrm>
            <a:off x="-21099463" y="-11174413"/>
            <a:ext cx="42198926" cy="23737888"/>
          </a:xfrm>
        </p:spPr>
      </p:sp>
      <p:sp>
        <p:nvSpPr>
          <p:cNvPr id="64515" name="Rectangle 3">
            <a:extLst>
              <a:ext uri="{FF2B5EF4-FFF2-40B4-BE49-F238E27FC236}">
                <a16:creationId xmlns:a16="http://schemas.microsoft.com/office/drawing/2014/main" id="{CFA0BE42-F1C6-4680-A91D-E9E6A14CDB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6B71B4DB-E988-48D7-B926-BF2ABFE9C7DC}"/>
              </a:ext>
            </a:extLst>
          </p:cNvPr>
          <p:cNvSpPr>
            <a:spLocks noGrp="1" noRot="1" noChangeAspect="1" noChangeArrowheads="1" noTextEdit="1"/>
          </p:cNvSpPr>
          <p:nvPr>
            <p:ph type="sldImg"/>
          </p:nvPr>
        </p:nvSpPr>
        <p:spPr>
          <a:xfrm>
            <a:off x="-21099463" y="-11174413"/>
            <a:ext cx="42198926" cy="23737888"/>
          </a:xfrm>
        </p:spPr>
      </p:sp>
      <p:sp>
        <p:nvSpPr>
          <p:cNvPr id="66563" name="Rectangle 3">
            <a:extLst>
              <a:ext uri="{FF2B5EF4-FFF2-40B4-BE49-F238E27FC236}">
                <a16:creationId xmlns:a16="http://schemas.microsoft.com/office/drawing/2014/main" id="{26A021DE-50C1-4EA8-B629-50A9453090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Text Box 1">
            <a:extLst>
              <a:ext uri="{FF2B5EF4-FFF2-40B4-BE49-F238E27FC236}">
                <a16:creationId xmlns:a16="http://schemas.microsoft.com/office/drawing/2014/main" id="{254CB537-C87B-461D-91F0-2FD317EC7550}"/>
              </a:ext>
            </a:extLst>
          </p:cNvPr>
          <p:cNvSpPr txBox="1">
            <a:spLocks noChangeArrowheads="1"/>
          </p:cNvSpPr>
          <p:nvPr/>
        </p:nvSpPr>
        <p:spPr bwMode="auto">
          <a:xfrm>
            <a:off x="0" y="-8859838"/>
            <a:ext cx="1588" cy="19110326"/>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endParaRPr lang="cs-CZ" altLang="cs-CZ" sz="2400">
              <a:solidFill>
                <a:schemeClr val="tx1"/>
              </a:solidFill>
              <a:latin typeface="Arial" panose="020B0604020202020204" pitchFamily="34" charset="0"/>
            </a:endParaRPr>
          </a:p>
        </p:txBody>
      </p:sp>
      <p:sp>
        <p:nvSpPr>
          <p:cNvPr id="11267" name="Rectangle 2">
            <a:extLst>
              <a:ext uri="{FF2B5EF4-FFF2-40B4-BE49-F238E27FC236}">
                <a16:creationId xmlns:a16="http://schemas.microsoft.com/office/drawing/2014/main" id="{593CCB1C-875F-4D82-B9D1-24FBDE6DBDBC}"/>
              </a:ext>
            </a:extLst>
          </p:cNvPr>
          <p:cNvSpPr>
            <a:spLocks noGrp="1" noChangeArrowheads="1"/>
          </p:cNvSpPr>
          <p:nvPr>
            <p:ph type="body"/>
          </p:nvPr>
        </p:nvSpPr>
        <p:spPr>
          <a:xfrm>
            <a:off x="685800" y="4343400"/>
            <a:ext cx="54832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Text Box 1">
            <a:extLst>
              <a:ext uri="{FF2B5EF4-FFF2-40B4-BE49-F238E27FC236}">
                <a16:creationId xmlns:a16="http://schemas.microsoft.com/office/drawing/2014/main" id="{9874A919-A567-4624-88C5-F69A222FED22}"/>
              </a:ext>
            </a:extLst>
          </p:cNvPr>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endParaRPr lang="cs-CZ" altLang="cs-CZ" sz="2400">
              <a:solidFill>
                <a:schemeClr val="tx1"/>
              </a:solidFill>
              <a:latin typeface="Arial" panose="020B0604020202020204" pitchFamily="34" charset="0"/>
            </a:endParaRPr>
          </a:p>
        </p:txBody>
      </p:sp>
      <p:sp>
        <p:nvSpPr>
          <p:cNvPr id="13315" name="Rectangle 2">
            <a:extLst>
              <a:ext uri="{FF2B5EF4-FFF2-40B4-BE49-F238E27FC236}">
                <a16:creationId xmlns:a16="http://schemas.microsoft.com/office/drawing/2014/main" id="{15E4484C-A074-4564-978C-1D38431D4FF8}"/>
              </a:ext>
            </a:extLst>
          </p:cNvPr>
          <p:cNvSpPr>
            <a:spLocks noGrp="1" noChangeArrowheads="1"/>
          </p:cNvSpPr>
          <p:nvPr>
            <p:ph type="body"/>
          </p:nvPr>
        </p:nvSpPr>
        <p:spPr>
          <a:xfrm>
            <a:off x="685800" y="4343400"/>
            <a:ext cx="54832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DE405B4-7A48-4544-A379-7CCAFEA593EE}"/>
              </a:ext>
            </a:extLst>
          </p:cNvPr>
          <p:cNvSpPr>
            <a:spLocks noGrp="1" noRot="1" noChangeAspect="1" noChangeArrowheads="1" noTextEdit="1"/>
          </p:cNvSpPr>
          <p:nvPr>
            <p:ph type="sldImg"/>
          </p:nvPr>
        </p:nvSpPr>
        <p:spPr>
          <a:xfrm>
            <a:off x="-21099463" y="-11174413"/>
            <a:ext cx="42198926" cy="23737888"/>
          </a:xfrm>
        </p:spPr>
      </p:sp>
      <p:sp>
        <p:nvSpPr>
          <p:cNvPr id="15363" name="Rectangle 3">
            <a:extLst>
              <a:ext uri="{FF2B5EF4-FFF2-40B4-BE49-F238E27FC236}">
                <a16:creationId xmlns:a16="http://schemas.microsoft.com/office/drawing/2014/main" id="{EC0545EB-3E8B-4D2B-B39A-B2892DB392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a:extLst>
              <a:ext uri="{FF2B5EF4-FFF2-40B4-BE49-F238E27FC236}">
                <a16:creationId xmlns:a16="http://schemas.microsoft.com/office/drawing/2014/main" id="{71A980C4-57B9-4F57-8E38-76A7E19BA256}"/>
              </a:ext>
            </a:extLst>
          </p:cNvPr>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endParaRPr lang="cs-CZ" altLang="cs-CZ" sz="2400">
              <a:solidFill>
                <a:schemeClr val="tx1"/>
              </a:solidFill>
              <a:latin typeface="Arial" panose="020B0604020202020204" pitchFamily="34" charset="0"/>
            </a:endParaRPr>
          </a:p>
        </p:txBody>
      </p:sp>
      <p:sp>
        <p:nvSpPr>
          <p:cNvPr id="17411" name="Rectangle 2">
            <a:extLst>
              <a:ext uri="{FF2B5EF4-FFF2-40B4-BE49-F238E27FC236}">
                <a16:creationId xmlns:a16="http://schemas.microsoft.com/office/drawing/2014/main" id="{DC638DDB-D17E-4B96-AE5C-9E3D6FBF35A8}"/>
              </a:ext>
            </a:extLst>
          </p:cNvPr>
          <p:cNvSpPr>
            <a:spLocks noGrp="1" noChangeArrowheads="1"/>
          </p:cNvSpPr>
          <p:nvPr>
            <p:ph type="body"/>
          </p:nvPr>
        </p:nvSpPr>
        <p:spPr>
          <a:xfrm>
            <a:off x="685800" y="4343400"/>
            <a:ext cx="54832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Text Box 1">
            <a:extLst>
              <a:ext uri="{FF2B5EF4-FFF2-40B4-BE49-F238E27FC236}">
                <a16:creationId xmlns:a16="http://schemas.microsoft.com/office/drawing/2014/main" id="{8DD7B43B-FDB2-489D-A5B1-51C8D1923D6F}"/>
              </a:ext>
            </a:extLst>
          </p:cNvPr>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endParaRPr lang="cs-CZ" altLang="cs-CZ" sz="2400">
              <a:solidFill>
                <a:schemeClr val="tx1"/>
              </a:solidFill>
              <a:latin typeface="Arial" panose="020B0604020202020204" pitchFamily="34" charset="0"/>
            </a:endParaRPr>
          </a:p>
        </p:txBody>
      </p:sp>
      <p:sp>
        <p:nvSpPr>
          <p:cNvPr id="19459" name="Rectangle 2">
            <a:extLst>
              <a:ext uri="{FF2B5EF4-FFF2-40B4-BE49-F238E27FC236}">
                <a16:creationId xmlns:a16="http://schemas.microsoft.com/office/drawing/2014/main" id="{8B470F42-A33C-438C-AB3D-00D5601BCF94}"/>
              </a:ext>
            </a:extLst>
          </p:cNvPr>
          <p:cNvSpPr>
            <a:spLocks noGrp="1" noChangeArrowheads="1"/>
          </p:cNvSpPr>
          <p:nvPr>
            <p:ph type="body"/>
          </p:nvPr>
        </p:nvSpPr>
        <p:spPr>
          <a:xfrm>
            <a:off x="685800" y="4343400"/>
            <a:ext cx="54832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7522FA3-609A-4356-BA68-13FD00F45163}"/>
              </a:ext>
            </a:extLst>
          </p:cNvPr>
          <p:cNvSpPr>
            <a:spLocks noGrp="1" noRot="1" noChangeAspect="1" noChangeArrowheads="1" noTextEdit="1"/>
          </p:cNvSpPr>
          <p:nvPr>
            <p:ph type="sldImg"/>
          </p:nvPr>
        </p:nvSpPr>
        <p:spPr>
          <a:xfrm>
            <a:off x="-21099463" y="-11174413"/>
            <a:ext cx="42198926" cy="23737888"/>
          </a:xfrm>
        </p:spPr>
      </p:sp>
      <p:sp>
        <p:nvSpPr>
          <p:cNvPr id="21507" name="Rectangle 3">
            <a:extLst>
              <a:ext uri="{FF2B5EF4-FFF2-40B4-BE49-F238E27FC236}">
                <a16:creationId xmlns:a16="http://schemas.microsoft.com/office/drawing/2014/main" id="{E9CFA4F2-E3F8-449B-AC2E-79DF132340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Text Box 1">
            <a:extLst>
              <a:ext uri="{FF2B5EF4-FFF2-40B4-BE49-F238E27FC236}">
                <a16:creationId xmlns:a16="http://schemas.microsoft.com/office/drawing/2014/main" id="{87C96CA1-6283-46E1-A020-FA2D7386DE5F}"/>
              </a:ext>
            </a:extLst>
          </p:cNvPr>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endParaRPr lang="cs-CZ" altLang="cs-CZ" sz="2400">
              <a:solidFill>
                <a:schemeClr val="tx1"/>
              </a:solidFill>
              <a:latin typeface="Arial" panose="020B0604020202020204" pitchFamily="34" charset="0"/>
            </a:endParaRPr>
          </a:p>
        </p:txBody>
      </p:sp>
      <p:sp>
        <p:nvSpPr>
          <p:cNvPr id="23555" name="Rectangle 2">
            <a:extLst>
              <a:ext uri="{FF2B5EF4-FFF2-40B4-BE49-F238E27FC236}">
                <a16:creationId xmlns:a16="http://schemas.microsoft.com/office/drawing/2014/main" id="{F1BEC649-E32A-47C4-BBD7-6BAA85C35CC8}"/>
              </a:ext>
            </a:extLst>
          </p:cNvPr>
          <p:cNvSpPr>
            <a:spLocks noGrp="1" noChangeArrowheads="1"/>
          </p:cNvSpPr>
          <p:nvPr>
            <p:ph type="body"/>
          </p:nvPr>
        </p:nvSpPr>
        <p:spPr>
          <a:xfrm>
            <a:off x="685800" y="4343400"/>
            <a:ext cx="54832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
            <a:extLst>
              <a:ext uri="{FF2B5EF4-FFF2-40B4-BE49-F238E27FC236}">
                <a16:creationId xmlns:a16="http://schemas.microsoft.com/office/drawing/2014/main" id="{7A558590-3D19-6C48-A2E2-AA9685798C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1">
            <a:extLst>
              <a:ext uri="{FF2B5EF4-FFF2-40B4-BE49-F238E27FC236}">
                <a16:creationId xmlns:a16="http://schemas.microsoft.com/office/drawing/2014/main" id="{0F2C13CE-A0CC-E748-B805-EB1352FB7D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3DA34264-82BA-334B-A52D-7C7E390753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62FAE87C-EBEA-6046-B188-17A3FDF54E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F2AF076-03BF-A840-9AC6-67D6A5308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3" cy="3240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ogo slide">
    <p:bg>
      <p:bgPr>
        <a:solidFill>
          <a:srgbClr val="00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7000" y="2618763"/>
            <a:ext cx="5598000" cy="162047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48111E14-0644-466B-B8FB-12401EA5C5A3}"/>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C483C7A0-341F-4E36-BBA4-1388EE6E072D}"/>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64733C24-F0EA-4FF5-A2F8-E75305195700}"/>
              </a:ext>
            </a:extLst>
          </p:cNvPr>
          <p:cNvSpPr>
            <a:spLocks noGrp="1" noChangeArrowheads="1"/>
          </p:cNvSpPr>
          <p:nvPr>
            <p:ph type="sldNum" sz="quarter" idx="12"/>
          </p:nvPr>
        </p:nvSpPr>
        <p:spPr>
          <a:ln/>
        </p:spPr>
        <p:txBody>
          <a:bodyPr/>
          <a:lstStyle>
            <a:lvl1pPr>
              <a:defRPr/>
            </a:lvl1pPr>
          </a:lstStyle>
          <a:p>
            <a:fld id="{CD86E16A-D08B-4E80-B46A-D0912341AEDC}" type="slidenum">
              <a:rPr lang="en-GB" altLang="cs-CZ"/>
              <a:pPr/>
              <a:t>‹#›</a:t>
            </a:fld>
            <a:endParaRPr lang="en-GB" altLang="cs-CZ"/>
          </a:p>
        </p:txBody>
      </p:sp>
    </p:spTree>
    <p:extLst>
      <p:ext uri="{BB962C8B-B14F-4D97-AF65-F5344CB8AC3E}">
        <p14:creationId xmlns:p14="http://schemas.microsoft.com/office/powerpoint/2010/main" val="1277191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2CAB0A49-3E36-4282-99C1-8CCA3117DE0B}"/>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82911A8A-CBC1-48F1-8340-9AF28EA3A199}"/>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978D414A-0EC7-45A8-A5D8-8DF2E9E1EC5C}"/>
              </a:ext>
            </a:extLst>
          </p:cNvPr>
          <p:cNvSpPr>
            <a:spLocks noGrp="1" noChangeArrowheads="1"/>
          </p:cNvSpPr>
          <p:nvPr>
            <p:ph type="sldNum" sz="quarter" idx="12"/>
          </p:nvPr>
        </p:nvSpPr>
        <p:spPr>
          <a:ln/>
        </p:spPr>
        <p:txBody>
          <a:bodyPr/>
          <a:lstStyle>
            <a:lvl1pPr>
              <a:defRPr/>
            </a:lvl1pPr>
          </a:lstStyle>
          <a:p>
            <a:fld id="{06E001D9-E3F0-45E3-BEEC-6FB92514C635}" type="slidenum">
              <a:rPr lang="en-GB" altLang="cs-CZ"/>
              <a:pPr/>
              <a:t>‹#›</a:t>
            </a:fld>
            <a:endParaRPr lang="en-GB" altLang="cs-CZ"/>
          </a:p>
        </p:txBody>
      </p:sp>
    </p:spTree>
    <p:extLst>
      <p:ext uri="{BB962C8B-B14F-4D97-AF65-F5344CB8AC3E}">
        <p14:creationId xmlns:p14="http://schemas.microsoft.com/office/powerpoint/2010/main" val="2961912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1">
            <a:extLst>
              <a:ext uri="{FF2B5EF4-FFF2-40B4-BE49-F238E27FC236}">
                <a16:creationId xmlns:a16="http://schemas.microsoft.com/office/drawing/2014/main" id="{CFFDD51A-A9F8-FE4E-B3A4-730012EB1A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quarter" idx="1"/>
          </p:nvPr>
        </p:nvSpPr>
        <p:spPr>
          <a:xfrm>
            <a:off x="609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09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a:extLst>
              <a:ext uri="{FF2B5EF4-FFF2-40B4-BE49-F238E27FC236}">
                <a16:creationId xmlns:a16="http://schemas.microsoft.com/office/drawing/2014/main" id="{EDBBDF7A-9E11-4986-A26F-DCA79CFF10ED}"/>
              </a:ext>
            </a:extLst>
          </p:cNvPr>
          <p:cNvSpPr>
            <a:spLocks noGrp="1" noChangeArrowheads="1"/>
          </p:cNvSpPr>
          <p:nvPr>
            <p:ph type="dt" sz="half" idx="10"/>
          </p:nvPr>
        </p:nvSpPr>
        <p:spPr>
          <a:ln/>
        </p:spPr>
        <p:txBody>
          <a:bodyPr/>
          <a:lstStyle>
            <a:lvl1pPr>
              <a:defRPr/>
            </a:lvl1pPr>
          </a:lstStyle>
          <a:p>
            <a:pPr>
              <a:defRPr/>
            </a:pPr>
            <a:endParaRPr lang="cs-CZ"/>
          </a:p>
        </p:txBody>
      </p:sp>
      <p:sp>
        <p:nvSpPr>
          <p:cNvPr id="8" name="Rectangle 5">
            <a:extLst>
              <a:ext uri="{FF2B5EF4-FFF2-40B4-BE49-F238E27FC236}">
                <a16:creationId xmlns:a16="http://schemas.microsoft.com/office/drawing/2014/main" id="{B6C331F1-2605-4D01-849B-A012D8BB1CE9}"/>
              </a:ext>
            </a:extLst>
          </p:cNvPr>
          <p:cNvSpPr>
            <a:spLocks noGrp="1" noChangeArrowheads="1"/>
          </p:cNvSpPr>
          <p:nvPr>
            <p:ph type="ftr" sz="quarter" idx="11"/>
          </p:nvPr>
        </p:nvSpPr>
        <p:spPr>
          <a:ln/>
        </p:spPr>
        <p:txBody>
          <a:bodyPr/>
          <a:lstStyle>
            <a:lvl1pPr>
              <a:defRPr/>
            </a:lvl1pPr>
          </a:lstStyle>
          <a:p>
            <a:pPr>
              <a:defRPr/>
            </a:pPr>
            <a:endParaRPr lang="cs-CZ"/>
          </a:p>
        </p:txBody>
      </p:sp>
      <p:sp>
        <p:nvSpPr>
          <p:cNvPr id="9" name="Rectangle 6">
            <a:extLst>
              <a:ext uri="{FF2B5EF4-FFF2-40B4-BE49-F238E27FC236}">
                <a16:creationId xmlns:a16="http://schemas.microsoft.com/office/drawing/2014/main" id="{E985CC16-675D-4F24-A8AD-AB346DE06768}"/>
              </a:ext>
            </a:extLst>
          </p:cNvPr>
          <p:cNvSpPr>
            <a:spLocks noGrp="1" noChangeArrowheads="1"/>
          </p:cNvSpPr>
          <p:nvPr>
            <p:ph type="sldNum" sz="quarter" idx="12"/>
          </p:nvPr>
        </p:nvSpPr>
        <p:spPr>
          <a:ln/>
        </p:spPr>
        <p:txBody>
          <a:bodyPr/>
          <a:lstStyle>
            <a:lvl1pPr>
              <a:defRPr/>
            </a:lvl1pPr>
          </a:lstStyle>
          <a:p>
            <a:fld id="{49176447-F6B8-4E20-AB46-3A131F5B6764}" type="slidenum">
              <a:rPr lang="en-GB" altLang="cs-CZ"/>
              <a:pPr/>
              <a:t>‹#›</a:t>
            </a:fld>
            <a:endParaRPr lang="en-GB" altLang="cs-CZ"/>
          </a:p>
        </p:txBody>
      </p:sp>
    </p:spTree>
    <p:extLst>
      <p:ext uri="{BB962C8B-B14F-4D97-AF65-F5344CB8AC3E}">
        <p14:creationId xmlns:p14="http://schemas.microsoft.com/office/powerpoint/2010/main" val="2886835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328325FC-BB90-4E35-9B77-6026E77ADBA0}"/>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17F3C08E-53AF-4E8D-86BC-102F0B2C7AEB}"/>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D9B8E004-B7A3-47D3-8EC3-973CD93ADF83}"/>
              </a:ext>
            </a:extLst>
          </p:cNvPr>
          <p:cNvSpPr>
            <a:spLocks noGrp="1" noChangeArrowheads="1"/>
          </p:cNvSpPr>
          <p:nvPr>
            <p:ph type="sldNum" sz="quarter" idx="12"/>
          </p:nvPr>
        </p:nvSpPr>
        <p:spPr>
          <a:ln/>
        </p:spPr>
        <p:txBody>
          <a:bodyPr/>
          <a:lstStyle>
            <a:lvl1pPr>
              <a:defRPr/>
            </a:lvl1pPr>
          </a:lstStyle>
          <a:p>
            <a:fld id="{0ECE4E87-8849-4B41-B68E-BBCA3A4AD89E}" type="slidenum">
              <a:rPr lang="en-GB" altLang="cs-CZ"/>
              <a:pPr/>
              <a:t>‹#›</a:t>
            </a:fld>
            <a:endParaRPr lang="en-GB" altLang="cs-CZ"/>
          </a:p>
        </p:txBody>
      </p:sp>
    </p:spTree>
    <p:extLst>
      <p:ext uri="{BB962C8B-B14F-4D97-AF65-F5344CB8AC3E}">
        <p14:creationId xmlns:p14="http://schemas.microsoft.com/office/powerpoint/2010/main" val="786499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Rectangle 4">
            <a:extLst>
              <a:ext uri="{FF2B5EF4-FFF2-40B4-BE49-F238E27FC236}">
                <a16:creationId xmlns:a16="http://schemas.microsoft.com/office/drawing/2014/main" id="{1FDFDCA8-EE8E-48AF-B81B-4FCFE427D460}"/>
              </a:ext>
            </a:extLst>
          </p:cNvPr>
          <p:cNvSpPr>
            <a:spLocks noGrp="1" noChangeArrowheads="1"/>
          </p:cNvSpPr>
          <p:nvPr>
            <p:ph type="dt" sz="half" idx="10"/>
          </p:nvPr>
        </p:nvSpPr>
        <p:spPr>
          <a:ln/>
        </p:spPr>
        <p:txBody>
          <a:bodyPr/>
          <a:lstStyle>
            <a:lvl1pPr>
              <a:defRPr/>
            </a:lvl1pPr>
          </a:lstStyle>
          <a:p>
            <a:pPr>
              <a:defRPr/>
            </a:pPr>
            <a:endParaRPr lang="cs-CZ"/>
          </a:p>
        </p:txBody>
      </p:sp>
      <p:sp>
        <p:nvSpPr>
          <p:cNvPr id="4" name="Rectangle 5">
            <a:extLst>
              <a:ext uri="{FF2B5EF4-FFF2-40B4-BE49-F238E27FC236}">
                <a16:creationId xmlns:a16="http://schemas.microsoft.com/office/drawing/2014/main" id="{00E20F12-CF13-4122-B934-C70504BD2A9A}"/>
              </a:ext>
            </a:extLst>
          </p:cNvPr>
          <p:cNvSpPr>
            <a:spLocks noGrp="1" noChangeArrowheads="1"/>
          </p:cNvSpPr>
          <p:nvPr>
            <p:ph type="ftr" sz="quarter" idx="11"/>
          </p:nvPr>
        </p:nvSpPr>
        <p:spPr>
          <a:ln/>
        </p:spPr>
        <p:txBody>
          <a:bodyPr/>
          <a:lstStyle>
            <a:lvl1pPr>
              <a:defRPr/>
            </a:lvl1pPr>
          </a:lstStyle>
          <a:p>
            <a:pPr>
              <a:defRPr/>
            </a:pPr>
            <a:endParaRPr lang="cs-CZ"/>
          </a:p>
        </p:txBody>
      </p:sp>
      <p:sp>
        <p:nvSpPr>
          <p:cNvPr id="5" name="Rectangle 6">
            <a:extLst>
              <a:ext uri="{FF2B5EF4-FFF2-40B4-BE49-F238E27FC236}">
                <a16:creationId xmlns:a16="http://schemas.microsoft.com/office/drawing/2014/main" id="{3040927C-3C80-4C6A-9F7C-9FB0E42F7E71}"/>
              </a:ext>
            </a:extLst>
          </p:cNvPr>
          <p:cNvSpPr>
            <a:spLocks noGrp="1" noChangeArrowheads="1"/>
          </p:cNvSpPr>
          <p:nvPr>
            <p:ph type="sldNum" sz="quarter" idx="12"/>
          </p:nvPr>
        </p:nvSpPr>
        <p:spPr>
          <a:ln/>
        </p:spPr>
        <p:txBody>
          <a:bodyPr/>
          <a:lstStyle>
            <a:lvl1pPr>
              <a:defRPr/>
            </a:lvl1pPr>
          </a:lstStyle>
          <a:p>
            <a:fld id="{7D6A7954-4C7E-4D1E-81C7-C33D4CCE2D56}" type="slidenum">
              <a:rPr lang="en-GB" altLang="cs-CZ"/>
              <a:pPr/>
              <a:t>‹#›</a:t>
            </a:fld>
            <a:endParaRPr lang="en-GB" altLang="cs-CZ"/>
          </a:p>
        </p:txBody>
      </p:sp>
    </p:spTree>
    <p:extLst>
      <p:ext uri="{BB962C8B-B14F-4D97-AF65-F5344CB8AC3E}">
        <p14:creationId xmlns:p14="http://schemas.microsoft.com/office/powerpoint/2010/main" val="973895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reserve="1">
  <p:cSld name="Nadpis, obsah a text">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25D44680-19B8-4B0D-975B-760E3F2F41EB}"/>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BC6BE60F-0FFD-42E7-A8AA-E8E9384A572A}"/>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3E55280E-A543-494D-A387-39AB7F1E08A1}"/>
              </a:ext>
            </a:extLst>
          </p:cNvPr>
          <p:cNvSpPr>
            <a:spLocks noGrp="1" noChangeArrowheads="1"/>
          </p:cNvSpPr>
          <p:nvPr>
            <p:ph type="sldNum" sz="quarter" idx="12"/>
          </p:nvPr>
        </p:nvSpPr>
        <p:spPr>
          <a:ln/>
        </p:spPr>
        <p:txBody>
          <a:bodyPr/>
          <a:lstStyle>
            <a:lvl1pPr>
              <a:defRPr/>
            </a:lvl1pPr>
          </a:lstStyle>
          <a:p>
            <a:fld id="{9C459F06-A07E-4A50-AE41-55409D3E081A}" type="slidenum">
              <a:rPr lang="en-GB" altLang="cs-CZ"/>
              <a:pPr/>
              <a:t>‹#›</a:t>
            </a:fld>
            <a:endParaRPr lang="en-GB" altLang="cs-CZ"/>
          </a:p>
        </p:txBody>
      </p:sp>
    </p:spTree>
    <p:extLst>
      <p:ext uri="{BB962C8B-B14F-4D97-AF65-F5344CB8AC3E}">
        <p14:creationId xmlns:p14="http://schemas.microsoft.com/office/powerpoint/2010/main" val="2283346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1">
            <a:extLst>
              <a:ext uri="{FF2B5EF4-FFF2-40B4-BE49-F238E27FC236}">
                <a16:creationId xmlns:a16="http://schemas.microsoft.com/office/drawing/2014/main" id="{B8CF8514-A699-7446-A004-D53B6C058A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56972E37-6C79-104E-9A2E-0A7D6AE76D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7BC10773-D561-EC40-B870-2EB7E6832C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2" name="Obrázek 1">
            <a:extLst>
              <a:ext uri="{FF2B5EF4-FFF2-40B4-BE49-F238E27FC236}">
                <a16:creationId xmlns:a16="http://schemas.microsoft.com/office/drawing/2014/main" id="{AAC051C2-3678-DC41-8EFB-F28692213E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1">
            <a:extLst>
              <a:ext uri="{FF2B5EF4-FFF2-40B4-BE49-F238E27FC236}">
                <a16:creationId xmlns:a16="http://schemas.microsoft.com/office/drawing/2014/main" id="{0354C595-25A7-D342-992D-A47A315A96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1">
            <a:extLst>
              <a:ext uri="{FF2B5EF4-FFF2-40B4-BE49-F238E27FC236}">
                <a16:creationId xmlns:a16="http://schemas.microsoft.com/office/drawing/2014/main" id="{8CCE2A48-C459-CA4C-978D-0CE03EA53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1">
            <a:extLst>
              <a:ext uri="{FF2B5EF4-FFF2-40B4-BE49-F238E27FC236}">
                <a16:creationId xmlns:a16="http://schemas.microsoft.com/office/drawing/2014/main" id="{B8E44221-4107-1D4F-ACA7-8A5430625C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 id="2147483704" r:id="rId23"/>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5"/>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image" Target="../media/image24.jpeg"/><Relationship Id="rId4" Type="http://schemas.openxmlformats.org/officeDocument/2006/relationships/hyperlink" Target="http://images.google.cz/imgres?imgurl=http://www.impactlab.com/wp-content/uploads/2008/05/eeg2.jpg&amp;imgrefurl=http://www.impactlab.com/2008/05/16/a-baseball-cap-that-reads-your-mind/&amp;h=469&amp;w=380&amp;sz=49&amp;hl=cs&amp;start=1&amp;usg=__Lc_cDCEHvOPxcUEL1lYrWGr4loU=&amp;tbnid=ZblHfLFihXEX1M:&amp;tbnh=128&amp;tbnw=104&amp;prev=/images%3Fq%3Deeg%26gbv%3D2%26hl%3Dc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1.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Gallium"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hyperlink" Target="https://en.wikipedia.org/wiki/Tin" TargetMode="External"/><Relationship Id="rId4" Type="http://schemas.openxmlformats.org/officeDocument/2006/relationships/hyperlink" Target="https://en.wikipedia.org/wiki/Indiu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image" Target="../media/image39.png"/><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42.png"/><Relationship Id="rId5" Type="http://schemas.openxmlformats.org/officeDocument/2006/relationships/oleObject" Target="../embeddings/oleObject2.bin"/><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en-GB" altLang="cs-CZ" sz="1200" dirty="0"/>
              <a:t>Dept. of Biophysics, Medical faculty, Masaryk University in Brno</a:t>
            </a:r>
            <a:endParaRPr lang="cs-CZ" dirty="0"/>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en-GB" altLang="cs-CZ" sz="4400" b="1" dirty="0"/>
              <a:t>Lectures on Medical Biophysics</a:t>
            </a:r>
            <a:endParaRPr lang="cs-CZ" dirty="0"/>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p:txBody>
          <a:bodyPr/>
          <a:lstStyle/>
          <a:p>
            <a:pPr eaLnBrk="1" hangingPunct="1">
              <a:buClr>
                <a:srgbClr val="FFFFFF"/>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b="1" dirty="0">
                <a:solidFill>
                  <a:srgbClr val="0000DC"/>
                </a:solidFill>
              </a:rPr>
              <a:t>Biosignals and their processing</a:t>
            </a:r>
            <a:r>
              <a:rPr lang="cs-CZ" altLang="cs-CZ" b="1" dirty="0">
                <a:solidFill>
                  <a:srgbClr val="0000DC"/>
                </a:solidFill>
              </a:rPr>
              <a:t>, </a:t>
            </a:r>
            <a:r>
              <a:rPr lang="cs-CZ" altLang="cs-CZ" b="1" dirty="0" err="1">
                <a:solidFill>
                  <a:srgbClr val="0000DC"/>
                </a:solidFill>
              </a:rPr>
              <a:t>Thermometry</a:t>
            </a:r>
            <a:endParaRPr lang="en-GB" altLang="cs-CZ" b="1" dirty="0">
              <a:solidFill>
                <a:srgbClr val="0000DC"/>
              </a:solidFill>
            </a:endParaRPr>
          </a:p>
        </p:txBody>
      </p:sp>
      <p:pic>
        <p:nvPicPr>
          <p:cNvPr id="6" name="Picture 3">
            <a:extLst>
              <a:ext uri="{FF2B5EF4-FFF2-40B4-BE49-F238E27FC236}">
                <a16:creationId xmlns:a16="http://schemas.microsoft.com/office/drawing/2014/main" id="{4F4AFD67-B486-4BAE-8F58-CB02A01F2E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7842" y="3586013"/>
            <a:ext cx="4465637"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2633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číslo snímku 6">
            <a:extLst>
              <a:ext uri="{FF2B5EF4-FFF2-40B4-BE49-F238E27FC236}">
                <a16:creationId xmlns:a16="http://schemas.microsoft.com/office/drawing/2014/main" id="{1462482C-D55A-42D5-84A2-D9D7DB77F42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9F340881-A9E5-4414-8A68-C227CF01EA5E}" type="slidenum">
              <a:rPr lang="en-GB" altLang="cs-CZ" sz="1400">
                <a:solidFill>
                  <a:srgbClr val="000000"/>
                </a:solidFill>
              </a:rPr>
              <a:pPr>
                <a:spcBef>
                  <a:spcPct val="0"/>
                </a:spcBef>
                <a:buSzTx/>
                <a:buFontTx/>
                <a:buNone/>
              </a:pPr>
              <a:t>10</a:t>
            </a:fld>
            <a:endParaRPr lang="en-GB" altLang="cs-CZ" sz="1400">
              <a:solidFill>
                <a:srgbClr val="000000"/>
              </a:solidFill>
            </a:endParaRPr>
          </a:p>
        </p:txBody>
      </p:sp>
      <p:sp>
        <p:nvSpPr>
          <p:cNvPr id="22531" name="Rectangle 1">
            <a:extLst>
              <a:ext uri="{FF2B5EF4-FFF2-40B4-BE49-F238E27FC236}">
                <a16:creationId xmlns:a16="http://schemas.microsoft.com/office/drawing/2014/main" id="{40A09F7C-E8DA-4A71-98BA-CABFDC01B241}"/>
              </a:ext>
            </a:extLst>
          </p:cNvPr>
          <p:cNvSpPr>
            <a:spLocks noGrp="1" noChangeArrowheads="1"/>
          </p:cNvSpPr>
          <p:nvPr>
            <p:ph type="title"/>
          </p:nvPr>
        </p:nvSpPr>
        <p:spPr>
          <a:xfrm>
            <a:off x="664445" y="153224"/>
            <a:ext cx="8229600" cy="586957"/>
          </a:xfrm>
        </p:spPr>
        <p:txBody>
          <a:bodyPr wrap="square" lIns="90000" tIns="46800" rIns="90000" bIns="46800">
            <a:spAutoFit/>
          </a:bodyPr>
          <a:lstStyle/>
          <a:p>
            <a:pPr eaLnBrk="1"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cs-CZ" sz="3200" dirty="0">
                <a:solidFill>
                  <a:srgbClr val="0000DC"/>
                </a:solidFill>
              </a:rPr>
              <a:t>Bipolar and Unipolar Electrode Pairs</a:t>
            </a:r>
          </a:p>
        </p:txBody>
      </p:sp>
      <p:sp>
        <p:nvSpPr>
          <p:cNvPr id="22532" name="Rectangle 2">
            <a:extLst>
              <a:ext uri="{FF2B5EF4-FFF2-40B4-BE49-F238E27FC236}">
                <a16:creationId xmlns:a16="http://schemas.microsoft.com/office/drawing/2014/main" id="{AB0EF315-62C8-4B6E-845E-E495E0B335C3}"/>
              </a:ext>
            </a:extLst>
          </p:cNvPr>
          <p:cNvSpPr>
            <a:spLocks noGrp="1" noChangeArrowheads="1"/>
          </p:cNvSpPr>
          <p:nvPr>
            <p:ph type="body" sz="half" idx="1"/>
          </p:nvPr>
        </p:nvSpPr>
        <p:spPr>
          <a:xfrm>
            <a:off x="826937" y="1043347"/>
            <a:ext cx="5240518" cy="5088189"/>
          </a:xfrm>
          <a:solidFill>
            <a:schemeClr val="bg1">
              <a:alpha val="30196"/>
            </a:schemeClr>
          </a:solidFill>
        </p:spPr>
        <p:txBody>
          <a:bodyPr wrap="square" lIns="90000" tIns="46800" rIns="90000" bIns="46800">
            <a:spAutoFit/>
          </a:bodyPr>
          <a:lstStyle/>
          <a:p>
            <a:pPr marL="182563" indent="-182563" eaLnBrk="1" hangingPunct="1">
              <a:lnSpc>
                <a:spcPct val="100000"/>
              </a:lnSpc>
              <a:spcBef>
                <a:spcPts val="500"/>
              </a:spcBef>
              <a:buClr>
                <a:schemeClr val="tx1"/>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400" b="1" dirty="0"/>
              <a:t>Bipolar </a:t>
            </a:r>
            <a:r>
              <a:rPr lang="en-GB" altLang="cs-CZ" sz="2400" dirty="0"/>
              <a:t>electrode pair – both are placed in the electrically active region. </a:t>
            </a:r>
            <a:endParaRPr lang="cs-CZ" altLang="cs-CZ" sz="2400" dirty="0"/>
          </a:p>
          <a:p>
            <a:pPr marL="182563" indent="-182563" eaLnBrk="1" hangingPunct="1">
              <a:lnSpc>
                <a:spcPct val="100000"/>
              </a:lnSpc>
              <a:spcBef>
                <a:spcPts val="500"/>
              </a:spcBef>
              <a:buClr>
                <a:schemeClr val="tx1"/>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cs-CZ" sz="2400" dirty="0"/>
          </a:p>
          <a:p>
            <a:pPr marL="182563" indent="-182563" eaLnBrk="1" hangingPunct="1">
              <a:lnSpc>
                <a:spcPct val="100000"/>
              </a:lnSpc>
              <a:spcBef>
                <a:spcPts val="500"/>
              </a:spcBef>
              <a:buClr>
                <a:schemeClr val="tx1"/>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400" b="1" dirty="0"/>
              <a:t>Unipolar </a:t>
            </a:r>
            <a:r>
              <a:rPr lang="en-GB" altLang="cs-CZ" sz="2400" dirty="0"/>
              <a:t>electrode pair</a:t>
            </a:r>
            <a:r>
              <a:rPr lang="en-GB" altLang="cs-CZ" sz="2400" b="1" dirty="0"/>
              <a:t>,</a:t>
            </a:r>
            <a:r>
              <a:rPr lang="en-GB" altLang="cs-CZ" sz="2400" dirty="0"/>
              <a:t> one electrode has a small area and is placed in the electrically active region. The second electrode (usually with a large area) is placed in an electrically inactive region (this electrode is called ‘indifferent’). </a:t>
            </a:r>
            <a:endParaRPr lang="cs-CZ" altLang="cs-CZ" sz="2400" dirty="0"/>
          </a:p>
          <a:p>
            <a:pPr marL="182563" indent="-182563" eaLnBrk="1" hangingPunct="1">
              <a:lnSpc>
                <a:spcPct val="100000"/>
              </a:lnSpc>
              <a:spcBef>
                <a:spcPts val="500"/>
              </a:spcBef>
              <a:buClr>
                <a:schemeClr val="tx1"/>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400" dirty="0"/>
              <a:t>Exclusion: </a:t>
            </a:r>
            <a:r>
              <a:rPr lang="en-GB" altLang="cs-CZ" sz="2400" i="1" dirty="0"/>
              <a:t>Wilson central terminal  </a:t>
            </a:r>
            <a:r>
              <a:rPr lang="en-GB" altLang="cs-CZ" sz="2400" dirty="0"/>
              <a:t>used in EKG.</a:t>
            </a:r>
          </a:p>
        </p:txBody>
      </p:sp>
      <p:pic>
        <p:nvPicPr>
          <p:cNvPr id="22533" name="Picture 5" descr="lead1">
            <a:extLst>
              <a:ext uri="{FF2B5EF4-FFF2-40B4-BE49-F238E27FC236}">
                <a16:creationId xmlns:a16="http://schemas.microsoft.com/office/drawing/2014/main" id="{E72E606A-70E4-4B1E-B5A6-C0EF14040B7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11900" y="1484314"/>
            <a:ext cx="4095750" cy="4249737"/>
          </a:xfrm>
          <a:noFill/>
        </p:spPr>
      </p:pic>
      <p:sp>
        <p:nvSpPr>
          <p:cNvPr id="22534" name="Text Box 7">
            <a:extLst>
              <a:ext uri="{FF2B5EF4-FFF2-40B4-BE49-F238E27FC236}">
                <a16:creationId xmlns:a16="http://schemas.microsoft.com/office/drawing/2014/main" id="{DC7F86B5-378D-4399-AC9E-F47ED0B2238D}"/>
              </a:ext>
            </a:extLst>
          </p:cNvPr>
          <p:cNvSpPr txBox="1">
            <a:spLocks noChangeArrowheads="1"/>
          </p:cNvSpPr>
          <p:nvPr/>
        </p:nvSpPr>
        <p:spPr bwMode="auto">
          <a:xfrm>
            <a:off x="9007778" y="3756094"/>
            <a:ext cx="229102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50000"/>
              </a:spcBef>
              <a:buFontTx/>
              <a:buNone/>
            </a:pPr>
            <a:r>
              <a:rPr lang="en-GB" altLang="cs-CZ" sz="2000" dirty="0"/>
              <a:t>A bipolar ECG electrode pair – depiction of the 1st limb lead</a:t>
            </a:r>
            <a:r>
              <a:rPr lang="cs-CZ" altLang="cs-CZ" sz="2000" dirty="0"/>
              <a:t> – </a:t>
            </a:r>
            <a:r>
              <a:rPr lang="cs-CZ" altLang="cs-CZ" sz="2000" dirty="0" err="1"/>
              <a:t>see</a:t>
            </a:r>
            <a:r>
              <a:rPr lang="cs-CZ" altLang="cs-CZ" sz="2000" dirty="0"/>
              <a:t> </a:t>
            </a:r>
            <a:r>
              <a:rPr lang="cs-CZ" altLang="cs-CZ" sz="2000" dirty="0" err="1"/>
              <a:t>also</a:t>
            </a:r>
            <a:r>
              <a:rPr lang="cs-CZ" altLang="cs-CZ" sz="2000" dirty="0"/>
              <a:t> </a:t>
            </a:r>
            <a:r>
              <a:rPr lang="cs-CZ" altLang="cs-CZ" sz="2000" dirty="0" err="1"/>
              <a:t>next</a:t>
            </a:r>
            <a:r>
              <a:rPr lang="cs-CZ" altLang="cs-CZ" sz="2000" dirty="0"/>
              <a:t> slide</a:t>
            </a:r>
            <a:endParaRPr lang="en-GB" altLang="cs-CZ" sz="2000" dirty="0"/>
          </a:p>
        </p:txBody>
      </p:sp>
    </p:spTree>
    <p:extLst>
      <p:ext uri="{BB962C8B-B14F-4D97-AF65-F5344CB8AC3E}">
        <p14:creationId xmlns:p14="http://schemas.microsoft.com/office/powerpoint/2010/main" val="15024440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číslo snímku 5">
            <a:extLst>
              <a:ext uri="{FF2B5EF4-FFF2-40B4-BE49-F238E27FC236}">
                <a16:creationId xmlns:a16="http://schemas.microsoft.com/office/drawing/2014/main" id="{4CDB289A-8919-401C-A90F-EF6FCECFA75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1BCEA392-B48F-4A19-8271-7943E88E1805}" type="slidenum">
              <a:rPr lang="en-GB" altLang="cs-CZ" sz="1400">
                <a:solidFill>
                  <a:srgbClr val="000000"/>
                </a:solidFill>
              </a:rPr>
              <a:pPr>
                <a:spcBef>
                  <a:spcPct val="0"/>
                </a:spcBef>
                <a:buSzTx/>
                <a:buFontTx/>
                <a:buNone/>
              </a:pPr>
              <a:t>11</a:t>
            </a:fld>
            <a:endParaRPr lang="en-GB" altLang="cs-CZ" sz="1400">
              <a:solidFill>
                <a:srgbClr val="000000"/>
              </a:solidFill>
            </a:endParaRPr>
          </a:p>
        </p:txBody>
      </p:sp>
      <p:sp>
        <p:nvSpPr>
          <p:cNvPr id="24579" name="Rectangle 1">
            <a:extLst>
              <a:ext uri="{FF2B5EF4-FFF2-40B4-BE49-F238E27FC236}">
                <a16:creationId xmlns:a16="http://schemas.microsoft.com/office/drawing/2014/main" id="{752DECB7-8FAE-47EA-A07D-870D76265714}"/>
              </a:ext>
            </a:extLst>
          </p:cNvPr>
          <p:cNvSpPr>
            <a:spLocks noGrp="1" noChangeArrowheads="1"/>
          </p:cNvSpPr>
          <p:nvPr>
            <p:ph type="title"/>
          </p:nvPr>
        </p:nvSpPr>
        <p:spPr>
          <a:xfrm>
            <a:off x="820310" y="233814"/>
            <a:ext cx="5755419" cy="586957"/>
          </a:xfrm>
        </p:spPr>
        <p:txBody>
          <a:bodyPr wrap="square" lIns="90000" tIns="46800" rIns="90000" bIns="46800">
            <a:spAutoFit/>
          </a:bodyPr>
          <a:lstStyle/>
          <a:p>
            <a:pPr eaLnBrk="1"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cs-CZ" sz="3200" dirty="0">
                <a:solidFill>
                  <a:srgbClr val="0000DC"/>
                </a:solidFill>
              </a:rPr>
              <a:t>Signal processing: Amplifier</a:t>
            </a:r>
          </a:p>
        </p:txBody>
      </p:sp>
      <p:sp>
        <p:nvSpPr>
          <p:cNvPr id="24580" name="Rectangle 2">
            <a:extLst>
              <a:ext uri="{FF2B5EF4-FFF2-40B4-BE49-F238E27FC236}">
                <a16:creationId xmlns:a16="http://schemas.microsoft.com/office/drawing/2014/main" id="{57A42078-48D9-4378-BC3C-93044846C1CA}"/>
              </a:ext>
            </a:extLst>
          </p:cNvPr>
          <p:cNvSpPr>
            <a:spLocks noGrp="1" noChangeArrowheads="1"/>
          </p:cNvSpPr>
          <p:nvPr>
            <p:ph type="body" idx="1"/>
          </p:nvPr>
        </p:nvSpPr>
        <p:spPr>
          <a:xfrm>
            <a:off x="834888" y="1484313"/>
            <a:ext cx="9883470" cy="5479001"/>
          </a:xfrm>
          <a:solidFill>
            <a:schemeClr val="bg1">
              <a:alpha val="30196"/>
            </a:schemeClr>
          </a:solidFill>
        </p:spPr>
        <p:txBody>
          <a:bodyPr wrap="square" lIns="90000" tIns="46800" rIns="90000" bIns="46800">
            <a:spAutoFit/>
          </a:bodyPr>
          <a:lstStyle/>
          <a:p>
            <a:pPr eaLnBrk="1" hangingPunct="1">
              <a:lnSpc>
                <a:spcPct val="100000"/>
              </a:lnSpc>
              <a:spcBef>
                <a:spcPts val="500"/>
              </a:spcBef>
              <a:buClr>
                <a:schemeClr val="tx1"/>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400" dirty="0"/>
              <a:t>A high-fidelity (HiFi) amplifier is one which amplifies the biosignal without changing its shape (distortion) at different frequencies. The amplifiers of modern medical devices </a:t>
            </a:r>
            <a:r>
              <a:rPr lang="en-GB" altLang="cs-CZ" sz="2400" i="1" dirty="0"/>
              <a:t>must </a:t>
            </a:r>
            <a:r>
              <a:rPr lang="en-GB" altLang="cs-CZ" sz="2400" dirty="0"/>
              <a:t>fulfil this condition.</a:t>
            </a:r>
          </a:p>
          <a:p>
            <a:pPr eaLnBrk="1" hangingPunct="1">
              <a:lnSpc>
                <a:spcPct val="100000"/>
              </a:lnSpc>
              <a:spcBef>
                <a:spcPts val="500"/>
              </a:spcBef>
              <a:buClr>
                <a:schemeClr val="tx1"/>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400" b="1" dirty="0"/>
              <a:t>Gain</a:t>
            </a:r>
            <a:r>
              <a:rPr lang="en-GB" altLang="cs-CZ" sz="2400" dirty="0"/>
              <a:t> (amount of amplification) of an amplifier in dB </a:t>
            </a:r>
            <a:endParaRPr lang="cs-CZ" altLang="cs-CZ" sz="2400" dirty="0"/>
          </a:p>
          <a:p>
            <a:pPr eaLnBrk="1" hangingPunct="1">
              <a:lnSpc>
                <a:spcPct val="100000"/>
              </a:lnSpc>
              <a:spcBef>
                <a:spcPts val="500"/>
              </a:spcBef>
              <a:buClr>
                <a:schemeClr val="tx1"/>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cs-CZ" sz="2400" dirty="0"/>
          </a:p>
          <a:p>
            <a:pPr algn="ctr" eaLnBrk="1" hangingPunct="1">
              <a:lnSpc>
                <a:spcPct val="100000"/>
              </a:lnSpc>
              <a:spcBef>
                <a:spcPts val="500"/>
              </a:spcBef>
              <a:buClr>
                <a:schemeClr val="tx1"/>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400" dirty="0"/>
              <a:t>gain = 20</a:t>
            </a:r>
            <a:r>
              <a:rPr lang="en-GB" altLang="cs-CZ" sz="2400" dirty="0">
                <a:latin typeface="Calibri" panose="020F0502020204030204" pitchFamily="34" charset="0"/>
                <a:cs typeface="Calibri" panose="020F0502020204030204" pitchFamily="34" charset="0"/>
              </a:rPr>
              <a:t>·</a:t>
            </a:r>
            <a:r>
              <a:rPr lang="en-GB" altLang="cs-CZ" sz="2400" dirty="0"/>
              <a:t>log(</a:t>
            </a:r>
            <a:r>
              <a:rPr lang="en-GB" altLang="cs-CZ" sz="2400" dirty="0" err="1"/>
              <a:t>U</a:t>
            </a:r>
            <a:r>
              <a:rPr lang="en-GB" altLang="cs-CZ" sz="2400" baseline="-25000" dirty="0" err="1"/>
              <a:t>o</a:t>
            </a:r>
            <a:r>
              <a:rPr lang="en-GB" altLang="cs-CZ" sz="2400" dirty="0"/>
              <a:t>/U</a:t>
            </a:r>
            <a:r>
              <a:rPr lang="en-GB" altLang="cs-CZ" sz="2400" baseline="-25000" dirty="0"/>
              <a:t>i</a:t>
            </a:r>
            <a:r>
              <a:rPr lang="en-GB" altLang="cs-CZ" sz="2400" dirty="0"/>
              <a:t>)</a:t>
            </a:r>
            <a:endParaRPr lang="cs-CZ" altLang="cs-CZ" sz="2400" dirty="0"/>
          </a:p>
          <a:p>
            <a:pPr algn="ctr" eaLnBrk="1" hangingPunct="1">
              <a:lnSpc>
                <a:spcPct val="100000"/>
              </a:lnSpc>
              <a:spcBef>
                <a:spcPts val="500"/>
              </a:spcBef>
              <a:buClr>
                <a:schemeClr val="tx1"/>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cs-CZ" sz="2400" dirty="0"/>
          </a:p>
          <a:p>
            <a:pPr algn="ctr" eaLnBrk="1" hangingPunct="1">
              <a:lnSpc>
                <a:spcPct val="100000"/>
              </a:lnSpc>
              <a:spcBef>
                <a:spcPts val="500"/>
              </a:spcBef>
              <a:buClr>
                <a:schemeClr val="tx1"/>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cs-CZ" altLang="cs-CZ" sz="1800" dirty="0"/>
              <a:t>o = output      i = input</a:t>
            </a:r>
            <a:endParaRPr lang="en-GB" altLang="cs-CZ" sz="1800" dirty="0"/>
          </a:p>
          <a:p>
            <a:pPr eaLnBrk="1" hangingPunct="1">
              <a:lnSpc>
                <a:spcPct val="100000"/>
              </a:lnSpc>
              <a:spcBef>
                <a:spcPts val="500"/>
              </a:spcBef>
              <a:buClr>
                <a:schemeClr val="tx1"/>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cs-CZ" sz="2400" dirty="0"/>
          </a:p>
          <a:p>
            <a:pPr eaLnBrk="1" hangingPunct="1">
              <a:lnSpc>
                <a:spcPct val="100000"/>
              </a:lnSpc>
              <a:spcBef>
                <a:spcPts val="500"/>
              </a:spcBef>
              <a:buClr>
                <a:schemeClr val="tx1"/>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400" dirty="0"/>
              <a:t>The user deals only with a correct setting of different filters (to supress some artefacts).</a:t>
            </a:r>
          </a:p>
          <a:p>
            <a:pPr algn="ctr" eaLnBrk="1" hangingPunct="1">
              <a:spcBef>
                <a:spcPts val="500"/>
              </a:spcBef>
              <a:buClr>
                <a:schemeClr val="tx1"/>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cs-CZ" sz="1000" dirty="0"/>
          </a:p>
          <a:p>
            <a:pPr algn="ctr" eaLnBrk="1" hangingPunct="1">
              <a:spcBef>
                <a:spcPts val="500"/>
              </a:spcBef>
              <a:buClr>
                <a:schemeClr val="tx1"/>
              </a:buClr>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cs-CZ" altLang="cs-CZ" sz="1000" dirty="0"/>
          </a:p>
        </p:txBody>
      </p:sp>
    </p:spTree>
    <p:extLst>
      <p:ext uri="{BB962C8B-B14F-4D97-AF65-F5344CB8AC3E}">
        <p14:creationId xmlns:p14="http://schemas.microsoft.com/office/powerpoint/2010/main" val="144168194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7">
            <a:extLst>
              <a:ext uri="{FF2B5EF4-FFF2-40B4-BE49-F238E27FC236}">
                <a16:creationId xmlns:a16="http://schemas.microsoft.com/office/drawing/2014/main" id="{AD546165-BDDA-4AF3-B967-6726E48F1D7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78123B94-C4CC-4DCE-8F85-AE52962467CD}" type="slidenum">
              <a:rPr lang="en-GB" altLang="cs-CZ" sz="1400">
                <a:solidFill>
                  <a:srgbClr val="000000"/>
                </a:solidFill>
              </a:rPr>
              <a:pPr>
                <a:spcBef>
                  <a:spcPct val="0"/>
                </a:spcBef>
                <a:buSzTx/>
                <a:buFontTx/>
                <a:buNone/>
              </a:pPr>
              <a:t>12</a:t>
            </a:fld>
            <a:endParaRPr lang="en-GB" altLang="cs-CZ" sz="1400">
              <a:solidFill>
                <a:srgbClr val="000000"/>
              </a:solidFill>
            </a:endParaRPr>
          </a:p>
        </p:txBody>
      </p:sp>
      <p:sp>
        <p:nvSpPr>
          <p:cNvPr id="26627" name="Rectangle 1">
            <a:extLst>
              <a:ext uri="{FF2B5EF4-FFF2-40B4-BE49-F238E27FC236}">
                <a16:creationId xmlns:a16="http://schemas.microsoft.com/office/drawing/2014/main" id="{01A6704D-4F93-4ADA-96C5-FC837C8A82F8}"/>
              </a:ext>
            </a:extLst>
          </p:cNvPr>
          <p:cNvSpPr>
            <a:spLocks noGrp="1" noChangeArrowheads="1"/>
          </p:cNvSpPr>
          <p:nvPr>
            <p:ph type="title"/>
          </p:nvPr>
        </p:nvSpPr>
        <p:spPr>
          <a:xfrm>
            <a:off x="1003189" y="320827"/>
            <a:ext cx="4936435" cy="492443"/>
          </a:xfrm>
        </p:spPr>
        <p:txBody>
          <a:bodyPr wrap="square" lIns="0" tIns="0" rIns="0" bIns="0">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cs-CZ" sz="3200" dirty="0">
                <a:solidFill>
                  <a:srgbClr val="0000DC"/>
                </a:solidFill>
              </a:rPr>
              <a:t>E</a:t>
            </a:r>
            <a:r>
              <a:rPr lang="cs-CZ" altLang="cs-CZ" sz="3200" dirty="0">
                <a:solidFill>
                  <a:srgbClr val="0000DC"/>
                </a:solidFill>
              </a:rPr>
              <a:t>C</a:t>
            </a:r>
            <a:r>
              <a:rPr lang="en-GB" altLang="cs-CZ" sz="3200" dirty="0">
                <a:solidFill>
                  <a:srgbClr val="0000DC"/>
                </a:solidFill>
              </a:rPr>
              <a:t>G - electrocardiogram</a:t>
            </a:r>
          </a:p>
        </p:txBody>
      </p:sp>
      <p:sp>
        <p:nvSpPr>
          <p:cNvPr id="26628" name="Rectangle 2">
            <a:extLst>
              <a:ext uri="{FF2B5EF4-FFF2-40B4-BE49-F238E27FC236}">
                <a16:creationId xmlns:a16="http://schemas.microsoft.com/office/drawing/2014/main" id="{22099CD8-98B9-4001-BC3F-3A30979FE573}"/>
              </a:ext>
            </a:extLst>
          </p:cNvPr>
          <p:cNvSpPr>
            <a:spLocks noGrp="1" noChangeArrowheads="1"/>
          </p:cNvSpPr>
          <p:nvPr>
            <p:ph type="body" sz="half" idx="1"/>
          </p:nvPr>
        </p:nvSpPr>
        <p:spPr>
          <a:xfrm>
            <a:off x="946205" y="1436855"/>
            <a:ext cx="5041791" cy="4308872"/>
          </a:xfrm>
          <a:solidFill>
            <a:schemeClr val="bg1">
              <a:alpha val="30196"/>
            </a:schemeClr>
          </a:solidFill>
        </p:spPr>
        <p:txBody>
          <a:bodyPr wrap="square" lIns="0" tIns="0" rIns="0" bIns="0">
            <a:spAutoFit/>
          </a:bodyPr>
          <a:lstStyle/>
          <a:p>
            <a:pPr eaLnBrk="1" hangingPunct="1">
              <a:lnSpc>
                <a:spcPct val="100000"/>
              </a:lnSpc>
              <a:spcBef>
                <a:spcPct val="0"/>
              </a:spcBef>
              <a:buClr>
                <a:schemeClr val="tx1"/>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000" dirty="0"/>
              <a:t>ECG (EKG) is the strongest and most often measured active biopotential. </a:t>
            </a:r>
          </a:p>
          <a:p>
            <a:pPr eaLnBrk="1" hangingPunct="1">
              <a:lnSpc>
                <a:spcPct val="100000"/>
              </a:lnSpc>
              <a:spcBef>
                <a:spcPct val="0"/>
              </a:spcBef>
              <a:buClr>
                <a:schemeClr val="tx1"/>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000" dirty="0"/>
              <a:t>In Europe 3 electrodes are placed on extremities (2 on arms, 1 on left leg), 6 electrodes are placed on chest. The right leg is used for an electrode which partially removes interfering voltages.</a:t>
            </a:r>
          </a:p>
          <a:p>
            <a:pPr eaLnBrk="1" hangingPunct="1">
              <a:lnSpc>
                <a:spcPct val="100000"/>
              </a:lnSpc>
              <a:spcBef>
                <a:spcPct val="0"/>
              </a:spcBef>
              <a:buClr>
                <a:schemeClr val="tx1"/>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000" dirty="0"/>
              <a:t>A pair of electrodes between which a voltage is measured, is called a </a:t>
            </a:r>
            <a:r>
              <a:rPr lang="en-GB" altLang="cs-CZ" sz="2000" b="1" dirty="0"/>
              <a:t>lead</a:t>
            </a:r>
            <a:r>
              <a:rPr lang="en-GB" altLang="cs-CZ" sz="2000" dirty="0"/>
              <a:t>. Every lead gives info on different parts of the heart.</a:t>
            </a:r>
            <a:endParaRPr lang="cs-CZ" altLang="cs-CZ" sz="2000" dirty="0"/>
          </a:p>
          <a:p>
            <a:pPr eaLnBrk="1" hangingPunct="1">
              <a:lnSpc>
                <a:spcPct val="100000"/>
              </a:lnSpc>
              <a:spcBef>
                <a:spcPct val="0"/>
              </a:spcBef>
              <a:buClr>
                <a:schemeClr val="tx1"/>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000" dirty="0"/>
              <a:t>The chest leads are formed by chest electrodes and the so-called </a:t>
            </a:r>
            <a:r>
              <a:rPr lang="en-GB" altLang="cs-CZ" sz="2000" b="1" dirty="0"/>
              <a:t>Wilson central terminal </a:t>
            </a:r>
            <a:r>
              <a:rPr lang="en-GB" altLang="cs-CZ" sz="2000" dirty="0"/>
              <a:t>(connected limb electrodes, in principle)</a:t>
            </a:r>
            <a:endParaRPr lang="en-GB" altLang="cs-CZ" sz="2000" b="1" dirty="0"/>
          </a:p>
        </p:txBody>
      </p:sp>
      <p:pic>
        <p:nvPicPr>
          <p:cNvPr id="26629" name="Picture 9">
            <a:extLst>
              <a:ext uri="{FF2B5EF4-FFF2-40B4-BE49-F238E27FC236}">
                <a16:creationId xmlns:a16="http://schemas.microsoft.com/office/drawing/2014/main" id="{5949A4F2-3929-47D4-A13C-80D8A6D52C53}"/>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959600" y="260350"/>
            <a:ext cx="2597150" cy="1779588"/>
          </a:xfrm>
          <a:noFill/>
        </p:spPr>
      </p:pic>
      <p:pic>
        <p:nvPicPr>
          <p:cNvPr id="26630" name="Picture 4">
            <a:extLst>
              <a:ext uri="{FF2B5EF4-FFF2-40B4-BE49-F238E27FC236}">
                <a16:creationId xmlns:a16="http://schemas.microsoft.com/office/drawing/2014/main" id="{E1384BF9-40BD-44BA-AAD3-1092CA9C0A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7109" y="1461924"/>
            <a:ext cx="1706563"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6631" name="Picture 11">
            <a:extLst>
              <a:ext uri="{FF2B5EF4-FFF2-40B4-BE49-F238E27FC236}">
                <a16:creationId xmlns:a16="http://schemas.microsoft.com/office/drawing/2014/main" id="{7A75FCC7-7C1F-4629-A70D-A3AC83484740}"/>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563788" y="3556097"/>
            <a:ext cx="4392612" cy="3149600"/>
          </a:xfrm>
          <a:noFill/>
        </p:spPr>
      </p:pic>
      <p:sp>
        <p:nvSpPr>
          <p:cNvPr id="26632" name="Text Box 13">
            <a:extLst>
              <a:ext uri="{FF2B5EF4-FFF2-40B4-BE49-F238E27FC236}">
                <a16:creationId xmlns:a16="http://schemas.microsoft.com/office/drawing/2014/main" id="{CBB98414-C4CB-46E9-852D-5BE1B6D10C4E}"/>
              </a:ext>
            </a:extLst>
          </p:cNvPr>
          <p:cNvSpPr txBox="1">
            <a:spLocks noChangeArrowheads="1"/>
          </p:cNvSpPr>
          <p:nvPr/>
        </p:nvSpPr>
        <p:spPr bwMode="auto">
          <a:xfrm>
            <a:off x="9156700" y="333375"/>
            <a:ext cx="1511300" cy="457200"/>
          </a:xfrm>
          <a:prstGeom prst="rect">
            <a:avLst/>
          </a:prstGeom>
          <a:solidFill>
            <a:schemeClr val="bg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eaLnBrk="1" hangingPunct="1">
              <a:spcBef>
                <a:spcPct val="0"/>
              </a:spcBef>
              <a:buClr>
                <a:srgbClr val="000000"/>
              </a:buClr>
              <a:buFontTx/>
              <a:buNone/>
            </a:pPr>
            <a:r>
              <a:rPr lang="en-GB" altLang="cs-CZ" sz="1200"/>
              <a:t>Calibration 1mV voltage impulse </a:t>
            </a:r>
          </a:p>
        </p:txBody>
      </p:sp>
      <p:sp>
        <p:nvSpPr>
          <p:cNvPr id="2" name="TextovéPole 1">
            <a:extLst>
              <a:ext uri="{FF2B5EF4-FFF2-40B4-BE49-F238E27FC236}">
                <a16:creationId xmlns:a16="http://schemas.microsoft.com/office/drawing/2014/main" id="{55BF983C-F552-036D-7435-611F3C95C30C}"/>
              </a:ext>
            </a:extLst>
          </p:cNvPr>
          <p:cNvSpPr txBox="1"/>
          <p:nvPr/>
        </p:nvSpPr>
        <p:spPr>
          <a:xfrm>
            <a:off x="1013791" y="5973417"/>
            <a:ext cx="4850296" cy="707886"/>
          </a:xfrm>
          <a:prstGeom prst="rect">
            <a:avLst/>
          </a:prstGeom>
          <a:noFill/>
        </p:spPr>
        <p:txBody>
          <a:bodyPr wrap="square" rtlCol="0">
            <a:spAutoFit/>
          </a:bodyPr>
          <a:lstStyle/>
          <a:p>
            <a:pPr algn="l"/>
            <a:r>
              <a:rPr lang="en-GB" sz="2000" dirty="0" err="1">
                <a:latin typeface="+mn-lt"/>
              </a:rPr>
              <a:t>aVR</a:t>
            </a:r>
            <a:r>
              <a:rPr lang="en-GB" sz="2000" dirty="0">
                <a:latin typeface="+mn-lt"/>
              </a:rPr>
              <a:t>, </a:t>
            </a:r>
            <a:r>
              <a:rPr lang="en-GB" sz="2000" dirty="0" err="1">
                <a:latin typeface="+mn-lt"/>
              </a:rPr>
              <a:t>aVL</a:t>
            </a:r>
            <a:r>
              <a:rPr lang="en-GB" sz="2000" dirty="0">
                <a:latin typeface="+mn-lt"/>
              </a:rPr>
              <a:t>, </a:t>
            </a:r>
            <a:r>
              <a:rPr lang="en-GB" sz="2000" dirty="0" err="1">
                <a:latin typeface="+mn-lt"/>
              </a:rPr>
              <a:t>aVF</a:t>
            </a:r>
            <a:r>
              <a:rPr lang="en-GB" sz="2000" dirty="0">
                <a:latin typeface="+mn-lt"/>
              </a:rPr>
              <a:t> – Goldberger or augmented limb leads – see textbook</a:t>
            </a:r>
          </a:p>
        </p:txBody>
      </p:sp>
    </p:spTree>
    <p:extLst>
      <p:ext uri="{BB962C8B-B14F-4D97-AF65-F5344CB8AC3E}">
        <p14:creationId xmlns:p14="http://schemas.microsoft.com/office/powerpoint/2010/main" val="310970153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číslo snímku 6">
            <a:extLst>
              <a:ext uri="{FF2B5EF4-FFF2-40B4-BE49-F238E27FC236}">
                <a16:creationId xmlns:a16="http://schemas.microsoft.com/office/drawing/2014/main" id="{905D52B2-725B-4941-8C31-3B715967E6A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1CE96639-CFD6-4A17-93F5-61C7EE583ED0}" type="slidenum">
              <a:rPr lang="en-GB" altLang="cs-CZ" sz="1400">
                <a:solidFill>
                  <a:srgbClr val="000000"/>
                </a:solidFill>
              </a:rPr>
              <a:pPr>
                <a:spcBef>
                  <a:spcPct val="0"/>
                </a:spcBef>
                <a:buSzTx/>
                <a:buFontTx/>
                <a:buNone/>
              </a:pPr>
              <a:t>13</a:t>
            </a:fld>
            <a:endParaRPr lang="en-GB" altLang="cs-CZ" sz="1400">
              <a:solidFill>
                <a:srgbClr val="000000"/>
              </a:solidFill>
            </a:endParaRPr>
          </a:p>
        </p:txBody>
      </p:sp>
      <p:sp>
        <p:nvSpPr>
          <p:cNvPr id="28675" name="Rectangle 1">
            <a:extLst>
              <a:ext uri="{FF2B5EF4-FFF2-40B4-BE49-F238E27FC236}">
                <a16:creationId xmlns:a16="http://schemas.microsoft.com/office/drawing/2014/main" id="{D2A2B432-7D55-4B57-A843-466814BB43F4}"/>
              </a:ext>
            </a:extLst>
          </p:cNvPr>
          <p:cNvSpPr>
            <a:spLocks noGrp="1" noChangeArrowheads="1"/>
          </p:cNvSpPr>
          <p:nvPr>
            <p:ph type="title"/>
          </p:nvPr>
        </p:nvSpPr>
        <p:spPr>
          <a:xfrm>
            <a:off x="1025719" y="185332"/>
            <a:ext cx="4997258" cy="607475"/>
          </a:xfrm>
        </p:spPr>
        <p:txBody>
          <a:bodyPr wrap="square" lIns="90000" tIns="46800" rIns="90000" bIns="46800">
            <a:spAutoFit/>
          </a:bodyPr>
          <a:lstStyle/>
          <a:p>
            <a:pPr eaLnBrk="1"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cs-CZ" dirty="0">
                <a:solidFill>
                  <a:srgbClr val="0000DC"/>
                </a:solidFill>
              </a:rPr>
              <a:t>Einthoven triangle</a:t>
            </a:r>
          </a:p>
        </p:txBody>
      </p:sp>
      <p:pic>
        <p:nvPicPr>
          <p:cNvPr id="28676" name="Picture 5" descr="image006">
            <a:extLst>
              <a:ext uri="{FF2B5EF4-FFF2-40B4-BE49-F238E27FC236}">
                <a16:creationId xmlns:a16="http://schemas.microsoft.com/office/drawing/2014/main" id="{888E68B7-84CB-4CA5-8654-45172BC40D0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063750" y="1484314"/>
            <a:ext cx="4038600" cy="3379787"/>
          </a:xfrm>
          <a:noFill/>
        </p:spPr>
      </p:pic>
      <p:sp>
        <p:nvSpPr>
          <p:cNvPr id="28677" name="Text Box 7">
            <a:extLst>
              <a:ext uri="{FF2B5EF4-FFF2-40B4-BE49-F238E27FC236}">
                <a16:creationId xmlns:a16="http://schemas.microsoft.com/office/drawing/2014/main" id="{6F894C63-1A5A-45C7-B54D-6531883B2991}"/>
              </a:ext>
            </a:extLst>
          </p:cNvPr>
          <p:cNvSpPr txBox="1">
            <a:spLocks noChangeArrowheads="1"/>
          </p:cNvSpPr>
          <p:nvPr/>
        </p:nvSpPr>
        <p:spPr bwMode="auto">
          <a:xfrm>
            <a:off x="2566988" y="5157788"/>
            <a:ext cx="27368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50000"/>
              </a:spcBef>
              <a:buFontTx/>
              <a:buNone/>
            </a:pPr>
            <a:r>
              <a:rPr lang="en-US" altLang="cs-CZ" sz="2400" dirty="0"/>
              <a:t>Heart is </a:t>
            </a:r>
            <a:r>
              <a:rPr lang="cs-CZ" altLang="cs-CZ" sz="2400" dirty="0" err="1"/>
              <a:t>often</a:t>
            </a:r>
            <a:r>
              <a:rPr lang="cs-CZ" altLang="cs-CZ" sz="2400" dirty="0"/>
              <a:t> </a:t>
            </a:r>
            <a:r>
              <a:rPr lang="en-US" altLang="cs-CZ" sz="2400" dirty="0"/>
              <a:t>modeled as a </a:t>
            </a:r>
            <a:r>
              <a:rPr lang="cs-CZ" altLang="cs-CZ" sz="2400" dirty="0"/>
              <a:t>source of </a:t>
            </a:r>
            <a:r>
              <a:rPr lang="en-US" altLang="cs-CZ" sz="2400" dirty="0"/>
              <a:t>dipole electric field</a:t>
            </a:r>
          </a:p>
        </p:txBody>
      </p:sp>
      <p:pic>
        <p:nvPicPr>
          <p:cNvPr id="28678" name="Picture 9" descr="limbleads">
            <a:extLst>
              <a:ext uri="{FF2B5EF4-FFF2-40B4-BE49-F238E27FC236}">
                <a16:creationId xmlns:a16="http://schemas.microsoft.com/office/drawing/2014/main" id="{E09799D8-61DA-4FA7-8F48-3B52F046039D}"/>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677660" y="436494"/>
            <a:ext cx="3995738" cy="4525963"/>
          </a:xfrm>
          <a:noFill/>
        </p:spPr>
      </p:pic>
      <p:sp>
        <p:nvSpPr>
          <p:cNvPr id="28679" name="TextovéPole 6">
            <a:extLst>
              <a:ext uri="{FF2B5EF4-FFF2-40B4-BE49-F238E27FC236}">
                <a16:creationId xmlns:a16="http://schemas.microsoft.com/office/drawing/2014/main" id="{28A0B011-3050-468F-9A9F-6BE9AC4C8349}"/>
              </a:ext>
            </a:extLst>
          </p:cNvPr>
          <p:cNvSpPr txBox="1">
            <a:spLocks noChangeArrowheads="1"/>
          </p:cNvSpPr>
          <p:nvPr/>
        </p:nvSpPr>
        <p:spPr bwMode="auto">
          <a:xfrm>
            <a:off x="6796806" y="5278272"/>
            <a:ext cx="374491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cs-CZ" sz="2000" dirty="0"/>
              <a:t>Placement of triangle vertices (electrodes) can be a problem! Or not?</a:t>
            </a:r>
          </a:p>
        </p:txBody>
      </p:sp>
    </p:spTree>
    <p:extLst>
      <p:ext uri="{BB962C8B-B14F-4D97-AF65-F5344CB8AC3E}">
        <p14:creationId xmlns:p14="http://schemas.microsoft.com/office/powerpoint/2010/main" val="290894626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4">
            <a:extLst>
              <a:ext uri="{FF2B5EF4-FFF2-40B4-BE49-F238E27FC236}">
                <a16:creationId xmlns:a16="http://schemas.microsoft.com/office/drawing/2014/main" id="{6F522B61-3BA3-4E24-B514-305592D2DFC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D3D3C006-9791-4BA9-99FB-5546FB489C9E}" type="slidenum">
              <a:rPr lang="en-GB" altLang="cs-CZ" sz="1400">
                <a:solidFill>
                  <a:srgbClr val="000000"/>
                </a:solidFill>
              </a:rPr>
              <a:pPr>
                <a:spcBef>
                  <a:spcPct val="0"/>
                </a:spcBef>
                <a:buSzTx/>
                <a:buFontTx/>
                <a:buNone/>
              </a:pPr>
              <a:t>14</a:t>
            </a:fld>
            <a:endParaRPr lang="en-GB" altLang="cs-CZ" sz="1400">
              <a:solidFill>
                <a:srgbClr val="000000"/>
              </a:solidFill>
            </a:endParaRPr>
          </a:p>
        </p:txBody>
      </p:sp>
      <p:sp>
        <p:nvSpPr>
          <p:cNvPr id="30723" name="Rectangle 4">
            <a:extLst>
              <a:ext uri="{FF2B5EF4-FFF2-40B4-BE49-F238E27FC236}">
                <a16:creationId xmlns:a16="http://schemas.microsoft.com/office/drawing/2014/main" id="{EEF9C1D0-CF1B-453D-860B-036A8A9DBA0E}"/>
              </a:ext>
            </a:extLst>
          </p:cNvPr>
          <p:cNvSpPr>
            <a:spLocks noChangeArrowheads="1"/>
          </p:cNvSpPr>
          <p:nvPr/>
        </p:nvSpPr>
        <p:spPr bwMode="auto">
          <a:xfrm>
            <a:off x="1992314" y="5734050"/>
            <a:ext cx="8638580" cy="915988"/>
          </a:xfrm>
          <a:prstGeom prst="rect">
            <a:avLst/>
          </a:prstGeom>
          <a:solidFill>
            <a:schemeClr val="bg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dirty="0"/>
              <a:t>Multiple electrodes placed on the surface of the body allow us to calculate voltage values </a:t>
            </a:r>
            <a:r>
              <a:rPr lang="en-US" altLang="cs-CZ" sz="1800" dirty="0"/>
              <a:t>throughout the torso (V (</a:t>
            </a:r>
            <a:r>
              <a:rPr lang="en-US" altLang="cs-CZ" sz="1800" dirty="0" err="1"/>
              <a:t>x,y,z</a:t>
            </a:r>
            <a:r>
              <a:rPr lang="en-US" altLang="cs-CZ" sz="1800" dirty="0"/>
              <a:t>) </a:t>
            </a:r>
            <a:r>
              <a:rPr lang="en-US" altLang="cs-CZ" sz="1800" dirty="0" err="1"/>
              <a:t>biosignal</a:t>
            </a:r>
            <a:r>
              <a:rPr lang="en-US" altLang="cs-CZ" sz="1800" dirty="0"/>
              <a:t>).</a:t>
            </a:r>
            <a:r>
              <a:rPr lang="en-GB" altLang="cs-CZ" sz="1800" dirty="0"/>
              <a:t> Thus, we can localise problems with stimulus conduction throughout the myocardium.</a:t>
            </a:r>
          </a:p>
        </p:txBody>
      </p:sp>
      <p:pic>
        <p:nvPicPr>
          <p:cNvPr id="30724" name="Picture 6">
            <a:extLst>
              <a:ext uri="{FF2B5EF4-FFF2-40B4-BE49-F238E27FC236}">
                <a16:creationId xmlns:a16="http://schemas.microsoft.com/office/drawing/2014/main" id="{5256F776-4D0E-4A81-96A5-A92B6249F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1412876"/>
            <a:ext cx="619283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725" name="Text Box 8">
            <a:extLst>
              <a:ext uri="{FF2B5EF4-FFF2-40B4-BE49-F238E27FC236}">
                <a16:creationId xmlns:a16="http://schemas.microsoft.com/office/drawing/2014/main" id="{B806F5C5-04F4-4667-954F-0E282E836534}"/>
              </a:ext>
            </a:extLst>
          </p:cNvPr>
          <p:cNvSpPr txBox="1">
            <a:spLocks noChangeArrowheads="1"/>
          </p:cNvSpPr>
          <p:nvPr/>
        </p:nvSpPr>
        <p:spPr bwMode="auto">
          <a:xfrm>
            <a:off x="349858" y="136526"/>
            <a:ext cx="1016176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50000"/>
              </a:spcBef>
              <a:buFontTx/>
              <a:buNone/>
            </a:pPr>
            <a:r>
              <a:rPr lang="en-GB" altLang="cs-CZ" sz="3600" b="1" dirty="0">
                <a:solidFill>
                  <a:srgbClr val="0000DC"/>
                </a:solidFill>
              </a:rPr>
              <a:t>2D and 3D Biopotential images </a:t>
            </a:r>
            <a:r>
              <a:rPr lang="en-GB" altLang="cs-CZ" sz="2400" dirty="0"/>
              <a:t>(</a:t>
            </a:r>
            <a:r>
              <a:rPr lang="en-GB" altLang="cs-CZ" sz="2400" u="sng" dirty="0"/>
              <a:t>an example</a:t>
            </a:r>
            <a:r>
              <a:rPr lang="en-GB" altLang="cs-CZ" sz="2400" dirty="0"/>
              <a:t> of another way how to record heart activity)</a:t>
            </a:r>
          </a:p>
        </p:txBody>
      </p:sp>
    </p:spTree>
    <p:extLst>
      <p:ext uri="{BB962C8B-B14F-4D97-AF65-F5344CB8AC3E}">
        <p14:creationId xmlns:p14="http://schemas.microsoft.com/office/powerpoint/2010/main" val="414364241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číslo snímku 7">
            <a:extLst>
              <a:ext uri="{FF2B5EF4-FFF2-40B4-BE49-F238E27FC236}">
                <a16:creationId xmlns:a16="http://schemas.microsoft.com/office/drawing/2014/main" id="{53B4161C-18CA-464D-AFB8-2039741A4CA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468DAFCC-C26B-4C86-9AEA-35CE7D998521}" type="slidenum">
              <a:rPr lang="en-GB" altLang="cs-CZ" sz="1400">
                <a:solidFill>
                  <a:srgbClr val="000000"/>
                </a:solidFill>
              </a:rPr>
              <a:pPr>
                <a:spcBef>
                  <a:spcPct val="0"/>
                </a:spcBef>
                <a:buSzTx/>
                <a:buFontTx/>
                <a:buNone/>
              </a:pPr>
              <a:t>15</a:t>
            </a:fld>
            <a:endParaRPr lang="en-GB" altLang="cs-CZ" sz="1400">
              <a:solidFill>
                <a:srgbClr val="000000"/>
              </a:solidFill>
            </a:endParaRPr>
          </a:p>
        </p:txBody>
      </p:sp>
      <p:sp>
        <p:nvSpPr>
          <p:cNvPr id="32771" name="Rectangle 1">
            <a:extLst>
              <a:ext uri="{FF2B5EF4-FFF2-40B4-BE49-F238E27FC236}">
                <a16:creationId xmlns:a16="http://schemas.microsoft.com/office/drawing/2014/main" id="{33AC8411-D167-42BE-9876-0AD3B0E81516}"/>
              </a:ext>
            </a:extLst>
          </p:cNvPr>
          <p:cNvSpPr>
            <a:spLocks noGrp="1" noChangeArrowheads="1"/>
          </p:cNvSpPr>
          <p:nvPr>
            <p:ph type="title"/>
          </p:nvPr>
        </p:nvSpPr>
        <p:spPr>
          <a:xfrm>
            <a:off x="596349" y="107463"/>
            <a:ext cx="6947452" cy="1120436"/>
          </a:xfrm>
        </p:spPr>
        <p:txBody>
          <a:bodyPr wrap="square" lIns="90000" tIns="46800" rIns="90000" bIns="46800">
            <a:spAutoFit/>
          </a:bodyPr>
          <a:lstStyle/>
          <a:p>
            <a:pPr eaLnBrk="1"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cs-CZ" sz="3600" dirty="0">
                <a:solidFill>
                  <a:srgbClr val="0000DC"/>
                </a:solidFill>
              </a:rPr>
              <a:t>Electroencephalography</a:t>
            </a:r>
            <a:br>
              <a:rPr lang="cs-CZ" altLang="cs-CZ" sz="3600" dirty="0">
                <a:solidFill>
                  <a:srgbClr val="0000DC"/>
                </a:solidFill>
              </a:rPr>
            </a:br>
            <a:r>
              <a:rPr lang="cs-CZ" altLang="cs-CZ" sz="3600" dirty="0">
                <a:solidFill>
                  <a:srgbClr val="0000DC"/>
                </a:solidFill>
              </a:rPr>
              <a:t>- </a:t>
            </a:r>
            <a:r>
              <a:rPr lang="en-GB" altLang="cs-CZ" sz="3600" dirty="0">
                <a:solidFill>
                  <a:srgbClr val="0000DC"/>
                </a:solidFill>
              </a:rPr>
              <a:t>EEG</a:t>
            </a:r>
          </a:p>
        </p:txBody>
      </p:sp>
      <p:sp>
        <p:nvSpPr>
          <p:cNvPr id="32772" name="Rectangle 2">
            <a:extLst>
              <a:ext uri="{FF2B5EF4-FFF2-40B4-BE49-F238E27FC236}">
                <a16:creationId xmlns:a16="http://schemas.microsoft.com/office/drawing/2014/main" id="{4534F5AB-E366-46EC-8ED7-08471ED334F9}"/>
              </a:ext>
            </a:extLst>
          </p:cNvPr>
          <p:cNvSpPr>
            <a:spLocks noGrp="1" noChangeArrowheads="1"/>
          </p:cNvSpPr>
          <p:nvPr>
            <p:ph type="body" sz="half" idx="1"/>
          </p:nvPr>
        </p:nvSpPr>
        <p:spPr>
          <a:xfrm>
            <a:off x="532738" y="1325825"/>
            <a:ext cx="5193223" cy="5218994"/>
          </a:xfrm>
          <a:solidFill>
            <a:schemeClr val="bg1">
              <a:alpha val="30196"/>
            </a:schemeClr>
          </a:solidFill>
        </p:spPr>
        <p:txBody>
          <a:bodyPr wrap="square" lIns="90000" tIns="46800" rIns="90000" bIns="46800">
            <a:spAutoFit/>
          </a:bodyPr>
          <a:lstStyle/>
          <a:p>
            <a:pPr eaLnBrk="1" hangingPunct="1">
              <a:lnSpc>
                <a:spcPct val="100000"/>
              </a:lnSpc>
              <a:spcBef>
                <a:spcPts val="600"/>
              </a:spcBef>
              <a:buClr>
                <a:schemeClr val="tx1"/>
              </a:buClr>
              <a:buSzPct val="135000"/>
              <a:buFont typeface="Wingdings" panose="05000000000000000000" pitchFamily="2" charset="2"/>
              <a:buChar char="Ø"/>
              <a:tabLst>
                <a:tab pos="8683625" algn="l"/>
                <a:tab pos="9140825" algn="l"/>
              </a:tabLst>
            </a:pPr>
            <a:r>
              <a:rPr lang="en-GB" altLang="cs-CZ" sz="1800" dirty="0">
                <a:latin typeface="Symbol" panose="05050102010706020507" pitchFamily="18" charset="2"/>
              </a:rPr>
              <a:t>-</a:t>
            </a:r>
            <a:r>
              <a:rPr lang="en-GB" altLang="cs-CZ" sz="1800" dirty="0">
                <a:latin typeface="Arial Unicode MS" pitchFamily="34" charset="-128"/>
              </a:rPr>
              <a:t>waves</a:t>
            </a:r>
            <a:r>
              <a:rPr lang="en-GB" altLang="cs-CZ" sz="1800" dirty="0"/>
              <a:t>: f = 8-13 Hz, amplitude (A) max 50 </a:t>
            </a:r>
            <a:r>
              <a:rPr lang="en-GB" altLang="cs-CZ" sz="1800" dirty="0">
                <a:latin typeface="Symbol" panose="05050102010706020507" pitchFamily="18" charset="2"/>
              </a:rPr>
              <a:t></a:t>
            </a:r>
            <a:r>
              <a:rPr lang="en-GB" altLang="cs-CZ" sz="1800" dirty="0"/>
              <a:t>V. Body and mind at rest.</a:t>
            </a:r>
          </a:p>
          <a:p>
            <a:pPr eaLnBrk="1" hangingPunct="1">
              <a:lnSpc>
                <a:spcPct val="100000"/>
              </a:lnSpc>
              <a:spcBef>
                <a:spcPts val="600"/>
              </a:spcBef>
              <a:buClr>
                <a:schemeClr val="tx1"/>
              </a:buClr>
              <a:buSzPct val="135000"/>
              <a:buFont typeface="Wingdings" panose="05000000000000000000" pitchFamily="2" charset="2"/>
              <a:buChar char="Ø"/>
              <a:tabLst>
                <a:tab pos="8683625" algn="l"/>
                <a:tab pos="9140825" algn="l"/>
              </a:tabLst>
            </a:pPr>
            <a:r>
              <a:rPr lang="en-GB" altLang="cs-CZ" sz="1800" dirty="0">
                <a:latin typeface="Symbol" panose="05050102010706020507" pitchFamily="18" charset="2"/>
              </a:rPr>
              <a:t>-</a:t>
            </a:r>
            <a:r>
              <a:rPr lang="en-GB" altLang="cs-CZ" sz="1800" dirty="0">
                <a:latin typeface="Arial Unicode MS" pitchFamily="34" charset="-128"/>
              </a:rPr>
              <a:t>waves</a:t>
            </a:r>
            <a:r>
              <a:rPr lang="en-GB" altLang="cs-CZ" sz="1800" dirty="0"/>
              <a:t>: f = 15 - </a:t>
            </a:r>
            <a:r>
              <a:rPr lang="cs-CZ" altLang="cs-CZ" sz="1800" dirty="0"/>
              <a:t>3</a:t>
            </a:r>
            <a:r>
              <a:rPr lang="en-GB" altLang="cs-CZ" sz="1800" dirty="0"/>
              <a:t>0 Hz, A = 5 - 10 </a:t>
            </a:r>
            <a:r>
              <a:rPr lang="en-GB" altLang="cs-CZ" sz="1800" dirty="0">
                <a:latin typeface="Symbol" panose="05050102010706020507" pitchFamily="18" charset="2"/>
              </a:rPr>
              <a:t></a:t>
            </a:r>
            <a:r>
              <a:rPr lang="en-GB" altLang="cs-CZ" sz="1800" dirty="0"/>
              <a:t>V. Healthy people at full vigilance.</a:t>
            </a:r>
          </a:p>
          <a:p>
            <a:pPr eaLnBrk="1" hangingPunct="1">
              <a:lnSpc>
                <a:spcPct val="100000"/>
              </a:lnSpc>
              <a:spcBef>
                <a:spcPts val="600"/>
              </a:spcBef>
              <a:buClr>
                <a:schemeClr val="tx1"/>
              </a:buClr>
              <a:buSzPct val="135000"/>
              <a:buFont typeface="Wingdings" panose="05000000000000000000" pitchFamily="2" charset="2"/>
              <a:buChar char="Ø"/>
              <a:tabLst>
                <a:tab pos="8683625" algn="l"/>
                <a:tab pos="9140825" algn="l"/>
              </a:tabLst>
            </a:pPr>
            <a:r>
              <a:rPr lang="el-GR" altLang="cs-CZ" sz="1800" dirty="0">
                <a:cs typeface="Arial" panose="020B0604020202020204" pitchFamily="34" charset="0"/>
              </a:rPr>
              <a:t>ϑ</a:t>
            </a:r>
            <a:r>
              <a:rPr lang="en-GB" altLang="cs-CZ" sz="1800" dirty="0">
                <a:latin typeface="Symbol" panose="05050102010706020507" pitchFamily="18" charset="2"/>
              </a:rPr>
              <a:t>-</a:t>
            </a:r>
            <a:r>
              <a:rPr lang="en-GB" altLang="cs-CZ" sz="1800" dirty="0">
                <a:latin typeface="Arial Unicode MS" pitchFamily="34" charset="-128"/>
              </a:rPr>
              <a:t>waves</a:t>
            </a:r>
            <a:r>
              <a:rPr lang="en-GB" altLang="cs-CZ" sz="1800" dirty="0"/>
              <a:t>: f  = 4 - 7 Hz, A </a:t>
            </a:r>
            <a:r>
              <a:rPr lang="en-US" altLang="cs-CZ" sz="1800" dirty="0">
                <a:cs typeface="Arial" panose="020B0604020202020204" pitchFamily="34" charset="0"/>
              </a:rPr>
              <a:t>&gt;</a:t>
            </a:r>
            <a:r>
              <a:rPr lang="en-GB" altLang="cs-CZ" sz="1800" dirty="0"/>
              <a:t> 50 </a:t>
            </a:r>
            <a:r>
              <a:rPr lang="en-GB" altLang="cs-CZ" sz="1800" dirty="0">
                <a:latin typeface="Symbol" panose="05050102010706020507" pitchFamily="18" charset="2"/>
              </a:rPr>
              <a:t></a:t>
            </a:r>
            <a:r>
              <a:rPr lang="en-GB" altLang="cs-CZ" sz="1800" dirty="0"/>
              <a:t>V. Physiological in children, in adults pathological.</a:t>
            </a:r>
          </a:p>
          <a:p>
            <a:pPr eaLnBrk="1" hangingPunct="1">
              <a:lnSpc>
                <a:spcPct val="100000"/>
              </a:lnSpc>
              <a:spcBef>
                <a:spcPts val="600"/>
              </a:spcBef>
              <a:buClr>
                <a:schemeClr val="tx1"/>
              </a:buClr>
              <a:buSzPct val="135000"/>
              <a:buFont typeface="Wingdings" panose="05000000000000000000" pitchFamily="2" charset="2"/>
              <a:buChar char="Ø"/>
              <a:tabLst>
                <a:tab pos="8683625" algn="l"/>
                <a:tab pos="9140825" algn="l"/>
              </a:tabLst>
            </a:pPr>
            <a:r>
              <a:rPr lang="en-GB" altLang="cs-CZ" sz="1800" dirty="0">
                <a:latin typeface="Symbol" panose="05050102010706020507" pitchFamily="18" charset="2"/>
              </a:rPr>
              <a:t>-</a:t>
            </a:r>
            <a:r>
              <a:rPr lang="en-GB" altLang="cs-CZ" sz="1800" dirty="0">
                <a:latin typeface="Arial Unicode MS" pitchFamily="34" charset="-128"/>
              </a:rPr>
              <a:t>waves</a:t>
            </a:r>
            <a:r>
              <a:rPr lang="en-GB" altLang="cs-CZ" sz="1800" dirty="0"/>
              <a:t>: f = 1 - 4 Hz, A = 100 </a:t>
            </a:r>
            <a:r>
              <a:rPr lang="en-GB" altLang="cs-CZ" sz="1800" dirty="0">
                <a:latin typeface="Symbol" panose="05050102010706020507" pitchFamily="18" charset="2"/>
              </a:rPr>
              <a:t></a:t>
            </a:r>
            <a:r>
              <a:rPr lang="en-GB" altLang="cs-CZ" sz="1800" dirty="0"/>
              <a:t>V. Occurs in deep sleep under normal circumstances. In vigilance pathological. </a:t>
            </a:r>
          </a:p>
          <a:p>
            <a:pPr eaLnBrk="1" hangingPunct="1">
              <a:lnSpc>
                <a:spcPct val="100000"/>
              </a:lnSpc>
              <a:spcBef>
                <a:spcPts val="600"/>
              </a:spcBef>
              <a:buClr>
                <a:schemeClr val="tx1"/>
              </a:buClr>
              <a:buSzPct val="135000"/>
              <a:tabLst>
                <a:tab pos="8683625" algn="l"/>
                <a:tab pos="9140825" algn="l"/>
              </a:tabLst>
            </a:pPr>
            <a:r>
              <a:rPr lang="en-GB" altLang="cs-CZ" sz="1800" dirty="0"/>
              <a:t>In EEG record, some other patterns of electric activity can appear, characteristic of different brain diseases e.g., spike-wave complexes in epilepsy.</a:t>
            </a:r>
          </a:p>
          <a:p>
            <a:pPr eaLnBrk="1" hangingPunct="1">
              <a:lnSpc>
                <a:spcPct val="100000"/>
              </a:lnSpc>
              <a:spcBef>
                <a:spcPts val="600"/>
              </a:spcBef>
              <a:buClr>
                <a:schemeClr val="tx1"/>
              </a:buClr>
              <a:buSzPct val="135000"/>
              <a:tabLst>
                <a:tab pos="8683625" algn="l"/>
                <a:tab pos="9140825" algn="l"/>
              </a:tabLst>
            </a:pPr>
            <a:r>
              <a:rPr lang="en-GB" altLang="cs-CZ" sz="1800" dirty="0"/>
              <a:t>Brain </a:t>
            </a:r>
            <a:r>
              <a:rPr lang="cs-CZ" altLang="cs-CZ" sz="1800" dirty="0"/>
              <a:t>bio</a:t>
            </a:r>
            <a:r>
              <a:rPr lang="en-GB" altLang="cs-CZ" sz="1800" dirty="0"/>
              <a:t>potentials can be both spontaneous and evoked. </a:t>
            </a:r>
            <a:r>
              <a:rPr lang="en-GB" altLang="cs-CZ" sz="1800" b="1" dirty="0"/>
              <a:t>Evoked potentials</a:t>
            </a:r>
            <a:r>
              <a:rPr lang="en-GB" altLang="cs-CZ" sz="1800" dirty="0"/>
              <a:t> can be caused by sensory stimuli (vision, audition) or by direct stimulation by e.g. magnetic fields.</a:t>
            </a:r>
            <a:r>
              <a:rPr lang="en-GB" altLang="cs-CZ" sz="2000" dirty="0"/>
              <a:t> </a:t>
            </a:r>
          </a:p>
        </p:txBody>
      </p:sp>
      <p:pic>
        <p:nvPicPr>
          <p:cNvPr id="32773" name="Picture 6" descr="1306">
            <a:extLst>
              <a:ext uri="{FF2B5EF4-FFF2-40B4-BE49-F238E27FC236}">
                <a16:creationId xmlns:a16="http://schemas.microsoft.com/office/drawing/2014/main" id="{5BF3A949-3852-4AC7-9ACE-DA443CD7CD12}"/>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372433" y="254441"/>
            <a:ext cx="4915959" cy="4215891"/>
          </a:xfrm>
          <a:noFill/>
        </p:spPr>
      </p:pic>
      <p:pic>
        <p:nvPicPr>
          <p:cNvPr id="32774" name="Picture 9" descr="eeg2">
            <a:hlinkClick r:id="rId4"/>
            <a:extLst>
              <a:ext uri="{FF2B5EF4-FFF2-40B4-BE49-F238E27FC236}">
                <a16:creationId xmlns:a16="http://schemas.microsoft.com/office/drawing/2014/main" id="{E048F21C-1F2F-4917-962E-C9E757194C94}"/>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018213" y="4510089"/>
            <a:ext cx="1638300" cy="2016125"/>
          </a:xfrm>
        </p:spPr>
      </p:pic>
      <p:sp>
        <p:nvSpPr>
          <p:cNvPr id="32775" name="Obdélník 1">
            <a:extLst>
              <a:ext uri="{FF2B5EF4-FFF2-40B4-BE49-F238E27FC236}">
                <a16:creationId xmlns:a16="http://schemas.microsoft.com/office/drawing/2014/main" id="{212754B6-A2A1-4B67-8E4B-40491775DD4B}"/>
              </a:ext>
            </a:extLst>
          </p:cNvPr>
          <p:cNvSpPr>
            <a:spLocks noChangeArrowheads="1"/>
          </p:cNvSpPr>
          <p:nvPr/>
        </p:nvSpPr>
        <p:spPr bwMode="auto">
          <a:xfrm>
            <a:off x="7845426" y="4546601"/>
            <a:ext cx="35885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defRPr>
            </a:lvl9pPr>
          </a:lstStyle>
          <a:p>
            <a:r>
              <a:rPr lang="en-GB" altLang="cs-CZ" sz="1800" dirty="0"/>
              <a:t>Note: </a:t>
            </a:r>
            <a:r>
              <a:rPr lang="en-GB" altLang="cs-CZ" sz="1800" dirty="0">
                <a:solidFill>
                  <a:srgbClr val="0070C0"/>
                </a:solidFill>
              </a:rPr>
              <a:t>The frequencies and amplitudes of individual wave</a:t>
            </a:r>
            <a:r>
              <a:rPr lang="cs-CZ" altLang="cs-CZ" sz="1800" dirty="0">
                <a:solidFill>
                  <a:srgbClr val="0070C0"/>
                </a:solidFill>
              </a:rPr>
              <a:t>s</a:t>
            </a:r>
            <a:r>
              <a:rPr lang="en-GB" altLang="cs-CZ" sz="1800" dirty="0">
                <a:solidFill>
                  <a:srgbClr val="0070C0"/>
                </a:solidFill>
              </a:rPr>
              <a:t> are rather different in various resources! They also depend on the age of the patient.</a:t>
            </a:r>
          </a:p>
        </p:txBody>
      </p:sp>
    </p:spTree>
    <p:extLst>
      <p:ext uri="{BB962C8B-B14F-4D97-AF65-F5344CB8AC3E}">
        <p14:creationId xmlns:p14="http://schemas.microsoft.com/office/powerpoint/2010/main" val="330843230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číslo snímku 4">
            <a:extLst>
              <a:ext uri="{FF2B5EF4-FFF2-40B4-BE49-F238E27FC236}">
                <a16:creationId xmlns:a16="http://schemas.microsoft.com/office/drawing/2014/main" id="{01457804-29E1-4E31-A053-51D10BB673E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F66607BE-D8D9-48FF-8C7E-583F5F078747}" type="slidenum">
              <a:rPr lang="en-GB" altLang="cs-CZ" sz="1400">
                <a:solidFill>
                  <a:srgbClr val="000000"/>
                </a:solidFill>
              </a:rPr>
              <a:pPr>
                <a:spcBef>
                  <a:spcPct val="0"/>
                </a:spcBef>
                <a:buSzTx/>
                <a:buFontTx/>
                <a:buNone/>
              </a:pPr>
              <a:t>16</a:t>
            </a:fld>
            <a:endParaRPr lang="en-GB" altLang="cs-CZ" sz="1400">
              <a:solidFill>
                <a:srgbClr val="000000"/>
              </a:solidFill>
            </a:endParaRPr>
          </a:p>
        </p:txBody>
      </p:sp>
      <p:sp>
        <p:nvSpPr>
          <p:cNvPr id="34819" name="Rectangle 1">
            <a:extLst>
              <a:ext uri="{FF2B5EF4-FFF2-40B4-BE49-F238E27FC236}">
                <a16:creationId xmlns:a16="http://schemas.microsoft.com/office/drawing/2014/main" id="{8650D6AC-32F4-48BC-9EEA-FC1FEBE9B932}"/>
              </a:ext>
            </a:extLst>
          </p:cNvPr>
          <p:cNvSpPr>
            <a:spLocks noGrp="1" noChangeArrowheads="1"/>
          </p:cNvSpPr>
          <p:nvPr>
            <p:ph type="title"/>
          </p:nvPr>
        </p:nvSpPr>
        <p:spPr>
          <a:xfrm>
            <a:off x="405517" y="528639"/>
            <a:ext cx="10805822" cy="1558440"/>
          </a:xfrm>
        </p:spPr>
        <p:txBody>
          <a:bodyPr wrap="square" lIns="0" tIns="0" rIns="0" bIns="0">
            <a:spAutoFit/>
          </a:bodyPr>
          <a:lstStyle/>
          <a:p>
            <a:pPr eaLnBrk="1" hangingPunct="1">
              <a:lnSpc>
                <a:spcPct val="12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cs-CZ" sz="3600" dirty="0">
                <a:solidFill>
                  <a:srgbClr val="0000DC"/>
                </a:solidFill>
              </a:rPr>
              <a:t>Colour Brain Mapping</a:t>
            </a:r>
            <a:r>
              <a:rPr lang="cs-CZ" altLang="cs-CZ" sz="3600" dirty="0">
                <a:solidFill>
                  <a:srgbClr val="0000DC"/>
                </a:solidFill>
              </a:rPr>
              <a:t> </a:t>
            </a:r>
            <a:r>
              <a:rPr lang="cs-CZ" altLang="cs-CZ" sz="3600" dirty="0" err="1">
                <a:solidFill>
                  <a:srgbClr val="0000DC"/>
                </a:solidFill>
              </a:rPr>
              <a:t>example</a:t>
            </a:r>
            <a:r>
              <a:rPr lang="en-GB" altLang="cs-CZ" sz="3600" dirty="0">
                <a:solidFill>
                  <a:srgbClr val="0000DC"/>
                </a:solidFill>
              </a:rPr>
              <a:t>: (</a:t>
            </a:r>
            <a:r>
              <a:rPr lang="en-GB" altLang="cs-CZ" sz="3600" dirty="0" err="1">
                <a:solidFill>
                  <a:srgbClr val="0000DC"/>
                </a:solidFill>
              </a:rPr>
              <a:t>x,y,z</a:t>
            </a:r>
            <a:r>
              <a:rPr lang="en-GB" altLang="cs-CZ" sz="3600" dirty="0">
                <a:solidFill>
                  <a:srgbClr val="0000DC"/>
                </a:solidFill>
              </a:rPr>
              <a:t>) biosignal </a:t>
            </a:r>
            <a:br>
              <a:rPr lang="cs-CZ" altLang="cs-CZ" sz="3600" dirty="0">
                <a:solidFill>
                  <a:srgbClr val="0000DC"/>
                </a:solidFill>
              </a:rPr>
            </a:br>
            <a:r>
              <a:rPr lang="en-GB" altLang="cs-CZ" sz="2400" dirty="0">
                <a:solidFill>
                  <a:schemeClr val="tx1"/>
                </a:solidFill>
              </a:rPr>
              <a:t>(the colours represent intensity of electric activity of individual parts of the brain)</a:t>
            </a:r>
          </a:p>
        </p:txBody>
      </p:sp>
      <p:pic>
        <p:nvPicPr>
          <p:cNvPr id="34820" name="Picture 3">
            <a:extLst>
              <a:ext uri="{FF2B5EF4-FFF2-40B4-BE49-F238E27FC236}">
                <a16:creationId xmlns:a16="http://schemas.microsoft.com/office/drawing/2014/main" id="{2269F889-171C-4FFC-88B7-C0BDC7C791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852738"/>
            <a:ext cx="3011488"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4821" name="Picture 7" descr="http://www.mybrainmap.com.au/wp-content/uploads/2016/09/1.jpg">
            <a:extLst>
              <a:ext uri="{FF2B5EF4-FFF2-40B4-BE49-F238E27FC236}">
                <a16:creationId xmlns:a16="http://schemas.microsoft.com/office/drawing/2014/main" id="{4F7149A0-1051-486A-A38B-893E3EBCC4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6163" y="2579688"/>
            <a:ext cx="5191512" cy="279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Obdélník 1">
            <a:extLst>
              <a:ext uri="{FF2B5EF4-FFF2-40B4-BE49-F238E27FC236}">
                <a16:creationId xmlns:a16="http://schemas.microsoft.com/office/drawing/2014/main" id="{7BCA2454-2E6B-48E7-90E2-058E6A20FF02}"/>
              </a:ext>
            </a:extLst>
          </p:cNvPr>
          <p:cNvSpPr>
            <a:spLocks noChangeArrowheads="1"/>
          </p:cNvSpPr>
          <p:nvPr/>
        </p:nvSpPr>
        <p:spPr bwMode="auto">
          <a:xfrm>
            <a:off x="1602450" y="5778930"/>
            <a:ext cx="48937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1400" dirty="0">
                <a:solidFill>
                  <a:srgbClr val="000000"/>
                </a:solidFill>
                <a:latin typeface="Open Sans"/>
              </a:rPr>
              <a:t>Attention Deficit Hyperactivity Disorder (ADHD) </a:t>
            </a:r>
            <a:endParaRPr lang="cs-CZ" altLang="cs-CZ" sz="1400" dirty="0"/>
          </a:p>
        </p:txBody>
      </p:sp>
    </p:spTree>
    <p:extLst>
      <p:ext uri="{BB962C8B-B14F-4D97-AF65-F5344CB8AC3E}">
        <p14:creationId xmlns:p14="http://schemas.microsoft.com/office/powerpoint/2010/main" val="7730408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6">
            <a:extLst>
              <a:ext uri="{FF2B5EF4-FFF2-40B4-BE49-F238E27FC236}">
                <a16:creationId xmlns:a16="http://schemas.microsoft.com/office/drawing/2014/main" id="{4F0688C8-8842-44D4-9FC1-8B0C338824D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6F245CCC-CA29-4BDB-997D-A2E277881378}" type="slidenum">
              <a:rPr lang="en-GB" altLang="cs-CZ" sz="1400">
                <a:solidFill>
                  <a:srgbClr val="000000"/>
                </a:solidFill>
              </a:rPr>
              <a:pPr>
                <a:spcBef>
                  <a:spcPct val="0"/>
                </a:spcBef>
                <a:buSzTx/>
                <a:buFontTx/>
                <a:buNone/>
              </a:pPr>
              <a:t>17</a:t>
            </a:fld>
            <a:endParaRPr lang="en-GB" altLang="cs-CZ" sz="1400">
              <a:solidFill>
                <a:srgbClr val="000000"/>
              </a:solidFill>
            </a:endParaRPr>
          </a:p>
        </p:txBody>
      </p:sp>
      <p:sp>
        <p:nvSpPr>
          <p:cNvPr id="36867" name="Rectangle 1">
            <a:extLst>
              <a:ext uri="{FF2B5EF4-FFF2-40B4-BE49-F238E27FC236}">
                <a16:creationId xmlns:a16="http://schemas.microsoft.com/office/drawing/2014/main" id="{625A5729-6AA3-455F-8E3E-5DA58EB27FE1}"/>
              </a:ext>
            </a:extLst>
          </p:cNvPr>
          <p:cNvSpPr>
            <a:spLocks noGrp="1" noChangeArrowheads="1"/>
          </p:cNvSpPr>
          <p:nvPr>
            <p:ph type="title"/>
          </p:nvPr>
        </p:nvSpPr>
        <p:spPr>
          <a:xfrm>
            <a:off x="405517" y="357189"/>
            <a:ext cx="10463916" cy="551433"/>
          </a:xfrm>
        </p:spPr>
        <p:txBody>
          <a:bodyPr wrap="square" lIns="0" tIns="0" rIns="0" bIns="0">
            <a:spAutoFit/>
          </a:bodyPr>
          <a:lstStyle/>
          <a:p>
            <a:pPr eaLnBrk="1" hangingPunct="1">
              <a:lnSpc>
                <a:spcPct val="12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cs-CZ" sz="3200" dirty="0">
                <a:solidFill>
                  <a:srgbClr val="0000DC"/>
                </a:solidFill>
              </a:rPr>
              <a:t>Anaesthesia: The EEG and the </a:t>
            </a:r>
            <a:r>
              <a:rPr lang="en-GB" altLang="cs-CZ" sz="3200" dirty="0" err="1">
                <a:solidFill>
                  <a:srgbClr val="0000DC"/>
                </a:solidFill>
              </a:rPr>
              <a:t>Bispectral</a:t>
            </a:r>
            <a:r>
              <a:rPr lang="en-GB" altLang="cs-CZ" sz="3200" dirty="0">
                <a:solidFill>
                  <a:srgbClr val="0000DC"/>
                </a:solidFill>
              </a:rPr>
              <a:t> Index</a:t>
            </a:r>
            <a:r>
              <a:rPr lang="cs-CZ" altLang="cs-CZ" sz="3200" dirty="0">
                <a:solidFill>
                  <a:srgbClr val="0000DC"/>
                </a:solidFill>
              </a:rPr>
              <a:t> </a:t>
            </a:r>
            <a:r>
              <a:rPr lang="cs-CZ" altLang="cs-CZ" sz="2000" dirty="0">
                <a:solidFill>
                  <a:srgbClr val="0000DC"/>
                </a:solidFill>
              </a:rPr>
              <a:t>(</a:t>
            </a:r>
            <a:r>
              <a:rPr lang="cs-CZ" altLang="cs-CZ" sz="2000" dirty="0" err="1">
                <a:solidFill>
                  <a:srgbClr val="0000DC"/>
                </a:solidFill>
              </a:rPr>
              <a:t>optional</a:t>
            </a:r>
            <a:r>
              <a:rPr lang="cs-CZ" altLang="cs-CZ" sz="2000" dirty="0">
                <a:solidFill>
                  <a:srgbClr val="0000DC"/>
                </a:solidFill>
              </a:rPr>
              <a:t>)</a:t>
            </a:r>
            <a:endParaRPr lang="en-GB" altLang="cs-CZ" sz="2000" dirty="0">
              <a:solidFill>
                <a:srgbClr val="0000DC"/>
              </a:solidFill>
            </a:endParaRPr>
          </a:p>
        </p:txBody>
      </p:sp>
      <p:sp>
        <p:nvSpPr>
          <p:cNvPr id="36868" name="Rectangle 3">
            <a:extLst>
              <a:ext uri="{FF2B5EF4-FFF2-40B4-BE49-F238E27FC236}">
                <a16:creationId xmlns:a16="http://schemas.microsoft.com/office/drawing/2014/main" id="{32C3390C-F176-4B89-BCA0-AD301D1DD933}"/>
              </a:ext>
            </a:extLst>
          </p:cNvPr>
          <p:cNvSpPr>
            <a:spLocks noGrp="1" noChangeArrowheads="1"/>
          </p:cNvSpPr>
          <p:nvPr>
            <p:ph type="body" idx="2"/>
          </p:nvPr>
        </p:nvSpPr>
        <p:spPr>
          <a:xfrm>
            <a:off x="6066845" y="1484313"/>
            <a:ext cx="5502303" cy="4582986"/>
          </a:xfrm>
          <a:solidFill>
            <a:schemeClr val="bg1">
              <a:alpha val="30196"/>
            </a:schemeClr>
          </a:solidFill>
        </p:spPr>
        <p:txBody>
          <a:bodyPr wrap="square" lIns="0" tIns="0" rIns="0" bIns="0">
            <a:spAutoFit/>
          </a:bodyPr>
          <a:lstStyle/>
          <a:p>
            <a:pPr eaLnBrk="1" hangingPunct="1">
              <a:lnSpc>
                <a:spcPct val="104000"/>
              </a:lnSpc>
              <a:buClr>
                <a:schemeClr val="tx1"/>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cs-CZ" sz="2400" dirty="0"/>
              <a:t>The </a:t>
            </a:r>
            <a:r>
              <a:rPr lang="en-US" altLang="cs-CZ" sz="2400" dirty="0" err="1"/>
              <a:t>Bispectral</a:t>
            </a:r>
            <a:r>
              <a:rPr lang="en-US" altLang="cs-CZ" sz="2400" dirty="0"/>
              <a:t> index monitor is a neurophysiological monitoring device which continually analyses a patient's electroencephalograms during general anesthesia to assess the level of consciousness (too little anesthetic and patient remembers, too much leading to brain damage). The essence of BIS is to take a complex signal (like the EEG), analyze it, and process the result into a single number which can be easily monitored.</a:t>
            </a:r>
            <a:endParaRPr lang="en-GB" altLang="cs-CZ" sz="2400" dirty="0"/>
          </a:p>
        </p:txBody>
      </p:sp>
      <p:pic>
        <p:nvPicPr>
          <p:cNvPr id="36869" name="Picture 4">
            <a:extLst>
              <a:ext uri="{FF2B5EF4-FFF2-40B4-BE49-F238E27FC236}">
                <a16:creationId xmlns:a16="http://schemas.microsoft.com/office/drawing/2014/main" id="{4B404C28-A2D1-4B06-8AC1-613BFD3AA9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526" y="2054087"/>
            <a:ext cx="42227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6870" name="Text Box 5">
            <a:extLst>
              <a:ext uri="{FF2B5EF4-FFF2-40B4-BE49-F238E27FC236}">
                <a16:creationId xmlns:a16="http://schemas.microsoft.com/office/drawing/2014/main" id="{4A16F074-B0BD-4CB5-8E58-46C0F6099545}"/>
              </a:ext>
            </a:extLst>
          </p:cNvPr>
          <p:cNvSpPr txBox="1">
            <a:spLocks noChangeArrowheads="1"/>
          </p:cNvSpPr>
          <p:nvPr/>
        </p:nvSpPr>
        <p:spPr bwMode="auto">
          <a:xfrm>
            <a:off x="1418480" y="5535268"/>
            <a:ext cx="3646501" cy="54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5000" rIns="90000" bIns="45000">
            <a:spAutoFit/>
          </a:bodyPr>
          <a:lstStyle>
            <a:lvl1pPr>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panose="020B0604020202020204" pitchFamily="34" charset="0"/>
              </a:defRPr>
            </a:lvl1pPr>
            <a:lvl2pPr marL="742950" indent="-28575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panose="020B0604020202020204" pitchFamily="34" charset="0"/>
              </a:defRPr>
            </a:lvl2pPr>
            <a:lvl3pPr marL="11430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defRPr>
            </a:lvl3pPr>
            <a:lvl4pPr marL="16002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4pPr>
            <a:lvl5pPr marL="20574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9pPr>
          </a:lstStyle>
          <a:p>
            <a:pPr eaLnBrk="1" hangingPunct="1">
              <a:lnSpc>
                <a:spcPct val="154000"/>
              </a:lnSpc>
              <a:spcBef>
                <a:spcPct val="0"/>
              </a:spcBef>
              <a:buClr>
                <a:srgbClr val="000000"/>
              </a:buClr>
              <a:buFontTx/>
              <a:buNone/>
            </a:pPr>
            <a:r>
              <a:rPr lang="en-GB" altLang="cs-CZ" sz="2200" dirty="0"/>
              <a:t>The </a:t>
            </a:r>
            <a:r>
              <a:rPr lang="en-GB" altLang="cs-CZ" sz="2200" dirty="0" err="1"/>
              <a:t>BiS</a:t>
            </a:r>
            <a:r>
              <a:rPr lang="en-GB" altLang="cs-CZ" sz="2200" dirty="0"/>
              <a:t> is the bottom trace.</a:t>
            </a:r>
          </a:p>
        </p:txBody>
      </p:sp>
    </p:spTree>
    <p:extLst>
      <p:ext uri="{BB962C8B-B14F-4D97-AF65-F5344CB8AC3E}">
        <p14:creationId xmlns:p14="http://schemas.microsoft.com/office/powerpoint/2010/main" val="136930130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4">
            <a:extLst>
              <a:ext uri="{FF2B5EF4-FFF2-40B4-BE49-F238E27FC236}">
                <a16:creationId xmlns:a16="http://schemas.microsoft.com/office/drawing/2014/main" id="{46465C90-81F7-4DE5-A3B6-179F02CFE75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E14710BC-A06A-4C36-871E-0A6F8AF216E1}" type="slidenum">
              <a:rPr lang="en-GB" altLang="cs-CZ" sz="1400">
                <a:solidFill>
                  <a:srgbClr val="000000"/>
                </a:solidFill>
              </a:rPr>
              <a:pPr>
                <a:spcBef>
                  <a:spcPct val="0"/>
                </a:spcBef>
                <a:buSzTx/>
                <a:buFontTx/>
                <a:buNone/>
              </a:pPr>
              <a:t>18</a:t>
            </a:fld>
            <a:endParaRPr lang="en-GB" altLang="cs-CZ" sz="1400">
              <a:solidFill>
                <a:srgbClr val="000000"/>
              </a:solidFill>
            </a:endParaRPr>
          </a:p>
        </p:txBody>
      </p:sp>
      <p:sp>
        <p:nvSpPr>
          <p:cNvPr id="38915" name="Rectangle 1">
            <a:extLst>
              <a:ext uri="{FF2B5EF4-FFF2-40B4-BE49-F238E27FC236}">
                <a16:creationId xmlns:a16="http://schemas.microsoft.com/office/drawing/2014/main" id="{B929FF0C-3987-4F2B-B085-1A7114C5DEBE}"/>
              </a:ext>
            </a:extLst>
          </p:cNvPr>
          <p:cNvSpPr>
            <a:spLocks noGrp="1" noChangeArrowheads="1"/>
          </p:cNvSpPr>
          <p:nvPr>
            <p:ph type="title"/>
          </p:nvPr>
        </p:nvSpPr>
        <p:spPr>
          <a:xfrm>
            <a:off x="965133" y="209003"/>
            <a:ext cx="8226425" cy="620363"/>
          </a:xfrm>
        </p:spPr>
        <p:txBody>
          <a:bodyPr wrap="square" lIns="0" tIns="0" rIns="0" bIns="0">
            <a:spAutoFit/>
          </a:bodyPr>
          <a:lstStyle/>
          <a:p>
            <a:pPr eaLnBrk="1" hangingPunct="1">
              <a:lnSpc>
                <a:spcPct val="12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cs-CZ" sz="3600" dirty="0">
                <a:solidFill>
                  <a:srgbClr val="0000DC"/>
                </a:solidFill>
              </a:rPr>
              <a:t>Comments on </a:t>
            </a:r>
            <a:r>
              <a:rPr lang="en-GB" altLang="cs-CZ" sz="3600" dirty="0" err="1">
                <a:solidFill>
                  <a:srgbClr val="0000DC"/>
                </a:solidFill>
              </a:rPr>
              <a:t>BiS</a:t>
            </a:r>
            <a:r>
              <a:rPr lang="en-GB" altLang="cs-CZ" sz="3600" dirty="0">
                <a:solidFill>
                  <a:srgbClr val="0000DC"/>
                </a:solidFill>
              </a:rPr>
              <a:t> etc.</a:t>
            </a:r>
            <a:r>
              <a:rPr lang="cs-CZ" altLang="cs-CZ" sz="3600" dirty="0">
                <a:solidFill>
                  <a:srgbClr val="0000DC"/>
                </a:solidFill>
              </a:rPr>
              <a:t> </a:t>
            </a:r>
            <a:r>
              <a:rPr lang="cs-CZ" altLang="cs-CZ" sz="2000" dirty="0">
                <a:solidFill>
                  <a:srgbClr val="0000DC"/>
                </a:solidFill>
              </a:rPr>
              <a:t>(</a:t>
            </a:r>
            <a:r>
              <a:rPr lang="cs-CZ" altLang="cs-CZ" sz="2000" dirty="0" err="1">
                <a:solidFill>
                  <a:srgbClr val="0000DC"/>
                </a:solidFill>
              </a:rPr>
              <a:t>optional</a:t>
            </a:r>
            <a:r>
              <a:rPr lang="cs-CZ" altLang="cs-CZ" sz="2000" dirty="0">
                <a:solidFill>
                  <a:srgbClr val="0000DC"/>
                </a:solidFill>
              </a:rPr>
              <a:t>)</a:t>
            </a:r>
            <a:endParaRPr lang="en-GB" altLang="cs-CZ" sz="2000" dirty="0">
              <a:solidFill>
                <a:srgbClr val="0000DC"/>
              </a:solidFill>
            </a:endParaRPr>
          </a:p>
        </p:txBody>
      </p:sp>
      <p:sp>
        <p:nvSpPr>
          <p:cNvPr id="38916" name="Rectangle 2">
            <a:extLst>
              <a:ext uri="{FF2B5EF4-FFF2-40B4-BE49-F238E27FC236}">
                <a16:creationId xmlns:a16="http://schemas.microsoft.com/office/drawing/2014/main" id="{2567F487-3657-446B-90BB-F8E3E9D57BBF}"/>
              </a:ext>
            </a:extLst>
          </p:cNvPr>
          <p:cNvSpPr>
            <a:spLocks noGrp="1" noChangeArrowheads="1"/>
          </p:cNvSpPr>
          <p:nvPr>
            <p:ph type="subTitle" idx="4294967295"/>
          </p:nvPr>
        </p:nvSpPr>
        <p:spPr>
          <a:xfrm>
            <a:off x="985962" y="1484313"/>
            <a:ext cx="10193572" cy="4883150"/>
          </a:xfrm>
          <a:solidFill>
            <a:schemeClr val="bg1">
              <a:alpha val="30196"/>
            </a:schemeClr>
          </a:solidFill>
        </p:spPr>
        <p:txBody>
          <a:bodyPr lIns="0" tIns="0" rIns="0" bIns="0" anchor="ctr">
            <a:normAutofit lnSpcReduction="10000"/>
          </a:bodyPr>
          <a:lstStyle/>
          <a:p>
            <a:pPr marL="179388" indent="-179388" eaLnBrk="1" hangingPunct="1">
              <a:lnSpc>
                <a:spcPct val="120000"/>
              </a:lnSpc>
              <a:buFontTx/>
              <a:buNone/>
              <a:tabLst>
                <a:tab pos="8229600" algn="l"/>
                <a:tab pos="8686800" algn="l"/>
                <a:tab pos="9144000" algn="l"/>
              </a:tabLst>
              <a:defRPr/>
            </a:pPr>
            <a:r>
              <a:rPr lang="en-GB" altLang="cs-CZ" sz="2000" dirty="0"/>
              <a:t>The </a:t>
            </a:r>
            <a:r>
              <a:rPr lang="en-GB" altLang="cs-CZ" sz="2000" dirty="0" err="1"/>
              <a:t>Bispectral</a:t>
            </a:r>
            <a:r>
              <a:rPr lang="en-GB" altLang="cs-CZ" sz="2000" dirty="0"/>
              <a:t> Index is an example of a “descriptive indices”. </a:t>
            </a:r>
          </a:p>
          <a:p>
            <a:pPr marL="179388" indent="-179388" eaLnBrk="1" hangingPunct="1">
              <a:lnSpc>
                <a:spcPct val="120000"/>
              </a:lnSpc>
              <a:buFontTx/>
              <a:buNone/>
              <a:tabLst>
                <a:tab pos="8229600" algn="l"/>
                <a:tab pos="8686800" algn="l"/>
                <a:tab pos="9144000" algn="l"/>
              </a:tabLst>
              <a:defRPr/>
            </a:pPr>
            <a:r>
              <a:rPr lang="en-GB" altLang="cs-CZ" sz="2000" dirty="0"/>
              <a:t>These are not real physical quantities. They are calculated from many measured parameters and by searching knowledge databases which contain measurements of many different patients (of various ethnic origins) with different health status.</a:t>
            </a:r>
            <a:r>
              <a:rPr lang="cs-CZ" altLang="cs-CZ" sz="2000" dirty="0"/>
              <a:t> </a:t>
            </a:r>
            <a:r>
              <a:rPr lang="en-GB" altLang="cs-CZ" sz="2000" dirty="0"/>
              <a:t>Complete algorithms of calculations and contents of knowledge databases are producer secrets.</a:t>
            </a:r>
          </a:p>
          <a:p>
            <a:pPr marL="179388" indent="-179388" eaLnBrk="1" hangingPunct="1">
              <a:lnSpc>
                <a:spcPct val="120000"/>
              </a:lnSpc>
              <a:buFontTx/>
              <a:buNone/>
              <a:tabLst>
                <a:tab pos="8229600" algn="l"/>
                <a:tab pos="8686800" algn="l"/>
                <a:tab pos="9144000" algn="l"/>
              </a:tabLst>
              <a:defRPr/>
            </a:pPr>
            <a:r>
              <a:rPr lang="en-GB" altLang="cs-CZ" sz="2000" dirty="0"/>
              <a:t>The doctor</a:t>
            </a:r>
            <a:r>
              <a:rPr lang="cs-CZ" altLang="cs-CZ" sz="2000" dirty="0"/>
              <a:t> </a:t>
            </a:r>
            <a:r>
              <a:rPr lang="en-GB" altLang="cs-CZ" sz="2000" dirty="0"/>
              <a:t>need</a:t>
            </a:r>
            <a:r>
              <a:rPr lang="cs-CZ" altLang="cs-CZ" sz="2000" dirty="0"/>
              <a:t>s</a:t>
            </a:r>
            <a:r>
              <a:rPr lang="en-GB" altLang="cs-CZ" sz="2000" dirty="0"/>
              <a:t> only get acquainted with meaning of the respective index and the values which it can have</a:t>
            </a:r>
            <a:r>
              <a:rPr lang="cs-CZ" altLang="cs-CZ" sz="2000" dirty="0"/>
              <a:t>,</a:t>
            </a:r>
            <a:r>
              <a:rPr lang="en-US" altLang="cs-CZ" sz="2000" dirty="0"/>
              <a:t> </a:t>
            </a:r>
            <a:r>
              <a:rPr lang="en-GB" altLang="cs-CZ" sz="2000" dirty="0"/>
              <a:t>but it is not necessary to </a:t>
            </a:r>
            <a:r>
              <a:rPr lang="en-US" altLang="cs-CZ" sz="2000" dirty="0"/>
              <a:t>know</a:t>
            </a:r>
            <a:r>
              <a:rPr lang="en-GB" altLang="cs-CZ" sz="2000" dirty="0"/>
              <a:t> how it is calculated.</a:t>
            </a:r>
            <a:endParaRPr lang="cs-CZ" altLang="cs-CZ" sz="2000" dirty="0"/>
          </a:p>
          <a:p>
            <a:pPr>
              <a:lnSpc>
                <a:spcPct val="120000"/>
              </a:lnSpc>
              <a:spcBef>
                <a:spcPct val="0"/>
              </a:spcBef>
              <a:buFontTx/>
              <a:buNone/>
              <a:defRPr/>
            </a:pPr>
            <a:r>
              <a:rPr lang="en-GB" altLang="cs-CZ" sz="2000" dirty="0"/>
              <a:t>It is usually enough to give some information about the patient for the computer to correctly search in the knowledge databases. </a:t>
            </a:r>
          </a:p>
          <a:p>
            <a:pPr>
              <a:lnSpc>
                <a:spcPct val="120000"/>
              </a:lnSpc>
              <a:spcBef>
                <a:spcPct val="0"/>
              </a:spcBef>
              <a:buFontTx/>
              <a:buNone/>
              <a:defRPr/>
            </a:pPr>
            <a:r>
              <a:rPr lang="en-GB" altLang="cs-CZ" sz="2000" dirty="0"/>
              <a:t>It is almost always necessary to enter age, sex, race, body height and mass. </a:t>
            </a:r>
          </a:p>
          <a:p>
            <a:pPr>
              <a:lnSpc>
                <a:spcPct val="120000"/>
              </a:lnSpc>
              <a:spcBef>
                <a:spcPct val="0"/>
              </a:spcBef>
              <a:buFontTx/>
              <a:buNone/>
              <a:defRPr/>
            </a:pPr>
            <a:r>
              <a:rPr lang="en-GB" altLang="cs-CZ" sz="2000" dirty="0"/>
              <a:t>There are sometimes questions about e.g. length of fingers or toes. Such “strange questions” are frequent</a:t>
            </a:r>
            <a:r>
              <a:rPr lang="cs-CZ" altLang="cs-CZ" sz="2000" dirty="0"/>
              <a:t> in</a:t>
            </a:r>
            <a:r>
              <a:rPr lang="en-GB" altLang="cs-CZ" sz="2000" dirty="0"/>
              <a:t> monitoring</a:t>
            </a:r>
            <a:r>
              <a:rPr lang="cs-CZ" altLang="cs-CZ" sz="2000" dirty="0"/>
              <a:t> </a:t>
            </a:r>
            <a:r>
              <a:rPr lang="cs-CZ" altLang="cs-CZ" sz="2000" dirty="0" err="1"/>
              <a:t>of</a:t>
            </a:r>
            <a:r>
              <a:rPr lang="en-GB" altLang="cs-CZ" sz="2000" dirty="0"/>
              <a:t> the cardiovascular system.</a:t>
            </a:r>
            <a:r>
              <a:rPr lang="cs-CZ" altLang="cs-CZ" sz="2000" dirty="0"/>
              <a:t> </a:t>
            </a:r>
            <a:r>
              <a:rPr lang="en-GB" altLang="cs-CZ" sz="2000" dirty="0"/>
              <a:t>However, the</a:t>
            </a:r>
            <a:r>
              <a:rPr lang="cs-CZ" altLang="cs-CZ" sz="2000" dirty="0"/>
              <a:t>y</a:t>
            </a:r>
            <a:r>
              <a:rPr lang="en-GB" altLang="cs-CZ" sz="2000" dirty="0"/>
              <a:t> can be important. When the answers are omitted, the software can use an incorrect statistical patient model and an incorrect index value will be displayed. </a:t>
            </a:r>
          </a:p>
          <a:p>
            <a:pPr marL="179388" indent="-179388" eaLnBrk="1" hangingPunct="1">
              <a:buFontTx/>
              <a:buNone/>
              <a:tabLst>
                <a:tab pos="8229600" algn="l"/>
                <a:tab pos="8686800" algn="l"/>
                <a:tab pos="9144000" algn="l"/>
              </a:tabLst>
              <a:defRPr/>
            </a:pPr>
            <a:endParaRPr lang="en-GB" altLang="cs-CZ" sz="2400" dirty="0"/>
          </a:p>
          <a:p>
            <a:pPr marL="179388" indent="-179388" eaLnBrk="1" hangingPunct="1">
              <a:buFontTx/>
              <a:buNone/>
              <a:tabLst>
                <a:tab pos="8229600" algn="l"/>
                <a:tab pos="8686800" algn="l"/>
                <a:tab pos="9144000" algn="l"/>
              </a:tabLst>
              <a:defRPr/>
            </a:pPr>
            <a:endParaRPr lang="en-GB" altLang="cs-CZ" sz="2400" dirty="0"/>
          </a:p>
        </p:txBody>
      </p:sp>
    </p:spTree>
    <p:extLst>
      <p:ext uri="{BB962C8B-B14F-4D97-AF65-F5344CB8AC3E}">
        <p14:creationId xmlns:p14="http://schemas.microsoft.com/office/powerpoint/2010/main" val="6038926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5">
            <a:extLst>
              <a:ext uri="{FF2B5EF4-FFF2-40B4-BE49-F238E27FC236}">
                <a16:creationId xmlns:a16="http://schemas.microsoft.com/office/drawing/2014/main" id="{ED3F51E4-5BC1-474A-8D72-1F32E44DED7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9C8C5B78-B626-4E36-B489-0EBD407317AF}" type="slidenum">
              <a:rPr lang="en-GB" altLang="cs-CZ" sz="1400">
                <a:solidFill>
                  <a:srgbClr val="000000"/>
                </a:solidFill>
              </a:rPr>
              <a:pPr>
                <a:spcBef>
                  <a:spcPct val="0"/>
                </a:spcBef>
                <a:buSzTx/>
                <a:buFontTx/>
                <a:buNone/>
              </a:pPr>
              <a:t>19</a:t>
            </a:fld>
            <a:endParaRPr lang="en-GB" altLang="cs-CZ" sz="1400">
              <a:solidFill>
                <a:srgbClr val="000000"/>
              </a:solidFill>
            </a:endParaRPr>
          </a:p>
        </p:txBody>
      </p:sp>
      <p:sp>
        <p:nvSpPr>
          <p:cNvPr id="40963" name="Rectangle 2">
            <a:extLst>
              <a:ext uri="{FF2B5EF4-FFF2-40B4-BE49-F238E27FC236}">
                <a16:creationId xmlns:a16="http://schemas.microsoft.com/office/drawing/2014/main" id="{E64A4ACC-237D-43D0-8D4E-ECE2ABB2A2E7}"/>
              </a:ext>
            </a:extLst>
          </p:cNvPr>
          <p:cNvSpPr>
            <a:spLocks noGrp="1" noChangeArrowheads="1"/>
          </p:cNvSpPr>
          <p:nvPr>
            <p:ph type="title"/>
          </p:nvPr>
        </p:nvSpPr>
        <p:spPr/>
        <p:txBody>
          <a:bodyPr/>
          <a:lstStyle/>
          <a:p>
            <a:pPr eaLnBrk="1" hangingPunct="1"/>
            <a:r>
              <a:rPr lang="en-US" altLang="cs-CZ"/>
              <a:t>Artefacts</a:t>
            </a:r>
          </a:p>
        </p:txBody>
      </p:sp>
      <p:sp>
        <p:nvSpPr>
          <p:cNvPr id="40964" name="Rectangle 3">
            <a:extLst>
              <a:ext uri="{FF2B5EF4-FFF2-40B4-BE49-F238E27FC236}">
                <a16:creationId xmlns:a16="http://schemas.microsoft.com/office/drawing/2014/main" id="{1EED2AF8-7191-406C-892C-5C5A54789994}"/>
              </a:ext>
            </a:extLst>
          </p:cNvPr>
          <p:cNvSpPr>
            <a:spLocks noGrp="1" noChangeArrowheads="1"/>
          </p:cNvSpPr>
          <p:nvPr>
            <p:ph type="body" idx="1"/>
          </p:nvPr>
        </p:nvSpPr>
        <p:spPr>
          <a:xfrm>
            <a:off x="1981200" y="1600200"/>
            <a:ext cx="8229600" cy="3773488"/>
          </a:xfrm>
        </p:spPr>
        <p:txBody>
          <a:bodyPr/>
          <a:lstStyle/>
          <a:p>
            <a:pPr eaLnBrk="1" hangingPunct="1"/>
            <a:r>
              <a:rPr lang="en-US" altLang="cs-CZ" dirty="0"/>
              <a:t>Definition: features of signals not arising from the target tissue</a:t>
            </a:r>
          </a:p>
          <a:p>
            <a:pPr eaLnBrk="1" hangingPunct="1"/>
            <a:r>
              <a:rPr lang="cs-CZ" altLang="cs-CZ" dirty="0"/>
              <a:t>They a</a:t>
            </a:r>
            <a:r>
              <a:rPr lang="en-US" altLang="cs-CZ" dirty="0"/>
              <a:t>rise from electromagnetic waves in the environment (e.g., 50Hz electricity supply, mobile phones), patient movement, patient sweat</a:t>
            </a:r>
            <a:r>
              <a:rPr lang="cs-CZ" altLang="cs-CZ" dirty="0" err="1"/>
              <a:t>ing</a:t>
            </a:r>
            <a:r>
              <a:rPr lang="en-US" altLang="cs-CZ" dirty="0"/>
              <a:t> </a:t>
            </a:r>
            <a:r>
              <a:rPr lang="en-US" altLang="cs-CZ" dirty="0" err="1"/>
              <a:t>etc</a:t>
            </a:r>
            <a:r>
              <a:rPr lang="cs-CZ" altLang="cs-CZ" dirty="0"/>
              <a:t>.</a:t>
            </a:r>
            <a:endParaRPr lang="en-US" altLang="cs-CZ" dirty="0"/>
          </a:p>
        </p:txBody>
      </p:sp>
    </p:spTree>
    <p:extLst>
      <p:ext uri="{BB962C8B-B14F-4D97-AF65-F5344CB8AC3E}">
        <p14:creationId xmlns:p14="http://schemas.microsoft.com/office/powerpoint/2010/main" val="1579923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číslo snímku 7">
            <a:extLst>
              <a:ext uri="{FF2B5EF4-FFF2-40B4-BE49-F238E27FC236}">
                <a16:creationId xmlns:a16="http://schemas.microsoft.com/office/drawing/2014/main" id="{CCE5AC8D-82D0-4928-B49C-846D792988B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5F3F6D9F-B66D-46D9-A839-22D923FF311C}" type="slidenum">
              <a:rPr lang="en-GB" altLang="cs-CZ" sz="1400">
                <a:solidFill>
                  <a:srgbClr val="000000"/>
                </a:solidFill>
              </a:rPr>
              <a:pPr>
                <a:spcBef>
                  <a:spcPct val="0"/>
                </a:spcBef>
                <a:buSzTx/>
                <a:buFontTx/>
                <a:buNone/>
              </a:pPr>
              <a:t>2</a:t>
            </a:fld>
            <a:endParaRPr lang="en-GB" altLang="cs-CZ" sz="1400">
              <a:solidFill>
                <a:srgbClr val="000000"/>
              </a:solidFill>
            </a:endParaRPr>
          </a:p>
        </p:txBody>
      </p:sp>
      <p:sp>
        <p:nvSpPr>
          <p:cNvPr id="6147" name="Rectangle 2">
            <a:extLst>
              <a:ext uri="{FF2B5EF4-FFF2-40B4-BE49-F238E27FC236}">
                <a16:creationId xmlns:a16="http://schemas.microsoft.com/office/drawing/2014/main" id="{33E0F2AA-D833-4D5A-9223-709854AC32A2}"/>
              </a:ext>
            </a:extLst>
          </p:cNvPr>
          <p:cNvSpPr>
            <a:spLocks noGrp="1" noChangeArrowheads="1"/>
          </p:cNvSpPr>
          <p:nvPr>
            <p:ph type="title"/>
          </p:nvPr>
        </p:nvSpPr>
        <p:spPr/>
        <p:txBody>
          <a:bodyPr/>
          <a:lstStyle/>
          <a:p>
            <a:pPr eaLnBrk="1" hangingPunct="1"/>
            <a:r>
              <a:rPr lang="en-US" altLang="cs-CZ"/>
              <a:t>What is a biosignal?</a:t>
            </a:r>
          </a:p>
        </p:txBody>
      </p:sp>
      <p:sp>
        <p:nvSpPr>
          <p:cNvPr id="6148" name="Rectangle 3">
            <a:extLst>
              <a:ext uri="{FF2B5EF4-FFF2-40B4-BE49-F238E27FC236}">
                <a16:creationId xmlns:a16="http://schemas.microsoft.com/office/drawing/2014/main" id="{13E539E2-6894-44F1-BA0B-F47CFCAB1A39}"/>
              </a:ext>
            </a:extLst>
          </p:cNvPr>
          <p:cNvSpPr>
            <a:spLocks noGrp="1" noChangeArrowheads="1"/>
          </p:cNvSpPr>
          <p:nvPr>
            <p:ph type="body" sz="half" idx="1"/>
          </p:nvPr>
        </p:nvSpPr>
        <p:spPr>
          <a:xfrm>
            <a:off x="620203" y="1341438"/>
            <a:ext cx="5620262" cy="5111750"/>
          </a:xfrm>
          <a:solidFill>
            <a:schemeClr val="bg1">
              <a:alpha val="30196"/>
            </a:schemeClr>
          </a:solidFill>
        </p:spPr>
        <p:txBody>
          <a:bodyPr/>
          <a:lstStyle/>
          <a:p>
            <a:pPr eaLnBrk="1" hangingPunct="1">
              <a:lnSpc>
                <a:spcPct val="100000"/>
              </a:lnSpc>
              <a:buFont typeface="Wingdings" panose="05000000000000000000" pitchFamily="2" charset="2"/>
              <a:buChar char="Ø"/>
            </a:pPr>
            <a:r>
              <a:rPr lang="en-GB" altLang="cs-CZ" sz="1800" dirty="0"/>
              <a:t>Definition: a biosignal is a human body </a:t>
            </a:r>
            <a:r>
              <a:rPr lang="en-GB" altLang="cs-CZ" sz="1800" i="1" dirty="0"/>
              <a:t>variable</a:t>
            </a:r>
            <a:r>
              <a:rPr lang="en-GB" altLang="cs-CZ" sz="1800" dirty="0"/>
              <a:t> that can be measured and monitored and that can provide information on the health status of the individual. </a:t>
            </a:r>
            <a:r>
              <a:rPr lang="en-GB" altLang="cs-CZ" sz="1800" b="1" dirty="0"/>
              <a:t>In most cases it is an electric voltage.</a:t>
            </a:r>
          </a:p>
          <a:p>
            <a:pPr eaLnBrk="1" hangingPunct="1">
              <a:lnSpc>
                <a:spcPct val="100000"/>
              </a:lnSpc>
              <a:buFont typeface="Wingdings" panose="05000000000000000000" pitchFamily="2" charset="2"/>
              <a:buChar char="Ø"/>
            </a:pPr>
            <a:endParaRPr lang="en-GB" altLang="cs-CZ" sz="1800" dirty="0"/>
          </a:p>
          <a:p>
            <a:pPr eaLnBrk="1" hangingPunct="1">
              <a:lnSpc>
                <a:spcPct val="100000"/>
              </a:lnSpc>
              <a:buFont typeface="Wingdings" panose="05000000000000000000" pitchFamily="2" charset="2"/>
              <a:buChar char="Ø"/>
            </a:pPr>
            <a:r>
              <a:rPr lang="en-GB" altLang="cs-CZ" sz="1800" dirty="0"/>
              <a:t>Examples:</a:t>
            </a:r>
          </a:p>
          <a:p>
            <a:pPr lvl="1" eaLnBrk="1" hangingPunct="1">
              <a:lnSpc>
                <a:spcPct val="100000"/>
              </a:lnSpc>
            </a:pPr>
            <a:r>
              <a:rPr lang="en-GB" altLang="cs-CZ" sz="1800" dirty="0"/>
              <a:t>EKG (ECG): a V(t) biosignal which provides information on cardiac physiology / pathology</a:t>
            </a:r>
          </a:p>
          <a:p>
            <a:pPr lvl="1" eaLnBrk="1" hangingPunct="1">
              <a:lnSpc>
                <a:spcPct val="100000"/>
              </a:lnSpc>
            </a:pPr>
            <a:r>
              <a:rPr lang="en-GB" altLang="cs-CZ" sz="1800" dirty="0"/>
              <a:t>A US image: small voltage arising in elementary transducer by receiving reflection from tissue interface.</a:t>
            </a:r>
          </a:p>
          <a:p>
            <a:pPr lvl="1" eaLnBrk="1" hangingPunct="1">
              <a:lnSpc>
                <a:spcPct val="100000"/>
              </a:lnSpc>
            </a:pPr>
            <a:r>
              <a:rPr lang="en-GB" altLang="cs-CZ" sz="1800" dirty="0"/>
              <a:t>A CT tomogram: a </a:t>
            </a:r>
            <a:r>
              <a:rPr lang="en-GB" altLang="cs-CZ" sz="1800" dirty="0">
                <a:latin typeface="Symbol" panose="05050102010706020507" pitchFamily="18" charset="2"/>
              </a:rPr>
              <a:t>m</a:t>
            </a:r>
            <a:r>
              <a:rPr lang="en-GB" altLang="cs-CZ" sz="1800" dirty="0"/>
              <a:t>(x, y) biosignal for which the attenuation coefficient value is measured for each patient voxel at the position (</a:t>
            </a:r>
            <a:r>
              <a:rPr lang="en-GB" altLang="cs-CZ" sz="1800" dirty="0" err="1"/>
              <a:t>x,y</a:t>
            </a:r>
            <a:r>
              <a:rPr lang="en-GB" altLang="cs-CZ" sz="1800" dirty="0"/>
              <a:t>) in a slice of patient. </a:t>
            </a:r>
          </a:p>
          <a:p>
            <a:pPr lvl="1" eaLnBrk="1" hangingPunct="1">
              <a:lnSpc>
                <a:spcPct val="100000"/>
              </a:lnSpc>
            </a:pPr>
            <a:r>
              <a:rPr lang="en-GB" altLang="cs-CZ" sz="1800" dirty="0"/>
              <a:t>A 3-D MRI image: a SD (</a:t>
            </a:r>
            <a:r>
              <a:rPr lang="en-GB" altLang="cs-CZ" sz="1800" dirty="0" err="1"/>
              <a:t>x,y,z</a:t>
            </a:r>
            <a:r>
              <a:rPr lang="en-GB" altLang="cs-CZ" sz="1800" dirty="0"/>
              <a:t>) biosignal for which the hydrogen spin density (SD) is measured for each patient voxel at the position (</a:t>
            </a:r>
            <a:r>
              <a:rPr lang="en-GB" altLang="cs-CZ" sz="1800" dirty="0" err="1"/>
              <a:t>x,y,z</a:t>
            </a:r>
            <a:r>
              <a:rPr lang="en-GB" altLang="cs-CZ" sz="1800" dirty="0"/>
              <a:t>) in the patient each. </a:t>
            </a:r>
          </a:p>
        </p:txBody>
      </p:sp>
      <p:pic>
        <p:nvPicPr>
          <p:cNvPr id="6149" name="Picture 5" descr="SEAM%20Figure_4">
            <a:extLst>
              <a:ext uri="{FF2B5EF4-FFF2-40B4-BE49-F238E27FC236}">
                <a16:creationId xmlns:a16="http://schemas.microsoft.com/office/drawing/2014/main" id="{2DA9EF5B-ACEF-4DE0-919C-063E227F4E9F}"/>
              </a:ext>
            </a:extLst>
          </p:cNvPr>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8205649" y="2260698"/>
            <a:ext cx="2914650" cy="2185987"/>
          </a:xfrm>
          <a:noFill/>
        </p:spPr>
      </p:pic>
      <p:pic>
        <p:nvPicPr>
          <p:cNvPr id="6150" name="Picture 12" descr="ECG">
            <a:extLst>
              <a:ext uri="{FF2B5EF4-FFF2-40B4-BE49-F238E27FC236}">
                <a16:creationId xmlns:a16="http://schemas.microsoft.com/office/drawing/2014/main" id="{0C5937DD-3D51-4ADD-90C7-F8B6CAF05114}"/>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751764" y="333376"/>
            <a:ext cx="2016125" cy="1781175"/>
          </a:xfrm>
          <a:noFill/>
        </p:spPr>
      </p:pic>
      <p:pic>
        <p:nvPicPr>
          <p:cNvPr id="6151" name="Picture 15" descr="logo_mri">
            <a:extLst>
              <a:ext uri="{FF2B5EF4-FFF2-40B4-BE49-F238E27FC236}">
                <a16:creationId xmlns:a16="http://schemas.microsoft.com/office/drawing/2014/main" id="{7D754D12-767F-46C8-BE17-5DC19C16D2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5500" y="4581525"/>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6603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číslo snímku 6">
            <a:extLst>
              <a:ext uri="{FF2B5EF4-FFF2-40B4-BE49-F238E27FC236}">
                <a16:creationId xmlns:a16="http://schemas.microsoft.com/office/drawing/2014/main" id="{64CBC1A1-6FE8-4D53-9962-FA653F16E8E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159DEF0E-B53B-456E-98FE-C09FEFE2B9FD}" type="slidenum">
              <a:rPr lang="en-GB" altLang="cs-CZ" sz="1400">
                <a:solidFill>
                  <a:srgbClr val="000000"/>
                </a:solidFill>
              </a:rPr>
              <a:pPr>
                <a:spcBef>
                  <a:spcPct val="0"/>
                </a:spcBef>
                <a:buSzTx/>
                <a:buFontTx/>
                <a:buNone/>
              </a:pPr>
              <a:t>20</a:t>
            </a:fld>
            <a:endParaRPr lang="en-GB" altLang="cs-CZ" sz="1400">
              <a:solidFill>
                <a:srgbClr val="000000"/>
              </a:solidFill>
            </a:endParaRPr>
          </a:p>
        </p:txBody>
      </p:sp>
      <p:sp>
        <p:nvSpPr>
          <p:cNvPr id="43011" name="Rectangle 2">
            <a:extLst>
              <a:ext uri="{FF2B5EF4-FFF2-40B4-BE49-F238E27FC236}">
                <a16:creationId xmlns:a16="http://schemas.microsoft.com/office/drawing/2014/main" id="{E872177E-4C8D-4F72-9FDF-123596E21E30}"/>
              </a:ext>
            </a:extLst>
          </p:cNvPr>
          <p:cNvSpPr>
            <a:spLocks noGrp="1" noChangeArrowheads="1"/>
          </p:cNvSpPr>
          <p:nvPr>
            <p:ph type="title"/>
          </p:nvPr>
        </p:nvSpPr>
        <p:spPr>
          <a:xfrm>
            <a:off x="743854" y="242922"/>
            <a:ext cx="4082588" cy="451576"/>
          </a:xfrm>
        </p:spPr>
        <p:txBody>
          <a:bodyPr/>
          <a:lstStyle/>
          <a:p>
            <a:pPr eaLnBrk="1" hangingPunct="1"/>
            <a:r>
              <a:rPr lang="en-US" altLang="cs-CZ"/>
              <a:t>EKG Artefacts</a:t>
            </a:r>
          </a:p>
        </p:txBody>
      </p:sp>
      <p:pic>
        <p:nvPicPr>
          <p:cNvPr id="43012" name="Picture 3" descr="Tremor">
            <a:extLst>
              <a:ext uri="{FF2B5EF4-FFF2-40B4-BE49-F238E27FC236}">
                <a16:creationId xmlns:a16="http://schemas.microsoft.com/office/drawing/2014/main" id="{6073F326-D7CC-40A8-8EE0-ADD98B203E58}"/>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81200" y="3121026"/>
            <a:ext cx="4038600" cy="1484313"/>
          </a:xfrm>
          <a:noFill/>
        </p:spPr>
      </p:pic>
      <p:pic>
        <p:nvPicPr>
          <p:cNvPr id="43013" name="Picture 4" descr="ACInterference">
            <a:extLst>
              <a:ext uri="{FF2B5EF4-FFF2-40B4-BE49-F238E27FC236}">
                <a16:creationId xmlns:a16="http://schemas.microsoft.com/office/drawing/2014/main" id="{7C2F8FB0-1984-46C8-9DED-F06E194E73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4" y="1268413"/>
            <a:ext cx="42005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 Box 5">
            <a:extLst>
              <a:ext uri="{FF2B5EF4-FFF2-40B4-BE49-F238E27FC236}">
                <a16:creationId xmlns:a16="http://schemas.microsoft.com/office/drawing/2014/main" id="{334BFF6B-1D36-4296-B10C-A7F5F61B2136}"/>
              </a:ext>
            </a:extLst>
          </p:cNvPr>
          <p:cNvSpPr txBox="1">
            <a:spLocks noChangeArrowheads="1"/>
          </p:cNvSpPr>
          <p:nvPr/>
        </p:nvSpPr>
        <p:spPr bwMode="auto">
          <a:xfrm>
            <a:off x="6383338" y="1773239"/>
            <a:ext cx="3816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50000"/>
              </a:spcBef>
              <a:buFontTx/>
              <a:buNone/>
            </a:pPr>
            <a:r>
              <a:rPr lang="en-US" altLang="cs-CZ" sz="2400"/>
              <a:t>50Hz AC superimposed on the EKG</a:t>
            </a:r>
          </a:p>
        </p:txBody>
      </p:sp>
      <p:sp>
        <p:nvSpPr>
          <p:cNvPr id="43015" name="Text Box 6">
            <a:extLst>
              <a:ext uri="{FF2B5EF4-FFF2-40B4-BE49-F238E27FC236}">
                <a16:creationId xmlns:a16="http://schemas.microsoft.com/office/drawing/2014/main" id="{EC9CEB11-68C8-4003-A5E5-F7F3B3CC2114}"/>
              </a:ext>
            </a:extLst>
          </p:cNvPr>
          <p:cNvSpPr txBox="1">
            <a:spLocks noChangeArrowheads="1"/>
          </p:cNvSpPr>
          <p:nvPr/>
        </p:nvSpPr>
        <p:spPr bwMode="auto">
          <a:xfrm>
            <a:off x="6672263" y="3644900"/>
            <a:ext cx="2736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50000"/>
              </a:spcBef>
              <a:buFontTx/>
              <a:buNone/>
            </a:pPr>
            <a:r>
              <a:rPr lang="en-US" altLang="cs-CZ" sz="2400"/>
              <a:t>Muscle tremors</a:t>
            </a:r>
          </a:p>
        </p:txBody>
      </p:sp>
      <p:pic>
        <p:nvPicPr>
          <p:cNvPr id="43016" name="Picture 7" descr="WBaseline">
            <a:extLst>
              <a:ext uri="{FF2B5EF4-FFF2-40B4-BE49-F238E27FC236}">
                <a16:creationId xmlns:a16="http://schemas.microsoft.com/office/drawing/2014/main" id="{69BF686F-3C00-4DD9-B260-BE9B12A7BDA6}"/>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1992313" y="4797426"/>
            <a:ext cx="4038600" cy="1484313"/>
          </a:xfrm>
          <a:noFill/>
        </p:spPr>
      </p:pic>
      <p:sp>
        <p:nvSpPr>
          <p:cNvPr id="43017" name="Text Box 8">
            <a:extLst>
              <a:ext uri="{FF2B5EF4-FFF2-40B4-BE49-F238E27FC236}">
                <a16:creationId xmlns:a16="http://schemas.microsoft.com/office/drawing/2014/main" id="{E9D170B8-7044-4FBB-8F33-3BCF72AC2532}"/>
              </a:ext>
            </a:extLst>
          </p:cNvPr>
          <p:cNvSpPr txBox="1">
            <a:spLocks noChangeArrowheads="1"/>
          </p:cNvSpPr>
          <p:nvPr/>
        </p:nvSpPr>
        <p:spPr bwMode="auto">
          <a:xfrm>
            <a:off x="6672264" y="4868864"/>
            <a:ext cx="34559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50000"/>
              </a:spcBef>
              <a:buFontTx/>
              <a:buNone/>
            </a:pPr>
            <a:r>
              <a:rPr lang="en-US" altLang="cs-CZ" sz="2400"/>
              <a:t>Moving baseline from patient movement, dirty electrodes, loose electrodes</a:t>
            </a:r>
          </a:p>
        </p:txBody>
      </p:sp>
      <p:sp>
        <p:nvSpPr>
          <p:cNvPr id="43018" name="Rectangle 9">
            <a:extLst>
              <a:ext uri="{FF2B5EF4-FFF2-40B4-BE49-F238E27FC236}">
                <a16:creationId xmlns:a16="http://schemas.microsoft.com/office/drawing/2014/main" id="{5AE1DD0C-4B60-466D-9FB1-88BEC1797CCF}"/>
              </a:ext>
            </a:extLst>
          </p:cNvPr>
          <p:cNvSpPr>
            <a:spLocks noChangeArrowheads="1"/>
          </p:cNvSpPr>
          <p:nvPr/>
        </p:nvSpPr>
        <p:spPr bwMode="auto">
          <a:xfrm>
            <a:off x="2600396" y="900347"/>
            <a:ext cx="2917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0"/>
              </a:spcBef>
              <a:buFontTx/>
              <a:buNone/>
            </a:pPr>
            <a:r>
              <a:rPr lang="en-US" altLang="cs-CZ" sz="1200" dirty="0"/>
              <a:t>http://mauvila.com/ECG/ecg_artifact.htm</a:t>
            </a:r>
          </a:p>
        </p:txBody>
      </p:sp>
    </p:spTree>
    <p:extLst>
      <p:ext uri="{BB962C8B-B14F-4D97-AF65-F5344CB8AC3E}">
        <p14:creationId xmlns:p14="http://schemas.microsoft.com/office/powerpoint/2010/main" val="25053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Comment 2">
            <a:extLst>
              <a:ext uri="{FF2B5EF4-FFF2-40B4-BE49-F238E27FC236}">
                <a16:creationId xmlns:a16="http://schemas.microsoft.com/office/drawing/2014/main" id="{4C080D6B-B1EF-448E-B439-7031FC11B6F5}"/>
              </a:ext>
            </a:extLst>
          </p:cNvPr>
          <p:cNvSpPr>
            <a:spLocks noChangeArrowheads="1"/>
          </p:cNvSpPr>
          <p:nvPr/>
        </p:nvSpPr>
        <p:spPr bwMode="auto">
          <a:xfrm>
            <a:off x="7467600" y="5694364"/>
            <a:ext cx="1333500" cy="396875"/>
          </a:xfrm>
          <a:prstGeom prst="rect">
            <a:avLst/>
          </a:prstGeom>
          <a:noFill/>
          <a:ln>
            <a:noFill/>
          </a:ln>
          <a:effectLst>
            <a:outerShdw dist="35921" dir="2700000" algn="ctr" rotWithShape="0">
              <a:schemeClr val="tx1"/>
            </a:outerShdw>
          </a:effectLst>
        </p:spPr>
        <p:txBody>
          <a:bodyPr wrap="square">
            <a:spAutoFit/>
          </a:bodyPr>
          <a:lstStyle/>
          <a:p>
            <a:pPr algn="ctr">
              <a:spcBef>
                <a:spcPct val="50000"/>
              </a:spcBef>
              <a:defRPr/>
            </a:pPr>
            <a:endParaRPr lang="cs-CZ" altLang="cs-CZ" sz="2000" u="sng">
              <a:solidFill>
                <a:srgbClr val="FFFFFF"/>
              </a:solidFill>
              <a:effectLst>
                <a:outerShdw blurRad="38100" dist="38100" dir="2700000" algn="tl">
                  <a:srgbClr val="000000"/>
                </a:outerShdw>
              </a:effectLst>
            </a:endParaRPr>
          </a:p>
        </p:txBody>
      </p:sp>
      <p:sp>
        <p:nvSpPr>
          <p:cNvPr id="16387" name="Rectangle 3">
            <a:extLst>
              <a:ext uri="{FF2B5EF4-FFF2-40B4-BE49-F238E27FC236}">
                <a16:creationId xmlns:a16="http://schemas.microsoft.com/office/drawing/2014/main" id="{E75F775D-ACDA-4CD6-9BC0-3DC8CD8DF63E}"/>
              </a:ext>
            </a:extLst>
          </p:cNvPr>
          <p:cNvSpPr>
            <a:spLocks noChangeArrowheads="1"/>
          </p:cNvSpPr>
          <p:nvPr/>
        </p:nvSpPr>
        <p:spPr bwMode="auto">
          <a:xfrm>
            <a:off x="4046539" y="228601"/>
            <a:ext cx="7572375" cy="523875"/>
          </a:xfrm>
          <a:prstGeom prst="rect">
            <a:avLst/>
          </a:prstGeom>
          <a:noFill/>
          <a:ln>
            <a:noFill/>
          </a:ln>
        </p:spPr>
        <p:txBody>
          <a:bodyPr wrap="square">
            <a:spAutoFit/>
          </a:bodyP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fontAlgn="base">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fontAlgn="base">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fontAlgn="base">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fontAlgn="base">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eaLnBrk="1" hangingPunct="1">
              <a:defRPr/>
            </a:pPr>
            <a:r>
              <a:rPr lang="en-GB" altLang="cs-CZ" sz="2800" b="1" i="1" dirty="0">
                <a:solidFill>
                  <a:srgbClr val="0070C0"/>
                </a:solidFill>
                <a:latin typeface="+mj-lt"/>
              </a:rPr>
              <a:t>Switched limb leads</a:t>
            </a:r>
          </a:p>
        </p:txBody>
      </p:sp>
      <p:pic>
        <p:nvPicPr>
          <p:cNvPr id="45060" name="Picture 4" descr="přehozené končet">
            <a:extLst>
              <a:ext uri="{FF2B5EF4-FFF2-40B4-BE49-F238E27FC236}">
                <a16:creationId xmlns:a16="http://schemas.microsoft.com/office/drawing/2014/main" id="{84E7201A-CC46-45C0-A768-365B157A4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4014" y="966789"/>
            <a:ext cx="5089525"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9" descr="přehozené hrudní svody">
            <a:extLst>
              <a:ext uri="{FF2B5EF4-FFF2-40B4-BE49-F238E27FC236}">
                <a16:creationId xmlns:a16="http://schemas.microsoft.com/office/drawing/2014/main" id="{B4FA7F4C-5354-4672-9746-FBFF1ACE6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8113" y="4064001"/>
            <a:ext cx="485140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3">
            <a:extLst>
              <a:ext uri="{FF2B5EF4-FFF2-40B4-BE49-F238E27FC236}">
                <a16:creationId xmlns:a16="http://schemas.microsoft.com/office/drawing/2014/main" id="{B438BA51-D719-47FD-99EF-615BCC78F8D3}"/>
              </a:ext>
            </a:extLst>
          </p:cNvPr>
          <p:cNvSpPr>
            <a:spLocks noChangeArrowheads="1"/>
          </p:cNvSpPr>
          <p:nvPr/>
        </p:nvSpPr>
        <p:spPr bwMode="auto">
          <a:xfrm>
            <a:off x="5108576" y="3392489"/>
            <a:ext cx="4887913" cy="523875"/>
          </a:xfrm>
          <a:prstGeom prst="rect">
            <a:avLst/>
          </a:prstGeom>
          <a:noFill/>
          <a:ln>
            <a:noFill/>
          </a:ln>
        </p:spPr>
        <p:txBody>
          <a:bodyPr wrap="square">
            <a:spAutoFit/>
          </a:bodyPr>
          <a:lstStyle>
            <a:lvl1pPr>
              <a:defRPr sz="2400">
                <a:solidFill>
                  <a:schemeClr val="tx1"/>
                </a:solidFill>
                <a:latin typeface="Tahoma" panose="020B0604030504040204" pitchFamily="34" charset="0"/>
                <a:cs typeface="Arial" panose="020B0604020202020204" pitchFamily="34" charset="0"/>
              </a:defRPr>
            </a:lvl1pPr>
            <a:lvl2pPr marL="742950" indent="-285750">
              <a:defRPr sz="2400">
                <a:solidFill>
                  <a:schemeClr val="tx1"/>
                </a:solidFill>
                <a:latin typeface="Tahoma" panose="020B0604030504040204" pitchFamily="34" charset="0"/>
                <a:cs typeface="Arial" panose="020B0604020202020204" pitchFamily="34" charset="0"/>
              </a:defRPr>
            </a:lvl2pPr>
            <a:lvl3pPr marL="1143000" indent="-228600">
              <a:defRPr sz="2400">
                <a:solidFill>
                  <a:schemeClr val="tx1"/>
                </a:solidFill>
                <a:latin typeface="Tahoma" panose="020B0604030504040204" pitchFamily="34" charset="0"/>
                <a:cs typeface="Arial" panose="020B0604020202020204" pitchFamily="34" charset="0"/>
              </a:defRPr>
            </a:lvl3pPr>
            <a:lvl4pPr marL="1600200" indent="-228600">
              <a:defRPr sz="2400">
                <a:solidFill>
                  <a:schemeClr val="tx1"/>
                </a:solidFill>
                <a:latin typeface="Tahoma" panose="020B0604030504040204" pitchFamily="34" charset="0"/>
                <a:cs typeface="Arial" panose="020B0604020202020204" pitchFamily="34" charset="0"/>
              </a:defRPr>
            </a:lvl4pPr>
            <a:lvl5pPr marL="2057400" indent="-228600">
              <a:defRPr sz="2400">
                <a:solidFill>
                  <a:schemeClr val="tx1"/>
                </a:solidFill>
                <a:latin typeface="Tahoma" panose="020B0604030504040204" pitchFamily="34" charset="0"/>
                <a:cs typeface="Arial" panose="020B0604020202020204" pitchFamily="34" charset="0"/>
              </a:defRPr>
            </a:lvl5pPr>
            <a:lvl6pPr marL="2514600" indent="-228600" fontAlgn="base">
              <a:spcBef>
                <a:spcPct val="0"/>
              </a:spcBef>
              <a:spcAft>
                <a:spcPct val="0"/>
              </a:spcAft>
              <a:defRPr sz="2400">
                <a:solidFill>
                  <a:schemeClr val="tx1"/>
                </a:solidFill>
                <a:latin typeface="Tahoma" panose="020B0604030504040204" pitchFamily="34" charset="0"/>
                <a:cs typeface="Arial" panose="020B0604020202020204" pitchFamily="34" charset="0"/>
              </a:defRPr>
            </a:lvl6pPr>
            <a:lvl7pPr marL="2971800" indent="-228600" fontAlgn="base">
              <a:spcBef>
                <a:spcPct val="0"/>
              </a:spcBef>
              <a:spcAft>
                <a:spcPct val="0"/>
              </a:spcAft>
              <a:defRPr sz="2400">
                <a:solidFill>
                  <a:schemeClr val="tx1"/>
                </a:solidFill>
                <a:latin typeface="Tahoma" panose="020B0604030504040204" pitchFamily="34" charset="0"/>
                <a:cs typeface="Arial" panose="020B0604020202020204" pitchFamily="34" charset="0"/>
              </a:defRPr>
            </a:lvl7pPr>
            <a:lvl8pPr marL="3429000" indent="-228600" fontAlgn="base">
              <a:spcBef>
                <a:spcPct val="0"/>
              </a:spcBef>
              <a:spcAft>
                <a:spcPct val="0"/>
              </a:spcAft>
              <a:defRPr sz="2400">
                <a:solidFill>
                  <a:schemeClr val="tx1"/>
                </a:solidFill>
                <a:latin typeface="Tahoma" panose="020B0604030504040204" pitchFamily="34" charset="0"/>
                <a:cs typeface="Arial" panose="020B0604020202020204" pitchFamily="34" charset="0"/>
              </a:defRPr>
            </a:lvl8pPr>
            <a:lvl9pPr marL="3886200" indent="-228600" fontAlgn="base">
              <a:spcBef>
                <a:spcPct val="0"/>
              </a:spcBef>
              <a:spcAft>
                <a:spcPct val="0"/>
              </a:spcAft>
              <a:defRPr sz="2400">
                <a:solidFill>
                  <a:schemeClr val="tx1"/>
                </a:solidFill>
                <a:latin typeface="Tahoma" panose="020B0604030504040204" pitchFamily="34" charset="0"/>
                <a:cs typeface="Arial" panose="020B0604020202020204" pitchFamily="34" charset="0"/>
              </a:defRPr>
            </a:lvl9pPr>
          </a:lstStyle>
          <a:p>
            <a:pPr algn="ctr" eaLnBrk="1" hangingPunct="1">
              <a:defRPr/>
            </a:pPr>
            <a:r>
              <a:rPr lang="en-GB" altLang="cs-CZ" sz="2800" b="1" i="1" dirty="0">
                <a:solidFill>
                  <a:srgbClr val="0070C0"/>
                </a:solidFill>
                <a:latin typeface="+mj-lt"/>
              </a:rPr>
              <a:t>Switched chest leads</a:t>
            </a:r>
          </a:p>
        </p:txBody>
      </p:sp>
      <p:sp>
        <p:nvSpPr>
          <p:cNvPr id="16391" name="Text Box 7">
            <a:extLst>
              <a:ext uri="{FF2B5EF4-FFF2-40B4-BE49-F238E27FC236}">
                <a16:creationId xmlns:a16="http://schemas.microsoft.com/office/drawing/2014/main" id="{B5469FFD-BB6E-4C24-99B4-523D31A8920F}"/>
              </a:ext>
            </a:extLst>
          </p:cNvPr>
          <p:cNvSpPr txBox="1">
            <a:spLocks noChangeArrowheads="1"/>
          </p:cNvSpPr>
          <p:nvPr/>
        </p:nvSpPr>
        <p:spPr bwMode="auto">
          <a:xfrm>
            <a:off x="1724026" y="3611564"/>
            <a:ext cx="3273425" cy="2124075"/>
          </a:xfrm>
          <a:prstGeom prst="rect">
            <a:avLst/>
          </a:prstGeom>
          <a:noFill/>
          <a:ln>
            <a:noFill/>
          </a:ln>
          <a:effectLst/>
        </p:spPr>
        <p:txBody>
          <a:bodyPr wrap="square">
            <a:spAutoFit/>
          </a:bodyPr>
          <a:lstStyle/>
          <a:p>
            <a:pPr eaLnBrk="1" hangingPunct="1">
              <a:spcBef>
                <a:spcPct val="50000"/>
              </a:spcBef>
              <a:defRPr/>
            </a:pPr>
            <a:r>
              <a:rPr lang="en-GB" altLang="cs-CZ" sz="2800" b="1" i="1" dirty="0">
                <a:solidFill>
                  <a:schemeClr val="accent2"/>
                </a:solidFill>
                <a:latin typeface="+mj-lt"/>
                <a:cs typeface="Times New Roman" panose="02020603050405020304" pitchFamily="18" charset="0"/>
              </a:rPr>
              <a:t>Doctor must be able to recognise it!!!!!!</a:t>
            </a:r>
            <a:endParaRPr lang="en-GB" altLang="cs-CZ" sz="2800" b="1" i="1" dirty="0">
              <a:solidFill>
                <a:srgbClr val="66FFFF"/>
              </a:solidFill>
              <a:latin typeface="+mj-lt"/>
              <a:cs typeface="Times New Roman" panose="02020603050405020304" pitchFamily="18" charset="0"/>
            </a:endParaRPr>
          </a:p>
          <a:p>
            <a:pPr eaLnBrk="1" hangingPunct="1">
              <a:spcBef>
                <a:spcPct val="50000"/>
              </a:spcBef>
              <a:defRPr/>
            </a:pPr>
            <a:endParaRPr lang="cs-CZ" altLang="cs-CZ" sz="3200" b="1" i="1" dirty="0">
              <a:solidFill>
                <a:schemeClr val="accent2"/>
              </a:solidFill>
              <a:latin typeface="+mj-lt"/>
              <a:cs typeface="Times New Roman" panose="02020603050405020304" pitchFamily="18" charset="0"/>
            </a:endParaRPr>
          </a:p>
        </p:txBody>
      </p:sp>
    </p:spTree>
    <p:extLst>
      <p:ext uri="{BB962C8B-B14F-4D97-AF65-F5344CB8AC3E}">
        <p14:creationId xmlns:p14="http://schemas.microsoft.com/office/powerpoint/2010/main" val="54909627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číslo snímku 4">
            <a:extLst>
              <a:ext uri="{FF2B5EF4-FFF2-40B4-BE49-F238E27FC236}">
                <a16:creationId xmlns:a16="http://schemas.microsoft.com/office/drawing/2014/main" id="{9F1A4F7F-1F6E-45F4-A017-04DDCF84D0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6F3F1104-234A-462C-BAFF-9694CF48E3DC}" type="slidenum">
              <a:rPr lang="en-GB" altLang="cs-CZ" sz="1400">
                <a:solidFill>
                  <a:srgbClr val="000000"/>
                </a:solidFill>
              </a:rPr>
              <a:pPr>
                <a:spcBef>
                  <a:spcPct val="0"/>
                </a:spcBef>
                <a:buSzTx/>
                <a:buFontTx/>
                <a:buNone/>
              </a:pPr>
              <a:t>22</a:t>
            </a:fld>
            <a:endParaRPr lang="en-GB" altLang="cs-CZ" sz="1400">
              <a:solidFill>
                <a:srgbClr val="000000"/>
              </a:solidFill>
            </a:endParaRPr>
          </a:p>
        </p:txBody>
      </p:sp>
      <p:sp>
        <p:nvSpPr>
          <p:cNvPr id="46083" name="Rectangle 2">
            <a:extLst>
              <a:ext uri="{FF2B5EF4-FFF2-40B4-BE49-F238E27FC236}">
                <a16:creationId xmlns:a16="http://schemas.microsoft.com/office/drawing/2014/main" id="{820199A2-B698-41ED-8C5D-7E6AAECE92B9}"/>
              </a:ext>
            </a:extLst>
          </p:cNvPr>
          <p:cNvSpPr>
            <a:spLocks noGrp="1" noChangeArrowheads="1"/>
          </p:cNvSpPr>
          <p:nvPr>
            <p:ph type="title"/>
          </p:nvPr>
        </p:nvSpPr>
        <p:spPr>
          <a:xfrm>
            <a:off x="823472" y="321413"/>
            <a:ext cx="8226425" cy="620363"/>
          </a:xfrm>
        </p:spPr>
        <p:txBody>
          <a:bodyPr wrap="square" lIns="0" tIns="0" rIns="0" bIns="0">
            <a:spAutoFit/>
          </a:bodyPr>
          <a:lstStyle/>
          <a:p>
            <a:pPr eaLnBrk="1" hangingPunct="1">
              <a:lnSpc>
                <a:spcPct val="12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cs-CZ" sz="3600" dirty="0">
                <a:solidFill>
                  <a:srgbClr val="0000DC"/>
                </a:solidFill>
              </a:rPr>
              <a:t>Some EEG artefacts</a:t>
            </a:r>
          </a:p>
        </p:txBody>
      </p:sp>
      <p:sp>
        <p:nvSpPr>
          <p:cNvPr id="46084" name="Text Box 3">
            <a:extLst>
              <a:ext uri="{FF2B5EF4-FFF2-40B4-BE49-F238E27FC236}">
                <a16:creationId xmlns:a16="http://schemas.microsoft.com/office/drawing/2014/main" id="{F1AD3A6B-66A0-48BC-ADF6-E895A7B3FF12}"/>
              </a:ext>
            </a:extLst>
          </p:cNvPr>
          <p:cNvSpPr txBox="1">
            <a:spLocks noChangeArrowheads="1"/>
          </p:cNvSpPr>
          <p:nvPr/>
        </p:nvSpPr>
        <p:spPr bwMode="auto">
          <a:xfrm>
            <a:off x="1755775" y="1377468"/>
            <a:ext cx="3187700" cy="2555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0" tIns="0" rIns="0" bIns="0" anchor="ctr">
            <a:spAutoFit/>
          </a:bodyPr>
          <a:lstStyle>
            <a:lvl1pPr>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panose="020B0604020202020204" pitchFamily="34" charset="0"/>
              </a:defRPr>
            </a:lvl1pPr>
            <a:lvl2pPr marL="742950" indent="-28575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panose="020B0604020202020204" pitchFamily="34" charset="0"/>
              </a:defRPr>
            </a:lvl2pPr>
            <a:lvl3pPr marL="11430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defRPr>
            </a:lvl3pPr>
            <a:lvl4pPr marL="16002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4pPr>
            <a:lvl5pPr marL="20574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9pPr>
          </a:lstStyle>
          <a:p>
            <a:pPr algn="ctr" eaLnBrk="1" hangingPunct="1">
              <a:lnSpc>
                <a:spcPct val="124000"/>
              </a:lnSpc>
              <a:spcBef>
                <a:spcPts val="800"/>
              </a:spcBef>
              <a:buClr>
                <a:srgbClr val="000000"/>
              </a:buClr>
              <a:buFontTx/>
              <a:buNone/>
            </a:pPr>
            <a:endParaRPr lang="en-GB" altLang="cs-CZ" sz="3200">
              <a:solidFill>
                <a:srgbClr val="000000"/>
              </a:solidFill>
            </a:endParaRPr>
          </a:p>
          <a:p>
            <a:pPr algn="ctr" eaLnBrk="1" hangingPunct="1">
              <a:lnSpc>
                <a:spcPct val="191000"/>
              </a:lnSpc>
              <a:spcBef>
                <a:spcPts val="800"/>
              </a:spcBef>
              <a:buClr>
                <a:srgbClr val="000000"/>
              </a:buClr>
              <a:buFontTx/>
              <a:buNone/>
            </a:pPr>
            <a:endParaRPr lang="en-GB" altLang="cs-CZ" sz="3200">
              <a:solidFill>
                <a:srgbClr val="000000"/>
              </a:solidFill>
            </a:endParaRPr>
          </a:p>
          <a:p>
            <a:pPr algn="ctr" eaLnBrk="1" hangingPunct="1">
              <a:lnSpc>
                <a:spcPct val="191000"/>
              </a:lnSpc>
              <a:spcBef>
                <a:spcPts val="800"/>
              </a:spcBef>
              <a:buClr>
                <a:srgbClr val="000000"/>
              </a:buClr>
              <a:buFontTx/>
              <a:buNone/>
            </a:pPr>
            <a:endParaRPr lang="en-GB" altLang="cs-CZ" sz="3200">
              <a:solidFill>
                <a:srgbClr val="000000"/>
              </a:solidFill>
            </a:endParaRPr>
          </a:p>
        </p:txBody>
      </p:sp>
      <p:pic>
        <p:nvPicPr>
          <p:cNvPr id="46085" name="Picture 4">
            <a:extLst>
              <a:ext uri="{FF2B5EF4-FFF2-40B4-BE49-F238E27FC236}">
                <a16:creationId xmlns:a16="http://schemas.microsoft.com/office/drawing/2014/main" id="{790DD0E4-A6A9-478F-B6D7-2E086AC077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013" y="2276475"/>
            <a:ext cx="611981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6086" name="Text Box 5">
            <a:extLst>
              <a:ext uri="{FF2B5EF4-FFF2-40B4-BE49-F238E27FC236}">
                <a16:creationId xmlns:a16="http://schemas.microsoft.com/office/drawing/2014/main" id="{99F18EC2-065F-4219-AD5C-3518B0786D5F}"/>
              </a:ext>
            </a:extLst>
          </p:cNvPr>
          <p:cNvSpPr txBox="1">
            <a:spLocks noChangeArrowheads="1"/>
          </p:cNvSpPr>
          <p:nvPr/>
        </p:nvSpPr>
        <p:spPr bwMode="auto">
          <a:xfrm>
            <a:off x="1097280" y="5183188"/>
            <a:ext cx="9332595" cy="1219200"/>
          </a:xfrm>
          <a:prstGeom prst="rect">
            <a:avLst/>
          </a:prstGeom>
          <a:solidFill>
            <a:schemeClr val="bg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0" tIns="0" rIns="0" bIns="0" anchor="ctr">
            <a:spAutoFit/>
          </a:bodyPr>
          <a:lstStyle>
            <a:lvl1pPr>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panose="020B0604020202020204" pitchFamily="34" charset="0"/>
              </a:defRPr>
            </a:lvl1pPr>
            <a:lvl2pPr marL="742950" indent="-28575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panose="020B0604020202020204" pitchFamily="34" charset="0"/>
              </a:defRPr>
            </a:lvl2pPr>
            <a:lvl3pPr marL="11430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defRPr>
            </a:lvl3pPr>
            <a:lvl4pPr marL="16002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4pPr>
            <a:lvl5pPr marL="2057400" indent="-228600">
              <a:spcBef>
                <a:spcPct val="200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9pPr>
          </a:lstStyle>
          <a:p>
            <a:pPr eaLnBrk="1" hangingPunct="1">
              <a:spcBef>
                <a:spcPct val="0"/>
              </a:spcBef>
              <a:buClr>
                <a:srgbClr val="000000"/>
              </a:buClr>
              <a:buFontTx/>
              <a:buNone/>
            </a:pPr>
            <a:r>
              <a:rPr lang="en-GB" altLang="cs-CZ" sz="2000" dirty="0"/>
              <a:t>Pulse wave artefact: movement of electrode arising from patient pulse under the electrode.</a:t>
            </a:r>
          </a:p>
          <a:p>
            <a:pPr eaLnBrk="1" hangingPunct="1">
              <a:spcBef>
                <a:spcPct val="0"/>
              </a:spcBef>
              <a:buClr>
                <a:srgbClr val="000000"/>
              </a:buClr>
              <a:buFontTx/>
              <a:buNone/>
            </a:pPr>
            <a:r>
              <a:rPr lang="en-GB" altLang="cs-CZ" sz="2000" dirty="0"/>
              <a:t>EKG signal artefact: EKG signal also picked up by the EEG electrodes.</a:t>
            </a:r>
          </a:p>
          <a:p>
            <a:pPr eaLnBrk="1" hangingPunct="1">
              <a:spcBef>
                <a:spcPct val="0"/>
              </a:spcBef>
              <a:buClr>
                <a:srgbClr val="000000"/>
              </a:buClr>
              <a:buFontTx/>
              <a:buNone/>
            </a:pPr>
            <a:r>
              <a:rPr lang="en-GB" altLang="cs-CZ" sz="2000" dirty="0"/>
              <a:t>Both easily recognized because they are periodic.</a:t>
            </a:r>
          </a:p>
        </p:txBody>
      </p:sp>
      <p:sp>
        <p:nvSpPr>
          <p:cNvPr id="46087" name="Text Box 6">
            <a:extLst>
              <a:ext uri="{FF2B5EF4-FFF2-40B4-BE49-F238E27FC236}">
                <a16:creationId xmlns:a16="http://schemas.microsoft.com/office/drawing/2014/main" id="{0AD5ADF7-B329-4B1E-B277-68A713FDA6D3}"/>
              </a:ext>
            </a:extLst>
          </p:cNvPr>
          <p:cNvSpPr txBox="1">
            <a:spLocks noChangeArrowheads="1"/>
          </p:cNvSpPr>
          <p:nvPr/>
        </p:nvSpPr>
        <p:spPr bwMode="auto">
          <a:xfrm>
            <a:off x="2351088" y="1484313"/>
            <a:ext cx="741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50000"/>
              </a:spcBef>
              <a:buFontTx/>
              <a:buNone/>
            </a:pPr>
            <a:r>
              <a:rPr lang="en-US" altLang="cs-CZ" sz="1400"/>
              <a:t>http://www.brown.edu/Departments/Clinical_Neurosciences/louis/artefct.html</a:t>
            </a:r>
          </a:p>
        </p:txBody>
      </p:sp>
    </p:spTree>
    <p:extLst>
      <p:ext uri="{BB962C8B-B14F-4D97-AF65-F5344CB8AC3E}">
        <p14:creationId xmlns:p14="http://schemas.microsoft.com/office/powerpoint/2010/main" val="104204260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číslo snímku 3">
            <a:extLst>
              <a:ext uri="{FF2B5EF4-FFF2-40B4-BE49-F238E27FC236}">
                <a16:creationId xmlns:a16="http://schemas.microsoft.com/office/drawing/2014/main" id="{C1B107D2-E69B-4CE1-98FA-8D9B49C8DD1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1711F105-9F72-4C53-AAD0-52A58DE909E0}" type="slidenum">
              <a:rPr lang="en-GB" altLang="cs-CZ" sz="1400">
                <a:solidFill>
                  <a:srgbClr val="000000"/>
                </a:solidFill>
              </a:rPr>
              <a:pPr>
                <a:spcBef>
                  <a:spcPct val="0"/>
                </a:spcBef>
                <a:buSzTx/>
                <a:buFontTx/>
                <a:buNone/>
              </a:pPr>
              <a:t>23</a:t>
            </a:fld>
            <a:endParaRPr lang="en-GB" altLang="cs-CZ" sz="1400">
              <a:solidFill>
                <a:srgbClr val="000000"/>
              </a:solidFill>
            </a:endParaRPr>
          </a:p>
        </p:txBody>
      </p:sp>
      <p:sp>
        <p:nvSpPr>
          <p:cNvPr id="48131" name="Text Box 2">
            <a:extLst>
              <a:ext uri="{FF2B5EF4-FFF2-40B4-BE49-F238E27FC236}">
                <a16:creationId xmlns:a16="http://schemas.microsoft.com/office/drawing/2014/main" id="{85CBB1CB-609F-4196-8CCB-B96E556F0C8D}"/>
              </a:ext>
            </a:extLst>
          </p:cNvPr>
          <p:cNvSpPr txBox="1">
            <a:spLocks noChangeArrowheads="1"/>
          </p:cNvSpPr>
          <p:nvPr/>
        </p:nvSpPr>
        <p:spPr bwMode="auto">
          <a:xfrm>
            <a:off x="2438400" y="46482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50000"/>
              </a:spcBef>
              <a:buFontTx/>
              <a:buNone/>
            </a:pPr>
            <a:endParaRPr lang="cs-CZ" altLang="cs-CZ" sz="2400">
              <a:latin typeface="Times New Roman" panose="02020603050405020304" pitchFamily="18" charset="0"/>
            </a:endParaRPr>
          </a:p>
        </p:txBody>
      </p:sp>
      <p:sp>
        <p:nvSpPr>
          <p:cNvPr id="48132" name="Rectangle 3">
            <a:extLst>
              <a:ext uri="{FF2B5EF4-FFF2-40B4-BE49-F238E27FC236}">
                <a16:creationId xmlns:a16="http://schemas.microsoft.com/office/drawing/2014/main" id="{150E1E7A-C03F-42D5-BB55-5FA8E39E3C13}"/>
              </a:ext>
            </a:extLst>
          </p:cNvPr>
          <p:cNvSpPr>
            <a:spLocks noChangeArrowheads="1"/>
          </p:cNvSpPr>
          <p:nvPr/>
        </p:nvSpPr>
        <p:spPr bwMode="auto">
          <a:xfrm>
            <a:off x="2424114" y="1557339"/>
            <a:ext cx="8359500" cy="70167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0"/>
              </a:spcBef>
              <a:buFontTx/>
              <a:buNone/>
            </a:pPr>
            <a:r>
              <a:rPr lang="en-GB" altLang="cs-CZ" sz="4000" b="1" dirty="0">
                <a:solidFill>
                  <a:srgbClr val="0000DC"/>
                </a:solidFill>
              </a:rPr>
              <a:t>Temperature Measurement</a:t>
            </a:r>
          </a:p>
        </p:txBody>
      </p:sp>
      <p:sp>
        <p:nvSpPr>
          <p:cNvPr id="48133" name="Rectangle 4">
            <a:extLst>
              <a:ext uri="{FF2B5EF4-FFF2-40B4-BE49-F238E27FC236}">
                <a16:creationId xmlns:a16="http://schemas.microsoft.com/office/drawing/2014/main" id="{E24E3B55-B3EE-454F-A222-F9845467D168}"/>
              </a:ext>
            </a:extLst>
          </p:cNvPr>
          <p:cNvSpPr>
            <a:spLocks noChangeArrowheads="1"/>
          </p:cNvSpPr>
          <p:nvPr/>
        </p:nvSpPr>
        <p:spPr bwMode="auto">
          <a:xfrm>
            <a:off x="1906096" y="3006781"/>
            <a:ext cx="8208963" cy="2087562"/>
          </a:xfrm>
          <a:prstGeom prst="rect">
            <a:avLst/>
          </a:prstGeom>
          <a:solidFill>
            <a:schemeClr val="bg1">
              <a:alpha val="30196"/>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0"/>
              </a:spcBef>
              <a:buFontTx/>
              <a:buNone/>
            </a:pPr>
            <a:r>
              <a:rPr lang="en-GB" altLang="cs-CZ" sz="2400" dirty="0"/>
              <a:t>                                     </a:t>
            </a:r>
          </a:p>
          <a:p>
            <a:pPr defTabSz="914400">
              <a:spcBef>
                <a:spcPct val="0"/>
              </a:spcBef>
              <a:buFontTx/>
              <a:buNone/>
            </a:pPr>
            <a:r>
              <a:rPr lang="en-GB" altLang="cs-CZ" sz="2400" b="1" dirty="0"/>
              <a:t>“If a part of the human body is warmer or even colder than the surrounding parts, it is necessary to look for the disease focus in this place” </a:t>
            </a:r>
          </a:p>
          <a:p>
            <a:pPr algn="r" defTabSz="914400">
              <a:spcBef>
                <a:spcPct val="0"/>
              </a:spcBef>
              <a:buFontTx/>
              <a:buNone/>
            </a:pPr>
            <a:r>
              <a:rPr lang="en-GB" altLang="cs-CZ" sz="3600" b="1" dirty="0"/>
              <a:t>                             </a:t>
            </a:r>
            <a:r>
              <a:rPr lang="en-GB" altLang="cs-CZ" sz="3600" b="1" i="1" dirty="0"/>
              <a:t>Hippocrates</a:t>
            </a:r>
            <a:endParaRPr lang="en-GB" altLang="cs-CZ" sz="3600" b="1" dirty="0"/>
          </a:p>
        </p:txBody>
      </p:sp>
    </p:spTree>
    <p:extLst>
      <p:ext uri="{BB962C8B-B14F-4D97-AF65-F5344CB8AC3E}">
        <p14:creationId xmlns:p14="http://schemas.microsoft.com/office/powerpoint/2010/main" val="1196755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číslo snímku 5">
            <a:extLst>
              <a:ext uri="{FF2B5EF4-FFF2-40B4-BE49-F238E27FC236}">
                <a16:creationId xmlns:a16="http://schemas.microsoft.com/office/drawing/2014/main" id="{E9A03A41-FF40-41F0-A11B-EDA07681A38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DBDC1A12-E8CC-4E68-918A-064B6A659F09}" type="slidenum">
              <a:rPr lang="en-GB" altLang="cs-CZ" sz="1400">
                <a:solidFill>
                  <a:srgbClr val="000000"/>
                </a:solidFill>
              </a:rPr>
              <a:pPr>
                <a:spcBef>
                  <a:spcPct val="0"/>
                </a:spcBef>
                <a:buSzTx/>
                <a:buFontTx/>
                <a:buNone/>
              </a:pPr>
              <a:t>24</a:t>
            </a:fld>
            <a:endParaRPr lang="en-GB" altLang="cs-CZ" sz="1400">
              <a:solidFill>
                <a:srgbClr val="000000"/>
              </a:solidFill>
            </a:endParaRPr>
          </a:p>
        </p:txBody>
      </p:sp>
      <p:sp>
        <p:nvSpPr>
          <p:cNvPr id="50179" name="Rectangle 2">
            <a:extLst>
              <a:ext uri="{FF2B5EF4-FFF2-40B4-BE49-F238E27FC236}">
                <a16:creationId xmlns:a16="http://schemas.microsoft.com/office/drawing/2014/main" id="{90C704B6-6C0A-422C-A351-FC2EF95A938F}"/>
              </a:ext>
            </a:extLst>
          </p:cNvPr>
          <p:cNvSpPr>
            <a:spLocks noGrp="1" noChangeArrowheads="1"/>
          </p:cNvSpPr>
          <p:nvPr>
            <p:ph type="title"/>
          </p:nvPr>
        </p:nvSpPr>
        <p:spPr>
          <a:xfrm>
            <a:off x="830317" y="274639"/>
            <a:ext cx="10016359" cy="922337"/>
          </a:xfrm>
        </p:spPr>
        <p:txBody>
          <a:bodyPr/>
          <a:lstStyle/>
          <a:p>
            <a:pPr eaLnBrk="1" hangingPunct="1"/>
            <a:r>
              <a:rPr lang="en-GB" altLang="cs-CZ" sz="3600" dirty="0">
                <a:solidFill>
                  <a:srgbClr val="0000DC"/>
                </a:solidFill>
              </a:rPr>
              <a:t>Main purposes of temperature measurements</a:t>
            </a:r>
          </a:p>
        </p:txBody>
      </p:sp>
      <p:sp>
        <p:nvSpPr>
          <p:cNvPr id="50180" name="Rectangle 3">
            <a:extLst>
              <a:ext uri="{FF2B5EF4-FFF2-40B4-BE49-F238E27FC236}">
                <a16:creationId xmlns:a16="http://schemas.microsoft.com/office/drawing/2014/main" id="{B99F1B40-B48C-4EA7-987D-07B455D57446}"/>
              </a:ext>
            </a:extLst>
          </p:cNvPr>
          <p:cNvSpPr>
            <a:spLocks noGrp="1" noChangeArrowheads="1"/>
          </p:cNvSpPr>
          <p:nvPr>
            <p:ph type="body" idx="1"/>
          </p:nvPr>
        </p:nvSpPr>
        <p:spPr>
          <a:xfrm>
            <a:off x="1929799" y="1588869"/>
            <a:ext cx="8280400" cy="1727200"/>
          </a:xfrm>
          <a:solidFill>
            <a:schemeClr val="bg1">
              <a:alpha val="30196"/>
            </a:schemeClr>
          </a:solidFill>
        </p:spPr>
        <p:txBody>
          <a:bodyPr/>
          <a:lstStyle/>
          <a:p>
            <a:pPr eaLnBrk="1" hangingPunct="1">
              <a:lnSpc>
                <a:spcPct val="90000"/>
              </a:lnSpc>
              <a:buFont typeface="Wingdings" panose="05000000000000000000" pitchFamily="2" charset="2"/>
              <a:buChar char="Ø"/>
            </a:pPr>
            <a:r>
              <a:rPr lang="en-GB" altLang="cs-CZ" sz="2400"/>
              <a:t>monitoring of ill patients</a:t>
            </a:r>
          </a:p>
          <a:p>
            <a:pPr eaLnBrk="1" hangingPunct="1">
              <a:lnSpc>
                <a:spcPct val="90000"/>
              </a:lnSpc>
              <a:buFont typeface="Wingdings" panose="05000000000000000000" pitchFamily="2" charset="2"/>
              <a:buChar char="Ø"/>
            </a:pPr>
            <a:r>
              <a:rPr lang="en-GB" altLang="cs-CZ" sz="2400"/>
              <a:t>monitoring of physiological reactions</a:t>
            </a:r>
          </a:p>
          <a:p>
            <a:pPr eaLnBrk="1" hangingPunct="1">
              <a:lnSpc>
                <a:spcPct val="90000"/>
              </a:lnSpc>
              <a:buFont typeface="Wingdings" panose="05000000000000000000" pitchFamily="2" charset="2"/>
              <a:buChar char="Ø"/>
            </a:pPr>
            <a:r>
              <a:rPr lang="en-GB" altLang="cs-CZ" sz="2400"/>
              <a:t>monitoring of hyperthermia treatment</a:t>
            </a:r>
          </a:p>
        </p:txBody>
      </p:sp>
      <p:sp>
        <p:nvSpPr>
          <p:cNvPr id="50181" name="Rectangle 4">
            <a:extLst>
              <a:ext uri="{FF2B5EF4-FFF2-40B4-BE49-F238E27FC236}">
                <a16:creationId xmlns:a16="http://schemas.microsoft.com/office/drawing/2014/main" id="{117C0F02-EF77-469B-BD37-62E22D807686}"/>
              </a:ext>
            </a:extLst>
          </p:cNvPr>
          <p:cNvSpPr>
            <a:spLocks noChangeArrowheads="1"/>
          </p:cNvSpPr>
          <p:nvPr/>
        </p:nvSpPr>
        <p:spPr bwMode="auto">
          <a:xfrm>
            <a:off x="2063750" y="3284539"/>
            <a:ext cx="77724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eaLnBrk="1" hangingPunct="1">
              <a:spcBef>
                <a:spcPct val="0"/>
              </a:spcBef>
              <a:buFontTx/>
              <a:buNone/>
            </a:pPr>
            <a:r>
              <a:rPr lang="en-GB" altLang="cs-CZ" sz="3200" b="1"/>
              <a:t>Important specifications of thermometers:</a:t>
            </a:r>
          </a:p>
        </p:txBody>
      </p:sp>
      <p:sp>
        <p:nvSpPr>
          <p:cNvPr id="50182" name="Rectangle 5">
            <a:extLst>
              <a:ext uri="{FF2B5EF4-FFF2-40B4-BE49-F238E27FC236}">
                <a16:creationId xmlns:a16="http://schemas.microsoft.com/office/drawing/2014/main" id="{5ABACD53-1E2A-4E74-9B5E-642468B7286B}"/>
              </a:ext>
            </a:extLst>
          </p:cNvPr>
          <p:cNvSpPr>
            <a:spLocks noChangeArrowheads="1"/>
          </p:cNvSpPr>
          <p:nvPr/>
        </p:nvSpPr>
        <p:spPr bwMode="auto">
          <a:xfrm>
            <a:off x="1992313" y="4581525"/>
            <a:ext cx="8229600" cy="1690688"/>
          </a:xfrm>
          <a:prstGeom prst="rect">
            <a:avLst/>
          </a:prstGeom>
          <a:solidFill>
            <a:schemeClr val="bg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eaLnBrk="1" hangingPunct="1">
              <a:lnSpc>
                <a:spcPct val="90000"/>
              </a:lnSpc>
              <a:buFont typeface="Wingdings" panose="05000000000000000000" pitchFamily="2" charset="2"/>
              <a:buChar char="Ø"/>
            </a:pPr>
            <a:r>
              <a:rPr lang="en-GB" altLang="cs-CZ" sz="2400"/>
              <a:t>accuracy</a:t>
            </a:r>
          </a:p>
          <a:p>
            <a:pPr defTabSz="914400" eaLnBrk="1" hangingPunct="1">
              <a:lnSpc>
                <a:spcPct val="90000"/>
              </a:lnSpc>
              <a:buFont typeface="Wingdings" panose="05000000000000000000" pitchFamily="2" charset="2"/>
              <a:buChar char="Ø"/>
            </a:pPr>
            <a:r>
              <a:rPr lang="en-GB" altLang="cs-CZ" sz="2400"/>
              <a:t>response time (determined by heat capacity of the sensor and its conductivity)</a:t>
            </a:r>
          </a:p>
        </p:txBody>
      </p:sp>
    </p:spTree>
    <p:extLst>
      <p:ext uri="{BB962C8B-B14F-4D97-AF65-F5344CB8AC3E}">
        <p14:creationId xmlns:p14="http://schemas.microsoft.com/office/powerpoint/2010/main" val="2076924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číslo snímku 3">
            <a:extLst>
              <a:ext uri="{FF2B5EF4-FFF2-40B4-BE49-F238E27FC236}">
                <a16:creationId xmlns:a16="http://schemas.microsoft.com/office/drawing/2014/main" id="{A9DB6D0B-DCD2-432C-B0E2-4D6EDCDA24F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F9E7980D-7C1B-41CB-BAAA-08E95E3454F1}" type="slidenum">
              <a:rPr lang="en-GB" altLang="cs-CZ" sz="1400">
                <a:solidFill>
                  <a:srgbClr val="000000"/>
                </a:solidFill>
              </a:rPr>
              <a:pPr>
                <a:spcBef>
                  <a:spcPct val="0"/>
                </a:spcBef>
                <a:buSzTx/>
                <a:buFontTx/>
                <a:buNone/>
              </a:pPr>
              <a:t>25</a:t>
            </a:fld>
            <a:endParaRPr lang="en-GB" altLang="cs-CZ" sz="1400">
              <a:solidFill>
                <a:srgbClr val="000000"/>
              </a:solidFill>
            </a:endParaRPr>
          </a:p>
        </p:txBody>
      </p:sp>
      <p:sp>
        <p:nvSpPr>
          <p:cNvPr id="52227" name="Text Box 2">
            <a:extLst>
              <a:ext uri="{FF2B5EF4-FFF2-40B4-BE49-F238E27FC236}">
                <a16:creationId xmlns:a16="http://schemas.microsoft.com/office/drawing/2014/main" id="{C764C15C-BD77-4CA7-8E40-6311DC440C44}"/>
              </a:ext>
            </a:extLst>
          </p:cNvPr>
          <p:cNvSpPr txBox="1">
            <a:spLocks noChangeArrowheads="1"/>
          </p:cNvSpPr>
          <p:nvPr/>
        </p:nvSpPr>
        <p:spPr bwMode="auto">
          <a:xfrm>
            <a:off x="1480244" y="1288292"/>
            <a:ext cx="9438289" cy="4897437"/>
          </a:xfrm>
          <a:prstGeom prst="rect">
            <a:avLst/>
          </a:prstGeom>
          <a:solidFill>
            <a:schemeClr val="bg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0"/>
              </a:spcBef>
              <a:buFontTx/>
              <a:buNone/>
            </a:pPr>
            <a:r>
              <a:rPr lang="en-GB" altLang="cs-CZ" sz="2000" b="1" dirty="0"/>
              <a:t>1. Point temperature measurement </a:t>
            </a:r>
            <a:r>
              <a:rPr lang="en-GB" altLang="cs-CZ" sz="2000" dirty="0"/>
              <a:t>– measurement of temperature at individual points in the body</a:t>
            </a:r>
          </a:p>
          <a:p>
            <a:pPr lvl="1" defTabSz="914400">
              <a:spcBef>
                <a:spcPct val="0"/>
              </a:spcBef>
              <a:buClr>
                <a:schemeClr val="tx1"/>
              </a:buClr>
              <a:buSzPct val="65000"/>
              <a:buFont typeface="Wingdings" panose="05000000000000000000" pitchFamily="2" charset="2"/>
              <a:buChar char="Ø"/>
            </a:pPr>
            <a:r>
              <a:rPr lang="en-GB" altLang="cs-CZ" sz="2000" b="1" dirty="0"/>
              <a:t>  Contact </a:t>
            </a:r>
          </a:p>
          <a:p>
            <a:pPr lvl="2" defTabSz="914400">
              <a:spcBef>
                <a:spcPct val="0"/>
              </a:spcBef>
              <a:buClr>
                <a:schemeClr val="tx1"/>
              </a:buClr>
              <a:buSzPct val="65000"/>
            </a:pPr>
            <a:r>
              <a:rPr lang="en-GB" altLang="cs-CZ" sz="2000" dirty="0"/>
              <a:t>Dilation thermometers based on expansion (mercury and alcohol thermometers)</a:t>
            </a:r>
          </a:p>
          <a:p>
            <a:pPr lvl="2" defTabSz="914400">
              <a:spcBef>
                <a:spcPct val="0"/>
              </a:spcBef>
              <a:buClr>
                <a:schemeClr val="tx1"/>
              </a:buClr>
              <a:buSzPct val="65000"/>
            </a:pPr>
            <a:r>
              <a:rPr lang="en-GB" altLang="cs-CZ" sz="2000" dirty="0"/>
              <a:t> Digital thermometers based on thermistor sensors (resistance of </a:t>
            </a:r>
            <a:r>
              <a:rPr lang="cs-CZ" altLang="cs-CZ" sz="2000" dirty="0" err="1"/>
              <a:t>the</a:t>
            </a:r>
            <a:r>
              <a:rPr lang="cs-CZ" altLang="cs-CZ" sz="2000" dirty="0"/>
              <a:t> </a:t>
            </a:r>
            <a:r>
              <a:rPr lang="en-GB" altLang="cs-CZ" sz="2000" dirty="0"/>
              <a:t>thermistor changes with temperature)</a:t>
            </a:r>
          </a:p>
          <a:p>
            <a:pPr lvl="2" defTabSz="914400">
              <a:spcBef>
                <a:spcPct val="0"/>
              </a:spcBef>
              <a:buClr>
                <a:schemeClr val="tx1"/>
              </a:buClr>
              <a:buSzPct val="65000"/>
            </a:pPr>
            <a:r>
              <a:rPr lang="en-GB" altLang="cs-CZ" sz="2000" dirty="0"/>
              <a:t>Digital thermometers based on thermocouple sensors (voltage produced varies with temperature)</a:t>
            </a:r>
          </a:p>
          <a:p>
            <a:pPr lvl="1" defTabSz="914400">
              <a:spcBef>
                <a:spcPct val="0"/>
              </a:spcBef>
              <a:buClr>
                <a:schemeClr val="tx1"/>
              </a:buClr>
              <a:buSzPct val="65000"/>
              <a:buFont typeface="Wingdings" panose="05000000000000000000" pitchFamily="2" charset="2"/>
              <a:buChar char="Ø"/>
            </a:pPr>
            <a:r>
              <a:rPr lang="en-GB" altLang="cs-CZ" sz="2000" b="1" dirty="0"/>
              <a:t>  Contactless </a:t>
            </a:r>
            <a:r>
              <a:rPr lang="en-GB" altLang="cs-CZ" sz="2000" dirty="0"/>
              <a:t>(ear tympanic thermometer)</a:t>
            </a:r>
          </a:p>
          <a:p>
            <a:pPr lvl="1" defTabSz="914400">
              <a:spcBef>
                <a:spcPct val="0"/>
              </a:spcBef>
              <a:buClr>
                <a:schemeClr val="tx1"/>
              </a:buClr>
              <a:buSzPct val="65000"/>
              <a:buFont typeface="Wingdings" panose="05000000000000000000" pitchFamily="2" charset="2"/>
              <a:buChar char="Ø"/>
            </a:pPr>
            <a:endParaRPr lang="en-GB" altLang="cs-CZ" sz="2000" dirty="0"/>
          </a:p>
          <a:p>
            <a:pPr defTabSz="914400">
              <a:spcBef>
                <a:spcPct val="0"/>
              </a:spcBef>
              <a:buClr>
                <a:schemeClr val="tx1"/>
              </a:buClr>
              <a:buSzPct val="65000"/>
              <a:buFont typeface="MS LineDraw" pitchFamily="49" charset="2"/>
              <a:buNone/>
            </a:pPr>
            <a:r>
              <a:rPr lang="en-GB" altLang="cs-CZ" sz="2000" b="1" dirty="0"/>
              <a:t>2. Temperature distribution on the surface of the body (thermography)</a:t>
            </a:r>
          </a:p>
          <a:p>
            <a:pPr lvl="1" defTabSz="914400">
              <a:spcBef>
                <a:spcPct val="0"/>
              </a:spcBef>
              <a:buClr>
                <a:schemeClr val="tx1"/>
              </a:buClr>
              <a:buSzPct val="65000"/>
              <a:buFont typeface="Wingdings" panose="05000000000000000000" pitchFamily="2" charset="2"/>
              <a:buChar char="Ø"/>
            </a:pPr>
            <a:r>
              <a:rPr lang="en-GB" altLang="cs-CZ" sz="2000" b="1" dirty="0"/>
              <a:t> </a:t>
            </a:r>
            <a:r>
              <a:rPr lang="en-GB" altLang="cs-CZ" sz="2000" dirty="0"/>
              <a:t>Contact (use of sensors placed on skin)</a:t>
            </a:r>
          </a:p>
          <a:p>
            <a:pPr lvl="1" defTabSz="914400">
              <a:spcBef>
                <a:spcPct val="0"/>
              </a:spcBef>
              <a:buClr>
                <a:schemeClr val="tx1"/>
              </a:buClr>
              <a:buSzPct val="65000"/>
              <a:buFont typeface="Wingdings" panose="05000000000000000000" pitchFamily="2" charset="2"/>
              <a:buChar char="Ø"/>
            </a:pPr>
            <a:r>
              <a:rPr lang="en-GB" altLang="cs-CZ" sz="2000" dirty="0"/>
              <a:t> Contactless – IR camera (</a:t>
            </a:r>
            <a:r>
              <a:rPr lang="en-GB" altLang="cs-CZ" sz="2000" b="1" dirty="0"/>
              <a:t>another lecture</a:t>
            </a:r>
            <a:r>
              <a:rPr lang="en-GB" altLang="cs-CZ" sz="2000" dirty="0"/>
              <a:t>)</a:t>
            </a:r>
          </a:p>
        </p:txBody>
      </p:sp>
      <p:sp>
        <p:nvSpPr>
          <p:cNvPr id="52228" name="Text Box 3">
            <a:extLst>
              <a:ext uri="{FF2B5EF4-FFF2-40B4-BE49-F238E27FC236}">
                <a16:creationId xmlns:a16="http://schemas.microsoft.com/office/drawing/2014/main" id="{6A59A116-7C89-4FF4-95E5-0CF779927B8C}"/>
              </a:ext>
            </a:extLst>
          </p:cNvPr>
          <p:cNvSpPr txBox="1">
            <a:spLocks noChangeArrowheads="1"/>
          </p:cNvSpPr>
          <p:nvPr/>
        </p:nvSpPr>
        <p:spPr bwMode="auto">
          <a:xfrm>
            <a:off x="525517" y="476250"/>
            <a:ext cx="90280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eaLnBrk="1" hangingPunct="1">
              <a:spcBef>
                <a:spcPct val="0"/>
              </a:spcBef>
              <a:buFontTx/>
              <a:buNone/>
            </a:pPr>
            <a:r>
              <a:rPr lang="en-GB" altLang="cs-CZ" sz="3600" b="1" dirty="0">
                <a:solidFill>
                  <a:srgbClr val="0000DC"/>
                </a:solidFill>
              </a:rPr>
              <a:t>Types of Thermometry in diagnostics</a:t>
            </a:r>
          </a:p>
        </p:txBody>
      </p:sp>
    </p:spTree>
    <p:extLst>
      <p:ext uri="{BB962C8B-B14F-4D97-AF65-F5344CB8AC3E}">
        <p14:creationId xmlns:p14="http://schemas.microsoft.com/office/powerpoint/2010/main" val="1003741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číslo snímku 3">
            <a:extLst>
              <a:ext uri="{FF2B5EF4-FFF2-40B4-BE49-F238E27FC236}">
                <a16:creationId xmlns:a16="http://schemas.microsoft.com/office/drawing/2014/main" id="{CC4F8D58-1F01-4520-9E89-6F503FA81CB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F47886F7-7885-4617-B49D-FA4DACB863C2}" type="slidenum">
              <a:rPr lang="en-GB" altLang="cs-CZ" sz="1400">
                <a:solidFill>
                  <a:srgbClr val="000000"/>
                </a:solidFill>
              </a:rPr>
              <a:pPr>
                <a:spcBef>
                  <a:spcPct val="0"/>
                </a:spcBef>
                <a:buSzTx/>
                <a:buFontTx/>
                <a:buNone/>
              </a:pPr>
              <a:t>26</a:t>
            </a:fld>
            <a:endParaRPr lang="en-GB" altLang="cs-CZ" sz="1400">
              <a:solidFill>
                <a:srgbClr val="000000"/>
              </a:solidFill>
            </a:endParaRPr>
          </a:p>
        </p:txBody>
      </p:sp>
      <p:sp>
        <p:nvSpPr>
          <p:cNvPr id="54275" name="Text Box 2">
            <a:extLst>
              <a:ext uri="{FF2B5EF4-FFF2-40B4-BE49-F238E27FC236}">
                <a16:creationId xmlns:a16="http://schemas.microsoft.com/office/drawing/2014/main" id="{4B491F20-5F24-490C-9139-F5CBDEE8C053}"/>
              </a:ext>
            </a:extLst>
          </p:cNvPr>
          <p:cNvSpPr txBox="1">
            <a:spLocks noChangeArrowheads="1"/>
          </p:cNvSpPr>
          <p:nvPr/>
        </p:nvSpPr>
        <p:spPr bwMode="auto">
          <a:xfrm>
            <a:off x="557049" y="1923393"/>
            <a:ext cx="7462344" cy="4216539"/>
          </a:xfrm>
          <a:prstGeom prst="rect">
            <a:avLst/>
          </a:prstGeom>
          <a:solidFill>
            <a:schemeClr val="bg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lnSpc>
                <a:spcPct val="80000"/>
              </a:lnSpc>
              <a:spcBef>
                <a:spcPct val="50000"/>
              </a:spcBef>
              <a:buFontTx/>
              <a:buNone/>
            </a:pPr>
            <a:r>
              <a:rPr lang="en-GB" altLang="cs-CZ" sz="2000" b="1" dirty="0"/>
              <a:t>Mercury-in-glass thermometer gives maximum temperature</a:t>
            </a:r>
          </a:p>
          <a:p>
            <a:pPr defTabSz="914400">
              <a:lnSpc>
                <a:spcPct val="80000"/>
              </a:lnSpc>
              <a:spcBef>
                <a:spcPct val="50000"/>
              </a:spcBef>
              <a:buFontTx/>
              <a:buNone/>
            </a:pPr>
            <a:r>
              <a:rPr lang="en-GB" altLang="cs-CZ" sz="2000" dirty="0"/>
              <a:t>Its capillary is narrowed to avoid return of mercury into the reservoir.</a:t>
            </a:r>
          </a:p>
          <a:p>
            <a:pPr defTabSz="914400">
              <a:lnSpc>
                <a:spcPct val="80000"/>
              </a:lnSpc>
              <a:spcBef>
                <a:spcPct val="50000"/>
              </a:spcBef>
              <a:buFontTx/>
              <a:buNone/>
            </a:pPr>
            <a:r>
              <a:rPr lang="en-GB" altLang="cs-CZ" sz="2000" dirty="0"/>
              <a:t>Disadvantage: long response time (long time necessary for a stable reading  3 - 5 min.)</a:t>
            </a:r>
          </a:p>
          <a:p>
            <a:pPr defTabSz="914400">
              <a:lnSpc>
                <a:spcPct val="80000"/>
              </a:lnSpc>
              <a:spcBef>
                <a:spcPct val="50000"/>
              </a:spcBef>
              <a:buFontTx/>
              <a:buNone/>
            </a:pPr>
            <a:endParaRPr lang="en-GB" altLang="cs-CZ" sz="2000" dirty="0"/>
          </a:p>
          <a:p>
            <a:pPr defTabSz="914400">
              <a:lnSpc>
                <a:spcPct val="80000"/>
              </a:lnSpc>
              <a:spcBef>
                <a:spcPct val="50000"/>
              </a:spcBef>
              <a:buFontTx/>
              <a:buNone/>
            </a:pPr>
            <a:r>
              <a:rPr lang="en-GB" altLang="cs-CZ" sz="2000" b="1" dirty="0"/>
              <a:t>Medical high-speed thermometer</a:t>
            </a:r>
            <a:r>
              <a:rPr lang="cs-CZ" altLang="cs-CZ" sz="2000" b="1" dirty="0"/>
              <a:t>: </a:t>
            </a:r>
          </a:p>
          <a:p>
            <a:pPr defTabSz="914400">
              <a:lnSpc>
                <a:spcPct val="80000"/>
              </a:lnSpc>
              <a:spcBef>
                <a:spcPct val="50000"/>
              </a:spcBef>
              <a:buFontTx/>
              <a:buNone/>
            </a:pPr>
            <a:r>
              <a:rPr lang="en-GB" altLang="cs-CZ" sz="2000" dirty="0"/>
              <a:t>Alcohol filled – the capillary is not narrowed, the temperature must be read during the measurement, response time 1 min. </a:t>
            </a:r>
            <a:endParaRPr lang="cs-CZ" altLang="cs-CZ" sz="2000" dirty="0"/>
          </a:p>
          <a:p>
            <a:pPr defTabSz="914400">
              <a:lnSpc>
                <a:spcPct val="80000"/>
              </a:lnSpc>
              <a:spcBef>
                <a:spcPct val="50000"/>
              </a:spcBef>
              <a:buFontTx/>
              <a:buNone/>
            </a:pPr>
            <a:r>
              <a:rPr lang="en-GB" altLang="cs-CZ" sz="2000" dirty="0"/>
              <a:t>Today, the toxic mercury is replaced similarly looking </a:t>
            </a:r>
            <a:r>
              <a:rPr lang="en-GB" sz="2000" b="1" i="0" dirty="0">
                <a:effectLst/>
                <a:latin typeface="Arial" panose="020B0604020202020204" pitchFamily="34" charset="0"/>
              </a:rPr>
              <a:t>Galinstan</a:t>
            </a:r>
            <a:r>
              <a:rPr lang="en-GB" sz="2000" b="0" i="0" dirty="0">
                <a:effectLst/>
                <a:latin typeface="Arial" panose="020B0604020202020204" pitchFamily="34" charset="0"/>
              </a:rPr>
              <a:t> a special </a:t>
            </a:r>
            <a:r>
              <a:rPr lang="en-GB" sz="2000" b="0" i="0" u="none" strike="noStrike" dirty="0">
                <a:effectLst/>
                <a:latin typeface="Arial" panose="020B0604020202020204" pitchFamily="34" charset="0"/>
              </a:rPr>
              <a:t>alloy</a:t>
            </a:r>
            <a:r>
              <a:rPr lang="en-GB" sz="2000" b="0" i="0" dirty="0">
                <a:effectLst/>
                <a:latin typeface="Arial" panose="020B0604020202020204" pitchFamily="34" charset="0"/>
              </a:rPr>
              <a:t> composed of </a:t>
            </a:r>
            <a:r>
              <a:rPr lang="en-GB" sz="2000" b="0" i="0" u="none" strike="noStrike" dirty="0">
                <a:effectLst/>
                <a:latin typeface="Arial" panose="020B0604020202020204" pitchFamily="34" charset="0"/>
                <a:hlinkClick r:id="rId3" tooltip="Gallium">
                  <a:extLst>
                    <a:ext uri="{A12FA001-AC4F-418D-AE19-62706E023703}">
                      <ahyp:hlinkClr xmlns:ahyp="http://schemas.microsoft.com/office/drawing/2018/hyperlinkcolor" val="tx"/>
                    </a:ext>
                  </a:extLst>
                </a:hlinkClick>
              </a:rPr>
              <a:t>gallium</a:t>
            </a:r>
            <a:r>
              <a:rPr lang="en-GB" sz="2000" b="0" i="0" dirty="0">
                <a:effectLst/>
                <a:latin typeface="Arial" panose="020B0604020202020204" pitchFamily="34" charset="0"/>
              </a:rPr>
              <a:t>, </a:t>
            </a:r>
            <a:r>
              <a:rPr lang="en-GB" sz="2000" b="0" i="0" u="none" strike="noStrike" dirty="0">
                <a:effectLst/>
                <a:latin typeface="Arial" panose="020B0604020202020204" pitchFamily="34" charset="0"/>
                <a:hlinkClick r:id="rId4" tooltip="Indium">
                  <a:extLst>
                    <a:ext uri="{A12FA001-AC4F-418D-AE19-62706E023703}">
                      <ahyp:hlinkClr xmlns:ahyp="http://schemas.microsoft.com/office/drawing/2018/hyperlinkcolor" val="tx"/>
                    </a:ext>
                  </a:extLst>
                </a:hlinkClick>
              </a:rPr>
              <a:t>indium</a:t>
            </a:r>
            <a:r>
              <a:rPr lang="en-GB" sz="2000" b="0" i="0" dirty="0">
                <a:effectLst/>
                <a:latin typeface="Arial" panose="020B0604020202020204" pitchFamily="34" charset="0"/>
              </a:rPr>
              <a:t>, and </a:t>
            </a:r>
            <a:r>
              <a:rPr lang="en-GB" sz="2000" b="0" i="0" u="none" strike="noStrike" dirty="0">
                <a:effectLst/>
                <a:latin typeface="Arial" panose="020B0604020202020204" pitchFamily="34" charset="0"/>
                <a:hlinkClick r:id="rId5" tooltip="Tin">
                  <a:extLst>
                    <a:ext uri="{A12FA001-AC4F-418D-AE19-62706E023703}">
                      <ahyp:hlinkClr xmlns:ahyp="http://schemas.microsoft.com/office/drawing/2018/hyperlinkcolor" val="tx"/>
                    </a:ext>
                  </a:extLst>
                </a:hlinkClick>
              </a:rPr>
              <a:t>tin</a:t>
            </a:r>
            <a:r>
              <a:rPr lang="en-GB" sz="2000" b="0" i="0" dirty="0">
                <a:effectLst/>
                <a:latin typeface="Arial" panose="020B0604020202020204" pitchFamily="34" charset="0"/>
              </a:rPr>
              <a:t> which melts at −19 °C (−2 °F) and is thus liquid at room temperature. </a:t>
            </a:r>
            <a:endParaRPr lang="en-GB" altLang="cs-CZ" sz="2000" dirty="0"/>
          </a:p>
        </p:txBody>
      </p:sp>
      <p:sp>
        <p:nvSpPr>
          <p:cNvPr id="54276" name="Text Box 3">
            <a:extLst>
              <a:ext uri="{FF2B5EF4-FFF2-40B4-BE49-F238E27FC236}">
                <a16:creationId xmlns:a16="http://schemas.microsoft.com/office/drawing/2014/main" id="{B8841615-62B3-4858-8344-D9635F31E10B}"/>
              </a:ext>
            </a:extLst>
          </p:cNvPr>
          <p:cNvSpPr txBox="1">
            <a:spLocks noChangeArrowheads="1"/>
          </p:cNvSpPr>
          <p:nvPr/>
        </p:nvSpPr>
        <p:spPr bwMode="auto">
          <a:xfrm>
            <a:off x="515007" y="181413"/>
            <a:ext cx="903216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eaLnBrk="1" hangingPunct="1">
              <a:spcBef>
                <a:spcPct val="50000"/>
              </a:spcBef>
              <a:buFontTx/>
              <a:buNone/>
            </a:pPr>
            <a:r>
              <a:rPr lang="en-GB" altLang="cs-CZ" sz="3600" b="1" dirty="0">
                <a:solidFill>
                  <a:srgbClr val="0000DC"/>
                </a:solidFill>
              </a:rPr>
              <a:t>Dilatation thermometers (i.e., based on expansion of some substance)</a:t>
            </a:r>
          </a:p>
        </p:txBody>
      </p:sp>
      <p:pic>
        <p:nvPicPr>
          <p:cNvPr id="123908" name="Picture 4">
            <a:extLst>
              <a:ext uri="{FF2B5EF4-FFF2-40B4-BE49-F238E27FC236}">
                <a16:creationId xmlns:a16="http://schemas.microsoft.com/office/drawing/2014/main" id="{615B0C68-428D-4A79-86FC-00FCC46C0C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0487" y="2082472"/>
            <a:ext cx="2952750"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5672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23908"/>
                                        </p:tgtEl>
                                        <p:attrNameLst>
                                          <p:attrName>style.visibility</p:attrName>
                                        </p:attrNameLst>
                                      </p:cBhvr>
                                      <p:to>
                                        <p:strVal val="visible"/>
                                      </p:to>
                                    </p:set>
                                    <p:animEffect transition="in" filter="dissolve">
                                      <p:cBhvr>
                                        <p:cTn id="7" dur="500"/>
                                        <p:tgtEl>
                                          <p:spTgt spid="123908"/>
                                        </p:tgtEl>
                                      </p:cBhvr>
                                    </p:animEffect>
                                  </p:childTnLst>
                                </p:cTn>
                              </p:par>
                            </p:childTnLst>
                          </p:cTn>
                        </p:par>
                        <p:par>
                          <p:cTn id="8" fill="hold" nodeType="afterGroup">
                            <p:stCondLst>
                              <p:cond delay="500"/>
                            </p:stCondLst>
                            <p:childTnLst>
                              <p:par>
                                <p:cTn id="9" presetID="9" presetClass="exit" presetSubtype="0" fill="hold" nodeType="afterEffect">
                                  <p:stCondLst>
                                    <p:cond delay="0"/>
                                  </p:stCondLst>
                                  <p:childTnLst>
                                    <p:animEffect transition="out" filter="dissolve">
                                      <p:cBhvr>
                                        <p:cTn id="10" dur="1000"/>
                                        <p:tgtEl>
                                          <p:spTgt spid="123908"/>
                                        </p:tgtEl>
                                      </p:cBhvr>
                                    </p:animEffect>
                                    <p:set>
                                      <p:cBhvr>
                                        <p:cTn id="11" dur="1" fill="hold">
                                          <p:stCondLst>
                                            <p:cond delay="999"/>
                                          </p:stCondLst>
                                        </p:cTn>
                                        <p:tgtEl>
                                          <p:spTgt spid="1239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číslo snímku 5">
            <a:extLst>
              <a:ext uri="{FF2B5EF4-FFF2-40B4-BE49-F238E27FC236}">
                <a16:creationId xmlns:a16="http://schemas.microsoft.com/office/drawing/2014/main" id="{17F34D33-4A24-46B1-9D2D-CFB1AC06FB7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40DA0951-F813-4BAB-B0FF-23D7CA99DAC1}" type="slidenum">
              <a:rPr lang="en-GB" altLang="cs-CZ" sz="1400">
                <a:solidFill>
                  <a:srgbClr val="000000"/>
                </a:solidFill>
              </a:rPr>
              <a:pPr>
                <a:spcBef>
                  <a:spcPct val="0"/>
                </a:spcBef>
                <a:buSzTx/>
                <a:buFontTx/>
                <a:buNone/>
              </a:pPr>
              <a:t>27</a:t>
            </a:fld>
            <a:endParaRPr lang="en-GB" altLang="cs-CZ" sz="1400">
              <a:solidFill>
                <a:srgbClr val="000000"/>
              </a:solidFill>
            </a:endParaRPr>
          </a:p>
        </p:txBody>
      </p:sp>
      <p:sp>
        <p:nvSpPr>
          <p:cNvPr id="56323" name="Rectangle 6">
            <a:extLst>
              <a:ext uri="{FF2B5EF4-FFF2-40B4-BE49-F238E27FC236}">
                <a16:creationId xmlns:a16="http://schemas.microsoft.com/office/drawing/2014/main" id="{EF2AF30D-80FE-4FBC-AB45-F49647209B7E}"/>
              </a:ext>
            </a:extLst>
          </p:cNvPr>
          <p:cNvSpPr>
            <a:spLocks noGrp="1" noChangeArrowheads="1"/>
          </p:cNvSpPr>
          <p:nvPr>
            <p:ph type="title"/>
          </p:nvPr>
        </p:nvSpPr>
        <p:spPr/>
        <p:txBody>
          <a:bodyPr/>
          <a:lstStyle/>
          <a:p>
            <a:pPr eaLnBrk="1" hangingPunct="1"/>
            <a:r>
              <a:rPr lang="en-US" altLang="cs-CZ"/>
              <a:t>Digital Thermometers</a:t>
            </a:r>
          </a:p>
        </p:txBody>
      </p:sp>
      <p:pic>
        <p:nvPicPr>
          <p:cNvPr id="56324" name="Picture 5">
            <a:extLst>
              <a:ext uri="{FF2B5EF4-FFF2-40B4-BE49-F238E27FC236}">
                <a16:creationId xmlns:a16="http://schemas.microsoft.com/office/drawing/2014/main" id="{BAFAE2FF-0DE7-48E2-84DD-7D95A7E602B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55913" y="1484313"/>
            <a:ext cx="6119812" cy="5116512"/>
          </a:xfrm>
          <a:noFill/>
        </p:spPr>
      </p:pic>
    </p:spTree>
    <p:extLst>
      <p:ext uri="{BB962C8B-B14F-4D97-AF65-F5344CB8AC3E}">
        <p14:creationId xmlns:p14="http://schemas.microsoft.com/office/powerpoint/2010/main" val="1838946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číslo snímku 5">
            <a:extLst>
              <a:ext uri="{FF2B5EF4-FFF2-40B4-BE49-F238E27FC236}">
                <a16:creationId xmlns:a16="http://schemas.microsoft.com/office/drawing/2014/main" id="{03CA2555-233D-4FC0-99D2-3A2CAFB3C05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3AD1231B-D269-4884-B0F8-B3DD962644DF}" type="slidenum">
              <a:rPr lang="en-GB" altLang="cs-CZ" sz="1400">
                <a:solidFill>
                  <a:srgbClr val="000000"/>
                </a:solidFill>
              </a:rPr>
              <a:pPr>
                <a:spcBef>
                  <a:spcPct val="0"/>
                </a:spcBef>
                <a:buSzTx/>
                <a:buFontTx/>
                <a:buNone/>
              </a:pPr>
              <a:t>28</a:t>
            </a:fld>
            <a:endParaRPr lang="en-GB" altLang="cs-CZ" sz="1400">
              <a:solidFill>
                <a:srgbClr val="000000"/>
              </a:solidFill>
            </a:endParaRPr>
          </a:p>
        </p:txBody>
      </p:sp>
      <p:pic>
        <p:nvPicPr>
          <p:cNvPr id="58371" name="Picture 3" descr="B00008BFSZ">
            <a:extLst>
              <a:ext uri="{FF2B5EF4-FFF2-40B4-BE49-F238E27FC236}">
                <a16:creationId xmlns:a16="http://schemas.microsoft.com/office/drawing/2014/main" id="{924CB5BE-7912-454E-8176-B1BCBCA6B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84965">
            <a:off x="2927351" y="260350"/>
            <a:ext cx="19526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 Box 4">
            <a:extLst>
              <a:ext uri="{FF2B5EF4-FFF2-40B4-BE49-F238E27FC236}">
                <a16:creationId xmlns:a16="http://schemas.microsoft.com/office/drawing/2014/main" id="{0F6D7E88-D89C-45E0-8410-C607011B3DC0}"/>
              </a:ext>
            </a:extLst>
          </p:cNvPr>
          <p:cNvSpPr txBox="1">
            <a:spLocks noChangeArrowheads="1"/>
          </p:cNvSpPr>
          <p:nvPr/>
        </p:nvSpPr>
        <p:spPr bwMode="auto">
          <a:xfrm>
            <a:off x="4393324" y="3246768"/>
            <a:ext cx="2889963" cy="400110"/>
          </a:xfrm>
          <a:prstGeom prst="rect">
            <a:avLst/>
          </a:prstGeom>
          <a:solidFill>
            <a:schemeClr val="bg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50000"/>
              </a:spcBef>
              <a:buFontTx/>
              <a:buNone/>
            </a:pPr>
            <a:r>
              <a:rPr lang="en-GB" altLang="cs-CZ" sz="2000" dirty="0"/>
              <a:t>Removable hygienic t</a:t>
            </a:r>
            <a:r>
              <a:rPr lang="cs-CZ" altLang="cs-CZ" sz="2000" dirty="0"/>
              <a:t>i</a:t>
            </a:r>
            <a:r>
              <a:rPr lang="en-GB" altLang="cs-CZ" sz="2000" dirty="0"/>
              <a:t>p </a:t>
            </a:r>
          </a:p>
        </p:txBody>
      </p:sp>
      <p:sp>
        <p:nvSpPr>
          <p:cNvPr id="58373" name="Line 5">
            <a:extLst>
              <a:ext uri="{FF2B5EF4-FFF2-40B4-BE49-F238E27FC236}">
                <a16:creationId xmlns:a16="http://schemas.microsoft.com/office/drawing/2014/main" id="{2D759960-B8DA-4CED-BC41-63AC46942FAB}"/>
              </a:ext>
            </a:extLst>
          </p:cNvPr>
          <p:cNvSpPr>
            <a:spLocks noChangeShapeType="1"/>
          </p:cNvSpPr>
          <p:nvPr/>
        </p:nvSpPr>
        <p:spPr bwMode="auto">
          <a:xfrm flipH="1" flipV="1">
            <a:off x="5519739" y="1628776"/>
            <a:ext cx="288925" cy="1655763"/>
          </a:xfrm>
          <a:prstGeom prst="line">
            <a:avLst/>
          </a:prstGeom>
          <a:noFill/>
          <a:ln w="38100">
            <a:solidFill>
              <a:srgbClr val="FF0000"/>
            </a:solidFill>
            <a:round/>
            <a:headEnd/>
            <a:tailEnd type="stealth" w="lg" len="lg"/>
          </a:ln>
          <a:extLst>
            <a:ext uri="{909E8E84-426E-40DD-AFC4-6F175D3DCCD1}">
              <a14:hiddenFill xmlns:a14="http://schemas.microsoft.com/office/drawing/2010/main">
                <a:noFill/>
              </a14:hiddenFill>
            </a:ext>
          </a:extLst>
        </p:spPr>
        <p:txBody>
          <a:bodyPr wrap="square">
            <a:spAutoFit/>
          </a:bodyPr>
          <a:lstStyle/>
          <a:p>
            <a:endParaRPr lang="en-GB" sz="2400"/>
          </a:p>
        </p:txBody>
      </p:sp>
      <p:sp>
        <p:nvSpPr>
          <p:cNvPr id="58374" name="Text Box 6">
            <a:extLst>
              <a:ext uri="{FF2B5EF4-FFF2-40B4-BE49-F238E27FC236}">
                <a16:creationId xmlns:a16="http://schemas.microsoft.com/office/drawing/2014/main" id="{DB51504B-0D94-4AF7-A683-F9D204FA065D}"/>
              </a:ext>
            </a:extLst>
          </p:cNvPr>
          <p:cNvSpPr txBox="1">
            <a:spLocks noChangeArrowheads="1"/>
          </p:cNvSpPr>
          <p:nvPr/>
        </p:nvSpPr>
        <p:spPr bwMode="auto">
          <a:xfrm>
            <a:off x="693683" y="226138"/>
            <a:ext cx="91345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50000"/>
              </a:spcBef>
              <a:buFontTx/>
              <a:buNone/>
            </a:pPr>
            <a:r>
              <a:rPr lang="en-US" altLang="cs-CZ" sz="3600" b="1" dirty="0">
                <a:solidFill>
                  <a:srgbClr val="0000DC"/>
                </a:solidFill>
              </a:rPr>
              <a:t>Tympanic (ear)</a:t>
            </a:r>
            <a:r>
              <a:rPr lang="en-GB" altLang="cs-CZ" sz="3600" b="1" dirty="0">
                <a:solidFill>
                  <a:srgbClr val="0000DC"/>
                </a:solidFill>
              </a:rPr>
              <a:t> thermometer</a:t>
            </a:r>
          </a:p>
        </p:txBody>
      </p:sp>
      <p:pic>
        <p:nvPicPr>
          <p:cNvPr id="58375" name="Picture 8" descr="geniuspic">
            <a:extLst>
              <a:ext uri="{FF2B5EF4-FFF2-40B4-BE49-F238E27FC236}">
                <a16:creationId xmlns:a16="http://schemas.microsoft.com/office/drawing/2014/main" id="{1C5F6470-B8FB-41DD-A484-034D086E21AF}"/>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7397477" y="939909"/>
            <a:ext cx="3478212" cy="5111750"/>
          </a:xfrm>
          <a:noFill/>
        </p:spPr>
      </p:pic>
      <p:sp>
        <p:nvSpPr>
          <p:cNvPr id="58376" name="Text Box 11">
            <a:extLst>
              <a:ext uri="{FF2B5EF4-FFF2-40B4-BE49-F238E27FC236}">
                <a16:creationId xmlns:a16="http://schemas.microsoft.com/office/drawing/2014/main" id="{842C6FDE-E995-460D-BB1E-28490E8F094E}"/>
              </a:ext>
            </a:extLst>
          </p:cNvPr>
          <p:cNvSpPr txBox="1">
            <a:spLocks noChangeArrowheads="1"/>
          </p:cNvSpPr>
          <p:nvPr/>
        </p:nvSpPr>
        <p:spPr bwMode="auto">
          <a:xfrm>
            <a:off x="924910" y="4489615"/>
            <a:ext cx="612485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50000"/>
              </a:spcBef>
              <a:buFontTx/>
              <a:buNone/>
            </a:pPr>
            <a:r>
              <a:rPr lang="en-GB" altLang="cs-CZ" sz="1800" dirty="0"/>
              <a:t>They are based on the measurement of infra-red radiation which is emitted from the ear drum. The temperature reading is obtained only 1 second after attachment of the sensor to the distal end of the acoustic meatus.</a:t>
            </a:r>
            <a:endParaRPr lang="en-US" altLang="cs-CZ" sz="1800" dirty="0"/>
          </a:p>
        </p:txBody>
      </p:sp>
    </p:spTree>
    <p:extLst>
      <p:ext uri="{BB962C8B-B14F-4D97-AF65-F5344CB8AC3E}">
        <p14:creationId xmlns:p14="http://schemas.microsoft.com/office/powerpoint/2010/main" val="3886389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Nadpis 1">
            <a:extLst>
              <a:ext uri="{FF2B5EF4-FFF2-40B4-BE49-F238E27FC236}">
                <a16:creationId xmlns:a16="http://schemas.microsoft.com/office/drawing/2014/main" id="{EAC826B6-55BE-4567-9BA5-59F7E93937D1}"/>
              </a:ext>
            </a:extLst>
          </p:cNvPr>
          <p:cNvSpPr>
            <a:spLocks noGrp="1" noChangeArrowheads="1"/>
          </p:cNvSpPr>
          <p:nvPr>
            <p:ph type="title"/>
          </p:nvPr>
        </p:nvSpPr>
        <p:spPr>
          <a:xfrm>
            <a:off x="741020" y="204994"/>
            <a:ext cx="10753200" cy="451576"/>
          </a:xfrm>
        </p:spPr>
        <p:txBody>
          <a:bodyPr/>
          <a:lstStyle/>
          <a:p>
            <a:pPr eaLnBrk="1" hangingPunct="1"/>
            <a:r>
              <a:rPr lang="en-US" altLang="cs-CZ" sz="3600" dirty="0"/>
              <a:t>Physical principle of the temperature determination based on measurement of infrared radiation</a:t>
            </a:r>
          </a:p>
        </p:txBody>
      </p:sp>
      <p:sp>
        <p:nvSpPr>
          <p:cNvPr id="60419" name="Zástupný symbol pro obsah 2">
            <a:extLst>
              <a:ext uri="{FF2B5EF4-FFF2-40B4-BE49-F238E27FC236}">
                <a16:creationId xmlns:a16="http://schemas.microsoft.com/office/drawing/2014/main" id="{EB65E525-3D9F-4388-B86A-42D7865894EA}"/>
              </a:ext>
            </a:extLst>
          </p:cNvPr>
          <p:cNvSpPr>
            <a:spLocks noGrp="1" noChangeArrowheads="1"/>
          </p:cNvSpPr>
          <p:nvPr>
            <p:ph idx="1"/>
          </p:nvPr>
        </p:nvSpPr>
        <p:spPr>
          <a:xfrm>
            <a:off x="6148552" y="2708275"/>
            <a:ext cx="4349587" cy="1728788"/>
          </a:xfrm>
        </p:spPr>
        <p:txBody>
          <a:bodyPr/>
          <a:lstStyle/>
          <a:p>
            <a:pPr eaLnBrk="1" hangingPunct="1">
              <a:lnSpc>
                <a:spcPct val="100000"/>
              </a:lnSpc>
              <a:buFontTx/>
              <a:buNone/>
            </a:pPr>
            <a:r>
              <a:rPr lang="en-US" altLang="cs-CZ" sz="2400" b="1" dirty="0"/>
              <a:t>Stefan-Boltzmann law</a:t>
            </a:r>
            <a:r>
              <a:rPr lang="en-US" altLang="cs-CZ" sz="2400" dirty="0"/>
              <a:t> – dependence of the so-called spectral density of a black body radiation on temperature</a:t>
            </a:r>
          </a:p>
        </p:txBody>
      </p:sp>
      <p:sp>
        <p:nvSpPr>
          <p:cNvPr id="60420" name="Zástupný symbol pro číslo snímku 3">
            <a:extLst>
              <a:ext uri="{FF2B5EF4-FFF2-40B4-BE49-F238E27FC236}">
                <a16:creationId xmlns:a16="http://schemas.microsoft.com/office/drawing/2014/main" id="{37D28C1A-6C98-41A2-BB59-722C9E925E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E7BCD38C-CD08-4FAA-BF6D-4E3517AE2808}" type="slidenum">
              <a:rPr lang="en-GB" altLang="cs-CZ" sz="1400">
                <a:solidFill>
                  <a:srgbClr val="000000"/>
                </a:solidFill>
              </a:rPr>
              <a:pPr>
                <a:spcBef>
                  <a:spcPct val="0"/>
                </a:spcBef>
                <a:buSzTx/>
                <a:buFontTx/>
                <a:buNone/>
              </a:pPr>
              <a:t>29</a:t>
            </a:fld>
            <a:endParaRPr lang="en-GB" altLang="cs-CZ" sz="1400">
              <a:solidFill>
                <a:srgbClr val="000000"/>
              </a:solidFill>
            </a:endParaRPr>
          </a:p>
        </p:txBody>
      </p:sp>
      <p:pic>
        <p:nvPicPr>
          <p:cNvPr id="60421" name="Picture 4" descr="http://www.qtest.cz/bezdotykove-teplomery/img/princip-mereni/teorie_fig03.gif">
            <a:extLst>
              <a:ext uri="{FF2B5EF4-FFF2-40B4-BE49-F238E27FC236}">
                <a16:creationId xmlns:a16="http://schemas.microsoft.com/office/drawing/2014/main" id="{4A56194D-12EE-48C9-9898-7D3797ACFA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478" y="1757582"/>
            <a:ext cx="4876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ovéPole 2">
            <a:extLst>
              <a:ext uri="{FF2B5EF4-FFF2-40B4-BE49-F238E27FC236}">
                <a16:creationId xmlns:a16="http://schemas.microsoft.com/office/drawing/2014/main" id="{4C7118A5-B1C0-4FEB-81C9-E9712CF703D4}"/>
              </a:ext>
            </a:extLst>
          </p:cNvPr>
          <p:cNvSpPr txBox="1"/>
          <p:nvPr/>
        </p:nvSpPr>
        <p:spPr>
          <a:xfrm>
            <a:off x="3000340" y="5646486"/>
            <a:ext cx="1872208" cy="307777"/>
          </a:xfrm>
          <a:prstGeom prst="rect">
            <a:avLst/>
          </a:prstGeom>
          <a:solidFill>
            <a:schemeClr val="bg1"/>
          </a:solidFill>
        </p:spPr>
        <p:txBody>
          <a:bodyPr wrap="square" rtlCol="0">
            <a:spAutoFit/>
          </a:bodyPr>
          <a:lstStyle/>
          <a:p>
            <a:r>
              <a:rPr lang="cs-CZ" sz="1400" dirty="0"/>
              <a:t>Wavelength</a:t>
            </a:r>
            <a:endParaRPr lang="en-GB" sz="1400" dirty="0"/>
          </a:p>
        </p:txBody>
      </p:sp>
      <p:sp>
        <p:nvSpPr>
          <p:cNvPr id="4" name="TextovéPole 3">
            <a:extLst>
              <a:ext uri="{FF2B5EF4-FFF2-40B4-BE49-F238E27FC236}">
                <a16:creationId xmlns:a16="http://schemas.microsoft.com/office/drawing/2014/main" id="{FF3F530D-AB40-4052-9EFC-10E371138F82}"/>
              </a:ext>
            </a:extLst>
          </p:cNvPr>
          <p:cNvSpPr txBox="1"/>
          <p:nvPr/>
        </p:nvSpPr>
        <p:spPr>
          <a:xfrm rot="16200000">
            <a:off x="-15908" y="3537869"/>
            <a:ext cx="2376264" cy="307777"/>
          </a:xfrm>
          <a:prstGeom prst="rect">
            <a:avLst/>
          </a:prstGeom>
          <a:solidFill>
            <a:schemeClr val="bg1"/>
          </a:solidFill>
        </p:spPr>
        <p:txBody>
          <a:bodyPr wrap="square" rtlCol="0">
            <a:spAutoFit/>
          </a:bodyPr>
          <a:lstStyle/>
          <a:p>
            <a:r>
              <a:rPr lang="cs-CZ" sz="1400" dirty="0" err="1"/>
              <a:t>Spectral</a:t>
            </a:r>
            <a:r>
              <a:rPr lang="cs-CZ" sz="1400" dirty="0"/>
              <a:t> </a:t>
            </a:r>
            <a:r>
              <a:rPr lang="cs-CZ" sz="1400" dirty="0" err="1"/>
              <a:t>density</a:t>
            </a:r>
            <a:endParaRPr lang="en-GB" sz="1400" dirty="0"/>
          </a:p>
        </p:txBody>
      </p:sp>
    </p:spTree>
    <p:extLst>
      <p:ext uri="{BB962C8B-B14F-4D97-AF65-F5344CB8AC3E}">
        <p14:creationId xmlns:p14="http://schemas.microsoft.com/office/powerpoint/2010/main" val="344088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číslo snímku 5">
            <a:extLst>
              <a:ext uri="{FF2B5EF4-FFF2-40B4-BE49-F238E27FC236}">
                <a16:creationId xmlns:a16="http://schemas.microsoft.com/office/drawing/2014/main" id="{5B75A7FA-A060-4483-8B36-70414CA6DB8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B5570FBE-B929-47C7-A8FF-6D1A791A1468}" type="slidenum">
              <a:rPr lang="en-GB" altLang="cs-CZ" sz="1400">
                <a:solidFill>
                  <a:srgbClr val="000000"/>
                </a:solidFill>
              </a:rPr>
              <a:pPr>
                <a:spcBef>
                  <a:spcPct val="0"/>
                </a:spcBef>
                <a:buSzTx/>
                <a:buFontTx/>
                <a:buNone/>
              </a:pPr>
              <a:t>3</a:t>
            </a:fld>
            <a:endParaRPr lang="en-GB" altLang="cs-CZ" sz="1400">
              <a:solidFill>
                <a:srgbClr val="000000"/>
              </a:solidFill>
            </a:endParaRPr>
          </a:p>
        </p:txBody>
      </p:sp>
      <p:sp>
        <p:nvSpPr>
          <p:cNvPr id="8195" name="Rectangle 2">
            <a:extLst>
              <a:ext uri="{FF2B5EF4-FFF2-40B4-BE49-F238E27FC236}">
                <a16:creationId xmlns:a16="http://schemas.microsoft.com/office/drawing/2014/main" id="{C267B1E1-3EE9-4E2B-A936-0333BC369B84}"/>
              </a:ext>
            </a:extLst>
          </p:cNvPr>
          <p:cNvSpPr>
            <a:spLocks noGrp="1" noChangeArrowheads="1"/>
          </p:cNvSpPr>
          <p:nvPr>
            <p:ph type="title"/>
          </p:nvPr>
        </p:nvSpPr>
        <p:spPr>
          <a:xfrm>
            <a:off x="1981200" y="274639"/>
            <a:ext cx="8229600" cy="706437"/>
          </a:xfrm>
        </p:spPr>
        <p:txBody>
          <a:bodyPr/>
          <a:lstStyle/>
          <a:p>
            <a:pPr eaLnBrk="1" hangingPunct="1"/>
            <a:r>
              <a:rPr lang="en-GB" altLang="cs-CZ" dirty="0">
                <a:solidFill>
                  <a:srgbClr val="0000DC"/>
                </a:solidFill>
              </a:rPr>
              <a:t>Types of Biosignals</a:t>
            </a:r>
            <a:endParaRPr lang="en-US" altLang="cs-CZ" dirty="0">
              <a:solidFill>
                <a:srgbClr val="0000DC"/>
              </a:solidFill>
            </a:endParaRPr>
          </a:p>
        </p:txBody>
      </p:sp>
      <p:sp>
        <p:nvSpPr>
          <p:cNvPr id="8196" name="Rectangle 3">
            <a:extLst>
              <a:ext uri="{FF2B5EF4-FFF2-40B4-BE49-F238E27FC236}">
                <a16:creationId xmlns:a16="http://schemas.microsoft.com/office/drawing/2014/main" id="{22E494DA-31ED-4870-944D-5BE36D25976B}"/>
              </a:ext>
            </a:extLst>
          </p:cNvPr>
          <p:cNvSpPr>
            <a:spLocks noGrp="1" noChangeArrowheads="1"/>
          </p:cNvSpPr>
          <p:nvPr>
            <p:ph type="body" idx="1"/>
          </p:nvPr>
        </p:nvSpPr>
        <p:spPr>
          <a:xfrm>
            <a:off x="811033" y="1125538"/>
            <a:ext cx="10058399" cy="5111750"/>
          </a:xfrm>
        </p:spPr>
        <p:txBody>
          <a:bodyPr/>
          <a:lstStyle/>
          <a:p>
            <a:pPr eaLnBrk="1" hangingPunct="1">
              <a:spcBef>
                <a:spcPct val="0"/>
              </a:spcBef>
              <a:buClr>
                <a:schemeClr val="tx1"/>
              </a:buClr>
            </a:pPr>
            <a:r>
              <a:rPr lang="en-GB" altLang="cs-CZ" sz="2800" dirty="0"/>
              <a:t>ACTIVE (body generated) biosignals: the energy source for measurement derives from the patient himself (“internal source”) </a:t>
            </a:r>
          </a:p>
          <a:p>
            <a:pPr lvl="2" eaLnBrk="1" hangingPunct="1"/>
            <a:r>
              <a:rPr lang="en-GB" altLang="cs-CZ" sz="2000" dirty="0"/>
              <a:t>Electrical active biosignals (known as BIOPOTENTIALS) e.g., EKG, EEG, EMG, ERG (electroretinogram) (ERG), EGG (electrogastrogram) etc </a:t>
            </a:r>
          </a:p>
          <a:p>
            <a:pPr lvl="2" eaLnBrk="1" hangingPunct="1"/>
            <a:r>
              <a:rPr lang="en-GB" altLang="cs-CZ" sz="2000" dirty="0"/>
              <a:t>Non-electrical: e.g., temperature, blood pressure</a:t>
            </a:r>
          </a:p>
          <a:p>
            <a:pPr lvl="2" eaLnBrk="1" hangingPunct="1"/>
            <a:endParaRPr lang="en-GB" altLang="cs-CZ" sz="2000" dirty="0"/>
          </a:p>
          <a:p>
            <a:pPr eaLnBrk="1" hangingPunct="1"/>
            <a:r>
              <a:rPr lang="en-GB" altLang="cs-CZ" sz="2800" dirty="0"/>
              <a:t>PASSIVE (body modulated) biosignals: the energy source is from outside the patient (“external source) e.g., X-ray in CT</a:t>
            </a:r>
          </a:p>
          <a:p>
            <a:pPr eaLnBrk="1" hangingPunct="1"/>
            <a:endParaRPr lang="en-GB" altLang="cs-CZ" sz="2800" dirty="0"/>
          </a:p>
          <a:p>
            <a:pPr eaLnBrk="1" hangingPunct="1"/>
            <a:r>
              <a:rPr lang="en-GB" altLang="cs-CZ" sz="2800" dirty="0"/>
              <a:t>In this lecture we discuss </a:t>
            </a:r>
            <a:r>
              <a:rPr lang="en-GB" altLang="cs-CZ" sz="2800" i="1" dirty="0"/>
              <a:t>active </a:t>
            </a:r>
            <a:r>
              <a:rPr lang="en-GB" altLang="cs-CZ" sz="2800" dirty="0"/>
              <a:t>biosignals only</a:t>
            </a:r>
          </a:p>
        </p:txBody>
      </p:sp>
    </p:spTree>
    <p:extLst>
      <p:ext uri="{BB962C8B-B14F-4D97-AF65-F5344CB8AC3E}">
        <p14:creationId xmlns:p14="http://schemas.microsoft.com/office/powerpoint/2010/main" val="3876002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číslo snímku 3">
            <a:extLst>
              <a:ext uri="{FF2B5EF4-FFF2-40B4-BE49-F238E27FC236}">
                <a16:creationId xmlns:a16="http://schemas.microsoft.com/office/drawing/2014/main" id="{26E62F74-AA29-4FFC-B5D2-93459EBFFE1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0986584B-0C2B-4259-984A-30787C5A274E}" type="slidenum">
              <a:rPr lang="en-GB" altLang="cs-CZ" sz="1400">
                <a:solidFill>
                  <a:srgbClr val="000000"/>
                </a:solidFill>
              </a:rPr>
              <a:pPr>
                <a:spcBef>
                  <a:spcPct val="0"/>
                </a:spcBef>
                <a:buSzTx/>
                <a:buFontTx/>
                <a:buNone/>
              </a:pPr>
              <a:t>30</a:t>
            </a:fld>
            <a:endParaRPr lang="en-GB" altLang="cs-CZ" sz="1400">
              <a:solidFill>
                <a:srgbClr val="000000"/>
              </a:solidFill>
            </a:endParaRPr>
          </a:p>
        </p:txBody>
      </p:sp>
      <p:sp>
        <p:nvSpPr>
          <p:cNvPr id="61443" name="Text Box 2">
            <a:extLst>
              <a:ext uri="{FF2B5EF4-FFF2-40B4-BE49-F238E27FC236}">
                <a16:creationId xmlns:a16="http://schemas.microsoft.com/office/drawing/2014/main" id="{39105925-A09A-41E3-B547-E7D6744410BC}"/>
              </a:ext>
            </a:extLst>
          </p:cNvPr>
          <p:cNvSpPr txBox="1">
            <a:spLocks noChangeArrowheads="1"/>
          </p:cNvSpPr>
          <p:nvPr/>
        </p:nvSpPr>
        <p:spPr bwMode="auto">
          <a:xfrm>
            <a:off x="315310" y="210810"/>
            <a:ext cx="106469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50000"/>
              </a:spcBef>
              <a:buFontTx/>
              <a:buNone/>
            </a:pPr>
            <a:r>
              <a:rPr lang="en-GB" altLang="cs-CZ" sz="3600" b="1" dirty="0">
                <a:solidFill>
                  <a:srgbClr val="0000DC"/>
                </a:solidFill>
              </a:rPr>
              <a:t>Digital Thermometers: Thermistor sensor based</a:t>
            </a:r>
          </a:p>
        </p:txBody>
      </p:sp>
      <p:pic>
        <p:nvPicPr>
          <p:cNvPr id="61444" name="Picture 3">
            <a:extLst>
              <a:ext uri="{FF2B5EF4-FFF2-40B4-BE49-F238E27FC236}">
                <a16:creationId xmlns:a16="http://schemas.microsoft.com/office/drawing/2014/main" id="{482D4916-7667-4A71-8979-7383AABE2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7945" y="1658500"/>
            <a:ext cx="4282364" cy="38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 Box 4">
            <a:extLst>
              <a:ext uri="{FF2B5EF4-FFF2-40B4-BE49-F238E27FC236}">
                <a16:creationId xmlns:a16="http://schemas.microsoft.com/office/drawing/2014/main" id="{0CCB95BE-4CBD-4C72-9D67-92173915AF2E}"/>
              </a:ext>
            </a:extLst>
          </p:cNvPr>
          <p:cNvSpPr txBox="1">
            <a:spLocks noChangeArrowheads="1"/>
          </p:cNvSpPr>
          <p:nvPr/>
        </p:nvSpPr>
        <p:spPr bwMode="auto">
          <a:xfrm>
            <a:off x="1919288" y="3429000"/>
            <a:ext cx="3960812" cy="2492990"/>
          </a:xfrm>
          <a:prstGeom prst="rect">
            <a:avLst/>
          </a:prstGeom>
          <a:solidFill>
            <a:schemeClr val="bg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50000"/>
              </a:spcBef>
              <a:buFontTx/>
              <a:buNone/>
            </a:pPr>
            <a:r>
              <a:rPr lang="en-GB" altLang="cs-CZ" sz="2400" b="1"/>
              <a:t>R – resistance </a:t>
            </a:r>
          </a:p>
          <a:p>
            <a:pPr defTabSz="914400">
              <a:spcBef>
                <a:spcPct val="50000"/>
              </a:spcBef>
              <a:buFontTx/>
              <a:buNone/>
            </a:pPr>
            <a:r>
              <a:rPr lang="en-GB" altLang="cs-CZ" sz="2400" b="1"/>
              <a:t>temperature in Kelvin T</a:t>
            </a:r>
          </a:p>
          <a:p>
            <a:pPr defTabSz="914400">
              <a:spcBef>
                <a:spcPct val="50000"/>
              </a:spcBef>
              <a:buFontTx/>
              <a:buNone/>
            </a:pPr>
            <a:r>
              <a:rPr lang="en-GB" altLang="cs-CZ" sz="2400" b="1"/>
              <a:t>R</a:t>
            </a:r>
            <a:r>
              <a:rPr lang="en-GB" altLang="cs-CZ" sz="2400" b="1" baseline="-25000"/>
              <a:t>o</a:t>
            </a:r>
            <a:r>
              <a:rPr lang="en-GB" altLang="cs-CZ" sz="2400" b="1"/>
              <a:t> – resistance at temperature T</a:t>
            </a:r>
            <a:r>
              <a:rPr lang="en-GB" altLang="cs-CZ" sz="2400" b="1" baseline="-25000"/>
              <a:t>o</a:t>
            </a:r>
          </a:p>
          <a:p>
            <a:pPr defTabSz="914400">
              <a:spcBef>
                <a:spcPct val="50000"/>
              </a:spcBef>
              <a:buFontTx/>
              <a:buNone/>
            </a:pPr>
            <a:r>
              <a:rPr lang="en-GB" altLang="cs-CZ" sz="2400" b="1"/>
              <a:t>B – constant</a:t>
            </a:r>
          </a:p>
        </p:txBody>
      </p:sp>
      <p:graphicFrame>
        <p:nvGraphicFramePr>
          <p:cNvPr id="61446" name="Object 5">
            <a:extLst>
              <a:ext uri="{FF2B5EF4-FFF2-40B4-BE49-F238E27FC236}">
                <a16:creationId xmlns:a16="http://schemas.microsoft.com/office/drawing/2014/main" id="{42F2CBCA-826D-41B6-BD6F-E6DAE9513A0E}"/>
              </a:ext>
            </a:extLst>
          </p:cNvPr>
          <p:cNvGraphicFramePr>
            <a:graphicFrameLocks noChangeAspect="1"/>
          </p:cNvGraphicFramePr>
          <p:nvPr>
            <p:extLst>
              <p:ext uri="{D42A27DB-BD31-4B8C-83A1-F6EECF244321}">
                <p14:modId xmlns:p14="http://schemas.microsoft.com/office/powerpoint/2010/main" val="1986024733"/>
              </p:ext>
            </p:extLst>
          </p:nvPr>
        </p:nvGraphicFramePr>
        <p:xfrm>
          <a:off x="1328026" y="1549510"/>
          <a:ext cx="3816350" cy="1174750"/>
        </p:xfrm>
        <a:graphic>
          <a:graphicData uri="http://schemas.openxmlformats.org/presentationml/2006/ole">
            <mc:AlternateContent xmlns:mc="http://schemas.openxmlformats.org/markup-compatibility/2006">
              <mc:Choice xmlns:v="urn:schemas-microsoft-com:vml" Requires="v">
                <p:oleObj name="Rastrový obrázek" r:id="rId4" imgW="2324424" imgH="714286" progId="Paint.Picture">
                  <p:embed/>
                </p:oleObj>
              </mc:Choice>
              <mc:Fallback>
                <p:oleObj name="Rastrový obrázek" r:id="rId4" imgW="2324424" imgH="714286" progId="Paint.Picture">
                  <p:embed/>
                  <p:pic>
                    <p:nvPicPr>
                      <p:cNvPr id="61446" name="Object 5">
                        <a:extLst>
                          <a:ext uri="{FF2B5EF4-FFF2-40B4-BE49-F238E27FC236}">
                            <a16:creationId xmlns:a16="http://schemas.microsoft.com/office/drawing/2014/main" id="{42F2CBCA-826D-41B6-BD6F-E6DAE9513A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8026" y="1549510"/>
                        <a:ext cx="3816350" cy="117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69219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číslo snímku 3">
            <a:extLst>
              <a:ext uri="{FF2B5EF4-FFF2-40B4-BE49-F238E27FC236}">
                <a16:creationId xmlns:a16="http://schemas.microsoft.com/office/drawing/2014/main" id="{5198B841-F10A-4330-9259-D476935EB8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42CEC31C-5F9D-41A6-8219-CBF6DE7B54B0}" type="slidenum">
              <a:rPr lang="en-GB" altLang="cs-CZ" sz="1400">
                <a:solidFill>
                  <a:srgbClr val="000000"/>
                </a:solidFill>
              </a:rPr>
              <a:pPr>
                <a:spcBef>
                  <a:spcPct val="0"/>
                </a:spcBef>
                <a:buSzTx/>
                <a:buFontTx/>
                <a:buNone/>
              </a:pPr>
              <a:t>31</a:t>
            </a:fld>
            <a:endParaRPr lang="en-GB" altLang="cs-CZ" sz="1400">
              <a:solidFill>
                <a:srgbClr val="000000"/>
              </a:solidFill>
            </a:endParaRPr>
          </a:p>
        </p:txBody>
      </p:sp>
      <p:sp>
        <p:nvSpPr>
          <p:cNvPr id="63491" name="Text Box 2">
            <a:extLst>
              <a:ext uri="{FF2B5EF4-FFF2-40B4-BE49-F238E27FC236}">
                <a16:creationId xmlns:a16="http://schemas.microsoft.com/office/drawing/2014/main" id="{57A9B217-A0DD-47BC-9DBB-BB53CFED0E18}"/>
              </a:ext>
            </a:extLst>
          </p:cNvPr>
          <p:cNvSpPr txBox="1">
            <a:spLocks noChangeArrowheads="1"/>
          </p:cNvSpPr>
          <p:nvPr/>
        </p:nvSpPr>
        <p:spPr bwMode="auto">
          <a:xfrm>
            <a:off x="798786" y="765175"/>
            <a:ext cx="101214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50000"/>
              </a:spcBef>
              <a:buFontTx/>
              <a:buNone/>
            </a:pPr>
            <a:r>
              <a:rPr lang="en-GB" altLang="cs-CZ" sz="3200" b="1" dirty="0">
                <a:solidFill>
                  <a:srgbClr val="0000DC"/>
                </a:solidFill>
              </a:rPr>
              <a:t>Digital thermometers: Thermocouple sensor based</a:t>
            </a:r>
          </a:p>
        </p:txBody>
      </p:sp>
      <p:pic>
        <p:nvPicPr>
          <p:cNvPr id="63492" name="Picture 3" descr="digital-thermocouple">
            <a:extLst>
              <a:ext uri="{FF2B5EF4-FFF2-40B4-BE49-F238E27FC236}">
                <a16:creationId xmlns:a16="http://schemas.microsoft.com/office/drawing/2014/main" id="{9A8C6773-AD73-4ABA-BC1A-A7379AACE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9" y="1844675"/>
            <a:ext cx="3311525"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 Box 4">
            <a:extLst>
              <a:ext uri="{FF2B5EF4-FFF2-40B4-BE49-F238E27FC236}">
                <a16:creationId xmlns:a16="http://schemas.microsoft.com/office/drawing/2014/main" id="{BC79501D-5E52-41FE-A84D-549B2397CBFC}"/>
              </a:ext>
            </a:extLst>
          </p:cNvPr>
          <p:cNvSpPr txBox="1">
            <a:spLocks noChangeArrowheads="1"/>
          </p:cNvSpPr>
          <p:nvPr/>
        </p:nvSpPr>
        <p:spPr bwMode="auto">
          <a:xfrm>
            <a:off x="1919289" y="4364039"/>
            <a:ext cx="367188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50000"/>
              </a:spcBef>
              <a:buFontTx/>
              <a:buNone/>
            </a:pPr>
            <a:r>
              <a:rPr lang="en-GB" altLang="cs-CZ" sz="2200"/>
              <a:t>Digital thermocouple sensor</a:t>
            </a:r>
          </a:p>
        </p:txBody>
      </p:sp>
      <p:pic>
        <p:nvPicPr>
          <p:cNvPr id="63494" name="Picture 5" descr="nbtc_bar2_02">
            <a:extLst>
              <a:ext uri="{FF2B5EF4-FFF2-40B4-BE49-F238E27FC236}">
                <a16:creationId xmlns:a16="http://schemas.microsoft.com/office/drawing/2014/main" id="{13DA9D72-DB1F-4CF5-8127-BF12D046DD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3" y="4797425"/>
            <a:ext cx="24003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5" name="Text Box 6">
            <a:extLst>
              <a:ext uri="{FF2B5EF4-FFF2-40B4-BE49-F238E27FC236}">
                <a16:creationId xmlns:a16="http://schemas.microsoft.com/office/drawing/2014/main" id="{19F8813B-B4D4-44A0-A513-60B13D18CFB6}"/>
              </a:ext>
            </a:extLst>
          </p:cNvPr>
          <p:cNvSpPr txBox="1">
            <a:spLocks noChangeArrowheads="1"/>
          </p:cNvSpPr>
          <p:nvPr/>
        </p:nvSpPr>
        <p:spPr bwMode="auto">
          <a:xfrm>
            <a:off x="6523366" y="4846035"/>
            <a:ext cx="3960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50000"/>
              </a:spcBef>
              <a:buFontTx/>
              <a:buNone/>
            </a:pPr>
            <a:r>
              <a:rPr lang="en-GB" altLang="cs-CZ" sz="2200" dirty="0" err="1"/>
              <a:t>Thermovoltage</a:t>
            </a:r>
            <a:r>
              <a:rPr lang="en-GB" altLang="cs-CZ" sz="2200" dirty="0"/>
              <a:t>  U</a:t>
            </a:r>
            <a:r>
              <a:rPr lang="en-GB" altLang="cs-CZ" sz="2200" dirty="0">
                <a:latin typeface="Times New Roman" panose="02020603050405020304" pitchFamily="18" charset="0"/>
              </a:rPr>
              <a:t> </a:t>
            </a:r>
            <a:r>
              <a:rPr lang="en-GB" altLang="cs-CZ" sz="2200" dirty="0"/>
              <a:t>=</a:t>
            </a:r>
            <a:r>
              <a:rPr lang="en-GB" altLang="cs-CZ" sz="2200" dirty="0">
                <a:latin typeface="Times New Roman" panose="02020603050405020304" pitchFamily="18" charset="0"/>
              </a:rPr>
              <a:t> </a:t>
            </a:r>
            <a:r>
              <a:rPr lang="en-GB" altLang="cs-CZ" sz="2200" dirty="0">
                <a:latin typeface="Symbol" panose="05050102010706020507" pitchFamily="18" charset="2"/>
              </a:rPr>
              <a:t>a</a:t>
            </a:r>
            <a:r>
              <a:rPr lang="en-GB" altLang="cs-CZ" sz="2200" dirty="0"/>
              <a:t>(t – t</a:t>
            </a:r>
            <a:r>
              <a:rPr lang="en-GB" altLang="cs-CZ" sz="2200" baseline="-25000" dirty="0"/>
              <a:t>0</a:t>
            </a:r>
            <a:r>
              <a:rPr lang="en-GB" altLang="cs-CZ" sz="2200" dirty="0"/>
              <a:t>)</a:t>
            </a:r>
          </a:p>
        </p:txBody>
      </p:sp>
      <p:graphicFrame>
        <p:nvGraphicFramePr>
          <p:cNvPr id="63496" name="Object 7">
            <a:extLst>
              <a:ext uri="{FF2B5EF4-FFF2-40B4-BE49-F238E27FC236}">
                <a16:creationId xmlns:a16="http://schemas.microsoft.com/office/drawing/2014/main" id="{0DBF3679-AEFE-434E-AB59-040F552BC104}"/>
              </a:ext>
            </a:extLst>
          </p:cNvPr>
          <p:cNvGraphicFramePr>
            <a:graphicFrameLocks noChangeAspect="1"/>
          </p:cNvGraphicFramePr>
          <p:nvPr>
            <p:extLst>
              <p:ext uri="{D42A27DB-BD31-4B8C-83A1-F6EECF244321}">
                <p14:modId xmlns:p14="http://schemas.microsoft.com/office/powerpoint/2010/main" val="1376487124"/>
              </p:ext>
            </p:extLst>
          </p:nvPr>
        </p:nvGraphicFramePr>
        <p:xfrm>
          <a:off x="6229797" y="1782818"/>
          <a:ext cx="4625804" cy="2831223"/>
        </p:xfrm>
        <a:graphic>
          <a:graphicData uri="http://schemas.openxmlformats.org/presentationml/2006/ole">
            <mc:AlternateContent xmlns:mc="http://schemas.openxmlformats.org/markup-compatibility/2006">
              <mc:Choice xmlns:v="urn:schemas-microsoft-com:vml" Requires="v">
                <p:oleObj name="Rastrový obrázek" r:id="rId5" imgW="3438095" imgH="2104762" progId="Paint.Picture">
                  <p:embed/>
                </p:oleObj>
              </mc:Choice>
              <mc:Fallback>
                <p:oleObj name="Rastrový obrázek" r:id="rId5" imgW="3438095" imgH="2104762" progId="Paint.Picture">
                  <p:embed/>
                  <p:pic>
                    <p:nvPicPr>
                      <p:cNvPr id="63496" name="Object 7">
                        <a:extLst>
                          <a:ext uri="{FF2B5EF4-FFF2-40B4-BE49-F238E27FC236}">
                            <a16:creationId xmlns:a16="http://schemas.microsoft.com/office/drawing/2014/main" id="{0DBF3679-AEFE-434E-AB59-040F552BC1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9797" y="1782818"/>
                        <a:ext cx="4625804" cy="283122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18961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E0DAD2C3-F3BC-49A4-A27B-6A4672C22F99}"/>
              </a:ext>
            </a:extLst>
          </p:cNvPr>
          <p:cNvSpPr>
            <a:spLocks noGrp="1" noChangeArrowheads="1"/>
          </p:cNvSpPr>
          <p:nvPr>
            <p:ph type="ctrTitle"/>
          </p:nvPr>
        </p:nvSpPr>
        <p:spPr>
          <a:xfrm>
            <a:off x="4722867" y="580806"/>
            <a:ext cx="1520278" cy="1150938"/>
          </a:xfrm>
        </p:spPr>
        <p:txBody>
          <a:bodyPr/>
          <a:lstStyle/>
          <a:p>
            <a:pPr algn="l"/>
            <a:r>
              <a:rPr lang="en-GB" altLang="cs-CZ" dirty="0">
                <a:solidFill>
                  <a:srgbClr val="0000DC"/>
                </a:solidFill>
                <a:latin typeface="Comic Sans MS" panose="030F0702030302020204" pitchFamily="66" charset="0"/>
              </a:rPr>
              <a:t>A</a:t>
            </a:r>
            <a:r>
              <a:rPr lang="en-GB" altLang="cs-CZ" sz="2000" dirty="0">
                <a:solidFill>
                  <a:srgbClr val="0000DC"/>
                </a:solidFill>
                <a:latin typeface="Comic Sans MS" panose="030F0702030302020204" pitchFamily="66" charset="0"/>
              </a:rPr>
              <a:t>uthors: </a:t>
            </a:r>
            <a:endParaRPr lang="en-GB" altLang="cs-CZ" sz="2000" dirty="0">
              <a:solidFill>
                <a:srgbClr val="0000DC"/>
              </a:solidFill>
            </a:endParaRPr>
          </a:p>
        </p:txBody>
      </p:sp>
      <p:sp>
        <p:nvSpPr>
          <p:cNvPr id="106499" name="Rectangle 3">
            <a:extLst>
              <a:ext uri="{FF2B5EF4-FFF2-40B4-BE49-F238E27FC236}">
                <a16:creationId xmlns:a16="http://schemas.microsoft.com/office/drawing/2014/main" id="{A73DA0A8-E148-4705-A5FE-C1BDAE8BAAD5}"/>
              </a:ext>
            </a:extLst>
          </p:cNvPr>
          <p:cNvSpPr>
            <a:spLocks noChangeArrowheads="1"/>
          </p:cNvSpPr>
          <p:nvPr/>
        </p:nvSpPr>
        <p:spPr bwMode="auto">
          <a:xfrm>
            <a:off x="1867396" y="4899127"/>
            <a:ext cx="558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defTabSz="914400">
              <a:spcBef>
                <a:spcPct val="0"/>
              </a:spcBef>
              <a:buFontTx/>
              <a:buNone/>
            </a:pPr>
            <a:r>
              <a:rPr lang="en-GB" altLang="cs-CZ" sz="3600" dirty="0">
                <a:solidFill>
                  <a:srgbClr val="0000DC"/>
                </a:solidFill>
                <a:latin typeface="Comic Sans MS" panose="030F0702030302020204" pitchFamily="66" charset="0"/>
              </a:rPr>
              <a:t>C</a:t>
            </a:r>
            <a:r>
              <a:rPr lang="en-GB" altLang="cs-CZ" sz="2000" dirty="0">
                <a:solidFill>
                  <a:srgbClr val="0000DC"/>
                </a:solidFill>
                <a:latin typeface="Comic Sans MS" panose="030F0702030302020204" pitchFamily="66" charset="0"/>
              </a:rPr>
              <a:t>ontent</a:t>
            </a:r>
            <a:r>
              <a:rPr lang="en-GB" altLang="cs-CZ" sz="2400" dirty="0">
                <a:solidFill>
                  <a:srgbClr val="0000DC"/>
                </a:solidFill>
                <a:latin typeface="Comic Sans MS" panose="030F0702030302020204" pitchFamily="66" charset="0"/>
              </a:rPr>
              <a:t> </a:t>
            </a:r>
            <a:r>
              <a:rPr lang="en-GB" altLang="cs-CZ" sz="2000" dirty="0">
                <a:solidFill>
                  <a:srgbClr val="0000DC"/>
                </a:solidFill>
                <a:latin typeface="Comic Sans MS" panose="030F0702030302020204" pitchFamily="66" charset="0"/>
              </a:rPr>
              <a:t>collaboration and language revision</a:t>
            </a:r>
            <a:r>
              <a:rPr lang="en-GB" altLang="cs-CZ" sz="2000" dirty="0">
                <a:solidFill>
                  <a:schemeClr val="bg1"/>
                </a:solidFill>
                <a:latin typeface="Comic Sans MS" panose="030F0702030302020204" pitchFamily="66" charset="0"/>
              </a:rPr>
              <a:t>:</a:t>
            </a:r>
            <a:r>
              <a:rPr lang="en-GB" altLang="cs-CZ" sz="2400" dirty="0">
                <a:solidFill>
                  <a:schemeClr val="bg1"/>
                </a:solidFill>
                <a:latin typeface="Comic Sans MS" panose="030F0702030302020204" pitchFamily="66" charset="0"/>
              </a:rPr>
              <a:t> </a:t>
            </a:r>
            <a:endParaRPr lang="en-GB" altLang="cs-CZ" sz="2400" b="1" dirty="0">
              <a:solidFill>
                <a:schemeClr val="bg1"/>
              </a:solidFill>
              <a:latin typeface="Comic Sans MS" panose="030F0702030302020204" pitchFamily="66" charset="0"/>
            </a:endParaRPr>
          </a:p>
        </p:txBody>
      </p:sp>
      <p:sp>
        <p:nvSpPr>
          <p:cNvPr id="106501" name="Rectangle 5">
            <a:extLst>
              <a:ext uri="{FF2B5EF4-FFF2-40B4-BE49-F238E27FC236}">
                <a16:creationId xmlns:a16="http://schemas.microsoft.com/office/drawing/2014/main" id="{C6E2986C-2C7E-4FE2-9597-BFF03173D5BE}"/>
              </a:ext>
            </a:extLst>
          </p:cNvPr>
          <p:cNvSpPr>
            <a:spLocks noChangeArrowheads="1"/>
          </p:cNvSpPr>
          <p:nvPr/>
        </p:nvSpPr>
        <p:spPr bwMode="auto">
          <a:xfrm rot="1190729">
            <a:off x="6637292" y="3719416"/>
            <a:ext cx="51826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0"/>
              </a:spcBef>
              <a:buFontTx/>
              <a:buNone/>
            </a:pPr>
            <a:r>
              <a:rPr lang="en-GB" altLang="cs-CZ" sz="1800" dirty="0">
                <a:solidFill>
                  <a:srgbClr val="0000DC"/>
                </a:solidFill>
                <a:latin typeface="Comic Sans MS" panose="030F0702030302020204" pitchFamily="66" charset="0"/>
              </a:rPr>
              <a:t>Last revision</a:t>
            </a:r>
            <a:r>
              <a:rPr lang="cs-CZ" altLang="cs-CZ" sz="1800" dirty="0">
                <a:solidFill>
                  <a:srgbClr val="0000DC"/>
                </a:solidFill>
                <a:latin typeface="Comic Sans MS" panose="030F0702030302020204" pitchFamily="66" charset="0"/>
              </a:rPr>
              <a:t> </a:t>
            </a:r>
            <a:r>
              <a:rPr lang="cs-CZ" altLang="cs-CZ" sz="1800" dirty="0" err="1">
                <a:latin typeface="Comic Sans MS" panose="030F0702030302020204" pitchFamily="66" charset="0"/>
              </a:rPr>
              <a:t>September</a:t>
            </a:r>
            <a:r>
              <a:rPr lang="cs-CZ" altLang="cs-CZ" sz="1800" dirty="0">
                <a:latin typeface="Comic Sans MS" panose="030F0702030302020204" pitchFamily="66" charset="0"/>
              </a:rPr>
              <a:t> 2024</a:t>
            </a:r>
            <a:endParaRPr lang="en-GB" altLang="cs-CZ" sz="1800" dirty="0">
              <a:latin typeface="Comic Sans MS" panose="030F0702030302020204" pitchFamily="66" charset="0"/>
            </a:endParaRPr>
          </a:p>
        </p:txBody>
      </p:sp>
      <p:sp>
        <p:nvSpPr>
          <p:cNvPr id="106502" name="Rectangle 6">
            <a:extLst>
              <a:ext uri="{FF2B5EF4-FFF2-40B4-BE49-F238E27FC236}">
                <a16:creationId xmlns:a16="http://schemas.microsoft.com/office/drawing/2014/main" id="{7724DAE0-9821-4CAE-823A-E8EB1655090B}"/>
              </a:ext>
            </a:extLst>
          </p:cNvPr>
          <p:cNvSpPr>
            <a:spLocks noChangeArrowheads="1"/>
          </p:cNvSpPr>
          <p:nvPr/>
        </p:nvSpPr>
        <p:spPr bwMode="auto">
          <a:xfrm>
            <a:off x="3997653" y="1121597"/>
            <a:ext cx="31575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0"/>
              </a:spcBef>
              <a:buFontTx/>
              <a:buNone/>
            </a:pPr>
            <a:r>
              <a:rPr lang="en-GB" altLang="cs-CZ" sz="2400" b="1" dirty="0">
                <a:latin typeface="Comic Sans MS" panose="030F0702030302020204" pitchFamily="66" charset="0"/>
              </a:rPr>
              <a:t>Vojtěch Mornstein, </a:t>
            </a:r>
            <a:endParaRPr lang="cs-CZ" altLang="cs-CZ" sz="2400" b="1" dirty="0">
              <a:latin typeface="Comic Sans MS" panose="030F0702030302020204" pitchFamily="66" charset="0"/>
            </a:endParaRPr>
          </a:p>
          <a:p>
            <a:pPr defTabSz="914400">
              <a:spcBef>
                <a:spcPct val="0"/>
              </a:spcBef>
              <a:buFontTx/>
              <a:buNone/>
            </a:pPr>
            <a:r>
              <a:rPr lang="en-GB" altLang="cs-CZ" sz="2400" b="1" dirty="0">
                <a:latin typeface="Comic Sans MS" panose="030F0702030302020204" pitchFamily="66" charset="0"/>
              </a:rPr>
              <a:t>Jan </a:t>
            </a:r>
            <a:r>
              <a:rPr lang="en-GB" altLang="cs-CZ" sz="2400" b="1" dirty="0" err="1">
                <a:latin typeface="Comic Sans MS" panose="030F0702030302020204" pitchFamily="66" charset="0"/>
              </a:rPr>
              <a:t>Dvo</a:t>
            </a:r>
            <a:r>
              <a:rPr lang="cs-CZ" altLang="cs-CZ" sz="2400" b="1" dirty="0" err="1">
                <a:latin typeface="Comic Sans MS" panose="030F0702030302020204" pitchFamily="66" charset="0"/>
              </a:rPr>
              <a:t>řák</a:t>
            </a:r>
            <a:r>
              <a:rPr lang="cs-CZ" altLang="cs-CZ" sz="2400" b="1" dirty="0">
                <a:latin typeface="Comic Sans MS" panose="030F0702030302020204" pitchFamily="66" charset="0"/>
              </a:rPr>
              <a:t>, </a:t>
            </a:r>
          </a:p>
          <a:p>
            <a:pPr defTabSz="914400">
              <a:spcBef>
                <a:spcPct val="0"/>
              </a:spcBef>
              <a:buFontTx/>
              <a:buNone/>
            </a:pPr>
            <a:r>
              <a:rPr lang="cs-CZ" altLang="cs-CZ" sz="2400" b="1" dirty="0">
                <a:latin typeface="Comic Sans MS" panose="030F0702030302020204" pitchFamily="66" charset="0"/>
              </a:rPr>
              <a:t>Věra Maryšková</a:t>
            </a:r>
            <a:endParaRPr lang="en-GB" altLang="cs-CZ" sz="2400" b="1" dirty="0">
              <a:latin typeface="Comic Sans MS" panose="030F0702030302020204" pitchFamily="66" charset="0"/>
            </a:endParaRPr>
          </a:p>
        </p:txBody>
      </p:sp>
      <p:sp>
        <p:nvSpPr>
          <p:cNvPr id="106503" name="Rectangle 7">
            <a:extLst>
              <a:ext uri="{FF2B5EF4-FFF2-40B4-BE49-F238E27FC236}">
                <a16:creationId xmlns:a16="http://schemas.microsoft.com/office/drawing/2014/main" id="{0A8C87D4-DA08-40FC-8A34-12505BA9E387}"/>
              </a:ext>
            </a:extLst>
          </p:cNvPr>
          <p:cNvSpPr>
            <a:spLocks noChangeArrowheads="1"/>
          </p:cNvSpPr>
          <p:nvPr/>
        </p:nvSpPr>
        <p:spPr bwMode="auto">
          <a:xfrm>
            <a:off x="2239073" y="5459592"/>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0"/>
              </a:spcBef>
              <a:buFontTx/>
              <a:buNone/>
            </a:pPr>
            <a:r>
              <a:rPr lang="en-GB" altLang="cs-CZ" sz="2400" b="1" dirty="0">
                <a:latin typeface="Comic Sans MS" panose="030F0702030302020204" pitchFamily="66" charset="0"/>
              </a:rPr>
              <a:t>Carmel J. Caruana</a:t>
            </a:r>
            <a:r>
              <a:rPr lang="cs-CZ" altLang="cs-CZ" sz="2400" b="1" dirty="0">
                <a:latin typeface="Comic Sans MS" panose="030F0702030302020204" pitchFamily="66" charset="0"/>
              </a:rPr>
              <a:t>, Ivo Hrazdira</a:t>
            </a:r>
            <a:endParaRPr lang="en-GB" altLang="cs-CZ" sz="2400" b="1" dirty="0">
              <a:latin typeface="Comic Sans MS" panose="030F0702030302020204" pitchFamily="66" charset="0"/>
            </a:endParaRPr>
          </a:p>
        </p:txBody>
      </p:sp>
    </p:spTree>
    <p:extLst>
      <p:ext uri="{BB962C8B-B14F-4D97-AF65-F5344CB8AC3E}">
        <p14:creationId xmlns:p14="http://schemas.microsoft.com/office/powerpoint/2010/main" val="3755071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6498"/>
                                        </p:tgtEl>
                                        <p:attrNameLst>
                                          <p:attrName>style.visibility</p:attrName>
                                        </p:attrNameLst>
                                      </p:cBhvr>
                                      <p:to>
                                        <p:strVal val="visible"/>
                                      </p:to>
                                    </p:set>
                                  </p:childTnLst>
                                </p:cTn>
                              </p:par>
                            </p:childTnLst>
                          </p:cTn>
                        </p:par>
                        <p:par>
                          <p:cTn id="7" fill="hold" nodeType="afterGroup">
                            <p:stCondLst>
                              <p:cond delay="0"/>
                            </p:stCondLst>
                            <p:childTnLst>
                              <p:par>
                                <p:cTn id="8" presetID="56" presetClass="entr" presetSubtype="0" fill="hold" grpId="0" nodeType="afterEffect">
                                  <p:stCondLst>
                                    <p:cond delay="0"/>
                                  </p:stCondLst>
                                  <p:iterate type="lt">
                                    <p:tmPct val="10000"/>
                                  </p:iterate>
                                  <p:childTnLst>
                                    <p:set>
                                      <p:cBhvr>
                                        <p:cTn id="9" dur="1" fill="hold">
                                          <p:stCondLst>
                                            <p:cond delay="0"/>
                                          </p:stCondLst>
                                        </p:cTn>
                                        <p:tgtEl>
                                          <p:spTgt spid="106502"/>
                                        </p:tgtEl>
                                        <p:attrNameLst>
                                          <p:attrName>style.visibility</p:attrName>
                                        </p:attrNameLst>
                                      </p:cBhvr>
                                      <p:to>
                                        <p:strVal val="visible"/>
                                      </p:to>
                                    </p:set>
                                    <p:anim by="(-#ppt_w*2)" calcmode="lin" valueType="num">
                                      <p:cBhvr rctx="PPT">
                                        <p:cTn id="10" dur="1000" autoRev="1" fill="hold">
                                          <p:stCondLst>
                                            <p:cond delay="0"/>
                                          </p:stCondLst>
                                        </p:cTn>
                                        <p:tgtEl>
                                          <p:spTgt spid="106502"/>
                                        </p:tgtEl>
                                        <p:attrNameLst>
                                          <p:attrName>ppt_w</p:attrName>
                                        </p:attrNameLst>
                                      </p:cBhvr>
                                    </p:anim>
                                    <p:anim by="(#ppt_w*0.50)" calcmode="lin" valueType="num">
                                      <p:cBhvr>
                                        <p:cTn id="11" dur="1000" decel="50000" autoRev="1" fill="hold">
                                          <p:stCondLst>
                                            <p:cond delay="0"/>
                                          </p:stCondLst>
                                        </p:cTn>
                                        <p:tgtEl>
                                          <p:spTgt spid="106502"/>
                                        </p:tgtEl>
                                        <p:attrNameLst>
                                          <p:attrName>ppt_x</p:attrName>
                                        </p:attrNameLst>
                                      </p:cBhvr>
                                    </p:anim>
                                    <p:anim from="(-#ppt_h/2)" to="(#ppt_y)" calcmode="lin" valueType="num">
                                      <p:cBhvr>
                                        <p:cTn id="12" dur="2000" fill="hold">
                                          <p:stCondLst>
                                            <p:cond delay="0"/>
                                          </p:stCondLst>
                                        </p:cTn>
                                        <p:tgtEl>
                                          <p:spTgt spid="106502"/>
                                        </p:tgtEl>
                                        <p:attrNameLst>
                                          <p:attrName>ppt_y</p:attrName>
                                        </p:attrNameLst>
                                      </p:cBhvr>
                                    </p:anim>
                                    <p:animRot by="21600000">
                                      <p:cBhvr>
                                        <p:cTn id="13" dur="2000" fill="hold">
                                          <p:stCondLst>
                                            <p:cond delay="0"/>
                                          </p:stCondLst>
                                        </p:cTn>
                                        <p:tgtEl>
                                          <p:spTgt spid="106502"/>
                                        </p:tgtEl>
                                        <p:attrNameLst>
                                          <p:attrName>r</p:attrName>
                                        </p:attrNameLst>
                                      </p:cBhvr>
                                    </p:animRot>
                                  </p:childTnLst>
                                </p:cTn>
                              </p:par>
                            </p:childTnLst>
                          </p:cTn>
                        </p:par>
                        <p:par>
                          <p:cTn id="14" fill="hold" nodeType="afterGroup">
                            <p:stCondLst>
                              <p:cond delay="9800"/>
                            </p:stCondLst>
                            <p:childTnLst>
                              <p:par>
                                <p:cTn id="15" presetID="1" presetClass="entr" presetSubtype="0" fill="hold" nodeType="afterEffect">
                                  <p:stCondLst>
                                    <p:cond delay="0"/>
                                  </p:stCondLst>
                                  <p:childTnLst>
                                    <p:set>
                                      <p:cBhvr>
                                        <p:cTn id="16" dur="1" fill="hold">
                                          <p:stCondLst>
                                            <p:cond delay="0"/>
                                          </p:stCondLst>
                                        </p:cTn>
                                        <p:tgtEl>
                                          <p:spTgt spid="106499">
                                            <p:txEl>
                                              <p:pRg st="0" end="0"/>
                                            </p:txEl>
                                          </p:spTgt>
                                        </p:tgtEl>
                                        <p:attrNameLst>
                                          <p:attrName>style.visibility</p:attrName>
                                        </p:attrNameLst>
                                      </p:cBhvr>
                                      <p:to>
                                        <p:strVal val="visible"/>
                                      </p:to>
                                    </p:set>
                                  </p:childTnLst>
                                </p:cTn>
                              </p:par>
                            </p:childTnLst>
                          </p:cTn>
                        </p:par>
                        <p:par>
                          <p:cTn id="17" fill="hold" nodeType="afterGroup">
                            <p:stCondLst>
                              <p:cond delay="98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06503"/>
                                        </p:tgtEl>
                                        <p:attrNameLst>
                                          <p:attrName>style.visibility</p:attrName>
                                        </p:attrNameLst>
                                      </p:cBhvr>
                                      <p:to>
                                        <p:strVal val="visible"/>
                                      </p:to>
                                    </p:set>
                                    <p:anim by="(-#ppt_w*2)" calcmode="lin" valueType="num">
                                      <p:cBhvr rctx="PPT">
                                        <p:cTn id="20" dur="1000" autoRev="1" fill="hold">
                                          <p:stCondLst>
                                            <p:cond delay="0"/>
                                          </p:stCondLst>
                                        </p:cTn>
                                        <p:tgtEl>
                                          <p:spTgt spid="106503"/>
                                        </p:tgtEl>
                                        <p:attrNameLst>
                                          <p:attrName>ppt_w</p:attrName>
                                        </p:attrNameLst>
                                      </p:cBhvr>
                                    </p:anim>
                                    <p:anim by="(#ppt_w*0.50)" calcmode="lin" valueType="num">
                                      <p:cBhvr>
                                        <p:cTn id="21" dur="1000" decel="50000" autoRev="1" fill="hold">
                                          <p:stCondLst>
                                            <p:cond delay="0"/>
                                          </p:stCondLst>
                                        </p:cTn>
                                        <p:tgtEl>
                                          <p:spTgt spid="106503"/>
                                        </p:tgtEl>
                                        <p:attrNameLst>
                                          <p:attrName>ppt_x</p:attrName>
                                        </p:attrNameLst>
                                      </p:cBhvr>
                                    </p:anim>
                                    <p:anim from="(-#ppt_h/2)" to="(#ppt_y)" calcmode="lin" valueType="num">
                                      <p:cBhvr>
                                        <p:cTn id="22" dur="2000" fill="hold">
                                          <p:stCondLst>
                                            <p:cond delay="0"/>
                                          </p:stCondLst>
                                        </p:cTn>
                                        <p:tgtEl>
                                          <p:spTgt spid="106503"/>
                                        </p:tgtEl>
                                        <p:attrNameLst>
                                          <p:attrName>ppt_y</p:attrName>
                                        </p:attrNameLst>
                                      </p:cBhvr>
                                    </p:anim>
                                    <p:animRot by="21600000">
                                      <p:cBhvr>
                                        <p:cTn id="23" dur="2000" fill="hold">
                                          <p:stCondLst>
                                            <p:cond delay="0"/>
                                          </p:stCondLst>
                                        </p:cTn>
                                        <p:tgtEl>
                                          <p:spTgt spid="106503"/>
                                        </p:tgtEl>
                                        <p:attrNameLst>
                                          <p:attrName>r</p:attrName>
                                        </p:attrNameLst>
                                      </p:cBhvr>
                                    </p:animRot>
                                  </p:childTnLst>
                                </p:cTn>
                              </p:par>
                            </p:childTnLst>
                          </p:cTn>
                        </p:par>
                        <p:par>
                          <p:cTn id="24" fill="hold" nodeType="afterGroup">
                            <p:stCondLst>
                              <p:cond delay="17000"/>
                            </p:stCondLst>
                            <p:childTnLst>
                              <p:par>
                                <p:cTn id="25" presetID="35" presetClass="emph" presetSubtype="0" fill="hold" grpId="1" nodeType="afterEffect">
                                  <p:stCondLst>
                                    <p:cond delay="0"/>
                                  </p:stCondLst>
                                  <p:childTnLst>
                                    <p:anim calcmode="discrete" valueType="str">
                                      <p:cBhvr>
                                        <p:cTn id="26" dur="1000" fill="hold"/>
                                        <p:tgtEl>
                                          <p:spTgt spid="106498"/>
                                        </p:tgtEl>
                                        <p:attrNameLst>
                                          <p:attrName>style.visibility</p:attrName>
                                        </p:attrNameLst>
                                      </p:cBhvr>
                                      <p:tavLst>
                                        <p:tav tm="0">
                                          <p:val>
                                            <p:strVal val="hidden"/>
                                          </p:val>
                                        </p:tav>
                                        <p:tav tm="50000">
                                          <p:val>
                                            <p:strVal val="visible"/>
                                          </p:val>
                                        </p:tav>
                                      </p:tavLst>
                                    </p:anim>
                                  </p:childTnLst>
                                </p:cTn>
                              </p:par>
                              <p:par>
                                <p:cTn id="27" presetID="35" presetClass="emph" presetSubtype="0" fill="hold" grpId="1" nodeType="withEffect">
                                  <p:stCondLst>
                                    <p:cond delay="0"/>
                                  </p:stCondLst>
                                  <p:iterate type="lt">
                                    <p:tmPct val="0"/>
                                  </p:iterate>
                                  <p:childTnLst>
                                    <p:anim calcmode="discrete" valueType="str">
                                      <p:cBhvr>
                                        <p:cTn id="28" dur="1000" fill="hold"/>
                                        <p:tgtEl>
                                          <p:spTgt spid="106502"/>
                                        </p:tgtEl>
                                        <p:attrNameLst>
                                          <p:attrName>style.visibility</p:attrName>
                                        </p:attrNameLst>
                                      </p:cBhvr>
                                      <p:tavLst>
                                        <p:tav tm="0">
                                          <p:val>
                                            <p:strVal val="hidden"/>
                                          </p:val>
                                        </p:tav>
                                        <p:tav tm="50000">
                                          <p:val>
                                            <p:strVal val="visible"/>
                                          </p:val>
                                        </p:tav>
                                      </p:tavLst>
                                    </p:anim>
                                  </p:childTnLst>
                                </p:cTn>
                              </p:par>
                            </p:childTnLst>
                          </p:cTn>
                        </p:par>
                        <p:par>
                          <p:cTn id="29" fill="hold" nodeType="afterGroup">
                            <p:stCondLst>
                              <p:cond delay="18000"/>
                            </p:stCondLst>
                            <p:childTnLst>
                              <p:par>
                                <p:cTn id="30" presetID="22" presetClass="entr" presetSubtype="1" fill="hold" grpId="0" nodeType="afterEffect">
                                  <p:stCondLst>
                                    <p:cond delay="0"/>
                                  </p:stCondLst>
                                  <p:childTnLst>
                                    <p:set>
                                      <p:cBhvr>
                                        <p:cTn id="31" dur="1" fill="hold">
                                          <p:stCondLst>
                                            <p:cond delay="0"/>
                                          </p:stCondLst>
                                        </p:cTn>
                                        <p:tgtEl>
                                          <p:spTgt spid="106501"/>
                                        </p:tgtEl>
                                        <p:attrNameLst>
                                          <p:attrName>style.visibility</p:attrName>
                                        </p:attrNameLst>
                                      </p:cBhvr>
                                      <p:to>
                                        <p:strVal val="visible"/>
                                      </p:to>
                                    </p:set>
                                    <p:animEffect transition="in" filter="wipe(up)">
                                      <p:cBhvr>
                                        <p:cTn id="32" dur="1000"/>
                                        <p:tgtEl>
                                          <p:spTgt spid="106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P spid="106498" grpId="1"/>
      <p:bldP spid="106501" grpId="0"/>
      <p:bldP spid="106502" grpId="0"/>
      <p:bldP spid="106502" grpId="1"/>
      <p:bldP spid="10650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číslo snímku 5">
            <a:extLst>
              <a:ext uri="{FF2B5EF4-FFF2-40B4-BE49-F238E27FC236}">
                <a16:creationId xmlns:a16="http://schemas.microsoft.com/office/drawing/2014/main" id="{E599BBC6-F622-40E5-AACC-D965523A146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7258E75F-AC8D-42BB-A658-911A28DE3DFF}" type="slidenum">
              <a:rPr lang="en-GB" altLang="cs-CZ" sz="1400">
                <a:solidFill>
                  <a:srgbClr val="000000"/>
                </a:solidFill>
              </a:rPr>
              <a:pPr>
                <a:spcBef>
                  <a:spcPct val="0"/>
                </a:spcBef>
                <a:buSzTx/>
                <a:buFontTx/>
                <a:buNone/>
              </a:pPr>
              <a:t>4</a:t>
            </a:fld>
            <a:endParaRPr lang="en-GB" altLang="cs-CZ" sz="1400">
              <a:solidFill>
                <a:srgbClr val="000000"/>
              </a:solidFill>
            </a:endParaRPr>
          </a:p>
        </p:txBody>
      </p:sp>
      <p:sp>
        <p:nvSpPr>
          <p:cNvPr id="10243" name="Rectangle 1">
            <a:extLst>
              <a:ext uri="{FF2B5EF4-FFF2-40B4-BE49-F238E27FC236}">
                <a16:creationId xmlns:a16="http://schemas.microsoft.com/office/drawing/2014/main" id="{CDE8E718-64CF-41C1-A841-2E12057F739E}"/>
              </a:ext>
            </a:extLst>
          </p:cNvPr>
          <p:cNvSpPr>
            <a:spLocks noGrp="1" noChangeArrowheads="1"/>
          </p:cNvSpPr>
          <p:nvPr>
            <p:ph type="title"/>
          </p:nvPr>
        </p:nvSpPr>
        <p:spPr>
          <a:xfrm>
            <a:off x="767812" y="259274"/>
            <a:ext cx="4495951" cy="492443"/>
          </a:xfrm>
        </p:spPr>
        <p:txBody>
          <a:bodyPr wrap="square" lIns="0" tIns="0" rIns="0" bIns="0">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cs-CZ" sz="3200" dirty="0">
                <a:solidFill>
                  <a:srgbClr val="0000DC"/>
                </a:solidFill>
              </a:rPr>
              <a:t>Origin of </a:t>
            </a:r>
            <a:r>
              <a:rPr lang="en-GB" altLang="cs-CZ" sz="3200" i="1" dirty="0">
                <a:solidFill>
                  <a:srgbClr val="0000DC"/>
                </a:solidFill>
              </a:rPr>
              <a:t>Biopotentials</a:t>
            </a:r>
            <a:endParaRPr lang="en-GB" altLang="cs-CZ" sz="3200" dirty="0">
              <a:solidFill>
                <a:srgbClr val="0000DC"/>
              </a:solidFill>
            </a:endParaRPr>
          </a:p>
        </p:txBody>
      </p:sp>
      <p:sp>
        <p:nvSpPr>
          <p:cNvPr id="10244" name="Rectangle 2">
            <a:extLst>
              <a:ext uri="{FF2B5EF4-FFF2-40B4-BE49-F238E27FC236}">
                <a16:creationId xmlns:a16="http://schemas.microsoft.com/office/drawing/2014/main" id="{8A72B07B-1C2E-4561-9CF0-4A0E7A34B76F}"/>
              </a:ext>
            </a:extLst>
          </p:cNvPr>
          <p:cNvSpPr>
            <a:spLocks noGrp="1" noChangeArrowheads="1"/>
          </p:cNvSpPr>
          <p:nvPr>
            <p:ph type="body" idx="1"/>
          </p:nvPr>
        </p:nvSpPr>
        <p:spPr>
          <a:xfrm>
            <a:off x="914400" y="1268414"/>
            <a:ext cx="9780103" cy="4062651"/>
          </a:xfrm>
          <a:solidFill>
            <a:schemeClr val="bg1">
              <a:alpha val="30196"/>
            </a:schemeClr>
          </a:solidFill>
        </p:spPr>
        <p:txBody>
          <a:bodyPr wrap="square" lIns="0" tIns="0" rIns="0" bIns="0">
            <a:spAutoFit/>
          </a:bodyPr>
          <a:lstStyle/>
          <a:p>
            <a:pPr eaLnBrk="1" hangingPunct="1">
              <a:lnSpc>
                <a:spcPct val="100000"/>
              </a:lnSpc>
              <a:buClr>
                <a:schemeClr val="tx1"/>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400" dirty="0"/>
              <a:t>Cells transport ions across their membrane leading to ion concentration differences and therefore charge differences - hence generating a voltage.</a:t>
            </a:r>
          </a:p>
          <a:p>
            <a:pPr eaLnBrk="1" hangingPunct="1">
              <a:lnSpc>
                <a:spcPct val="100000"/>
              </a:lnSpc>
              <a:buClr>
                <a:schemeClr val="tx1"/>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400" dirty="0"/>
              <a:t>Most cell groups in the tissues of the human body do not produce electric voltages synchronously, but randomly. Thus, most tissues have a resultant voltage of zero as the various random voltages cancel out.</a:t>
            </a:r>
          </a:p>
          <a:p>
            <a:pPr eaLnBrk="1" hangingPunct="1">
              <a:lnSpc>
                <a:spcPct val="100000"/>
              </a:lnSpc>
              <a:buClr>
                <a:schemeClr val="tx1"/>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400" dirty="0"/>
              <a:t>When many cells produce voltages synchronously the resultant voltage is high enough to be measurable e.g., EMG - muscle fibre contraction, most cells of the fibre perform the same electric activity synchronously and a measurable electric voltage appears.</a:t>
            </a:r>
          </a:p>
        </p:txBody>
      </p:sp>
    </p:spTree>
    <p:extLst>
      <p:ext uri="{BB962C8B-B14F-4D97-AF65-F5344CB8AC3E}">
        <p14:creationId xmlns:p14="http://schemas.microsoft.com/office/powerpoint/2010/main" val="133670663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číslo snímku 7">
            <a:extLst>
              <a:ext uri="{FF2B5EF4-FFF2-40B4-BE49-F238E27FC236}">
                <a16:creationId xmlns:a16="http://schemas.microsoft.com/office/drawing/2014/main" id="{F979257F-4D36-4276-B3DB-621E28EDD9C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94D2017C-15E9-4BB4-8F13-2D7FE7C1A6DA}" type="slidenum">
              <a:rPr lang="en-GB" altLang="cs-CZ" sz="1400">
                <a:solidFill>
                  <a:srgbClr val="000000"/>
                </a:solidFill>
              </a:rPr>
              <a:pPr>
                <a:spcBef>
                  <a:spcPct val="0"/>
                </a:spcBef>
                <a:buSzTx/>
                <a:buFontTx/>
                <a:buNone/>
              </a:pPr>
              <a:t>5</a:t>
            </a:fld>
            <a:endParaRPr lang="en-GB" altLang="cs-CZ" sz="1400">
              <a:solidFill>
                <a:srgbClr val="000000"/>
              </a:solidFill>
            </a:endParaRPr>
          </a:p>
        </p:txBody>
      </p:sp>
      <p:sp>
        <p:nvSpPr>
          <p:cNvPr id="12291" name="Rectangle 1">
            <a:extLst>
              <a:ext uri="{FF2B5EF4-FFF2-40B4-BE49-F238E27FC236}">
                <a16:creationId xmlns:a16="http://schemas.microsoft.com/office/drawing/2014/main" id="{92649D70-8C44-426F-849E-1325BB207848}"/>
              </a:ext>
            </a:extLst>
          </p:cNvPr>
          <p:cNvSpPr>
            <a:spLocks noGrp="1" noChangeArrowheads="1"/>
          </p:cNvSpPr>
          <p:nvPr>
            <p:ph type="title"/>
          </p:nvPr>
        </p:nvSpPr>
        <p:spPr>
          <a:xfrm>
            <a:off x="599496" y="234201"/>
            <a:ext cx="8820150" cy="586957"/>
          </a:xfrm>
        </p:spPr>
        <p:txBody>
          <a:bodyPr wrap="square" lIns="90000" tIns="46800" rIns="90000" bIns="46800">
            <a:spAutoFit/>
          </a:bodyPr>
          <a:lstStyle/>
          <a:p>
            <a:pPr eaLnBrk="1"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cs-CZ" sz="3200" dirty="0">
                <a:solidFill>
                  <a:srgbClr val="0000DC"/>
                </a:solidFill>
              </a:rPr>
              <a:t>Instruments for Measuring Active Biosignals</a:t>
            </a:r>
          </a:p>
        </p:txBody>
      </p:sp>
      <p:sp>
        <p:nvSpPr>
          <p:cNvPr id="12292" name="Rectangle 2">
            <a:extLst>
              <a:ext uri="{FF2B5EF4-FFF2-40B4-BE49-F238E27FC236}">
                <a16:creationId xmlns:a16="http://schemas.microsoft.com/office/drawing/2014/main" id="{782BB33D-86FB-4C1E-AC7C-DF30CFB40596}"/>
              </a:ext>
            </a:extLst>
          </p:cNvPr>
          <p:cNvSpPr>
            <a:spLocks noGrp="1" noChangeArrowheads="1"/>
          </p:cNvSpPr>
          <p:nvPr>
            <p:ph type="body" sz="half" idx="1"/>
          </p:nvPr>
        </p:nvSpPr>
        <p:spPr>
          <a:xfrm>
            <a:off x="628153" y="1467319"/>
            <a:ext cx="5068805" cy="4711163"/>
          </a:xfrm>
          <a:solidFill>
            <a:schemeClr val="bg1">
              <a:alpha val="30196"/>
            </a:schemeClr>
          </a:solidFill>
        </p:spPr>
        <p:txBody>
          <a:bodyPr wrap="square" lIns="90000" tIns="46800" rIns="90000" bIns="46800">
            <a:spAutoFit/>
          </a:bodyPr>
          <a:lstStyle/>
          <a:p>
            <a:pPr eaLnBrk="1" hangingPunct="1">
              <a:lnSpc>
                <a:spcPct val="100000"/>
              </a:lnSpc>
              <a:buClr>
                <a:schemeClr val="tx1"/>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000" dirty="0"/>
              <a:t>Biopotentials: measuring device consists of:</a:t>
            </a:r>
          </a:p>
          <a:p>
            <a:pPr lvl="1" eaLnBrk="1" hangingPunct="1">
              <a:lnSpc>
                <a:spcPct val="100000"/>
              </a:lnSpc>
              <a:buClr>
                <a:schemeClr val="tx1"/>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000" b="1" dirty="0"/>
              <a:t>Electrodes: </a:t>
            </a:r>
            <a:r>
              <a:rPr lang="en-GB" altLang="cs-CZ" sz="2000" dirty="0"/>
              <a:t>enable an electrically conductive connection between the examined body part with the measuring system</a:t>
            </a:r>
            <a:endParaRPr lang="en-GB" altLang="cs-CZ" sz="2000" b="1" dirty="0"/>
          </a:p>
          <a:p>
            <a:pPr lvl="1" eaLnBrk="1" hangingPunct="1">
              <a:lnSpc>
                <a:spcPct val="100000"/>
              </a:lnSpc>
              <a:buClr>
                <a:schemeClr val="tx1"/>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000" b="1" dirty="0"/>
              <a:t>Signal processor</a:t>
            </a:r>
            <a:r>
              <a:rPr lang="en-GB" altLang="cs-CZ" sz="2000" dirty="0"/>
              <a:t> (amplifier</a:t>
            </a:r>
            <a:r>
              <a:rPr lang="en-GB" altLang="cs-CZ" sz="2000" b="1" dirty="0"/>
              <a:t>,</a:t>
            </a:r>
            <a:r>
              <a:rPr lang="en-GB" altLang="cs-CZ" sz="2000" dirty="0"/>
              <a:t> analogue-digital converter - ADC, electrical filters to remove noise, and unwanted frequencies etc)</a:t>
            </a:r>
          </a:p>
          <a:p>
            <a:pPr lvl="1" eaLnBrk="1" hangingPunct="1">
              <a:lnSpc>
                <a:spcPct val="100000"/>
              </a:lnSpc>
              <a:buClr>
                <a:schemeClr val="tx1"/>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000" b="1" dirty="0"/>
              <a:t>Recorder </a:t>
            </a:r>
            <a:r>
              <a:rPr lang="en-GB" altLang="cs-CZ" sz="2000" dirty="0"/>
              <a:t>(also called read-out device, today usually a computer monitor or a chart recorder)</a:t>
            </a:r>
          </a:p>
          <a:p>
            <a:pPr eaLnBrk="1" hangingPunct="1">
              <a:lnSpc>
                <a:spcPct val="100000"/>
              </a:lnSpc>
              <a:buClr>
                <a:schemeClr val="tx1"/>
              </a:buClr>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000" dirty="0"/>
              <a:t>Non-electric active biosignals: electrodes are replaced with appropriate sensors</a:t>
            </a:r>
          </a:p>
        </p:txBody>
      </p:sp>
      <p:pic>
        <p:nvPicPr>
          <p:cNvPr id="12293" name="Picture 26" descr="electrodes">
            <a:extLst>
              <a:ext uri="{FF2B5EF4-FFF2-40B4-BE49-F238E27FC236}">
                <a16:creationId xmlns:a16="http://schemas.microsoft.com/office/drawing/2014/main" id="{1B3790DC-8DA6-4C2A-85D2-8E2A07E2FD36}"/>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383338" y="1125538"/>
            <a:ext cx="2005012" cy="2184400"/>
          </a:xfrm>
          <a:noFill/>
        </p:spPr>
      </p:pic>
      <p:pic>
        <p:nvPicPr>
          <p:cNvPr id="12294" name="Picture 29" descr="12">
            <a:extLst>
              <a:ext uri="{FF2B5EF4-FFF2-40B4-BE49-F238E27FC236}">
                <a16:creationId xmlns:a16="http://schemas.microsoft.com/office/drawing/2014/main" id="{8955073A-DCAF-4949-A4E9-BF6E2FCCE127}"/>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8328026" y="1125539"/>
            <a:ext cx="2187575" cy="2187575"/>
          </a:xfrm>
          <a:noFill/>
        </p:spPr>
      </p:pic>
      <p:sp>
        <p:nvSpPr>
          <p:cNvPr id="12295" name="Text Box 31">
            <a:extLst>
              <a:ext uri="{FF2B5EF4-FFF2-40B4-BE49-F238E27FC236}">
                <a16:creationId xmlns:a16="http://schemas.microsoft.com/office/drawing/2014/main" id="{2B3F7D27-6EEA-4B1C-825C-F8FCEDABD4CF}"/>
              </a:ext>
            </a:extLst>
          </p:cNvPr>
          <p:cNvSpPr txBox="1">
            <a:spLocks noChangeArrowheads="1"/>
          </p:cNvSpPr>
          <p:nvPr/>
        </p:nvSpPr>
        <p:spPr bwMode="auto">
          <a:xfrm>
            <a:off x="6167439" y="3429000"/>
            <a:ext cx="4321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50000"/>
              </a:spcBef>
              <a:buFontTx/>
              <a:buNone/>
            </a:pPr>
            <a:r>
              <a:rPr lang="en-US" altLang="cs-CZ" sz="1800"/>
              <a:t>Two types of</a:t>
            </a:r>
            <a:r>
              <a:rPr lang="cs-CZ" altLang="cs-CZ" sz="1800"/>
              <a:t> disposable</a:t>
            </a:r>
            <a:r>
              <a:rPr lang="en-US" altLang="cs-CZ" sz="1800"/>
              <a:t> ECG electrodes</a:t>
            </a:r>
          </a:p>
        </p:txBody>
      </p:sp>
      <p:pic>
        <p:nvPicPr>
          <p:cNvPr id="12296" name="Picture 35" descr="Medical Temperature probes">
            <a:extLst>
              <a:ext uri="{FF2B5EF4-FFF2-40B4-BE49-F238E27FC236}">
                <a16:creationId xmlns:a16="http://schemas.microsoft.com/office/drawing/2014/main" id="{146E2640-3284-4CCA-A2C8-9ED61FAD99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076700"/>
            <a:ext cx="2808288"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Text Box 36">
            <a:extLst>
              <a:ext uri="{FF2B5EF4-FFF2-40B4-BE49-F238E27FC236}">
                <a16:creationId xmlns:a16="http://schemas.microsoft.com/office/drawing/2014/main" id="{7D8733E1-58F6-4F0E-ABC0-378C4559A42C}"/>
              </a:ext>
            </a:extLst>
          </p:cNvPr>
          <p:cNvSpPr txBox="1">
            <a:spLocks noChangeArrowheads="1"/>
          </p:cNvSpPr>
          <p:nvPr/>
        </p:nvSpPr>
        <p:spPr bwMode="auto">
          <a:xfrm>
            <a:off x="8832850" y="4797425"/>
            <a:ext cx="18351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50000"/>
              </a:spcBef>
              <a:buFontTx/>
              <a:buNone/>
            </a:pPr>
            <a:r>
              <a:rPr lang="en-US" altLang="cs-CZ" sz="2000"/>
              <a:t>Medical </a:t>
            </a:r>
            <a:r>
              <a:rPr lang="cs-CZ" altLang="cs-CZ" sz="2000"/>
              <a:t>temperature</a:t>
            </a:r>
            <a:r>
              <a:rPr lang="en-US" altLang="cs-CZ" sz="2000"/>
              <a:t> sensors</a:t>
            </a:r>
          </a:p>
        </p:txBody>
      </p:sp>
    </p:spTree>
    <p:extLst>
      <p:ext uri="{BB962C8B-B14F-4D97-AF65-F5344CB8AC3E}">
        <p14:creationId xmlns:p14="http://schemas.microsoft.com/office/powerpoint/2010/main" val="339129792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číslo snímku 8">
            <a:extLst>
              <a:ext uri="{FF2B5EF4-FFF2-40B4-BE49-F238E27FC236}">
                <a16:creationId xmlns:a16="http://schemas.microsoft.com/office/drawing/2014/main" id="{41963DCA-7436-4E76-8F98-F67392892A0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8EECFB3A-2D74-4CE6-B57A-9335846F713F}" type="slidenum">
              <a:rPr lang="en-GB" altLang="cs-CZ" sz="1400">
                <a:solidFill>
                  <a:srgbClr val="000000"/>
                </a:solidFill>
              </a:rPr>
              <a:pPr>
                <a:spcBef>
                  <a:spcPct val="0"/>
                </a:spcBef>
                <a:buSzTx/>
                <a:buFontTx/>
                <a:buNone/>
              </a:pPr>
              <a:t>6</a:t>
            </a:fld>
            <a:endParaRPr lang="en-GB" altLang="cs-CZ" sz="1400">
              <a:solidFill>
                <a:srgbClr val="000000"/>
              </a:solidFill>
            </a:endParaRPr>
          </a:p>
        </p:txBody>
      </p:sp>
      <p:sp>
        <p:nvSpPr>
          <p:cNvPr id="14339" name="Rectangle 2">
            <a:extLst>
              <a:ext uri="{FF2B5EF4-FFF2-40B4-BE49-F238E27FC236}">
                <a16:creationId xmlns:a16="http://schemas.microsoft.com/office/drawing/2014/main" id="{744E67DB-284C-49D8-96D2-6489E09100E0}"/>
              </a:ext>
            </a:extLst>
          </p:cNvPr>
          <p:cNvSpPr>
            <a:spLocks noGrp="1" noChangeArrowheads="1"/>
          </p:cNvSpPr>
          <p:nvPr>
            <p:ph type="title" sz="quarter"/>
          </p:nvPr>
        </p:nvSpPr>
        <p:spPr/>
        <p:txBody>
          <a:bodyPr/>
          <a:lstStyle/>
          <a:p>
            <a:pPr eaLnBrk="1" hangingPunct="1"/>
            <a:r>
              <a:rPr lang="en-US" altLang="cs-CZ" sz="3200"/>
              <a:t>Monitoring Biosignals in an Intensive Care Unit</a:t>
            </a:r>
          </a:p>
        </p:txBody>
      </p:sp>
      <p:pic>
        <p:nvPicPr>
          <p:cNvPr id="14340" name="Picture 5" descr="gesu_02_img0124">
            <a:extLst>
              <a:ext uri="{FF2B5EF4-FFF2-40B4-BE49-F238E27FC236}">
                <a16:creationId xmlns:a16="http://schemas.microsoft.com/office/drawing/2014/main" id="{4EEF3AB9-086C-4A28-AC13-10615BF53229}"/>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013751" y="1210586"/>
            <a:ext cx="3381375" cy="2185988"/>
          </a:xfrm>
          <a:noFill/>
        </p:spPr>
      </p:pic>
      <p:pic>
        <p:nvPicPr>
          <p:cNvPr id="14341" name="Picture 8" descr="If a new drug were as effective at saving lives as Peter Pronovost’s checklist, there would be a nationwide marketing campaign urging doctors to use it.">
            <a:extLst>
              <a:ext uri="{FF2B5EF4-FFF2-40B4-BE49-F238E27FC236}">
                <a16:creationId xmlns:a16="http://schemas.microsoft.com/office/drawing/2014/main" id="{11F75A2C-8D34-4A95-AEA6-77A648347BAE}"/>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8788526" y="4094066"/>
            <a:ext cx="2338387" cy="2349500"/>
          </a:xfrm>
          <a:noFill/>
        </p:spPr>
      </p:pic>
      <p:pic>
        <p:nvPicPr>
          <p:cNvPr id="14342" name="Picture 11" descr="nk_monitor">
            <a:extLst>
              <a:ext uri="{FF2B5EF4-FFF2-40B4-BE49-F238E27FC236}">
                <a16:creationId xmlns:a16="http://schemas.microsoft.com/office/drawing/2014/main" id="{62B2B471-E951-4B02-81D4-F78E862A2DEC}"/>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183465" y="718683"/>
            <a:ext cx="2501900" cy="3167063"/>
          </a:xfrm>
          <a:noFill/>
        </p:spPr>
      </p:pic>
      <p:pic>
        <p:nvPicPr>
          <p:cNvPr id="14343" name="Picture 13">
            <a:extLst>
              <a:ext uri="{FF2B5EF4-FFF2-40B4-BE49-F238E27FC236}">
                <a16:creationId xmlns:a16="http://schemas.microsoft.com/office/drawing/2014/main" id="{44E635FF-5AE3-4C2D-AE14-4F947380F63B}"/>
              </a:ext>
            </a:extLst>
          </p:cNvPr>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3071814" y="4149726"/>
            <a:ext cx="3095625" cy="2322513"/>
          </a:xfrm>
          <a:noFill/>
        </p:spPr>
      </p:pic>
    </p:spTree>
    <p:extLst>
      <p:ext uri="{BB962C8B-B14F-4D97-AF65-F5344CB8AC3E}">
        <p14:creationId xmlns:p14="http://schemas.microsoft.com/office/powerpoint/2010/main" val="3364697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číslo snímku 5">
            <a:extLst>
              <a:ext uri="{FF2B5EF4-FFF2-40B4-BE49-F238E27FC236}">
                <a16:creationId xmlns:a16="http://schemas.microsoft.com/office/drawing/2014/main" id="{D08567BE-A897-497A-BC8E-F9A2F55BBCE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69E58A49-9776-4B07-A030-34E8BBF16ACB}" type="slidenum">
              <a:rPr lang="en-GB" altLang="cs-CZ" sz="1400">
                <a:solidFill>
                  <a:srgbClr val="000000"/>
                </a:solidFill>
              </a:rPr>
              <a:pPr>
                <a:spcBef>
                  <a:spcPct val="0"/>
                </a:spcBef>
                <a:buSzTx/>
                <a:buFontTx/>
                <a:buNone/>
              </a:pPr>
              <a:t>7</a:t>
            </a:fld>
            <a:endParaRPr lang="en-GB" altLang="cs-CZ" sz="1400">
              <a:solidFill>
                <a:srgbClr val="000000"/>
              </a:solidFill>
            </a:endParaRPr>
          </a:p>
        </p:txBody>
      </p:sp>
      <p:sp>
        <p:nvSpPr>
          <p:cNvPr id="16387" name="Rectangle 1">
            <a:extLst>
              <a:ext uri="{FF2B5EF4-FFF2-40B4-BE49-F238E27FC236}">
                <a16:creationId xmlns:a16="http://schemas.microsoft.com/office/drawing/2014/main" id="{CE2E2EC0-404A-4F14-8E46-6920F0379F44}"/>
              </a:ext>
            </a:extLst>
          </p:cNvPr>
          <p:cNvSpPr>
            <a:spLocks noGrp="1" noChangeArrowheads="1"/>
          </p:cNvSpPr>
          <p:nvPr>
            <p:ph type="title"/>
          </p:nvPr>
        </p:nvSpPr>
        <p:spPr>
          <a:xfrm>
            <a:off x="596348" y="279120"/>
            <a:ext cx="9603189" cy="1079399"/>
          </a:xfrm>
        </p:spPr>
        <p:txBody>
          <a:bodyPr wrap="square" lIns="90000" tIns="46800" rIns="90000" bIns="46800">
            <a:spAutoFit/>
          </a:bodyPr>
          <a:lstStyle/>
          <a:p>
            <a:pPr eaLnBrk="1"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cs-CZ" sz="3200" dirty="0" err="1">
                <a:solidFill>
                  <a:srgbClr val="0000DC"/>
                </a:solidFill>
              </a:rPr>
              <a:t>Ele</a:t>
            </a:r>
            <a:r>
              <a:rPr lang="cs-CZ" altLang="cs-CZ" sz="3200" dirty="0">
                <a:solidFill>
                  <a:srgbClr val="0000DC"/>
                </a:solidFill>
              </a:rPr>
              <a:t>c</a:t>
            </a:r>
            <a:r>
              <a:rPr lang="en-GB" altLang="cs-CZ" sz="3200" dirty="0">
                <a:solidFill>
                  <a:srgbClr val="0000DC"/>
                </a:solidFill>
              </a:rPr>
              <a:t>trod</a:t>
            </a:r>
            <a:r>
              <a:rPr lang="cs-CZ" altLang="cs-CZ" sz="3200" dirty="0">
                <a:solidFill>
                  <a:srgbClr val="0000DC"/>
                </a:solidFill>
              </a:rPr>
              <a:t>es</a:t>
            </a:r>
            <a:r>
              <a:rPr lang="en-GB" altLang="cs-CZ" sz="3200" dirty="0">
                <a:solidFill>
                  <a:srgbClr val="0000DC"/>
                </a:solidFill>
              </a:rPr>
              <a:t> for Biopotentials: contact Voltage Problems </a:t>
            </a:r>
          </a:p>
        </p:txBody>
      </p:sp>
      <p:sp>
        <p:nvSpPr>
          <p:cNvPr id="16388" name="Rectangle 2">
            <a:extLst>
              <a:ext uri="{FF2B5EF4-FFF2-40B4-BE49-F238E27FC236}">
                <a16:creationId xmlns:a16="http://schemas.microsoft.com/office/drawing/2014/main" id="{D1E67C93-F3D5-40EF-A9E3-879B25757E1B}"/>
              </a:ext>
            </a:extLst>
          </p:cNvPr>
          <p:cNvSpPr>
            <a:spLocks noGrp="1" noChangeArrowheads="1"/>
          </p:cNvSpPr>
          <p:nvPr>
            <p:ph type="body" idx="1"/>
          </p:nvPr>
        </p:nvSpPr>
        <p:spPr>
          <a:xfrm>
            <a:off x="874644" y="1461675"/>
            <a:ext cx="9788055" cy="4815807"/>
          </a:xfrm>
          <a:solidFill>
            <a:schemeClr val="bg1">
              <a:alpha val="30196"/>
            </a:schemeClr>
          </a:solidFill>
        </p:spPr>
        <p:txBody>
          <a:bodyPr wrap="square" lIns="90000" tIns="46800" rIns="90000" bIns="46800">
            <a:spAutoFit/>
          </a:bodyPr>
          <a:lstStyle/>
          <a:p>
            <a:pPr marL="0" indent="26988" eaLnBrk="1" hangingPunct="1">
              <a:lnSpc>
                <a:spcPct val="90000"/>
              </a:lnSpc>
              <a:spcBef>
                <a:spcPts val="700"/>
              </a:spcBef>
              <a:buClr>
                <a:schemeClr val="tx1"/>
              </a:buClr>
              <a:buSzPct val="125000"/>
              <a:buFont typeface="Wingdings" panose="05000000000000000000"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cs-CZ" sz="1200" dirty="0"/>
          </a:p>
          <a:p>
            <a:pPr marL="0" indent="0" eaLnBrk="1" hangingPunct="1">
              <a:lnSpc>
                <a:spcPct val="100000"/>
              </a:lnSpc>
              <a:buClr>
                <a:schemeClr val="tx1"/>
              </a:buClr>
              <a:buSzPct val="12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000" dirty="0"/>
              <a:t>Problem: electrodes produce ‘contact voltages or contact potentials’ when put in contact with body! </a:t>
            </a:r>
            <a:r>
              <a:rPr lang="en-GB" altLang="cs-CZ" sz="2000" b="1" i="1" dirty="0"/>
              <a:t>Polarisable</a:t>
            </a:r>
            <a:r>
              <a:rPr lang="en-GB" altLang="cs-CZ" sz="2000" b="1" dirty="0"/>
              <a:t> electrodes </a:t>
            </a:r>
            <a:r>
              <a:rPr lang="en-GB" altLang="cs-CZ" sz="2000" dirty="0"/>
              <a:t>prod</a:t>
            </a:r>
            <a:r>
              <a:rPr lang="cs-CZ" altLang="cs-CZ" sz="2000" dirty="0"/>
              <a:t>u</a:t>
            </a:r>
            <a:r>
              <a:rPr lang="en-GB" altLang="cs-CZ" sz="2000" dirty="0"/>
              <a:t>c</a:t>
            </a:r>
            <a:r>
              <a:rPr lang="cs-CZ" altLang="cs-CZ" sz="2000" dirty="0"/>
              <a:t>e</a:t>
            </a:r>
            <a:r>
              <a:rPr lang="en-GB" altLang="cs-CZ" sz="2000" dirty="0"/>
              <a:t> </a:t>
            </a:r>
            <a:r>
              <a:rPr lang="en-GB" altLang="cs-CZ" sz="2000" i="1" dirty="0"/>
              <a:t>variable</a:t>
            </a:r>
            <a:r>
              <a:rPr lang="en-GB" altLang="cs-CZ" sz="2000" dirty="0"/>
              <a:t> contact voltage (via an electrochemical reaction) and hence are not suitable for accurate measurements. </a:t>
            </a:r>
            <a:r>
              <a:rPr lang="en-GB" altLang="cs-CZ" sz="2000" b="1" i="1" dirty="0"/>
              <a:t>Non-polarisable</a:t>
            </a:r>
            <a:r>
              <a:rPr lang="en-GB" altLang="cs-CZ" sz="2000" b="1" dirty="0"/>
              <a:t> electrodes </a:t>
            </a:r>
            <a:r>
              <a:rPr lang="en-GB" altLang="cs-CZ" sz="2000" dirty="0"/>
              <a:t>produce a </a:t>
            </a:r>
            <a:r>
              <a:rPr lang="en-GB" altLang="cs-CZ" sz="2000" i="1" dirty="0"/>
              <a:t>constant</a:t>
            </a:r>
            <a:r>
              <a:rPr lang="en-GB" altLang="cs-CZ" sz="2000" dirty="0"/>
              <a:t> contact potential and hence are used when accurate measurements are required. Electrodes should be made of noble metals (metals which resist corrosion and oxidation).</a:t>
            </a:r>
          </a:p>
          <a:p>
            <a:pPr marL="0" indent="0" eaLnBrk="1" hangingPunct="1">
              <a:lnSpc>
                <a:spcPct val="100000"/>
              </a:lnSpc>
              <a:buClr>
                <a:schemeClr val="tx1"/>
              </a:buClr>
              <a:buSzPct val="12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000" dirty="0"/>
              <a:t>Non-polarisable electrode: accurate measurements of biopotential. In practice, the silver-</a:t>
            </a:r>
            <a:r>
              <a:rPr lang="cs-CZ" altLang="cs-CZ" sz="2000" dirty="0" err="1"/>
              <a:t>silver</a:t>
            </a:r>
            <a:r>
              <a:rPr lang="cs-CZ" altLang="cs-CZ" sz="2000" dirty="0"/>
              <a:t> </a:t>
            </a:r>
            <a:r>
              <a:rPr lang="en-GB" altLang="cs-CZ" sz="2000" dirty="0"/>
              <a:t>chloride  (Ag-AgCl) electrode is most often used.</a:t>
            </a:r>
          </a:p>
          <a:p>
            <a:pPr marL="0" indent="0" eaLnBrk="1" hangingPunct="1">
              <a:lnSpc>
                <a:spcPct val="100000"/>
              </a:lnSpc>
              <a:buClr>
                <a:schemeClr val="tx1"/>
              </a:buClr>
              <a:buSzPct val="12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2000" dirty="0"/>
              <a:t>Polarisable: the contact voltage varies with movement of patient, humidity (sweating), chemical composition of ambient medium etc. </a:t>
            </a:r>
            <a:endParaRPr lang="cs-CZ" altLang="cs-CZ" sz="2000" dirty="0"/>
          </a:p>
          <a:p>
            <a:pPr marL="0" indent="0" eaLnBrk="1" hangingPunct="1">
              <a:lnSpc>
                <a:spcPct val="100000"/>
              </a:lnSpc>
              <a:buClr>
                <a:schemeClr val="tx1"/>
              </a:buClr>
              <a:buSzPct val="12500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cs-CZ" sz="2000" dirty="0"/>
          </a:p>
          <a:p>
            <a:pPr marL="1641475" lvl="3" eaLnBrk="1" hangingPunct="1">
              <a:lnSpc>
                <a:spcPct val="100000"/>
              </a:lnSpc>
              <a:buClr>
                <a:schemeClr val="tx1"/>
              </a:buClr>
              <a:buSzPct val="125000"/>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1900" dirty="0"/>
              <a:t>Concentration polarisation: the concentration of ions changes around electrodes due to electrochemical processes.</a:t>
            </a:r>
          </a:p>
          <a:p>
            <a:pPr marL="1641475" lvl="3" eaLnBrk="1" hangingPunct="1">
              <a:lnSpc>
                <a:spcPct val="100000"/>
              </a:lnSpc>
              <a:buClr>
                <a:schemeClr val="tx1"/>
              </a:buClr>
              <a:buSzPct val="125000"/>
              <a:buFont typeface="Wingdings" panose="05000000000000000000"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cs-CZ" sz="1900" dirty="0"/>
              <a:t>Chemical polarisation</a:t>
            </a:r>
            <a:r>
              <a:rPr lang="cs-CZ" altLang="cs-CZ" sz="1900" dirty="0"/>
              <a:t>:</a:t>
            </a:r>
            <a:r>
              <a:rPr lang="en-GB" altLang="cs-CZ" sz="1900" dirty="0"/>
              <a:t> gases are liberated on the surface of the electrodes. </a:t>
            </a:r>
          </a:p>
        </p:txBody>
      </p:sp>
    </p:spTree>
    <p:extLst>
      <p:ext uri="{BB962C8B-B14F-4D97-AF65-F5344CB8AC3E}">
        <p14:creationId xmlns:p14="http://schemas.microsoft.com/office/powerpoint/2010/main" val="83012173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číslo snímku 5">
            <a:extLst>
              <a:ext uri="{FF2B5EF4-FFF2-40B4-BE49-F238E27FC236}">
                <a16:creationId xmlns:a16="http://schemas.microsoft.com/office/drawing/2014/main" id="{91984611-E2A8-43E7-92CD-84A4876C1F0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D33C3E7C-9A25-4721-9837-06713A0F64E7}" type="slidenum">
              <a:rPr lang="en-GB" altLang="cs-CZ" sz="1400">
                <a:solidFill>
                  <a:srgbClr val="000000"/>
                </a:solidFill>
              </a:rPr>
              <a:pPr>
                <a:spcBef>
                  <a:spcPct val="0"/>
                </a:spcBef>
                <a:buSzTx/>
                <a:buFontTx/>
                <a:buNone/>
              </a:pPr>
              <a:t>8</a:t>
            </a:fld>
            <a:endParaRPr lang="en-GB" altLang="cs-CZ" sz="1400">
              <a:solidFill>
                <a:srgbClr val="000000"/>
              </a:solidFill>
            </a:endParaRPr>
          </a:p>
        </p:txBody>
      </p:sp>
      <p:sp>
        <p:nvSpPr>
          <p:cNvPr id="18435" name="Rectangle 1">
            <a:extLst>
              <a:ext uri="{FF2B5EF4-FFF2-40B4-BE49-F238E27FC236}">
                <a16:creationId xmlns:a16="http://schemas.microsoft.com/office/drawing/2014/main" id="{98FDC1AE-8917-490A-98A6-549C0AE36304}"/>
              </a:ext>
            </a:extLst>
          </p:cNvPr>
          <p:cNvSpPr>
            <a:spLocks noGrp="1" noChangeArrowheads="1"/>
          </p:cNvSpPr>
          <p:nvPr>
            <p:ph type="title"/>
          </p:nvPr>
        </p:nvSpPr>
        <p:spPr>
          <a:xfrm>
            <a:off x="1143954" y="633616"/>
            <a:ext cx="7786687" cy="572658"/>
          </a:xfrm>
        </p:spPr>
        <p:txBody>
          <a:bodyPr wrap="square" lIns="90000" tIns="46800" rIns="90000" bIns="46800">
            <a:spAutoFit/>
          </a:bodyPr>
          <a:lstStyle/>
          <a:p>
            <a:pPr eaLnBrk="1"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cs-CZ" sz="3200" dirty="0">
                <a:solidFill>
                  <a:srgbClr val="0000DC"/>
                </a:solidFill>
              </a:rPr>
              <a:t>Non-polarisable Ag-AgCl electrode</a:t>
            </a:r>
            <a:endParaRPr lang="en-GB" altLang="cs-CZ" sz="3200" dirty="0">
              <a:solidFill>
                <a:schemeClr val="tx1"/>
              </a:solidFill>
            </a:endParaRPr>
          </a:p>
        </p:txBody>
      </p:sp>
      <p:pic>
        <p:nvPicPr>
          <p:cNvPr id="18436" name="Picture 7" descr="electrode">
            <a:extLst>
              <a:ext uri="{FF2B5EF4-FFF2-40B4-BE49-F238E27FC236}">
                <a16:creationId xmlns:a16="http://schemas.microsoft.com/office/drawing/2014/main" id="{2F680FD8-B723-4118-ACE1-B4E26D45E09F}"/>
              </a:ext>
            </a:extLst>
          </p:cNvPr>
          <p:cNvPicPr>
            <a:picLocks noGrp="1" noChangeAspect="1" noChangeArrowheads="1"/>
          </p:cNvPicPr>
          <p:nvPr>
            <p:ph idx="1"/>
          </p:nvPr>
        </p:nvPicPr>
        <p:blipFill>
          <a:blip r:embed="rId3">
            <a:grayscl/>
            <a:extLst>
              <a:ext uri="{28A0092B-C50C-407E-A947-70E740481C1C}">
                <a14:useLocalDpi xmlns:a14="http://schemas.microsoft.com/office/drawing/2010/main" val="0"/>
              </a:ext>
            </a:extLst>
          </a:blip>
          <a:srcRect/>
          <a:stretch>
            <a:fillRect/>
          </a:stretch>
        </p:blipFill>
        <p:spPr>
          <a:xfrm>
            <a:off x="2424113" y="2852738"/>
            <a:ext cx="7346950" cy="2108200"/>
          </a:xfrm>
          <a:noFill/>
        </p:spPr>
      </p:pic>
    </p:spTree>
    <p:extLst>
      <p:ext uri="{BB962C8B-B14F-4D97-AF65-F5344CB8AC3E}">
        <p14:creationId xmlns:p14="http://schemas.microsoft.com/office/powerpoint/2010/main" val="247455031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číslo snímku 5">
            <a:extLst>
              <a:ext uri="{FF2B5EF4-FFF2-40B4-BE49-F238E27FC236}">
                <a16:creationId xmlns:a16="http://schemas.microsoft.com/office/drawing/2014/main" id="{5BA98875-5168-4737-B71F-A725F93F0C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fld id="{2710658E-ABAB-4DB0-84CE-96AF0E013B80}" type="slidenum">
              <a:rPr lang="en-GB" altLang="cs-CZ" sz="1400">
                <a:solidFill>
                  <a:srgbClr val="000000"/>
                </a:solidFill>
              </a:rPr>
              <a:pPr>
                <a:spcBef>
                  <a:spcPct val="0"/>
                </a:spcBef>
                <a:buSzTx/>
                <a:buFontTx/>
                <a:buNone/>
              </a:pPr>
              <a:t>9</a:t>
            </a:fld>
            <a:endParaRPr lang="en-GB" altLang="cs-CZ" sz="1400">
              <a:solidFill>
                <a:srgbClr val="000000"/>
              </a:solidFill>
            </a:endParaRPr>
          </a:p>
        </p:txBody>
      </p:sp>
      <p:sp>
        <p:nvSpPr>
          <p:cNvPr id="20483" name="Rectangle 2">
            <a:extLst>
              <a:ext uri="{FF2B5EF4-FFF2-40B4-BE49-F238E27FC236}">
                <a16:creationId xmlns:a16="http://schemas.microsoft.com/office/drawing/2014/main" id="{864E2093-0F6C-4CEF-BB89-25C59B6C6346}"/>
              </a:ext>
            </a:extLst>
          </p:cNvPr>
          <p:cNvSpPr>
            <a:spLocks noGrp="1" noChangeArrowheads="1"/>
          </p:cNvSpPr>
          <p:nvPr>
            <p:ph type="title"/>
          </p:nvPr>
        </p:nvSpPr>
        <p:spPr>
          <a:xfrm>
            <a:off x="882595" y="274638"/>
            <a:ext cx="9534581" cy="584103"/>
          </a:xfrm>
        </p:spPr>
        <p:txBody>
          <a:bodyPr/>
          <a:lstStyle/>
          <a:p>
            <a:pPr eaLnBrk="1" hangingPunct="1"/>
            <a:r>
              <a:rPr lang="en-GB" altLang="cs-CZ" sz="3200" dirty="0" err="1">
                <a:solidFill>
                  <a:srgbClr val="0000DC"/>
                </a:solidFill>
              </a:rPr>
              <a:t>Ele</a:t>
            </a:r>
            <a:r>
              <a:rPr lang="cs-CZ" altLang="cs-CZ" sz="3200" dirty="0">
                <a:solidFill>
                  <a:srgbClr val="0000DC"/>
                </a:solidFill>
              </a:rPr>
              <a:t>c</a:t>
            </a:r>
            <a:r>
              <a:rPr lang="en-GB" altLang="cs-CZ" sz="3200" dirty="0">
                <a:solidFill>
                  <a:srgbClr val="0000DC"/>
                </a:solidFill>
              </a:rPr>
              <a:t>trod</a:t>
            </a:r>
            <a:r>
              <a:rPr lang="cs-CZ" altLang="cs-CZ" sz="3200" dirty="0">
                <a:solidFill>
                  <a:srgbClr val="0000DC"/>
                </a:solidFill>
              </a:rPr>
              <a:t>es</a:t>
            </a:r>
            <a:r>
              <a:rPr lang="en-GB" altLang="cs-CZ" sz="3200" dirty="0">
                <a:solidFill>
                  <a:srgbClr val="0000DC"/>
                </a:solidFill>
              </a:rPr>
              <a:t> for Biopotentials: Electrode Sizes</a:t>
            </a:r>
          </a:p>
        </p:txBody>
      </p:sp>
      <p:sp>
        <p:nvSpPr>
          <p:cNvPr id="20484" name="Rectangle 3">
            <a:extLst>
              <a:ext uri="{FF2B5EF4-FFF2-40B4-BE49-F238E27FC236}">
                <a16:creationId xmlns:a16="http://schemas.microsoft.com/office/drawing/2014/main" id="{80F31EA5-A815-49FC-8BB2-A6AC69B37BF0}"/>
              </a:ext>
            </a:extLst>
          </p:cNvPr>
          <p:cNvSpPr>
            <a:spLocks noGrp="1" noChangeArrowheads="1"/>
          </p:cNvSpPr>
          <p:nvPr>
            <p:ph type="body" idx="1"/>
          </p:nvPr>
        </p:nvSpPr>
        <p:spPr>
          <a:xfrm>
            <a:off x="739471" y="1628776"/>
            <a:ext cx="10082254" cy="4492625"/>
          </a:xfrm>
          <a:solidFill>
            <a:schemeClr val="bg1">
              <a:alpha val="30196"/>
            </a:schemeClr>
          </a:solidFill>
        </p:spPr>
        <p:txBody>
          <a:bodyPr/>
          <a:lstStyle/>
          <a:p>
            <a:pPr eaLnBrk="1" hangingPunct="1">
              <a:lnSpc>
                <a:spcPct val="100000"/>
              </a:lnSpc>
              <a:buClr>
                <a:schemeClr val="tx1"/>
              </a:buClr>
              <a:buSzPct val="125000"/>
              <a:buFont typeface="Wingdings" panose="05000000000000000000" pitchFamily="2" charset="2"/>
              <a:buChar char="Ø"/>
            </a:pPr>
            <a:r>
              <a:rPr lang="en-GB" altLang="cs-CZ" sz="2400" b="1" dirty="0"/>
              <a:t>Macro or</a:t>
            </a:r>
            <a:r>
              <a:rPr lang="en-GB" altLang="cs-CZ" sz="2400" dirty="0"/>
              <a:t> </a:t>
            </a:r>
            <a:r>
              <a:rPr lang="en-GB" altLang="cs-CZ" sz="2400" b="1" dirty="0"/>
              <a:t>Microelectrodes</a:t>
            </a:r>
            <a:r>
              <a:rPr lang="en-GB" altLang="cs-CZ" sz="2400" dirty="0"/>
              <a:t>. Latter</a:t>
            </a:r>
            <a:r>
              <a:rPr lang="en-GB" altLang="cs-CZ" sz="2400" b="1" dirty="0"/>
              <a:t> </a:t>
            </a:r>
            <a:r>
              <a:rPr lang="en-GB" altLang="cs-CZ" sz="2400" dirty="0"/>
              <a:t>used for biosignals from individual cells. Small tip diameter (</a:t>
            </a:r>
            <a:r>
              <a:rPr lang="en-US" altLang="cs-CZ" sz="2400" dirty="0">
                <a:cs typeface="Arial" panose="020B0604020202020204" pitchFamily="34" charset="0"/>
              </a:rPr>
              <a:t>&lt;</a:t>
            </a:r>
            <a:r>
              <a:rPr lang="en-GB" altLang="cs-CZ" sz="2400" dirty="0"/>
              <a:t>0.5 </a:t>
            </a:r>
            <a:r>
              <a:rPr lang="en-GB" altLang="cs-CZ" sz="2400" dirty="0">
                <a:latin typeface="Symbol" panose="05050102010706020507" pitchFamily="18" charset="2"/>
              </a:rPr>
              <a:t></a:t>
            </a:r>
            <a:r>
              <a:rPr lang="en-GB" altLang="cs-CZ" sz="2400" dirty="0"/>
              <a:t>m) and made of metal (polarisable) or glass (non-polarisable). The glass microelectrode is a capillary with an open end filled with an electrolyte of standard concentration. </a:t>
            </a:r>
            <a:endParaRPr lang="cs-CZ" altLang="cs-CZ" sz="2400" dirty="0"/>
          </a:p>
          <a:p>
            <a:pPr eaLnBrk="1" hangingPunct="1">
              <a:lnSpc>
                <a:spcPct val="100000"/>
              </a:lnSpc>
              <a:buClr>
                <a:schemeClr val="tx1"/>
              </a:buClr>
              <a:buSzPct val="125000"/>
              <a:buFont typeface="Wingdings" panose="05000000000000000000" pitchFamily="2" charset="2"/>
              <a:buNone/>
            </a:pPr>
            <a:endParaRPr lang="en-GB" altLang="cs-CZ" sz="1000" dirty="0"/>
          </a:p>
          <a:p>
            <a:pPr eaLnBrk="1" hangingPunct="1">
              <a:lnSpc>
                <a:spcPct val="100000"/>
              </a:lnSpc>
              <a:spcBef>
                <a:spcPts val="700"/>
              </a:spcBef>
              <a:buClr>
                <a:schemeClr val="tx1"/>
              </a:buClr>
              <a:buSzPct val="125000"/>
              <a:buFont typeface="Wingdings" panose="05000000000000000000" pitchFamily="2" charset="2"/>
              <a:buChar char="Ø"/>
            </a:pPr>
            <a:r>
              <a:rPr lang="en-GB" altLang="cs-CZ" sz="2400" b="1" dirty="0"/>
              <a:t>Superficial or needle electrodes</a:t>
            </a:r>
            <a:r>
              <a:rPr lang="en-GB" altLang="cs-CZ" sz="2400" dirty="0"/>
              <a:t>. Superficial</a:t>
            </a:r>
            <a:r>
              <a:rPr lang="en-GB" altLang="cs-CZ" sz="2400" b="1" dirty="0"/>
              <a:t> </a:t>
            </a:r>
            <a:r>
              <a:rPr lang="en-GB" altLang="cs-CZ" sz="2400" dirty="0"/>
              <a:t>electrodes</a:t>
            </a:r>
            <a:r>
              <a:rPr lang="en-GB" altLang="cs-CZ" sz="2400" b="1" dirty="0"/>
              <a:t> </a:t>
            </a:r>
            <a:r>
              <a:rPr lang="en-GB" altLang="cs-CZ" sz="2400" dirty="0"/>
              <a:t>are metallic plates of different shape and size. Good electric contact is ensured by a conducting gel. Their shape is often dish-like (see the Ag-AgCl electrode in the previous slide). Needle electrodes</a:t>
            </a:r>
            <a:r>
              <a:rPr lang="en-GB" altLang="cs-CZ" sz="2400" b="1" dirty="0"/>
              <a:t> </a:t>
            </a:r>
            <a:r>
              <a:rPr lang="en-GB" altLang="cs-CZ" sz="2400" dirty="0"/>
              <a:t>are used for recording of biopotentials from a small area of tissue. Used mainly for muscle biopotentials or long-term recording of heart or brain potentials.</a:t>
            </a:r>
          </a:p>
        </p:txBody>
      </p:sp>
    </p:spTree>
    <p:extLst>
      <p:ext uri="{BB962C8B-B14F-4D97-AF65-F5344CB8AC3E}">
        <p14:creationId xmlns:p14="http://schemas.microsoft.com/office/powerpoint/2010/main" val="1555459658"/>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prezentace-16-9-cz-v11.potx" id="{A1E069AA-5EB2-4FA2-9367-6D040ACEC8D2}" vid="{BC2189E0-F5C8-4AB2-8946-E3011F185C79}"/>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muni-prezentace-16-9-cz-v11</Template>
  <TotalTime>97</TotalTime>
  <Words>2298</Words>
  <Application>Microsoft Office PowerPoint</Application>
  <PresentationFormat>Širokoúhlá obrazovka</PresentationFormat>
  <Paragraphs>192</Paragraphs>
  <Slides>32</Slides>
  <Notes>29</Notes>
  <HiddenSlides>0</HiddenSlides>
  <MMClips>0</MMClips>
  <ScaleCrop>false</ScaleCrop>
  <HeadingPairs>
    <vt:vector size="8" baseType="variant">
      <vt:variant>
        <vt:lpstr>Použitá písma</vt:lpstr>
      </vt:variant>
      <vt:variant>
        <vt:i4>10</vt:i4>
      </vt:variant>
      <vt:variant>
        <vt:lpstr>Motiv</vt:lpstr>
      </vt:variant>
      <vt:variant>
        <vt:i4>1</vt:i4>
      </vt:variant>
      <vt:variant>
        <vt:lpstr>Vložené servery OLE</vt:lpstr>
      </vt:variant>
      <vt:variant>
        <vt:i4>1</vt:i4>
      </vt:variant>
      <vt:variant>
        <vt:lpstr>Nadpisy snímků</vt:lpstr>
      </vt:variant>
      <vt:variant>
        <vt:i4>32</vt:i4>
      </vt:variant>
    </vt:vector>
  </HeadingPairs>
  <TitlesOfParts>
    <vt:vector size="44" baseType="lpstr">
      <vt:lpstr>Arial</vt:lpstr>
      <vt:lpstr>Arial Unicode MS</vt:lpstr>
      <vt:lpstr>Calibri</vt:lpstr>
      <vt:lpstr>Comic Sans MS</vt:lpstr>
      <vt:lpstr>MS LineDraw</vt:lpstr>
      <vt:lpstr>Open Sans</vt:lpstr>
      <vt:lpstr>Symbol</vt:lpstr>
      <vt:lpstr>Tahoma</vt:lpstr>
      <vt:lpstr>Times New Roman</vt:lpstr>
      <vt:lpstr>Wingdings</vt:lpstr>
      <vt:lpstr>Prezentace_MU_CZ</vt:lpstr>
      <vt:lpstr>Rastrový obrázek</vt:lpstr>
      <vt:lpstr>Lectures on Medical Biophysics</vt:lpstr>
      <vt:lpstr>What is a biosignal?</vt:lpstr>
      <vt:lpstr>Types of Biosignals</vt:lpstr>
      <vt:lpstr>Origin of Biopotentials</vt:lpstr>
      <vt:lpstr>Instruments for Measuring Active Biosignals</vt:lpstr>
      <vt:lpstr>Monitoring Biosignals in an Intensive Care Unit</vt:lpstr>
      <vt:lpstr>Electrodes for Biopotentials: contact Voltage Problems </vt:lpstr>
      <vt:lpstr>Non-polarisable Ag-AgCl electrode</vt:lpstr>
      <vt:lpstr>Electrodes for Biopotentials: Electrode Sizes</vt:lpstr>
      <vt:lpstr>Bipolar and Unipolar Electrode Pairs</vt:lpstr>
      <vt:lpstr>Signal processing: Amplifier</vt:lpstr>
      <vt:lpstr>ECG - electrocardiogram</vt:lpstr>
      <vt:lpstr>Einthoven triangle</vt:lpstr>
      <vt:lpstr>Prezentace aplikace PowerPoint</vt:lpstr>
      <vt:lpstr>Electroencephalography - EEG</vt:lpstr>
      <vt:lpstr>Colour Brain Mapping example: (x,y,z) biosignal  (the colours represent intensity of electric activity of individual parts of the brain)</vt:lpstr>
      <vt:lpstr>Anaesthesia: The EEG and the Bispectral Index (optional)</vt:lpstr>
      <vt:lpstr>Comments on BiS etc. (optional)</vt:lpstr>
      <vt:lpstr>Artefacts</vt:lpstr>
      <vt:lpstr>EKG Artefacts</vt:lpstr>
      <vt:lpstr>Prezentace aplikace PowerPoint</vt:lpstr>
      <vt:lpstr>Some EEG artefacts</vt:lpstr>
      <vt:lpstr>Prezentace aplikace PowerPoint</vt:lpstr>
      <vt:lpstr>Main purposes of temperature measurements</vt:lpstr>
      <vt:lpstr>Prezentace aplikace PowerPoint</vt:lpstr>
      <vt:lpstr>Prezentace aplikace PowerPoint</vt:lpstr>
      <vt:lpstr>Digital Thermometers</vt:lpstr>
      <vt:lpstr>Prezentace aplikace PowerPoint</vt:lpstr>
      <vt:lpstr>Physical principle of the temperature determination based on measurement of infrared radiation</vt:lpstr>
      <vt:lpstr>Prezentace aplikace PowerPoint</vt:lpstr>
      <vt:lpstr>Prezentace aplikace PowerPoint</vt:lpstr>
      <vt:lpstr>Authors: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Vojtěch Mornstein</dc:creator>
  <cp:lastModifiedBy>Vojtěch Mornstein</cp:lastModifiedBy>
  <cp:revision>5</cp:revision>
  <cp:lastPrinted>1601-01-01T00:00:00Z</cp:lastPrinted>
  <dcterms:created xsi:type="dcterms:W3CDTF">2021-09-23T14:42:44Z</dcterms:created>
  <dcterms:modified xsi:type="dcterms:W3CDTF">2024-09-15T07:50:38Z</dcterms:modified>
</cp:coreProperties>
</file>