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7"/>
  </p:notesMasterIdLst>
  <p:handoutMasterIdLst>
    <p:handoutMasterId r:id="rId58"/>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5768" autoAdjust="0"/>
  </p:normalViewPr>
  <p:slideViewPr>
    <p:cSldViewPr snapToGrid="0">
      <p:cViewPr varScale="1">
        <p:scale>
          <a:sx n="64" d="100"/>
          <a:sy n="64" d="100"/>
        </p:scale>
        <p:origin x="556" y="5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5AA300F5-CDC4-4AA5-A016-8CAB684488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E2D368-C511-4FDF-B807-77DCEB96A83D}" type="slidenum">
              <a:rPr lang="en-GB" altLang="cs-CZ"/>
              <a:pPr>
                <a:spcBef>
                  <a:spcPct val="0"/>
                </a:spcBef>
              </a:pPr>
              <a:t>2</a:t>
            </a:fld>
            <a:endParaRPr lang="en-GB" altLang="cs-CZ"/>
          </a:p>
        </p:txBody>
      </p:sp>
      <p:sp>
        <p:nvSpPr>
          <p:cNvPr id="9219" name="Rectangle 2">
            <a:extLst>
              <a:ext uri="{FF2B5EF4-FFF2-40B4-BE49-F238E27FC236}">
                <a16:creationId xmlns:a16="http://schemas.microsoft.com/office/drawing/2014/main" id="{A7BF5447-EC3B-4B02-9E62-2717FF2A2DAF}"/>
              </a:ext>
            </a:extLst>
          </p:cNvPr>
          <p:cNvSpPr>
            <a:spLocks noGrp="1" noRot="1" noChangeAspect="1" noChangeArrowheads="1" noTextEdit="1"/>
          </p:cNvSpPr>
          <p:nvPr>
            <p:ph type="sldImg"/>
          </p:nvPr>
        </p:nvSpPr>
        <p:spPr>
          <a:xfrm>
            <a:off x="381000" y="685800"/>
            <a:ext cx="6096000" cy="3429000"/>
          </a:xfrm>
          <a:ln/>
        </p:spPr>
      </p:sp>
      <p:sp>
        <p:nvSpPr>
          <p:cNvPr id="9220" name="Rectangle 3">
            <a:extLst>
              <a:ext uri="{FF2B5EF4-FFF2-40B4-BE49-F238E27FC236}">
                <a16:creationId xmlns:a16="http://schemas.microsoft.com/office/drawing/2014/main" id="{C72F2967-61E7-4F8A-973E-0F5A59B1D8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9317D914-46B3-47DA-B155-62FFBD1085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C610B2-0D4A-4294-A671-876BD9D71990}" type="slidenum">
              <a:rPr lang="en-GB" altLang="cs-CZ"/>
              <a:pPr>
                <a:spcBef>
                  <a:spcPct val="0"/>
                </a:spcBef>
              </a:pPr>
              <a:t>11</a:t>
            </a:fld>
            <a:endParaRPr lang="en-GB" altLang="cs-CZ"/>
          </a:p>
        </p:txBody>
      </p:sp>
      <p:sp>
        <p:nvSpPr>
          <p:cNvPr id="27651" name="Rectangle 1">
            <a:extLst>
              <a:ext uri="{FF2B5EF4-FFF2-40B4-BE49-F238E27FC236}">
                <a16:creationId xmlns:a16="http://schemas.microsoft.com/office/drawing/2014/main" id="{EFA696B0-A506-441F-A204-8C7690EE0D20}"/>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7652" name="Rectangle 2">
            <a:extLst>
              <a:ext uri="{FF2B5EF4-FFF2-40B4-BE49-F238E27FC236}">
                <a16:creationId xmlns:a16="http://schemas.microsoft.com/office/drawing/2014/main" id="{1C725628-347D-432A-8111-F9B406EBF99D}"/>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62FAF10-1C69-471A-A24D-C1B1CCC81A0B}"/>
              </a:ext>
            </a:extLst>
          </p:cNvPr>
          <p:cNvSpPr>
            <a:spLocks noGrp="1" noRot="1" noChangeAspect="1" noChangeArrowheads="1" noTextEdit="1"/>
          </p:cNvSpPr>
          <p:nvPr>
            <p:ph type="sldImg"/>
          </p:nvPr>
        </p:nvSpPr>
        <p:spPr>
          <a:xfrm>
            <a:off x="381000" y="685800"/>
            <a:ext cx="6096000" cy="3429000"/>
          </a:xfrm>
          <a:ln/>
        </p:spPr>
      </p:sp>
      <p:sp>
        <p:nvSpPr>
          <p:cNvPr id="29699" name="Rectangle 3">
            <a:extLst>
              <a:ext uri="{FF2B5EF4-FFF2-40B4-BE49-F238E27FC236}">
                <a16:creationId xmlns:a16="http://schemas.microsoft.com/office/drawing/2014/main" id="{15244B3C-931B-4513-9AD0-8B897CA8E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2A3E539-6130-4E09-8422-F194E7880E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5495FB-5259-4B58-A71B-EBEBB8015801}" type="slidenum">
              <a:rPr lang="en-GB" altLang="cs-CZ"/>
              <a:pPr>
                <a:spcBef>
                  <a:spcPct val="0"/>
                </a:spcBef>
              </a:pPr>
              <a:t>13</a:t>
            </a:fld>
            <a:endParaRPr lang="en-GB" altLang="cs-CZ"/>
          </a:p>
        </p:txBody>
      </p:sp>
      <p:sp>
        <p:nvSpPr>
          <p:cNvPr id="31747" name="Rectangle 2">
            <a:extLst>
              <a:ext uri="{FF2B5EF4-FFF2-40B4-BE49-F238E27FC236}">
                <a16:creationId xmlns:a16="http://schemas.microsoft.com/office/drawing/2014/main" id="{E59B8143-520E-4BD7-8B26-5D338C318FD7}"/>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905570A7-EC46-4C94-990B-1CA49563B1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644DABD-481D-414A-9923-D7F53EE631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5FDDFE-7BBB-4072-94D5-F303F92A99FA}" type="slidenum">
              <a:rPr lang="en-GB" altLang="cs-CZ"/>
              <a:pPr>
                <a:spcBef>
                  <a:spcPct val="0"/>
                </a:spcBef>
              </a:pPr>
              <a:t>14</a:t>
            </a:fld>
            <a:endParaRPr lang="en-GB" altLang="cs-CZ"/>
          </a:p>
        </p:txBody>
      </p:sp>
      <p:sp>
        <p:nvSpPr>
          <p:cNvPr id="33795" name="Rectangle 2">
            <a:extLst>
              <a:ext uri="{FF2B5EF4-FFF2-40B4-BE49-F238E27FC236}">
                <a16:creationId xmlns:a16="http://schemas.microsoft.com/office/drawing/2014/main" id="{C9F5BC44-210A-4DCA-ABE4-8C7ECDEFE9C4}"/>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7ED08FEA-C1C9-481E-BDA2-0302E0A586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CBB941CF-7D02-4A95-9DB9-5369182F28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30187D-4505-49DF-84AE-B1439513232F}" type="slidenum">
              <a:rPr lang="en-GB" altLang="cs-CZ"/>
              <a:pPr>
                <a:spcBef>
                  <a:spcPct val="0"/>
                </a:spcBef>
              </a:pPr>
              <a:t>15</a:t>
            </a:fld>
            <a:endParaRPr lang="en-GB" altLang="cs-CZ"/>
          </a:p>
        </p:txBody>
      </p:sp>
      <p:sp>
        <p:nvSpPr>
          <p:cNvPr id="35843" name="Rectangle 2">
            <a:extLst>
              <a:ext uri="{FF2B5EF4-FFF2-40B4-BE49-F238E27FC236}">
                <a16:creationId xmlns:a16="http://schemas.microsoft.com/office/drawing/2014/main" id="{A8DA2BCA-7D01-4BD7-A5AF-0835F814A248}"/>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11C873F8-419F-4C73-A21C-47092155BE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DAEB181-BD9E-49A5-9743-C71996FBE5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B5EB61-3BE5-4886-BF72-2DCFC4FDA240}" type="slidenum">
              <a:rPr lang="en-GB" altLang="cs-CZ"/>
              <a:pPr>
                <a:spcBef>
                  <a:spcPct val="0"/>
                </a:spcBef>
              </a:pPr>
              <a:t>16</a:t>
            </a:fld>
            <a:endParaRPr lang="en-GB" altLang="cs-CZ"/>
          </a:p>
        </p:txBody>
      </p:sp>
      <p:sp>
        <p:nvSpPr>
          <p:cNvPr id="37891" name="Rectangle 2">
            <a:extLst>
              <a:ext uri="{FF2B5EF4-FFF2-40B4-BE49-F238E27FC236}">
                <a16:creationId xmlns:a16="http://schemas.microsoft.com/office/drawing/2014/main" id="{025AD6A7-F768-4412-A752-52FFB1CA060B}"/>
              </a:ext>
            </a:extLst>
          </p:cNvPr>
          <p:cNvSpPr>
            <a:spLocks noGrp="1" noRot="1" noChangeAspect="1" noChangeArrowheads="1" noTextEdit="1"/>
          </p:cNvSpPr>
          <p:nvPr>
            <p:ph type="sldImg"/>
          </p:nvPr>
        </p:nvSpPr>
        <p:spPr>
          <a:xfrm>
            <a:off x="381000" y="685800"/>
            <a:ext cx="6096000" cy="3429000"/>
          </a:xfrm>
          <a:ln/>
        </p:spPr>
      </p:sp>
      <p:sp>
        <p:nvSpPr>
          <p:cNvPr id="37892" name="Rectangle 3">
            <a:extLst>
              <a:ext uri="{FF2B5EF4-FFF2-40B4-BE49-F238E27FC236}">
                <a16:creationId xmlns:a16="http://schemas.microsoft.com/office/drawing/2014/main" id="{C81D0CF9-2D77-4F1E-8BEB-23CB837E7F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D0C379D4-7F71-4EA7-A29E-ADA3B95831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FC0315-0A6B-461A-AE20-715527651438}" type="slidenum">
              <a:rPr lang="en-GB" altLang="cs-CZ"/>
              <a:pPr>
                <a:spcBef>
                  <a:spcPct val="0"/>
                </a:spcBef>
              </a:pPr>
              <a:t>17</a:t>
            </a:fld>
            <a:endParaRPr lang="en-GB" altLang="cs-CZ"/>
          </a:p>
        </p:txBody>
      </p:sp>
      <p:sp>
        <p:nvSpPr>
          <p:cNvPr id="39939" name="Rectangle 2">
            <a:extLst>
              <a:ext uri="{FF2B5EF4-FFF2-40B4-BE49-F238E27FC236}">
                <a16:creationId xmlns:a16="http://schemas.microsoft.com/office/drawing/2014/main" id="{38031FF2-CC83-430C-9300-30A99D672ACC}"/>
              </a:ext>
            </a:extLst>
          </p:cNvPr>
          <p:cNvSpPr>
            <a:spLocks noGrp="1" noRot="1" noChangeAspect="1" noChangeArrowheads="1" noTextEdit="1"/>
          </p:cNvSpPr>
          <p:nvPr>
            <p:ph type="sldImg"/>
          </p:nvPr>
        </p:nvSpPr>
        <p:spPr>
          <a:xfrm>
            <a:off x="381000" y="685800"/>
            <a:ext cx="6096000" cy="3429000"/>
          </a:xfrm>
          <a:ln/>
        </p:spPr>
      </p:sp>
      <p:sp>
        <p:nvSpPr>
          <p:cNvPr id="39940" name="Rectangle 3">
            <a:extLst>
              <a:ext uri="{FF2B5EF4-FFF2-40B4-BE49-F238E27FC236}">
                <a16:creationId xmlns:a16="http://schemas.microsoft.com/office/drawing/2014/main" id="{DD1A2A38-774A-4E13-9752-4210B8F6C3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0783B9-F210-4481-94B7-2F2F396A19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7583D6-687C-47C6-A000-9749A18A3C75}" type="slidenum">
              <a:rPr lang="en-GB" altLang="cs-CZ"/>
              <a:pPr>
                <a:spcBef>
                  <a:spcPct val="0"/>
                </a:spcBef>
              </a:pPr>
              <a:t>18</a:t>
            </a:fld>
            <a:endParaRPr lang="en-GB" altLang="cs-CZ"/>
          </a:p>
        </p:txBody>
      </p:sp>
      <p:sp>
        <p:nvSpPr>
          <p:cNvPr id="41987" name="Rectangle 2">
            <a:extLst>
              <a:ext uri="{FF2B5EF4-FFF2-40B4-BE49-F238E27FC236}">
                <a16:creationId xmlns:a16="http://schemas.microsoft.com/office/drawing/2014/main" id="{0B24F05F-D999-4C39-827F-7A69617F041F}"/>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7151976F-99D6-4B1B-88E8-E5BD7792D6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42960CD-4976-4A21-8979-AD75B39498DF}"/>
              </a:ext>
            </a:extLst>
          </p:cNvPr>
          <p:cNvSpPr>
            <a:spLocks noGrp="1" noRot="1" noChangeAspect="1" noChangeArrowheads="1" noTextEdit="1"/>
          </p:cNvSpPr>
          <p:nvPr>
            <p:ph type="sldImg"/>
          </p:nvPr>
        </p:nvSpPr>
        <p:spPr>
          <a:xfrm>
            <a:off x="381000" y="685800"/>
            <a:ext cx="6096000" cy="3429000"/>
          </a:xfrm>
          <a:ln/>
        </p:spPr>
      </p:sp>
      <p:sp>
        <p:nvSpPr>
          <p:cNvPr id="44035" name="Rectangle 3">
            <a:extLst>
              <a:ext uri="{FF2B5EF4-FFF2-40B4-BE49-F238E27FC236}">
                <a16:creationId xmlns:a16="http://schemas.microsoft.com/office/drawing/2014/main" id="{5C267FF2-2338-427E-9DD2-A6204196C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48065AE-2D0B-42BB-B3AF-4532664E2F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047EFB-21B2-45E8-A4D4-7E47680E28A3}" type="slidenum">
              <a:rPr lang="en-GB" altLang="cs-CZ"/>
              <a:pPr>
                <a:spcBef>
                  <a:spcPct val="0"/>
                </a:spcBef>
              </a:pPr>
              <a:t>20</a:t>
            </a:fld>
            <a:endParaRPr lang="en-GB" altLang="cs-CZ"/>
          </a:p>
        </p:txBody>
      </p:sp>
      <p:sp>
        <p:nvSpPr>
          <p:cNvPr id="46083" name="Rectangle 2">
            <a:extLst>
              <a:ext uri="{FF2B5EF4-FFF2-40B4-BE49-F238E27FC236}">
                <a16:creationId xmlns:a16="http://schemas.microsoft.com/office/drawing/2014/main" id="{5859D7E7-FF78-48B7-B154-3E4861A12687}"/>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616902F7-F2CD-49EB-A24B-8ECCE3762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40408E72-80C7-4FB3-99D8-337D5B54FB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72C2DC-A888-449D-B6FC-7A5D722F79C5}" type="slidenum">
              <a:rPr lang="en-GB" altLang="cs-CZ"/>
              <a:pPr>
                <a:spcBef>
                  <a:spcPct val="0"/>
                </a:spcBef>
              </a:pPr>
              <a:t>3</a:t>
            </a:fld>
            <a:endParaRPr lang="en-GB" altLang="cs-CZ"/>
          </a:p>
        </p:txBody>
      </p:sp>
      <p:sp>
        <p:nvSpPr>
          <p:cNvPr id="11267" name="Rectangle 2">
            <a:extLst>
              <a:ext uri="{FF2B5EF4-FFF2-40B4-BE49-F238E27FC236}">
                <a16:creationId xmlns:a16="http://schemas.microsoft.com/office/drawing/2014/main" id="{BDA5A907-B26E-40F7-9836-DA264857E18A}"/>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BE7EAE2D-A6E3-4393-A3FA-B9B045F87C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3A9F5C7-877D-4B40-A84F-1BDAA7AA23B5}"/>
              </a:ext>
            </a:extLst>
          </p:cNvPr>
          <p:cNvSpPr>
            <a:spLocks noGrp="1" noRot="1" noChangeAspect="1" noChangeArrowheads="1" noTextEdit="1"/>
          </p:cNvSpPr>
          <p:nvPr>
            <p:ph type="sldImg"/>
          </p:nvPr>
        </p:nvSpPr>
        <p:spPr>
          <a:xfrm>
            <a:off x="381000" y="685800"/>
            <a:ext cx="6096000" cy="3429000"/>
          </a:xfrm>
          <a:ln/>
        </p:spPr>
      </p:sp>
      <p:sp>
        <p:nvSpPr>
          <p:cNvPr id="48131" name="Rectangle 3">
            <a:extLst>
              <a:ext uri="{FF2B5EF4-FFF2-40B4-BE49-F238E27FC236}">
                <a16:creationId xmlns:a16="http://schemas.microsoft.com/office/drawing/2014/main" id="{AD7FF130-054D-4A50-B620-A6BC6FEFB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01B01FC1-9D90-49CD-BBA7-2947B4CFA5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61AFC0-5487-4203-BDED-E681C2ABC83C}" type="slidenum">
              <a:rPr lang="en-GB" altLang="cs-CZ"/>
              <a:pPr>
                <a:spcBef>
                  <a:spcPct val="0"/>
                </a:spcBef>
              </a:pPr>
              <a:t>22</a:t>
            </a:fld>
            <a:endParaRPr lang="en-GB" altLang="cs-CZ"/>
          </a:p>
        </p:txBody>
      </p:sp>
      <p:sp>
        <p:nvSpPr>
          <p:cNvPr id="50179" name="Rectangle 2">
            <a:extLst>
              <a:ext uri="{FF2B5EF4-FFF2-40B4-BE49-F238E27FC236}">
                <a16:creationId xmlns:a16="http://schemas.microsoft.com/office/drawing/2014/main" id="{96443153-E6D3-4279-A446-54C8318A06EC}"/>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10F63DF1-2694-47B3-B4C5-DCD031574B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84505CE-D594-4BA6-8AF6-416E71D405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46FB53-772B-4364-92A0-DAB7B2C15779}" type="slidenum">
              <a:rPr lang="en-GB" altLang="cs-CZ"/>
              <a:pPr>
                <a:spcBef>
                  <a:spcPct val="0"/>
                </a:spcBef>
              </a:pPr>
              <a:t>23</a:t>
            </a:fld>
            <a:endParaRPr lang="en-GB" altLang="cs-CZ"/>
          </a:p>
        </p:txBody>
      </p:sp>
      <p:sp>
        <p:nvSpPr>
          <p:cNvPr id="52227" name="Rectangle 2">
            <a:extLst>
              <a:ext uri="{FF2B5EF4-FFF2-40B4-BE49-F238E27FC236}">
                <a16:creationId xmlns:a16="http://schemas.microsoft.com/office/drawing/2014/main" id="{60EADDD2-9C80-46BB-AC07-25B9EF48F97B}"/>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B286F3AD-B7C5-49B7-9489-8B966BBD1B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2F41A6C-B231-4C4A-AFF0-B0A8DAF18B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9DBE39-3CF0-4D49-AD08-3EB9CB188FA7}" type="slidenum">
              <a:rPr lang="en-GB" altLang="cs-CZ"/>
              <a:pPr>
                <a:spcBef>
                  <a:spcPct val="0"/>
                </a:spcBef>
              </a:pPr>
              <a:t>24</a:t>
            </a:fld>
            <a:endParaRPr lang="en-GB" altLang="cs-CZ"/>
          </a:p>
        </p:txBody>
      </p:sp>
      <p:sp>
        <p:nvSpPr>
          <p:cNvPr id="54275" name="Rectangle 2">
            <a:extLst>
              <a:ext uri="{FF2B5EF4-FFF2-40B4-BE49-F238E27FC236}">
                <a16:creationId xmlns:a16="http://schemas.microsoft.com/office/drawing/2014/main" id="{084529DE-59B2-400E-A49D-36B027A93BBF}"/>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EB461013-583C-4636-ACE6-13F2CFBD9D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60FDE9D-3482-48A6-A23E-60C564B59D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0F85DC-6E1D-43D3-8796-A6B7D95042BC}" type="slidenum">
              <a:rPr lang="en-GB" altLang="cs-CZ"/>
              <a:pPr>
                <a:spcBef>
                  <a:spcPct val="0"/>
                </a:spcBef>
              </a:pPr>
              <a:t>25</a:t>
            </a:fld>
            <a:endParaRPr lang="en-GB" altLang="cs-CZ"/>
          </a:p>
        </p:txBody>
      </p:sp>
      <p:sp>
        <p:nvSpPr>
          <p:cNvPr id="56323" name="Rectangle 2">
            <a:extLst>
              <a:ext uri="{FF2B5EF4-FFF2-40B4-BE49-F238E27FC236}">
                <a16:creationId xmlns:a16="http://schemas.microsoft.com/office/drawing/2014/main" id="{5DF762E2-45F8-46B0-B1B9-03660B37C9A1}"/>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B8808ABE-3A1F-4000-B70B-5DF78BC880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8A650A2B-42A9-4636-9F7B-CBF87DE75E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8D30C7-E525-439A-B961-FAB1A02CAAD4}" type="slidenum">
              <a:rPr lang="en-GB" altLang="cs-CZ"/>
              <a:pPr>
                <a:spcBef>
                  <a:spcPct val="0"/>
                </a:spcBef>
              </a:pPr>
              <a:t>26</a:t>
            </a:fld>
            <a:endParaRPr lang="en-GB" altLang="cs-CZ"/>
          </a:p>
        </p:txBody>
      </p:sp>
      <p:sp>
        <p:nvSpPr>
          <p:cNvPr id="58371" name="Rectangle 2">
            <a:extLst>
              <a:ext uri="{FF2B5EF4-FFF2-40B4-BE49-F238E27FC236}">
                <a16:creationId xmlns:a16="http://schemas.microsoft.com/office/drawing/2014/main" id="{0F8601BD-C487-49EE-97F6-BC15C975F8A8}"/>
              </a:ext>
            </a:extLst>
          </p:cNvPr>
          <p:cNvSpPr>
            <a:spLocks noGrp="1" noRot="1" noChangeAspect="1" noChangeArrowheads="1" noTextEdit="1"/>
          </p:cNvSpPr>
          <p:nvPr>
            <p:ph type="sldImg"/>
          </p:nvPr>
        </p:nvSpPr>
        <p:spPr>
          <a:xfrm>
            <a:off x="381000" y="685800"/>
            <a:ext cx="6096000" cy="3429000"/>
          </a:xfrm>
          <a:ln/>
        </p:spPr>
      </p:sp>
      <p:sp>
        <p:nvSpPr>
          <p:cNvPr id="58372" name="Rectangle 3">
            <a:extLst>
              <a:ext uri="{FF2B5EF4-FFF2-40B4-BE49-F238E27FC236}">
                <a16:creationId xmlns:a16="http://schemas.microsoft.com/office/drawing/2014/main" id="{7890FADD-09B3-4D9D-B407-104EE64E498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20438C06-8F4E-415D-A0BC-A6262BB03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172375-D166-46AE-AE86-FEE75E5B38BA}" type="slidenum">
              <a:rPr lang="en-GB" altLang="cs-CZ"/>
              <a:pPr>
                <a:spcBef>
                  <a:spcPct val="0"/>
                </a:spcBef>
              </a:pPr>
              <a:t>27</a:t>
            </a:fld>
            <a:endParaRPr lang="en-GB" altLang="cs-CZ"/>
          </a:p>
        </p:txBody>
      </p:sp>
      <p:sp>
        <p:nvSpPr>
          <p:cNvPr id="60419" name="Rectangle 2">
            <a:extLst>
              <a:ext uri="{FF2B5EF4-FFF2-40B4-BE49-F238E27FC236}">
                <a16:creationId xmlns:a16="http://schemas.microsoft.com/office/drawing/2014/main" id="{1CCB545E-0350-4FEA-949A-AE31FC08342A}"/>
              </a:ext>
            </a:extLst>
          </p:cNvPr>
          <p:cNvSpPr>
            <a:spLocks noGrp="1" noRot="1" noChangeAspect="1" noChangeArrowheads="1" noTextEdit="1"/>
          </p:cNvSpPr>
          <p:nvPr>
            <p:ph type="sldImg"/>
          </p:nvPr>
        </p:nvSpPr>
        <p:spPr>
          <a:xfrm>
            <a:off x="381000" y="685800"/>
            <a:ext cx="6096000" cy="3429000"/>
          </a:xfrm>
          <a:ln/>
        </p:spPr>
      </p:sp>
      <p:sp>
        <p:nvSpPr>
          <p:cNvPr id="60420" name="Rectangle 3">
            <a:extLst>
              <a:ext uri="{FF2B5EF4-FFF2-40B4-BE49-F238E27FC236}">
                <a16:creationId xmlns:a16="http://schemas.microsoft.com/office/drawing/2014/main" id="{16E68D9B-9340-4662-A374-D0FDA88877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4E98FE2-12FA-42DF-9038-99E37E81FD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6678E8-8329-4A06-BF65-9A34693A163E}" type="slidenum">
              <a:rPr lang="en-GB" altLang="cs-CZ"/>
              <a:pPr>
                <a:spcBef>
                  <a:spcPct val="0"/>
                </a:spcBef>
              </a:pPr>
              <a:t>28</a:t>
            </a:fld>
            <a:endParaRPr lang="en-GB" altLang="cs-CZ"/>
          </a:p>
        </p:txBody>
      </p:sp>
      <p:sp>
        <p:nvSpPr>
          <p:cNvPr id="62467" name="Rectangle 2">
            <a:extLst>
              <a:ext uri="{FF2B5EF4-FFF2-40B4-BE49-F238E27FC236}">
                <a16:creationId xmlns:a16="http://schemas.microsoft.com/office/drawing/2014/main" id="{7AA9145B-8DE8-4F50-AEB6-E73DB9CE6432}"/>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id="{5219DD13-B925-4B6C-A2BC-0C0C716F36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C306D66-2EE6-4E0A-8BF1-7C29CF7B37D6}"/>
              </a:ext>
            </a:extLst>
          </p:cNvPr>
          <p:cNvSpPr txBox="1">
            <a:spLocks noGrp="1"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9pPr>
          </a:lstStyle>
          <a:p>
            <a:pPr algn="r" eaLnBrk="1" hangingPunct="1">
              <a:spcBef>
                <a:spcPct val="0"/>
              </a:spcBef>
              <a:buClr>
                <a:srgbClr val="000000"/>
              </a:buClr>
            </a:pPr>
            <a:fld id="{4D8C7809-1D68-4D9A-BEE7-75AB2A7A5098}" type="slidenum">
              <a:rPr lang="en-GB" altLang="cs-CZ">
                <a:solidFill>
                  <a:srgbClr val="000000"/>
                </a:solidFill>
                <a:ea typeface="MS Gothic" panose="020B0609070205080204" pitchFamily="49" charset="-128"/>
              </a:rPr>
              <a:pPr algn="r" eaLnBrk="1" hangingPunct="1">
                <a:spcBef>
                  <a:spcPct val="0"/>
                </a:spcBef>
                <a:buClr>
                  <a:srgbClr val="000000"/>
                </a:buClr>
              </a:pPr>
              <a:t>29</a:t>
            </a:fld>
            <a:endParaRPr lang="en-GB" altLang="cs-CZ">
              <a:solidFill>
                <a:srgbClr val="000000"/>
              </a:solidFill>
              <a:ea typeface="MS Gothic" panose="020B0609070205080204" pitchFamily="49" charset="-128"/>
            </a:endParaRPr>
          </a:p>
        </p:txBody>
      </p:sp>
      <p:sp>
        <p:nvSpPr>
          <p:cNvPr id="64515" name="Text Box 1">
            <a:extLst>
              <a:ext uri="{FF2B5EF4-FFF2-40B4-BE49-F238E27FC236}">
                <a16:creationId xmlns:a16="http://schemas.microsoft.com/office/drawing/2014/main" id="{8CC1531D-912B-4921-955F-D4B26D9C693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spcBef>
                <a:spcPct val="30000"/>
              </a:spcBef>
              <a:defRPr sz="1200">
                <a:solidFill>
                  <a:schemeClr val="tx1"/>
                </a:solidFill>
                <a:latin typeface="Arial" panose="020B0604020202020204" pitchFamily="34" charset="0"/>
              </a:defRPr>
            </a:lvl1pPr>
            <a:lvl2pPr marL="742950" indent="-285750" defTabSz="449263">
              <a:spcBef>
                <a:spcPct val="30000"/>
              </a:spcBef>
              <a:defRPr sz="1200">
                <a:solidFill>
                  <a:schemeClr val="tx1"/>
                </a:solidFill>
                <a:latin typeface="Arial" panose="020B0604020202020204" pitchFamily="34" charset="0"/>
              </a:defRPr>
            </a:lvl2pPr>
            <a:lvl3pPr marL="1143000" indent="-228600" defTabSz="449263">
              <a:spcBef>
                <a:spcPct val="30000"/>
              </a:spcBef>
              <a:defRPr sz="1200">
                <a:solidFill>
                  <a:schemeClr val="tx1"/>
                </a:solidFill>
                <a:latin typeface="Arial" panose="020B0604020202020204" pitchFamily="34" charset="0"/>
              </a:defRPr>
            </a:lvl3pPr>
            <a:lvl4pPr marL="1600200" indent="-228600" defTabSz="449263">
              <a:spcBef>
                <a:spcPct val="30000"/>
              </a:spcBef>
              <a:defRPr sz="1200">
                <a:solidFill>
                  <a:schemeClr val="tx1"/>
                </a:solidFill>
                <a:latin typeface="Arial" panose="020B0604020202020204" pitchFamily="34" charset="0"/>
              </a:defRPr>
            </a:lvl4pPr>
            <a:lvl5pPr marL="2057400" indent="-228600" defTabSz="449263">
              <a:spcBef>
                <a:spcPct val="30000"/>
              </a:spcBef>
              <a:defRPr sz="1200">
                <a:solidFill>
                  <a:schemeClr val="tx1"/>
                </a:solidFill>
                <a:latin typeface="Arial" panose="020B0604020202020204" pitchFamily="34" charset="0"/>
              </a:defRPr>
            </a:lvl5pPr>
            <a:lvl6pPr marL="2514600" indent="-228600" defTabSz="4492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492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492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4926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lnSpc>
                <a:spcPct val="93000"/>
              </a:lnSpc>
              <a:spcBef>
                <a:spcPct val="0"/>
              </a:spcBef>
              <a:buClr>
                <a:srgbClr val="000000"/>
              </a:buClr>
            </a:pPr>
            <a:endParaRPr lang="cs-CZ" altLang="cs-CZ" sz="1800">
              <a:solidFill>
                <a:schemeClr val="bg1"/>
              </a:solidFill>
              <a:ea typeface="MS Gothic" panose="020B0609070205080204" pitchFamily="49" charset="-128"/>
            </a:endParaRPr>
          </a:p>
        </p:txBody>
      </p:sp>
      <p:sp>
        <p:nvSpPr>
          <p:cNvPr id="64516" name="Rectangle 2">
            <a:extLst>
              <a:ext uri="{FF2B5EF4-FFF2-40B4-BE49-F238E27FC236}">
                <a16:creationId xmlns:a16="http://schemas.microsoft.com/office/drawing/2014/main" id="{3A551A99-0D01-4D24-B1F9-210B830F793A}"/>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p>
            <a:pPr defTabSz="449263"/>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03B4F0C-501B-4E73-BF3F-A8883523DA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68D6C8-C3EA-48A5-AFB8-40600F123BDA}" type="slidenum">
              <a:rPr lang="en-GB" altLang="cs-CZ"/>
              <a:pPr>
                <a:spcBef>
                  <a:spcPct val="0"/>
                </a:spcBef>
              </a:pPr>
              <a:t>30</a:t>
            </a:fld>
            <a:endParaRPr lang="en-GB" altLang="cs-CZ"/>
          </a:p>
        </p:txBody>
      </p:sp>
      <p:sp>
        <p:nvSpPr>
          <p:cNvPr id="66563" name="Rectangle 2">
            <a:extLst>
              <a:ext uri="{FF2B5EF4-FFF2-40B4-BE49-F238E27FC236}">
                <a16:creationId xmlns:a16="http://schemas.microsoft.com/office/drawing/2014/main" id="{BA810CB3-6BED-49EC-B5DB-8BDA173F4EF5}"/>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C0D2B22F-48DC-4E14-A176-1B4984D871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125E91E6-202C-48A0-89EF-593A7D877F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C85EE3-40EA-4C07-BFF2-E7B84C127062}" type="slidenum">
              <a:rPr lang="en-GB" altLang="cs-CZ"/>
              <a:pPr>
                <a:spcBef>
                  <a:spcPct val="0"/>
                </a:spcBef>
              </a:pPr>
              <a:t>4</a:t>
            </a:fld>
            <a:endParaRPr lang="en-GB" altLang="cs-CZ"/>
          </a:p>
        </p:txBody>
      </p:sp>
      <p:sp>
        <p:nvSpPr>
          <p:cNvPr id="13315" name="Rectangle 2">
            <a:extLst>
              <a:ext uri="{FF2B5EF4-FFF2-40B4-BE49-F238E27FC236}">
                <a16:creationId xmlns:a16="http://schemas.microsoft.com/office/drawing/2014/main" id="{ED60FDBE-6738-4D79-9E63-E7EFEB789DD9}"/>
              </a:ext>
            </a:extLst>
          </p:cNvPr>
          <p:cNvSpPr>
            <a:spLocks noGrp="1" noRot="1" noChangeAspect="1" noChangeArrowheads="1" noTextEdit="1"/>
          </p:cNvSpPr>
          <p:nvPr>
            <p:ph type="sldImg"/>
          </p:nvPr>
        </p:nvSpPr>
        <p:spPr>
          <a:xfrm>
            <a:off x="381000" y="685800"/>
            <a:ext cx="6096000" cy="3429000"/>
          </a:xfrm>
          <a:ln/>
        </p:spPr>
      </p:sp>
      <p:sp>
        <p:nvSpPr>
          <p:cNvPr id="13316" name="Rectangle 3">
            <a:extLst>
              <a:ext uri="{FF2B5EF4-FFF2-40B4-BE49-F238E27FC236}">
                <a16:creationId xmlns:a16="http://schemas.microsoft.com/office/drawing/2014/main" id="{8E96E62F-01E7-4E3B-BB14-F627BC6A0D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F6D8771-4395-46CE-A9C3-DBBF8476DB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2570BB-F540-41FD-90C8-93B9E5D5F38E}" type="slidenum">
              <a:rPr lang="en-GB" altLang="cs-CZ"/>
              <a:pPr>
                <a:spcBef>
                  <a:spcPct val="0"/>
                </a:spcBef>
              </a:pPr>
              <a:t>31</a:t>
            </a:fld>
            <a:endParaRPr lang="en-GB" altLang="cs-CZ"/>
          </a:p>
        </p:txBody>
      </p:sp>
      <p:sp>
        <p:nvSpPr>
          <p:cNvPr id="68611" name="Rectangle 2">
            <a:extLst>
              <a:ext uri="{FF2B5EF4-FFF2-40B4-BE49-F238E27FC236}">
                <a16:creationId xmlns:a16="http://schemas.microsoft.com/office/drawing/2014/main" id="{153DA905-C4C3-4D79-AFF4-C6060A7A8F6C}"/>
              </a:ext>
            </a:extLst>
          </p:cNvPr>
          <p:cNvSpPr>
            <a:spLocks noGrp="1" noRot="1" noChangeAspect="1" noChangeArrowheads="1" noTextEdit="1"/>
          </p:cNvSpPr>
          <p:nvPr>
            <p:ph type="sldImg"/>
          </p:nvPr>
        </p:nvSpPr>
        <p:spPr>
          <a:xfrm>
            <a:off x="381000" y="685800"/>
            <a:ext cx="6096000" cy="3429000"/>
          </a:xfrm>
          <a:ln/>
        </p:spPr>
      </p:sp>
      <p:sp>
        <p:nvSpPr>
          <p:cNvPr id="68612" name="Rectangle 3">
            <a:extLst>
              <a:ext uri="{FF2B5EF4-FFF2-40B4-BE49-F238E27FC236}">
                <a16:creationId xmlns:a16="http://schemas.microsoft.com/office/drawing/2014/main" id="{F4523056-D9D0-4F54-80A4-543FBABFA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73AB2495-ACF9-4B51-9DFF-559F1A5551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C6104F-273B-4E11-8B67-DEC59ED1AF98}" type="slidenum">
              <a:rPr lang="en-GB" altLang="cs-CZ"/>
              <a:pPr>
                <a:spcBef>
                  <a:spcPct val="0"/>
                </a:spcBef>
              </a:pPr>
              <a:t>33</a:t>
            </a:fld>
            <a:endParaRPr lang="en-GB" altLang="cs-CZ"/>
          </a:p>
        </p:txBody>
      </p:sp>
      <p:sp>
        <p:nvSpPr>
          <p:cNvPr id="71683" name="Rectangle 2">
            <a:extLst>
              <a:ext uri="{FF2B5EF4-FFF2-40B4-BE49-F238E27FC236}">
                <a16:creationId xmlns:a16="http://schemas.microsoft.com/office/drawing/2014/main" id="{21C00D8E-FAA8-49DA-83BE-63084210B664}"/>
              </a:ext>
            </a:extLst>
          </p:cNvPr>
          <p:cNvSpPr>
            <a:spLocks noGrp="1" noRot="1" noChangeAspect="1" noChangeArrowheads="1" noTextEdit="1"/>
          </p:cNvSpPr>
          <p:nvPr>
            <p:ph type="sldImg"/>
          </p:nvPr>
        </p:nvSpPr>
        <p:spPr>
          <a:xfrm>
            <a:off x="381000" y="685800"/>
            <a:ext cx="6096000" cy="3429000"/>
          </a:xfrm>
          <a:ln/>
        </p:spPr>
      </p:sp>
      <p:sp>
        <p:nvSpPr>
          <p:cNvPr id="71684" name="Rectangle 3">
            <a:extLst>
              <a:ext uri="{FF2B5EF4-FFF2-40B4-BE49-F238E27FC236}">
                <a16:creationId xmlns:a16="http://schemas.microsoft.com/office/drawing/2014/main" id="{23C3A894-1926-48A1-85D6-EE43A3772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843F3E7B-782C-4940-8D15-E9D85C5FE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1CA5B7-211B-47ED-A19C-22071343EA72}" type="slidenum">
              <a:rPr lang="en-GB" altLang="cs-CZ"/>
              <a:pPr>
                <a:spcBef>
                  <a:spcPct val="0"/>
                </a:spcBef>
              </a:pPr>
              <a:t>34</a:t>
            </a:fld>
            <a:endParaRPr lang="en-GB" altLang="cs-CZ"/>
          </a:p>
        </p:txBody>
      </p:sp>
      <p:sp>
        <p:nvSpPr>
          <p:cNvPr id="73731" name="Rectangle 2">
            <a:extLst>
              <a:ext uri="{FF2B5EF4-FFF2-40B4-BE49-F238E27FC236}">
                <a16:creationId xmlns:a16="http://schemas.microsoft.com/office/drawing/2014/main" id="{E4C4FDD6-B215-41A3-8046-63D45F04CCFB}"/>
              </a:ext>
            </a:extLst>
          </p:cNvPr>
          <p:cNvSpPr>
            <a:spLocks noGrp="1" noRot="1" noChangeAspect="1" noChangeArrowheads="1" noTextEdit="1"/>
          </p:cNvSpPr>
          <p:nvPr>
            <p:ph type="sldImg"/>
          </p:nvPr>
        </p:nvSpPr>
        <p:spPr>
          <a:xfrm>
            <a:off x="381000" y="685800"/>
            <a:ext cx="6096000" cy="3429000"/>
          </a:xfrm>
          <a:ln/>
        </p:spPr>
      </p:sp>
      <p:sp>
        <p:nvSpPr>
          <p:cNvPr id="73732" name="Rectangle 3">
            <a:extLst>
              <a:ext uri="{FF2B5EF4-FFF2-40B4-BE49-F238E27FC236}">
                <a16:creationId xmlns:a16="http://schemas.microsoft.com/office/drawing/2014/main" id="{4DF1EB86-991A-4776-8557-9B8225A48A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EFED1553-0C04-47AC-A367-6E7AF547ED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94C88B-F0C6-4252-8418-5A15344726BD}" type="slidenum">
              <a:rPr lang="en-GB" altLang="cs-CZ"/>
              <a:pPr>
                <a:spcBef>
                  <a:spcPct val="0"/>
                </a:spcBef>
              </a:pPr>
              <a:t>35</a:t>
            </a:fld>
            <a:endParaRPr lang="en-GB" altLang="cs-CZ"/>
          </a:p>
        </p:txBody>
      </p:sp>
      <p:sp>
        <p:nvSpPr>
          <p:cNvPr id="75779" name="Rectangle 2">
            <a:extLst>
              <a:ext uri="{FF2B5EF4-FFF2-40B4-BE49-F238E27FC236}">
                <a16:creationId xmlns:a16="http://schemas.microsoft.com/office/drawing/2014/main" id="{950F66E6-B090-4DCC-AC05-B102A508FCC1}"/>
              </a:ext>
            </a:extLst>
          </p:cNvPr>
          <p:cNvSpPr>
            <a:spLocks noGrp="1" noRot="1" noChangeAspect="1" noChangeArrowheads="1" noTextEdit="1"/>
          </p:cNvSpPr>
          <p:nvPr>
            <p:ph type="sldImg"/>
          </p:nvPr>
        </p:nvSpPr>
        <p:spPr>
          <a:xfrm>
            <a:off x="381000" y="685800"/>
            <a:ext cx="6096000" cy="3429000"/>
          </a:xfrm>
          <a:ln/>
        </p:spPr>
      </p:sp>
      <p:sp>
        <p:nvSpPr>
          <p:cNvPr id="75780" name="Rectangle 3">
            <a:extLst>
              <a:ext uri="{FF2B5EF4-FFF2-40B4-BE49-F238E27FC236}">
                <a16:creationId xmlns:a16="http://schemas.microsoft.com/office/drawing/2014/main" id="{B0629AF4-6C06-4DF9-AA4E-B94A152A2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7840242C-99FF-4EED-B37C-1B5565A3A4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A50AC2-A63C-43D4-ADD1-47C243EDEAD8}" type="slidenum">
              <a:rPr lang="en-GB" altLang="cs-CZ"/>
              <a:pPr>
                <a:spcBef>
                  <a:spcPct val="0"/>
                </a:spcBef>
              </a:pPr>
              <a:t>36</a:t>
            </a:fld>
            <a:endParaRPr lang="en-GB" altLang="cs-CZ"/>
          </a:p>
        </p:txBody>
      </p:sp>
      <p:sp>
        <p:nvSpPr>
          <p:cNvPr id="77827" name="Rectangle 2">
            <a:extLst>
              <a:ext uri="{FF2B5EF4-FFF2-40B4-BE49-F238E27FC236}">
                <a16:creationId xmlns:a16="http://schemas.microsoft.com/office/drawing/2014/main" id="{994F1517-107C-4D57-8F77-11CB5FFFA833}"/>
              </a:ext>
            </a:extLst>
          </p:cNvPr>
          <p:cNvSpPr>
            <a:spLocks noGrp="1" noRot="1" noChangeAspect="1" noChangeArrowheads="1" noTextEdit="1"/>
          </p:cNvSpPr>
          <p:nvPr>
            <p:ph type="sldImg"/>
          </p:nvPr>
        </p:nvSpPr>
        <p:spPr>
          <a:xfrm>
            <a:off x="381000" y="685800"/>
            <a:ext cx="6096000" cy="3429000"/>
          </a:xfrm>
          <a:ln/>
        </p:spPr>
      </p:sp>
      <p:sp>
        <p:nvSpPr>
          <p:cNvPr id="77828" name="Rectangle 3">
            <a:extLst>
              <a:ext uri="{FF2B5EF4-FFF2-40B4-BE49-F238E27FC236}">
                <a16:creationId xmlns:a16="http://schemas.microsoft.com/office/drawing/2014/main" id="{4EF0F851-EA78-48DB-97B1-2C52DF9EAB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39E0C408-B962-4352-81D7-ADCB8AFF41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37ABFD-AF29-4F03-B2D8-DA80C50729E5}" type="slidenum">
              <a:rPr lang="en-GB" altLang="cs-CZ"/>
              <a:pPr>
                <a:spcBef>
                  <a:spcPct val="0"/>
                </a:spcBef>
              </a:pPr>
              <a:t>37</a:t>
            </a:fld>
            <a:endParaRPr lang="en-GB" altLang="cs-CZ"/>
          </a:p>
        </p:txBody>
      </p:sp>
      <p:sp>
        <p:nvSpPr>
          <p:cNvPr id="79875" name="Rectangle 2">
            <a:extLst>
              <a:ext uri="{FF2B5EF4-FFF2-40B4-BE49-F238E27FC236}">
                <a16:creationId xmlns:a16="http://schemas.microsoft.com/office/drawing/2014/main" id="{B8AB6E1B-2062-4FC8-ACE2-2B5DA4F85FD6}"/>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B91CD71F-52F4-4603-8D98-6BF14FF6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40022F54-F542-4868-AAC2-EAA693C4D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D93B54-1DD3-4FF6-9532-3AB2469CC778}" type="slidenum">
              <a:rPr lang="en-GB" altLang="cs-CZ"/>
              <a:pPr>
                <a:spcBef>
                  <a:spcPct val="0"/>
                </a:spcBef>
              </a:pPr>
              <a:t>38</a:t>
            </a:fld>
            <a:endParaRPr lang="en-GB" altLang="cs-CZ"/>
          </a:p>
        </p:txBody>
      </p:sp>
      <p:sp>
        <p:nvSpPr>
          <p:cNvPr id="81923" name="Rectangle 2">
            <a:extLst>
              <a:ext uri="{FF2B5EF4-FFF2-40B4-BE49-F238E27FC236}">
                <a16:creationId xmlns:a16="http://schemas.microsoft.com/office/drawing/2014/main" id="{528CFD83-893E-4915-A381-34EE0719B4ED}"/>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39EDF3BE-C5B5-4811-8015-35475C986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C270353-DF89-4C1C-B7B1-5A538FE2D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CD490D-CCFA-4059-AEC0-11DA5B3459FE}" type="slidenum">
              <a:rPr lang="en-GB" altLang="cs-CZ"/>
              <a:pPr>
                <a:spcBef>
                  <a:spcPct val="0"/>
                </a:spcBef>
              </a:pPr>
              <a:t>39</a:t>
            </a:fld>
            <a:endParaRPr lang="en-GB" altLang="cs-CZ"/>
          </a:p>
        </p:txBody>
      </p:sp>
      <p:sp>
        <p:nvSpPr>
          <p:cNvPr id="83971" name="Rectangle 2">
            <a:extLst>
              <a:ext uri="{FF2B5EF4-FFF2-40B4-BE49-F238E27FC236}">
                <a16:creationId xmlns:a16="http://schemas.microsoft.com/office/drawing/2014/main" id="{B1F3354A-DAB7-4285-B09D-F9211CCCD154}"/>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CEDF450F-D445-4B60-BA02-DD8E08F6D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7944568-3856-4593-A2C5-0FA8473FD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D0283B-819E-46E6-9F7C-90DDFF5880A5}" type="slidenum">
              <a:rPr lang="en-GB" altLang="cs-CZ"/>
              <a:pPr>
                <a:spcBef>
                  <a:spcPct val="0"/>
                </a:spcBef>
              </a:pPr>
              <a:t>40</a:t>
            </a:fld>
            <a:endParaRPr lang="en-GB" altLang="cs-CZ"/>
          </a:p>
        </p:txBody>
      </p:sp>
      <p:sp>
        <p:nvSpPr>
          <p:cNvPr id="86019" name="Rectangle 2">
            <a:extLst>
              <a:ext uri="{FF2B5EF4-FFF2-40B4-BE49-F238E27FC236}">
                <a16:creationId xmlns:a16="http://schemas.microsoft.com/office/drawing/2014/main" id="{0D00A0E7-6F9E-4EBF-9D69-49AEFE8A5020}"/>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CA4E3125-E9E2-46DA-B571-5C492D930E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834620DA-A312-4972-BA2A-4F30957F54B3}"/>
              </a:ext>
            </a:extLst>
          </p:cNvPr>
          <p:cNvSpPr>
            <a:spLocks noGrp="1" noRot="1" noChangeAspect="1" noChangeArrowheads="1" noTextEdit="1"/>
          </p:cNvSpPr>
          <p:nvPr>
            <p:ph type="sldImg"/>
          </p:nvPr>
        </p:nvSpPr>
        <p:spPr>
          <a:xfrm>
            <a:off x="382588" y="685800"/>
            <a:ext cx="6091237" cy="3427413"/>
          </a:xfrm>
          <a:ln/>
        </p:spPr>
      </p:sp>
      <p:sp>
        <p:nvSpPr>
          <p:cNvPr id="88067" name="Rectangle 3">
            <a:extLst>
              <a:ext uri="{FF2B5EF4-FFF2-40B4-BE49-F238E27FC236}">
                <a16:creationId xmlns:a16="http://schemas.microsoft.com/office/drawing/2014/main" id="{E706476D-D3C3-4890-8310-F7469E0B7BC9}"/>
              </a:ext>
            </a:extLst>
          </p:cNvPr>
          <p:cNvSpPr>
            <a:spLocks noGrp="1" noChangeArrowheads="1"/>
          </p:cNvSpPr>
          <p:nvPr>
            <p:ph type="body" idx="1"/>
          </p:nvPr>
        </p:nvSpPr>
        <p:spPr>
          <a:xfrm>
            <a:off x="685800" y="4343400"/>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BAA99D4F-178B-47E8-B4CC-6A9E74A9BB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8BC1D8-9DD4-43BB-918B-A5354DBB3FAA}" type="slidenum">
              <a:rPr lang="en-GB" altLang="cs-CZ"/>
              <a:pPr>
                <a:spcBef>
                  <a:spcPct val="0"/>
                </a:spcBef>
              </a:pPr>
              <a:t>5</a:t>
            </a:fld>
            <a:endParaRPr lang="en-GB" altLang="cs-CZ"/>
          </a:p>
        </p:txBody>
      </p:sp>
      <p:sp>
        <p:nvSpPr>
          <p:cNvPr id="15363" name="Rectangle 1">
            <a:extLst>
              <a:ext uri="{FF2B5EF4-FFF2-40B4-BE49-F238E27FC236}">
                <a16:creationId xmlns:a16="http://schemas.microsoft.com/office/drawing/2014/main" id="{F5291644-C5EA-458A-BDA6-CC74F0A36EB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5364" name="Rectangle 2">
            <a:extLst>
              <a:ext uri="{FF2B5EF4-FFF2-40B4-BE49-F238E27FC236}">
                <a16:creationId xmlns:a16="http://schemas.microsoft.com/office/drawing/2014/main" id="{DB203293-CD66-41C9-B9AE-FC229006295C}"/>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258C353-CCC5-494D-851E-EC0CF9600A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C062CE-601E-43AC-838A-7A92700FFCC5}" type="slidenum">
              <a:rPr lang="en-GB" altLang="cs-CZ"/>
              <a:pPr>
                <a:spcBef>
                  <a:spcPct val="0"/>
                </a:spcBef>
              </a:pPr>
              <a:t>42</a:t>
            </a:fld>
            <a:endParaRPr lang="en-GB" altLang="cs-CZ"/>
          </a:p>
        </p:txBody>
      </p:sp>
      <p:sp>
        <p:nvSpPr>
          <p:cNvPr id="90115" name="Rectangle 2">
            <a:extLst>
              <a:ext uri="{FF2B5EF4-FFF2-40B4-BE49-F238E27FC236}">
                <a16:creationId xmlns:a16="http://schemas.microsoft.com/office/drawing/2014/main" id="{72F1E4F5-1AA0-49DB-AFB9-B24B1FEB810F}"/>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9C04CC5A-545B-496C-B245-757E175565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6DA37B6-17BA-4B26-887A-20D167D8DF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DB6D4A-56C2-4123-8640-917449256C9D}" type="slidenum">
              <a:rPr lang="en-GB" altLang="cs-CZ"/>
              <a:pPr>
                <a:spcBef>
                  <a:spcPct val="0"/>
                </a:spcBef>
              </a:pPr>
              <a:t>43</a:t>
            </a:fld>
            <a:endParaRPr lang="en-GB" altLang="cs-CZ"/>
          </a:p>
        </p:txBody>
      </p:sp>
      <p:sp>
        <p:nvSpPr>
          <p:cNvPr id="92163" name="Rectangle 2">
            <a:extLst>
              <a:ext uri="{FF2B5EF4-FFF2-40B4-BE49-F238E27FC236}">
                <a16:creationId xmlns:a16="http://schemas.microsoft.com/office/drawing/2014/main" id="{F10881EA-517F-43C3-94B1-DE46382D26A0}"/>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E5691AC0-FEDE-4D01-BCE4-D3AE181A4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7531C021-85C6-4343-A4C4-A0E122F90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ED50C5-8B84-450E-98CB-E4E72C62A338}" type="slidenum">
              <a:rPr lang="en-GB" altLang="cs-CZ"/>
              <a:pPr>
                <a:spcBef>
                  <a:spcPct val="0"/>
                </a:spcBef>
              </a:pPr>
              <a:t>44</a:t>
            </a:fld>
            <a:endParaRPr lang="en-GB" altLang="cs-CZ"/>
          </a:p>
        </p:txBody>
      </p:sp>
      <p:sp>
        <p:nvSpPr>
          <p:cNvPr id="94211" name="Rectangle 2">
            <a:extLst>
              <a:ext uri="{FF2B5EF4-FFF2-40B4-BE49-F238E27FC236}">
                <a16:creationId xmlns:a16="http://schemas.microsoft.com/office/drawing/2014/main" id="{98878988-BF5A-429B-8D1C-EF58960EA2C5}"/>
              </a:ext>
            </a:extLst>
          </p:cNvPr>
          <p:cNvSpPr>
            <a:spLocks noGrp="1" noRot="1" noChangeAspect="1" noChangeArrowheads="1" noTextEdit="1"/>
          </p:cNvSpPr>
          <p:nvPr>
            <p:ph type="sldImg"/>
          </p:nvPr>
        </p:nvSpPr>
        <p:spPr>
          <a:xfrm>
            <a:off x="381000" y="685800"/>
            <a:ext cx="6096000" cy="3429000"/>
          </a:xfrm>
          <a:ln/>
        </p:spPr>
      </p:sp>
      <p:sp>
        <p:nvSpPr>
          <p:cNvPr id="94212" name="Rectangle 3">
            <a:extLst>
              <a:ext uri="{FF2B5EF4-FFF2-40B4-BE49-F238E27FC236}">
                <a16:creationId xmlns:a16="http://schemas.microsoft.com/office/drawing/2014/main" id="{AA4DF12A-6A5B-41F1-98A8-2254C95968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759733F6-825C-4236-BE1B-D997F96D0C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0CE134-22DA-4059-8CC1-59D0C9749D3A}" type="slidenum">
              <a:rPr lang="en-GB" altLang="cs-CZ"/>
              <a:pPr>
                <a:spcBef>
                  <a:spcPct val="0"/>
                </a:spcBef>
              </a:pPr>
              <a:t>45</a:t>
            </a:fld>
            <a:endParaRPr lang="en-GB" altLang="cs-CZ"/>
          </a:p>
        </p:txBody>
      </p:sp>
      <p:sp>
        <p:nvSpPr>
          <p:cNvPr id="96259" name="Rectangle 2">
            <a:extLst>
              <a:ext uri="{FF2B5EF4-FFF2-40B4-BE49-F238E27FC236}">
                <a16:creationId xmlns:a16="http://schemas.microsoft.com/office/drawing/2014/main" id="{4341A294-81B6-4350-ADF6-5735B65F3B03}"/>
              </a:ext>
            </a:extLst>
          </p:cNvPr>
          <p:cNvSpPr>
            <a:spLocks noGrp="1" noRot="1" noChangeAspect="1" noChangeArrowheads="1" noTextEdit="1"/>
          </p:cNvSpPr>
          <p:nvPr>
            <p:ph type="sldImg"/>
          </p:nvPr>
        </p:nvSpPr>
        <p:spPr>
          <a:xfrm>
            <a:off x="381000" y="685800"/>
            <a:ext cx="6096000" cy="3429000"/>
          </a:xfrm>
          <a:ln/>
        </p:spPr>
      </p:sp>
      <p:sp>
        <p:nvSpPr>
          <p:cNvPr id="96260" name="Rectangle 3">
            <a:extLst>
              <a:ext uri="{FF2B5EF4-FFF2-40B4-BE49-F238E27FC236}">
                <a16:creationId xmlns:a16="http://schemas.microsoft.com/office/drawing/2014/main" id="{2C9581BE-5573-4304-897C-6DDBA9C8E9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42302D2F-0C7D-4A84-8AB1-B04E18529F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5E0D20-5E63-429F-A390-3523EEC634B9}" type="slidenum">
              <a:rPr lang="en-GB" altLang="cs-CZ"/>
              <a:pPr>
                <a:spcBef>
                  <a:spcPct val="0"/>
                </a:spcBef>
              </a:pPr>
              <a:t>46</a:t>
            </a:fld>
            <a:endParaRPr lang="en-GB" altLang="cs-CZ"/>
          </a:p>
        </p:txBody>
      </p:sp>
      <p:sp>
        <p:nvSpPr>
          <p:cNvPr id="98307" name="Rectangle 2">
            <a:extLst>
              <a:ext uri="{FF2B5EF4-FFF2-40B4-BE49-F238E27FC236}">
                <a16:creationId xmlns:a16="http://schemas.microsoft.com/office/drawing/2014/main" id="{71E82558-ADD6-448C-AE9E-21D901E0624A}"/>
              </a:ext>
            </a:extLst>
          </p:cNvPr>
          <p:cNvSpPr>
            <a:spLocks noGrp="1" noRot="1" noChangeAspect="1" noChangeArrowheads="1" noTextEdit="1"/>
          </p:cNvSpPr>
          <p:nvPr>
            <p:ph type="sldImg"/>
          </p:nvPr>
        </p:nvSpPr>
        <p:spPr>
          <a:xfrm>
            <a:off x="381000" y="685800"/>
            <a:ext cx="6096000" cy="3429000"/>
          </a:xfrm>
          <a:ln/>
        </p:spPr>
      </p:sp>
      <p:sp>
        <p:nvSpPr>
          <p:cNvPr id="98308" name="Rectangle 3">
            <a:extLst>
              <a:ext uri="{FF2B5EF4-FFF2-40B4-BE49-F238E27FC236}">
                <a16:creationId xmlns:a16="http://schemas.microsoft.com/office/drawing/2014/main" id="{63AEEAD3-0F94-4029-BD4C-7EEB16993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C53986E5-A729-47BF-A742-9C4785B67F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CB48CF-6E7F-490E-8925-EE0D94BB5ABF}" type="slidenum">
              <a:rPr lang="en-GB" altLang="cs-CZ"/>
              <a:pPr>
                <a:spcBef>
                  <a:spcPct val="0"/>
                </a:spcBef>
              </a:pPr>
              <a:t>50</a:t>
            </a:fld>
            <a:endParaRPr lang="en-GB" altLang="cs-CZ"/>
          </a:p>
        </p:txBody>
      </p:sp>
      <p:sp>
        <p:nvSpPr>
          <p:cNvPr id="102403" name="Rectangle 2">
            <a:extLst>
              <a:ext uri="{FF2B5EF4-FFF2-40B4-BE49-F238E27FC236}">
                <a16:creationId xmlns:a16="http://schemas.microsoft.com/office/drawing/2014/main" id="{F442C7BF-CA39-4DEF-9776-9DE82DB225E3}"/>
              </a:ext>
            </a:extLst>
          </p:cNvPr>
          <p:cNvSpPr>
            <a:spLocks noGrp="1" noRot="1" noChangeAspect="1" noChangeArrowheads="1" noTextEdit="1"/>
          </p:cNvSpPr>
          <p:nvPr>
            <p:ph type="sldImg"/>
          </p:nvPr>
        </p:nvSpPr>
        <p:spPr>
          <a:xfrm>
            <a:off x="381000" y="685800"/>
            <a:ext cx="6096000" cy="3429000"/>
          </a:xfrm>
          <a:ln/>
        </p:spPr>
      </p:sp>
      <p:sp>
        <p:nvSpPr>
          <p:cNvPr id="102404" name="Rectangle 3">
            <a:extLst>
              <a:ext uri="{FF2B5EF4-FFF2-40B4-BE49-F238E27FC236}">
                <a16:creationId xmlns:a16="http://schemas.microsoft.com/office/drawing/2014/main" id="{9B897B44-637C-4D27-ABB8-CF43CD914D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A456D258-A5DC-4016-BF35-31D5A5F31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B3101C-85FB-492F-BAE1-C4A6267FD38A}" type="slidenum">
              <a:rPr lang="en-GB" altLang="cs-CZ"/>
              <a:pPr>
                <a:spcBef>
                  <a:spcPct val="0"/>
                </a:spcBef>
              </a:pPr>
              <a:t>52</a:t>
            </a:fld>
            <a:endParaRPr lang="en-GB" altLang="cs-CZ"/>
          </a:p>
        </p:txBody>
      </p:sp>
      <p:sp>
        <p:nvSpPr>
          <p:cNvPr id="105475" name="Rectangle 2">
            <a:extLst>
              <a:ext uri="{FF2B5EF4-FFF2-40B4-BE49-F238E27FC236}">
                <a16:creationId xmlns:a16="http://schemas.microsoft.com/office/drawing/2014/main" id="{C8CFB619-5CEE-4573-B812-23A72DAA7076}"/>
              </a:ext>
            </a:extLst>
          </p:cNvPr>
          <p:cNvSpPr>
            <a:spLocks noGrp="1" noRot="1" noChangeAspect="1" noChangeArrowheads="1" noTextEdit="1"/>
          </p:cNvSpPr>
          <p:nvPr>
            <p:ph type="sldImg"/>
          </p:nvPr>
        </p:nvSpPr>
        <p:spPr>
          <a:xfrm>
            <a:off x="381000" y="685800"/>
            <a:ext cx="6096000" cy="3429000"/>
          </a:xfrm>
          <a:ln/>
        </p:spPr>
      </p:sp>
      <p:sp>
        <p:nvSpPr>
          <p:cNvPr id="105476" name="Rectangle 3">
            <a:extLst>
              <a:ext uri="{FF2B5EF4-FFF2-40B4-BE49-F238E27FC236}">
                <a16:creationId xmlns:a16="http://schemas.microsoft.com/office/drawing/2014/main" id="{9D9D6B85-E14B-42BE-974B-01F642E173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437536B-A3D3-405D-81D9-0604CEEA12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F972F5-CBF1-48D3-A513-6545EEA08FC7}" type="slidenum">
              <a:rPr lang="en-GB" altLang="cs-CZ"/>
              <a:pPr>
                <a:spcBef>
                  <a:spcPct val="0"/>
                </a:spcBef>
              </a:pPr>
              <a:t>54</a:t>
            </a:fld>
            <a:endParaRPr lang="en-GB" altLang="cs-CZ"/>
          </a:p>
        </p:txBody>
      </p:sp>
      <p:sp>
        <p:nvSpPr>
          <p:cNvPr id="108547" name="Rectangle 2">
            <a:extLst>
              <a:ext uri="{FF2B5EF4-FFF2-40B4-BE49-F238E27FC236}">
                <a16:creationId xmlns:a16="http://schemas.microsoft.com/office/drawing/2014/main" id="{8148ACC8-32CF-499C-AA08-928076A79CFE}"/>
              </a:ext>
            </a:extLst>
          </p:cNvPr>
          <p:cNvSpPr>
            <a:spLocks noGrp="1" noRot="1" noChangeAspect="1" noChangeArrowheads="1" noTextEdit="1"/>
          </p:cNvSpPr>
          <p:nvPr>
            <p:ph type="sldImg"/>
          </p:nvPr>
        </p:nvSpPr>
        <p:spPr>
          <a:xfrm>
            <a:off x="381000" y="685800"/>
            <a:ext cx="6096000" cy="3429000"/>
          </a:xfrm>
          <a:ln/>
        </p:spPr>
      </p:sp>
      <p:sp>
        <p:nvSpPr>
          <p:cNvPr id="108548" name="Rectangle 3">
            <a:extLst>
              <a:ext uri="{FF2B5EF4-FFF2-40B4-BE49-F238E27FC236}">
                <a16:creationId xmlns:a16="http://schemas.microsoft.com/office/drawing/2014/main" id="{E894B068-88EA-44B4-A18D-0BC09DA8B3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2DAB8868-0FB7-4DE5-B185-B75DB12A92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AA5EE1-4EF7-40FC-8A18-14EFE80C9986}" type="slidenum">
              <a:rPr lang="en-GB" altLang="cs-CZ"/>
              <a:pPr>
                <a:spcBef>
                  <a:spcPct val="0"/>
                </a:spcBef>
              </a:pPr>
              <a:t>55</a:t>
            </a:fld>
            <a:endParaRPr lang="en-GB" altLang="cs-CZ"/>
          </a:p>
        </p:txBody>
      </p:sp>
      <p:sp>
        <p:nvSpPr>
          <p:cNvPr id="110595" name="Rectangle 2">
            <a:extLst>
              <a:ext uri="{FF2B5EF4-FFF2-40B4-BE49-F238E27FC236}">
                <a16:creationId xmlns:a16="http://schemas.microsoft.com/office/drawing/2014/main" id="{E9DF5A55-9ABC-4998-A629-937E57077432}"/>
              </a:ext>
            </a:extLst>
          </p:cNvPr>
          <p:cNvSpPr>
            <a:spLocks noGrp="1" noRot="1" noChangeAspect="1" noChangeArrowheads="1" noTextEdit="1"/>
          </p:cNvSpPr>
          <p:nvPr>
            <p:ph type="sldImg"/>
          </p:nvPr>
        </p:nvSpPr>
        <p:spPr>
          <a:xfrm>
            <a:off x="381000" y="685800"/>
            <a:ext cx="6096000" cy="3429000"/>
          </a:xfrm>
          <a:ln/>
        </p:spPr>
      </p:sp>
      <p:sp>
        <p:nvSpPr>
          <p:cNvPr id="110596" name="Rectangle 3">
            <a:extLst>
              <a:ext uri="{FF2B5EF4-FFF2-40B4-BE49-F238E27FC236}">
                <a16:creationId xmlns:a16="http://schemas.microsoft.com/office/drawing/2014/main" id="{DAF75233-2834-4315-8D3F-210EF4466A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1838256-395D-42F1-855F-DE9804C931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A0FAD6-6840-48FC-9C6D-40423B9CDBC6}" type="slidenum">
              <a:rPr lang="en-GB" altLang="cs-CZ"/>
              <a:pPr>
                <a:spcBef>
                  <a:spcPct val="0"/>
                </a:spcBef>
              </a:pPr>
              <a:t>6</a:t>
            </a:fld>
            <a:endParaRPr lang="en-GB" altLang="cs-CZ"/>
          </a:p>
        </p:txBody>
      </p:sp>
      <p:sp>
        <p:nvSpPr>
          <p:cNvPr id="17411" name="Rectangle 2">
            <a:extLst>
              <a:ext uri="{FF2B5EF4-FFF2-40B4-BE49-F238E27FC236}">
                <a16:creationId xmlns:a16="http://schemas.microsoft.com/office/drawing/2014/main" id="{8540704B-E652-4E4A-BF3B-19EEAA679EC6}"/>
              </a:ext>
            </a:extLst>
          </p:cNvPr>
          <p:cNvSpPr>
            <a:spLocks noGrp="1" noRot="1" noChangeAspect="1" noChangeArrowheads="1" noTextEdit="1"/>
          </p:cNvSpPr>
          <p:nvPr>
            <p:ph type="sldImg"/>
          </p:nvPr>
        </p:nvSpPr>
        <p:spPr>
          <a:xfrm>
            <a:off x="381000" y="685800"/>
            <a:ext cx="6096000" cy="3429000"/>
          </a:xfrm>
          <a:ln/>
        </p:spPr>
      </p:sp>
      <p:sp>
        <p:nvSpPr>
          <p:cNvPr id="17412" name="Rectangle 3">
            <a:extLst>
              <a:ext uri="{FF2B5EF4-FFF2-40B4-BE49-F238E27FC236}">
                <a16:creationId xmlns:a16="http://schemas.microsoft.com/office/drawing/2014/main" id="{738D0B6B-00EA-4DBE-97A0-4A1EDA8689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3219E20-4966-47A8-AF9E-A0DA091160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0D84A2-A59E-45DA-BD96-4E688AB8B873}" type="slidenum">
              <a:rPr lang="en-GB" altLang="cs-CZ"/>
              <a:pPr>
                <a:spcBef>
                  <a:spcPct val="0"/>
                </a:spcBef>
              </a:pPr>
              <a:t>7</a:t>
            </a:fld>
            <a:endParaRPr lang="en-GB" altLang="cs-CZ"/>
          </a:p>
        </p:txBody>
      </p:sp>
      <p:sp>
        <p:nvSpPr>
          <p:cNvPr id="19459" name="Rectangle 2">
            <a:extLst>
              <a:ext uri="{FF2B5EF4-FFF2-40B4-BE49-F238E27FC236}">
                <a16:creationId xmlns:a16="http://schemas.microsoft.com/office/drawing/2014/main" id="{E7B52152-7826-4456-854C-A53C61FC1018}"/>
              </a:ext>
            </a:extLst>
          </p:cNvPr>
          <p:cNvSpPr>
            <a:spLocks noGrp="1" noRot="1" noChangeAspect="1" noChangeArrowheads="1" noTextEdit="1"/>
          </p:cNvSpPr>
          <p:nvPr>
            <p:ph type="sldImg"/>
          </p:nvPr>
        </p:nvSpPr>
        <p:spPr>
          <a:xfrm>
            <a:off x="381000" y="685800"/>
            <a:ext cx="6096000" cy="3429000"/>
          </a:xfrm>
          <a:ln/>
        </p:spPr>
      </p:sp>
      <p:sp>
        <p:nvSpPr>
          <p:cNvPr id="19460" name="Rectangle 3">
            <a:extLst>
              <a:ext uri="{FF2B5EF4-FFF2-40B4-BE49-F238E27FC236}">
                <a16:creationId xmlns:a16="http://schemas.microsoft.com/office/drawing/2014/main" id="{9CE60CEE-1DFE-4805-B484-806619289A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EDE7D608-4726-4605-AE6E-28FB13BFF9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96A6D0-CBF4-4FE6-8D9E-5B4393F0AC6C}" type="slidenum">
              <a:rPr lang="en-GB" altLang="cs-CZ"/>
              <a:pPr>
                <a:spcBef>
                  <a:spcPct val="0"/>
                </a:spcBef>
              </a:pPr>
              <a:t>8</a:t>
            </a:fld>
            <a:endParaRPr lang="en-GB" altLang="cs-CZ"/>
          </a:p>
        </p:txBody>
      </p:sp>
      <p:sp>
        <p:nvSpPr>
          <p:cNvPr id="21507" name="Rectangle 2">
            <a:extLst>
              <a:ext uri="{FF2B5EF4-FFF2-40B4-BE49-F238E27FC236}">
                <a16:creationId xmlns:a16="http://schemas.microsoft.com/office/drawing/2014/main" id="{23A8325F-A9B1-4F22-A8D2-2314D70E871E}"/>
              </a:ext>
            </a:extLst>
          </p:cNvPr>
          <p:cNvSpPr>
            <a:spLocks noGrp="1" noRot="1" noChangeAspect="1" noChangeArrowheads="1" noTextEdit="1"/>
          </p:cNvSpPr>
          <p:nvPr>
            <p:ph type="sldImg"/>
          </p:nvPr>
        </p:nvSpPr>
        <p:spPr>
          <a:xfrm>
            <a:off x="381000" y="685800"/>
            <a:ext cx="6096000" cy="3429000"/>
          </a:xfrm>
          <a:ln/>
        </p:spPr>
      </p:sp>
      <p:sp>
        <p:nvSpPr>
          <p:cNvPr id="21508" name="Rectangle 3">
            <a:extLst>
              <a:ext uri="{FF2B5EF4-FFF2-40B4-BE49-F238E27FC236}">
                <a16:creationId xmlns:a16="http://schemas.microsoft.com/office/drawing/2014/main" id="{74B6D514-1543-4AF4-BD09-60AB0D9687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0AEA45E-7DDA-41B0-8308-E354B4C31D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4EE1A8-8B06-4F0E-B193-6DF9F6768EC5}" type="slidenum">
              <a:rPr lang="en-GB" altLang="cs-CZ"/>
              <a:pPr>
                <a:spcBef>
                  <a:spcPct val="0"/>
                </a:spcBef>
              </a:pPr>
              <a:t>9</a:t>
            </a:fld>
            <a:endParaRPr lang="en-GB" altLang="cs-CZ"/>
          </a:p>
        </p:txBody>
      </p:sp>
      <p:sp>
        <p:nvSpPr>
          <p:cNvPr id="23555" name="Rectangle 1">
            <a:extLst>
              <a:ext uri="{FF2B5EF4-FFF2-40B4-BE49-F238E27FC236}">
                <a16:creationId xmlns:a16="http://schemas.microsoft.com/office/drawing/2014/main" id="{60F0F534-614D-4A9B-BD1C-D4F4EF4FA97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3556" name="Rectangle 2">
            <a:extLst>
              <a:ext uri="{FF2B5EF4-FFF2-40B4-BE49-F238E27FC236}">
                <a16:creationId xmlns:a16="http://schemas.microsoft.com/office/drawing/2014/main" id="{06127029-E4F7-46BD-B5FF-BDF1C93D6275}"/>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82FD13FA-D11E-4B46-868A-B7BD9256DC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ADBA48-A8F3-4405-A11C-F7E4A8A179AF}" type="slidenum">
              <a:rPr lang="en-GB" altLang="cs-CZ"/>
              <a:pPr>
                <a:spcBef>
                  <a:spcPct val="0"/>
                </a:spcBef>
              </a:pPr>
              <a:t>10</a:t>
            </a:fld>
            <a:endParaRPr lang="en-GB" altLang="cs-CZ"/>
          </a:p>
        </p:txBody>
      </p:sp>
      <p:sp>
        <p:nvSpPr>
          <p:cNvPr id="25603" name="Rectangle 1">
            <a:extLst>
              <a:ext uri="{FF2B5EF4-FFF2-40B4-BE49-F238E27FC236}">
                <a16:creationId xmlns:a16="http://schemas.microsoft.com/office/drawing/2014/main" id="{451E5909-216F-4163-BFF2-4DF169A3E78E}"/>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5604" name="Rectangle 2">
            <a:extLst>
              <a:ext uri="{FF2B5EF4-FFF2-40B4-BE49-F238E27FC236}">
                <a16:creationId xmlns:a16="http://schemas.microsoft.com/office/drawing/2014/main" id="{4B04FB84-C4BF-4573-9E2E-E88B0DFE7D5F}"/>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
            <a:extLst>
              <a:ext uri="{FF2B5EF4-FFF2-40B4-BE49-F238E27FC236}">
                <a16:creationId xmlns:a16="http://schemas.microsoft.com/office/drawing/2014/main" id="{7A558590-3D19-6C48-A2E2-AA9685798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1">
            <a:extLst>
              <a:ext uri="{FF2B5EF4-FFF2-40B4-BE49-F238E27FC236}">
                <a16:creationId xmlns:a16="http://schemas.microsoft.com/office/drawing/2014/main" id="{0F2C13CE-A0CC-E748-B805-EB1352FB7D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3DA34264-82BA-334B-A52D-7C7E390753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62FAE87C-EBEA-6046-B188-17A3FDF54E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00DC"/>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F2AF076-03BF-A840-9AC6-67D6A53082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00DC"/>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3" cy="3240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logo slide">
    <p:bg>
      <p:bgPr>
        <a:solidFill>
          <a:srgbClr val="0000DC"/>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7000" y="2618763"/>
            <a:ext cx="5598000" cy="1620473"/>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B6E635B7-BBD2-4291-8658-2A01C8AA723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2739D23-2B15-4D8D-9415-6870B57AD11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5A8AB31-A856-4CC2-B4EE-FE92BC3ABFB0}"/>
              </a:ext>
            </a:extLst>
          </p:cNvPr>
          <p:cNvSpPr>
            <a:spLocks noGrp="1" noChangeArrowheads="1"/>
          </p:cNvSpPr>
          <p:nvPr>
            <p:ph type="sldNum" sz="quarter" idx="12"/>
          </p:nvPr>
        </p:nvSpPr>
        <p:spPr>
          <a:ln/>
        </p:spPr>
        <p:txBody>
          <a:bodyPr/>
          <a:lstStyle>
            <a:lvl1pPr>
              <a:defRPr/>
            </a:lvl1pPr>
          </a:lstStyle>
          <a:p>
            <a:fld id="{F4C2C6A2-386F-4D89-9801-2C37D9739F93}" type="slidenum">
              <a:rPr lang="cs-CZ" altLang="cs-CZ"/>
              <a:pPr/>
              <a:t>‹#›</a:t>
            </a:fld>
            <a:endParaRPr lang="cs-CZ" altLang="cs-CZ"/>
          </a:p>
        </p:txBody>
      </p:sp>
    </p:spTree>
    <p:extLst>
      <p:ext uri="{BB962C8B-B14F-4D97-AF65-F5344CB8AC3E}">
        <p14:creationId xmlns:p14="http://schemas.microsoft.com/office/powerpoint/2010/main" val="2541504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6B24D59-1EB3-461D-882D-E3612F6FDC1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046116C3-C1A3-42BF-B48A-2EEDB3862A1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56308045-645C-4313-A8EA-2296165388DE}"/>
              </a:ext>
            </a:extLst>
          </p:cNvPr>
          <p:cNvSpPr>
            <a:spLocks noGrp="1" noChangeArrowheads="1"/>
          </p:cNvSpPr>
          <p:nvPr>
            <p:ph type="sldNum" sz="quarter" idx="12"/>
          </p:nvPr>
        </p:nvSpPr>
        <p:spPr>
          <a:ln/>
        </p:spPr>
        <p:txBody>
          <a:bodyPr/>
          <a:lstStyle>
            <a:lvl1pPr>
              <a:defRPr/>
            </a:lvl1pPr>
          </a:lstStyle>
          <a:p>
            <a:fld id="{4BB337B5-837A-4FE8-9310-4429C7625228}" type="slidenum">
              <a:rPr lang="cs-CZ" altLang="cs-CZ"/>
              <a:pPr/>
              <a:t>‹#›</a:t>
            </a:fld>
            <a:endParaRPr lang="cs-CZ" altLang="cs-CZ"/>
          </a:p>
        </p:txBody>
      </p:sp>
    </p:spTree>
    <p:extLst>
      <p:ext uri="{BB962C8B-B14F-4D97-AF65-F5344CB8AC3E}">
        <p14:creationId xmlns:p14="http://schemas.microsoft.com/office/powerpoint/2010/main" val="386173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1">
            <a:extLst>
              <a:ext uri="{FF2B5EF4-FFF2-40B4-BE49-F238E27FC236}">
                <a16:creationId xmlns:a16="http://schemas.microsoft.com/office/drawing/2014/main" id="{CFFDD51A-A9F8-FE4E-B3A4-730012EB1A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5F273B9A-C621-4F94-8FB0-407AD5A8EED3}"/>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4044C7A2-BD75-4206-AC3D-30FB9144DA0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AC94C9D1-536D-4AB3-8C97-09C6DC35C1E8}"/>
              </a:ext>
            </a:extLst>
          </p:cNvPr>
          <p:cNvSpPr>
            <a:spLocks noGrp="1" noChangeArrowheads="1"/>
          </p:cNvSpPr>
          <p:nvPr>
            <p:ph type="sldNum" sz="quarter" idx="12"/>
          </p:nvPr>
        </p:nvSpPr>
        <p:spPr>
          <a:ln/>
        </p:spPr>
        <p:txBody>
          <a:bodyPr/>
          <a:lstStyle>
            <a:lvl1pPr>
              <a:defRPr/>
            </a:lvl1pPr>
          </a:lstStyle>
          <a:p>
            <a:fld id="{808A75B5-12DF-4914-82B1-5A1C0F14C743}" type="slidenum">
              <a:rPr lang="cs-CZ" altLang="cs-CZ"/>
              <a:pPr/>
              <a:t>‹#›</a:t>
            </a:fld>
            <a:endParaRPr lang="cs-CZ" altLang="cs-CZ"/>
          </a:p>
        </p:txBody>
      </p:sp>
    </p:spTree>
    <p:extLst>
      <p:ext uri="{BB962C8B-B14F-4D97-AF65-F5344CB8AC3E}">
        <p14:creationId xmlns:p14="http://schemas.microsoft.com/office/powerpoint/2010/main" val="2358713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6197600" y="1600201"/>
            <a:ext cx="5384800" cy="4525963"/>
          </a:xfrm>
        </p:spPr>
        <p:txBody>
          <a:bodyPr/>
          <a:lstStyle/>
          <a:p>
            <a:pPr lvl="0"/>
            <a:endParaRPr lang="cs-CZ" noProof="0"/>
          </a:p>
        </p:txBody>
      </p:sp>
      <p:sp>
        <p:nvSpPr>
          <p:cNvPr id="5" name="Rectangle 4">
            <a:extLst>
              <a:ext uri="{FF2B5EF4-FFF2-40B4-BE49-F238E27FC236}">
                <a16:creationId xmlns:a16="http://schemas.microsoft.com/office/drawing/2014/main" id="{068B8AD0-69F2-4F5D-BBF9-BCDBA107EB5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F56DA64D-3ACD-401A-8569-E51F3531E38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389C0221-A492-44EC-B117-764643566814}"/>
              </a:ext>
            </a:extLst>
          </p:cNvPr>
          <p:cNvSpPr>
            <a:spLocks noGrp="1" noChangeArrowheads="1"/>
          </p:cNvSpPr>
          <p:nvPr>
            <p:ph type="sldNum" sz="quarter" idx="12"/>
          </p:nvPr>
        </p:nvSpPr>
        <p:spPr>
          <a:ln/>
        </p:spPr>
        <p:txBody>
          <a:bodyPr/>
          <a:lstStyle>
            <a:lvl1pPr>
              <a:defRPr/>
            </a:lvl1pPr>
          </a:lstStyle>
          <a:p>
            <a:fld id="{B03EEB50-0F19-4B44-8423-3C03D0478DE8}" type="slidenum">
              <a:rPr lang="cs-CZ" altLang="cs-CZ"/>
              <a:pPr/>
              <a:t>‹#›</a:t>
            </a:fld>
            <a:endParaRPr lang="cs-CZ" altLang="cs-CZ"/>
          </a:p>
        </p:txBody>
      </p:sp>
    </p:spTree>
    <p:extLst>
      <p:ext uri="{BB962C8B-B14F-4D97-AF65-F5344CB8AC3E}">
        <p14:creationId xmlns:p14="http://schemas.microsoft.com/office/powerpoint/2010/main" val="116190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1">
            <a:extLst>
              <a:ext uri="{FF2B5EF4-FFF2-40B4-BE49-F238E27FC236}">
                <a16:creationId xmlns:a16="http://schemas.microsoft.com/office/drawing/2014/main" id="{B8CF8514-A699-7446-A004-D53B6C058A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56972E37-6C79-104E-9A2E-0A7D6AE76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7BC10773-D561-EC40-B870-2EB7E6832C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2" name="Obrázek 1">
            <a:extLst>
              <a:ext uri="{FF2B5EF4-FFF2-40B4-BE49-F238E27FC236}">
                <a16:creationId xmlns:a16="http://schemas.microsoft.com/office/drawing/2014/main" id="{AAC051C2-3678-DC41-8EFB-F28692213E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1">
            <a:extLst>
              <a:ext uri="{FF2B5EF4-FFF2-40B4-BE49-F238E27FC236}">
                <a16:creationId xmlns:a16="http://schemas.microsoft.com/office/drawing/2014/main" id="{0354C595-25A7-D342-992D-A47A315A96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1">
            <a:extLst>
              <a:ext uri="{FF2B5EF4-FFF2-40B4-BE49-F238E27FC236}">
                <a16:creationId xmlns:a16="http://schemas.microsoft.com/office/drawing/2014/main" id="{8CCE2A48-C459-CA4C-978D-0CE03EA53F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1">
            <a:extLst>
              <a:ext uri="{FF2B5EF4-FFF2-40B4-BE49-F238E27FC236}">
                <a16:creationId xmlns:a16="http://schemas.microsoft.com/office/drawing/2014/main" id="{B8E44221-4107-1D4F-ACA7-8A5430625C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700" r:id="rId18"/>
    <p:sldLayoutId id="2147483701" r:id="rId19"/>
    <p:sldLayoutId id="2147483702" r:id="rId20"/>
    <p:sldLayoutId id="2147483703" r:id="rId21"/>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7.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wmf"/></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5.jpeg"/><Relationship Id="rId5" Type="http://schemas.openxmlformats.org/officeDocument/2006/relationships/hyperlink" Target="http://micro.magnet.fsu.edu/primer/techniques/fluorescence/fluorhome.html"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hyperlink" Target="http://physics.nist.gov/Divisions/Div844/facilities/nsom/Fig4.jpg"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oleObject" Target="../embeddings/oleObject5.bin"/><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6.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47.xml"/><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en-GB" altLang="cs-CZ" sz="1200" dirty="0"/>
              <a:t>Dept. Biophysics, Medical faculty, Masaryk University in Brno</a:t>
            </a:r>
            <a:endParaRPr lang="cs-CZ" dirty="0"/>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265498" y="3507194"/>
            <a:ext cx="11361600" cy="1171580"/>
          </a:xfrm>
        </p:spPr>
        <p:txBody>
          <a:bodyPr/>
          <a:lstStyle/>
          <a:p>
            <a:r>
              <a:rPr lang="en-GB" altLang="cs-CZ" sz="4400" dirty="0"/>
              <a:t>Lectures on Medical Biophysics</a:t>
            </a:r>
            <a:endParaRPr lang="cs-CZ" dirty="0"/>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r>
              <a:rPr lang="cs-CZ" altLang="cs-CZ" sz="2400" b="1" dirty="0">
                <a:solidFill>
                  <a:srgbClr val="0000DC"/>
                </a:solidFill>
              </a:rPr>
              <a:t>Microscopy</a:t>
            </a:r>
          </a:p>
          <a:p>
            <a:endParaRPr lang="cs-CZ" dirty="0"/>
          </a:p>
        </p:txBody>
      </p:sp>
      <p:pic>
        <p:nvPicPr>
          <p:cNvPr id="6" name="Picture 9">
            <a:extLst>
              <a:ext uri="{FF2B5EF4-FFF2-40B4-BE49-F238E27FC236}">
                <a16:creationId xmlns:a16="http://schemas.microsoft.com/office/drawing/2014/main" id="{BA7F4C7C-B888-4578-979E-B9A8563FE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621" t="56192" r="20744" b="13986"/>
          <a:stretch>
            <a:fillRect/>
          </a:stretch>
        </p:blipFill>
        <p:spPr bwMode="auto">
          <a:xfrm>
            <a:off x="7811193" y="236453"/>
            <a:ext cx="4097338"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14">
            <a:extLst>
              <a:ext uri="{FF2B5EF4-FFF2-40B4-BE49-F238E27FC236}">
                <a16:creationId xmlns:a16="http://schemas.microsoft.com/office/drawing/2014/main" id="{ED28AAC2-6B46-44EE-9CC3-17F21ED77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665" y="3732415"/>
            <a:ext cx="2488098" cy="273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87A05573-BB23-46C7-A5F3-F3E6A91791DA}"/>
              </a:ext>
            </a:extLst>
          </p:cNvPr>
          <p:cNvSpPr>
            <a:spLocks noGrp="1" noChangeArrowheads="1"/>
          </p:cNvSpPr>
          <p:nvPr>
            <p:ph type="title"/>
          </p:nvPr>
        </p:nvSpPr>
        <p:spPr>
          <a:xfrm>
            <a:off x="1981200" y="276226"/>
            <a:ext cx="5508567" cy="512961"/>
          </a:xfrm>
        </p:spPr>
        <p:txBody>
          <a:bodyPr wrap="square">
            <a:sp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dirty="0"/>
              <a:t>Spherical aberrations</a:t>
            </a:r>
          </a:p>
        </p:txBody>
      </p:sp>
      <p:graphicFrame>
        <p:nvGraphicFramePr>
          <p:cNvPr id="24579" name="Object 2">
            <a:extLst>
              <a:ext uri="{FF2B5EF4-FFF2-40B4-BE49-F238E27FC236}">
                <a16:creationId xmlns:a16="http://schemas.microsoft.com/office/drawing/2014/main" id="{F2C81BC7-4EC4-4A29-A52C-1560C163EF61}"/>
              </a:ext>
            </a:extLst>
          </p:cNvPr>
          <p:cNvGraphicFramePr>
            <a:graphicFrameLocks noChangeAspect="1"/>
          </p:cNvGraphicFramePr>
          <p:nvPr>
            <p:extLst>
              <p:ext uri="{D42A27DB-BD31-4B8C-83A1-F6EECF244321}">
                <p14:modId xmlns:p14="http://schemas.microsoft.com/office/powerpoint/2010/main" val="3367170648"/>
              </p:ext>
            </p:extLst>
          </p:nvPr>
        </p:nvGraphicFramePr>
        <p:xfrm>
          <a:off x="1487184" y="1454727"/>
          <a:ext cx="7652055" cy="2601337"/>
        </p:xfrm>
        <a:graphic>
          <a:graphicData uri="http://schemas.openxmlformats.org/presentationml/2006/ole">
            <mc:AlternateContent xmlns:mc="http://schemas.openxmlformats.org/markup-compatibility/2006">
              <mc:Choice xmlns:v="urn:schemas-microsoft-com:vml" Requires="v">
                <p:oleObj r:id="rId3" imgW="4285714" imgH="1457143" progId="">
                  <p:embed/>
                </p:oleObj>
              </mc:Choice>
              <mc:Fallback>
                <p:oleObj r:id="rId3" imgW="4285714" imgH="1457143" progId="">
                  <p:embed/>
                  <p:pic>
                    <p:nvPicPr>
                      <p:cNvPr id="24579" name="Object 2">
                        <a:extLst>
                          <a:ext uri="{FF2B5EF4-FFF2-40B4-BE49-F238E27FC236}">
                            <a16:creationId xmlns:a16="http://schemas.microsoft.com/office/drawing/2014/main" id="{F2C81BC7-4EC4-4A29-A52C-1560C163E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184" y="1454727"/>
                        <a:ext cx="7652055" cy="2601337"/>
                      </a:xfrm>
                      <a:prstGeom prst="rect">
                        <a:avLst/>
                      </a:prstGeom>
                      <a:noFill/>
                      <a:ln>
                        <a:noFill/>
                      </a:ln>
                      <a:effectLst/>
                    </p:spPr>
                  </p:pic>
                </p:oleObj>
              </mc:Fallback>
            </mc:AlternateContent>
          </a:graphicData>
        </a:graphic>
      </p:graphicFrame>
      <p:sp>
        <p:nvSpPr>
          <p:cNvPr id="24580" name="Text Box 3">
            <a:extLst>
              <a:ext uri="{FF2B5EF4-FFF2-40B4-BE49-F238E27FC236}">
                <a16:creationId xmlns:a16="http://schemas.microsoft.com/office/drawing/2014/main" id="{3C1D2424-9378-43BD-8793-A63418A5C3D9}"/>
              </a:ext>
            </a:extLst>
          </p:cNvPr>
          <p:cNvSpPr txBox="1">
            <a:spLocks noChangeArrowheads="1"/>
          </p:cNvSpPr>
          <p:nvPr/>
        </p:nvSpPr>
        <p:spPr bwMode="auto">
          <a:xfrm>
            <a:off x="2487613" y="6065839"/>
            <a:ext cx="51228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Clr>
                <a:srgbClr val="FFFFCC"/>
              </a:buClr>
            </a:pPr>
            <a:r>
              <a:rPr lang="en-GB" altLang="cs-CZ" sz="1800"/>
              <a:t>http://apfyz.upol.cz/ucebnice/down/optmikro.pdf</a:t>
            </a:r>
          </a:p>
        </p:txBody>
      </p:sp>
      <p:sp>
        <p:nvSpPr>
          <p:cNvPr id="24581" name="Text Box 4">
            <a:extLst>
              <a:ext uri="{FF2B5EF4-FFF2-40B4-BE49-F238E27FC236}">
                <a16:creationId xmlns:a16="http://schemas.microsoft.com/office/drawing/2014/main" id="{9BA25FB4-E37E-4B48-9DFB-A2204A3A96A5}"/>
              </a:ext>
            </a:extLst>
          </p:cNvPr>
          <p:cNvSpPr txBox="1">
            <a:spLocks noChangeArrowheads="1"/>
          </p:cNvSpPr>
          <p:nvPr/>
        </p:nvSpPr>
        <p:spPr bwMode="auto">
          <a:xfrm>
            <a:off x="1413164" y="4237239"/>
            <a:ext cx="8809586"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GB" altLang="cs-CZ" sz="2400" dirty="0">
                <a:solidFill>
                  <a:srgbClr val="000000"/>
                </a:solidFill>
              </a:rPr>
              <a:t>The spherical aberrations cause deformation of lines forming „barrels“ (in the middle) or „pillows“  (right)</a:t>
            </a:r>
          </a:p>
        </p:txBody>
      </p:sp>
    </p:spTree>
    <p:extLst>
      <p:ext uri="{BB962C8B-B14F-4D97-AF65-F5344CB8AC3E}">
        <p14:creationId xmlns:p14="http://schemas.microsoft.com/office/powerpoint/2010/main" val="246248801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A87D14BF-B593-49EE-886F-8E4A143C0590}"/>
              </a:ext>
            </a:extLst>
          </p:cNvPr>
          <p:cNvSpPr>
            <a:spLocks noGrp="1" noChangeArrowheads="1"/>
          </p:cNvSpPr>
          <p:nvPr>
            <p:ph type="title"/>
          </p:nvPr>
        </p:nvSpPr>
        <p:spPr>
          <a:xfrm>
            <a:off x="1981200" y="276226"/>
            <a:ext cx="8229600" cy="512961"/>
          </a:xfrm>
        </p:spPr>
        <p:txBody>
          <a:bodyPr wrap="square">
            <a:sp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dirty="0"/>
              <a:t>Chromatic aberrations</a:t>
            </a:r>
          </a:p>
        </p:txBody>
      </p:sp>
      <p:pic>
        <p:nvPicPr>
          <p:cNvPr id="26627" name="Picture 3">
            <a:extLst>
              <a:ext uri="{FF2B5EF4-FFF2-40B4-BE49-F238E27FC236}">
                <a16:creationId xmlns:a16="http://schemas.microsoft.com/office/drawing/2014/main" id="{E29EA266-3BEF-42B7-892D-B7CB24868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4" y="1103884"/>
            <a:ext cx="6175402" cy="372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28" name="Text Box 4">
            <a:extLst>
              <a:ext uri="{FF2B5EF4-FFF2-40B4-BE49-F238E27FC236}">
                <a16:creationId xmlns:a16="http://schemas.microsoft.com/office/drawing/2014/main" id="{2F82206C-7F44-41CC-9C24-474799E5BEF9}"/>
              </a:ext>
            </a:extLst>
          </p:cNvPr>
          <p:cNvSpPr txBox="1">
            <a:spLocks noChangeArrowheads="1"/>
          </p:cNvSpPr>
          <p:nvPr/>
        </p:nvSpPr>
        <p:spPr bwMode="auto">
          <a:xfrm>
            <a:off x="2201864" y="6219825"/>
            <a:ext cx="4656136" cy="39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pPr>
            <a:r>
              <a:rPr lang="en-GB" altLang="cs-CZ" sz="2000" dirty="0">
                <a:solidFill>
                  <a:srgbClr val="000000"/>
                </a:solidFill>
              </a:rPr>
              <a:t>http://cs.wikiversity.org/wiki/MedFyz</a:t>
            </a:r>
          </a:p>
        </p:txBody>
      </p:sp>
      <p:sp>
        <p:nvSpPr>
          <p:cNvPr id="26629" name="Text Box 6">
            <a:extLst>
              <a:ext uri="{FF2B5EF4-FFF2-40B4-BE49-F238E27FC236}">
                <a16:creationId xmlns:a16="http://schemas.microsoft.com/office/drawing/2014/main" id="{AB518308-2D2A-495F-A8E9-DC521BA9DD68}"/>
              </a:ext>
            </a:extLst>
          </p:cNvPr>
          <p:cNvSpPr txBox="1">
            <a:spLocks noChangeArrowheads="1"/>
          </p:cNvSpPr>
          <p:nvPr/>
        </p:nvSpPr>
        <p:spPr bwMode="auto">
          <a:xfrm>
            <a:off x="1571105" y="5011739"/>
            <a:ext cx="887305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cs-CZ" sz="2000" dirty="0"/>
              <a:t>White light is decomposed to individual spectral colours, so we need correction for 2-3 colours, most often yellow, green and red.  </a:t>
            </a:r>
          </a:p>
        </p:txBody>
      </p:sp>
    </p:spTree>
    <p:extLst>
      <p:ext uri="{BB962C8B-B14F-4D97-AF65-F5344CB8AC3E}">
        <p14:creationId xmlns:p14="http://schemas.microsoft.com/office/powerpoint/2010/main" val="53142064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2C73F78-E55C-4C5C-BBD4-F436889CE691}"/>
              </a:ext>
            </a:extLst>
          </p:cNvPr>
          <p:cNvSpPr>
            <a:spLocks noGrp="1" noChangeArrowheads="1"/>
          </p:cNvSpPr>
          <p:nvPr>
            <p:ph type="title"/>
          </p:nvPr>
        </p:nvSpPr>
        <p:spPr>
          <a:xfrm>
            <a:off x="620247" y="404116"/>
            <a:ext cx="8947702" cy="451576"/>
          </a:xfrm>
        </p:spPr>
        <p:txBody>
          <a:bodyPr/>
          <a:lstStyle/>
          <a:p>
            <a:pPr eaLnBrk="1" hangingPunct="1"/>
            <a:r>
              <a:rPr lang="en-GB" altLang="cs-CZ" sz="4000" dirty="0"/>
              <a:t>Objective specifications – numerical aperture (NA)</a:t>
            </a:r>
          </a:p>
        </p:txBody>
      </p:sp>
      <p:sp>
        <p:nvSpPr>
          <p:cNvPr id="28675" name="Text Box 3">
            <a:extLst>
              <a:ext uri="{FF2B5EF4-FFF2-40B4-BE49-F238E27FC236}">
                <a16:creationId xmlns:a16="http://schemas.microsoft.com/office/drawing/2014/main" id="{20A45AB5-115F-47AD-8B84-6967BC49DAE1}"/>
              </a:ext>
            </a:extLst>
          </p:cNvPr>
          <p:cNvSpPr txBox="1">
            <a:spLocks noChangeArrowheads="1"/>
          </p:cNvSpPr>
          <p:nvPr/>
        </p:nvSpPr>
        <p:spPr bwMode="auto">
          <a:xfrm>
            <a:off x="673331" y="1844676"/>
            <a:ext cx="9948633" cy="488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ts val="450"/>
              </a:spcBef>
              <a:buNone/>
            </a:pPr>
            <a:r>
              <a:rPr lang="en-US" altLang="cs-CZ" sz="2000" b="1" dirty="0">
                <a:solidFill>
                  <a:srgbClr val="000000"/>
                </a:solidFill>
              </a:rPr>
              <a:t>Numerical </a:t>
            </a:r>
            <a:r>
              <a:rPr lang="en-US" altLang="cs-CZ" sz="2000" b="1" dirty="0"/>
              <a:t>aperture – This is the most important specification: it determines the light acceptance angle (which determines the brightness of the image, the higher the NA the higher the acceptance angle), </a:t>
            </a:r>
            <a:endParaRPr lang="cs-CZ" altLang="cs-CZ" sz="2000" b="1" dirty="0"/>
          </a:p>
          <a:p>
            <a:pPr eaLnBrk="1" hangingPunct="1">
              <a:lnSpc>
                <a:spcPct val="80000"/>
              </a:lnSpc>
              <a:spcBef>
                <a:spcPts val="450"/>
              </a:spcBef>
            </a:pPr>
            <a:endParaRPr lang="en-US" altLang="cs-CZ" sz="2000" b="1" dirty="0"/>
          </a:p>
          <a:p>
            <a:pPr algn="ctr" eaLnBrk="1" hangingPunct="1">
              <a:lnSpc>
                <a:spcPct val="90000"/>
              </a:lnSpc>
              <a:spcBef>
                <a:spcPts val="500"/>
              </a:spcBef>
              <a:buFontTx/>
              <a:buNone/>
            </a:pPr>
            <a:r>
              <a:rPr lang="en-US" altLang="cs-CZ" sz="2400" b="1" i="1" dirty="0">
                <a:solidFill>
                  <a:srgbClr val="000000"/>
                </a:solidFill>
              </a:rPr>
              <a:t>NA</a:t>
            </a:r>
            <a:r>
              <a:rPr lang="en-US" altLang="cs-CZ" sz="2400" b="1" dirty="0">
                <a:solidFill>
                  <a:srgbClr val="000000"/>
                </a:solidFill>
              </a:rPr>
              <a:t> = </a:t>
            </a:r>
            <a:r>
              <a:rPr lang="en-US" altLang="cs-CZ" sz="2400" b="1" i="1" dirty="0" err="1">
                <a:solidFill>
                  <a:srgbClr val="000000"/>
                </a:solidFill>
              </a:rPr>
              <a:t>n</a:t>
            </a:r>
            <a:r>
              <a:rPr lang="en-US" altLang="cs-CZ" sz="2400" b="1" i="1" dirty="0" err="1">
                <a:solidFill>
                  <a:srgbClr val="000000"/>
                </a:solidFill>
                <a:latin typeface="Calibri" panose="020F0502020204030204" pitchFamily="34" charset="0"/>
                <a:cs typeface="Calibri" panose="020F0502020204030204" pitchFamily="34" charset="0"/>
              </a:rPr>
              <a:t>·</a:t>
            </a:r>
            <a:r>
              <a:rPr lang="en-US" altLang="cs-CZ" sz="2400" b="1" dirty="0" err="1">
                <a:solidFill>
                  <a:srgbClr val="000000"/>
                </a:solidFill>
              </a:rPr>
              <a:t>sin</a:t>
            </a:r>
            <a:r>
              <a:rPr lang="en-US" altLang="cs-CZ" sz="2400" b="1" dirty="0">
                <a:solidFill>
                  <a:srgbClr val="000000"/>
                </a:solidFill>
                <a:latin typeface="Symbol" panose="05050102010706020507" pitchFamily="18" charset="2"/>
              </a:rPr>
              <a:t></a:t>
            </a:r>
            <a:r>
              <a:rPr lang="en-US" altLang="cs-CZ" sz="2400" dirty="0">
                <a:solidFill>
                  <a:srgbClr val="000000"/>
                </a:solidFill>
              </a:rPr>
              <a:t> </a:t>
            </a:r>
          </a:p>
          <a:p>
            <a:pPr eaLnBrk="1" hangingPunct="1">
              <a:lnSpc>
                <a:spcPct val="90000"/>
              </a:lnSpc>
              <a:spcBef>
                <a:spcPts val="500"/>
              </a:spcBef>
              <a:buNone/>
            </a:pPr>
            <a:r>
              <a:rPr lang="en-US" altLang="cs-CZ" sz="2000" dirty="0">
                <a:solidFill>
                  <a:srgbClr val="000000"/>
                </a:solidFill>
              </a:rPr>
              <a:t>where </a:t>
            </a:r>
            <a:r>
              <a:rPr lang="en-US" altLang="cs-CZ" sz="2000" b="1" i="1" dirty="0">
                <a:solidFill>
                  <a:srgbClr val="000000"/>
                </a:solidFill>
              </a:rPr>
              <a:t>n</a:t>
            </a:r>
            <a:r>
              <a:rPr lang="en-US" altLang="cs-CZ" sz="2000" dirty="0">
                <a:solidFill>
                  <a:srgbClr val="000000"/>
                </a:solidFill>
              </a:rPr>
              <a:t> is the refraction index of the medium between the objective and the cover glass, </a:t>
            </a:r>
            <a:r>
              <a:rPr lang="en-US" altLang="cs-CZ" sz="2000" b="1" dirty="0">
                <a:solidFill>
                  <a:srgbClr val="000000"/>
                </a:solidFill>
                <a:latin typeface="Symbol" panose="05050102010706020507" pitchFamily="18" charset="2"/>
              </a:rPr>
              <a:t></a:t>
            </a:r>
            <a:r>
              <a:rPr lang="en-US" altLang="cs-CZ" sz="2000" dirty="0">
                <a:solidFill>
                  <a:srgbClr val="000000"/>
                </a:solidFill>
              </a:rPr>
              <a:t> is the acceptance angle. </a:t>
            </a:r>
          </a:p>
          <a:p>
            <a:pPr eaLnBrk="1" hangingPunct="1">
              <a:lnSpc>
                <a:spcPct val="80000"/>
              </a:lnSpc>
              <a:spcBef>
                <a:spcPts val="450"/>
              </a:spcBef>
              <a:buNone/>
            </a:pPr>
            <a:r>
              <a:rPr lang="en-US" altLang="cs-CZ" sz="2000" b="1" dirty="0">
                <a:solidFill>
                  <a:srgbClr val="000000"/>
                </a:solidFill>
              </a:rPr>
              <a:t>To increase NA, we can use an immersion medium with higher index of refraction than the index of refraction of the air</a:t>
            </a:r>
          </a:p>
          <a:p>
            <a:pPr eaLnBrk="1" hangingPunct="1">
              <a:lnSpc>
                <a:spcPct val="80000"/>
              </a:lnSpc>
              <a:spcBef>
                <a:spcPts val="450"/>
              </a:spcBef>
            </a:pPr>
            <a:r>
              <a:rPr lang="en-GB" altLang="cs-CZ" sz="2000" b="1" i="1" dirty="0" err="1">
                <a:solidFill>
                  <a:srgbClr val="000000"/>
                </a:solidFill>
              </a:rPr>
              <a:t>n</a:t>
            </a:r>
            <a:r>
              <a:rPr lang="en-GB" altLang="cs-CZ" sz="2000" b="1" i="1" baseline="-25000" dirty="0" err="1">
                <a:solidFill>
                  <a:srgbClr val="000000"/>
                </a:solidFill>
              </a:rPr>
              <a:t>air</a:t>
            </a:r>
            <a:r>
              <a:rPr lang="en-GB" altLang="cs-CZ" sz="2000" b="1" baseline="-25000" dirty="0">
                <a:solidFill>
                  <a:srgbClr val="000000"/>
                </a:solidFill>
              </a:rPr>
              <a:t> </a:t>
            </a:r>
            <a:r>
              <a:rPr lang="en-GB" altLang="cs-CZ" sz="2000" b="1" dirty="0">
                <a:solidFill>
                  <a:srgbClr val="000000"/>
                </a:solidFill>
              </a:rPr>
              <a:t>= 1.003</a:t>
            </a:r>
          </a:p>
          <a:p>
            <a:pPr eaLnBrk="1" hangingPunct="1">
              <a:lnSpc>
                <a:spcPct val="80000"/>
              </a:lnSpc>
              <a:spcBef>
                <a:spcPts val="450"/>
              </a:spcBef>
            </a:pPr>
            <a:r>
              <a:rPr lang="en-GB" altLang="cs-CZ" sz="2000" b="1" i="1" dirty="0" err="1">
                <a:solidFill>
                  <a:srgbClr val="000000"/>
                </a:solidFill>
              </a:rPr>
              <a:t>n</a:t>
            </a:r>
            <a:r>
              <a:rPr lang="en-GB" altLang="cs-CZ" sz="2000" b="1" i="1" baseline="-25000" dirty="0" err="1">
                <a:solidFill>
                  <a:srgbClr val="000000"/>
                </a:solidFill>
              </a:rPr>
              <a:t>water</a:t>
            </a:r>
            <a:r>
              <a:rPr lang="en-GB" altLang="cs-CZ" sz="2000" b="1" dirty="0">
                <a:solidFill>
                  <a:srgbClr val="000000"/>
                </a:solidFill>
              </a:rPr>
              <a:t> = 1.333</a:t>
            </a:r>
          </a:p>
          <a:p>
            <a:pPr eaLnBrk="1" hangingPunct="1">
              <a:lnSpc>
                <a:spcPct val="80000"/>
              </a:lnSpc>
              <a:spcBef>
                <a:spcPts val="450"/>
              </a:spcBef>
            </a:pPr>
            <a:r>
              <a:rPr lang="en-GB" altLang="cs-CZ" sz="2000" b="1" i="1" dirty="0" err="1">
                <a:solidFill>
                  <a:srgbClr val="000000"/>
                </a:solidFill>
              </a:rPr>
              <a:t>n</a:t>
            </a:r>
            <a:r>
              <a:rPr lang="en-GB" altLang="cs-CZ" sz="2000" b="1" i="1" baseline="-25000" dirty="0" err="1">
                <a:solidFill>
                  <a:srgbClr val="000000"/>
                </a:solidFill>
              </a:rPr>
              <a:t>glycerol</a:t>
            </a:r>
            <a:r>
              <a:rPr lang="en-GB" altLang="cs-CZ" sz="2000" b="1" dirty="0">
                <a:solidFill>
                  <a:srgbClr val="000000"/>
                </a:solidFill>
              </a:rPr>
              <a:t> = 1.473</a:t>
            </a:r>
          </a:p>
          <a:p>
            <a:pPr eaLnBrk="1" hangingPunct="1">
              <a:lnSpc>
                <a:spcPct val="80000"/>
              </a:lnSpc>
              <a:spcBef>
                <a:spcPts val="450"/>
              </a:spcBef>
            </a:pPr>
            <a:r>
              <a:rPr lang="en-GB" altLang="cs-CZ" sz="2000" b="1" i="1" dirty="0" err="1">
                <a:solidFill>
                  <a:srgbClr val="000000"/>
                </a:solidFill>
              </a:rPr>
              <a:t>n</a:t>
            </a:r>
            <a:r>
              <a:rPr lang="en-GB" altLang="cs-CZ" sz="2000" b="1" i="1" baseline="-25000" dirty="0" err="1">
                <a:solidFill>
                  <a:srgbClr val="000000"/>
                </a:solidFill>
              </a:rPr>
              <a:t>cedar</a:t>
            </a:r>
            <a:r>
              <a:rPr lang="en-GB" altLang="cs-CZ" sz="2000" b="1" i="1" baseline="-25000" dirty="0">
                <a:solidFill>
                  <a:srgbClr val="000000"/>
                </a:solidFill>
              </a:rPr>
              <a:t> oil</a:t>
            </a:r>
            <a:r>
              <a:rPr lang="en-GB" altLang="cs-CZ" sz="2000" b="1" dirty="0">
                <a:solidFill>
                  <a:srgbClr val="000000"/>
                </a:solidFill>
              </a:rPr>
              <a:t> = 1.515</a:t>
            </a:r>
          </a:p>
          <a:p>
            <a:pPr eaLnBrk="1" hangingPunct="1">
              <a:lnSpc>
                <a:spcPct val="80000"/>
              </a:lnSpc>
              <a:spcBef>
                <a:spcPts val="450"/>
              </a:spcBef>
            </a:pPr>
            <a:r>
              <a:rPr lang="en-GB" altLang="cs-CZ" sz="2000" b="1" i="1" dirty="0" err="1">
                <a:solidFill>
                  <a:srgbClr val="000000"/>
                </a:solidFill>
              </a:rPr>
              <a:t>n</a:t>
            </a:r>
            <a:r>
              <a:rPr lang="en-GB" altLang="cs-CZ" sz="2000" b="1" i="1" baseline="-25000" dirty="0" err="1">
                <a:solidFill>
                  <a:srgbClr val="000000"/>
                </a:solidFill>
              </a:rPr>
              <a:t>bromnaphtalen</a:t>
            </a:r>
            <a:r>
              <a:rPr lang="en-GB" altLang="cs-CZ" sz="2000" b="1" dirty="0">
                <a:solidFill>
                  <a:srgbClr val="000000"/>
                </a:solidFill>
              </a:rPr>
              <a:t> = 1.658 </a:t>
            </a:r>
          </a:p>
          <a:p>
            <a:pPr eaLnBrk="1" hangingPunct="1">
              <a:lnSpc>
                <a:spcPct val="80000"/>
              </a:lnSpc>
              <a:spcBef>
                <a:spcPts val="450"/>
              </a:spcBef>
            </a:pPr>
            <a:r>
              <a:rPr lang="en-GB" altLang="cs-CZ" sz="2000" b="1" i="1" dirty="0" err="1">
                <a:solidFill>
                  <a:srgbClr val="000000"/>
                </a:solidFill>
              </a:rPr>
              <a:t>n</a:t>
            </a:r>
            <a:r>
              <a:rPr lang="en-GB" altLang="cs-CZ" sz="2000" b="1" i="1" baseline="-25000" dirty="0" err="1">
                <a:solidFill>
                  <a:srgbClr val="000000"/>
                </a:solidFill>
              </a:rPr>
              <a:t>metyleniodide</a:t>
            </a:r>
            <a:r>
              <a:rPr lang="en-GB" altLang="cs-CZ" sz="2000" b="1" dirty="0">
                <a:solidFill>
                  <a:srgbClr val="000000"/>
                </a:solidFill>
              </a:rPr>
              <a:t> = 1.740</a:t>
            </a:r>
          </a:p>
          <a:p>
            <a:pPr eaLnBrk="1" hangingPunct="1">
              <a:lnSpc>
                <a:spcPct val="80000"/>
              </a:lnSpc>
              <a:spcBef>
                <a:spcPts val="450"/>
              </a:spcBef>
              <a:buFontTx/>
              <a:buNone/>
            </a:pPr>
            <a:r>
              <a:rPr lang="cs-CZ" altLang="cs-CZ" sz="2000" dirty="0">
                <a:solidFill>
                  <a:srgbClr val="000000"/>
                </a:solidFill>
              </a:rPr>
              <a:t>                                                        </a:t>
            </a:r>
            <a:r>
              <a:rPr lang="en-US" altLang="cs-CZ" sz="2000" dirty="0">
                <a:solidFill>
                  <a:srgbClr val="000000"/>
                </a:solidFill>
              </a:rPr>
              <a:t> </a:t>
            </a:r>
            <a:r>
              <a:rPr lang="en-US" altLang="cs-CZ" sz="2000" i="1" dirty="0">
                <a:solidFill>
                  <a:srgbClr val="000000"/>
                </a:solidFill>
              </a:rPr>
              <a:t>NA</a:t>
            </a:r>
            <a:r>
              <a:rPr lang="en-US" altLang="cs-CZ" sz="2000" dirty="0">
                <a:solidFill>
                  <a:srgbClr val="000000"/>
                </a:solidFill>
              </a:rPr>
              <a:t>  maximum value is about 1.5</a:t>
            </a:r>
            <a:endParaRPr lang="en-US" altLang="cs-CZ" sz="2000" dirty="0">
              <a:solidFill>
                <a:srgbClr val="FFFFCC"/>
              </a:solidFill>
            </a:endParaRPr>
          </a:p>
        </p:txBody>
      </p:sp>
    </p:spTree>
    <p:extLst>
      <p:ext uri="{BB962C8B-B14F-4D97-AF65-F5344CB8AC3E}">
        <p14:creationId xmlns:p14="http://schemas.microsoft.com/office/powerpoint/2010/main" val="4194901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D6409F7E-5EA7-4AE4-9F10-26D2A3513EB9}"/>
              </a:ext>
            </a:extLst>
          </p:cNvPr>
          <p:cNvSpPr>
            <a:spLocks noGrp="1" noChangeArrowheads="1"/>
          </p:cNvSpPr>
          <p:nvPr>
            <p:ph type="title"/>
          </p:nvPr>
        </p:nvSpPr>
        <p:spPr>
          <a:xfrm>
            <a:off x="778189" y="395804"/>
            <a:ext cx="6537011" cy="451576"/>
          </a:xfrm>
        </p:spPr>
        <p:txBody>
          <a:bodyPr/>
          <a:lstStyle/>
          <a:p>
            <a:pPr eaLnBrk="1" hangingPunct="1"/>
            <a:r>
              <a:rPr lang="en-US" altLang="cs-CZ" dirty="0"/>
              <a:t>Use of Immersion Media</a:t>
            </a:r>
          </a:p>
        </p:txBody>
      </p:sp>
      <p:pic>
        <p:nvPicPr>
          <p:cNvPr id="30723" name="Picture 5">
            <a:extLst>
              <a:ext uri="{FF2B5EF4-FFF2-40B4-BE49-F238E27FC236}">
                <a16:creationId xmlns:a16="http://schemas.microsoft.com/office/drawing/2014/main" id="{E334222C-7C7E-484B-9146-F00BBD8125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02413" y="1155180"/>
            <a:ext cx="6696075" cy="3422650"/>
          </a:xfrm>
          <a:noFill/>
        </p:spPr>
      </p:pic>
      <p:sp>
        <p:nvSpPr>
          <p:cNvPr id="30724" name="Text Box 8">
            <a:extLst>
              <a:ext uri="{FF2B5EF4-FFF2-40B4-BE49-F238E27FC236}">
                <a16:creationId xmlns:a16="http://schemas.microsoft.com/office/drawing/2014/main" id="{7CCC9CF3-D784-4933-9F03-8850DABB273F}"/>
              </a:ext>
            </a:extLst>
          </p:cNvPr>
          <p:cNvSpPr txBox="1">
            <a:spLocks noChangeArrowheads="1"/>
          </p:cNvSpPr>
          <p:nvPr/>
        </p:nvSpPr>
        <p:spPr bwMode="auto">
          <a:xfrm>
            <a:off x="839585" y="4797426"/>
            <a:ext cx="9433128"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b="1" dirty="0"/>
              <a:t>Immersion media are used to increase the NA. </a:t>
            </a:r>
          </a:p>
          <a:p>
            <a:pPr eaLnBrk="1" hangingPunct="1">
              <a:spcBef>
                <a:spcPct val="50000"/>
              </a:spcBef>
              <a:buFontTx/>
              <a:buNone/>
            </a:pPr>
            <a:r>
              <a:rPr lang="en-GB" altLang="cs-CZ" sz="1800" dirty="0"/>
              <a:t>The left ray leaving the slide is refracted on the interface between the cover glass and air away from the normal and cannot take part in the image formation. The right ray passing from glass into the immersion medium (which has a refractive index close to that of glass) does not change its direction and contributes to the image. </a:t>
            </a:r>
            <a:endParaRPr lang="en-GB" altLang="cs-CZ" sz="1800" dirty="0">
              <a:solidFill>
                <a:srgbClr val="FFFFCC"/>
              </a:solidFill>
            </a:endParaRPr>
          </a:p>
        </p:txBody>
      </p:sp>
    </p:spTree>
    <p:extLst>
      <p:ext uri="{BB962C8B-B14F-4D97-AF65-F5344CB8AC3E}">
        <p14:creationId xmlns:p14="http://schemas.microsoft.com/office/powerpoint/2010/main" val="678436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A2952FA-0B80-41FE-9174-E113CE8DD9FF}"/>
              </a:ext>
            </a:extLst>
          </p:cNvPr>
          <p:cNvSpPr>
            <a:spLocks noGrp="1" noChangeArrowheads="1"/>
          </p:cNvSpPr>
          <p:nvPr>
            <p:ph type="title"/>
          </p:nvPr>
        </p:nvSpPr>
        <p:spPr>
          <a:xfrm>
            <a:off x="1033549" y="291264"/>
            <a:ext cx="8229600" cy="777875"/>
          </a:xfrm>
        </p:spPr>
        <p:txBody>
          <a:bodyPr/>
          <a:lstStyle/>
          <a:p>
            <a:pPr eaLnBrk="1" hangingPunct="1"/>
            <a:r>
              <a:rPr lang="en-GB" altLang="cs-CZ" dirty="0"/>
              <a:t>SR limit of the microscope</a:t>
            </a:r>
            <a:endParaRPr lang="en-US" altLang="cs-CZ" dirty="0"/>
          </a:p>
        </p:txBody>
      </p:sp>
      <p:sp>
        <p:nvSpPr>
          <p:cNvPr id="32771" name="Rectangle 3">
            <a:extLst>
              <a:ext uri="{FF2B5EF4-FFF2-40B4-BE49-F238E27FC236}">
                <a16:creationId xmlns:a16="http://schemas.microsoft.com/office/drawing/2014/main" id="{6CFFA498-C19C-40B0-A9F8-B5A85658F9D3}"/>
              </a:ext>
            </a:extLst>
          </p:cNvPr>
          <p:cNvSpPr>
            <a:spLocks noGrp="1" noChangeArrowheads="1"/>
          </p:cNvSpPr>
          <p:nvPr>
            <p:ph type="body" sz="half" idx="1"/>
          </p:nvPr>
        </p:nvSpPr>
        <p:spPr>
          <a:xfrm>
            <a:off x="1064030" y="1033670"/>
            <a:ext cx="9725890" cy="5635419"/>
          </a:xfrm>
        </p:spPr>
        <p:txBody>
          <a:bodyPr/>
          <a:lstStyle/>
          <a:p>
            <a:pPr eaLnBrk="1" hangingPunct="1">
              <a:lnSpc>
                <a:spcPct val="100000"/>
              </a:lnSpc>
            </a:pPr>
            <a:r>
              <a:rPr lang="en-GB" altLang="cs-CZ" sz="2000" dirty="0"/>
              <a:t>The spatial resolution (SR) limit is proportional to the </a:t>
            </a:r>
            <a:r>
              <a:rPr lang="en-GB" altLang="cs-CZ" sz="2000" i="1" dirty="0"/>
              <a:t>NA</a:t>
            </a:r>
            <a:r>
              <a:rPr lang="en-GB" altLang="cs-CZ" sz="2000" dirty="0"/>
              <a:t> and inversely proportional to the wavelength </a:t>
            </a:r>
            <a:r>
              <a:rPr lang="en-GB" altLang="cs-CZ" sz="2000" dirty="0">
                <a:latin typeface="Symbol" panose="05050102010706020507" pitchFamily="18" charset="2"/>
              </a:rPr>
              <a:t>l</a:t>
            </a:r>
            <a:r>
              <a:rPr lang="en-GB" altLang="cs-CZ" sz="2000" dirty="0"/>
              <a:t> of light used (German physicist </a:t>
            </a:r>
            <a:r>
              <a:rPr lang="en-GB" altLang="cs-CZ" sz="2000" i="1" dirty="0"/>
              <a:t>Abbe,</a:t>
            </a:r>
            <a:r>
              <a:rPr lang="en-GB" altLang="cs-CZ" sz="2000" dirty="0"/>
              <a:t>1840-1905). In some textbooks of microscopy, the SR is also defined by the formula:</a:t>
            </a:r>
          </a:p>
          <a:p>
            <a:pPr eaLnBrk="1" hangingPunct="1">
              <a:lnSpc>
                <a:spcPct val="100000"/>
              </a:lnSpc>
            </a:pPr>
            <a:endParaRPr lang="en-GB" altLang="cs-CZ" sz="2000" dirty="0"/>
          </a:p>
          <a:p>
            <a:pPr marL="342900" indent="-342900" algn="ctr" eaLnBrk="1" hangingPunct="1">
              <a:lnSpc>
                <a:spcPct val="100000"/>
              </a:lnSpc>
              <a:buFont typeface="Symbol" panose="05050102010706020507" pitchFamily="18" charset="2"/>
              <a:buChar char="d"/>
            </a:pPr>
            <a:r>
              <a:rPr lang="en-GB" altLang="cs-CZ" sz="2400" dirty="0"/>
              <a:t>= </a:t>
            </a:r>
            <a:r>
              <a:rPr lang="en-GB" altLang="cs-CZ" sz="2400" dirty="0">
                <a:latin typeface="Symbol" panose="05050102010706020507" pitchFamily="18" charset="2"/>
              </a:rPr>
              <a:t>l</a:t>
            </a:r>
            <a:r>
              <a:rPr lang="en-GB" altLang="cs-CZ" sz="2400" dirty="0"/>
              <a:t>/</a:t>
            </a:r>
            <a:r>
              <a:rPr lang="en-GB" altLang="cs-CZ" sz="2400" i="1" dirty="0"/>
              <a:t>NA</a:t>
            </a:r>
            <a:endParaRPr lang="cs-CZ" altLang="cs-CZ" sz="2400" i="1" dirty="0"/>
          </a:p>
          <a:p>
            <a:pPr marL="342900" indent="-342900" algn="ctr" eaLnBrk="1" hangingPunct="1">
              <a:lnSpc>
                <a:spcPct val="100000"/>
              </a:lnSpc>
              <a:buFont typeface="Symbol" panose="05050102010706020507" pitchFamily="18" charset="2"/>
              <a:buChar char="d"/>
            </a:pPr>
            <a:endParaRPr lang="en-GB" altLang="cs-CZ" sz="2400" i="1" dirty="0"/>
          </a:p>
          <a:p>
            <a:pPr eaLnBrk="1" hangingPunct="1">
              <a:lnSpc>
                <a:spcPct val="100000"/>
              </a:lnSpc>
              <a:buFontTx/>
              <a:buNone/>
            </a:pPr>
            <a:r>
              <a:rPr lang="en-GB" altLang="cs-CZ" sz="2000" dirty="0"/>
              <a:t>where </a:t>
            </a:r>
            <a:r>
              <a:rPr lang="en-GB" altLang="cs-CZ" sz="2000" b="1" dirty="0">
                <a:latin typeface="Symbol" panose="05050102010706020507" pitchFamily="18" charset="2"/>
              </a:rPr>
              <a:t>d</a:t>
            </a:r>
            <a:r>
              <a:rPr lang="en-GB" altLang="cs-CZ" sz="2000" b="1" dirty="0"/>
              <a:t> is distance of two still distinguishable points </a:t>
            </a:r>
            <a:r>
              <a:rPr lang="en-GB" altLang="cs-CZ" sz="2000" dirty="0"/>
              <a:t>(</a:t>
            </a:r>
            <a:r>
              <a:rPr lang="en-GB" altLang="cs-CZ" sz="2000" i="1" dirty="0"/>
              <a:t>NA =</a:t>
            </a:r>
            <a:r>
              <a:rPr lang="en-GB" altLang="cs-CZ" sz="2000" dirty="0"/>
              <a:t> </a:t>
            </a:r>
            <a:r>
              <a:rPr lang="en-GB" altLang="cs-CZ" sz="2000" i="1" dirty="0" err="1"/>
              <a:t>n</a:t>
            </a:r>
            <a:r>
              <a:rPr lang="en-GB" altLang="cs-CZ" sz="2000" i="1" dirty="0" err="1">
                <a:latin typeface="Calibri" panose="020F0502020204030204" pitchFamily="34" charset="0"/>
                <a:cs typeface="Calibri" panose="020F0502020204030204" pitchFamily="34" charset="0"/>
              </a:rPr>
              <a:t>·</a:t>
            </a:r>
            <a:r>
              <a:rPr lang="en-GB" altLang="cs-CZ" sz="2000" dirty="0" err="1"/>
              <a:t>sin</a:t>
            </a:r>
            <a:r>
              <a:rPr lang="en-GB" altLang="cs-CZ" sz="2000" dirty="0" err="1">
                <a:latin typeface="Symbol" panose="05050102010706020507" pitchFamily="18" charset="2"/>
              </a:rPr>
              <a:t>a</a:t>
            </a:r>
            <a:r>
              <a:rPr lang="en-GB" altLang="cs-CZ" sz="2000" dirty="0"/>
              <a:t>, </a:t>
            </a:r>
            <a:r>
              <a:rPr lang="en-GB" altLang="cs-CZ" sz="2000" i="1" dirty="0"/>
              <a:t>n</a:t>
            </a:r>
            <a:r>
              <a:rPr lang="en-GB" altLang="cs-CZ" sz="2000" dirty="0"/>
              <a:t> is refraction index of medium between the objective and the cover glass and </a:t>
            </a:r>
            <a:r>
              <a:rPr lang="en-GB" altLang="cs-CZ" sz="2000" dirty="0">
                <a:latin typeface="Symbol" panose="05050102010706020507" pitchFamily="18" charset="2"/>
              </a:rPr>
              <a:t>a</a:t>
            </a:r>
            <a:r>
              <a:rPr lang="en-GB" altLang="cs-CZ" sz="2000" dirty="0"/>
              <a:t> is the above-mentioned acceptance angle). </a:t>
            </a:r>
          </a:p>
          <a:p>
            <a:pPr eaLnBrk="1" hangingPunct="1">
              <a:lnSpc>
                <a:spcPct val="100000"/>
              </a:lnSpc>
            </a:pPr>
            <a:r>
              <a:rPr lang="en-GB" altLang="cs-CZ" sz="2000" dirty="0"/>
              <a:t>SR increases with magnification. By combining strong converging lenses, we could construct a microscope with almost arbitrary magnification, however we find that beyond a certain limit (limit of ‘useful magnification’) there is no further increase in the limiting SR (just ‘empty’ magnification’). </a:t>
            </a:r>
          </a:p>
          <a:p>
            <a:pPr eaLnBrk="1" hangingPunct="1">
              <a:lnSpc>
                <a:spcPct val="100000"/>
              </a:lnSpc>
            </a:pPr>
            <a:r>
              <a:rPr lang="en-GB" altLang="cs-CZ" sz="2000" dirty="0"/>
              <a:t>SR decreases if the condenser aperture is reduced however the contrast resolution (CR) increases! Hence for a given specimen one must choose a condenser aperture to provide a balance between SR and CR. If one just needs to reduce brightness it is best to turn down the voltage to the lamp, then decrease the condenser aperture so that one does not reduce the SR.</a:t>
            </a:r>
            <a:endParaRPr lang="en-GB" altLang="cs-CZ" sz="2400" dirty="0"/>
          </a:p>
        </p:txBody>
      </p:sp>
    </p:spTree>
    <p:extLst>
      <p:ext uri="{BB962C8B-B14F-4D97-AF65-F5344CB8AC3E}">
        <p14:creationId xmlns:p14="http://schemas.microsoft.com/office/powerpoint/2010/main" val="3123220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F7E62A3-132F-48C9-8BFF-EE023B260BF2}"/>
              </a:ext>
            </a:extLst>
          </p:cNvPr>
          <p:cNvSpPr>
            <a:spLocks noGrp="1" noChangeArrowheads="1"/>
          </p:cNvSpPr>
          <p:nvPr>
            <p:ph type="title"/>
          </p:nvPr>
        </p:nvSpPr>
        <p:spPr>
          <a:xfrm>
            <a:off x="609600" y="274638"/>
            <a:ext cx="10972800" cy="781078"/>
          </a:xfrm>
        </p:spPr>
        <p:txBody>
          <a:bodyPr/>
          <a:lstStyle/>
          <a:p>
            <a:pPr eaLnBrk="1" hangingPunct="1"/>
            <a:r>
              <a:rPr lang="en-US" altLang="cs-CZ" dirty="0"/>
              <a:t>Depth of Field Z</a:t>
            </a:r>
          </a:p>
        </p:txBody>
      </p:sp>
      <p:sp>
        <p:nvSpPr>
          <p:cNvPr id="34819" name="Rectangle 3">
            <a:extLst>
              <a:ext uri="{FF2B5EF4-FFF2-40B4-BE49-F238E27FC236}">
                <a16:creationId xmlns:a16="http://schemas.microsoft.com/office/drawing/2014/main" id="{9C54630C-4792-46B7-8495-FD5D80F32F61}"/>
              </a:ext>
            </a:extLst>
          </p:cNvPr>
          <p:cNvSpPr>
            <a:spLocks noGrp="1" noChangeArrowheads="1"/>
          </p:cNvSpPr>
          <p:nvPr>
            <p:ph type="body" sz="half" idx="1"/>
          </p:nvPr>
        </p:nvSpPr>
        <p:spPr>
          <a:xfrm>
            <a:off x="1429789" y="2060575"/>
            <a:ext cx="9152313" cy="1612900"/>
          </a:xfrm>
        </p:spPr>
        <p:txBody>
          <a:bodyPr/>
          <a:lstStyle/>
          <a:p>
            <a:pPr eaLnBrk="1" hangingPunct="1"/>
            <a:r>
              <a:rPr lang="en-US" altLang="cs-CZ" sz="2800" dirty="0"/>
              <a:t>This is the thickness of objects along the z-axis which is simultaneously in focus. Important for thicker specimens.</a:t>
            </a:r>
            <a:endParaRPr lang="en-US" altLang="cs-CZ" sz="2800" baseline="30000" dirty="0"/>
          </a:p>
        </p:txBody>
      </p:sp>
      <p:graphicFrame>
        <p:nvGraphicFramePr>
          <p:cNvPr id="34820" name="Object 4">
            <a:extLst>
              <a:ext uri="{FF2B5EF4-FFF2-40B4-BE49-F238E27FC236}">
                <a16:creationId xmlns:a16="http://schemas.microsoft.com/office/drawing/2014/main" id="{326DB52C-4046-46CB-A896-4783AA9BF0B7}"/>
              </a:ext>
            </a:extLst>
          </p:cNvPr>
          <p:cNvGraphicFramePr>
            <a:graphicFrameLocks noGrp="1" noChangeAspect="1"/>
          </p:cNvGraphicFramePr>
          <p:nvPr>
            <p:ph sz="half" idx="2"/>
          </p:nvPr>
        </p:nvGraphicFramePr>
        <p:xfrm>
          <a:off x="5303838" y="3573463"/>
          <a:ext cx="2011362" cy="1327150"/>
        </p:xfrm>
        <a:graphic>
          <a:graphicData uri="http://schemas.openxmlformats.org/presentationml/2006/ole">
            <mc:AlternateContent xmlns:mc="http://schemas.openxmlformats.org/markup-compatibility/2006">
              <mc:Choice xmlns:v="urn:schemas-microsoft-com:vml" Requires="v">
                <p:oleObj name="Rovnice" r:id="rId3" imgW="596641" imgH="393529" progId="Equation.3">
                  <p:embed/>
                </p:oleObj>
              </mc:Choice>
              <mc:Fallback>
                <p:oleObj name="Rovnice" r:id="rId3" imgW="596641" imgH="393529" progId="Equation.3">
                  <p:embed/>
                  <p:pic>
                    <p:nvPicPr>
                      <p:cNvPr id="34820" name="Object 4">
                        <a:extLst>
                          <a:ext uri="{FF2B5EF4-FFF2-40B4-BE49-F238E27FC236}">
                            <a16:creationId xmlns:a16="http://schemas.microsoft.com/office/drawing/2014/main" id="{326DB52C-4046-46CB-A896-4783AA9BF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8" y="3573463"/>
                        <a:ext cx="2011362" cy="132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1" name="Text Box 5">
            <a:extLst>
              <a:ext uri="{FF2B5EF4-FFF2-40B4-BE49-F238E27FC236}">
                <a16:creationId xmlns:a16="http://schemas.microsoft.com/office/drawing/2014/main" id="{E16F886A-D14B-499C-B779-69C6E01FA19F}"/>
              </a:ext>
            </a:extLst>
          </p:cNvPr>
          <p:cNvSpPr txBox="1">
            <a:spLocks noChangeArrowheads="1"/>
          </p:cNvSpPr>
          <p:nvPr/>
        </p:nvSpPr>
        <p:spPr bwMode="auto">
          <a:xfrm>
            <a:off x="1271847" y="5445125"/>
            <a:ext cx="924375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800" i="1" dirty="0"/>
              <a:t>n</a:t>
            </a:r>
            <a:r>
              <a:rPr lang="en-GB" altLang="cs-CZ" sz="2800" dirty="0"/>
              <a:t> is refractive index of the specimen (liquid surrounding the microscopic object)</a:t>
            </a:r>
          </a:p>
        </p:txBody>
      </p:sp>
    </p:spTree>
    <p:extLst>
      <p:ext uri="{BB962C8B-B14F-4D97-AF65-F5344CB8AC3E}">
        <p14:creationId xmlns:p14="http://schemas.microsoft.com/office/powerpoint/2010/main" val="177226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263BC68-1B71-4CA5-8836-612F7BC4649D}"/>
              </a:ext>
            </a:extLst>
          </p:cNvPr>
          <p:cNvSpPr>
            <a:spLocks noGrp="1" noChangeArrowheads="1"/>
          </p:cNvSpPr>
          <p:nvPr>
            <p:ph type="title"/>
          </p:nvPr>
        </p:nvSpPr>
        <p:spPr>
          <a:xfrm>
            <a:off x="1981200" y="274638"/>
            <a:ext cx="8229600" cy="648075"/>
          </a:xfrm>
        </p:spPr>
        <p:txBody>
          <a:bodyPr/>
          <a:lstStyle/>
          <a:p>
            <a:pPr eaLnBrk="1" hangingPunct="1"/>
            <a:r>
              <a:rPr lang="en-US" altLang="cs-CZ" sz="4000" dirty="0"/>
              <a:t>Objective Specifications</a:t>
            </a:r>
          </a:p>
        </p:txBody>
      </p:sp>
      <p:sp>
        <p:nvSpPr>
          <p:cNvPr id="36867" name="Rectangle 3">
            <a:extLst>
              <a:ext uri="{FF2B5EF4-FFF2-40B4-BE49-F238E27FC236}">
                <a16:creationId xmlns:a16="http://schemas.microsoft.com/office/drawing/2014/main" id="{919E5314-A8FA-4BE6-9050-1199B67E1272}"/>
              </a:ext>
            </a:extLst>
          </p:cNvPr>
          <p:cNvSpPr>
            <a:spLocks noGrp="1" noChangeArrowheads="1"/>
          </p:cNvSpPr>
          <p:nvPr>
            <p:ph type="body" idx="1"/>
          </p:nvPr>
        </p:nvSpPr>
        <p:spPr>
          <a:xfrm>
            <a:off x="997528" y="1773239"/>
            <a:ext cx="9562524" cy="4173537"/>
          </a:xfrm>
        </p:spPr>
        <p:txBody>
          <a:bodyPr/>
          <a:lstStyle/>
          <a:p>
            <a:pPr eaLnBrk="1" hangingPunct="1">
              <a:lnSpc>
                <a:spcPct val="100000"/>
              </a:lnSpc>
            </a:pPr>
            <a:r>
              <a:rPr lang="en-US" altLang="cs-CZ" sz="2400" b="1" dirty="0"/>
              <a:t>Cover Glass Thickness</a:t>
            </a:r>
            <a:r>
              <a:rPr lang="en-US" altLang="cs-CZ" sz="2400" dirty="0"/>
              <a:t> (standard thickness 0.17 mm</a:t>
            </a:r>
            <a:r>
              <a:rPr lang="cs-CZ" altLang="cs-CZ" sz="2400" dirty="0"/>
              <a:t>)</a:t>
            </a:r>
            <a:r>
              <a:rPr lang="en-US" altLang="cs-CZ" sz="2400" dirty="0"/>
              <a:t>. Some objectives have a </a:t>
            </a:r>
            <a:r>
              <a:rPr lang="en-US" altLang="cs-CZ" sz="2400" b="1" dirty="0"/>
              <a:t>correction collar</a:t>
            </a:r>
            <a:r>
              <a:rPr lang="en-US" altLang="cs-CZ" sz="2400" dirty="0"/>
              <a:t> to compensate for any variation from this standard.</a:t>
            </a:r>
            <a:endParaRPr lang="cs-CZ" altLang="cs-CZ" sz="2400" dirty="0"/>
          </a:p>
          <a:p>
            <a:pPr eaLnBrk="1" hangingPunct="1">
              <a:lnSpc>
                <a:spcPct val="100000"/>
              </a:lnSpc>
            </a:pPr>
            <a:endParaRPr lang="en-US" altLang="cs-CZ" sz="2400" b="1" dirty="0"/>
          </a:p>
          <a:p>
            <a:pPr eaLnBrk="1" hangingPunct="1">
              <a:lnSpc>
                <a:spcPct val="100000"/>
              </a:lnSpc>
            </a:pPr>
            <a:r>
              <a:rPr lang="en-US" altLang="cs-CZ" sz="2400" b="1" dirty="0"/>
              <a:t>Working Distance</a:t>
            </a:r>
            <a:r>
              <a:rPr lang="en-US" altLang="cs-CZ" sz="2400" dirty="0"/>
              <a:t> - Distance between objective front lens and top of cover glass when the specimen is in focus. Decreases as magnification increases. Newer objectives have the working distance in mm inscribed on the barrel. </a:t>
            </a:r>
            <a:endParaRPr lang="cs-CZ" altLang="cs-CZ" sz="2400" dirty="0"/>
          </a:p>
          <a:p>
            <a:pPr eaLnBrk="1" hangingPunct="1">
              <a:lnSpc>
                <a:spcPct val="100000"/>
              </a:lnSpc>
            </a:pPr>
            <a:endParaRPr lang="en-US" altLang="cs-CZ" sz="2400" dirty="0"/>
          </a:p>
          <a:p>
            <a:pPr eaLnBrk="1" hangingPunct="1">
              <a:lnSpc>
                <a:spcPct val="100000"/>
              </a:lnSpc>
            </a:pPr>
            <a:r>
              <a:rPr lang="en-US" altLang="cs-CZ" sz="2400" b="1" dirty="0"/>
              <a:t>Color Codes</a:t>
            </a:r>
            <a:r>
              <a:rPr lang="en-US" altLang="cs-CZ" sz="2400" dirty="0"/>
              <a:t> - Microscope manufacturers label their objectives with color codes to help in rapid identification of the magnification and immersion media requirements.</a:t>
            </a:r>
          </a:p>
        </p:txBody>
      </p:sp>
      <p:sp>
        <p:nvSpPr>
          <p:cNvPr id="36868" name="Text Box 4">
            <a:extLst>
              <a:ext uri="{FF2B5EF4-FFF2-40B4-BE49-F238E27FC236}">
                <a16:creationId xmlns:a16="http://schemas.microsoft.com/office/drawing/2014/main" id="{6FF17D9D-000A-4188-945C-6550ABE09A89}"/>
              </a:ext>
            </a:extLst>
          </p:cNvPr>
          <p:cNvSpPr txBox="1">
            <a:spLocks noChangeArrowheads="1"/>
          </p:cNvSpPr>
          <p:nvPr/>
        </p:nvSpPr>
        <p:spPr bwMode="auto">
          <a:xfrm>
            <a:off x="1774826" y="6453189"/>
            <a:ext cx="7775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cs-CZ" sz="1200"/>
              <a:t>http://www.microscopyu.com/articles/optics/objectivespecs.html</a:t>
            </a:r>
          </a:p>
        </p:txBody>
      </p:sp>
    </p:spTree>
    <p:extLst>
      <p:ext uri="{BB962C8B-B14F-4D97-AF65-F5344CB8AC3E}">
        <p14:creationId xmlns:p14="http://schemas.microsoft.com/office/powerpoint/2010/main" val="237577466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171FC98-8AF2-4C91-BFF9-F649F8100D3E}"/>
              </a:ext>
            </a:extLst>
          </p:cNvPr>
          <p:cNvSpPr>
            <a:spLocks noGrp="1" noChangeArrowheads="1"/>
          </p:cNvSpPr>
          <p:nvPr>
            <p:ph type="title"/>
          </p:nvPr>
        </p:nvSpPr>
        <p:spPr>
          <a:xfrm>
            <a:off x="834044" y="233076"/>
            <a:ext cx="8229600" cy="706437"/>
          </a:xfrm>
        </p:spPr>
        <p:txBody>
          <a:bodyPr/>
          <a:lstStyle/>
          <a:p>
            <a:pPr eaLnBrk="1" hangingPunct="1"/>
            <a:r>
              <a:rPr lang="en-GB" altLang="cs-CZ" sz="4000" dirty="0"/>
              <a:t>Variants of optical microscopy </a:t>
            </a:r>
          </a:p>
        </p:txBody>
      </p:sp>
      <p:sp>
        <p:nvSpPr>
          <p:cNvPr id="38915" name="Rectangle 3">
            <a:extLst>
              <a:ext uri="{FF2B5EF4-FFF2-40B4-BE49-F238E27FC236}">
                <a16:creationId xmlns:a16="http://schemas.microsoft.com/office/drawing/2014/main" id="{6F7DDEDB-2695-430F-ACE7-F820F611AE78}"/>
              </a:ext>
            </a:extLst>
          </p:cNvPr>
          <p:cNvSpPr>
            <a:spLocks noGrp="1" noChangeArrowheads="1"/>
          </p:cNvSpPr>
          <p:nvPr>
            <p:ph type="body" idx="1"/>
          </p:nvPr>
        </p:nvSpPr>
        <p:spPr>
          <a:xfrm>
            <a:off x="706583" y="1341438"/>
            <a:ext cx="10365970" cy="5256212"/>
          </a:xfrm>
        </p:spPr>
        <p:txBody>
          <a:bodyPr/>
          <a:lstStyle/>
          <a:p>
            <a:pPr eaLnBrk="1" hangingPunct="1">
              <a:lnSpc>
                <a:spcPct val="100000"/>
              </a:lnSpc>
            </a:pPr>
            <a:r>
              <a:rPr lang="en-GB" altLang="cs-CZ" sz="2200" dirty="0"/>
              <a:t>Observation in </a:t>
            </a:r>
            <a:r>
              <a:rPr lang="en-GB" altLang="cs-CZ" sz="2200" b="1" dirty="0"/>
              <a:t>bright</a:t>
            </a:r>
            <a:r>
              <a:rPr lang="en-GB" altLang="cs-CZ" sz="2200" dirty="0"/>
              <a:t> or </a:t>
            </a:r>
            <a:r>
              <a:rPr lang="en-GB" altLang="cs-CZ" sz="2200" b="1" dirty="0"/>
              <a:t>dark field</a:t>
            </a:r>
            <a:r>
              <a:rPr lang="en-GB" altLang="cs-CZ" sz="2200" dirty="0"/>
              <a:t> </a:t>
            </a:r>
          </a:p>
          <a:p>
            <a:pPr eaLnBrk="1" hangingPunct="1">
              <a:lnSpc>
                <a:spcPct val="100000"/>
              </a:lnSpc>
            </a:pPr>
            <a:r>
              <a:rPr lang="en-GB" altLang="cs-CZ" sz="2200" b="1" dirty="0"/>
              <a:t>Stereomicroscope</a:t>
            </a:r>
            <a:r>
              <a:rPr lang="en-GB" altLang="cs-CZ" sz="2200" dirty="0"/>
              <a:t> (two microscopes with individual objectives and eyepieces with optical axes at an angle of about 15°) - stereoscopic vision. In medicine: </a:t>
            </a:r>
            <a:r>
              <a:rPr lang="en-GB" altLang="cs-CZ" sz="2200" b="1" dirty="0"/>
              <a:t>microsurgery</a:t>
            </a:r>
            <a:r>
              <a:rPr lang="en-GB" altLang="cs-CZ" sz="2200" dirty="0"/>
              <a:t>. The image must not be inverted. The surgery field is illuminated by optical fibres. The possibility of changes in the focal length of the objective produces zooming – a variable spatial resolution.</a:t>
            </a:r>
          </a:p>
          <a:p>
            <a:pPr eaLnBrk="1" hangingPunct="1">
              <a:lnSpc>
                <a:spcPct val="100000"/>
              </a:lnSpc>
            </a:pPr>
            <a:r>
              <a:rPr lang="en-GB" altLang="cs-CZ" sz="2200" dirty="0"/>
              <a:t>Modern research microscopes ere equipped with digital cameras for </a:t>
            </a:r>
            <a:r>
              <a:rPr lang="en-GB" altLang="cs-CZ" sz="2200" b="1" dirty="0"/>
              <a:t>microphotography</a:t>
            </a:r>
            <a:r>
              <a:rPr lang="en-GB" altLang="cs-CZ" sz="2200" dirty="0"/>
              <a:t> or </a:t>
            </a:r>
            <a:r>
              <a:rPr lang="en-GB" altLang="cs-CZ" sz="2200" b="1" dirty="0"/>
              <a:t>microcinematography (video recording)</a:t>
            </a:r>
            <a:r>
              <a:rPr lang="en-GB" altLang="cs-CZ" sz="2200" dirty="0"/>
              <a:t>. </a:t>
            </a:r>
          </a:p>
          <a:p>
            <a:pPr eaLnBrk="1" hangingPunct="1">
              <a:lnSpc>
                <a:spcPct val="100000"/>
              </a:lnSpc>
            </a:pPr>
            <a:r>
              <a:rPr lang="en-GB" altLang="cs-CZ" sz="2200" dirty="0"/>
              <a:t>Image processing software: it performs changes of contrast, brightness, sharpness etc. Advanced software enables quantitative analysis of images, searching for typical patterns etc. </a:t>
            </a:r>
          </a:p>
          <a:p>
            <a:pPr eaLnBrk="1" hangingPunct="1">
              <a:lnSpc>
                <a:spcPct val="100000"/>
              </a:lnSpc>
            </a:pPr>
            <a:r>
              <a:rPr lang="en-GB" altLang="cs-CZ" sz="2200" dirty="0"/>
              <a:t>Most kinds of microscopes can be set up by changing the objectives, eyepieces, condensers, or by addition of some special optical elements. Many accessories are available</a:t>
            </a:r>
            <a:r>
              <a:rPr lang="cs-CZ" altLang="cs-CZ" sz="2200" dirty="0"/>
              <a:t>,</a:t>
            </a:r>
            <a:r>
              <a:rPr lang="en-GB" altLang="cs-CZ" sz="2200" dirty="0"/>
              <a:t> e.g. micromanipulators used to place microelectrodes into cells, separate organelles etc.</a:t>
            </a:r>
          </a:p>
        </p:txBody>
      </p:sp>
    </p:spTree>
    <p:extLst>
      <p:ext uri="{BB962C8B-B14F-4D97-AF65-F5344CB8AC3E}">
        <p14:creationId xmlns:p14="http://schemas.microsoft.com/office/powerpoint/2010/main" val="606935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4B322FF-781D-4DD0-9AC1-8C3523421E78}"/>
              </a:ext>
            </a:extLst>
          </p:cNvPr>
          <p:cNvSpPr>
            <a:spLocks noGrp="1" noChangeArrowheads="1"/>
          </p:cNvSpPr>
          <p:nvPr>
            <p:ph type="title"/>
          </p:nvPr>
        </p:nvSpPr>
        <p:spPr>
          <a:xfrm>
            <a:off x="1027570" y="362552"/>
            <a:ext cx="10753200" cy="451576"/>
          </a:xfrm>
        </p:spPr>
        <p:txBody>
          <a:bodyPr/>
          <a:lstStyle/>
          <a:p>
            <a:pPr eaLnBrk="1" hangingPunct="1"/>
            <a:r>
              <a:rPr lang="cs-CZ" altLang="cs-CZ" dirty="0" err="1"/>
              <a:t>Stereomicroscope</a:t>
            </a:r>
            <a:endParaRPr lang="cs-CZ" altLang="cs-CZ" dirty="0"/>
          </a:p>
        </p:txBody>
      </p:sp>
      <p:pic>
        <p:nvPicPr>
          <p:cNvPr id="40963" name="Picture 5" descr="{short description of image}">
            <a:extLst>
              <a:ext uri="{FF2B5EF4-FFF2-40B4-BE49-F238E27FC236}">
                <a16:creationId xmlns:a16="http://schemas.microsoft.com/office/drawing/2014/main" id="{3AE309C2-9714-4ABC-95F4-10FA7879D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844" y="1916114"/>
            <a:ext cx="3541106" cy="336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descr="kgb_opmi_vario">
            <a:extLst>
              <a:ext uri="{FF2B5EF4-FFF2-40B4-BE49-F238E27FC236}">
                <a16:creationId xmlns:a16="http://schemas.microsoft.com/office/drawing/2014/main" id="{8924A4AF-6AD4-4551-B412-AAF2F6D8524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087938" y="1547529"/>
            <a:ext cx="5793422" cy="3757896"/>
          </a:xfrm>
          <a:noFill/>
        </p:spPr>
      </p:pic>
      <p:sp>
        <p:nvSpPr>
          <p:cNvPr id="40965" name="Text Box 9">
            <a:extLst>
              <a:ext uri="{FF2B5EF4-FFF2-40B4-BE49-F238E27FC236}">
                <a16:creationId xmlns:a16="http://schemas.microsoft.com/office/drawing/2014/main" id="{7F3F49CF-ED82-4B06-AC09-075CC1ABA1B1}"/>
              </a:ext>
            </a:extLst>
          </p:cNvPr>
          <p:cNvSpPr txBox="1">
            <a:spLocks noChangeArrowheads="1"/>
          </p:cNvSpPr>
          <p:nvPr/>
        </p:nvSpPr>
        <p:spPr bwMode="auto">
          <a:xfrm>
            <a:off x="5591175" y="5516564"/>
            <a:ext cx="4465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1600"/>
              <a:t>The </a:t>
            </a:r>
            <a:r>
              <a:rPr lang="cs-CZ" altLang="cs-CZ" sz="1600" b="1"/>
              <a:t>OPMI® Vario/NC 33</a:t>
            </a:r>
            <a:r>
              <a:rPr lang="cs-CZ" altLang="cs-CZ" sz="1600"/>
              <a:t> surgical microscope</a:t>
            </a:r>
            <a:r>
              <a:rPr lang="cs-CZ" altLang="cs-CZ" sz="2000">
                <a:solidFill>
                  <a:srgbClr val="FFFFCC"/>
                </a:solidFill>
              </a:rPr>
              <a:t> </a:t>
            </a:r>
          </a:p>
        </p:txBody>
      </p:sp>
    </p:spTree>
    <p:extLst>
      <p:ext uri="{BB962C8B-B14F-4D97-AF65-F5344CB8AC3E}">
        <p14:creationId xmlns:p14="http://schemas.microsoft.com/office/powerpoint/2010/main" val="2161340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a:extLst>
              <a:ext uri="{FF2B5EF4-FFF2-40B4-BE49-F238E27FC236}">
                <a16:creationId xmlns:a16="http://schemas.microsoft.com/office/drawing/2014/main" id="{38A4514D-E04C-4759-92F5-A07EAF2D0B98}"/>
              </a:ext>
            </a:extLst>
          </p:cNvPr>
          <p:cNvSpPr>
            <a:spLocks noGrp="1" noChangeArrowheads="1"/>
          </p:cNvSpPr>
          <p:nvPr>
            <p:ph type="title"/>
          </p:nvPr>
        </p:nvSpPr>
        <p:spPr>
          <a:xfrm>
            <a:off x="753251" y="520495"/>
            <a:ext cx="7983425" cy="451576"/>
          </a:xfrm>
        </p:spPr>
        <p:txBody>
          <a:bodyPr/>
          <a:lstStyle/>
          <a:p>
            <a:pPr eaLnBrk="1" hangingPunct="1"/>
            <a:r>
              <a:rPr lang="en-GB" altLang="cs-CZ" dirty="0"/>
              <a:t>Phase Contrast Microscopes</a:t>
            </a:r>
            <a:endParaRPr lang="cs-CZ" altLang="cs-CZ" dirty="0"/>
          </a:p>
        </p:txBody>
      </p:sp>
      <p:sp>
        <p:nvSpPr>
          <p:cNvPr id="43011" name="Zástupný symbol pro obsah 2">
            <a:extLst>
              <a:ext uri="{FF2B5EF4-FFF2-40B4-BE49-F238E27FC236}">
                <a16:creationId xmlns:a16="http://schemas.microsoft.com/office/drawing/2014/main" id="{4027278A-86B2-440F-9633-DB06457B7FB1}"/>
              </a:ext>
            </a:extLst>
          </p:cNvPr>
          <p:cNvSpPr>
            <a:spLocks noGrp="1" noChangeArrowheads="1"/>
          </p:cNvSpPr>
          <p:nvPr>
            <p:ph idx="1"/>
          </p:nvPr>
        </p:nvSpPr>
        <p:spPr>
          <a:xfrm>
            <a:off x="1130531" y="1600200"/>
            <a:ext cx="9551324" cy="4852988"/>
          </a:xfrm>
        </p:spPr>
        <p:txBody>
          <a:bodyPr/>
          <a:lstStyle/>
          <a:p>
            <a:pPr eaLnBrk="1" hangingPunct="1">
              <a:lnSpc>
                <a:spcPct val="100000"/>
              </a:lnSpc>
            </a:pPr>
            <a:r>
              <a:rPr lang="en-GB" altLang="cs-CZ" sz="2800" dirty="0"/>
              <a:t>A technique that produces contrast images of biological specimens, which structures have similar light attenuation (all equally transparent and therefore produce little contrast in normal transmission microscopy) but have slight differences in refractive index (and hence produce differential phase). </a:t>
            </a:r>
            <a:endParaRPr lang="cs-CZ" altLang="cs-CZ" sz="2800" dirty="0"/>
          </a:p>
          <a:p>
            <a:pPr eaLnBrk="1" hangingPunct="1">
              <a:lnSpc>
                <a:spcPct val="100000"/>
              </a:lnSpc>
            </a:pPr>
            <a:r>
              <a:rPr lang="en-GB" altLang="cs-CZ" sz="2800" i="1" dirty="0"/>
              <a:t>The phase contrast technique changes the phase differences into amplitude differences.</a:t>
            </a:r>
            <a:r>
              <a:rPr lang="en-GB" altLang="cs-CZ" sz="2800" dirty="0"/>
              <a:t> Living cells can be examined without being fixed, and stained.</a:t>
            </a:r>
            <a:endParaRPr lang="cs-CZ" altLang="cs-CZ" sz="2800" dirty="0"/>
          </a:p>
        </p:txBody>
      </p:sp>
    </p:spTree>
    <p:extLst>
      <p:ext uri="{BB962C8B-B14F-4D97-AF65-F5344CB8AC3E}">
        <p14:creationId xmlns:p14="http://schemas.microsoft.com/office/powerpoint/2010/main" val="26154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D05584C-E360-4149-B8A0-320F1F016683}"/>
              </a:ext>
            </a:extLst>
          </p:cNvPr>
          <p:cNvSpPr>
            <a:spLocks noGrp="1" noChangeArrowheads="1"/>
          </p:cNvSpPr>
          <p:nvPr>
            <p:ph type="title"/>
          </p:nvPr>
        </p:nvSpPr>
        <p:spPr>
          <a:xfrm>
            <a:off x="720000" y="354240"/>
            <a:ext cx="10753200" cy="451576"/>
          </a:xfrm>
        </p:spPr>
        <p:txBody>
          <a:bodyPr/>
          <a:lstStyle/>
          <a:p>
            <a:pPr eaLnBrk="1" hangingPunct="1"/>
            <a:r>
              <a:rPr lang="en-GB" altLang="cs-CZ" dirty="0"/>
              <a:t>Lecture outline</a:t>
            </a:r>
          </a:p>
        </p:txBody>
      </p:sp>
      <p:sp>
        <p:nvSpPr>
          <p:cNvPr id="8195" name="Rectangle 3">
            <a:extLst>
              <a:ext uri="{FF2B5EF4-FFF2-40B4-BE49-F238E27FC236}">
                <a16:creationId xmlns:a16="http://schemas.microsoft.com/office/drawing/2014/main" id="{B93644C8-902E-438C-9618-DB7C1C7460F5}"/>
              </a:ext>
            </a:extLst>
          </p:cNvPr>
          <p:cNvSpPr>
            <a:spLocks noGrp="1" noChangeArrowheads="1"/>
          </p:cNvSpPr>
          <p:nvPr>
            <p:ph type="body" idx="1"/>
          </p:nvPr>
        </p:nvSpPr>
        <p:spPr>
          <a:xfrm>
            <a:off x="3506095" y="1557801"/>
            <a:ext cx="4997825" cy="4852987"/>
          </a:xfrm>
        </p:spPr>
        <p:txBody>
          <a:bodyPr/>
          <a:lstStyle/>
          <a:p>
            <a:pPr eaLnBrk="1" hangingPunct="1">
              <a:lnSpc>
                <a:spcPct val="100000"/>
              </a:lnSpc>
              <a:defRPr/>
            </a:pPr>
            <a:r>
              <a:rPr lang="en-GB" altLang="cs-CZ" sz="2000" b="1" dirty="0"/>
              <a:t>Optical (light) microscopy</a:t>
            </a:r>
          </a:p>
          <a:p>
            <a:pPr lvl="1" eaLnBrk="1" hangingPunct="1">
              <a:defRPr/>
            </a:pPr>
            <a:r>
              <a:rPr lang="en-GB" altLang="cs-CZ" dirty="0"/>
              <a:t>Physical principles of microscopy</a:t>
            </a:r>
          </a:p>
          <a:p>
            <a:pPr lvl="1" eaLnBrk="1" hangingPunct="1">
              <a:defRPr/>
            </a:pPr>
            <a:r>
              <a:rPr lang="en-GB" altLang="cs-CZ" dirty="0"/>
              <a:t>Variants of optical microscopes</a:t>
            </a:r>
          </a:p>
          <a:p>
            <a:pPr lvl="2" eaLnBrk="1" hangingPunct="1">
              <a:defRPr/>
            </a:pPr>
            <a:r>
              <a:rPr lang="en-GB" altLang="cs-CZ" sz="2000" dirty="0"/>
              <a:t>Phase contrast</a:t>
            </a:r>
          </a:p>
          <a:p>
            <a:pPr lvl="2" eaLnBrk="1" hangingPunct="1">
              <a:defRPr/>
            </a:pPr>
            <a:r>
              <a:rPr lang="en-GB" altLang="cs-CZ" sz="2000" dirty="0"/>
              <a:t>Fluorescence microscope</a:t>
            </a:r>
          </a:p>
          <a:p>
            <a:pPr lvl="1" eaLnBrk="1" hangingPunct="1">
              <a:defRPr/>
            </a:pPr>
            <a:r>
              <a:rPr lang="en-GB" altLang="cs-CZ" dirty="0"/>
              <a:t>Special Optical microscopes</a:t>
            </a:r>
          </a:p>
          <a:p>
            <a:pPr lvl="2" eaLnBrk="1" hangingPunct="1">
              <a:defRPr/>
            </a:pPr>
            <a:r>
              <a:rPr lang="en-GB" altLang="cs-CZ" sz="2000" dirty="0"/>
              <a:t>Laser confocal scanning microscope</a:t>
            </a:r>
          </a:p>
          <a:p>
            <a:pPr lvl="2" eaLnBrk="1" hangingPunct="1">
              <a:defRPr/>
            </a:pPr>
            <a:r>
              <a:rPr lang="en-GB" altLang="cs-CZ" sz="2000" dirty="0"/>
              <a:t>Microscopes with </a:t>
            </a:r>
            <a:r>
              <a:rPr lang="en-GB" altLang="cs-CZ" sz="2000" dirty="0" err="1"/>
              <a:t>superresolution</a:t>
            </a:r>
            <a:endParaRPr lang="en-GB" altLang="cs-CZ" sz="2000" dirty="0"/>
          </a:p>
          <a:p>
            <a:pPr eaLnBrk="1" hangingPunct="1">
              <a:lnSpc>
                <a:spcPct val="100000"/>
              </a:lnSpc>
              <a:defRPr/>
            </a:pPr>
            <a:r>
              <a:rPr lang="en-GB" altLang="cs-CZ" sz="2000" b="1" dirty="0"/>
              <a:t>Electron microscopy</a:t>
            </a:r>
          </a:p>
          <a:p>
            <a:pPr lvl="1" eaLnBrk="1" hangingPunct="1">
              <a:defRPr/>
            </a:pPr>
            <a:r>
              <a:rPr lang="en-GB" altLang="cs-CZ" dirty="0"/>
              <a:t>Transmission electron microscopy</a:t>
            </a:r>
          </a:p>
          <a:p>
            <a:pPr lvl="1" eaLnBrk="1" hangingPunct="1">
              <a:defRPr/>
            </a:pPr>
            <a:r>
              <a:rPr lang="en-GB" altLang="cs-CZ" dirty="0"/>
              <a:t>Scanning electron microscopy</a:t>
            </a:r>
          </a:p>
          <a:p>
            <a:pPr eaLnBrk="1" hangingPunct="1">
              <a:lnSpc>
                <a:spcPct val="100000"/>
              </a:lnSpc>
              <a:defRPr/>
            </a:pPr>
            <a:r>
              <a:rPr lang="en-GB" altLang="cs-CZ" sz="2000" b="1" dirty="0"/>
              <a:t>Scanning probe microscopes</a:t>
            </a:r>
          </a:p>
          <a:p>
            <a:pPr lvl="1" eaLnBrk="1" hangingPunct="1">
              <a:defRPr/>
            </a:pPr>
            <a:r>
              <a:rPr lang="en-GB" altLang="cs-CZ" dirty="0"/>
              <a:t>Scanning tunnelling microscope</a:t>
            </a:r>
          </a:p>
          <a:p>
            <a:pPr lvl="1" eaLnBrk="1" hangingPunct="1">
              <a:defRPr/>
            </a:pPr>
            <a:r>
              <a:rPr lang="en-GB" altLang="cs-CZ" dirty="0"/>
              <a:t>ATM - Atomic force microscopy</a:t>
            </a:r>
          </a:p>
          <a:p>
            <a:pPr eaLnBrk="1" hangingPunct="1">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cs-CZ" sz="2000" b="1" dirty="0"/>
              <a:t>Acoustic microscopy</a:t>
            </a:r>
          </a:p>
          <a:p>
            <a:pPr marL="457200" lvl="1" indent="0" eaLnBrk="1" hangingPunct="1">
              <a:lnSpc>
                <a:spcPct val="80000"/>
              </a:lnSpc>
              <a:spcBef>
                <a:spcPts val="50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altLang="cs-CZ" sz="2000" dirty="0"/>
          </a:p>
        </p:txBody>
      </p:sp>
    </p:spTree>
    <p:extLst>
      <p:ext uri="{BB962C8B-B14F-4D97-AF65-F5344CB8AC3E}">
        <p14:creationId xmlns:p14="http://schemas.microsoft.com/office/powerpoint/2010/main" val="276841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2722F5C-8D43-458F-9FD4-7DA3966B417E}"/>
              </a:ext>
            </a:extLst>
          </p:cNvPr>
          <p:cNvSpPr>
            <a:spLocks noGrp="1" noChangeArrowheads="1"/>
          </p:cNvSpPr>
          <p:nvPr>
            <p:ph type="title"/>
          </p:nvPr>
        </p:nvSpPr>
        <p:spPr>
          <a:noFill/>
        </p:spPr>
        <p:txBody>
          <a:bodyPr/>
          <a:lstStyle/>
          <a:p>
            <a:pPr eaLnBrk="1" hangingPunct="1"/>
            <a:r>
              <a:rPr lang="en-GB" altLang="cs-CZ" sz="4000"/>
              <a:t>Phase Contrast Microscopes</a:t>
            </a:r>
          </a:p>
        </p:txBody>
      </p:sp>
      <p:sp>
        <p:nvSpPr>
          <p:cNvPr id="45059" name="Rectangle 3">
            <a:extLst>
              <a:ext uri="{FF2B5EF4-FFF2-40B4-BE49-F238E27FC236}">
                <a16:creationId xmlns:a16="http://schemas.microsoft.com/office/drawing/2014/main" id="{28D21565-9F50-43AC-816E-F9B7857BA4A0}"/>
              </a:ext>
            </a:extLst>
          </p:cNvPr>
          <p:cNvSpPr>
            <a:spLocks noGrp="1" noChangeArrowheads="1"/>
          </p:cNvSpPr>
          <p:nvPr>
            <p:ph type="body" sz="half" idx="1"/>
          </p:nvPr>
        </p:nvSpPr>
        <p:spPr>
          <a:xfrm>
            <a:off x="798022" y="1700214"/>
            <a:ext cx="6161579" cy="4681537"/>
          </a:xfrm>
          <a:noFill/>
        </p:spPr>
        <p:txBody>
          <a:bodyPr/>
          <a:lstStyle/>
          <a:p>
            <a:pPr marL="0" indent="17463" eaLnBrk="1" hangingPunct="1">
              <a:lnSpc>
                <a:spcPct val="100000"/>
              </a:lnSpc>
              <a:buFontTx/>
              <a:buNone/>
            </a:pPr>
            <a:r>
              <a:rPr lang="en-GB" altLang="cs-CZ" sz="2000" b="1" dirty="0"/>
              <a:t>Principle</a:t>
            </a:r>
            <a:r>
              <a:rPr lang="en-GB" altLang="cs-CZ" sz="2000" dirty="0"/>
              <a:t>: The annular diaphragm is added in condenser frontal focus plane - light passes through a narrow, ring-shaped slot. As the light passes through the object, the rays are deflected from the original direction. In the objective back focal plane is a </a:t>
            </a:r>
            <a:r>
              <a:rPr lang="en-GB" altLang="cs-CZ" sz="2000" b="1" dirty="0"/>
              <a:t>phase plate</a:t>
            </a:r>
            <a:r>
              <a:rPr lang="en-GB" altLang="cs-CZ" sz="2000" dirty="0"/>
              <a:t>, shaped like the annulus again, which shifts the phase by +</a:t>
            </a:r>
            <a:r>
              <a:rPr lang="en-GB" altLang="cs-CZ" sz="2000" dirty="0">
                <a:latin typeface="Symbol" panose="05050102010706020507" pitchFamily="18" charset="2"/>
              </a:rPr>
              <a:t>p</a:t>
            </a:r>
            <a:r>
              <a:rPr lang="en-GB" altLang="cs-CZ" sz="2000" dirty="0"/>
              <a:t>/2 or -</a:t>
            </a:r>
            <a:r>
              <a:rPr lang="en-GB" altLang="cs-CZ" sz="2000" dirty="0">
                <a:latin typeface="Symbol" panose="05050102010706020507" pitchFamily="18" charset="2"/>
              </a:rPr>
              <a:t>p</a:t>
            </a:r>
            <a:r>
              <a:rPr lang="en-GB" altLang="cs-CZ" sz="2000" dirty="0"/>
              <a:t>/2), i.e. by 1/4 of the wavelength. This plate transmits rays which did not change their direction on phase objects. Other rays miss the plate, their phase is not shifted. The picture is formed by interference of the phase-shifted and non-shifted rays. The phase objects seem dark or bright in comparison with their surrounding (positive or negative contrast). </a:t>
            </a:r>
          </a:p>
        </p:txBody>
      </p:sp>
      <p:graphicFrame>
        <p:nvGraphicFramePr>
          <p:cNvPr id="45060" name="Object 4" descr="fazovykontrast">
            <a:extLst>
              <a:ext uri="{FF2B5EF4-FFF2-40B4-BE49-F238E27FC236}">
                <a16:creationId xmlns:a16="http://schemas.microsoft.com/office/drawing/2014/main" id="{44401A85-C1A0-49AE-B596-D8DC6A52197B}"/>
              </a:ext>
            </a:extLst>
          </p:cNvPr>
          <p:cNvGraphicFramePr>
            <a:graphicFrameLocks noGrp="1" noChangeAspect="1"/>
          </p:cNvGraphicFramePr>
          <p:nvPr>
            <p:ph sz="half" idx="2"/>
            <p:extLst>
              <p:ext uri="{D42A27DB-BD31-4B8C-83A1-F6EECF244321}">
                <p14:modId xmlns:p14="http://schemas.microsoft.com/office/powerpoint/2010/main" val="2998879562"/>
              </p:ext>
            </p:extLst>
          </p:nvPr>
        </p:nvGraphicFramePr>
        <p:xfrm>
          <a:off x="7533526" y="1125076"/>
          <a:ext cx="3370263" cy="5300662"/>
        </p:xfrm>
        <a:graphic>
          <a:graphicData uri="http://schemas.openxmlformats.org/presentationml/2006/ole">
            <mc:AlternateContent xmlns:mc="http://schemas.openxmlformats.org/markup-compatibility/2006">
              <mc:Choice xmlns:v="urn:schemas-microsoft-com:vml" Requires="v">
                <p:oleObj name="Rastrový obrázek" r:id="rId3" imgW="2495238" imgH="3924848" progId="Paint.Picture">
                  <p:embed/>
                </p:oleObj>
              </mc:Choice>
              <mc:Fallback>
                <p:oleObj name="Rastrový obrázek" r:id="rId3" imgW="2495238" imgH="3924848" progId="Paint.Picture">
                  <p:embed/>
                  <p:pic>
                    <p:nvPicPr>
                      <p:cNvPr id="45060" name="Object 4" descr="fazovykontrast">
                        <a:extLst>
                          <a:ext uri="{FF2B5EF4-FFF2-40B4-BE49-F238E27FC236}">
                            <a16:creationId xmlns:a16="http://schemas.microsoft.com/office/drawing/2014/main" id="{44401A85-C1A0-49AE-B596-D8DC6A521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3526" y="1125076"/>
                        <a:ext cx="3370263" cy="530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1" name="Text Box 6">
            <a:extLst>
              <a:ext uri="{FF2B5EF4-FFF2-40B4-BE49-F238E27FC236}">
                <a16:creationId xmlns:a16="http://schemas.microsoft.com/office/drawing/2014/main" id="{53AA2F20-5FA5-4E30-989F-78DECB56D109}"/>
              </a:ext>
            </a:extLst>
          </p:cNvPr>
          <p:cNvSpPr txBox="1">
            <a:spLocks noChangeArrowheads="1"/>
          </p:cNvSpPr>
          <p:nvPr/>
        </p:nvSpPr>
        <p:spPr bwMode="auto">
          <a:xfrm>
            <a:off x="2063750" y="6521450"/>
            <a:ext cx="7164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a:t>According to http://www.nobel.se/physics/educational/microscopes/phase/</a:t>
            </a:r>
          </a:p>
        </p:txBody>
      </p:sp>
    </p:spTree>
    <p:extLst>
      <p:ext uri="{BB962C8B-B14F-4D97-AF65-F5344CB8AC3E}">
        <p14:creationId xmlns:p14="http://schemas.microsoft.com/office/powerpoint/2010/main" val="740097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8">
            <a:extLst>
              <a:ext uri="{FF2B5EF4-FFF2-40B4-BE49-F238E27FC236}">
                <a16:creationId xmlns:a16="http://schemas.microsoft.com/office/drawing/2014/main" id="{BB657366-C78A-414B-BDE6-46F8DE6C671E}"/>
              </a:ext>
            </a:extLst>
          </p:cNvPr>
          <p:cNvSpPr>
            <a:spLocks noGrp="1" noChangeArrowheads="1"/>
          </p:cNvSpPr>
          <p:nvPr>
            <p:ph type="title"/>
          </p:nvPr>
        </p:nvSpPr>
        <p:spPr>
          <a:xfrm>
            <a:off x="814647" y="293688"/>
            <a:ext cx="7410191" cy="1143000"/>
          </a:xfrm>
        </p:spPr>
        <p:txBody>
          <a:bodyPr/>
          <a:lstStyle/>
          <a:p>
            <a:pPr eaLnBrk="1" hangingPunct="1"/>
            <a:r>
              <a:rPr lang="en-GB" altLang="cs-CZ" dirty="0"/>
              <a:t>Phase contrast microscope</a:t>
            </a:r>
            <a:endParaRPr lang="cs-CZ" altLang="cs-CZ" dirty="0"/>
          </a:p>
        </p:txBody>
      </p:sp>
      <p:pic>
        <p:nvPicPr>
          <p:cNvPr id="47107" name="Picture 4">
            <a:extLst>
              <a:ext uri="{FF2B5EF4-FFF2-40B4-BE49-F238E27FC236}">
                <a16:creationId xmlns:a16="http://schemas.microsoft.com/office/drawing/2014/main" id="{CD32D053-514B-4292-B03F-D948BEFF5CC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01800" y="1789114"/>
            <a:ext cx="4110038" cy="4040187"/>
          </a:xfrm>
        </p:spPr>
      </p:pic>
      <p:pic>
        <p:nvPicPr>
          <p:cNvPr id="47108" name="Picture 7">
            <a:extLst>
              <a:ext uri="{FF2B5EF4-FFF2-40B4-BE49-F238E27FC236}">
                <a16:creationId xmlns:a16="http://schemas.microsoft.com/office/drawing/2014/main" id="{0B9ED068-8377-4780-B1F9-4271C4A4957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926513" y="274638"/>
            <a:ext cx="1350962" cy="2112962"/>
          </a:xfrm>
        </p:spPr>
      </p:pic>
      <p:sp>
        <p:nvSpPr>
          <p:cNvPr id="47109" name="Text Box 10">
            <a:extLst>
              <a:ext uri="{FF2B5EF4-FFF2-40B4-BE49-F238E27FC236}">
                <a16:creationId xmlns:a16="http://schemas.microsoft.com/office/drawing/2014/main" id="{D2D50B55-8887-4799-BBB2-837FE4E0CCB4}"/>
              </a:ext>
            </a:extLst>
          </p:cNvPr>
          <p:cNvSpPr txBox="1">
            <a:spLocks noChangeArrowheads="1"/>
          </p:cNvSpPr>
          <p:nvPr/>
        </p:nvSpPr>
        <p:spPr bwMode="auto">
          <a:xfrm>
            <a:off x="1188720" y="6165851"/>
            <a:ext cx="3675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800" dirty="0"/>
              <a:t>http://micro.magnet.fsu.edu/</a:t>
            </a:r>
          </a:p>
        </p:txBody>
      </p:sp>
      <p:sp>
        <p:nvSpPr>
          <p:cNvPr id="47110" name="Rectangle 11">
            <a:extLst>
              <a:ext uri="{FF2B5EF4-FFF2-40B4-BE49-F238E27FC236}">
                <a16:creationId xmlns:a16="http://schemas.microsoft.com/office/drawing/2014/main" id="{BFA3D6E6-4830-4DE4-884D-1554E08EE839}"/>
              </a:ext>
            </a:extLst>
          </p:cNvPr>
          <p:cNvSpPr>
            <a:spLocks noChangeArrowheads="1"/>
          </p:cNvSpPr>
          <p:nvPr/>
        </p:nvSpPr>
        <p:spPr bwMode="auto">
          <a:xfrm>
            <a:off x="4818064" y="5297489"/>
            <a:ext cx="885825"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1" name="Rectangle 12">
            <a:extLst>
              <a:ext uri="{FF2B5EF4-FFF2-40B4-BE49-F238E27FC236}">
                <a16:creationId xmlns:a16="http://schemas.microsoft.com/office/drawing/2014/main" id="{329B7D08-612B-4802-BA2D-7A51212CD935}"/>
              </a:ext>
            </a:extLst>
          </p:cNvPr>
          <p:cNvSpPr>
            <a:spLocks noChangeArrowheads="1"/>
          </p:cNvSpPr>
          <p:nvPr/>
        </p:nvSpPr>
        <p:spPr bwMode="auto">
          <a:xfrm>
            <a:off x="9017000" y="2233613"/>
            <a:ext cx="877888" cy="139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2" name="Text Box 13">
            <a:extLst>
              <a:ext uri="{FF2B5EF4-FFF2-40B4-BE49-F238E27FC236}">
                <a16:creationId xmlns:a16="http://schemas.microsoft.com/office/drawing/2014/main" id="{6FBC9BA7-78E5-4415-99EE-6768440DC635}"/>
              </a:ext>
            </a:extLst>
          </p:cNvPr>
          <p:cNvSpPr txBox="1">
            <a:spLocks noChangeArrowheads="1"/>
          </p:cNvSpPr>
          <p:nvPr/>
        </p:nvSpPr>
        <p:spPr bwMode="auto">
          <a:xfrm>
            <a:off x="6172200" y="6224588"/>
            <a:ext cx="3611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800" dirty="0"/>
              <a:t>http://micro.magnet.fsu.edu/</a:t>
            </a:r>
          </a:p>
        </p:txBody>
      </p:sp>
      <p:pic>
        <p:nvPicPr>
          <p:cNvPr id="47113" name="Picture 14">
            <a:extLst>
              <a:ext uri="{FF2B5EF4-FFF2-40B4-BE49-F238E27FC236}">
                <a16:creationId xmlns:a16="http://schemas.microsoft.com/office/drawing/2014/main" id="{80B8C141-6A1A-405C-810F-56C504EE2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288" y="2446338"/>
            <a:ext cx="4659312"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Rectangle 16">
            <a:extLst>
              <a:ext uri="{FF2B5EF4-FFF2-40B4-BE49-F238E27FC236}">
                <a16:creationId xmlns:a16="http://schemas.microsoft.com/office/drawing/2014/main" id="{1E23EBE5-6291-4D6F-84F6-1CA583A196D7}"/>
              </a:ext>
            </a:extLst>
          </p:cNvPr>
          <p:cNvSpPr>
            <a:spLocks noChangeArrowheads="1"/>
          </p:cNvSpPr>
          <p:nvPr/>
        </p:nvSpPr>
        <p:spPr bwMode="auto">
          <a:xfrm>
            <a:off x="6064250" y="2457450"/>
            <a:ext cx="4222750" cy="171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5" name="Rectangle 17">
            <a:extLst>
              <a:ext uri="{FF2B5EF4-FFF2-40B4-BE49-F238E27FC236}">
                <a16:creationId xmlns:a16="http://schemas.microsoft.com/office/drawing/2014/main" id="{95FBDBFE-907F-4EC9-A2C1-2A013E6B33AE}"/>
              </a:ext>
            </a:extLst>
          </p:cNvPr>
          <p:cNvSpPr>
            <a:spLocks noChangeArrowheads="1"/>
          </p:cNvSpPr>
          <p:nvPr/>
        </p:nvSpPr>
        <p:spPr bwMode="auto">
          <a:xfrm>
            <a:off x="6489700" y="4197350"/>
            <a:ext cx="228600"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6" name="Rectangle 18">
            <a:extLst>
              <a:ext uri="{FF2B5EF4-FFF2-40B4-BE49-F238E27FC236}">
                <a16:creationId xmlns:a16="http://schemas.microsoft.com/office/drawing/2014/main" id="{B74BA5F0-089B-4A39-BC63-5BC1B0FFF1CC}"/>
              </a:ext>
            </a:extLst>
          </p:cNvPr>
          <p:cNvSpPr>
            <a:spLocks noChangeArrowheads="1"/>
          </p:cNvSpPr>
          <p:nvPr/>
        </p:nvSpPr>
        <p:spPr bwMode="auto">
          <a:xfrm>
            <a:off x="8045450" y="4191000"/>
            <a:ext cx="21590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7" name="Rectangle 19">
            <a:extLst>
              <a:ext uri="{FF2B5EF4-FFF2-40B4-BE49-F238E27FC236}">
                <a16:creationId xmlns:a16="http://schemas.microsoft.com/office/drawing/2014/main" id="{F45A03BD-45D3-4D0D-ABA6-94AA027EFD48}"/>
              </a:ext>
            </a:extLst>
          </p:cNvPr>
          <p:cNvSpPr>
            <a:spLocks noChangeArrowheads="1"/>
          </p:cNvSpPr>
          <p:nvPr/>
        </p:nvSpPr>
        <p:spPr bwMode="auto">
          <a:xfrm>
            <a:off x="9632950" y="4210050"/>
            <a:ext cx="20955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8" name="Rectangle 20">
            <a:extLst>
              <a:ext uri="{FF2B5EF4-FFF2-40B4-BE49-F238E27FC236}">
                <a16:creationId xmlns:a16="http://schemas.microsoft.com/office/drawing/2014/main" id="{21546C41-602B-4AC0-ADF4-87F636920C4E}"/>
              </a:ext>
            </a:extLst>
          </p:cNvPr>
          <p:cNvSpPr>
            <a:spLocks noChangeArrowheads="1"/>
          </p:cNvSpPr>
          <p:nvPr/>
        </p:nvSpPr>
        <p:spPr bwMode="auto">
          <a:xfrm>
            <a:off x="6489700" y="5911850"/>
            <a:ext cx="3352800" cy="24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Tree>
    <p:extLst>
      <p:ext uri="{BB962C8B-B14F-4D97-AF65-F5344CB8AC3E}">
        <p14:creationId xmlns:p14="http://schemas.microsoft.com/office/powerpoint/2010/main" val="2573576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43D9417-CDB3-4F05-A0AA-389716D9EA49}"/>
              </a:ext>
            </a:extLst>
          </p:cNvPr>
          <p:cNvSpPr>
            <a:spLocks noGrp="1" noChangeArrowheads="1"/>
          </p:cNvSpPr>
          <p:nvPr>
            <p:ph type="title"/>
          </p:nvPr>
        </p:nvSpPr>
        <p:spPr>
          <a:xfrm>
            <a:off x="695062" y="379178"/>
            <a:ext cx="10753200" cy="451576"/>
          </a:xfrm>
        </p:spPr>
        <p:txBody>
          <a:bodyPr/>
          <a:lstStyle/>
          <a:p>
            <a:pPr eaLnBrk="1" hangingPunct="1"/>
            <a:r>
              <a:rPr lang="en-GB" altLang="cs-CZ" sz="4000" dirty="0"/>
              <a:t>Phase contrast microscope</a:t>
            </a:r>
          </a:p>
        </p:txBody>
      </p:sp>
      <p:pic>
        <p:nvPicPr>
          <p:cNvPr id="49155" name="Picture 9" descr="phase%20ameba">
            <a:extLst>
              <a:ext uri="{FF2B5EF4-FFF2-40B4-BE49-F238E27FC236}">
                <a16:creationId xmlns:a16="http://schemas.microsoft.com/office/drawing/2014/main" id="{C7AA0378-3D88-448B-8FC5-47AEBCABF2F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02602" y="1225060"/>
            <a:ext cx="5040312" cy="4316412"/>
          </a:xfrm>
          <a:noFill/>
        </p:spPr>
      </p:pic>
      <p:sp>
        <p:nvSpPr>
          <p:cNvPr id="49156" name="Text Box 11">
            <a:extLst>
              <a:ext uri="{FF2B5EF4-FFF2-40B4-BE49-F238E27FC236}">
                <a16:creationId xmlns:a16="http://schemas.microsoft.com/office/drawing/2014/main" id="{07388FA3-1918-49C3-B036-9EF7DA6762CC}"/>
              </a:ext>
            </a:extLst>
          </p:cNvPr>
          <p:cNvSpPr txBox="1">
            <a:spLocks noChangeArrowheads="1"/>
          </p:cNvSpPr>
          <p:nvPr/>
        </p:nvSpPr>
        <p:spPr bwMode="auto">
          <a:xfrm>
            <a:off x="5664201" y="5637214"/>
            <a:ext cx="5125719"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Amoeba seen in phase contrast</a:t>
            </a:r>
            <a:r>
              <a:rPr lang="cs-CZ" altLang="cs-CZ" sz="2000" dirty="0"/>
              <a:t>, M</a:t>
            </a:r>
            <a:r>
              <a:rPr lang="en-GB" altLang="cs-CZ" sz="2000" dirty="0"/>
              <a:t> = 250</a:t>
            </a:r>
            <a:r>
              <a:rPr lang="cs-CZ" altLang="cs-CZ" sz="2000" dirty="0"/>
              <a:t>x</a:t>
            </a:r>
            <a:r>
              <a:rPr lang="en-GB" altLang="cs-CZ" sz="2000" dirty="0"/>
              <a:t> (</a:t>
            </a:r>
            <a:r>
              <a:rPr lang="en-GB" altLang="cs-CZ" sz="1600" dirty="0"/>
              <a:t>www.durr.demon.co.uk/ colour.html.) </a:t>
            </a:r>
          </a:p>
        </p:txBody>
      </p:sp>
      <p:sp>
        <p:nvSpPr>
          <p:cNvPr id="49157" name="Rectangle 14">
            <a:extLst>
              <a:ext uri="{FF2B5EF4-FFF2-40B4-BE49-F238E27FC236}">
                <a16:creationId xmlns:a16="http://schemas.microsoft.com/office/drawing/2014/main" id="{7DEBE7B5-EBFC-4411-A040-FE57B3101E47}"/>
              </a:ext>
            </a:extLst>
          </p:cNvPr>
          <p:cNvSpPr>
            <a:spLocks noChangeArrowheads="1"/>
          </p:cNvSpPr>
          <p:nvPr/>
        </p:nvSpPr>
        <p:spPr bwMode="auto">
          <a:xfrm>
            <a:off x="972589" y="1778636"/>
            <a:ext cx="403389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GB" altLang="cs-CZ" sz="2200" dirty="0"/>
              <a:t>Many colourless biological objects (difficult to observe in a common microscope) are phase objects. Dyes and stains can make them visible, but they often poison the cells. Phase contrast microscopes allow to observe such objects without staining. </a:t>
            </a:r>
          </a:p>
        </p:txBody>
      </p:sp>
    </p:spTree>
    <p:extLst>
      <p:ext uri="{BB962C8B-B14F-4D97-AF65-F5344CB8AC3E}">
        <p14:creationId xmlns:p14="http://schemas.microsoft.com/office/powerpoint/2010/main" val="502088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EE15EB9-357D-44DD-BFC2-175350112E1F}"/>
              </a:ext>
            </a:extLst>
          </p:cNvPr>
          <p:cNvSpPr>
            <a:spLocks noGrp="1" noChangeArrowheads="1"/>
          </p:cNvSpPr>
          <p:nvPr>
            <p:ph type="title"/>
          </p:nvPr>
        </p:nvSpPr>
        <p:spPr>
          <a:xfrm>
            <a:off x="736625" y="404116"/>
            <a:ext cx="6794706" cy="451576"/>
          </a:xfrm>
          <a:noFill/>
        </p:spPr>
        <p:txBody>
          <a:bodyPr/>
          <a:lstStyle/>
          <a:p>
            <a:pPr eaLnBrk="1" hangingPunct="1"/>
            <a:r>
              <a:rPr lang="en-GB" altLang="cs-CZ" sz="4000" dirty="0"/>
              <a:t>Fluorescence microscope</a:t>
            </a:r>
          </a:p>
        </p:txBody>
      </p:sp>
      <p:sp>
        <p:nvSpPr>
          <p:cNvPr id="51203" name="Rectangle 3">
            <a:extLst>
              <a:ext uri="{FF2B5EF4-FFF2-40B4-BE49-F238E27FC236}">
                <a16:creationId xmlns:a16="http://schemas.microsoft.com/office/drawing/2014/main" id="{2A0F2B7A-B19E-4BBB-B1A5-E2801C263D7E}"/>
              </a:ext>
            </a:extLst>
          </p:cNvPr>
          <p:cNvSpPr>
            <a:spLocks noGrp="1" noChangeArrowheads="1"/>
          </p:cNvSpPr>
          <p:nvPr>
            <p:ph type="body" idx="1"/>
          </p:nvPr>
        </p:nvSpPr>
        <p:spPr>
          <a:xfrm>
            <a:off x="839585" y="1412875"/>
            <a:ext cx="9958648" cy="4713288"/>
          </a:xfrm>
        </p:spPr>
        <p:txBody>
          <a:bodyPr/>
          <a:lstStyle/>
          <a:p>
            <a:pPr marL="0" indent="17463" eaLnBrk="1" hangingPunct="1">
              <a:lnSpc>
                <a:spcPct val="100000"/>
              </a:lnSpc>
            </a:pPr>
            <a:r>
              <a:rPr lang="en-GB" altLang="cs-CZ" sz="2300" b="1" dirty="0"/>
              <a:t>Fluorescence microscopy</a:t>
            </a:r>
            <a:r>
              <a:rPr lang="en-GB" altLang="cs-CZ" sz="2300" dirty="0"/>
              <a:t> is based on the ability of some substances to emit visible light after irradiation by light of shorter wavelength (UV radiation or violet light). </a:t>
            </a:r>
          </a:p>
          <a:p>
            <a:pPr marL="0" indent="17463" eaLnBrk="1" hangingPunct="1">
              <a:lnSpc>
                <a:spcPct val="100000"/>
              </a:lnSpc>
            </a:pPr>
            <a:r>
              <a:rPr lang="en-GB" altLang="cs-CZ" sz="2300" dirty="0"/>
              <a:t>The optics of the condenser must be adapted to UV light, which can be also supplied through the objective (upper illumination). The remaining part of the microscope is identical with the same part of a common microscope. Eye protecting UV filters are needed. </a:t>
            </a:r>
          </a:p>
          <a:p>
            <a:pPr marL="0" indent="17463" eaLnBrk="1" hangingPunct="1">
              <a:lnSpc>
                <a:spcPct val="100000"/>
              </a:lnSpc>
            </a:pPr>
            <a:r>
              <a:rPr lang="en-GB" altLang="cs-CZ" sz="2300" dirty="0"/>
              <a:t>The fluorescence is exhibited e.g. by tryptophan or other compounds with an aromatic ring or heterocycle. In most cases, </a:t>
            </a:r>
            <a:r>
              <a:rPr lang="en-GB" altLang="cs-CZ" sz="2300" b="1" dirty="0"/>
              <a:t>fluorescent dyes</a:t>
            </a:r>
            <a:r>
              <a:rPr lang="en-GB" altLang="cs-CZ" sz="2300" dirty="0"/>
              <a:t> specifically interacting with various cell structures are added to the observed biological objects. Sometimes the dye (fluorochrome, fluorescence probe) is bound to an </a:t>
            </a:r>
            <a:r>
              <a:rPr lang="en-GB" altLang="cs-CZ" sz="2300" b="1" dirty="0"/>
              <a:t>antibody </a:t>
            </a:r>
            <a:r>
              <a:rPr lang="en-GB" altLang="cs-CZ" sz="2300" dirty="0"/>
              <a:t>specific for some protein. This immunofluorescence method can selectively visualise e.g. the cytoskeleton, chromatin, membrane proteins. </a:t>
            </a:r>
          </a:p>
        </p:txBody>
      </p:sp>
    </p:spTree>
    <p:extLst>
      <p:ext uri="{BB962C8B-B14F-4D97-AF65-F5344CB8AC3E}">
        <p14:creationId xmlns:p14="http://schemas.microsoft.com/office/powerpoint/2010/main" val="1519447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51AFC1D6-DEF8-40FA-BE1F-8A027F6B87C6}"/>
              </a:ext>
            </a:extLst>
          </p:cNvPr>
          <p:cNvSpPr>
            <a:spLocks noGrp="1" noChangeArrowheads="1"/>
          </p:cNvSpPr>
          <p:nvPr>
            <p:ph type="title"/>
          </p:nvPr>
        </p:nvSpPr>
        <p:spPr>
          <a:xfrm>
            <a:off x="8328026" y="274638"/>
            <a:ext cx="1882775" cy="1143000"/>
          </a:xfrm>
        </p:spPr>
        <p:txBody>
          <a:bodyPr/>
          <a:lstStyle/>
          <a:p>
            <a:pPr eaLnBrk="1" hangingPunct="1"/>
            <a:r>
              <a:rPr lang="cs-CZ" altLang="cs-CZ" sz="4000" dirty="0"/>
              <a:t>FM</a:t>
            </a:r>
          </a:p>
        </p:txBody>
      </p:sp>
      <p:pic>
        <p:nvPicPr>
          <p:cNvPr id="53251" name="Picture 5" descr="epilightpaths">
            <a:hlinkClick r:id="rId5"/>
            <a:extLst>
              <a:ext uri="{FF2B5EF4-FFF2-40B4-BE49-F238E27FC236}">
                <a16:creationId xmlns:a16="http://schemas.microsoft.com/office/drawing/2014/main" id="{48BB033E-E126-4572-B8F7-3C12D12563B8}"/>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889184" y="0"/>
            <a:ext cx="6335713" cy="6858000"/>
          </a:xfrm>
        </p:spPr>
      </p:pic>
      <p:sp>
        <p:nvSpPr>
          <p:cNvPr id="53252" name="Obdélník 1">
            <a:extLst>
              <a:ext uri="{FF2B5EF4-FFF2-40B4-BE49-F238E27FC236}">
                <a16:creationId xmlns:a16="http://schemas.microsoft.com/office/drawing/2014/main" id="{9500B46C-3980-43B9-BD9F-470530EC8597}"/>
              </a:ext>
            </a:extLst>
          </p:cNvPr>
          <p:cNvSpPr>
            <a:spLocks noChangeArrowheads="1"/>
          </p:cNvSpPr>
          <p:nvPr/>
        </p:nvSpPr>
        <p:spPr bwMode="auto">
          <a:xfrm rot="5400000">
            <a:off x="8657431" y="3629819"/>
            <a:ext cx="3106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r>
              <a:rPr lang="en-GB" altLang="cs-CZ" sz="2000">
                <a:solidFill>
                  <a:schemeClr val="tx1"/>
                </a:solidFill>
              </a:rPr>
              <a:t>Fluorescence microscope</a:t>
            </a:r>
            <a:endParaRPr lang="cs-CZ" altLang="cs-CZ" sz="2000">
              <a:solidFill>
                <a:schemeClr val="tx1"/>
              </a:solidFill>
            </a:endParaRPr>
          </a:p>
        </p:txBody>
      </p:sp>
      <p:pic>
        <p:nvPicPr>
          <p:cNvPr id="3" name="Nahraný zvuk">
            <a:hlinkClick r:id="" action="ppaction://media"/>
            <a:extLst>
              <a:ext uri="{FF2B5EF4-FFF2-40B4-BE49-F238E27FC236}">
                <a16:creationId xmlns:a16="http://schemas.microsoft.com/office/drawing/2014/main" id="{96ACB8E9-0423-44C0-A029-CDF537D575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8056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F734567-196E-4765-84C0-C707DDD53D38}"/>
              </a:ext>
            </a:extLst>
          </p:cNvPr>
          <p:cNvSpPr>
            <a:spLocks noGrp="1" noChangeArrowheads="1"/>
          </p:cNvSpPr>
          <p:nvPr>
            <p:ph type="title"/>
          </p:nvPr>
        </p:nvSpPr>
        <p:spPr>
          <a:xfrm>
            <a:off x="1105593" y="382703"/>
            <a:ext cx="6966065" cy="756140"/>
          </a:xfrm>
        </p:spPr>
        <p:txBody>
          <a:bodyPr/>
          <a:lstStyle/>
          <a:p>
            <a:pPr eaLnBrk="1" hangingPunct="1"/>
            <a:r>
              <a:rPr lang="en-GB" altLang="cs-CZ" sz="4000" dirty="0"/>
              <a:t>Fluorescence microscope</a:t>
            </a:r>
          </a:p>
        </p:txBody>
      </p:sp>
      <p:pic>
        <p:nvPicPr>
          <p:cNvPr id="55299" name="Picture 5" descr="Actin">
            <a:extLst>
              <a:ext uri="{FF2B5EF4-FFF2-40B4-BE49-F238E27FC236}">
                <a16:creationId xmlns:a16="http://schemas.microsoft.com/office/drawing/2014/main" id="{C245EA80-2423-40F2-A36B-3BABCE727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031" y="1347726"/>
            <a:ext cx="4165513" cy="35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6">
            <a:extLst>
              <a:ext uri="{FF2B5EF4-FFF2-40B4-BE49-F238E27FC236}">
                <a16:creationId xmlns:a16="http://schemas.microsoft.com/office/drawing/2014/main" id="{121648B9-BA0F-4F73-8B2E-2427DA37A244}"/>
              </a:ext>
            </a:extLst>
          </p:cNvPr>
          <p:cNvSpPr txBox="1">
            <a:spLocks noChangeArrowheads="1"/>
          </p:cNvSpPr>
          <p:nvPr/>
        </p:nvSpPr>
        <p:spPr bwMode="auto">
          <a:xfrm>
            <a:off x="6370205" y="5093537"/>
            <a:ext cx="56832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Actin fibres of yeasts visualised by fluorescence microscopy – stained by </a:t>
            </a:r>
            <a:r>
              <a:rPr lang="en-GB" altLang="cs-CZ" sz="2000" dirty="0" err="1"/>
              <a:t>rhodamin</a:t>
            </a:r>
            <a:r>
              <a:rPr lang="en-GB" altLang="cs-CZ" sz="2000" dirty="0"/>
              <a:t>-phalloidin </a:t>
            </a:r>
          </a:p>
          <a:p>
            <a:pPr eaLnBrk="1" hangingPunct="1">
              <a:spcBef>
                <a:spcPct val="50000"/>
              </a:spcBef>
            </a:pPr>
            <a:r>
              <a:rPr lang="en-GB" altLang="cs-CZ" sz="1600" dirty="0"/>
              <a:t>www.paulgyoung.com/.../ fission_yeast_actin_cytoskeleton.htm. </a:t>
            </a:r>
          </a:p>
        </p:txBody>
      </p:sp>
      <p:pic>
        <p:nvPicPr>
          <p:cNvPr id="55301" name="Picture 16" descr="slcn-smpl4">
            <a:extLst>
              <a:ext uri="{FF2B5EF4-FFF2-40B4-BE49-F238E27FC236}">
                <a16:creationId xmlns:a16="http://schemas.microsoft.com/office/drawing/2014/main" id="{702A967F-29C4-4C6E-AF1E-D7585182594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r="906" b="3127"/>
          <a:stretch>
            <a:fillRect/>
          </a:stretch>
        </p:blipFill>
        <p:spPr>
          <a:xfrm>
            <a:off x="1321724" y="1341439"/>
            <a:ext cx="4558376" cy="3524291"/>
          </a:xfrm>
          <a:noFill/>
        </p:spPr>
      </p:pic>
      <p:sp>
        <p:nvSpPr>
          <p:cNvPr id="55302" name="Text Box 18">
            <a:extLst>
              <a:ext uri="{FF2B5EF4-FFF2-40B4-BE49-F238E27FC236}">
                <a16:creationId xmlns:a16="http://schemas.microsoft.com/office/drawing/2014/main" id="{36D9A70F-E518-4A43-B371-45F54589BC5C}"/>
              </a:ext>
            </a:extLst>
          </p:cNvPr>
          <p:cNvSpPr txBox="1">
            <a:spLocks noChangeArrowheads="1"/>
          </p:cNvSpPr>
          <p:nvPr/>
        </p:nvSpPr>
        <p:spPr bwMode="auto">
          <a:xfrm>
            <a:off x="1262583" y="5015578"/>
            <a:ext cx="3816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Virions in an infected cell - </a:t>
            </a:r>
            <a:r>
              <a:rPr lang="en-GB" altLang="cs-CZ" sz="1600" dirty="0"/>
              <a:t>http://usa.hamamatsu.com/sys-biomedical/slcn2400/slcn-smpl.htm</a:t>
            </a:r>
          </a:p>
        </p:txBody>
      </p:sp>
    </p:spTree>
    <p:extLst>
      <p:ext uri="{BB962C8B-B14F-4D97-AF65-F5344CB8AC3E}">
        <p14:creationId xmlns:p14="http://schemas.microsoft.com/office/powerpoint/2010/main" val="867595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1">
            <a:extLst>
              <a:ext uri="{FF2B5EF4-FFF2-40B4-BE49-F238E27FC236}">
                <a16:creationId xmlns:a16="http://schemas.microsoft.com/office/drawing/2014/main" id="{EA38F3FD-9B63-40F1-87C1-705ABC5E9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986" y="1803862"/>
            <a:ext cx="4563739" cy="337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a:extLst>
              <a:ext uri="{FF2B5EF4-FFF2-40B4-BE49-F238E27FC236}">
                <a16:creationId xmlns:a16="http://schemas.microsoft.com/office/drawing/2014/main" id="{7050F864-7DD7-4911-8AB9-7A96310CBBAA}"/>
              </a:ext>
            </a:extLst>
          </p:cNvPr>
          <p:cNvSpPr txBox="1">
            <a:spLocks noChangeArrowheads="1"/>
          </p:cNvSpPr>
          <p:nvPr/>
        </p:nvSpPr>
        <p:spPr bwMode="auto">
          <a:xfrm>
            <a:off x="2354464" y="1116994"/>
            <a:ext cx="806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400" dirty="0"/>
              <a:t>Cytoskeleton visualised by immunofluorescence method</a:t>
            </a:r>
          </a:p>
        </p:txBody>
      </p:sp>
      <p:sp>
        <p:nvSpPr>
          <p:cNvPr id="57348" name="Text Box 5">
            <a:extLst>
              <a:ext uri="{FF2B5EF4-FFF2-40B4-BE49-F238E27FC236}">
                <a16:creationId xmlns:a16="http://schemas.microsoft.com/office/drawing/2014/main" id="{58F57B94-89F7-48AE-9EB8-6831C02AE15E}"/>
              </a:ext>
            </a:extLst>
          </p:cNvPr>
          <p:cNvSpPr txBox="1">
            <a:spLocks noChangeArrowheads="1"/>
          </p:cNvSpPr>
          <p:nvPr/>
        </p:nvSpPr>
        <p:spPr bwMode="auto">
          <a:xfrm>
            <a:off x="1454727" y="5300664"/>
            <a:ext cx="39205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400" dirty="0"/>
              <a:t>Microtubules of HeLa cells</a:t>
            </a:r>
            <a:endParaRPr lang="cs-CZ" altLang="cs-CZ" sz="2400" dirty="0"/>
          </a:p>
        </p:txBody>
      </p:sp>
      <p:pic>
        <p:nvPicPr>
          <p:cNvPr id="57349" name="Picture 7" descr="101">
            <a:extLst>
              <a:ext uri="{FF2B5EF4-FFF2-40B4-BE49-F238E27FC236}">
                <a16:creationId xmlns:a16="http://schemas.microsoft.com/office/drawing/2014/main" id="{9C0B3858-B111-4216-BEEF-0728201C16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9621" t="56189" r="20743" b="13985"/>
          <a:stretch>
            <a:fillRect/>
          </a:stretch>
        </p:blipFill>
        <p:spPr bwMode="auto">
          <a:xfrm>
            <a:off x="6240464" y="1803862"/>
            <a:ext cx="4504073" cy="337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8">
            <a:extLst>
              <a:ext uri="{FF2B5EF4-FFF2-40B4-BE49-F238E27FC236}">
                <a16:creationId xmlns:a16="http://schemas.microsoft.com/office/drawing/2014/main" id="{44869044-0AC9-4770-83B0-359370AAE254}"/>
              </a:ext>
            </a:extLst>
          </p:cNvPr>
          <p:cNvSpPr txBox="1">
            <a:spLocks noChangeArrowheads="1"/>
          </p:cNvSpPr>
          <p:nvPr/>
        </p:nvSpPr>
        <p:spPr bwMode="auto">
          <a:xfrm>
            <a:off x="6311899" y="5300664"/>
            <a:ext cx="4328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Microfilaments of HeLa cells</a:t>
            </a:r>
          </a:p>
        </p:txBody>
      </p:sp>
      <p:sp>
        <p:nvSpPr>
          <p:cNvPr id="57351" name="Rectangle 10">
            <a:extLst>
              <a:ext uri="{FF2B5EF4-FFF2-40B4-BE49-F238E27FC236}">
                <a16:creationId xmlns:a16="http://schemas.microsoft.com/office/drawing/2014/main" id="{FA4EF457-9E5C-4003-9A0C-5EEB732A7E4D}"/>
              </a:ext>
            </a:extLst>
          </p:cNvPr>
          <p:cNvSpPr>
            <a:spLocks noChangeArrowheads="1"/>
          </p:cNvSpPr>
          <p:nvPr/>
        </p:nvSpPr>
        <p:spPr bwMode="auto">
          <a:xfrm>
            <a:off x="135775" y="58507"/>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b="1" dirty="0">
                <a:solidFill>
                  <a:schemeClr val="tx2"/>
                </a:solidFill>
              </a:rPr>
              <a:t>Fluorescence microscope</a:t>
            </a:r>
          </a:p>
        </p:txBody>
      </p:sp>
    </p:spTree>
    <p:extLst>
      <p:ext uri="{BB962C8B-B14F-4D97-AF65-F5344CB8AC3E}">
        <p14:creationId xmlns:p14="http://schemas.microsoft.com/office/powerpoint/2010/main" val="33844784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865A34D-59D0-48BB-AD98-B23C92FAFAB9}"/>
              </a:ext>
            </a:extLst>
          </p:cNvPr>
          <p:cNvSpPr>
            <a:spLocks noGrp="1" noChangeArrowheads="1"/>
          </p:cNvSpPr>
          <p:nvPr>
            <p:ph type="title"/>
          </p:nvPr>
        </p:nvSpPr>
        <p:spPr>
          <a:xfrm>
            <a:off x="681645" y="274639"/>
            <a:ext cx="9735532" cy="993775"/>
          </a:xfrm>
          <a:noFill/>
        </p:spPr>
        <p:txBody>
          <a:bodyPr/>
          <a:lstStyle/>
          <a:p>
            <a:pPr eaLnBrk="1" hangingPunct="1"/>
            <a:r>
              <a:rPr lang="en-GB" altLang="cs-CZ" sz="4000" dirty="0"/>
              <a:t>Confocal laser scanning microscope</a:t>
            </a:r>
          </a:p>
        </p:txBody>
      </p:sp>
      <p:sp>
        <p:nvSpPr>
          <p:cNvPr id="59395" name="Rectangle 3">
            <a:extLst>
              <a:ext uri="{FF2B5EF4-FFF2-40B4-BE49-F238E27FC236}">
                <a16:creationId xmlns:a16="http://schemas.microsoft.com/office/drawing/2014/main" id="{A19FE04B-8788-494A-B056-7C14D58A2E66}"/>
              </a:ext>
            </a:extLst>
          </p:cNvPr>
          <p:cNvSpPr>
            <a:spLocks noGrp="1" noChangeArrowheads="1"/>
          </p:cNvSpPr>
          <p:nvPr>
            <p:ph type="body" sz="half" idx="1"/>
          </p:nvPr>
        </p:nvSpPr>
        <p:spPr>
          <a:xfrm>
            <a:off x="980902" y="1557339"/>
            <a:ext cx="5978698" cy="5068887"/>
          </a:xfrm>
        </p:spPr>
        <p:txBody>
          <a:bodyPr/>
          <a:lstStyle/>
          <a:p>
            <a:pPr marL="0" indent="17463" eaLnBrk="1" hangingPunct="1">
              <a:lnSpc>
                <a:spcPct val="100000"/>
              </a:lnSpc>
              <a:buNone/>
            </a:pPr>
            <a:r>
              <a:rPr lang="en-GB" altLang="cs-CZ" sz="2000" dirty="0"/>
              <a:t>Only rays reflected from point structures in the focus can pass through the diaphragm in front of the detector. Other rays (scattered) are stopped by the diaphragm. These rays would lower the image quality in a common microscope since they lower the contrast. Using this microscope, we can study relatively thick native sections. The scanning mechanism is a system of rotating mirrors which can move the focus along dense parallel lines. </a:t>
            </a:r>
            <a:endParaRPr lang="cs-CZ" altLang="cs-CZ" sz="2000" dirty="0"/>
          </a:p>
          <a:p>
            <a:pPr marL="0" indent="17463" eaLnBrk="1" hangingPunct="1">
              <a:lnSpc>
                <a:spcPct val="100000"/>
              </a:lnSpc>
              <a:buNone/>
            </a:pPr>
            <a:endParaRPr lang="cs-CZ" altLang="cs-CZ" sz="2000" dirty="0"/>
          </a:p>
          <a:p>
            <a:pPr marL="0" indent="17463" eaLnBrk="1" hangingPunct="1">
              <a:lnSpc>
                <a:spcPct val="100000"/>
              </a:lnSpc>
              <a:buNone/>
            </a:pPr>
            <a:r>
              <a:rPr lang="en-GB" altLang="cs-CZ" sz="1800" dirty="0"/>
              <a:t>L - laser, </a:t>
            </a:r>
            <a:r>
              <a:rPr lang="cs-CZ" altLang="cs-CZ" sz="1800" dirty="0"/>
              <a:t>D</a:t>
            </a:r>
            <a:r>
              <a:rPr lang="cs-CZ" altLang="cs-CZ" sz="1800" baseline="-25000" dirty="0"/>
              <a:t>1</a:t>
            </a:r>
            <a:r>
              <a:rPr lang="cs-CZ" altLang="cs-CZ" sz="1800" dirty="0"/>
              <a:t>, D</a:t>
            </a:r>
            <a:r>
              <a:rPr lang="cs-CZ" altLang="cs-CZ" sz="1800" baseline="-25000" dirty="0"/>
              <a:t>2</a:t>
            </a:r>
            <a:r>
              <a:rPr lang="en-GB" altLang="cs-CZ" sz="1800" dirty="0"/>
              <a:t> – diaphragms with small circular opening</a:t>
            </a:r>
            <a:r>
              <a:rPr lang="cs-CZ" altLang="cs-CZ" sz="1800" dirty="0"/>
              <a:t>s</a:t>
            </a:r>
            <a:r>
              <a:rPr lang="en-GB" altLang="cs-CZ" sz="1800" dirty="0"/>
              <a:t>,  </a:t>
            </a:r>
            <a:r>
              <a:rPr lang="cs-CZ" altLang="cs-CZ" sz="1800" dirty="0"/>
              <a:t>STM</a:t>
            </a:r>
            <a:r>
              <a:rPr lang="en-GB" altLang="cs-CZ" sz="1800" dirty="0"/>
              <a:t> – semi-transparent mirror, DET – light detector (photomultiplier), SM – scanning mechanism, OL - objective (projective) lens, F – focus (point object), SPEC – microscopic specimen. </a:t>
            </a:r>
          </a:p>
          <a:p>
            <a:pPr marL="0" indent="17463" eaLnBrk="1" hangingPunct="1">
              <a:lnSpc>
                <a:spcPct val="90000"/>
              </a:lnSpc>
              <a:buFontTx/>
              <a:buNone/>
            </a:pPr>
            <a:endParaRPr lang="en-GB" altLang="cs-CZ" sz="2000" dirty="0"/>
          </a:p>
        </p:txBody>
      </p:sp>
      <p:pic>
        <p:nvPicPr>
          <p:cNvPr id="59396" name="Zástupný symbol pro obsah 4">
            <a:extLst>
              <a:ext uri="{FF2B5EF4-FFF2-40B4-BE49-F238E27FC236}">
                <a16:creationId xmlns:a16="http://schemas.microsoft.com/office/drawing/2014/main" id="{9F6E1EBF-31C5-4EC4-9EEA-F09F42AE122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19964" y="1245130"/>
            <a:ext cx="3445018" cy="4908021"/>
          </a:xfrm>
        </p:spPr>
      </p:pic>
    </p:spTree>
    <p:extLst>
      <p:ext uri="{BB962C8B-B14F-4D97-AF65-F5344CB8AC3E}">
        <p14:creationId xmlns:p14="http://schemas.microsoft.com/office/powerpoint/2010/main" val="231084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861BD837-CCF3-4C42-9A01-58BBC9925EFF}"/>
              </a:ext>
            </a:extLst>
          </p:cNvPr>
          <p:cNvSpPr>
            <a:spLocks noGrp="1" noChangeArrowheads="1"/>
          </p:cNvSpPr>
          <p:nvPr>
            <p:ph type="title"/>
          </p:nvPr>
        </p:nvSpPr>
        <p:spPr>
          <a:xfrm>
            <a:off x="623455" y="274639"/>
            <a:ext cx="9720695" cy="561975"/>
          </a:xfrm>
        </p:spPr>
        <p:txBody>
          <a:bodyPr/>
          <a:lstStyle/>
          <a:p>
            <a:pPr eaLnBrk="1" hangingPunct="1"/>
            <a:r>
              <a:rPr lang="en-GB" altLang="cs-CZ" sz="4000" dirty="0"/>
              <a:t>Confocal laser scanning microscope</a:t>
            </a:r>
            <a:endParaRPr lang="cs-CZ" altLang="cs-CZ" sz="4000" dirty="0">
              <a:solidFill>
                <a:schemeClr val="tx1"/>
              </a:solidFill>
            </a:endParaRPr>
          </a:p>
        </p:txBody>
      </p:sp>
      <p:pic>
        <p:nvPicPr>
          <p:cNvPr id="61443" name="Picture 5" descr="neuron">
            <a:extLst>
              <a:ext uri="{FF2B5EF4-FFF2-40B4-BE49-F238E27FC236}">
                <a16:creationId xmlns:a16="http://schemas.microsoft.com/office/drawing/2014/main" id="{1C420997-FBE8-40B6-B68C-28D9E63FB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773238"/>
            <a:ext cx="7272337"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6">
            <a:extLst>
              <a:ext uri="{FF2B5EF4-FFF2-40B4-BE49-F238E27FC236}">
                <a16:creationId xmlns:a16="http://schemas.microsoft.com/office/drawing/2014/main" id="{7273E083-BAA2-4517-BAD7-4B80F61939E6}"/>
              </a:ext>
            </a:extLst>
          </p:cNvPr>
          <p:cNvSpPr txBox="1">
            <a:spLocks noChangeArrowheads="1"/>
          </p:cNvSpPr>
          <p:nvPr/>
        </p:nvSpPr>
        <p:spPr bwMode="auto">
          <a:xfrm>
            <a:off x="1847850" y="6308726"/>
            <a:ext cx="849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3D image of a neuron, fluorescence - </a:t>
            </a:r>
            <a:r>
              <a:rPr lang="cs-CZ" altLang="cs-CZ" sz="1600"/>
              <a:t>http://www.cs.ubc.ca/nest/magic/neuron.html</a:t>
            </a:r>
          </a:p>
        </p:txBody>
      </p:sp>
      <p:sp>
        <p:nvSpPr>
          <p:cNvPr id="61445" name="Text Box 7">
            <a:extLst>
              <a:ext uri="{FF2B5EF4-FFF2-40B4-BE49-F238E27FC236}">
                <a16:creationId xmlns:a16="http://schemas.microsoft.com/office/drawing/2014/main" id="{D87602CA-83FD-481B-AE42-ADFB93A75380}"/>
              </a:ext>
            </a:extLst>
          </p:cNvPr>
          <p:cNvSpPr txBox="1">
            <a:spLocks noChangeArrowheads="1"/>
          </p:cNvSpPr>
          <p:nvPr/>
        </p:nvSpPr>
        <p:spPr bwMode="auto">
          <a:xfrm>
            <a:off x="1097280" y="1052514"/>
            <a:ext cx="957072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cs-CZ" sz="2000" dirty="0"/>
              <a:t>Immunofluorescence method is often used for specification of observed structures – to mark chromosomes, membrane receptors etc.</a:t>
            </a:r>
          </a:p>
        </p:txBody>
      </p:sp>
    </p:spTree>
    <p:extLst>
      <p:ext uri="{BB962C8B-B14F-4D97-AF65-F5344CB8AC3E}">
        <p14:creationId xmlns:p14="http://schemas.microsoft.com/office/powerpoint/2010/main" val="2331795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79606A5F-657A-4EF8-8D67-8F4F9E96FD68}"/>
              </a:ext>
            </a:extLst>
          </p:cNvPr>
          <p:cNvSpPr>
            <a:spLocks noGrp="1" noChangeArrowheads="1"/>
          </p:cNvSpPr>
          <p:nvPr>
            <p:ph type="title" idx="4294967295"/>
          </p:nvPr>
        </p:nvSpPr>
        <p:spPr>
          <a:xfrm>
            <a:off x="440576" y="216785"/>
            <a:ext cx="9260378" cy="607475"/>
          </a:xfrm>
        </p:spPr>
        <p:txBody>
          <a:bodyPr wrap="square" lIns="90000" tIns="46800" rIns="90000" bIns="46800">
            <a:spAutoFit/>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4000" dirty="0"/>
              <a:t>Confocal laser scanning microscope</a:t>
            </a:r>
            <a:endParaRPr lang="cs-CZ" altLang="cs-CZ" sz="4000" dirty="0"/>
          </a:p>
        </p:txBody>
      </p:sp>
      <p:pic>
        <p:nvPicPr>
          <p:cNvPr id="63491" name="Picture 4">
            <a:extLst>
              <a:ext uri="{FF2B5EF4-FFF2-40B4-BE49-F238E27FC236}">
                <a16:creationId xmlns:a16="http://schemas.microsoft.com/office/drawing/2014/main" id="{E18D8063-23CF-433F-A904-96FC7FD76DF8}"/>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969001" y="1155470"/>
            <a:ext cx="4892881" cy="3670532"/>
          </a:xfrm>
        </p:spPr>
      </p:pic>
      <p:sp>
        <p:nvSpPr>
          <p:cNvPr id="63492" name="Text Box 6">
            <a:extLst>
              <a:ext uri="{FF2B5EF4-FFF2-40B4-BE49-F238E27FC236}">
                <a16:creationId xmlns:a16="http://schemas.microsoft.com/office/drawing/2014/main" id="{0C1603B4-A3C7-4A13-B5A2-CEEDC7B304E2}"/>
              </a:ext>
            </a:extLst>
          </p:cNvPr>
          <p:cNvSpPr txBox="1">
            <a:spLocks noChangeArrowheads="1"/>
          </p:cNvSpPr>
          <p:nvPr/>
        </p:nvSpPr>
        <p:spPr bwMode="auto">
          <a:xfrm>
            <a:off x="2495550" y="4354513"/>
            <a:ext cx="33337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b="1">
                <a:solidFill>
                  <a:srgbClr val="000000"/>
                </a:solidFill>
                <a:ea typeface="MS Gothic" panose="020B0609070205080204" pitchFamily="49" charset="-128"/>
              </a:rPr>
              <a:t>Leica SP2 AOBS</a:t>
            </a:r>
            <a:r>
              <a:rPr lang="cs-CZ" altLang="cs-CZ" sz="1800" b="1">
                <a:solidFill>
                  <a:srgbClr val="000000"/>
                </a:solidFill>
              </a:rPr>
              <a:t> microscope</a:t>
            </a:r>
          </a:p>
        </p:txBody>
      </p:sp>
      <p:sp>
        <p:nvSpPr>
          <p:cNvPr id="63493" name="Rectangle 2">
            <a:extLst>
              <a:ext uri="{FF2B5EF4-FFF2-40B4-BE49-F238E27FC236}">
                <a16:creationId xmlns:a16="http://schemas.microsoft.com/office/drawing/2014/main" id="{AA577E3B-1BCF-41C5-BB9C-BFDE1FAF02D0}"/>
              </a:ext>
            </a:extLst>
          </p:cNvPr>
          <p:cNvSpPr>
            <a:spLocks noGrp="1" noChangeArrowheads="1"/>
          </p:cNvSpPr>
          <p:nvPr>
            <p:ph type="body" sz="half" idx="4294967295"/>
          </p:nvPr>
        </p:nvSpPr>
        <p:spPr>
          <a:xfrm>
            <a:off x="1421477" y="1600200"/>
            <a:ext cx="4596738" cy="2596738"/>
          </a:xfrm>
        </p:spPr>
        <p:txBody>
          <a:bodyPr wrap="square" lIns="90000" tIns="46800" rIns="90000" bIns="46800">
            <a:spAutoFit/>
          </a:bodyPr>
          <a:lstStyle/>
          <a:p>
            <a:pPr defTabSz="449263" eaLnBrk="1" hangingPunct="1">
              <a:lnSpc>
                <a:spcPct val="100000"/>
              </a:lnSpc>
              <a:spcBef>
                <a:spcPts val="60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sz="2000" dirty="0">
                <a:latin typeface="+mj-lt"/>
              </a:rPr>
              <a:t>Live Cell Imaging</a:t>
            </a:r>
            <a:r>
              <a:rPr lang="cs-CZ" altLang="cs-CZ" sz="2000" dirty="0">
                <a:latin typeface="+mj-lt"/>
              </a:rPr>
              <a:t> </a:t>
            </a:r>
            <a:r>
              <a:rPr lang="en-GB" altLang="cs-CZ" sz="2000" dirty="0">
                <a:latin typeface="+mj-lt"/>
              </a:rPr>
              <a:t>- we can follow the growth of cell cultures in a flow-through cell in real time </a:t>
            </a:r>
          </a:p>
          <a:p>
            <a:pPr defTabSz="449263" eaLnBrk="1" hangingPunct="1">
              <a:lnSpc>
                <a:spcPct val="100000"/>
              </a:lnSpc>
              <a:spcBef>
                <a:spcPts val="60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dirty="0">
                <a:latin typeface="+mj-lt"/>
              </a:rPr>
              <a:t> </a:t>
            </a:r>
          </a:p>
          <a:p>
            <a:pPr defTabSz="449263" eaLnBrk="1" hangingPunct="1">
              <a:lnSpc>
                <a:spcPct val="100000"/>
              </a:lnSpc>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sz="2000" dirty="0">
                <a:latin typeface="+mj-lt"/>
              </a:rPr>
              <a:t>We can follow direct effects of chemical o</a:t>
            </a:r>
            <a:r>
              <a:rPr lang="cs-CZ" altLang="cs-CZ" sz="2000" dirty="0">
                <a:latin typeface="+mj-lt"/>
              </a:rPr>
              <a:t>r</a:t>
            </a:r>
            <a:r>
              <a:rPr lang="en-GB" altLang="cs-CZ" sz="2000" dirty="0">
                <a:latin typeface="+mj-lt"/>
              </a:rPr>
              <a:t> physical factors on cell cultures.</a:t>
            </a:r>
            <a:r>
              <a:rPr lang="en-GB" altLang="cs-CZ" sz="1400" dirty="0">
                <a:latin typeface="+mj-lt"/>
              </a:rPr>
              <a:t> </a:t>
            </a:r>
          </a:p>
          <a:p>
            <a:pPr defTabSz="449263" eaLnBrk="1" hangingPunct="1">
              <a:lnSpc>
                <a:spcPct val="90000"/>
              </a:lnSpc>
              <a:spcBef>
                <a:spcPts val="600"/>
              </a:spcBef>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cs-CZ" sz="1400" dirty="0"/>
          </a:p>
        </p:txBody>
      </p:sp>
      <p:sp>
        <p:nvSpPr>
          <p:cNvPr id="63494" name="Obdélník 1">
            <a:extLst>
              <a:ext uri="{FF2B5EF4-FFF2-40B4-BE49-F238E27FC236}">
                <a16:creationId xmlns:a16="http://schemas.microsoft.com/office/drawing/2014/main" id="{76839085-712C-47A0-BC78-D53188C335FB}"/>
              </a:ext>
            </a:extLst>
          </p:cNvPr>
          <p:cNvSpPr>
            <a:spLocks noChangeArrowheads="1"/>
          </p:cNvSpPr>
          <p:nvPr/>
        </p:nvSpPr>
        <p:spPr bwMode="auto">
          <a:xfrm>
            <a:off x="685800" y="4941889"/>
            <a:ext cx="987425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buFontTx/>
              <a:buNone/>
            </a:pPr>
            <a:r>
              <a:rPr lang="en-GB" altLang="cs-CZ" sz="2000" dirty="0"/>
              <a:t>Simultaneous use of an absorption spectrophotometer as a part of a confocal microscope. </a:t>
            </a:r>
          </a:p>
          <a:p>
            <a:pPr eaLnBrk="1" hangingPunct="1">
              <a:spcBef>
                <a:spcPts val="600"/>
              </a:spcBef>
              <a:buFontTx/>
              <a:buNone/>
            </a:pPr>
            <a:r>
              <a:rPr lang="en-GB" altLang="cs-CZ" sz="2000" dirty="0"/>
              <a:t>Substitution of a common laser by a „white laser“, i.e. laser with tuneable wavelength of 470-670 nm, used for spectrophotometric analysis, e.g. to determine the concentration of a pharmaceutical in a sample during cell culture growth.</a:t>
            </a:r>
            <a:endParaRPr lang="en-GB" altLang="cs-CZ" sz="2000" dirty="0">
              <a:solidFill>
                <a:srgbClr val="FFFFCC"/>
              </a:solidFill>
            </a:endParaRPr>
          </a:p>
        </p:txBody>
      </p:sp>
    </p:spTree>
    <p:extLst>
      <p:ext uri="{BB962C8B-B14F-4D97-AF65-F5344CB8AC3E}">
        <p14:creationId xmlns:p14="http://schemas.microsoft.com/office/powerpoint/2010/main" val="39743483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26833BC-A264-4628-9B03-519188255351}"/>
              </a:ext>
            </a:extLst>
          </p:cNvPr>
          <p:cNvSpPr>
            <a:spLocks noGrp="1" noChangeArrowheads="1"/>
          </p:cNvSpPr>
          <p:nvPr>
            <p:ph type="title"/>
          </p:nvPr>
        </p:nvSpPr>
        <p:spPr/>
        <p:txBody>
          <a:bodyPr/>
          <a:lstStyle/>
          <a:p>
            <a:pPr eaLnBrk="1" hangingPunct="1"/>
            <a:r>
              <a:rPr lang="en-GB" altLang="cs-CZ" sz="4000">
                <a:solidFill>
                  <a:schemeClr val="tx1"/>
                </a:solidFill>
              </a:rPr>
              <a:t>Prerequisites</a:t>
            </a:r>
          </a:p>
        </p:txBody>
      </p:sp>
      <p:sp>
        <p:nvSpPr>
          <p:cNvPr id="10243" name="Rectangle 3">
            <a:extLst>
              <a:ext uri="{FF2B5EF4-FFF2-40B4-BE49-F238E27FC236}">
                <a16:creationId xmlns:a16="http://schemas.microsoft.com/office/drawing/2014/main" id="{3C46318E-9FE6-400F-8860-E01A7DD474C2}"/>
              </a:ext>
            </a:extLst>
          </p:cNvPr>
          <p:cNvSpPr>
            <a:spLocks noGrp="1" noChangeArrowheads="1"/>
          </p:cNvSpPr>
          <p:nvPr>
            <p:ph type="body" idx="1"/>
          </p:nvPr>
        </p:nvSpPr>
        <p:spPr>
          <a:xfrm>
            <a:off x="1992313" y="1989139"/>
            <a:ext cx="4762500" cy="3629025"/>
          </a:xfrm>
        </p:spPr>
        <p:txBody>
          <a:bodyPr/>
          <a:lstStyle/>
          <a:p>
            <a:pPr eaLnBrk="1" hangingPunct="1">
              <a:lnSpc>
                <a:spcPct val="100000"/>
              </a:lnSpc>
            </a:pPr>
            <a:r>
              <a:rPr lang="en-GB" altLang="cs-CZ" sz="4000" dirty="0"/>
              <a:t>What should you know?</a:t>
            </a:r>
          </a:p>
          <a:p>
            <a:pPr lvl="1" eaLnBrk="1" hangingPunct="1">
              <a:buFont typeface="Wingdings" panose="05000000000000000000" pitchFamily="2" charset="2"/>
              <a:buChar char="Ø"/>
            </a:pPr>
            <a:r>
              <a:rPr lang="en-GB" altLang="cs-CZ" sz="4000" dirty="0"/>
              <a:t>Fundamentals of geometric and wave optics</a:t>
            </a:r>
            <a:r>
              <a:rPr lang="cs-CZ" altLang="cs-CZ" sz="4000" dirty="0"/>
              <a:t>.</a:t>
            </a:r>
          </a:p>
        </p:txBody>
      </p:sp>
      <p:pic>
        <p:nvPicPr>
          <p:cNvPr id="10244" name="Picture 5" descr="simpson">
            <a:extLst>
              <a:ext uri="{FF2B5EF4-FFF2-40B4-BE49-F238E27FC236}">
                <a16:creationId xmlns:a16="http://schemas.microsoft.com/office/drawing/2014/main" id="{C162D1D6-D063-4947-8EA0-5E881FB80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9" y="2276475"/>
            <a:ext cx="18510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513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83FE40D-7B93-43DC-AA08-24599721E20A}"/>
              </a:ext>
            </a:extLst>
          </p:cNvPr>
          <p:cNvSpPr>
            <a:spLocks noGrp="1" noChangeArrowheads="1"/>
          </p:cNvSpPr>
          <p:nvPr>
            <p:ph type="title"/>
          </p:nvPr>
        </p:nvSpPr>
        <p:spPr>
          <a:xfrm>
            <a:off x="723207" y="69850"/>
            <a:ext cx="9765407" cy="1193685"/>
          </a:xfrm>
          <a:noFill/>
        </p:spPr>
        <p:txBody>
          <a:bodyPr/>
          <a:lstStyle/>
          <a:p>
            <a:pPr eaLnBrk="1" hangingPunct="1"/>
            <a:r>
              <a:rPr lang="en-GB" altLang="cs-CZ" sz="2400" dirty="0" err="1"/>
              <a:t>Superresolution</a:t>
            </a:r>
            <a:r>
              <a:rPr lang="en-GB" altLang="cs-CZ" sz="2400" dirty="0"/>
              <a:t> – a breakthrough of the diffraction barrier</a:t>
            </a:r>
            <a:br>
              <a:rPr lang="en-GB" altLang="cs-CZ" sz="4000" dirty="0"/>
            </a:br>
            <a:r>
              <a:rPr lang="en-GB" altLang="cs-CZ" sz="3600" dirty="0"/>
              <a:t>Near field optical scanning microscope</a:t>
            </a:r>
            <a:endParaRPr lang="cs-CZ" altLang="cs-CZ" sz="3600" dirty="0"/>
          </a:p>
        </p:txBody>
      </p:sp>
      <p:sp>
        <p:nvSpPr>
          <p:cNvPr id="65539" name="Rectangle 3">
            <a:extLst>
              <a:ext uri="{FF2B5EF4-FFF2-40B4-BE49-F238E27FC236}">
                <a16:creationId xmlns:a16="http://schemas.microsoft.com/office/drawing/2014/main" id="{DF64FB4C-B92A-4164-BDB4-A73D31173DC9}"/>
              </a:ext>
            </a:extLst>
          </p:cNvPr>
          <p:cNvSpPr>
            <a:spLocks noGrp="1" noChangeArrowheads="1"/>
          </p:cNvSpPr>
          <p:nvPr>
            <p:ph type="body" sz="half" idx="1"/>
          </p:nvPr>
        </p:nvSpPr>
        <p:spPr>
          <a:xfrm>
            <a:off x="7319964" y="1450976"/>
            <a:ext cx="4175125" cy="384175"/>
          </a:xfrm>
        </p:spPr>
        <p:txBody>
          <a:bodyPr/>
          <a:lstStyle/>
          <a:p>
            <a:pPr eaLnBrk="1" hangingPunct="1">
              <a:buFontTx/>
              <a:buNone/>
            </a:pPr>
            <a:r>
              <a:rPr lang="cs-CZ" altLang="cs-CZ" sz="1800"/>
              <a:t>NFOS</a:t>
            </a:r>
            <a:r>
              <a:rPr lang="en-GB" altLang="cs-CZ" sz="1800"/>
              <a:t>M</a:t>
            </a:r>
            <a:r>
              <a:rPr lang="cs-CZ" altLang="cs-CZ" sz="1800"/>
              <a:t> </a:t>
            </a:r>
            <a:r>
              <a:rPr lang="en-GB" altLang="cs-CZ" sz="1800"/>
              <a:t>= </a:t>
            </a:r>
            <a:r>
              <a:rPr lang="cs-CZ" altLang="cs-CZ" sz="1800"/>
              <a:t>NSOM </a:t>
            </a:r>
            <a:r>
              <a:rPr lang="en-GB" altLang="cs-CZ" sz="1800"/>
              <a:t>= </a:t>
            </a:r>
            <a:r>
              <a:rPr lang="cs-CZ" altLang="cs-CZ" sz="1800"/>
              <a:t>SNOM</a:t>
            </a:r>
          </a:p>
        </p:txBody>
      </p:sp>
      <p:sp>
        <p:nvSpPr>
          <p:cNvPr id="65540" name="Rectangle 4">
            <a:extLst>
              <a:ext uri="{FF2B5EF4-FFF2-40B4-BE49-F238E27FC236}">
                <a16:creationId xmlns:a16="http://schemas.microsoft.com/office/drawing/2014/main" id="{0CE93CDF-285E-4C26-B02B-AC4C58E9DEE7}"/>
              </a:ext>
            </a:extLst>
          </p:cNvPr>
          <p:cNvSpPr>
            <a:spLocks noChangeArrowheads="1"/>
          </p:cNvSpPr>
          <p:nvPr/>
        </p:nvSpPr>
        <p:spPr bwMode="auto">
          <a:xfrm>
            <a:off x="714895" y="1835151"/>
            <a:ext cx="10482349"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cs-CZ" sz="2000" dirty="0"/>
              <a:t>Scheme of the </a:t>
            </a:r>
            <a:r>
              <a:rPr lang="en-GB" altLang="cs-CZ" sz="2000" b="1" dirty="0"/>
              <a:t>near field optical scanning microscope</a:t>
            </a:r>
            <a:r>
              <a:rPr lang="en-GB" altLang="cs-CZ" sz="2000" dirty="0"/>
              <a:t>. A narrow beam of argon laser light passes through a very narrow opening (5 – 10 nm in diameter) in a metal-coated glass tip. A thin section moves above the opening at a constant distance. According </a:t>
            </a:r>
            <a:r>
              <a:rPr lang="en-GB" altLang="cs-CZ" sz="2000" dirty="0" err="1"/>
              <a:t>Rontó</a:t>
            </a:r>
            <a:r>
              <a:rPr lang="en-GB" altLang="cs-CZ" sz="2000" dirty="0"/>
              <a:t> and </a:t>
            </a:r>
            <a:r>
              <a:rPr lang="en-GB" altLang="cs-CZ" sz="2000" dirty="0" err="1"/>
              <a:t>Tarján</a:t>
            </a:r>
            <a:r>
              <a:rPr lang="en-GB" altLang="cs-CZ" sz="2000" dirty="0"/>
              <a:t> (1994</a:t>
            </a:r>
            <a:r>
              <a:rPr lang="cs-CZ" altLang="cs-CZ" sz="2000" dirty="0"/>
              <a:t>, </a:t>
            </a:r>
            <a:r>
              <a:rPr lang="cs-CZ" altLang="cs-CZ" sz="2000" dirty="0" err="1"/>
              <a:t>left</a:t>
            </a:r>
            <a:r>
              <a:rPr lang="en-GB" altLang="cs-CZ" sz="2000" dirty="0"/>
              <a:t>).</a:t>
            </a:r>
          </a:p>
        </p:txBody>
      </p:sp>
      <p:pic>
        <p:nvPicPr>
          <p:cNvPr id="65541" name="Picture 7" descr="NFOSM">
            <a:extLst>
              <a:ext uri="{FF2B5EF4-FFF2-40B4-BE49-F238E27FC236}">
                <a16:creationId xmlns:a16="http://schemas.microsoft.com/office/drawing/2014/main" id="{27E862B6-FDD2-466F-9D85-7110BB24A75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465811" y="3134909"/>
            <a:ext cx="4337050" cy="3573462"/>
          </a:xfrm>
          <a:noFill/>
        </p:spPr>
      </p:pic>
      <p:pic>
        <p:nvPicPr>
          <p:cNvPr id="65542" name="Obrázek 1">
            <a:extLst>
              <a:ext uri="{FF2B5EF4-FFF2-40B4-BE49-F238E27FC236}">
                <a16:creationId xmlns:a16="http://schemas.microsoft.com/office/drawing/2014/main" id="{6F3F05AB-07E0-4698-886A-1DBE73E0AF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9813" y="3425826"/>
            <a:ext cx="42973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354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ig. 4 Optical microscope image of an NSOM tip (enlarged) 20 kB (705 x 529 pixels)">
            <a:hlinkClick r:id="rId3"/>
            <a:extLst>
              <a:ext uri="{FF2B5EF4-FFF2-40B4-BE49-F238E27FC236}">
                <a16:creationId xmlns:a16="http://schemas.microsoft.com/office/drawing/2014/main" id="{5BFF0B51-B56B-481B-80A7-96F8A3C09463}"/>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1137661" y="1304927"/>
            <a:ext cx="446405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a:extLst>
              <a:ext uri="{FF2B5EF4-FFF2-40B4-BE49-F238E27FC236}">
                <a16:creationId xmlns:a16="http://schemas.microsoft.com/office/drawing/2014/main" id="{16C2C7A3-8267-41F1-8215-2E6681B2A57C}"/>
              </a:ext>
            </a:extLst>
          </p:cNvPr>
          <p:cNvSpPr txBox="1">
            <a:spLocks noChangeArrowheads="1"/>
          </p:cNvSpPr>
          <p:nvPr/>
        </p:nvSpPr>
        <p:spPr bwMode="auto">
          <a:xfrm>
            <a:off x="1039091" y="4711384"/>
            <a:ext cx="50748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Light transmitting tip </a:t>
            </a:r>
            <a:r>
              <a:rPr lang="cs-CZ" altLang="cs-CZ" sz="2400" dirty="0"/>
              <a:t>of NFOSM </a:t>
            </a:r>
            <a:r>
              <a:rPr lang="en-GB" altLang="cs-CZ" sz="2400" dirty="0"/>
              <a:t>seen in common optical microscope</a:t>
            </a:r>
          </a:p>
          <a:p>
            <a:pPr eaLnBrk="1" hangingPunct="1">
              <a:spcBef>
                <a:spcPct val="50000"/>
              </a:spcBef>
              <a:buFontTx/>
              <a:buNone/>
            </a:pPr>
            <a:r>
              <a:rPr lang="cs-CZ" altLang="cs-CZ" sz="1600" dirty="0"/>
              <a:t>http://physics.nist.gov/Divisions/Div844/facilities/nsom/nsom.html</a:t>
            </a:r>
          </a:p>
        </p:txBody>
      </p:sp>
      <p:sp>
        <p:nvSpPr>
          <p:cNvPr id="67588" name="Text Box 4">
            <a:extLst>
              <a:ext uri="{FF2B5EF4-FFF2-40B4-BE49-F238E27FC236}">
                <a16:creationId xmlns:a16="http://schemas.microsoft.com/office/drawing/2014/main" id="{1E08EC0B-440A-42E8-8E9B-0C5E7202149A}"/>
              </a:ext>
            </a:extLst>
          </p:cNvPr>
          <p:cNvSpPr txBox="1">
            <a:spLocks noChangeArrowheads="1"/>
          </p:cNvSpPr>
          <p:nvPr/>
        </p:nvSpPr>
        <p:spPr bwMode="auto">
          <a:xfrm>
            <a:off x="7104063" y="4221164"/>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GB" altLang="cs-CZ" sz="2000">
              <a:solidFill>
                <a:srgbClr val="FFFFCC"/>
              </a:solidFill>
            </a:endParaRPr>
          </a:p>
        </p:txBody>
      </p:sp>
      <p:sp>
        <p:nvSpPr>
          <p:cNvPr id="67589" name="Text Box 5">
            <a:extLst>
              <a:ext uri="{FF2B5EF4-FFF2-40B4-BE49-F238E27FC236}">
                <a16:creationId xmlns:a16="http://schemas.microsoft.com/office/drawing/2014/main" id="{E99B3285-595C-4F64-A7B7-5EE3A3367B21}"/>
              </a:ext>
            </a:extLst>
          </p:cNvPr>
          <p:cNvSpPr txBox="1">
            <a:spLocks noChangeArrowheads="1"/>
          </p:cNvSpPr>
          <p:nvPr/>
        </p:nvSpPr>
        <p:spPr bwMode="auto">
          <a:xfrm>
            <a:off x="6959601" y="4076701"/>
            <a:ext cx="345757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t>Plasmid DNA – 10</a:t>
            </a:r>
            <a:r>
              <a:rPr lang="en-GB" altLang="cs-CZ" sz="2400"/>
              <a:t> 000 nucleotides</a:t>
            </a:r>
            <a:r>
              <a:rPr lang="cs-CZ" altLang="cs-CZ" sz="2000"/>
              <a:t> </a:t>
            </a:r>
          </a:p>
          <a:p>
            <a:pPr eaLnBrk="1" hangingPunct="1">
              <a:spcBef>
                <a:spcPct val="50000"/>
              </a:spcBef>
            </a:pPr>
            <a:r>
              <a:rPr lang="cs-CZ" altLang="cs-CZ" sz="1600"/>
              <a:t>http://www.snom.omicron.de/examples/twinsnom/x-tsnom_12.html</a:t>
            </a:r>
          </a:p>
        </p:txBody>
      </p:sp>
      <p:pic>
        <p:nvPicPr>
          <p:cNvPr id="67590" name="Picture 6" descr="plasmid_dna_1">
            <a:extLst>
              <a:ext uri="{FF2B5EF4-FFF2-40B4-BE49-F238E27FC236}">
                <a16:creationId xmlns:a16="http://schemas.microsoft.com/office/drawing/2014/main" id="{71F39AC4-D65C-46DF-815B-B380F860227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67434" y="1323513"/>
            <a:ext cx="2583642" cy="2583642"/>
          </a:xfrm>
          <a:noFill/>
        </p:spPr>
      </p:pic>
      <p:sp>
        <p:nvSpPr>
          <p:cNvPr id="67591" name="Obdélník 1">
            <a:extLst>
              <a:ext uri="{FF2B5EF4-FFF2-40B4-BE49-F238E27FC236}">
                <a16:creationId xmlns:a16="http://schemas.microsoft.com/office/drawing/2014/main" id="{85EB18AE-CD2F-4B90-8BCB-77D88B3C7EA3}"/>
              </a:ext>
            </a:extLst>
          </p:cNvPr>
          <p:cNvSpPr>
            <a:spLocks noChangeArrowheads="1"/>
          </p:cNvSpPr>
          <p:nvPr/>
        </p:nvSpPr>
        <p:spPr bwMode="auto">
          <a:xfrm>
            <a:off x="806335" y="12700"/>
            <a:ext cx="89917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r>
              <a:rPr lang="en-GB" altLang="cs-CZ" sz="3600" b="1" dirty="0" err="1">
                <a:solidFill>
                  <a:schemeClr val="tx2"/>
                </a:solidFill>
              </a:rPr>
              <a:t>Superresolution</a:t>
            </a:r>
            <a:r>
              <a:rPr lang="en-GB" altLang="cs-CZ" sz="3600" b="1" dirty="0">
                <a:solidFill>
                  <a:schemeClr val="tx2"/>
                </a:solidFill>
              </a:rPr>
              <a:t> – a breakthrough of the diffraction barrier</a:t>
            </a:r>
            <a:endParaRPr lang="cs-CZ" altLang="cs-CZ" sz="3600" b="1" dirty="0">
              <a:solidFill>
                <a:schemeClr val="tx2"/>
              </a:solidFill>
            </a:endParaRPr>
          </a:p>
        </p:txBody>
      </p:sp>
    </p:spTree>
    <p:extLst>
      <p:ext uri="{BB962C8B-B14F-4D97-AF65-F5344CB8AC3E}">
        <p14:creationId xmlns:p14="http://schemas.microsoft.com/office/powerpoint/2010/main" val="1334504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4DB8773A-59A9-4B64-AD49-67E9B5C348C1}"/>
              </a:ext>
            </a:extLst>
          </p:cNvPr>
          <p:cNvSpPr>
            <a:spLocks noGrp="1" noChangeArrowheads="1"/>
          </p:cNvSpPr>
          <p:nvPr>
            <p:ph type="title"/>
          </p:nvPr>
        </p:nvSpPr>
        <p:spPr>
          <a:xfrm>
            <a:off x="764771" y="128588"/>
            <a:ext cx="9444443" cy="933450"/>
          </a:xfrm>
        </p:spPr>
        <p:txBody>
          <a:bodyPr/>
          <a:lstStyle/>
          <a:p>
            <a:r>
              <a:rPr lang="en-GB" altLang="cs-CZ" sz="2400" dirty="0" err="1"/>
              <a:t>Superresolution</a:t>
            </a:r>
            <a:r>
              <a:rPr lang="en-GB" altLang="cs-CZ" sz="2400" dirty="0"/>
              <a:t> – a breakthrough of the diffraction barrier </a:t>
            </a:r>
            <a:r>
              <a:rPr lang="en-GB" altLang="cs-CZ" sz="3200" dirty="0"/>
              <a:t>Stimulated Emission Depletion – STED </a:t>
            </a:r>
            <a:r>
              <a:rPr lang="en-GB" altLang="cs-CZ" sz="2400" dirty="0"/>
              <a:t>(optional)</a:t>
            </a:r>
          </a:p>
        </p:txBody>
      </p:sp>
      <p:pic>
        <p:nvPicPr>
          <p:cNvPr id="69635" name="Obrázek 6">
            <a:extLst>
              <a:ext uri="{FF2B5EF4-FFF2-40B4-BE49-F238E27FC236}">
                <a16:creationId xmlns:a16="http://schemas.microsoft.com/office/drawing/2014/main" id="{87FD99BB-8F0A-4A50-8C22-904AADC777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998" y="1154142"/>
            <a:ext cx="5868987"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Zástupný symbol pro obsah 7">
            <a:extLst>
              <a:ext uri="{FF2B5EF4-FFF2-40B4-BE49-F238E27FC236}">
                <a16:creationId xmlns:a16="http://schemas.microsoft.com/office/drawing/2014/main" id="{9AC2A8DF-9009-491F-9768-15CC34E962E8}"/>
              </a:ext>
            </a:extLst>
          </p:cNvPr>
          <p:cNvSpPr>
            <a:spLocks noGrp="1" noChangeArrowheads="1"/>
          </p:cNvSpPr>
          <p:nvPr>
            <p:ph idx="1"/>
          </p:nvPr>
        </p:nvSpPr>
        <p:spPr>
          <a:xfrm>
            <a:off x="2439988" y="2236788"/>
            <a:ext cx="296862" cy="933450"/>
          </a:xfrm>
        </p:spPr>
        <p:txBody>
          <a:bodyPr/>
          <a:lstStyle/>
          <a:p>
            <a:pPr marL="0" indent="0">
              <a:buFontTx/>
              <a:buNone/>
            </a:pPr>
            <a:r>
              <a:rPr lang="cs-CZ" altLang="cs-CZ"/>
              <a:t> </a:t>
            </a:r>
          </a:p>
        </p:txBody>
      </p:sp>
      <p:pic>
        <p:nvPicPr>
          <p:cNvPr id="69637" name="Obrázek 8">
            <a:extLst>
              <a:ext uri="{FF2B5EF4-FFF2-40B4-BE49-F238E27FC236}">
                <a16:creationId xmlns:a16="http://schemas.microsoft.com/office/drawing/2014/main" id="{2E097BA9-930E-4E8A-904B-1B766B1EE1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2276" y="3489326"/>
            <a:ext cx="51657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ovéPole 10">
            <a:extLst>
              <a:ext uri="{FF2B5EF4-FFF2-40B4-BE49-F238E27FC236}">
                <a16:creationId xmlns:a16="http://schemas.microsoft.com/office/drawing/2014/main" id="{0EE6FE3B-25CE-4537-AB8C-9622305F3F99}"/>
              </a:ext>
            </a:extLst>
          </p:cNvPr>
          <p:cNvSpPr txBox="1">
            <a:spLocks noChangeArrowheads="1"/>
          </p:cNvSpPr>
          <p:nvPr/>
        </p:nvSpPr>
        <p:spPr bwMode="auto">
          <a:xfrm>
            <a:off x="8308975" y="3170239"/>
            <a:ext cx="219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ea typeface="MS Gothic" panose="020B0609070205080204" pitchFamily="49" charset="-128"/>
              </a:rPr>
              <a:t>Synaptické vezikuly</a:t>
            </a:r>
          </a:p>
        </p:txBody>
      </p:sp>
      <p:sp>
        <p:nvSpPr>
          <p:cNvPr id="69639" name="TextovéPole 1">
            <a:extLst>
              <a:ext uri="{FF2B5EF4-FFF2-40B4-BE49-F238E27FC236}">
                <a16:creationId xmlns:a16="http://schemas.microsoft.com/office/drawing/2014/main" id="{297F7615-CB30-408A-92CD-ECAA538854D5}"/>
              </a:ext>
            </a:extLst>
          </p:cNvPr>
          <p:cNvSpPr txBox="1">
            <a:spLocks noChangeArrowheads="1"/>
          </p:cNvSpPr>
          <p:nvPr/>
        </p:nvSpPr>
        <p:spPr bwMode="auto">
          <a:xfrm>
            <a:off x="1504604" y="4306743"/>
            <a:ext cx="347705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000" dirty="0">
                <a:ea typeface="MS Gothic" panose="020B0609070205080204" pitchFamily="49" charset="-128"/>
              </a:rPr>
              <a:t>Analogy of a confocal microscope which utilises the fluorescence depletion for improvement of the resolution power – the so-called diffraction limit is reached.</a:t>
            </a:r>
          </a:p>
        </p:txBody>
      </p:sp>
    </p:spTree>
    <p:extLst>
      <p:ext uri="{BB962C8B-B14F-4D97-AF65-F5344CB8AC3E}">
        <p14:creationId xmlns:p14="http://schemas.microsoft.com/office/powerpoint/2010/main" val="3905162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DF2AFCF-BDA0-40E1-BF47-7F6B11F7AD5F}"/>
              </a:ext>
            </a:extLst>
          </p:cNvPr>
          <p:cNvSpPr>
            <a:spLocks noGrp="1" noChangeArrowheads="1"/>
          </p:cNvSpPr>
          <p:nvPr>
            <p:ph type="title"/>
          </p:nvPr>
        </p:nvSpPr>
        <p:spPr>
          <a:xfrm>
            <a:off x="734291" y="282952"/>
            <a:ext cx="8229600" cy="922337"/>
          </a:xfrm>
          <a:noFill/>
        </p:spPr>
        <p:txBody>
          <a:bodyPr/>
          <a:lstStyle/>
          <a:p>
            <a:pPr eaLnBrk="1" hangingPunct="1"/>
            <a:r>
              <a:rPr lang="en-GB" altLang="cs-CZ" sz="4000" dirty="0"/>
              <a:t>Electron microscopy</a:t>
            </a:r>
          </a:p>
        </p:txBody>
      </p:sp>
      <p:sp>
        <p:nvSpPr>
          <p:cNvPr id="70659" name="Rectangle 3">
            <a:extLst>
              <a:ext uri="{FF2B5EF4-FFF2-40B4-BE49-F238E27FC236}">
                <a16:creationId xmlns:a16="http://schemas.microsoft.com/office/drawing/2014/main" id="{57221286-FBD0-46CE-A54B-4F4C1FCC77ED}"/>
              </a:ext>
            </a:extLst>
          </p:cNvPr>
          <p:cNvSpPr>
            <a:spLocks noGrp="1" noChangeArrowheads="1"/>
          </p:cNvSpPr>
          <p:nvPr>
            <p:ph type="body" sz="half" idx="1"/>
          </p:nvPr>
        </p:nvSpPr>
        <p:spPr>
          <a:xfrm>
            <a:off x="980902" y="1268413"/>
            <a:ext cx="10016836" cy="1223962"/>
          </a:xfrm>
        </p:spPr>
        <p:txBody>
          <a:bodyPr/>
          <a:lstStyle/>
          <a:p>
            <a:pPr marL="0" indent="0" eaLnBrk="1" hangingPunct="1">
              <a:lnSpc>
                <a:spcPct val="100000"/>
              </a:lnSpc>
              <a:buFontTx/>
              <a:buNone/>
            </a:pPr>
            <a:r>
              <a:rPr lang="en-GB" altLang="cs-CZ" sz="2000" dirty="0"/>
              <a:t>„Classical“ electron microscopes (EM) use beams of accelerated electrons for imaging. The electrons have wavelength of the so called </a:t>
            </a:r>
            <a:r>
              <a:rPr lang="en-GB" altLang="cs-CZ" sz="2000" b="1" dirty="0"/>
              <a:t>de Broglie matter waves</a:t>
            </a:r>
            <a:r>
              <a:rPr lang="en-GB" altLang="cs-CZ" sz="2000" dirty="0"/>
              <a:t>. Let us remind following formulas:</a:t>
            </a:r>
          </a:p>
        </p:txBody>
      </p:sp>
      <p:graphicFrame>
        <p:nvGraphicFramePr>
          <p:cNvPr id="70660" name="Object 4">
            <a:extLst>
              <a:ext uri="{FF2B5EF4-FFF2-40B4-BE49-F238E27FC236}">
                <a16:creationId xmlns:a16="http://schemas.microsoft.com/office/drawing/2014/main" id="{404C4214-C8AD-4230-B834-6B98D5087E21}"/>
              </a:ext>
            </a:extLst>
          </p:cNvPr>
          <p:cNvGraphicFramePr>
            <a:graphicFrameLocks noGrp="1" noChangeAspect="1"/>
          </p:cNvGraphicFramePr>
          <p:nvPr>
            <p:ph sz="quarter" idx="2"/>
          </p:nvPr>
        </p:nvGraphicFramePr>
        <p:xfrm>
          <a:off x="3387725" y="2565400"/>
          <a:ext cx="1384300" cy="1016000"/>
        </p:xfrm>
        <a:graphic>
          <a:graphicData uri="http://schemas.openxmlformats.org/presentationml/2006/ole">
            <mc:AlternateContent xmlns:mc="http://schemas.openxmlformats.org/markup-compatibility/2006">
              <mc:Choice xmlns:v="urn:schemas-microsoft-com:vml" Requires="v">
                <p:oleObj name="Rastrový obrázek" r:id="rId3" imgW="0" imgH="0" progId="Paint.Picture">
                  <p:embed/>
                </p:oleObj>
              </mc:Choice>
              <mc:Fallback>
                <p:oleObj name="Rastrový obrázek" r:id="rId3" imgW="0" imgH="0" progId="Paint.Picture">
                  <p:embed/>
                  <p:pic>
                    <p:nvPicPr>
                      <p:cNvPr id="70660" name="Object 4">
                        <a:extLst>
                          <a:ext uri="{FF2B5EF4-FFF2-40B4-BE49-F238E27FC236}">
                            <a16:creationId xmlns:a16="http://schemas.microsoft.com/office/drawing/2014/main" id="{404C4214-C8AD-4230-B834-6B98D5087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7725" y="2565400"/>
                        <a:ext cx="13843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1" name="Object 6">
            <a:extLst>
              <a:ext uri="{FF2B5EF4-FFF2-40B4-BE49-F238E27FC236}">
                <a16:creationId xmlns:a16="http://schemas.microsoft.com/office/drawing/2014/main" id="{24BCEB9E-5A89-4313-9490-1C754B9F69DA}"/>
              </a:ext>
            </a:extLst>
          </p:cNvPr>
          <p:cNvGraphicFramePr>
            <a:graphicFrameLocks noGrp="1" noChangeAspect="1"/>
          </p:cNvGraphicFramePr>
          <p:nvPr>
            <p:ph sz="quarter" idx="3"/>
          </p:nvPr>
        </p:nvGraphicFramePr>
        <p:xfrm>
          <a:off x="6086476" y="2565400"/>
          <a:ext cx="1890713" cy="952500"/>
        </p:xfrm>
        <a:graphic>
          <a:graphicData uri="http://schemas.openxmlformats.org/presentationml/2006/ole">
            <mc:AlternateContent xmlns:mc="http://schemas.openxmlformats.org/markup-compatibility/2006">
              <mc:Choice xmlns:v="urn:schemas-microsoft-com:vml" Requires="v">
                <p:oleObj name="Rastrový obrázek" r:id="rId5" imgW="0" imgH="0" progId="Paint.Picture">
                  <p:embed/>
                </p:oleObj>
              </mc:Choice>
              <mc:Fallback>
                <p:oleObj name="Rastrový obrázek" r:id="rId5" imgW="0" imgH="0" progId="Paint.Picture">
                  <p:embed/>
                  <p:pic>
                    <p:nvPicPr>
                      <p:cNvPr id="70661" name="Object 6">
                        <a:extLst>
                          <a:ext uri="{FF2B5EF4-FFF2-40B4-BE49-F238E27FC236}">
                            <a16:creationId xmlns:a16="http://schemas.microsoft.com/office/drawing/2014/main" id="{24BCEB9E-5A89-4313-9490-1C754B9F69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476" y="2565400"/>
                        <a:ext cx="189071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2" name="Text Box 9">
            <a:extLst>
              <a:ext uri="{FF2B5EF4-FFF2-40B4-BE49-F238E27FC236}">
                <a16:creationId xmlns:a16="http://schemas.microsoft.com/office/drawing/2014/main" id="{38E86F6F-B36C-432D-9DBE-3FB559797D54}"/>
              </a:ext>
            </a:extLst>
          </p:cNvPr>
          <p:cNvSpPr txBox="1">
            <a:spLocks noChangeArrowheads="1"/>
          </p:cNvSpPr>
          <p:nvPr/>
        </p:nvSpPr>
        <p:spPr bwMode="auto">
          <a:xfrm>
            <a:off x="1255222" y="3789364"/>
            <a:ext cx="972589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dirty="0">
                <a:solidFill>
                  <a:srgbClr val="FFFFCC"/>
                </a:solidFill>
              </a:rPr>
              <a:t> </a:t>
            </a:r>
            <a:r>
              <a:rPr lang="en-GB" altLang="cs-CZ" sz="2000" dirty="0">
                <a:latin typeface="Symbol" panose="05050102010706020507" pitchFamily="18" charset="2"/>
              </a:rPr>
              <a:t>l</a:t>
            </a:r>
            <a:r>
              <a:rPr lang="en-GB" altLang="cs-CZ" sz="2000" dirty="0"/>
              <a:t> is the wavelength, </a:t>
            </a:r>
            <a:r>
              <a:rPr lang="en-GB" altLang="cs-CZ" sz="2000" i="1" dirty="0"/>
              <a:t>h</a:t>
            </a:r>
            <a:r>
              <a:rPr lang="en-GB" altLang="cs-CZ" sz="2000" dirty="0"/>
              <a:t> Planck constant, </a:t>
            </a:r>
            <a:r>
              <a:rPr lang="en-GB" altLang="cs-CZ" sz="2000" i="1" dirty="0"/>
              <a:t>m</a:t>
            </a:r>
            <a:r>
              <a:rPr lang="en-GB" altLang="cs-CZ" sz="2000" dirty="0"/>
              <a:t> relativistic mass of electron, </a:t>
            </a:r>
            <a:r>
              <a:rPr lang="en-GB" altLang="cs-CZ" sz="2000" i="1" dirty="0"/>
              <a:t>v</a:t>
            </a:r>
            <a:r>
              <a:rPr lang="en-GB" altLang="cs-CZ" sz="2000" dirty="0"/>
              <a:t> its velocity, </a:t>
            </a:r>
            <a:r>
              <a:rPr lang="en-GB" altLang="cs-CZ" sz="2000" i="1" dirty="0"/>
              <a:t>e</a:t>
            </a:r>
            <a:r>
              <a:rPr lang="en-GB" altLang="cs-CZ" sz="2000" dirty="0"/>
              <a:t> – its electric charge and </a:t>
            </a:r>
            <a:r>
              <a:rPr lang="en-GB" altLang="cs-CZ" sz="2000" i="1" dirty="0"/>
              <a:t>U</a:t>
            </a:r>
            <a:r>
              <a:rPr lang="en-GB" altLang="cs-CZ" sz="2000" dirty="0"/>
              <a:t> the accelerating voltage. When the size of observed objects is comparable with </a:t>
            </a:r>
            <a:r>
              <a:rPr lang="en-GB" altLang="cs-CZ" sz="2000" dirty="0">
                <a:latin typeface="Symbol" panose="05050102010706020507" pitchFamily="18" charset="2"/>
              </a:rPr>
              <a:t>l</a:t>
            </a:r>
            <a:r>
              <a:rPr lang="en-GB" altLang="cs-CZ" sz="2000" dirty="0"/>
              <a:t>, diffraction occurs, and the image formation is disabled. An electron with energy of 1.5 eV has the wavelength of 1 nm.</a:t>
            </a:r>
            <a:r>
              <a:rPr lang="en-GB" altLang="cs-CZ" sz="2000" dirty="0">
                <a:solidFill>
                  <a:srgbClr val="FFFFCC"/>
                </a:solidFill>
              </a:rPr>
              <a:t> </a:t>
            </a:r>
            <a:r>
              <a:rPr lang="cs-CZ" altLang="cs-CZ" sz="2000" dirty="0">
                <a:solidFill>
                  <a:srgbClr val="FFFFCC"/>
                </a:solidFill>
              </a:rPr>
              <a:t> </a:t>
            </a:r>
            <a:r>
              <a:rPr lang="en-GB" altLang="cs-CZ" sz="2000" dirty="0"/>
              <a:t>When using accelerated electrons, about 10</a:t>
            </a:r>
            <a:r>
              <a:rPr lang="en-GB" altLang="cs-CZ" sz="2000" baseline="30000" dirty="0"/>
              <a:t>5</a:t>
            </a:r>
            <a:r>
              <a:rPr lang="en-GB" altLang="cs-CZ" sz="2000" dirty="0"/>
              <a:t>-times shorter </a:t>
            </a:r>
            <a:r>
              <a:rPr lang="en-GB" altLang="cs-CZ" sz="2000" dirty="0">
                <a:latin typeface="Symbol" panose="05050102010706020507" pitchFamily="18" charset="2"/>
              </a:rPr>
              <a:t>l </a:t>
            </a:r>
            <a:r>
              <a:rPr lang="en-GB" altLang="cs-CZ" sz="2000" dirty="0"/>
              <a:t>can be reached. Remind </a:t>
            </a:r>
            <a:r>
              <a:rPr lang="en-GB" altLang="cs-CZ" sz="2000" dirty="0">
                <a:latin typeface="Symbol" panose="05050102010706020507" pitchFamily="18" charset="2"/>
              </a:rPr>
              <a:t>d</a:t>
            </a:r>
            <a:r>
              <a:rPr lang="en-GB" altLang="cs-CZ" sz="2000" dirty="0"/>
              <a:t> = </a:t>
            </a:r>
            <a:r>
              <a:rPr lang="en-GB" altLang="cs-CZ" sz="2000" dirty="0">
                <a:latin typeface="Symbol" panose="05050102010706020507" pitchFamily="18" charset="2"/>
              </a:rPr>
              <a:t>l</a:t>
            </a:r>
            <a:r>
              <a:rPr lang="en-GB" altLang="cs-CZ" sz="2000" dirty="0"/>
              <a:t>/</a:t>
            </a:r>
            <a:r>
              <a:rPr lang="en-GB" altLang="cs-CZ" sz="2000" i="1" dirty="0" err="1"/>
              <a:t>n</a:t>
            </a:r>
            <a:r>
              <a:rPr lang="en-GB" altLang="cs-CZ" sz="2000" dirty="0" err="1"/>
              <a:t>.sin</a:t>
            </a:r>
            <a:r>
              <a:rPr lang="en-GB" altLang="cs-CZ" sz="2000" dirty="0" err="1">
                <a:latin typeface="Symbol" panose="05050102010706020507" pitchFamily="18" charset="2"/>
              </a:rPr>
              <a:t>a</a:t>
            </a:r>
            <a:r>
              <a:rPr lang="en-GB" altLang="cs-CZ" sz="2000" dirty="0"/>
              <a:t>. However, big optical aberrations of the optical system cause the numeric aperture is very small - in the order of 10</a:t>
            </a:r>
            <a:r>
              <a:rPr lang="en-GB" altLang="cs-CZ" sz="2000" baseline="30000" dirty="0"/>
              <a:t>-2</a:t>
            </a:r>
            <a:r>
              <a:rPr lang="en-GB" altLang="cs-CZ" sz="2000" dirty="0"/>
              <a:t>. EM resolving power is several tenth of nm in practice.  </a:t>
            </a:r>
          </a:p>
        </p:txBody>
      </p:sp>
    </p:spTree>
    <p:extLst>
      <p:ext uri="{BB962C8B-B14F-4D97-AF65-F5344CB8AC3E}">
        <p14:creationId xmlns:p14="http://schemas.microsoft.com/office/powerpoint/2010/main" val="1250599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a:extLst>
              <a:ext uri="{FF2B5EF4-FFF2-40B4-BE49-F238E27FC236}">
                <a16:creationId xmlns:a16="http://schemas.microsoft.com/office/drawing/2014/main" id="{F8365395-272D-437E-A1FB-FDD5972915B3}"/>
              </a:ext>
            </a:extLst>
          </p:cNvPr>
          <p:cNvSpPr>
            <a:spLocks noGrp="1" noChangeArrowheads="1"/>
          </p:cNvSpPr>
          <p:nvPr>
            <p:ph type="title"/>
          </p:nvPr>
        </p:nvSpPr>
        <p:spPr>
          <a:xfrm>
            <a:off x="961069" y="429055"/>
            <a:ext cx="5439731" cy="451576"/>
          </a:xfrm>
        </p:spPr>
        <p:txBody>
          <a:bodyPr/>
          <a:lstStyle/>
          <a:p>
            <a:pPr eaLnBrk="1" hangingPunct="1"/>
            <a:r>
              <a:rPr lang="en-GB" altLang="cs-CZ" sz="4000" dirty="0"/>
              <a:t>Electron microscopy</a:t>
            </a:r>
          </a:p>
        </p:txBody>
      </p:sp>
      <p:pic>
        <p:nvPicPr>
          <p:cNvPr id="72707" name="Picture 4" descr="MAGCOCKA">
            <a:extLst>
              <a:ext uri="{FF2B5EF4-FFF2-40B4-BE49-F238E27FC236}">
                <a16:creationId xmlns:a16="http://schemas.microsoft.com/office/drawing/2014/main" id="{985479F6-7EAF-4C92-8255-7E5FA68029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0858" y="2133600"/>
            <a:ext cx="3071005" cy="3403890"/>
          </a:xfrm>
          <a:noFill/>
        </p:spPr>
      </p:pic>
      <p:sp>
        <p:nvSpPr>
          <p:cNvPr id="72708" name="Text Box 7">
            <a:extLst>
              <a:ext uri="{FF2B5EF4-FFF2-40B4-BE49-F238E27FC236}">
                <a16:creationId xmlns:a16="http://schemas.microsoft.com/office/drawing/2014/main" id="{5E39EFEC-3C4E-4AD1-B24A-77F5F96C8A4F}"/>
              </a:ext>
            </a:extLst>
          </p:cNvPr>
          <p:cNvSpPr txBox="1">
            <a:spLocks noChangeArrowheads="1"/>
          </p:cNvSpPr>
          <p:nvPr/>
        </p:nvSpPr>
        <p:spPr bwMode="auto">
          <a:xfrm>
            <a:off x="5071312" y="2008015"/>
            <a:ext cx="603449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1" dirty="0"/>
              <a:t>Magnetic lens</a:t>
            </a:r>
          </a:p>
          <a:p>
            <a:pPr eaLnBrk="1" hangingPunct="1">
              <a:spcBef>
                <a:spcPct val="50000"/>
              </a:spcBef>
              <a:buFontTx/>
              <a:buNone/>
            </a:pPr>
            <a:r>
              <a:rPr lang="en-GB" altLang="cs-CZ" sz="2400" dirty="0"/>
              <a:t>Transversal section of a coil which is magnetically shielded by cladding. The electron beam is focused in the place where a gap is in the cladding. The magnetic lens acts as a converging lens for electrons.</a:t>
            </a:r>
          </a:p>
        </p:txBody>
      </p:sp>
    </p:spTree>
    <p:extLst>
      <p:ext uri="{BB962C8B-B14F-4D97-AF65-F5344CB8AC3E}">
        <p14:creationId xmlns:p14="http://schemas.microsoft.com/office/powerpoint/2010/main" val="544704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BC90751-239F-452B-8A79-141A08917726}"/>
              </a:ext>
            </a:extLst>
          </p:cNvPr>
          <p:cNvSpPr>
            <a:spLocks noGrp="1" noChangeArrowheads="1"/>
          </p:cNvSpPr>
          <p:nvPr>
            <p:ph type="title"/>
          </p:nvPr>
        </p:nvSpPr>
        <p:spPr>
          <a:xfrm>
            <a:off x="5793971" y="274639"/>
            <a:ext cx="5037513" cy="2102801"/>
          </a:xfrm>
        </p:spPr>
        <p:txBody>
          <a:bodyPr/>
          <a:lstStyle/>
          <a:p>
            <a:pPr eaLnBrk="1" hangingPunct="1"/>
            <a:r>
              <a:rPr lang="en-GB" altLang="cs-CZ" sz="4000" dirty="0"/>
              <a:t>TEM – transmission electron microscope</a:t>
            </a:r>
            <a:r>
              <a:rPr lang="cs-CZ" altLang="cs-CZ" sz="4000" dirty="0"/>
              <a:t> </a:t>
            </a:r>
            <a:br>
              <a:rPr lang="cs-CZ" altLang="cs-CZ" sz="4000" dirty="0">
                <a:solidFill>
                  <a:schemeClr val="tx1"/>
                </a:solidFill>
              </a:rPr>
            </a:br>
            <a:r>
              <a:rPr lang="cs-CZ" altLang="cs-CZ" sz="1600" dirty="0" err="1">
                <a:solidFill>
                  <a:schemeClr val="tx1"/>
                </a:solidFill>
              </a:rPr>
              <a:t>according</a:t>
            </a:r>
            <a:r>
              <a:rPr lang="cs-CZ" altLang="cs-CZ" sz="1600" dirty="0">
                <a:solidFill>
                  <a:schemeClr val="tx1"/>
                </a:solidFill>
              </a:rPr>
              <a:t> to:</a:t>
            </a:r>
            <a:br>
              <a:rPr lang="cs-CZ" altLang="cs-CZ" sz="4000" dirty="0">
                <a:solidFill>
                  <a:schemeClr val="tx1"/>
                </a:solidFill>
              </a:rPr>
            </a:br>
            <a:r>
              <a:rPr lang="cs-CZ" altLang="cs-CZ" sz="1600" dirty="0">
                <a:solidFill>
                  <a:schemeClr val="tx1"/>
                </a:solidFill>
              </a:rPr>
              <a:t>http://www.vetref.net/emscope/theorysch.html</a:t>
            </a:r>
          </a:p>
        </p:txBody>
      </p:sp>
      <p:graphicFrame>
        <p:nvGraphicFramePr>
          <p:cNvPr id="74755" name="Object 11" descr="tem">
            <a:extLst>
              <a:ext uri="{FF2B5EF4-FFF2-40B4-BE49-F238E27FC236}">
                <a16:creationId xmlns:a16="http://schemas.microsoft.com/office/drawing/2014/main" id="{9D69488E-1E74-43CD-962A-7B15F1FC7305}"/>
              </a:ext>
            </a:extLst>
          </p:cNvPr>
          <p:cNvGraphicFramePr>
            <a:graphicFrameLocks noGrp="1" noChangeAspect="1"/>
          </p:cNvGraphicFramePr>
          <p:nvPr>
            <p:ph idx="1"/>
            <p:extLst>
              <p:ext uri="{D42A27DB-BD31-4B8C-83A1-F6EECF244321}">
                <p14:modId xmlns:p14="http://schemas.microsoft.com/office/powerpoint/2010/main" val="2624097370"/>
              </p:ext>
            </p:extLst>
          </p:nvPr>
        </p:nvGraphicFramePr>
        <p:xfrm>
          <a:off x="883573" y="84138"/>
          <a:ext cx="4616450" cy="6773862"/>
        </p:xfrm>
        <a:graphic>
          <a:graphicData uri="http://schemas.openxmlformats.org/presentationml/2006/ole">
            <mc:AlternateContent xmlns:mc="http://schemas.openxmlformats.org/markup-compatibility/2006">
              <mc:Choice xmlns:v="urn:schemas-microsoft-com:vml" Requires="v">
                <p:oleObj name="Rastrový obrázek" r:id="rId3" imgW="3952381" imgH="5800000" progId="Paint.Picture">
                  <p:embed/>
                </p:oleObj>
              </mc:Choice>
              <mc:Fallback>
                <p:oleObj name="Rastrový obrázek" r:id="rId3" imgW="3952381" imgH="5800000" progId="Paint.Picture">
                  <p:embed/>
                  <p:pic>
                    <p:nvPicPr>
                      <p:cNvPr id="74755" name="Object 11" descr="tem">
                        <a:extLst>
                          <a:ext uri="{FF2B5EF4-FFF2-40B4-BE49-F238E27FC236}">
                            <a16:creationId xmlns:a16="http://schemas.microsoft.com/office/drawing/2014/main" id="{9D69488E-1E74-43CD-962A-7B15F1FC7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573" y="84138"/>
                        <a:ext cx="4616450" cy="6773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78494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CA2E898-D196-4B4C-90CE-76133219AE7F}"/>
              </a:ext>
            </a:extLst>
          </p:cNvPr>
          <p:cNvSpPr>
            <a:spLocks noGrp="1" noChangeArrowheads="1"/>
          </p:cNvSpPr>
          <p:nvPr>
            <p:ph type="title"/>
          </p:nvPr>
        </p:nvSpPr>
        <p:spPr>
          <a:xfrm>
            <a:off x="628560" y="420742"/>
            <a:ext cx="8847949" cy="451576"/>
          </a:xfrm>
          <a:noFill/>
        </p:spPr>
        <p:txBody>
          <a:bodyPr/>
          <a:lstStyle/>
          <a:p>
            <a:pPr eaLnBrk="1" hangingPunct="1"/>
            <a:r>
              <a:rPr lang="en-GB" altLang="cs-CZ" sz="4000" dirty="0"/>
              <a:t>Transmission electron microscopy</a:t>
            </a:r>
          </a:p>
        </p:txBody>
      </p:sp>
      <p:sp>
        <p:nvSpPr>
          <p:cNvPr id="76803" name="Rectangle 3">
            <a:extLst>
              <a:ext uri="{FF2B5EF4-FFF2-40B4-BE49-F238E27FC236}">
                <a16:creationId xmlns:a16="http://schemas.microsoft.com/office/drawing/2014/main" id="{7E4D0590-7190-4096-815A-F4F743B69A7B}"/>
              </a:ext>
            </a:extLst>
          </p:cNvPr>
          <p:cNvSpPr>
            <a:spLocks noGrp="1" noChangeArrowheads="1"/>
          </p:cNvSpPr>
          <p:nvPr>
            <p:ph type="body" idx="1"/>
          </p:nvPr>
        </p:nvSpPr>
        <p:spPr>
          <a:xfrm>
            <a:off x="6600825" y="2492376"/>
            <a:ext cx="5028680" cy="2981325"/>
          </a:xfrm>
        </p:spPr>
        <p:txBody>
          <a:bodyPr/>
          <a:lstStyle/>
          <a:p>
            <a:pPr marL="0" indent="17463" eaLnBrk="1" hangingPunct="1">
              <a:lnSpc>
                <a:spcPct val="90000"/>
              </a:lnSpc>
              <a:buFontTx/>
              <a:buNone/>
            </a:pPr>
            <a:r>
              <a:rPr lang="en-GB" altLang="cs-CZ" sz="3600" dirty="0"/>
              <a:t>Brookhaven TEM</a:t>
            </a:r>
            <a:r>
              <a:rPr lang="cs-CZ" altLang="cs-CZ" sz="3600" dirty="0"/>
              <a:t> </a:t>
            </a:r>
            <a:endParaRPr lang="en-GB" altLang="cs-CZ" sz="3600" dirty="0"/>
          </a:p>
          <a:p>
            <a:pPr marL="0" indent="17463" eaLnBrk="1" hangingPunct="1">
              <a:lnSpc>
                <a:spcPct val="90000"/>
              </a:lnSpc>
              <a:buFontTx/>
              <a:buNone/>
            </a:pPr>
            <a:r>
              <a:rPr lang="en-GB" altLang="cs-CZ" sz="2400" dirty="0"/>
              <a:t>Magnification 50 000 000x, resolution 0</a:t>
            </a:r>
            <a:r>
              <a:rPr lang="cs-CZ" altLang="cs-CZ" sz="2400" dirty="0"/>
              <a:t>.</a:t>
            </a:r>
            <a:r>
              <a:rPr lang="en-GB" altLang="cs-CZ" sz="2400" dirty="0"/>
              <a:t>1 nm, </a:t>
            </a:r>
          </a:p>
          <a:p>
            <a:pPr marL="0" indent="17463" eaLnBrk="1" hangingPunct="1">
              <a:lnSpc>
                <a:spcPct val="90000"/>
              </a:lnSpc>
              <a:buFontTx/>
              <a:buNone/>
            </a:pPr>
            <a:r>
              <a:rPr lang="en-GB" altLang="cs-CZ" sz="2400" dirty="0"/>
              <a:t>X-ray spectrophotometry for chemical analysis is simultaneously possible. </a:t>
            </a:r>
          </a:p>
        </p:txBody>
      </p:sp>
      <p:pic>
        <p:nvPicPr>
          <p:cNvPr id="76804" name="Picture 5" descr="TEM-w2">
            <a:extLst>
              <a:ext uri="{FF2B5EF4-FFF2-40B4-BE49-F238E27FC236}">
                <a16:creationId xmlns:a16="http://schemas.microsoft.com/office/drawing/2014/main" id="{404291FC-3672-40A8-A71D-479AAB93C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989138"/>
            <a:ext cx="403225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176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F6B7D28-1C9D-40E1-B39B-FA810C84FCD4}"/>
              </a:ext>
            </a:extLst>
          </p:cNvPr>
          <p:cNvSpPr>
            <a:spLocks noGrp="1" noChangeArrowheads="1"/>
          </p:cNvSpPr>
          <p:nvPr>
            <p:ph type="title"/>
          </p:nvPr>
        </p:nvSpPr>
        <p:spPr/>
        <p:txBody>
          <a:bodyPr/>
          <a:lstStyle/>
          <a:p>
            <a:pPr eaLnBrk="1" hangingPunct="1"/>
            <a:r>
              <a:rPr lang="en-GB" altLang="cs-CZ" sz="4000" dirty="0"/>
              <a:t>TEM – preparation and staining of sections</a:t>
            </a:r>
            <a:br>
              <a:rPr lang="cs-CZ" altLang="cs-CZ" sz="4000" dirty="0"/>
            </a:br>
            <a:endParaRPr lang="en-GB" altLang="cs-CZ" sz="4000" dirty="0"/>
          </a:p>
        </p:txBody>
      </p:sp>
      <p:sp>
        <p:nvSpPr>
          <p:cNvPr id="78851" name="Rectangle 3">
            <a:extLst>
              <a:ext uri="{FF2B5EF4-FFF2-40B4-BE49-F238E27FC236}">
                <a16:creationId xmlns:a16="http://schemas.microsoft.com/office/drawing/2014/main" id="{ADA675D7-85FB-499A-9BC2-EEDC1AD4ADD2}"/>
              </a:ext>
            </a:extLst>
          </p:cNvPr>
          <p:cNvSpPr>
            <a:spLocks noGrp="1" noChangeArrowheads="1"/>
          </p:cNvSpPr>
          <p:nvPr>
            <p:ph type="body" idx="1"/>
          </p:nvPr>
        </p:nvSpPr>
        <p:spPr>
          <a:xfrm>
            <a:off x="1847850" y="1600200"/>
            <a:ext cx="8496300" cy="4997450"/>
          </a:xfrm>
        </p:spPr>
        <p:txBody>
          <a:bodyPr/>
          <a:lstStyle/>
          <a:p>
            <a:pPr eaLnBrk="1" hangingPunct="1">
              <a:lnSpc>
                <a:spcPct val="90000"/>
              </a:lnSpc>
            </a:pPr>
            <a:r>
              <a:rPr lang="en-GB" altLang="cs-CZ" sz="2400" dirty="0"/>
              <a:t>The need of very thin sections (max. hundreds of nm) and positioning of the sections in vacuum requires special methods of preparation. Native (wet) sections can be observed only by modern environmental EM in which the sections are in a relatively high-pressure medium. </a:t>
            </a:r>
          </a:p>
          <a:p>
            <a:pPr eaLnBrk="1" hangingPunct="1">
              <a:lnSpc>
                <a:spcPct val="90000"/>
              </a:lnSpc>
            </a:pPr>
            <a:r>
              <a:rPr lang="en-GB" altLang="cs-CZ" sz="2400" dirty="0"/>
              <a:t>The biological materials must be prepared by means of a special fixation – impregnated by different substances (epoxy resins) before cutting. </a:t>
            </a:r>
          </a:p>
          <a:p>
            <a:pPr eaLnBrk="1" hangingPunct="1">
              <a:lnSpc>
                <a:spcPct val="90000"/>
              </a:lnSpc>
            </a:pPr>
            <a:r>
              <a:rPr lang="en-GB" altLang="cs-CZ" sz="2400" dirty="0"/>
              <a:t>The biological specimens are often metal-coated in vacuum from the side so that a „shadow“ appears behind the elevated parts of the specimen. </a:t>
            </a:r>
            <a:endParaRPr lang="cs-CZ" altLang="cs-CZ" sz="2400" dirty="0"/>
          </a:p>
          <a:p>
            <a:pPr eaLnBrk="1" hangingPunct="1">
              <a:lnSpc>
                <a:spcPct val="90000"/>
              </a:lnSpc>
            </a:pPr>
            <a:r>
              <a:rPr lang="en-GB" altLang="cs-CZ" sz="2400" dirty="0"/>
              <a:t>To increase the scattering of electrons in the specimen, salts or oxides of heavy metals (osmium, tungsten, uranium) are used.</a:t>
            </a:r>
          </a:p>
        </p:txBody>
      </p:sp>
    </p:spTree>
    <p:extLst>
      <p:ext uri="{BB962C8B-B14F-4D97-AF65-F5344CB8AC3E}">
        <p14:creationId xmlns:p14="http://schemas.microsoft.com/office/powerpoint/2010/main" val="327538121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B757890-FC67-45DB-8244-F392C588890A}"/>
              </a:ext>
            </a:extLst>
          </p:cNvPr>
          <p:cNvSpPr>
            <a:spLocks noGrp="1" noChangeArrowheads="1"/>
          </p:cNvSpPr>
          <p:nvPr>
            <p:ph type="title"/>
          </p:nvPr>
        </p:nvSpPr>
        <p:spPr>
          <a:xfrm>
            <a:off x="678436" y="404117"/>
            <a:ext cx="10753200" cy="451576"/>
          </a:xfrm>
        </p:spPr>
        <p:txBody>
          <a:bodyPr/>
          <a:lstStyle/>
          <a:p>
            <a:pPr eaLnBrk="1" hangingPunct="1"/>
            <a:r>
              <a:rPr lang="en-GB" altLang="cs-CZ" sz="4000" dirty="0"/>
              <a:t>TEM – preparation and staining of sections</a:t>
            </a:r>
            <a:br>
              <a:rPr lang="cs-CZ" altLang="cs-CZ" sz="4000" dirty="0"/>
            </a:br>
            <a:r>
              <a:rPr lang="cs-CZ" altLang="cs-CZ" sz="2400" dirty="0"/>
              <a:t>(</a:t>
            </a:r>
            <a:r>
              <a:rPr lang="cs-CZ" altLang="cs-CZ" sz="2400" dirty="0" err="1"/>
              <a:t>optional</a:t>
            </a:r>
            <a:r>
              <a:rPr lang="cs-CZ" altLang="cs-CZ" sz="2400" dirty="0"/>
              <a:t>)</a:t>
            </a:r>
          </a:p>
        </p:txBody>
      </p:sp>
      <p:sp>
        <p:nvSpPr>
          <p:cNvPr id="80899" name="Rectangle 3">
            <a:extLst>
              <a:ext uri="{FF2B5EF4-FFF2-40B4-BE49-F238E27FC236}">
                <a16:creationId xmlns:a16="http://schemas.microsoft.com/office/drawing/2014/main" id="{21D9EDA6-AE5F-452A-BA22-30356905307B}"/>
              </a:ext>
            </a:extLst>
          </p:cNvPr>
          <p:cNvSpPr>
            <a:spLocks noGrp="1" noChangeArrowheads="1"/>
          </p:cNvSpPr>
          <p:nvPr>
            <p:ph type="body" idx="1"/>
          </p:nvPr>
        </p:nvSpPr>
        <p:spPr>
          <a:xfrm>
            <a:off x="1072343" y="1600200"/>
            <a:ext cx="10099962" cy="5068888"/>
          </a:xfrm>
        </p:spPr>
        <p:txBody>
          <a:bodyPr/>
          <a:lstStyle/>
          <a:p>
            <a:pPr eaLnBrk="1" hangingPunct="1">
              <a:lnSpc>
                <a:spcPct val="100000"/>
              </a:lnSpc>
            </a:pPr>
            <a:r>
              <a:rPr lang="en-GB" altLang="cs-CZ" sz="2000" b="1" u="sng" dirty="0"/>
              <a:t>Kr</a:t>
            </a:r>
            <a:r>
              <a:rPr lang="cs-CZ" altLang="cs-CZ" sz="2000" b="1" u="sng" dirty="0"/>
              <a:t>y</a:t>
            </a:r>
            <a:r>
              <a:rPr lang="en-GB" altLang="cs-CZ" sz="2000" b="1" u="sng" dirty="0" err="1"/>
              <a:t>ofixation</a:t>
            </a:r>
            <a:r>
              <a:rPr lang="en-GB" altLang="cs-CZ" sz="2000" dirty="0"/>
              <a:t> = an attempt to replace slow chemical fixation by faster fixation by freezing</a:t>
            </a:r>
          </a:p>
          <a:p>
            <a:pPr eaLnBrk="1" hangingPunct="1">
              <a:lnSpc>
                <a:spcPct val="100000"/>
              </a:lnSpc>
            </a:pPr>
            <a:r>
              <a:rPr lang="en-GB" altLang="cs-CZ" sz="2000" dirty="0"/>
              <a:t>Rapid freezing of a native sample under high pressure (MPa) and temperature of liquid nitrogen (-190 °C) </a:t>
            </a:r>
          </a:p>
          <a:p>
            <a:pPr eaLnBrk="1" hangingPunct="1">
              <a:lnSpc>
                <a:spcPct val="100000"/>
              </a:lnSpc>
            </a:pPr>
            <a:r>
              <a:rPr lang="en-GB" altLang="cs-CZ" sz="2000" dirty="0"/>
              <a:t>Disadvantage: the samples have to be manipulated using cooled </a:t>
            </a:r>
            <a:r>
              <a:rPr lang="cs-CZ" altLang="cs-CZ" sz="2000" dirty="0" err="1"/>
              <a:t>devices</a:t>
            </a:r>
            <a:r>
              <a:rPr lang="en-GB" altLang="cs-CZ" sz="2000" dirty="0"/>
              <a:t> (from –190°C to – 4°C), TEM is cooled by liquid nitrogen. </a:t>
            </a:r>
          </a:p>
          <a:p>
            <a:pPr eaLnBrk="1" hangingPunct="1">
              <a:lnSpc>
                <a:spcPct val="100000"/>
              </a:lnSpc>
            </a:pPr>
            <a:endParaRPr lang="en-GB" altLang="cs-CZ" sz="2000" b="1" u="sng" dirty="0"/>
          </a:p>
          <a:p>
            <a:pPr eaLnBrk="1" hangingPunct="1">
              <a:lnSpc>
                <a:spcPct val="100000"/>
              </a:lnSpc>
            </a:pPr>
            <a:r>
              <a:rPr lang="en-GB" altLang="cs-CZ" sz="2000" b="1" u="sng" dirty="0"/>
              <a:t>Freeze-etching method:</a:t>
            </a:r>
            <a:r>
              <a:rPr lang="en-GB" altLang="cs-CZ" sz="2000" dirty="0"/>
              <a:t> metallic replicas of surfaces of cellular membrane structures are prepared</a:t>
            </a:r>
          </a:p>
          <a:p>
            <a:pPr eaLnBrk="1" hangingPunct="1">
              <a:lnSpc>
                <a:spcPct val="100000"/>
              </a:lnSpc>
            </a:pPr>
            <a:r>
              <a:rPr lang="en-GB" altLang="cs-CZ" sz="2000" dirty="0"/>
              <a:t>The sample is fractured in high vacuum (10</a:t>
            </a:r>
            <a:r>
              <a:rPr lang="en-GB" altLang="cs-CZ" sz="2000" b="1" baseline="30000" dirty="0"/>
              <a:t>-5</a:t>
            </a:r>
            <a:r>
              <a:rPr lang="en-GB" altLang="cs-CZ" sz="2000" dirty="0"/>
              <a:t> Pa) at temperature of  –100°C. </a:t>
            </a:r>
            <a:endParaRPr lang="cs-CZ" altLang="cs-CZ" sz="2000" dirty="0"/>
          </a:p>
          <a:p>
            <a:pPr eaLnBrk="1" hangingPunct="1">
              <a:lnSpc>
                <a:spcPct val="100000"/>
              </a:lnSpc>
            </a:pPr>
            <a:r>
              <a:rPr lang="en-GB" altLang="cs-CZ" sz="2000" dirty="0"/>
              <a:t>The exposed structures are coated by a thin layer of a heavy metal (Pt, Ta) under the angle of (45°), so that a „shadow“ appears behind the elevated parts of the specimen. </a:t>
            </a:r>
            <a:endParaRPr lang="cs-CZ" altLang="cs-CZ" sz="2000" dirty="0"/>
          </a:p>
          <a:p>
            <a:pPr eaLnBrk="1" hangingPunct="1">
              <a:lnSpc>
                <a:spcPct val="100000"/>
              </a:lnSpc>
            </a:pPr>
            <a:r>
              <a:rPr lang="cs-CZ" altLang="cs-CZ" sz="2000" dirty="0"/>
              <a:t>A</a:t>
            </a:r>
            <a:r>
              <a:rPr lang="en-GB" altLang="cs-CZ" sz="2000" dirty="0"/>
              <a:t> layer of carbon is added under an angle of 90°, which is necessary for fixation of the metallic structures</a:t>
            </a:r>
          </a:p>
          <a:p>
            <a:pPr eaLnBrk="1" hangingPunct="1">
              <a:lnSpc>
                <a:spcPct val="100000"/>
              </a:lnSpc>
            </a:pPr>
            <a:r>
              <a:rPr lang="en-GB" altLang="cs-CZ" sz="2000" dirty="0"/>
              <a:t>Total layer thickness is about 25 nm</a:t>
            </a:r>
          </a:p>
          <a:p>
            <a:pPr eaLnBrk="1" hangingPunct="1">
              <a:lnSpc>
                <a:spcPct val="100000"/>
              </a:lnSpc>
            </a:pPr>
            <a:r>
              <a:rPr lang="en-GB" altLang="cs-CZ" sz="2000" dirty="0"/>
              <a:t>Biological material is then removed chemically</a:t>
            </a:r>
          </a:p>
        </p:txBody>
      </p:sp>
    </p:spTree>
    <p:extLst>
      <p:ext uri="{BB962C8B-B14F-4D97-AF65-F5344CB8AC3E}">
        <p14:creationId xmlns:p14="http://schemas.microsoft.com/office/powerpoint/2010/main" val="326556987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9C0A1D1-6412-47A8-8B6F-BEA595F9745D}"/>
              </a:ext>
            </a:extLst>
          </p:cNvPr>
          <p:cNvSpPr>
            <a:spLocks noGrp="1" noChangeArrowheads="1"/>
          </p:cNvSpPr>
          <p:nvPr>
            <p:ph type="title"/>
          </p:nvPr>
        </p:nvSpPr>
        <p:spPr>
          <a:xfrm>
            <a:off x="609600" y="274638"/>
            <a:ext cx="5965767" cy="1143000"/>
          </a:xfrm>
        </p:spPr>
        <p:txBody>
          <a:bodyPr/>
          <a:lstStyle/>
          <a:p>
            <a:pPr eaLnBrk="1" hangingPunct="1"/>
            <a:r>
              <a:rPr lang="cs-CZ" altLang="cs-CZ" sz="2400" dirty="0"/>
              <a:t>T</a:t>
            </a:r>
            <a:r>
              <a:rPr lang="en-GB" altLang="cs-CZ" sz="2400" dirty="0" err="1"/>
              <a:t>ransmission</a:t>
            </a:r>
            <a:r>
              <a:rPr lang="en-GB" altLang="cs-CZ" sz="2400" dirty="0"/>
              <a:t> electron microscope</a:t>
            </a:r>
            <a:r>
              <a:rPr lang="cs-CZ" altLang="cs-CZ" sz="2400" dirty="0"/>
              <a:t> </a:t>
            </a:r>
            <a:br>
              <a:rPr lang="cs-CZ" altLang="cs-CZ" sz="2400" dirty="0"/>
            </a:br>
            <a:r>
              <a:rPr lang="cs-CZ" altLang="cs-CZ" dirty="0"/>
              <a:t>Se</a:t>
            </a:r>
            <a:r>
              <a:rPr lang="en-GB" altLang="cs-CZ" dirty="0" err="1"/>
              <a:t>ction</a:t>
            </a:r>
            <a:r>
              <a:rPr lang="en-GB" altLang="cs-CZ" dirty="0"/>
              <a:t> vs. replica</a:t>
            </a:r>
          </a:p>
        </p:txBody>
      </p:sp>
      <p:pic>
        <p:nvPicPr>
          <p:cNvPr id="82947" name="Picture 3">
            <a:extLst>
              <a:ext uri="{FF2B5EF4-FFF2-40B4-BE49-F238E27FC236}">
                <a16:creationId xmlns:a16="http://schemas.microsoft.com/office/drawing/2014/main" id="{7FE429FD-315A-4D9B-BE1D-598BB5ABA9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764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a:extLst>
              <a:ext uri="{FF2B5EF4-FFF2-40B4-BE49-F238E27FC236}">
                <a16:creationId xmlns:a16="http://schemas.microsoft.com/office/drawing/2014/main" id="{25245D57-3E30-4737-AD1D-6210137A54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764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a:extLst>
              <a:ext uri="{FF2B5EF4-FFF2-40B4-BE49-F238E27FC236}">
                <a16:creationId xmlns:a16="http://schemas.microsoft.com/office/drawing/2014/main" id="{7E838F53-4360-47C3-BE0E-A91180E39851}"/>
              </a:ext>
            </a:extLst>
          </p:cNvPr>
          <p:cNvSpPr txBox="1">
            <a:spLocks noChangeArrowheads="1"/>
          </p:cNvSpPr>
          <p:nvPr/>
        </p:nvSpPr>
        <p:spPr bwMode="auto">
          <a:xfrm>
            <a:off x="1762299" y="5029200"/>
            <a:ext cx="8726316"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cs-CZ" sz="2000" dirty="0"/>
              <a:t>HL-60 cells, fragment of nucleus, morphological changes during apoptosis. </a:t>
            </a:r>
          </a:p>
          <a:p>
            <a:pPr algn="just" eaLnBrk="1" hangingPunct="1">
              <a:spcBef>
                <a:spcPct val="0"/>
              </a:spcBef>
              <a:buFontTx/>
              <a:buNone/>
            </a:pPr>
            <a:r>
              <a:rPr lang="en-GB" altLang="cs-CZ" sz="2000" dirty="0"/>
              <a:t>Left picture – ultrathin section, OsO</a:t>
            </a:r>
            <a:r>
              <a:rPr lang="en-GB" altLang="cs-CZ" sz="2000" baseline="-25000" dirty="0"/>
              <a:t>4 </a:t>
            </a:r>
            <a:r>
              <a:rPr lang="en-GB" altLang="cs-CZ" sz="2000" dirty="0"/>
              <a:t>contrast. </a:t>
            </a:r>
          </a:p>
          <a:p>
            <a:pPr algn="just" eaLnBrk="1" hangingPunct="1">
              <a:spcBef>
                <a:spcPct val="0"/>
              </a:spcBef>
              <a:buFontTx/>
              <a:buNone/>
            </a:pPr>
            <a:r>
              <a:rPr lang="en-GB" altLang="cs-CZ" sz="2000" dirty="0"/>
              <a:t>Right picture - replica, coating by a layer of Pt and C.</a:t>
            </a:r>
          </a:p>
          <a:p>
            <a:pPr algn="just" eaLnBrk="1" hangingPunct="1">
              <a:spcBef>
                <a:spcPct val="0"/>
              </a:spcBef>
              <a:buFontTx/>
              <a:buNone/>
            </a:pPr>
            <a:r>
              <a:rPr lang="en-GB" altLang="cs-CZ" sz="1600" b="1" dirty="0"/>
              <a:t>Obtained using TEM MORGAGNI 268 D (Philips), recorded by a CCD camera.</a:t>
            </a:r>
            <a:r>
              <a:rPr lang="en-GB" altLang="cs-CZ" sz="1600" dirty="0"/>
              <a:t>  </a:t>
            </a:r>
          </a:p>
        </p:txBody>
      </p:sp>
    </p:spTree>
    <p:extLst>
      <p:ext uri="{BB962C8B-B14F-4D97-AF65-F5344CB8AC3E}">
        <p14:creationId xmlns:p14="http://schemas.microsoft.com/office/powerpoint/2010/main" val="4286812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88B80C5-48C3-4FD3-B967-31FB8C23B30E}"/>
              </a:ext>
            </a:extLst>
          </p:cNvPr>
          <p:cNvSpPr>
            <a:spLocks noGrp="1" noChangeArrowheads="1"/>
          </p:cNvSpPr>
          <p:nvPr>
            <p:ph type="title"/>
          </p:nvPr>
        </p:nvSpPr>
        <p:spPr>
          <a:xfrm>
            <a:off x="686749" y="404116"/>
            <a:ext cx="6088124" cy="451576"/>
          </a:xfrm>
          <a:noFill/>
        </p:spPr>
        <p:txBody>
          <a:bodyPr/>
          <a:lstStyle/>
          <a:p>
            <a:pPr eaLnBrk="1" hangingPunct="1"/>
            <a:r>
              <a:rPr lang="en-GB" altLang="cs-CZ" sz="4000" dirty="0"/>
              <a:t>Compound microscope </a:t>
            </a:r>
          </a:p>
        </p:txBody>
      </p:sp>
      <p:sp>
        <p:nvSpPr>
          <p:cNvPr id="12291" name="Rectangle 3">
            <a:extLst>
              <a:ext uri="{FF2B5EF4-FFF2-40B4-BE49-F238E27FC236}">
                <a16:creationId xmlns:a16="http://schemas.microsoft.com/office/drawing/2014/main" id="{612A4D16-11B2-4C27-A87D-69102ED36B97}"/>
              </a:ext>
            </a:extLst>
          </p:cNvPr>
          <p:cNvSpPr>
            <a:spLocks noGrp="1" noChangeArrowheads="1"/>
          </p:cNvSpPr>
          <p:nvPr>
            <p:ph type="body" idx="1"/>
          </p:nvPr>
        </p:nvSpPr>
        <p:spPr>
          <a:xfrm>
            <a:off x="606828" y="1396019"/>
            <a:ext cx="10291157" cy="4968875"/>
          </a:xfrm>
        </p:spPr>
        <p:txBody>
          <a:bodyPr/>
          <a:lstStyle/>
          <a:p>
            <a:pPr eaLnBrk="1" hangingPunct="1">
              <a:lnSpc>
                <a:spcPct val="100000"/>
              </a:lnSpc>
            </a:pPr>
            <a:r>
              <a:rPr lang="en-GB" altLang="cs-CZ" sz="2100" dirty="0"/>
              <a:t>The spatial resolution (SR) of the unaided eye at 25 cm is about 14 lines per mm. </a:t>
            </a:r>
          </a:p>
          <a:p>
            <a:pPr eaLnBrk="1" hangingPunct="1">
              <a:lnSpc>
                <a:spcPct val="100000"/>
              </a:lnSpc>
            </a:pPr>
            <a:r>
              <a:rPr lang="en-GB" altLang="cs-CZ" sz="2100" dirty="0"/>
              <a:t>The magnifying glass can increase this substantially (for high SR we require large diameter of lens and smaller focal length) However, it does not have a high enough SR to allow us to study the microstructure of living matter. </a:t>
            </a:r>
          </a:p>
          <a:p>
            <a:pPr eaLnBrk="1" hangingPunct="1">
              <a:lnSpc>
                <a:spcPct val="100000"/>
              </a:lnSpc>
            </a:pPr>
            <a:r>
              <a:rPr lang="en-GB" altLang="cs-CZ" sz="2100" dirty="0"/>
              <a:t>The </a:t>
            </a:r>
            <a:r>
              <a:rPr lang="en-GB" altLang="cs-CZ" sz="2100" b="1" dirty="0"/>
              <a:t>first microscopes </a:t>
            </a:r>
            <a:r>
              <a:rPr lang="en-GB" altLang="cs-CZ" sz="2100" dirty="0"/>
              <a:t>were manufactured in The Netherlands in the end of 16</a:t>
            </a:r>
            <a:r>
              <a:rPr lang="en-GB" altLang="cs-CZ" sz="2100" baseline="30000" dirty="0"/>
              <a:t>th</a:t>
            </a:r>
            <a:r>
              <a:rPr lang="en-GB" altLang="cs-CZ" sz="2100" dirty="0"/>
              <a:t> century. Anthony van Leuwenhoek (1632-1723) improved their construction a used it for many biological observations.</a:t>
            </a:r>
          </a:p>
          <a:p>
            <a:pPr eaLnBrk="1" hangingPunct="1">
              <a:lnSpc>
                <a:spcPct val="100000"/>
              </a:lnSpc>
            </a:pPr>
            <a:r>
              <a:rPr lang="en-GB" altLang="cs-CZ" sz="2100" dirty="0"/>
              <a:t>The construction of the </a:t>
            </a:r>
            <a:r>
              <a:rPr lang="en-GB" altLang="cs-CZ" sz="2100" b="1" dirty="0"/>
              <a:t>electron microscope </a:t>
            </a:r>
            <a:r>
              <a:rPr lang="en-GB" altLang="cs-CZ" sz="2100" dirty="0"/>
              <a:t>(in 30</a:t>
            </a:r>
            <a:r>
              <a:rPr lang="en-GB" altLang="cs-CZ" sz="2100" baseline="30000" dirty="0"/>
              <a:t>th </a:t>
            </a:r>
            <a:r>
              <a:rPr lang="en-GB" altLang="cs-CZ" sz="2100" dirty="0"/>
              <a:t>of 20</a:t>
            </a:r>
            <a:r>
              <a:rPr lang="en-GB" altLang="cs-CZ" sz="2100" baseline="30000" dirty="0"/>
              <a:t>th</a:t>
            </a:r>
            <a:r>
              <a:rPr lang="en-GB" altLang="cs-CZ" sz="2100" dirty="0"/>
              <a:t> century) was the next milestone of microscopy. The SR of microscopes improved about 1000-times in comparison with the optical microscope, so it was possible to see big molecules. Today we can resolve even individual atoms.</a:t>
            </a:r>
          </a:p>
          <a:p>
            <a:pPr eaLnBrk="1" hangingPunct="1">
              <a:lnSpc>
                <a:spcPct val="100000"/>
              </a:lnSpc>
            </a:pPr>
            <a:r>
              <a:rPr lang="en-GB" altLang="cs-CZ" sz="2100" dirty="0"/>
              <a:t>In principle, we can use any wave motion to depict microscopic objects. The only condition is that the wavelength must be shorter than the dimensions of the observed object – </a:t>
            </a:r>
            <a:r>
              <a:rPr lang="en-GB" altLang="cs-CZ" sz="2100" b="1" dirty="0"/>
              <a:t>diffraction barrier</a:t>
            </a:r>
            <a:r>
              <a:rPr lang="en-GB" altLang="cs-CZ" sz="2100" dirty="0"/>
              <a:t>.</a:t>
            </a:r>
          </a:p>
        </p:txBody>
      </p:sp>
    </p:spTree>
    <p:extLst>
      <p:ext uri="{BB962C8B-B14F-4D97-AF65-F5344CB8AC3E}">
        <p14:creationId xmlns:p14="http://schemas.microsoft.com/office/powerpoint/2010/main" val="3896089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3ACCDC3-B830-4E95-99E3-36E4FA9BC1BA}"/>
              </a:ext>
            </a:extLst>
          </p:cNvPr>
          <p:cNvSpPr>
            <a:spLocks noGrp="1" noChangeArrowheads="1"/>
          </p:cNvSpPr>
          <p:nvPr>
            <p:ph type="title"/>
          </p:nvPr>
        </p:nvSpPr>
        <p:spPr>
          <a:xfrm>
            <a:off x="7062501" y="790028"/>
            <a:ext cx="4292685" cy="1072023"/>
          </a:xfrm>
        </p:spPr>
        <p:txBody>
          <a:bodyPr/>
          <a:lstStyle/>
          <a:p>
            <a:pPr eaLnBrk="1" hangingPunct="1"/>
            <a:r>
              <a:rPr lang="cs-CZ" altLang="cs-CZ" sz="4000" dirty="0"/>
              <a:t>TEM </a:t>
            </a:r>
            <a:r>
              <a:rPr lang="cs-CZ" altLang="cs-CZ" sz="1600" dirty="0">
                <a:solidFill>
                  <a:schemeClr val="tx1"/>
                </a:solidFill>
              </a:rPr>
              <a:t>http://www.ualberta.ca/~mingchen/tem.htm</a:t>
            </a:r>
            <a:br>
              <a:rPr lang="cs-CZ" altLang="cs-CZ" sz="4000" dirty="0"/>
            </a:br>
            <a:endParaRPr lang="cs-CZ" altLang="cs-CZ" sz="4000" dirty="0"/>
          </a:p>
        </p:txBody>
      </p:sp>
      <p:pic>
        <p:nvPicPr>
          <p:cNvPr id="84995" name="Picture 5" descr="m-muscle.jpg">
            <a:extLst>
              <a:ext uri="{FF2B5EF4-FFF2-40B4-BE49-F238E27FC236}">
                <a16:creationId xmlns:a16="http://schemas.microsoft.com/office/drawing/2014/main" id="{3B1DB6CA-A915-4A73-9010-F84D34E32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5040313"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7" descr="m-rota.jpg">
            <a:extLst>
              <a:ext uri="{FF2B5EF4-FFF2-40B4-BE49-F238E27FC236}">
                <a16:creationId xmlns:a16="http://schemas.microsoft.com/office/drawing/2014/main" id="{5EF68DD4-1D63-4AB3-A0D1-815EB371871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24563" y="2651126"/>
            <a:ext cx="4343400" cy="4206875"/>
          </a:xfrm>
          <a:noFill/>
        </p:spPr>
      </p:pic>
      <p:sp>
        <p:nvSpPr>
          <p:cNvPr id="84997" name="Text Box 9">
            <a:extLst>
              <a:ext uri="{FF2B5EF4-FFF2-40B4-BE49-F238E27FC236}">
                <a16:creationId xmlns:a16="http://schemas.microsoft.com/office/drawing/2014/main" id="{778F8D9B-D67D-4784-A50D-AAB1AB0410D2}"/>
              </a:ext>
            </a:extLst>
          </p:cNvPr>
          <p:cNvSpPr txBox="1">
            <a:spLocks noChangeArrowheads="1"/>
          </p:cNvSpPr>
          <p:nvPr/>
        </p:nvSpPr>
        <p:spPr bwMode="auto">
          <a:xfrm>
            <a:off x="1703388" y="4076700"/>
            <a:ext cx="40322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Cells of abdominal muscle </a:t>
            </a:r>
            <a:r>
              <a:rPr lang="en-GB" altLang="cs-CZ" sz="2400" dirty="0">
                <a:sym typeface="Symbol" panose="05050102010706020507" pitchFamily="18" charset="2"/>
              </a:rPr>
              <a:t></a:t>
            </a:r>
          </a:p>
          <a:p>
            <a:pPr eaLnBrk="1" hangingPunct="1">
              <a:spcBef>
                <a:spcPct val="50000"/>
              </a:spcBef>
              <a:buFontTx/>
              <a:buNone/>
            </a:pPr>
            <a:endParaRPr lang="en-GB" altLang="cs-CZ" sz="2400" dirty="0">
              <a:sym typeface="Symbol" panose="05050102010706020507" pitchFamily="18" charset="2"/>
            </a:endParaRPr>
          </a:p>
          <a:p>
            <a:pPr eaLnBrk="1" hangingPunct="1">
              <a:spcBef>
                <a:spcPct val="50000"/>
              </a:spcBef>
              <a:buFontTx/>
              <a:buNone/>
            </a:pPr>
            <a:r>
              <a:rPr lang="en-GB" altLang="cs-CZ" sz="2400" dirty="0">
                <a:sym typeface="Symbol" panose="05050102010706020507" pitchFamily="18" charset="2"/>
              </a:rPr>
              <a:t>Corona virus</a:t>
            </a:r>
            <a:r>
              <a:rPr lang="cs-CZ" altLang="cs-CZ" sz="2400" dirty="0">
                <a:sym typeface="Symbol" panose="05050102010706020507" pitchFamily="18" charset="2"/>
              </a:rPr>
              <a:t> (not Covid 19)</a:t>
            </a:r>
            <a:r>
              <a:rPr lang="en-GB" altLang="cs-CZ" sz="2400" dirty="0">
                <a:sym typeface="Symbol" panose="05050102010706020507" pitchFamily="18" charset="2"/>
              </a:rPr>
              <a:t>, negative staining                           </a:t>
            </a:r>
          </a:p>
        </p:txBody>
      </p:sp>
    </p:spTree>
    <p:extLst>
      <p:ext uri="{BB962C8B-B14F-4D97-AF65-F5344CB8AC3E}">
        <p14:creationId xmlns:p14="http://schemas.microsoft.com/office/powerpoint/2010/main" val="80160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5">
            <a:extLst>
              <a:ext uri="{FF2B5EF4-FFF2-40B4-BE49-F238E27FC236}">
                <a16:creationId xmlns:a16="http://schemas.microsoft.com/office/drawing/2014/main" id="{736914EF-E279-4591-A3C3-9D186654E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9525"/>
            <a:ext cx="51435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4">
            <a:extLst>
              <a:ext uri="{FF2B5EF4-FFF2-40B4-BE49-F238E27FC236}">
                <a16:creationId xmlns:a16="http://schemas.microsoft.com/office/drawing/2014/main" id="{45476953-2A95-44C2-A4BE-2E52AC9C5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
            <a:ext cx="511175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16">
            <a:extLst>
              <a:ext uri="{FF2B5EF4-FFF2-40B4-BE49-F238E27FC236}">
                <a16:creationId xmlns:a16="http://schemas.microsoft.com/office/drawing/2014/main" id="{5DAC6C27-452B-47EC-9D67-8AC650631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3214" y="3838576"/>
            <a:ext cx="4014787"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8">
            <a:extLst>
              <a:ext uri="{FF2B5EF4-FFF2-40B4-BE49-F238E27FC236}">
                <a16:creationId xmlns:a16="http://schemas.microsoft.com/office/drawing/2014/main" id="{451230C3-CC33-44DF-80EA-91E95D23A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844926"/>
            <a:ext cx="401478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 Box 11">
            <a:extLst>
              <a:ext uri="{FF2B5EF4-FFF2-40B4-BE49-F238E27FC236}">
                <a16:creationId xmlns:a16="http://schemas.microsoft.com/office/drawing/2014/main" id="{2C0683AA-2DC8-4C76-8F65-C8CD74E0D5AE}"/>
              </a:ext>
            </a:extLst>
          </p:cNvPr>
          <p:cNvSpPr txBox="1">
            <a:spLocks noChangeArrowheads="1"/>
          </p:cNvSpPr>
          <p:nvPr/>
        </p:nvSpPr>
        <p:spPr bwMode="auto">
          <a:xfrm>
            <a:off x="2349500" y="4978401"/>
            <a:ext cx="23304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a:solidFill>
                  <a:srgbClr val="FFFF00"/>
                </a:solidFill>
                <a:ea typeface="MS Gothic" panose="020B0609070205080204" pitchFamily="49" charset="-128"/>
              </a:rPr>
              <a:t>Plasmatic membr</a:t>
            </a:r>
            <a:r>
              <a:rPr lang="en-GB" altLang="cs-CZ" sz="1800">
                <a:solidFill>
                  <a:srgbClr val="FFFF00"/>
                </a:solidFill>
              </a:rPr>
              <a:t>ane</a:t>
            </a:r>
            <a:endParaRPr lang="en-GB" altLang="cs-CZ" sz="1800">
              <a:solidFill>
                <a:srgbClr val="FFFF00"/>
              </a:solidFill>
              <a:ea typeface="MS Gothic" panose="020B0609070205080204" pitchFamily="49" charset="-128"/>
            </a:endParaRPr>
          </a:p>
        </p:txBody>
      </p:sp>
      <p:sp>
        <p:nvSpPr>
          <p:cNvPr id="87047" name="Text Box 10">
            <a:extLst>
              <a:ext uri="{FF2B5EF4-FFF2-40B4-BE49-F238E27FC236}">
                <a16:creationId xmlns:a16="http://schemas.microsoft.com/office/drawing/2014/main" id="{2E953331-1F31-41E2-A178-7B63D923F57A}"/>
              </a:ext>
            </a:extLst>
          </p:cNvPr>
          <p:cNvSpPr txBox="1">
            <a:spLocks noChangeArrowheads="1"/>
          </p:cNvSpPr>
          <p:nvPr/>
        </p:nvSpPr>
        <p:spPr bwMode="auto">
          <a:xfrm>
            <a:off x="1524000" y="6013450"/>
            <a:ext cx="29654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a:solidFill>
                  <a:srgbClr val="FFFF00"/>
                </a:solidFill>
                <a:ea typeface="MS Gothic" panose="020B0609070205080204" pitchFamily="49" charset="-128"/>
              </a:rPr>
              <a:t>HL-60</a:t>
            </a:r>
            <a:r>
              <a:rPr lang="en-GB" altLang="cs-CZ" sz="1800">
                <a:solidFill>
                  <a:srgbClr val="FFFF00"/>
                </a:solidFill>
              </a:rPr>
              <a:t> cells</a:t>
            </a:r>
            <a:r>
              <a:rPr lang="en-GB" altLang="cs-CZ" sz="1800">
                <a:solidFill>
                  <a:srgbClr val="FFFF00"/>
                </a:solidFill>
                <a:ea typeface="MS Gothic" panose="020B0609070205080204" pitchFamily="49" charset="-128"/>
              </a:rPr>
              <a:t>, freeze-etching</a:t>
            </a:r>
            <a:r>
              <a:rPr lang="en-GB" altLang="cs-CZ" sz="1800">
                <a:solidFill>
                  <a:srgbClr val="FFFF00"/>
                </a:solidFill>
              </a:rPr>
              <a:t> </a:t>
            </a:r>
          </a:p>
          <a:p>
            <a:pPr eaLnBrk="1" hangingPunct="1">
              <a:lnSpc>
                <a:spcPct val="93000"/>
              </a:lnSpc>
              <a:spcBef>
                <a:spcPct val="0"/>
              </a:spcBef>
              <a:buClr>
                <a:srgbClr val="000000"/>
              </a:buClr>
              <a:buFontTx/>
              <a:buNone/>
            </a:pPr>
            <a:r>
              <a:rPr lang="en-GB" altLang="cs-CZ" sz="1800">
                <a:solidFill>
                  <a:srgbClr val="FFFF00"/>
                </a:solidFill>
              </a:rPr>
              <a:t>method, </a:t>
            </a:r>
            <a:r>
              <a:rPr lang="en-GB" altLang="cs-CZ" sz="1800">
                <a:solidFill>
                  <a:srgbClr val="FFFF00"/>
                </a:solidFill>
                <a:ea typeface="MS Gothic" panose="020B0609070205080204" pitchFamily="49" charset="-128"/>
              </a:rPr>
              <a:t>TEM</a:t>
            </a:r>
          </a:p>
        </p:txBody>
      </p:sp>
      <p:sp>
        <p:nvSpPr>
          <p:cNvPr id="87048" name="Text Box 13">
            <a:extLst>
              <a:ext uri="{FF2B5EF4-FFF2-40B4-BE49-F238E27FC236}">
                <a16:creationId xmlns:a16="http://schemas.microsoft.com/office/drawing/2014/main" id="{9028424C-175F-4183-978A-5C0F8AE0F170}"/>
              </a:ext>
            </a:extLst>
          </p:cNvPr>
          <p:cNvSpPr txBox="1">
            <a:spLocks noChangeArrowheads="1"/>
          </p:cNvSpPr>
          <p:nvPr/>
        </p:nvSpPr>
        <p:spPr bwMode="auto">
          <a:xfrm>
            <a:off x="7262813" y="5499101"/>
            <a:ext cx="21272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a:solidFill>
                  <a:srgbClr val="FFFF00"/>
                </a:solidFill>
              </a:rPr>
              <a:t>Nuclear </a:t>
            </a:r>
            <a:r>
              <a:rPr lang="en-GB" altLang="cs-CZ" sz="1800">
                <a:solidFill>
                  <a:srgbClr val="FFFF00"/>
                </a:solidFill>
                <a:ea typeface="MS Gothic" panose="020B0609070205080204" pitchFamily="49" charset="-128"/>
              </a:rPr>
              <a:t>membr</a:t>
            </a:r>
            <a:r>
              <a:rPr lang="en-GB" altLang="cs-CZ" sz="1800">
                <a:solidFill>
                  <a:srgbClr val="FFFF00"/>
                </a:solidFill>
              </a:rPr>
              <a:t>ane</a:t>
            </a:r>
            <a:endParaRPr lang="en-GB" altLang="cs-CZ" sz="1800">
              <a:solidFill>
                <a:srgbClr val="FFFF00"/>
              </a:solidFill>
              <a:ea typeface="MS Gothic" panose="020B0609070205080204" pitchFamily="49" charset="-128"/>
            </a:endParaRPr>
          </a:p>
        </p:txBody>
      </p:sp>
      <p:sp>
        <p:nvSpPr>
          <p:cNvPr id="87049" name="Text Box 12">
            <a:extLst>
              <a:ext uri="{FF2B5EF4-FFF2-40B4-BE49-F238E27FC236}">
                <a16:creationId xmlns:a16="http://schemas.microsoft.com/office/drawing/2014/main" id="{A8115D27-A052-4308-A76E-34BC77C837B0}"/>
              </a:ext>
            </a:extLst>
          </p:cNvPr>
          <p:cNvSpPr txBox="1">
            <a:spLocks noChangeArrowheads="1"/>
          </p:cNvSpPr>
          <p:nvPr/>
        </p:nvSpPr>
        <p:spPr bwMode="auto">
          <a:xfrm>
            <a:off x="5484813" y="2433638"/>
            <a:ext cx="20764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a:solidFill>
                  <a:srgbClr val="FFFF00"/>
                </a:solidFill>
              </a:rPr>
              <a:t>Various </a:t>
            </a:r>
            <a:r>
              <a:rPr lang="en-GB" altLang="cs-CZ" sz="1800">
                <a:solidFill>
                  <a:srgbClr val="FFFF00"/>
                </a:solidFill>
                <a:ea typeface="MS Gothic" panose="020B0609070205080204" pitchFamily="49" charset="-128"/>
              </a:rPr>
              <a:t>organel</a:t>
            </a:r>
            <a:r>
              <a:rPr lang="en-GB" altLang="cs-CZ" sz="1800">
                <a:solidFill>
                  <a:srgbClr val="FFFF00"/>
                </a:solidFill>
              </a:rPr>
              <a:t>les</a:t>
            </a:r>
            <a:endParaRPr lang="en-GB" altLang="cs-CZ" sz="1800">
              <a:solidFill>
                <a:srgbClr val="FFFF00"/>
              </a:solidFill>
              <a:ea typeface="MS Gothic" panose="020B0609070205080204" pitchFamily="49" charset="-128"/>
            </a:endParaRPr>
          </a:p>
        </p:txBody>
      </p:sp>
      <p:sp>
        <p:nvSpPr>
          <p:cNvPr id="87050" name="Obdélník 1">
            <a:extLst>
              <a:ext uri="{FF2B5EF4-FFF2-40B4-BE49-F238E27FC236}">
                <a16:creationId xmlns:a16="http://schemas.microsoft.com/office/drawing/2014/main" id="{8EE9E153-BFC3-4961-89CF-14A1F4B977BA}"/>
              </a:ext>
            </a:extLst>
          </p:cNvPr>
          <p:cNvSpPr>
            <a:spLocks noChangeArrowheads="1"/>
          </p:cNvSpPr>
          <p:nvPr/>
        </p:nvSpPr>
        <p:spPr bwMode="auto">
          <a:xfrm>
            <a:off x="4602163" y="109538"/>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r>
              <a:rPr lang="en-GB" altLang="cs-CZ" sz="2000">
                <a:solidFill>
                  <a:srgbClr val="FF0000"/>
                </a:solidFill>
              </a:rPr>
              <a:t>transmission electron microscope</a:t>
            </a:r>
            <a:r>
              <a:rPr lang="cs-CZ" altLang="cs-CZ" sz="2000">
                <a:solidFill>
                  <a:srgbClr val="FF0000"/>
                </a:solidFill>
              </a:rPr>
              <a:t> </a:t>
            </a:r>
          </a:p>
        </p:txBody>
      </p:sp>
    </p:spTree>
    <p:extLst>
      <p:ext uri="{BB962C8B-B14F-4D97-AF65-F5344CB8AC3E}">
        <p14:creationId xmlns:p14="http://schemas.microsoft.com/office/powerpoint/2010/main" val="2273745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E53160A-F211-4B90-B10E-57838068FAC4}"/>
              </a:ext>
            </a:extLst>
          </p:cNvPr>
          <p:cNvSpPr>
            <a:spLocks noGrp="1" noChangeArrowheads="1"/>
          </p:cNvSpPr>
          <p:nvPr>
            <p:ph type="title"/>
          </p:nvPr>
        </p:nvSpPr>
        <p:spPr>
          <a:xfrm>
            <a:off x="794814" y="615142"/>
            <a:ext cx="7850422" cy="451576"/>
          </a:xfrm>
          <a:noFill/>
        </p:spPr>
        <p:txBody>
          <a:bodyPr/>
          <a:lstStyle/>
          <a:p>
            <a:pPr eaLnBrk="1" hangingPunct="1"/>
            <a:r>
              <a:rPr lang="en-GB" altLang="cs-CZ" sz="4000" dirty="0"/>
              <a:t>Scanning electron microscopy</a:t>
            </a:r>
          </a:p>
        </p:txBody>
      </p:sp>
      <p:pic>
        <p:nvPicPr>
          <p:cNvPr id="89091" name="Picture 12" descr="sem">
            <a:extLst>
              <a:ext uri="{FF2B5EF4-FFF2-40B4-BE49-F238E27FC236}">
                <a16:creationId xmlns:a16="http://schemas.microsoft.com/office/drawing/2014/main" id="{637CD4FA-9D4F-43E4-96A5-C189F171B2E9}"/>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577906" y="1911927"/>
            <a:ext cx="5042519" cy="378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descr="tescan mikroskop 2500">
            <a:extLst>
              <a:ext uri="{FF2B5EF4-FFF2-40B4-BE49-F238E27FC236}">
                <a16:creationId xmlns:a16="http://schemas.microsoft.com/office/drawing/2014/main" id="{11389489-723D-4C51-964D-63FB4CC8C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844" y="1628774"/>
            <a:ext cx="4906357" cy="328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581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1CFB669-79B3-47E5-9D0F-EF7A1CD169A6}"/>
              </a:ext>
            </a:extLst>
          </p:cNvPr>
          <p:cNvSpPr>
            <a:spLocks noGrp="1" noChangeArrowheads="1"/>
          </p:cNvSpPr>
          <p:nvPr>
            <p:ph type="title"/>
          </p:nvPr>
        </p:nvSpPr>
        <p:spPr>
          <a:xfrm>
            <a:off x="6467302" y="274638"/>
            <a:ext cx="4006734" cy="1143000"/>
          </a:xfrm>
        </p:spPr>
        <p:txBody>
          <a:bodyPr/>
          <a:lstStyle/>
          <a:p>
            <a:pPr eaLnBrk="1" hangingPunct="1"/>
            <a:r>
              <a:rPr lang="en-GB" altLang="cs-CZ" sz="3600" dirty="0"/>
              <a:t>Scanning electron microscopy </a:t>
            </a:r>
            <a:r>
              <a:rPr lang="cs-CZ" altLang="cs-CZ" sz="3600" dirty="0"/>
              <a:t>- </a:t>
            </a:r>
            <a:r>
              <a:rPr lang="cs-CZ" altLang="cs-CZ" sz="3600" dirty="0">
                <a:solidFill>
                  <a:schemeClr val="tx1"/>
                </a:solidFill>
              </a:rPr>
              <a:t>SEM</a:t>
            </a:r>
          </a:p>
        </p:txBody>
      </p:sp>
      <p:sp>
        <p:nvSpPr>
          <p:cNvPr id="91139" name="Rectangle 3">
            <a:extLst>
              <a:ext uri="{FF2B5EF4-FFF2-40B4-BE49-F238E27FC236}">
                <a16:creationId xmlns:a16="http://schemas.microsoft.com/office/drawing/2014/main" id="{10E5E10B-D01F-4489-828F-BCEF9931D5D2}"/>
              </a:ext>
            </a:extLst>
          </p:cNvPr>
          <p:cNvSpPr>
            <a:spLocks noGrp="1" noChangeArrowheads="1"/>
          </p:cNvSpPr>
          <p:nvPr>
            <p:ph type="body" sz="half" idx="1"/>
          </p:nvPr>
        </p:nvSpPr>
        <p:spPr>
          <a:xfrm>
            <a:off x="7464425" y="1700214"/>
            <a:ext cx="3030538" cy="720725"/>
          </a:xfrm>
        </p:spPr>
        <p:txBody>
          <a:bodyPr/>
          <a:lstStyle/>
          <a:p>
            <a:pPr marL="0" indent="17463" eaLnBrk="1" hangingPunct="1">
              <a:lnSpc>
                <a:spcPct val="90000"/>
              </a:lnSpc>
              <a:buFontTx/>
              <a:buNone/>
            </a:pPr>
            <a:r>
              <a:rPr lang="cs-CZ" altLang="cs-CZ" sz="1400"/>
              <a:t>According</a:t>
            </a:r>
            <a:r>
              <a:rPr lang="en-GB" altLang="cs-CZ" sz="1400"/>
              <a:t>: </a:t>
            </a:r>
            <a:r>
              <a:rPr lang="cs-CZ" altLang="cs-CZ" sz="1400"/>
              <a:t>http://www.rpi.edu/dept/materials/COURSES/NANO/shaw/BigSEM.gif</a:t>
            </a:r>
          </a:p>
        </p:txBody>
      </p:sp>
      <p:graphicFrame>
        <p:nvGraphicFramePr>
          <p:cNvPr id="91140" name="Object 6" descr="sem">
            <a:extLst>
              <a:ext uri="{FF2B5EF4-FFF2-40B4-BE49-F238E27FC236}">
                <a16:creationId xmlns:a16="http://schemas.microsoft.com/office/drawing/2014/main" id="{719659DC-0D6A-43D5-BB11-9DC975458C29}"/>
              </a:ext>
            </a:extLst>
          </p:cNvPr>
          <p:cNvGraphicFramePr>
            <a:graphicFrameLocks noGrp="1" noChangeAspect="1"/>
          </p:cNvGraphicFramePr>
          <p:nvPr>
            <p:ph sz="half" idx="2"/>
            <p:extLst>
              <p:ext uri="{D42A27DB-BD31-4B8C-83A1-F6EECF244321}">
                <p14:modId xmlns:p14="http://schemas.microsoft.com/office/powerpoint/2010/main" val="1596753804"/>
              </p:ext>
            </p:extLst>
          </p:nvPr>
        </p:nvGraphicFramePr>
        <p:xfrm>
          <a:off x="889750" y="205539"/>
          <a:ext cx="5416550" cy="6442075"/>
        </p:xfrm>
        <a:graphic>
          <a:graphicData uri="http://schemas.openxmlformats.org/presentationml/2006/ole">
            <mc:AlternateContent xmlns:mc="http://schemas.openxmlformats.org/markup-compatibility/2006">
              <mc:Choice xmlns:v="urn:schemas-microsoft-com:vml" Requires="v">
                <p:oleObj name="Rastrový obrázek" r:id="rId3" imgW="4629796" imgH="5504762" progId="Paint.Picture">
                  <p:embed/>
                </p:oleObj>
              </mc:Choice>
              <mc:Fallback>
                <p:oleObj name="Rastrový obrázek" r:id="rId3" imgW="4629796" imgH="5504762" progId="Paint.Picture">
                  <p:embed/>
                  <p:pic>
                    <p:nvPicPr>
                      <p:cNvPr id="91140" name="Object 6" descr="sem">
                        <a:extLst>
                          <a:ext uri="{FF2B5EF4-FFF2-40B4-BE49-F238E27FC236}">
                            <a16:creationId xmlns:a16="http://schemas.microsoft.com/office/drawing/2014/main" id="{719659DC-0D6A-43D5-BB11-9DC975458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750" y="205539"/>
                        <a:ext cx="5416550" cy="644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1141" name="Obdélník 1">
            <a:extLst>
              <a:ext uri="{FF2B5EF4-FFF2-40B4-BE49-F238E27FC236}">
                <a16:creationId xmlns:a16="http://schemas.microsoft.com/office/drawing/2014/main" id="{2020B1F5-7684-4848-BDD3-7B572CCE7FC0}"/>
              </a:ext>
            </a:extLst>
          </p:cNvPr>
          <p:cNvSpPr>
            <a:spLocks noChangeArrowheads="1"/>
          </p:cNvSpPr>
          <p:nvPr/>
        </p:nvSpPr>
        <p:spPr bwMode="auto">
          <a:xfrm>
            <a:off x="7535864" y="3068639"/>
            <a:ext cx="332887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000" dirty="0"/>
              <a:t>Similarly to the TEM method, the specimens for SEM are also prepared in very complex way. They must be covered by thin metallic layer since their surface must be electrically conductive.</a:t>
            </a:r>
          </a:p>
        </p:txBody>
      </p:sp>
    </p:spTree>
    <p:extLst>
      <p:ext uri="{BB962C8B-B14F-4D97-AF65-F5344CB8AC3E}">
        <p14:creationId xmlns:p14="http://schemas.microsoft.com/office/powerpoint/2010/main" val="1874284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a:extLst>
              <a:ext uri="{FF2B5EF4-FFF2-40B4-BE49-F238E27FC236}">
                <a16:creationId xmlns:a16="http://schemas.microsoft.com/office/drawing/2014/main" id="{1E2B1B7C-B747-4F1D-B404-963C2A378A14}"/>
              </a:ext>
            </a:extLst>
          </p:cNvPr>
          <p:cNvSpPr>
            <a:spLocks noGrp="1" noChangeArrowheads="1"/>
          </p:cNvSpPr>
          <p:nvPr>
            <p:ph type="body" sz="half" idx="1"/>
          </p:nvPr>
        </p:nvSpPr>
        <p:spPr>
          <a:xfrm>
            <a:off x="5166879" y="1466129"/>
            <a:ext cx="4038600" cy="1096962"/>
          </a:xfrm>
        </p:spPr>
        <p:txBody>
          <a:bodyPr/>
          <a:lstStyle/>
          <a:p>
            <a:pPr eaLnBrk="1" hangingPunct="1"/>
            <a:r>
              <a:rPr lang="en-GB" altLang="cs-CZ" sz="2400" dirty="0"/>
              <a:t>Ant leg detail in SEM -</a:t>
            </a:r>
            <a:r>
              <a:rPr lang="cs-CZ" altLang="cs-CZ" sz="2800" dirty="0"/>
              <a:t> </a:t>
            </a:r>
            <a:r>
              <a:rPr lang="cs-CZ" altLang="cs-CZ" sz="1400" dirty="0"/>
              <a:t>http://www.wtn.org/ss/story.phtml?storyId=33&amp;type=EdOutreach</a:t>
            </a:r>
          </a:p>
        </p:txBody>
      </p:sp>
      <p:pic>
        <p:nvPicPr>
          <p:cNvPr id="93187" name="Picture 5" descr="SEMEDS%202">
            <a:extLst>
              <a:ext uri="{FF2B5EF4-FFF2-40B4-BE49-F238E27FC236}">
                <a16:creationId xmlns:a16="http://schemas.microsoft.com/office/drawing/2014/main" id="{3A21A6DA-7899-4178-8757-23F6578FE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724" y="654196"/>
            <a:ext cx="3717897" cy="371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7" descr="Sperm_SEM_275">
            <a:extLst>
              <a:ext uri="{FF2B5EF4-FFF2-40B4-BE49-F238E27FC236}">
                <a16:creationId xmlns:a16="http://schemas.microsoft.com/office/drawing/2014/main" id="{64B767B1-6CAA-4673-8FED-258A238AAA8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951539" y="2763721"/>
            <a:ext cx="4954759" cy="3729156"/>
          </a:xfrm>
          <a:noFill/>
        </p:spPr>
      </p:pic>
      <p:sp>
        <p:nvSpPr>
          <p:cNvPr id="93189" name="Text Box 10">
            <a:extLst>
              <a:ext uri="{FF2B5EF4-FFF2-40B4-BE49-F238E27FC236}">
                <a16:creationId xmlns:a16="http://schemas.microsoft.com/office/drawing/2014/main" id="{FB4DDB23-51FD-4FC6-AED2-76DFA37B0335}"/>
              </a:ext>
            </a:extLst>
          </p:cNvPr>
          <p:cNvSpPr txBox="1">
            <a:spLocks noChangeArrowheads="1"/>
          </p:cNvSpPr>
          <p:nvPr/>
        </p:nvSpPr>
        <p:spPr bwMode="auto">
          <a:xfrm>
            <a:off x="1753986" y="4890656"/>
            <a:ext cx="408634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pPr>
            <a:r>
              <a:rPr lang="en-GB" altLang="cs-CZ" sz="2400" dirty="0"/>
              <a:t>Sea urchin egg surrounded by spermatozoa, SEM 3000x magnified -</a:t>
            </a:r>
            <a:r>
              <a:rPr lang="en-GB" altLang="cs-CZ" sz="2000" dirty="0"/>
              <a:t> </a:t>
            </a:r>
            <a:r>
              <a:rPr lang="en-GB" altLang="cs-CZ" sz="1400" dirty="0"/>
              <a:t>http://www.stanford.edu/dept/news/report/news/august9/sperm-89.html</a:t>
            </a:r>
          </a:p>
        </p:txBody>
      </p:sp>
      <p:sp>
        <p:nvSpPr>
          <p:cNvPr id="93190" name="Obdélník 1">
            <a:extLst>
              <a:ext uri="{FF2B5EF4-FFF2-40B4-BE49-F238E27FC236}">
                <a16:creationId xmlns:a16="http://schemas.microsoft.com/office/drawing/2014/main" id="{96FADA69-C7E3-4EE1-BD37-375761B7E17E}"/>
              </a:ext>
            </a:extLst>
          </p:cNvPr>
          <p:cNvSpPr>
            <a:spLocks noChangeArrowheads="1"/>
          </p:cNvSpPr>
          <p:nvPr/>
        </p:nvSpPr>
        <p:spPr bwMode="auto">
          <a:xfrm>
            <a:off x="5891213" y="165100"/>
            <a:ext cx="47075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r>
              <a:rPr lang="en-GB" altLang="cs-CZ" sz="3600" b="1" dirty="0">
                <a:solidFill>
                  <a:schemeClr val="tx2"/>
                </a:solidFill>
              </a:rPr>
              <a:t>Scanning electron microscopy</a:t>
            </a:r>
            <a:endParaRPr lang="cs-CZ" altLang="cs-CZ" sz="3600" b="1" dirty="0">
              <a:solidFill>
                <a:schemeClr val="tx2"/>
              </a:solidFill>
            </a:endParaRPr>
          </a:p>
        </p:txBody>
      </p:sp>
    </p:spTree>
    <p:extLst>
      <p:ext uri="{BB962C8B-B14F-4D97-AF65-F5344CB8AC3E}">
        <p14:creationId xmlns:p14="http://schemas.microsoft.com/office/powerpoint/2010/main" val="3054488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65AE8EA-885C-44DC-90D7-21207E871045}"/>
              </a:ext>
            </a:extLst>
          </p:cNvPr>
          <p:cNvSpPr>
            <a:spLocks noGrp="1" noChangeArrowheads="1"/>
          </p:cNvSpPr>
          <p:nvPr>
            <p:ph type="title"/>
          </p:nvPr>
        </p:nvSpPr>
        <p:spPr>
          <a:xfrm>
            <a:off x="931024" y="274639"/>
            <a:ext cx="9950335" cy="1785937"/>
          </a:xfrm>
          <a:noFill/>
        </p:spPr>
        <p:txBody>
          <a:bodyPr/>
          <a:lstStyle/>
          <a:p>
            <a:pPr eaLnBrk="1" hangingPunct="1"/>
            <a:r>
              <a:rPr lang="en-GB" altLang="cs-CZ" sz="2800" dirty="0"/>
              <a:t>Scanning probe microscopy</a:t>
            </a:r>
            <a:br>
              <a:rPr lang="en-GB" altLang="cs-CZ" sz="4000" dirty="0"/>
            </a:br>
            <a:r>
              <a:rPr lang="en-GB" altLang="cs-CZ" sz="4000" dirty="0"/>
              <a:t>Scanning tunnelling microscope</a:t>
            </a:r>
            <a:r>
              <a:rPr lang="cs-CZ" altLang="cs-CZ" sz="4000" dirty="0"/>
              <a:t> </a:t>
            </a:r>
            <a:r>
              <a:rPr lang="en-GB" altLang="cs-CZ" sz="4000" dirty="0"/>
              <a:t>(STM)</a:t>
            </a:r>
            <a:endParaRPr lang="cs-CZ" altLang="cs-CZ" sz="4000" dirty="0"/>
          </a:p>
        </p:txBody>
      </p:sp>
      <p:sp>
        <p:nvSpPr>
          <p:cNvPr id="95235" name="Text Box 5">
            <a:extLst>
              <a:ext uri="{FF2B5EF4-FFF2-40B4-BE49-F238E27FC236}">
                <a16:creationId xmlns:a16="http://schemas.microsoft.com/office/drawing/2014/main" id="{0C692C71-33F3-4492-8CAB-F5DA69692897}"/>
              </a:ext>
            </a:extLst>
          </p:cNvPr>
          <p:cNvSpPr txBox="1">
            <a:spLocks noChangeArrowheads="1"/>
          </p:cNvSpPr>
          <p:nvPr/>
        </p:nvSpPr>
        <p:spPr bwMode="auto">
          <a:xfrm>
            <a:off x="1172095" y="2349501"/>
            <a:ext cx="441908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Scheme of the Scanning tunnelling electron microscope</a:t>
            </a:r>
            <a:r>
              <a:rPr lang="cs-CZ" altLang="cs-CZ" sz="2400" dirty="0"/>
              <a:t> (STM). </a:t>
            </a:r>
            <a:r>
              <a:rPr lang="en-GB" altLang="cs-CZ" sz="2400" dirty="0"/>
              <a:t>Detail of the metallic detecting needle can be seen below</a:t>
            </a:r>
            <a:r>
              <a:rPr lang="cs-CZ" altLang="cs-CZ" sz="2400" dirty="0"/>
              <a:t>.</a:t>
            </a:r>
            <a:r>
              <a:rPr lang="en-GB" altLang="cs-CZ" sz="2400" dirty="0"/>
              <a:t> The positively charged needle copies the sample surface</a:t>
            </a:r>
            <a:r>
              <a:rPr lang="cs-CZ" altLang="cs-CZ" sz="2400" dirty="0"/>
              <a:t>. </a:t>
            </a:r>
            <a:r>
              <a:rPr lang="en-GB" altLang="cs-CZ" sz="2400" dirty="0"/>
              <a:t>According to </a:t>
            </a:r>
            <a:r>
              <a:rPr lang="cs-CZ" altLang="cs-CZ" sz="2400" dirty="0" err="1"/>
              <a:t>Rontó</a:t>
            </a:r>
            <a:r>
              <a:rPr lang="cs-CZ" altLang="cs-CZ" sz="2400" dirty="0"/>
              <a:t> a</a:t>
            </a:r>
            <a:r>
              <a:rPr lang="en-GB" altLang="cs-CZ" sz="2400" dirty="0" err="1"/>
              <a:t>nd</a:t>
            </a:r>
            <a:r>
              <a:rPr lang="cs-CZ" altLang="cs-CZ" sz="2400" dirty="0"/>
              <a:t> </a:t>
            </a:r>
            <a:r>
              <a:rPr lang="cs-CZ" altLang="cs-CZ" sz="2400" dirty="0" err="1"/>
              <a:t>Tarján</a:t>
            </a:r>
            <a:r>
              <a:rPr lang="cs-CZ" altLang="cs-CZ" sz="2400" dirty="0"/>
              <a:t> (1994).</a:t>
            </a:r>
          </a:p>
        </p:txBody>
      </p:sp>
      <p:pic>
        <p:nvPicPr>
          <p:cNvPr id="95236" name="Picture 8" descr="STM">
            <a:extLst>
              <a:ext uri="{FF2B5EF4-FFF2-40B4-BE49-F238E27FC236}">
                <a16:creationId xmlns:a16="http://schemas.microsoft.com/office/drawing/2014/main" id="{A140713C-E70C-432D-AA55-32338CDAFF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64200" y="2349500"/>
            <a:ext cx="5003800" cy="3913188"/>
          </a:xfrm>
          <a:noFill/>
        </p:spPr>
      </p:pic>
    </p:spTree>
    <p:extLst>
      <p:ext uri="{BB962C8B-B14F-4D97-AF65-F5344CB8AC3E}">
        <p14:creationId xmlns:p14="http://schemas.microsoft.com/office/powerpoint/2010/main" val="3269286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stm10">
            <a:extLst>
              <a:ext uri="{FF2B5EF4-FFF2-40B4-BE49-F238E27FC236}">
                <a16:creationId xmlns:a16="http://schemas.microsoft.com/office/drawing/2014/main" id="{FFDEE196-A4CF-4604-91E7-2D26CDC3E5AF}"/>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240463" y="1704109"/>
            <a:ext cx="4667008" cy="3175867"/>
          </a:xfrm>
          <a:noFill/>
        </p:spPr>
      </p:pic>
      <p:sp>
        <p:nvSpPr>
          <p:cNvPr id="97283" name="Text Box 6">
            <a:extLst>
              <a:ext uri="{FF2B5EF4-FFF2-40B4-BE49-F238E27FC236}">
                <a16:creationId xmlns:a16="http://schemas.microsoft.com/office/drawing/2014/main" id="{3701EB8F-CF64-4922-8078-39CAE05BD607}"/>
              </a:ext>
            </a:extLst>
          </p:cNvPr>
          <p:cNvSpPr txBox="1">
            <a:spLocks noChangeArrowheads="1"/>
          </p:cNvSpPr>
          <p:nvPr/>
        </p:nvSpPr>
        <p:spPr bwMode="auto">
          <a:xfrm>
            <a:off x="6617451" y="5062972"/>
            <a:ext cx="4804236"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Letters</a:t>
            </a:r>
            <a:r>
              <a:rPr lang="cs-CZ" altLang="cs-CZ" sz="2000" dirty="0"/>
              <a:t> IBM </a:t>
            </a:r>
            <a:r>
              <a:rPr lang="en-GB" altLang="cs-CZ" sz="2000" dirty="0"/>
              <a:t>created from atoms of xenon on nickel support</a:t>
            </a:r>
            <a:r>
              <a:rPr lang="cs-CZ" altLang="cs-CZ" sz="2000" dirty="0"/>
              <a:t> </a:t>
            </a:r>
            <a:r>
              <a:rPr lang="cs-CZ" altLang="cs-CZ" sz="1600" dirty="0"/>
              <a:t>http://www.almaden.ibm.com/vis/stm/images/stm10.jpg</a:t>
            </a:r>
          </a:p>
        </p:txBody>
      </p:sp>
      <p:pic>
        <p:nvPicPr>
          <p:cNvPr id="97284" name="Picture 7" descr="DNA2">
            <a:extLst>
              <a:ext uri="{FF2B5EF4-FFF2-40B4-BE49-F238E27FC236}">
                <a16:creationId xmlns:a16="http://schemas.microsoft.com/office/drawing/2014/main" id="{6A52E8AF-BFAE-408F-BF22-D7B4A61D9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206" y="1396538"/>
            <a:ext cx="4295533" cy="40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8">
            <a:extLst>
              <a:ext uri="{FF2B5EF4-FFF2-40B4-BE49-F238E27FC236}">
                <a16:creationId xmlns:a16="http://schemas.microsoft.com/office/drawing/2014/main" id="{8AE5AE04-6EF2-445E-9E60-28CE6EC01533}"/>
              </a:ext>
            </a:extLst>
          </p:cNvPr>
          <p:cNvSpPr txBox="1">
            <a:spLocks noChangeArrowheads="1"/>
          </p:cNvSpPr>
          <p:nvPr/>
        </p:nvSpPr>
        <p:spPr bwMode="auto">
          <a:xfrm>
            <a:off x="1296785" y="5606734"/>
            <a:ext cx="463633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Split and intact circles of plasmid </a:t>
            </a:r>
            <a:r>
              <a:rPr lang="cs-CZ" altLang="cs-CZ" sz="2000"/>
              <a:t> DNA</a:t>
            </a:r>
          </a:p>
          <a:p>
            <a:pPr eaLnBrk="1" hangingPunct="1">
              <a:spcBef>
                <a:spcPct val="50000"/>
              </a:spcBef>
            </a:pPr>
            <a:r>
              <a:rPr lang="cs-CZ" altLang="cs-CZ" sz="1600"/>
              <a:t>http://www.sci.port.ac.uk/spm/overfig5.htm</a:t>
            </a:r>
          </a:p>
        </p:txBody>
      </p:sp>
      <p:sp>
        <p:nvSpPr>
          <p:cNvPr id="97286" name="Rectangle 9">
            <a:extLst>
              <a:ext uri="{FF2B5EF4-FFF2-40B4-BE49-F238E27FC236}">
                <a16:creationId xmlns:a16="http://schemas.microsoft.com/office/drawing/2014/main" id="{A84073BD-9C06-430B-A94C-098EE6E14408}"/>
              </a:ext>
            </a:extLst>
          </p:cNvPr>
          <p:cNvSpPr>
            <a:spLocks noChangeArrowheads="1"/>
          </p:cNvSpPr>
          <p:nvPr/>
        </p:nvSpPr>
        <p:spPr bwMode="auto">
          <a:xfrm>
            <a:off x="448887" y="241935"/>
            <a:ext cx="8476240" cy="92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b="1" dirty="0">
                <a:solidFill>
                  <a:schemeClr val="tx2"/>
                </a:solidFill>
              </a:rPr>
              <a:t>Scanning Tunnelling Microscopy</a:t>
            </a:r>
          </a:p>
        </p:txBody>
      </p:sp>
    </p:spTree>
    <p:extLst>
      <p:ext uri="{BB962C8B-B14F-4D97-AF65-F5344CB8AC3E}">
        <p14:creationId xmlns:p14="http://schemas.microsoft.com/office/powerpoint/2010/main" val="4106978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dpis 1">
            <a:extLst>
              <a:ext uri="{FF2B5EF4-FFF2-40B4-BE49-F238E27FC236}">
                <a16:creationId xmlns:a16="http://schemas.microsoft.com/office/drawing/2014/main" id="{8E0FB235-CDF1-4AE9-A455-C1428B183AC0}"/>
              </a:ext>
            </a:extLst>
          </p:cNvPr>
          <p:cNvSpPr>
            <a:spLocks noGrp="1" noChangeArrowheads="1"/>
          </p:cNvSpPr>
          <p:nvPr>
            <p:ph type="title"/>
          </p:nvPr>
        </p:nvSpPr>
        <p:spPr/>
        <p:txBody>
          <a:bodyPr/>
          <a:lstStyle/>
          <a:p>
            <a:r>
              <a:rPr lang="cs-CZ" altLang="cs-CZ"/>
              <a:t> </a:t>
            </a:r>
          </a:p>
        </p:txBody>
      </p:sp>
      <p:sp>
        <p:nvSpPr>
          <p:cNvPr id="90115" name="Zástupný symbol pro text 2">
            <a:extLst>
              <a:ext uri="{FF2B5EF4-FFF2-40B4-BE49-F238E27FC236}">
                <a16:creationId xmlns:a16="http://schemas.microsoft.com/office/drawing/2014/main" id="{3E5B0959-06DE-424B-B431-D2A5418352FA}"/>
              </a:ext>
            </a:extLst>
          </p:cNvPr>
          <p:cNvSpPr>
            <a:spLocks noGrp="1" noChangeArrowheads="1"/>
          </p:cNvSpPr>
          <p:nvPr>
            <p:ph type="body" sz="half" idx="1"/>
          </p:nvPr>
        </p:nvSpPr>
        <p:spPr/>
        <p:txBody>
          <a:bodyPr/>
          <a:lstStyle/>
          <a:p>
            <a:pPr marL="0" indent="0">
              <a:buFont typeface="Arial" panose="020B0604020202020204" pitchFamily="34" charset="0"/>
              <a:buNone/>
            </a:pPr>
            <a:r>
              <a:rPr lang="cs-CZ" altLang="cs-CZ" dirty="0"/>
              <a:t> </a:t>
            </a:r>
          </a:p>
        </p:txBody>
      </p:sp>
      <p:sp>
        <p:nvSpPr>
          <p:cNvPr id="90116" name="Zástupný symbol pro obsah 4">
            <a:extLst>
              <a:ext uri="{FF2B5EF4-FFF2-40B4-BE49-F238E27FC236}">
                <a16:creationId xmlns:a16="http://schemas.microsoft.com/office/drawing/2014/main" id="{C6851F3F-8782-4634-80C8-492158D6AC3F}"/>
              </a:ext>
            </a:extLst>
          </p:cNvPr>
          <p:cNvSpPr>
            <a:spLocks noGrp="1" noChangeArrowheads="1"/>
          </p:cNvSpPr>
          <p:nvPr>
            <p:ph sz="quarter" idx="3"/>
          </p:nvPr>
        </p:nvSpPr>
        <p:spPr/>
        <p:txBody>
          <a:bodyPr/>
          <a:lstStyle/>
          <a:p>
            <a:pPr marL="0" indent="0">
              <a:buFont typeface="Arial" panose="020B0604020202020204" pitchFamily="34" charset="0"/>
              <a:buNone/>
            </a:pPr>
            <a:r>
              <a:rPr lang="cs-CZ" altLang="cs-CZ"/>
              <a:t> </a:t>
            </a:r>
          </a:p>
        </p:txBody>
      </p:sp>
      <p:pic>
        <p:nvPicPr>
          <p:cNvPr id="2" name="Obrázek 1"/>
          <p:cNvPicPr>
            <a:picLocks noChangeAspect="1"/>
          </p:cNvPicPr>
          <p:nvPr/>
        </p:nvPicPr>
        <p:blipFill>
          <a:blip r:embed="rId2"/>
          <a:stretch>
            <a:fillRect/>
          </a:stretch>
        </p:blipFill>
        <p:spPr>
          <a:xfrm>
            <a:off x="2896778" y="-21021"/>
            <a:ext cx="6547671" cy="6108721"/>
          </a:xfrm>
          <a:prstGeom prst="rect">
            <a:avLst/>
          </a:prstGeom>
        </p:spPr>
      </p:pic>
      <p:sp>
        <p:nvSpPr>
          <p:cNvPr id="3" name="TextovéPole 2"/>
          <p:cNvSpPr txBox="1"/>
          <p:nvPr/>
        </p:nvSpPr>
        <p:spPr>
          <a:xfrm flipH="1">
            <a:off x="1122216" y="6041571"/>
            <a:ext cx="9642765" cy="707886"/>
          </a:xfrm>
          <a:prstGeom prst="rect">
            <a:avLst/>
          </a:prstGeom>
          <a:noFill/>
        </p:spPr>
        <p:txBody>
          <a:bodyPr wrap="square" rtlCol="0">
            <a:spAutoFit/>
          </a:bodyPr>
          <a:lstStyle/>
          <a:p>
            <a:r>
              <a:rPr lang="en-GB" sz="2000" b="1" dirty="0">
                <a:solidFill>
                  <a:schemeClr val="tx1"/>
                </a:solidFill>
              </a:rPr>
              <a:t>STM – Simulation </a:t>
            </a:r>
            <a:r>
              <a:rPr lang="en-GB" sz="2000" dirty="0">
                <a:solidFill>
                  <a:schemeClr val="tx1"/>
                </a:solidFill>
              </a:rPr>
              <a:t>of the silicon with the bound benzene molecule. This structure will be compared with the structure found experimentally.</a:t>
            </a:r>
          </a:p>
        </p:txBody>
      </p:sp>
    </p:spTree>
    <p:extLst>
      <p:ext uri="{BB962C8B-B14F-4D97-AF65-F5344CB8AC3E}">
        <p14:creationId xmlns:p14="http://schemas.microsoft.com/office/powerpoint/2010/main" val="1575535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1">
            <a:extLst>
              <a:ext uri="{FF2B5EF4-FFF2-40B4-BE49-F238E27FC236}">
                <a16:creationId xmlns:a16="http://schemas.microsoft.com/office/drawing/2014/main" id="{89709D64-A34D-43DC-B71B-FDBCF4B8A17C}"/>
              </a:ext>
            </a:extLst>
          </p:cNvPr>
          <p:cNvSpPr>
            <a:spLocks noGrp="1" noChangeArrowheads="1"/>
          </p:cNvSpPr>
          <p:nvPr>
            <p:ph type="title"/>
          </p:nvPr>
        </p:nvSpPr>
        <p:spPr>
          <a:xfrm>
            <a:off x="689956" y="765177"/>
            <a:ext cx="10789920" cy="1246504"/>
          </a:xfrm>
        </p:spPr>
        <p:txBody>
          <a:bodyPr/>
          <a:lstStyle/>
          <a:p>
            <a:pPr>
              <a:lnSpc>
                <a:spcPct val="100000"/>
              </a:lnSpc>
            </a:pPr>
            <a:r>
              <a:rPr lang="en-GB" altLang="cs-CZ" sz="2800" dirty="0"/>
              <a:t> </a:t>
            </a:r>
            <a:r>
              <a:rPr lang="en-GB" altLang="cs-CZ" sz="2400" dirty="0"/>
              <a:t>The modern STM (and AFM) microscopes </a:t>
            </a:r>
            <a:r>
              <a:rPr lang="en-GB" altLang="cs-CZ" sz="2400" b="0" dirty="0">
                <a:solidFill>
                  <a:schemeClr val="tx1"/>
                </a:solidFill>
              </a:rPr>
              <a:t>enable to verify complex molecular or crystalline structures which is of extraordinary importance for nanotechnologies in construction of computer chips.</a:t>
            </a:r>
          </a:p>
        </p:txBody>
      </p:sp>
      <p:pic>
        <p:nvPicPr>
          <p:cNvPr id="100355" name="Obrázek 5">
            <a:extLst>
              <a:ext uri="{FF2B5EF4-FFF2-40B4-BE49-F238E27FC236}">
                <a16:creationId xmlns:a16="http://schemas.microsoft.com/office/drawing/2014/main" id="{84C3CA57-2EAA-4D90-B648-314060C58A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3977" y="2315787"/>
            <a:ext cx="9571488" cy="364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6F56027-8B5A-4215-9D91-7074DB812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126" y="302534"/>
            <a:ext cx="406400" cy="406400"/>
          </a:xfrm>
          <a:prstGeom prst="rect">
            <a:avLst/>
          </a:prstGeom>
        </p:spPr>
      </p:pic>
    </p:spTree>
    <p:extLst>
      <p:ext uri="{BB962C8B-B14F-4D97-AF65-F5344CB8AC3E}">
        <p14:creationId xmlns:p14="http://schemas.microsoft.com/office/powerpoint/2010/main" val="79938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3344824" y="0"/>
            <a:ext cx="5346778" cy="5867366"/>
          </a:xfrm>
          <a:prstGeom prst="rect">
            <a:avLst/>
          </a:prstGeom>
        </p:spPr>
      </p:pic>
      <p:sp>
        <p:nvSpPr>
          <p:cNvPr id="3" name="Zástupný symbol pro text 2"/>
          <p:cNvSpPr>
            <a:spLocks noGrp="1"/>
          </p:cNvSpPr>
          <p:nvPr>
            <p:ph type="body" sz="half" idx="1"/>
          </p:nvPr>
        </p:nvSpPr>
        <p:spPr>
          <a:xfrm>
            <a:off x="1571105" y="6074230"/>
            <a:ext cx="9385069" cy="500742"/>
          </a:xfrm>
        </p:spPr>
        <p:txBody>
          <a:bodyPr/>
          <a:lstStyle/>
          <a:p>
            <a:r>
              <a:rPr lang="en-GB" sz="2400" b="1" dirty="0"/>
              <a:t>STM – Experimental data </a:t>
            </a:r>
            <a:r>
              <a:rPr lang="en-GB" sz="2400" dirty="0"/>
              <a:t>(image) with marked positions of silicon atoms and benzene molecule.</a:t>
            </a:r>
          </a:p>
        </p:txBody>
      </p:sp>
    </p:spTree>
    <p:extLst>
      <p:ext uri="{BB962C8B-B14F-4D97-AF65-F5344CB8AC3E}">
        <p14:creationId xmlns:p14="http://schemas.microsoft.com/office/powerpoint/2010/main" val="2346594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073CD0F9-3858-4E66-A3E9-109DCE336E65}"/>
              </a:ext>
            </a:extLst>
          </p:cNvPr>
          <p:cNvSpPr>
            <a:spLocks noGrp="1" noChangeArrowheads="1"/>
          </p:cNvSpPr>
          <p:nvPr>
            <p:ph type="title"/>
          </p:nvPr>
        </p:nvSpPr>
        <p:spPr>
          <a:xfrm>
            <a:off x="892233" y="269819"/>
            <a:ext cx="8229600" cy="512961"/>
          </a:xfrm>
        </p:spPr>
        <p:txBody>
          <a:bodyPr wrap="square" lIns="0" tIns="0" rIns="0" bIns="0">
            <a:spAutoFit/>
          </a:bodyPr>
          <a:lstStyle/>
          <a:p>
            <a:pPr eaLnBrk="1" hangingPunct="1"/>
            <a:r>
              <a:rPr lang="en-GB" altLang="cs-CZ" dirty="0"/>
              <a:t>First compound microscopes</a:t>
            </a:r>
          </a:p>
        </p:txBody>
      </p:sp>
      <p:pic>
        <p:nvPicPr>
          <p:cNvPr id="14339" name="Picture 2">
            <a:extLst>
              <a:ext uri="{FF2B5EF4-FFF2-40B4-BE49-F238E27FC236}">
                <a16:creationId xmlns:a16="http://schemas.microsoft.com/office/drawing/2014/main" id="{D34574A5-D269-4A23-9D4D-EDF839122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602" y="1867188"/>
            <a:ext cx="5715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40" name="Text Box 3">
            <a:extLst>
              <a:ext uri="{FF2B5EF4-FFF2-40B4-BE49-F238E27FC236}">
                <a16:creationId xmlns:a16="http://schemas.microsoft.com/office/drawing/2014/main" id="{4D885010-F3B4-4932-B5E9-C6EA422F0A99}"/>
              </a:ext>
            </a:extLst>
          </p:cNvPr>
          <p:cNvSpPr txBox="1">
            <a:spLocks noChangeArrowheads="1"/>
          </p:cNvSpPr>
          <p:nvPr/>
        </p:nvSpPr>
        <p:spPr bwMode="auto">
          <a:xfrm>
            <a:off x="1919289" y="1341439"/>
            <a:ext cx="31511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GB" altLang="cs-CZ" sz="2000">
                <a:solidFill>
                  <a:srgbClr val="000000"/>
                </a:solidFill>
              </a:rPr>
              <a:t>Robert Hook</a:t>
            </a:r>
            <a:r>
              <a:rPr lang="cs-CZ" altLang="cs-CZ" sz="2000">
                <a:solidFill>
                  <a:srgbClr val="000000"/>
                </a:solidFill>
              </a:rPr>
              <a:t>e</a:t>
            </a:r>
            <a:r>
              <a:rPr lang="en-GB" altLang="cs-CZ" sz="2000">
                <a:solidFill>
                  <a:srgbClr val="000000"/>
                </a:solidFill>
              </a:rPr>
              <a:t> </a:t>
            </a:r>
            <a:r>
              <a:rPr lang="cs-CZ" altLang="cs-CZ" sz="2000">
                <a:solidFill>
                  <a:srgbClr val="000000"/>
                </a:solidFill>
              </a:rPr>
              <a:t>1635-1703</a:t>
            </a:r>
            <a:endParaRPr lang="en-GB" altLang="cs-CZ" sz="2000">
              <a:solidFill>
                <a:srgbClr val="000000"/>
              </a:solidFill>
            </a:endParaRPr>
          </a:p>
        </p:txBody>
      </p:sp>
      <p:sp>
        <p:nvSpPr>
          <p:cNvPr id="14341" name="Text Box 5">
            <a:extLst>
              <a:ext uri="{FF2B5EF4-FFF2-40B4-BE49-F238E27FC236}">
                <a16:creationId xmlns:a16="http://schemas.microsoft.com/office/drawing/2014/main" id="{A3A812DE-BB2F-4BDD-B717-1957EE391E30}"/>
              </a:ext>
            </a:extLst>
          </p:cNvPr>
          <p:cNvSpPr txBox="1">
            <a:spLocks noChangeArrowheads="1"/>
          </p:cNvSpPr>
          <p:nvPr/>
        </p:nvSpPr>
        <p:spPr bwMode="auto">
          <a:xfrm>
            <a:off x="6292735" y="6381751"/>
            <a:ext cx="38355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2000"/>
              <a:t>http://micro.magnet.fsu.edu</a:t>
            </a:r>
          </a:p>
        </p:txBody>
      </p:sp>
    </p:spTree>
    <p:extLst>
      <p:ext uri="{BB962C8B-B14F-4D97-AF65-F5344CB8AC3E}">
        <p14:creationId xmlns:p14="http://schemas.microsoft.com/office/powerpoint/2010/main" val="113263179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5A1EF56-D6DB-422D-9004-F5A0959694D9}"/>
              </a:ext>
            </a:extLst>
          </p:cNvPr>
          <p:cNvSpPr>
            <a:spLocks noGrp="1" noChangeArrowheads="1"/>
          </p:cNvSpPr>
          <p:nvPr>
            <p:ph type="title"/>
          </p:nvPr>
        </p:nvSpPr>
        <p:spPr>
          <a:xfrm>
            <a:off x="686749" y="445680"/>
            <a:ext cx="6886146" cy="451576"/>
          </a:xfrm>
          <a:noFill/>
        </p:spPr>
        <p:txBody>
          <a:bodyPr/>
          <a:lstStyle/>
          <a:p>
            <a:pPr eaLnBrk="1" hangingPunct="1"/>
            <a:r>
              <a:rPr lang="en-GB" altLang="cs-CZ" sz="4000" dirty="0"/>
              <a:t>Atomic force microscopy</a:t>
            </a:r>
            <a:endParaRPr lang="cs-CZ" altLang="cs-CZ" sz="4000" dirty="0"/>
          </a:p>
        </p:txBody>
      </p:sp>
      <p:sp>
        <p:nvSpPr>
          <p:cNvPr id="101379" name="Text Box 4">
            <a:extLst>
              <a:ext uri="{FF2B5EF4-FFF2-40B4-BE49-F238E27FC236}">
                <a16:creationId xmlns:a16="http://schemas.microsoft.com/office/drawing/2014/main" id="{1A8AA1CD-7584-4902-889A-1D2CBF4A1D92}"/>
              </a:ext>
            </a:extLst>
          </p:cNvPr>
          <p:cNvSpPr txBox="1">
            <a:spLocks noChangeArrowheads="1"/>
          </p:cNvSpPr>
          <p:nvPr/>
        </p:nvSpPr>
        <p:spPr bwMode="auto">
          <a:xfrm>
            <a:off x="1080655" y="2060575"/>
            <a:ext cx="335958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cs-CZ" sz="2000" dirty="0"/>
              <a:t>AFM – Atomic force microscopy – a fine metallic tip follows the surface profile</a:t>
            </a:r>
            <a:endParaRPr lang="cs-CZ" altLang="cs-CZ" sz="2000" dirty="0"/>
          </a:p>
          <a:p>
            <a:pPr eaLnBrk="1" hangingPunct="1">
              <a:spcBef>
                <a:spcPct val="50000"/>
              </a:spcBef>
            </a:pPr>
            <a:endParaRPr lang="cs-CZ" altLang="cs-CZ" sz="2000" dirty="0"/>
          </a:p>
          <a:p>
            <a:pPr eaLnBrk="1" hangingPunct="1">
              <a:spcBef>
                <a:spcPct val="50000"/>
              </a:spcBef>
            </a:pPr>
            <a:r>
              <a:rPr lang="cs-CZ" altLang="cs-CZ" sz="1600" dirty="0"/>
              <a:t>http://physchem.ox.ac.uk/~rgc/research/afm/afm1.htm</a:t>
            </a:r>
          </a:p>
        </p:txBody>
      </p:sp>
      <p:pic>
        <p:nvPicPr>
          <p:cNvPr id="101380" name="Picture 6" descr="AFM">
            <a:extLst>
              <a:ext uri="{FF2B5EF4-FFF2-40B4-BE49-F238E27FC236}">
                <a16:creationId xmlns:a16="http://schemas.microsoft.com/office/drawing/2014/main" id="{BAC89FFE-9FEC-4ADB-9066-A12DE98E28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72038" y="1390650"/>
            <a:ext cx="5256212" cy="5113338"/>
          </a:xfrm>
          <a:noFill/>
        </p:spPr>
      </p:pic>
    </p:spTree>
    <p:extLst>
      <p:ext uri="{BB962C8B-B14F-4D97-AF65-F5344CB8AC3E}">
        <p14:creationId xmlns:p14="http://schemas.microsoft.com/office/powerpoint/2010/main" val="1479070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dpis 1">
            <a:extLst>
              <a:ext uri="{FF2B5EF4-FFF2-40B4-BE49-F238E27FC236}">
                <a16:creationId xmlns:a16="http://schemas.microsoft.com/office/drawing/2014/main" id="{103D30C3-DD70-4AD6-A7FB-D3A863B8E883}"/>
              </a:ext>
            </a:extLst>
          </p:cNvPr>
          <p:cNvSpPr>
            <a:spLocks noGrp="1" noChangeArrowheads="1"/>
          </p:cNvSpPr>
          <p:nvPr>
            <p:ph type="title"/>
          </p:nvPr>
        </p:nvSpPr>
        <p:spPr>
          <a:xfrm>
            <a:off x="794815" y="387491"/>
            <a:ext cx="6661701" cy="451576"/>
          </a:xfrm>
        </p:spPr>
        <p:txBody>
          <a:bodyPr/>
          <a:lstStyle/>
          <a:p>
            <a:r>
              <a:rPr lang="cs-CZ" altLang="cs-CZ" sz="4000" dirty="0" err="1"/>
              <a:t>Atomic</a:t>
            </a:r>
            <a:r>
              <a:rPr lang="cs-CZ" altLang="cs-CZ" sz="4000" dirty="0"/>
              <a:t> </a:t>
            </a:r>
            <a:r>
              <a:rPr lang="cs-CZ" altLang="cs-CZ" sz="4000" dirty="0" err="1"/>
              <a:t>force</a:t>
            </a:r>
            <a:r>
              <a:rPr lang="cs-CZ" altLang="cs-CZ" sz="4000" dirty="0"/>
              <a:t> </a:t>
            </a:r>
            <a:r>
              <a:rPr lang="cs-CZ" altLang="cs-CZ" sz="4000" dirty="0" err="1"/>
              <a:t>microscopy</a:t>
            </a:r>
            <a:endParaRPr lang="cs-CZ" altLang="cs-CZ" sz="4000" dirty="0"/>
          </a:p>
        </p:txBody>
      </p:sp>
      <p:pic>
        <p:nvPicPr>
          <p:cNvPr id="103427" name="Zástupný symbol pro obsah 3">
            <a:extLst>
              <a:ext uri="{FF2B5EF4-FFF2-40B4-BE49-F238E27FC236}">
                <a16:creationId xmlns:a16="http://schemas.microsoft.com/office/drawing/2014/main" id="{F3F9CE79-AC2E-4027-AF4B-2714B1D201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84940" y="2386388"/>
            <a:ext cx="8105002" cy="2975321"/>
          </a:xfrm>
        </p:spPr>
      </p:pic>
      <p:sp>
        <p:nvSpPr>
          <p:cNvPr id="103428" name="TextovéPole 1">
            <a:extLst>
              <a:ext uri="{FF2B5EF4-FFF2-40B4-BE49-F238E27FC236}">
                <a16:creationId xmlns:a16="http://schemas.microsoft.com/office/drawing/2014/main" id="{677F14C8-2CC7-4C42-AFC7-E44061BE0AEA}"/>
              </a:ext>
            </a:extLst>
          </p:cNvPr>
          <p:cNvSpPr txBox="1">
            <a:spLocks noChangeArrowheads="1"/>
          </p:cNvSpPr>
          <p:nvPr/>
        </p:nvSpPr>
        <p:spPr bwMode="auto">
          <a:xfrm>
            <a:off x="2170200" y="2452890"/>
            <a:ext cx="2405063"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000" dirty="0"/>
              <a:t>Static AFM</a:t>
            </a:r>
            <a:endParaRPr lang="en-GB" altLang="cs-CZ" sz="1600" dirty="0"/>
          </a:p>
        </p:txBody>
      </p:sp>
      <p:sp>
        <p:nvSpPr>
          <p:cNvPr id="103429" name="Obdélník 2">
            <a:extLst>
              <a:ext uri="{FF2B5EF4-FFF2-40B4-BE49-F238E27FC236}">
                <a16:creationId xmlns:a16="http://schemas.microsoft.com/office/drawing/2014/main" id="{E83F4365-352E-47B6-89D6-D3BCFF82A091}"/>
              </a:ext>
            </a:extLst>
          </p:cNvPr>
          <p:cNvSpPr>
            <a:spLocks noChangeArrowheads="1"/>
          </p:cNvSpPr>
          <p:nvPr/>
        </p:nvSpPr>
        <p:spPr bwMode="auto">
          <a:xfrm>
            <a:off x="3556405" y="3955618"/>
            <a:ext cx="266382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1600" dirty="0"/>
              <a:t>Forces between </a:t>
            </a:r>
            <a:endParaRPr lang="cs-CZ" altLang="cs-CZ" sz="1600" dirty="0"/>
          </a:p>
          <a:p>
            <a:pPr>
              <a:spcBef>
                <a:spcPct val="0"/>
              </a:spcBef>
              <a:buFontTx/>
              <a:buNone/>
            </a:pPr>
            <a:r>
              <a:rPr lang="en-GB" altLang="cs-CZ" sz="1600" dirty="0"/>
              <a:t>the atoms and the tip</a:t>
            </a:r>
            <a:endParaRPr lang="cs-CZ" altLang="cs-CZ" sz="1600" dirty="0">
              <a:solidFill>
                <a:srgbClr val="FFFFCC"/>
              </a:solidFill>
            </a:endParaRPr>
          </a:p>
        </p:txBody>
      </p:sp>
      <p:sp>
        <p:nvSpPr>
          <p:cNvPr id="103430" name="TextovéPole 3">
            <a:extLst>
              <a:ext uri="{FF2B5EF4-FFF2-40B4-BE49-F238E27FC236}">
                <a16:creationId xmlns:a16="http://schemas.microsoft.com/office/drawing/2014/main" id="{9BF53CD1-455C-4CE9-8206-4C6089F0D9EA}"/>
              </a:ext>
            </a:extLst>
          </p:cNvPr>
          <p:cNvSpPr txBox="1">
            <a:spLocks noChangeArrowheads="1"/>
          </p:cNvSpPr>
          <p:nvPr/>
        </p:nvSpPr>
        <p:spPr bwMode="auto">
          <a:xfrm>
            <a:off x="6802812" y="2376228"/>
            <a:ext cx="2736850"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dirty="0"/>
              <a:t>       </a:t>
            </a:r>
            <a:r>
              <a:rPr lang="cs-CZ" altLang="cs-CZ" sz="2000" dirty="0" err="1"/>
              <a:t>Dynamic</a:t>
            </a:r>
            <a:r>
              <a:rPr lang="cs-CZ" altLang="cs-CZ" sz="2000" dirty="0"/>
              <a:t> AFM</a:t>
            </a:r>
          </a:p>
        </p:txBody>
      </p:sp>
      <p:sp>
        <p:nvSpPr>
          <p:cNvPr id="103431" name="Obdélník 1">
            <a:extLst>
              <a:ext uri="{FF2B5EF4-FFF2-40B4-BE49-F238E27FC236}">
                <a16:creationId xmlns:a16="http://schemas.microsoft.com/office/drawing/2014/main" id="{F0BF4CF6-40B8-403F-87F7-B47548AA5272}"/>
              </a:ext>
            </a:extLst>
          </p:cNvPr>
          <p:cNvSpPr>
            <a:spLocks noChangeArrowheads="1"/>
          </p:cNvSpPr>
          <p:nvPr/>
        </p:nvSpPr>
        <p:spPr bwMode="auto">
          <a:xfrm>
            <a:off x="7577138" y="5876926"/>
            <a:ext cx="1612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algn="ctr" eaLnBrk="1" hangingPunct="1">
              <a:spcBef>
                <a:spcPts val="1500"/>
              </a:spcBef>
              <a:buClr>
                <a:srgbClr val="000000"/>
              </a:buClr>
            </a:pPr>
            <a:r>
              <a:rPr lang="cs-CZ" altLang="cs-CZ" sz="1200">
                <a:solidFill>
                  <a:srgbClr val="000000"/>
                </a:solidFill>
                <a:ea typeface="MS Gothic" panose="020B0609070205080204" pitchFamily="49" charset="-128"/>
              </a:rPr>
              <a:t>Courtesy of O. Krejčí</a:t>
            </a:r>
            <a:endParaRPr lang="en-GB" altLang="cs-CZ" sz="1200">
              <a:solidFill>
                <a:srgbClr val="000000"/>
              </a:solidFill>
              <a:ea typeface="MS Gothic" panose="020B0609070205080204" pitchFamily="49" charset="-128"/>
            </a:endParaRPr>
          </a:p>
        </p:txBody>
      </p:sp>
    </p:spTree>
    <p:extLst>
      <p:ext uri="{BB962C8B-B14F-4D97-AF65-F5344CB8AC3E}">
        <p14:creationId xmlns:p14="http://schemas.microsoft.com/office/powerpoint/2010/main" val="3336453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5799421-E5D6-4CF3-86D5-E02AC4A0C510}"/>
              </a:ext>
            </a:extLst>
          </p:cNvPr>
          <p:cNvSpPr>
            <a:spLocks noGrp="1" noChangeArrowheads="1"/>
          </p:cNvSpPr>
          <p:nvPr>
            <p:ph type="title"/>
          </p:nvPr>
        </p:nvSpPr>
        <p:spPr>
          <a:xfrm>
            <a:off x="1824701" y="5060055"/>
            <a:ext cx="4032250" cy="1225550"/>
          </a:xfrm>
        </p:spPr>
        <p:txBody>
          <a:bodyPr/>
          <a:lstStyle/>
          <a:p>
            <a:pPr eaLnBrk="1" hangingPunct="1">
              <a:lnSpc>
                <a:spcPct val="100000"/>
              </a:lnSpc>
            </a:pPr>
            <a:r>
              <a:rPr lang="cs-CZ" altLang="cs-CZ" sz="2400" dirty="0">
                <a:solidFill>
                  <a:schemeClr val="tx1"/>
                </a:solidFill>
              </a:rPr>
              <a:t>DNA </a:t>
            </a:r>
            <a:r>
              <a:rPr lang="en-GB" altLang="cs-CZ" sz="2400" dirty="0">
                <a:solidFill>
                  <a:schemeClr val="tx1"/>
                </a:solidFill>
              </a:rPr>
              <a:t>image from</a:t>
            </a:r>
            <a:r>
              <a:rPr lang="cs-CZ" altLang="cs-CZ" sz="2400" dirty="0">
                <a:solidFill>
                  <a:schemeClr val="tx1"/>
                </a:solidFill>
              </a:rPr>
              <a:t> AFM - </a:t>
            </a:r>
            <a:r>
              <a:rPr lang="cs-CZ" altLang="cs-CZ" sz="1600" b="0" dirty="0">
                <a:solidFill>
                  <a:schemeClr val="tx1"/>
                </a:solidFill>
              </a:rPr>
              <a:t>http://spm.phy.bris.ac.uk/research/DNA/images/dna2.jpg</a:t>
            </a:r>
          </a:p>
        </p:txBody>
      </p:sp>
      <p:pic>
        <p:nvPicPr>
          <p:cNvPr id="104451" name="Picture 3" descr="dna2">
            <a:extLst>
              <a:ext uri="{FF2B5EF4-FFF2-40B4-BE49-F238E27FC236}">
                <a16:creationId xmlns:a16="http://schemas.microsoft.com/office/drawing/2014/main" id="{EF9FABCE-6C76-4C85-9EA6-22A191C33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028" y="913563"/>
            <a:ext cx="4032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Obrázek 2">
            <a:extLst>
              <a:ext uri="{FF2B5EF4-FFF2-40B4-BE49-F238E27FC236}">
                <a16:creationId xmlns:a16="http://schemas.microsoft.com/office/drawing/2014/main" id="{C66F94CE-FD4C-4AB7-B9A7-7E596132B1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7463" y="872836"/>
            <a:ext cx="4005948" cy="400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6">
            <a:extLst>
              <a:ext uri="{FF2B5EF4-FFF2-40B4-BE49-F238E27FC236}">
                <a16:creationId xmlns:a16="http://schemas.microsoft.com/office/drawing/2014/main" id="{BEBD1E46-9F33-4553-82FB-8FC2DFE47AFC}"/>
              </a:ext>
            </a:extLst>
          </p:cNvPr>
          <p:cNvSpPr txBox="1">
            <a:spLocks noChangeArrowheads="1"/>
          </p:cNvSpPr>
          <p:nvPr/>
        </p:nvSpPr>
        <p:spPr bwMode="auto">
          <a:xfrm>
            <a:off x="6067425" y="5080001"/>
            <a:ext cx="43497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spcBef>
                <a:spcPts val="1500"/>
              </a:spcBef>
              <a:buClr>
                <a:srgbClr val="000000"/>
              </a:buClr>
              <a:buFontTx/>
              <a:buNone/>
            </a:pPr>
            <a:r>
              <a:rPr lang="en-GB" altLang="cs-CZ" sz="2000" dirty="0">
                <a:solidFill>
                  <a:srgbClr val="000000"/>
                </a:solidFill>
                <a:ea typeface="MS Gothic" panose="020B0609070205080204" pitchFamily="49" charset="-128"/>
              </a:rPr>
              <a:t>Surface of silicon – atomic resolution </a:t>
            </a:r>
            <a:r>
              <a:rPr lang="en-GB" altLang="cs-CZ" sz="1600" dirty="0">
                <a:solidFill>
                  <a:srgbClr val="000000"/>
                </a:solidFill>
                <a:ea typeface="MS Gothic" panose="020B0609070205080204" pitchFamily="49" charset="-128"/>
              </a:rPr>
              <a:t>incl. benzene molecules </a:t>
            </a:r>
          </a:p>
          <a:p>
            <a:pPr algn="ctr" eaLnBrk="1" hangingPunct="1">
              <a:spcBef>
                <a:spcPts val="1500"/>
              </a:spcBef>
              <a:buClr>
                <a:srgbClr val="000000"/>
              </a:buClr>
              <a:buFontTx/>
              <a:buNone/>
            </a:pPr>
            <a:r>
              <a:rPr lang="en-GB" altLang="cs-CZ" sz="1200" dirty="0">
                <a:solidFill>
                  <a:srgbClr val="000000"/>
                </a:solidFill>
                <a:ea typeface="MS Gothic" panose="020B0609070205080204" pitchFamily="49" charset="-128"/>
              </a:rPr>
              <a:t>Courtesy of O. Krejčí</a:t>
            </a:r>
            <a:endParaRPr lang="en-GB" altLang="cs-CZ" sz="2400" dirty="0">
              <a:solidFill>
                <a:srgbClr val="000000"/>
              </a:solidFill>
              <a:ea typeface="MS Gothic" panose="020B0609070205080204" pitchFamily="49" charset="-128"/>
            </a:endParaRPr>
          </a:p>
        </p:txBody>
      </p:sp>
      <p:sp>
        <p:nvSpPr>
          <p:cNvPr id="6" name="Rectangle 1">
            <a:extLst>
              <a:ext uri="{FF2B5EF4-FFF2-40B4-BE49-F238E27FC236}">
                <a16:creationId xmlns:a16="http://schemas.microsoft.com/office/drawing/2014/main" id="{39D4B8B3-26A0-4961-9DBA-8EAD3FCFE563}"/>
              </a:ext>
            </a:extLst>
          </p:cNvPr>
          <p:cNvSpPr txBox="1">
            <a:spLocks noChangeArrowheads="1"/>
          </p:cNvSpPr>
          <p:nvPr/>
        </p:nvSpPr>
        <p:spPr bwMode="auto">
          <a:xfrm>
            <a:off x="742604" y="133415"/>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cs-CZ" sz="3600" b="1" kern="0" dirty="0"/>
              <a:t>AFM</a:t>
            </a:r>
            <a:r>
              <a:rPr lang="cs-CZ" altLang="cs-CZ" sz="3600" b="1" kern="0" dirty="0"/>
              <a:t> – </a:t>
            </a:r>
            <a:r>
              <a:rPr lang="en-GB" altLang="cs-CZ" sz="3600" b="1" kern="0" dirty="0"/>
              <a:t>Atomic Force Microscopy</a:t>
            </a:r>
          </a:p>
        </p:txBody>
      </p:sp>
    </p:spTree>
    <p:extLst>
      <p:ext uri="{BB962C8B-B14F-4D97-AF65-F5344CB8AC3E}">
        <p14:creationId xmlns:p14="http://schemas.microsoft.com/office/powerpoint/2010/main" val="3250639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Obrázek 1">
            <a:extLst>
              <a:ext uri="{FF2B5EF4-FFF2-40B4-BE49-F238E27FC236}">
                <a16:creationId xmlns:a16="http://schemas.microsoft.com/office/drawing/2014/main" id="{41CC58ED-F2D3-435C-91FE-6EA783FB3C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694" y="124691"/>
            <a:ext cx="8161849" cy="637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ovéPole 2">
            <a:extLst>
              <a:ext uri="{FF2B5EF4-FFF2-40B4-BE49-F238E27FC236}">
                <a16:creationId xmlns:a16="http://schemas.microsoft.com/office/drawing/2014/main" id="{ED0DE5AA-462F-4BAA-95C9-E6313BBDB2B7}"/>
              </a:ext>
            </a:extLst>
          </p:cNvPr>
          <p:cNvSpPr txBox="1">
            <a:spLocks noChangeArrowheads="1"/>
          </p:cNvSpPr>
          <p:nvPr/>
        </p:nvSpPr>
        <p:spPr bwMode="auto">
          <a:xfrm>
            <a:off x="9393381" y="2177934"/>
            <a:ext cx="265176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b="1" dirty="0">
                <a:solidFill>
                  <a:schemeClr val="tx2"/>
                </a:solidFill>
              </a:rPr>
              <a:t>Structural studies using STM and AFM</a:t>
            </a:r>
          </a:p>
        </p:txBody>
      </p:sp>
    </p:spTree>
    <p:extLst>
      <p:ext uri="{BB962C8B-B14F-4D97-AF65-F5344CB8AC3E}">
        <p14:creationId xmlns:p14="http://schemas.microsoft.com/office/powerpoint/2010/main" val="2966944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03F4A38-7AA7-4367-BB50-DE0775194DFE}"/>
              </a:ext>
            </a:extLst>
          </p:cNvPr>
          <p:cNvSpPr>
            <a:spLocks noGrp="1" noChangeArrowheads="1"/>
          </p:cNvSpPr>
          <p:nvPr>
            <p:ph type="title"/>
          </p:nvPr>
        </p:nvSpPr>
        <p:spPr>
          <a:noFill/>
        </p:spPr>
        <p:txBody>
          <a:bodyPr/>
          <a:lstStyle/>
          <a:p>
            <a:pPr eaLnBrk="1" hangingPunct="1"/>
            <a:r>
              <a:rPr lang="en-GB" altLang="cs-CZ" sz="4000"/>
              <a:t>Acoustic microscopy</a:t>
            </a:r>
          </a:p>
        </p:txBody>
      </p:sp>
      <p:sp>
        <p:nvSpPr>
          <p:cNvPr id="107523" name="Text Box 9">
            <a:extLst>
              <a:ext uri="{FF2B5EF4-FFF2-40B4-BE49-F238E27FC236}">
                <a16:creationId xmlns:a16="http://schemas.microsoft.com/office/drawing/2014/main" id="{A10B5990-2B4F-4997-8BA0-ACBA216B44E8}"/>
              </a:ext>
            </a:extLst>
          </p:cNvPr>
          <p:cNvSpPr txBox="1">
            <a:spLocks noChangeArrowheads="1"/>
          </p:cNvSpPr>
          <p:nvPr/>
        </p:nvSpPr>
        <p:spPr bwMode="auto">
          <a:xfrm>
            <a:off x="1163783" y="5157789"/>
            <a:ext cx="47893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GB" altLang="cs-CZ" sz="1600" dirty="0"/>
              <a:t>According to: http://www.sv.vt.edu/comp_sim/sam/full.gif</a:t>
            </a:r>
          </a:p>
        </p:txBody>
      </p:sp>
      <p:graphicFrame>
        <p:nvGraphicFramePr>
          <p:cNvPr id="107524" name="Object 11" descr="akustmikroskop">
            <a:extLst>
              <a:ext uri="{FF2B5EF4-FFF2-40B4-BE49-F238E27FC236}">
                <a16:creationId xmlns:a16="http://schemas.microsoft.com/office/drawing/2014/main" id="{2B94AD15-8449-4401-A5F9-86E709193B72}"/>
              </a:ext>
            </a:extLst>
          </p:cNvPr>
          <p:cNvGraphicFramePr>
            <a:graphicFrameLocks noGrp="1" noChangeAspect="1"/>
          </p:cNvGraphicFramePr>
          <p:nvPr>
            <p:ph sz="half" idx="2"/>
            <p:extLst>
              <p:ext uri="{D42A27DB-BD31-4B8C-83A1-F6EECF244321}">
                <p14:modId xmlns:p14="http://schemas.microsoft.com/office/powerpoint/2010/main" val="1388676466"/>
              </p:ext>
            </p:extLst>
          </p:nvPr>
        </p:nvGraphicFramePr>
        <p:xfrm>
          <a:off x="1042021" y="1197033"/>
          <a:ext cx="5179394" cy="3871855"/>
        </p:xfrm>
        <a:graphic>
          <a:graphicData uri="http://schemas.openxmlformats.org/presentationml/2006/ole">
            <mc:AlternateContent xmlns:mc="http://schemas.openxmlformats.org/markup-compatibility/2006">
              <mc:Choice xmlns:v="urn:schemas-microsoft-com:vml" Requires="v">
                <p:oleObj name="Rastrový obrázek" r:id="rId3" imgW="4001058" imgH="2991268" progId="Paint.Picture">
                  <p:embed/>
                </p:oleObj>
              </mc:Choice>
              <mc:Fallback>
                <p:oleObj name="Rastrový obrázek" r:id="rId3" imgW="4001058" imgH="2991268" progId="Paint.Picture">
                  <p:embed/>
                  <p:pic>
                    <p:nvPicPr>
                      <p:cNvPr id="107524" name="Object 11" descr="akustmikroskop">
                        <a:extLst>
                          <a:ext uri="{FF2B5EF4-FFF2-40B4-BE49-F238E27FC236}">
                            <a16:creationId xmlns:a16="http://schemas.microsoft.com/office/drawing/2014/main" id="{2B94AD15-8449-4401-A5F9-86E709193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21" y="1197033"/>
                        <a:ext cx="5179394" cy="3871855"/>
                      </a:xfrm>
                      <a:prstGeom prst="rect">
                        <a:avLst/>
                      </a:prstGeom>
                      <a:noFill/>
                      <a:ln>
                        <a:noFill/>
                      </a:ln>
                      <a:effectLst/>
                    </p:spPr>
                  </p:pic>
                </p:oleObj>
              </mc:Fallback>
            </mc:AlternateContent>
          </a:graphicData>
        </a:graphic>
      </p:graphicFrame>
      <p:pic>
        <p:nvPicPr>
          <p:cNvPr id="107525" name="Picture 9" descr="http://www.predictiveimage.fr/public/media/images/applications/analyse_de_defaillance-pont_de_diodes-microscopie_acoustique/SAM-Gate3-AbsPeak.png">
            <a:extLst>
              <a:ext uri="{FF2B5EF4-FFF2-40B4-BE49-F238E27FC236}">
                <a16:creationId xmlns:a16="http://schemas.microsoft.com/office/drawing/2014/main" id="{9C1E1836-A4AF-4963-8AF3-17C8386A18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2613" y="1250669"/>
            <a:ext cx="3574674" cy="294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Obdélník 2">
            <a:extLst>
              <a:ext uri="{FF2B5EF4-FFF2-40B4-BE49-F238E27FC236}">
                <a16:creationId xmlns:a16="http://schemas.microsoft.com/office/drawing/2014/main" id="{B5502B77-71FA-4CA0-8FBA-DE8F8A0136F9}"/>
              </a:ext>
            </a:extLst>
          </p:cNvPr>
          <p:cNvSpPr>
            <a:spLocks noChangeArrowheads="1"/>
          </p:cNvSpPr>
          <p:nvPr/>
        </p:nvSpPr>
        <p:spPr bwMode="auto">
          <a:xfrm>
            <a:off x="6681787" y="4548189"/>
            <a:ext cx="3842125" cy="12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chemeClr val="tx1"/>
                </a:solidFill>
                <a:latin typeface="Arial" panose="020B0604020202020204" pitchFamily="34" charset="0"/>
              </a:defRPr>
            </a:lvl1pPr>
            <a:lvl2pPr marL="742950" indent="-28575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defRPr>
            </a:lvl2pPr>
            <a:lvl3pPr marL="11430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defRPr>
            </a:lvl3pPr>
            <a:lvl4pPr marL="16002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4pPr>
            <a:lvl5pPr marL="20574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9pPr>
          </a:lstStyle>
          <a:p>
            <a:pPr eaLnBrk="1" hangingPunct="1">
              <a:lnSpc>
                <a:spcPct val="90000"/>
              </a:lnSpc>
              <a:spcBef>
                <a:spcPts val="500"/>
              </a:spcBef>
              <a:buFontTx/>
              <a:buNone/>
            </a:pPr>
            <a:r>
              <a:rPr lang="en-GB" altLang="cs-CZ" sz="1800" dirty="0"/>
              <a:t>Acoustic scan of a chip with internal impairment</a:t>
            </a:r>
          </a:p>
          <a:p>
            <a:pPr eaLnBrk="1" hangingPunct="1">
              <a:lnSpc>
                <a:spcPct val="90000"/>
              </a:lnSpc>
              <a:spcBef>
                <a:spcPts val="500"/>
              </a:spcBef>
              <a:buFontTx/>
              <a:buNone/>
            </a:pPr>
            <a:r>
              <a:rPr lang="en-GB" altLang="cs-CZ" sz="1400" dirty="0"/>
              <a:t>http://www.predictiveimage.fr/en/applications/78/analyse-de-defaillance-pont-de-diodes-defectueux-microscopie-acoustique/</a:t>
            </a:r>
          </a:p>
        </p:txBody>
      </p:sp>
    </p:spTree>
    <p:extLst>
      <p:ext uri="{BB962C8B-B14F-4D97-AF65-F5344CB8AC3E}">
        <p14:creationId xmlns:p14="http://schemas.microsoft.com/office/powerpoint/2010/main" val="425084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5F712D5-E020-43CE-A2F8-E1753D3385F6}"/>
              </a:ext>
            </a:extLst>
          </p:cNvPr>
          <p:cNvSpPr>
            <a:spLocks noGrp="1" noChangeArrowheads="1"/>
          </p:cNvSpPr>
          <p:nvPr>
            <p:ph type="ctrTitle"/>
          </p:nvPr>
        </p:nvSpPr>
        <p:spPr>
          <a:xfrm>
            <a:off x="2446135" y="1726076"/>
            <a:ext cx="8135938" cy="4968875"/>
          </a:xfrm>
        </p:spPr>
        <p:txBody>
          <a:bodyPr/>
          <a:lstStyle/>
          <a:p>
            <a:pPr eaLnBrk="1" hangingPunct="1">
              <a:lnSpc>
                <a:spcPct val="100000"/>
              </a:lnSpc>
            </a:pPr>
            <a:r>
              <a:rPr lang="en-GB" altLang="cs-CZ" sz="2800" dirty="0"/>
              <a:t>Author</a:t>
            </a:r>
            <a:r>
              <a:rPr lang="cs-CZ" altLang="cs-CZ" sz="2800" dirty="0"/>
              <a:t>s</a:t>
            </a:r>
            <a:r>
              <a:rPr lang="en-GB" altLang="cs-CZ" sz="2800" dirty="0"/>
              <a:t>: </a:t>
            </a:r>
            <a:br>
              <a:rPr lang="en-GB" altLang="cs-CZ" sz="2800" dirty="0"/>
            </a:br>
            <a:r>
              <a:rPr lang="en-GB" altLang="cs-CZ" sz="2800" b="0" dirty="0">
                <a:solidFill>
                  <a:schemeClr val="tx1"/>
                </a:solidFill>
              </a:rPr>
              <a:t>Vojtěch Mornstein</a:t>
            </a:r>
            <a:r>
              <a:rPr lang="cs-CZ" altLang="cs-CZ" sz="2800" b="0" dirty="0">
                <a:solidFill>
                  <a:schemeClr val="tx1"/>
                </a:solidFill>
              </a:rPr>
              <a:t>, Daniel Vlk, </a:t>
            </a:r>
            <a:br>
              <a:rPr lang="cs-CZ" altLang="cs-CZ" sz="2800" b="0" dirty="0">
                <a:solidFill>
                  <a:schemeClr val="tx1"/>
                </a:solidFill>
              </a:rPr>
            </a:br>
            <a:r>
              <a:rPr lang="cs-CZ" altLang="cs-CZ" sz="2800" b="0" dirty="0">
                <a:solidFill>
                  <a:schemeClr val="tx1"/>
                </a:solidFill>
              </a:rPr>
              <a:t>Naděžda Vaškovicová</a:t>
            </a:r>
            <a:br>
              <a:rPr lang="en-GB" altLang="cs-CZ" sz="2800" dirty="0"/>
            </a:br>
            <a:br>
              <a:rPr lang="en-GB" altLang="cs-CZ" sz="2800" dirty="0"/>
            </a:br>
            <a:r>
              <a:rPr lang="en-GB" altLang="cs-CZ" sz="2800" dirty="0"/>
              <a:t>Content collaboration and language revision: </a:t>
            </a:r>
            <a:br>
              <a:rPr lang="en-GB" altLang="cs-CZ" sz="2800" dirty="0"/>
            </a:br>
            <a:r>
              <a:rPr lang="en-GB" altLang="cs-CZ" sz="2800" b="0" dirty="0">
                <a:solidFill>
                  <a:schemeClr val="tx1"/>
                </a:solidFill>
              </a:rPr>
              <a:t>Carmel J. Caruana</a:t>
            </a:r>
            <a:br>
              <a:rPr lang="en-GB" altLang="cs-CZ" sz="2800" dirty="0"/>
            </a:br>
            <a:br>
              <a:rPr lang="en-GB" altLang="cs-CZ" sz="2800" dirty="0"/>
            </a:br>
            <a:br>
              <a:rPr lang="en-GB" altLang="cs-CZ" sz="2800" dirty="0"/>
            </a:br>
            <a:r>
              <a:rPr lang="en-GB" altLang="cs-CZ" sz="2800" dirty="0"/>
              <a:t>Last revision September</a:t>
            </a:r>
            <a:r>
              <a:rPr lang="en-GB" altLang="cs-CZ" sz="2800" dirty="0">
                <a:solidFill>
                  <a:schemeClr val="tx1"/>
                </a:solidFill>
              </a:rPr>
              <a:t> 2024</a:t>
            </a:r>
          </a:p>
        </p:txBody>
      </p:sp>
    </p:spTree>
    <p:extLst>
      <p:ext uri="{BB962C8B-B14F-4D97-AF65-F5344CB8AC3E}">
        <p14:creationId xmlns:p14="http://schemas.microsoft.com/office/powerpoint/2010/main" val="2667695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234480C-D5BD-4137-9C7D-09DA9BE464A6}"/>
              </a:ext>
            </a:extLst>
          </p:cNvPr>
          <p:cNvSpPr>
            <a:spLocks noGrp="1" noChangeArrowheads="1"/>
          </p:cNvSpPr>
          <p:nvPr>
            <p:ph type="title"/>
          </p:nvPr>
        </p:nvSpPr>
        <p:spPr>
          <a:xfrm>
            <a:off x="764771" y="274640"/>
            <a:ext cx="10166465" cy="1022146"/>
          </a:xfrm>
        </p:spPr>
        <p:txBody>
          <a:bodyPr/>
          <a:lstStyle/>
          <a:p>
            <a:pPr eaLnBrk="1" hangingPunct="1"/>
            <a:r>
              <a:rPr lang="en-GB" altLang="cs-CZ" sz="4000" dirty="0">
                <a:solidFill>
                  <a:srgbClr val="0000DC"/>
                </a:solidFill>
              </a:rPr>
              <a:t>Scheme of the microscope and properties of its optical system</a:t>
            </a:r>
          </a:p>
        </p:txBody>
      </p:sp>
      <p:sp>
        <p:nvSpPr>
          <p:cNvPr id="16387" name="Rectangle 3">
            <a:extLst>
              <a:ext uri="{FF2B5EF4-FFF2-40B4-BE49-F238E27FC236}">
                <a16:creationId xmlns:a16="http://schemas.microsoft.com/office/drawing/2014/main" id="{A42A1E0A-BA7B-495B-A797-617BEC0656C2}"/>
              </a:ext>
            </a:extLst>
          </p:cNvPr>
          <p:cNvSpPr>
            <a:spLocks noGrp="1" noChangeArrowheads="1"/>
          </p:cNvSpPr>
          <p:nvPr>
            <p:ph type="body" idx="1"/>
          </p:nvPr>
        </p:nvSpPr>
        <p:spPr>
          <a:xfrm>
            <a:off x="789709" y="1626525"/>
            <a:ext cx="9917084" cy="4175125"/>
          </a:xfrm>
        </p:spPr>
        <p:txBody>
          <a:bodyPr/>
          <a:lstStyle/>
          <a:p>
            <a:pPr eaLnBrk="1" hangingPunct="1">
              <a:lnSpc>
                <a:spcPct val="100000"/>
              </a:lnSpc>
            </a:pPr>
            <a:r>
              <a:rPr lang="en-GB" altLang="cs-CZ" sz="2200" dirty="0"/>
              <a:t>Basic parts: two systems of lenses - objective and eyepiece. (Both approx. converging lenses).</a:t>
            </a:r>
          </a:p>
          <a:p>
            <a:pPr eaLnBrk="1" hangingPunct="1">
              <a:lnSpc>
                <a:spcPct val="100000"/>
              </a:lnSpc>
            </a:pPr>
            <a:r>
              <a:rPr lang="en-GB" altLang="cs-CZ" sz="2200" dirty="0"/>
              <a:t>Considering the quality of the image, the most important part is the </a:t>
            </a:r>
            <a:r>
              <a:rPr lang="en-GB" altLang="cs-CZ" sz="2200" b="1" dirty="0"/>
              <a:t>objective</a:t>
            </a:r>
            <a:r>
              <a:rPr lang="en-GB" altLang="cs-CZ" sz="2200" dirty="0"/>
              <a:t> which forms a real, magnified and inverted image. The observed object must be placed between F (position of the focus) and 2F</a:t>
            </a:r>
            <a:r>
              <a:rPr lang="cs-CZ" altLang="cs-CZ" sz="2200" dirty="0"/>
              <a:t>. T</a:t>
            </a:r>
            <a:r>
              <a:rPr lang="en-GB" altLang="cs-CZ" sz="2200" dirty="0"/>
              <a:t>he objective can be considered as a convex lens of very short focal length for high SR.</a:t>
            </a:r>
          </a:p>
          <a:p>
            <a:pPr eaLnBrk="1" hangingPunct="1">
              <a:lnSpc>
                <a:spcPct val="100000"/>
              </a:lnSpc>
            </a:pPr>
            <a:r>
              <a:rPr lang="en-GB" altLang="cs-CZ" sz="2200" dirty="0"/>
              <a:t>The mechanical piece connecting the objective with the eyepiece is called the </a:t>
            </a:r>
            <a:r>
              <a:rPr lang="en-GB" altLang="cs-CZ" sz="2200" b="1" dirty="0"/>
              <a:t>drawtube</a:t>
            </a:r>
            <a:r>
              <a:rPr lang="en-GB" altLang="cs-CZ" sz="2200" dirty="0"/>
              <a:t>. The image formed by the objective (positioned just behind the </a:t>
            </a:r>
            <a:r>
              <a:rPr lang="cs-CZ" altLang="cs-CZ" sz="2200" dirty="0"/>
              <a:t>front</a:t>
            </a:r>
            <a:r>
              <a:rPr lang="en-GB" altLang="cs-CZ" sz="2200" dirty="0"/>
              <a:t> focus of the eyepiece) is observed by the </a:t>
            </a:r>
            <a:r>
              <a:rPr lang="en-GB" altLang="cs-CZ" sz="2200" b="1" dirty="0"/>
              <a:t>eyepiece</a:t>
            </a:r>
            <a:r>
              <a:rPr lang="en-GB" altLang="cs-CZ" sz="2200" dirty="0"/>
              <a:t> in the manner of a simple magnifying glass. A magnified, inverted and virtual image results.</a:t>
            </a:r>
          </a:p>
          <a:p>
            <a:pPr eaLnBrk="1" hangingPunct="1">
              <a:lnSpc>
                <a:spcPct val="100000"/>
              </a:lnSpc>
            </a:pPr>
            <a:r>
              <a:rPr lang="en-GB" altLang="cs-CZ" sz="2200" dirty="0"/>
              <a:t>The </a:t>
            </a:r>
            <a:r>
              <a:rPr lang="en-GB" altLang="cs-CZ" sz="2200" b="1" dirty="0"/>
              <a:t>condenser</a:t>
            </a:r>
            <a:r>
              <a:rPr lang="en-GB" altLang="cs-CZ" sz="2200" dirty="0"/>
              <a:t> optical system focuses light onto the observed object and ensures its perfect illumination.</a:t>
            </a:r>
          </a:p>
        </p:txBody>
      </p:sp>
    </p:spTree>
    <p:extLst>
      <p:ext uri="{BB962C8B-B14F-4D97-AF65-F5344CB8AC3E}">
        <p14:creationId xmlns:p14="http://schemas.microsoft.com/office/powerpoint/2010/main" val="462685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44B8774-859D-441C-8B00-95A371950701}"/>
              </a:ext>
            </a:extLst>
          </p:cNvPr>
          <p:cNvSpPr>
            <a:spLocks noGrp="1" noChangeArrowheads="1"/>
          </p:cNvSpPr>
          <p:nvPr>
            <p:ph type="title"/>
          </p:nvPr>
        </p:nvSpPr>
        <p:spPr>
          <a:xfrm>
            <a:off x="744938" y="320989"/>
            <a:ext cx="10753200" cy="451576"/>
          </a:xfrm>
        </p:spPr>
        <p:txBody>
          <a:bodyPr/>
          <a:lstStyle/>
          <a:p>
            <a:pPr eaLnBrk="1" hangingPunct="1"/>
            <a:r>
              <a:rPr lang="en-GB" altLang="cs-CZ" sz="4000" dirty="0">
                <a:solidFill>
                  <a:srgbClr val="0000DC"/>
                </a:solidFill>
              </a:rPr>
              <a:t>Optical scheme and magnification of the microscope</a:t>
            </a:r>
          </a:p>
        </p:txBody>
      </p:sp>
      <p:pic>
        <p:nvPicPr>
          <p:cNvPr id="18435" name="Picture 3" descr="mikrosko">
            <a:extLst>
              <a:ext uri="{FF2B5EF4-FFF2-40B4-BE49-F238E27FC236}">
                <a16:creationId xmlns:a16="http://schemas.microsoft.com/office/drawing/2014/main" id="{1B3D89C8-D0DB-47E5-AE56-8D29013B903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47126" y="1648951"/>
            <a:ext cx="5483225" cy="3759200"/>
          </a:xfrm>
          <a:noFill/>
        </p:spPr>
      </p:pic>
      <p:sp>
        <p:nvSpPr>
          <p:cNvPr id="18436" name="Text Box 4">
            <a:extLst>
              <a:ext uri="{FF2B5EF4-FFF2-40B4-BE49-F238E27FC236}">
                <a16:creationId xmlns:a16="http://schemas.microsoft.com/office/drawing/2014/main" id="{8B2D4D4C-258F-4BC4-A9E2-906572B9B394}"/>
              </a:ext>
            </a:extLst>
          </p:cNvPr>
          <p:cNvSpPr txBox="1">
            <a:spLocks noChangeArrowheads="1"/>
          </p:cNvSpPr>
          <p:nvPr/>
        </p:nvSpPr>
        <p:spPr bwMode="auto">
          <a:xfrm>
            <a:off x="7967663" y="1700214"/>
            <a:ext cx="25811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F – focal points, </a:t>
            </a:r>
            <a:r>
              <a:rPr lang="en-GB" altLang="cs-CZ" sz="2000" i="1" dirty="0"/>
              <a:t>f </a:t>
            </a:r>
            <a:r>
              <a:rPr lang="en-GB" altLang="cs-CZ" sz="2000" dirty="0"/>
              <a:t>– focal distances, y - object, y' – real image of the object formed by the objective, y'' – virtual image seen in the eyepiece, </a:t>
            </a:r>
            <a:r>
              <a:rPr lang="en-GB" altLang="cs-CZ" sz="2000" dirty="0">
                <a:latin typeface="Symbol" panose="05050102010706020507" pitchFamily="18" charset="2"/>
              </a:rPr>
              <a:t>D</a:t>
            </a:r>
            <a:r>
              <a:rPr lang="en-GB" altLang="cs-CZ" sz="2000" dirty="0"/>
              <a:t> – optical interval of the microscope.</a:t>
            </a:r>
          </a:p>
        </p:txBody>
      </p:sp>
      <p:sp>
        <p:nvSpPr>
          <p:cNvPr id="18437" name="Text Box 5">
            <a:extLst>
              <a:ext uri="{FF2B5EF4-FFF2-40B4-BE49-F238E27FC236}">
                <a16:creationId xmlns:a16="http://schemas.microsoft.com/office/drawing/2014/main" id="{2F2D46E7-2E96-45D4-927A-702F09DAA6F9}"/>
              </a:ext>
            </a:extLst>
          </p:cNvPr>
          <p:cNvSpPr txBox="1">
            <a:spLocks noChangeArrowheads="1"/>
          </p:cNvSpPr>
          <p:nvPr/>
        </p:nvSpPr>
        <p:spPr bwMode="auto">
          <a:xfrm>
            <a:off x="6538913" y="2687638"/>
            <a:ext cx="1008062"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a:t>eyepiece</a:t>
            </a:r>
          </a:p>
        </p:txBody>
      </p:sp>
      <p:sp>
        <p:nvSpPr>
          <p:cNvPr id="18438" name="Text Box 6">
            <a:extLst>
              <a:ext uri="{FF2B5EF4-FFF2-40B4-BE49-F238E27FC236}">
                <a16:creationId xmlns:a16="http://schemas.microsoft.com/office/drawing/2014/main" id="{D7ADBA37-8C0B-42B3-ACEA-A3AD911729ED}"/>
              </a:ext>
            </a:extLst>
          </p:cNvPr>
          <p:cNvSpPr txBox="1">
            <a:spLocks noChangeArrowheads="1"/>
          </p:cNvSpPr>
          <p:nvPr/>
        </p:nvSpPr>
        <p:spPr bwMode="auto">
          <a:xfrm>
            <a:off x="6467475" y="4292600"/>
            <a:ext cx="1079500"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a:t>objective</a:t>
            </a:r>
          </a:p>
        </p:txBody>
      </p:sp>
      <p:sp>
        <p:nvSpPr>
          <p:cNvPr id="18439" name="Text Box 7">
            <a:extLst>
              <a:ext uri="{FF2B5EF4-FFF2-40B4-BE49-F238E27FC236}">
                <a16:creationId xmlns:a16="http://schemas.microsoft.com/office/drawing/2014/main" id="{BFC77958-CDA5-43C0-9ED6-7D3592ACE16E}"/>
              </a:ext>
            </a:extLst>
          </p:cNvPr>
          <p:cNvSpPr txBox="1">
            <a:spLocks noChangeArrowheads="1"/>
          </p:cNvSpPr>
          <p:nvPr/>
        </p:nvSpPr>
        <p:spPr bwMode="auto">
          <a:xfrm>
            <a:off x="5303838" y="5661026"/>
            <a:ext cx="51863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i="1"/>
              <a:t>d - </a:t>
            </a:r>
            <a:r>
              <a:rPr lang="en-GB" altLang="cs-CZ" sz="2000"/>
              <a:t>distance of the most distinct vision (0</a:t>
            </a:r>
            <a:r>
              <a:rPr lang="cs-CZ" altLang="cs-CZ" sz="2000"/>
              <a:t>.</a:t>
            </a:r>
            <a:r>
              <a:rPr lang="en-GB" altLang="cs-CZ" sz="2000"/>
              <a:t>25 m), </a:t>
            </a:r>
            <a:r>
              <a:rPr lang="en-GB" altLang="cs-CZ" sz="2000">
                <a:latin typeface="Symbol" panose="05050102010706020507" pitchFamily="18" charset="2"/>
              </a:rPr>
              <a:t>D</a:t>
            </a:r>
            <a:r>
              <a:rPr lang="en-GB" altLang="cs-CZ" sz="2000"/>
              <a:t> - optical interval of the microscope,  </a:t>
            </a:r>
            <a:r>
              <a:rPr lang="en-GB" altLang="cs-CZ" sz="2000" i="1"/>
              <a:t>f</a:t>
            </a:r>
            <a:r>
              <a:rPr lang="en-GB" altLang="cs-CZ" sz="2000" i="1" baseline="-25000"/>
              <a:t>ob</a:t>
            </a:r>
            <a:r>
              <a:rPr lang="en-GB" altLang="cs-CZ" sz="2000"/>
              <a:t> a </a:t>
            </a:r>
            <a:r>
              <a:rPr lang="en-GB" altLang="cs-CZ" sz="2000" i="1"/>
              <a:t>f</a:t>
            </a:r>
            <a:r>
              <a:rPr lang="en-GB" altLang="cs-CZ" sz="2000" i="1" baseline="-25000"/>
              <a:t>ep</a:t>
            </a:r>
            <a:r>
              <a:rPr lang="en-GB" altLang="cs-CZ" sz="2000"/>
              <a:t> are the respective focal distances. </a:t>
            </a:r>
          </a:p>
        </p:txBody>
      </p:sp>
      <p:pic>
        <p:nvPicPr>
          <p:cNvPr id="18440" name="Picture 9">
            <a:extLst>
              <a:ext uri="{FF2B5EF4-FFF2-40B4-BE49-F238E27FC236}">
                <a16:creationId xmlns:a16="http://schemas.microsoft.com/office/drawing/2014/main" id="{7C68BA53-62BB-4E0A-B364-88477AEF1E74}"/>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847850" y="5589588"/>
            <a:ext cx="3384550" cy="950912"/>
          </a:xfrm>
          <a:noFill/>
        </p:spPr>
      </p:pic>
    </p:spTree>
    <p:extLst>
      <p:ext uri="{BB962C8B-B14F-4D97-AF65-F5344CB8AC3E}">
        <p14:creationId xmlns:p14="http://schemas.microsoft.com/office/powerpoint/2010/main" val="210871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808C8A1-C347-43DE-8A92-ADA0E0EB81E5}"/>
              </a:ext>
            </a:extLst>
          </p:cNvPr>
          <p:cNvSpPr>
            <a:spLocks noGrp="1" noChangeArrowheads="1"/>
          </p:cNvSpPr>
          <p:nvPr>
            <p:ph type="title"/>
          </p:nvPr>
        </p:nvSpPr>
        <p:spPr>
          <a:xfrm>
            <a:off x="767541" y="299577"/>
            <a:ext cx="8229600" cy="777875"/>
          </a:xfrm>
        </p:spPr>
        <p:txBody>
          <a:bodyPr/>
          <a:lstStyle/>
          <a:p>
            <a:pPr eaLnBrk="1" hangingPunct="1"/>
            <a:r>
              <a:rPr lang="en-US" altLang="cs-CZ" dirty="0"/>
              <a:t>Microscope Objectives</a:t>
            </a:r>
          </a:p>
        </p:txBody>
      </p:sp>
      <p:pic>
        <p:nvPicPr>
          <p:cNvPr id="20483" name="Picture 4" descr="from www">
            <a:extLst>
              <a:ext uri="{FF2B5EF4-FFF2-40B4-BE49-F238E27FC236}">
                <a16:creationId xmlns:a16="http://schemas.microsoft.com/office/drawing/2014/main" id="{68D25C4A-C3D6-4496-890E-B459F4FAA4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84631" y="1172096"/>
            <a:ext cx="5375194" cy="4912794"/>
          </a:xfrm>
          <a:noFill/>
        </p:spPr>
      </p:pic>
      <p:sp>
        <p:nvSpPr>
          <p:cNvPr id="20484" name="Rectangle 6">
            <a:extLst>
              <a:ext uri="{FF2B5EF4-FFF2-40B4-BE49-F238E27FC236}">
                <a16:creationId xmlns:a16="http://schemas.microsoft.com/office/drawing/2014/main" id="{7F9E56F3-B2CB-4616-ABA6-7F47BA35A75B}"/>
              </a:ext>
            </a:extLst>
          </p:cNvPr>
          <p:cNvSpPr>
            <a:spLocks noChangeArrowheads="1"/>
          </p:cNvSpPr>
          <p:nvPr/>
        </p:nvSpPr>
        <p:spPr bwMode="auto">
          <a:xfrm>
            <a:off x="6816725" y="6524626"/>
            <a:ext cx="345598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20485" name="Text Box 7">
            <a:extLst>
              <a:ext uri="{FF2B5EF4-FFF2-40B4-BE49-F238E27FC236}">
                <a16:creationId xmlns:a16="http://schemas.microsoft.com/office/drawing/2014/main" id="{31CFD989-0131-4D5C-8127-BE1E7144F43C}"/>
              </a:ext>
            </a:extLst>
          </p:cNvPr>
          <p:cNvSpPr txBox="1">
            <a:spLocks noChangeArrowheads="1"/>
          </p:cNvSpPr>
          <p:nvPr/>
        </p:nvSpPr>
        <p:spPr bwMode="auto">
          <a:xfrm>
            <a:off x="1774826" y="6453189"/>
            <a:ext cx="7775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t>http://www.microscopyu.com/articles/optics/objectivespecs.html</a:t>
            </a:r>
          </a:p>
        </p:txBody>
      </p:sp>
    </p:spTree>
    <p:extLst>
      <p:ext uri="{BB962C8B-B14F-4D97-AF65-F5344CB8AC3E}">
        <p14:creationId xmlns:p14="http://schemas.microsoft.com/office/powerpoint/2010/main" val="284628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DCFC5472-95AF-488A-959A-69B610EFC156}"/>
              </a:ext>
            </a:extLst>
          </p:cNvPr>
          <p:cNvSpPr>
            <a:spLocks noGrp="1" noChangeArrowheads="1"/>
          </p:cNvSpPr>
          <p:nvPr>
            <p:ph type="title"/>
          </p:nvPr>
        </p:nvSpPr>
        <p:spPr>
          <a:xfrm>
            <a:off x="1981200" y="127001"/>
            <a:ext cx="8229600" cy="512961"/>
          </a:xfrm>
        </p:spPr>
        <p:txBody>
          <a:bodyPr wrap="square" lIns="0" tIns="0" rIns="0" bIns="0">
            <a:spAutoFit/>
          </a:bodyPr>
          <a:lstStyle/>
          <a:p>
            <a:pPr eaLnBrk="1" hangingPunct="1"/>
            <a:r>
              <a:rPr lang="cs-CZ" altLang="cs-CZ" dirty="0" err="1"/>
              <a:t>Objectives</a:t>
            </a:r>
            <a:r>
              <a:rPr lang="cs-CZ" altLang="cs-CZ" dirty="0"/>
              <a:t> of </a:t>
            </a:r>
            <a:r>
              <a:rPr lang="cs-CZ" altLang="cs-CZ" dirty="0" err="1"/>
              <a:t>microscopes</a:t>
            </a:r>
            <a:endParaRPr lang="cs-CZ" altLang="cs-CZ" dirty="0"/>
          </a:p>
        </p:txBody>
      </p:sp>
      <p:pic>
        <p:nvPicPr>
          <p:cNvPr id="22531" name="Picture 2">
            <a:extLst>
              <a:ext uri="{FF2B5EF4-FFF2-40B4-BE49-F238E27FC236}">
                <a16:creationId xmlns:a16="http://schemas.microsoft.com/office/drawing/2014/main" id="{644B0342-6676-4AB2-8B0C-D562C2587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268413"/>
            <a:ext cx="40386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532" name="Picture 3">
            <a:extLst>
              <a:ext uri="{FF2B5EF4-FFF2-40B4-BE49-F238E27FC236}">
                <a16:creationId xmlns:a16="http://schemas.microsoft.com/office/drawing/2014/main" id="{0AA21A4F-F1FD-4940-9108-D9D241CD0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400" y="1258889"/>
            <a:ext cx="2211388"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3" name="Text Box 5">
            <a:extLst>
              <a:ext uri="{FF2B5EF4-FFF2-40B4-BE49-F238E27FC236}">
                <a16:creationId xmlns:a16="http://schemas.microsoft.com/office/drawing/2014/main" id="{D1EAAACB-8E87-48C2-935F-B924281F4A53}"/>
              </a:ext>
            </a:extLst>
          </p:cNvPr>
          <p:cNvSpPr txBox="1">
            <a:spLocks noChangeArrowheads="1"/>
          </p:cNvSpPr>
          <p:nvPr/>
        </p:nvSpPr>
        <p:spPr bwMode="auto">
          <a:xfrm>
            <a:off x="1679172" y="4471411"/>
            <a:ext cx="34867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600" dirty="0"/>
              <a:t>http://micro.magnet.fsu.edu/</a:t>
            </a:r>
          </a:p>
        </p:txBody>
      </p:sp>
      <p:sp>
        <p:nvSpPr>
          <p:cNvPr id="22534" name="Text Box 6">
            <a:extLst>
              <a:ext uri="{FF2B5EF4-FFF2-40B4-BE49-F238E27FC236}">
                <a16:creationId xmlns:a16="http://schemas.microsoft.com/office/drawing/2014/main" id="{D7D9F0FE-DC8B-4B32-9D73-A7DD856F903E}"/>
              </a:ext>
            </a:extLst>
          </p:cNvPr>
          <p:cNvSpPr txBox="1">
            <a:spLocks noChangeArrowheads="1"/>
          </p:cNvSpPr>
          <p:nvPr/>
        </p:nvSpPr>
        <p:spPr bwMode="auto">
          <a:xfrm>
            <a:off x="6503324" y="3478877"/>
            <a:ext cx="48269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cs-CZ" sz="2000" dirty="0"/>
              <a:t>Plan–Apochromatic correction of  optical aberrations is used in objectives for micrography and microcinematography</a:t>
            </a:r>
          </a:p>
        </p:txBody>
      </p:sp>
      <p:sp>
        <p:nvSpPr>
          <p:cNvPr id="22535" name="Text Box 7">
            <a:extLst>
              <a:ext uri="{FF2B5EF4-FFF2-40B4-BE49-F238E27FC236}">
                <a16:creationId xmlns:a16="http://schemas.microsoft.com/office/drawing/2014/main" id="{E7180F47-A82E-4AEA-A0C5-3687513A8A01}"/>
              </a:ext>
            </a:extLst>
          </p:cNvPr>
          <p:cNvSpPr txBox="1">
            <a:spLocks noChangeArrowheads="1"/>
          </p:cNvSpPr>
          <p:nvPr/>
        </p:nvSpPr>
        <p:spPr bwMode="auto">
          <a:xfrm>
            <a:off x="1197034" y="3438526"/>
            <a:ext cx="479736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dirty="0"/>
              <a:t>Different objectives with apochromatic correction  of optical aberrations of the objective</a:t>
            </a:r>
          </a:p>
        </p:txBody>
      </p:sp>
      <p:sp>
        <p:nvSpPr>
          <p:cNvPr id="22536" name="Text Box 8">
            <a:extLst>
              <a:ext uri="{FF2B5EF4-FFF2-40B4-BE49-F238E27FC236}">
                <a16:creationId xmlns:a16="http://schemas.microsoft.com/office/drawing/2014/main" id="{C888E5FE-7A9C-4627-8601-BCD308AD5AEF}"/>
              </a:ext>
            </a:extLst>
          </p:cNvPr>
          <p:cNvSpPr txBox="1">
            <a:spLocks noChangeArrowheads="1"/>
          </p:cNvSpPr>
          <p:nvPr/>
        </p:nvSpPr>
        <p:spPr bwMode="auto">
          <a:xfrm>
            <a:off x="1039091" y="4953000"/>
            <a:ext cx="949313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450"/>
              </a:spcBef>
              <a:buFontTx/>
              <a:buNone/>
            </a:pPr>
            <a:r>
              <a:rPr lang="en-GB" altLang="cs-CZ" sz="2000" b="1" dirty="0">
                <a:solidFill>
                  <a:srgbClr val="000000"/>
                </a:solidFill>
              </a:rPr>
              <a:t>Correction of optical aberrations</a:t>
            </a:r>
            <a:r>
              <a:rPr lang="en-GB" altLang="cs-CZ" sz="2000" dirty="0">
                <a:solidFill>
                  <a:srgbClr val="000000"/>
                </a:solidFill>
              </a:rPr>
              <a:t> - </a:t>
            </a:r>
            <a:r>
              <a:rPr lang="en-GB" altLang="cs-CZ" sz="2000" b="1" dirty="0" err="1">
                <a:solidFill>
                  <a:srgbClr val="000000"/>
                </a:solidFill>
              </a:rPr>
              <a:t>Achro</a:t>
            </a:r>
            <a:r>
              <a:rPr lang="en-GB" altLang="cs-CZ" sz="2000" dirty="0">
                <a:solidFill>
                  <a:srgbClr val="000000"/>
                </a:solidFill>
              </a:rPr>
              <a:t> and </a:t>
            </a:r>
            <a:r>
              <a:rPr lang="en-GB" altLang="cs-CZ" sz="2000" b="1" dirty="0">
                <a:solidFill>
                  <a:srgbClr val="000000"/>
                </a:solidFill>
              </a:rPr>
              <a:t>Achromat</a:t>
            </a:r>
            <a:r>
              <a:rPr lang="en-GB" altLang="cs-CZ" sz="2000" dirty="0">
                <a:solidFill>
                  <a:srgbClr val="000000"/>
                </a:solidFill>
              </a:rPr>
              <a:t> (achromatic), </a:t>
            </a:r>
            <a:r>
              <a:rPr lang="en-GB" altLang="cs-CZ" sz="2000" b="1" dirty="0">
                <a:solidFill>
                  <a:srgbClr val="000000"/>
                </a:solidFill>
              </a:rPr>
              <a:t>Fl</a:t>
            </a:r>
            <a:r>
              <a:rPr lang="en-GB" altLang="cs-CZ" sz="2000" dirty="0">
                <a:solidFill>
                  <a:srgbClr val="000000"/>
                </a:solidFill>
              </a:rPr>
              <a:t>, </a:t>
            </a:r>
            <a:r>
              <a:rPr lang="en-GB" altLang="cs-CZ" sz="2000" b="1" dirty="0" err="1">
                <a:solidFill>
                  <a:srgbClr val="000000"/>
                </a:solidFill>
              </a:rPr>
              <a:t>Fluar</a:t>
            </a:r>
            <a:r>
              <a:rPr lang="en-GB" altLang="cs-CZ" sz="2000" dirty="0">
                <a:solidFill>
                  <a:srgbClr val="000000"/>
                </a:solidFill>
              </a:rPr>
              <a:t>, </a:t>
            </a:r>
            <a:r>
              <a:rPr lang="en-GB" altLang="cs-CZ" sz="2000" b="1" dirty="0">
                <a:solidFill>
                  <a:srgbClr val="000000"/>
                </a:solidFill>
              </a:rPr>
              <a:t>Fluor</a:t>
            </a:r>
            <a:r>
              <a:rPr lang="en-GB" altLang="cs-CZ" sz="2000" dirty="0">
                <a:solidFill>
                  <a:srgbClr val="000000"/>
                </a:solidFill>
              </a:rPr>
              <a:t>, </a:t>
            </a:r>
            <a:r>
              <a:rPr lang="en-GB" altLang="cs-CZ" sz="2000" b="1" dirty="0" err="1">
                <a:solidFill>
                  <a:srgbClr val="000000"/>
                </a:solidFill>
              </a:rPr>
              <a:t>Neofluar</a:t>
            </a:r>
            <a:r>
              <a:rPr lang="en-GB" altLang="cs-CZ" sz="2000" dirty="0">
                <a:solidFill>
                  <a:srgbClr val="000000"/>
                </a:solidFill>
              </a:rPr>
              <a:t>, </a:t>
            </a:r>
            <a:r>
              <a:rPr lang="en-GB" altLang="cs-CZ" sz="2000" b="1" dirty="0" err="1">
                <a:solidFill>
                  <a:srgbClr val="000000"/>
                </a:solidFill>
              </a:rPr>
              <a:t>Fluotar</a:t>
            </a:r>
            <a:r>
              <a:rPr lang="en-GB" altLang="cs-CZ" sz="2000" dirty="0">
                <a:solidFill>
                  <a:srgbClr val="000000"/>
                </a:solidFill>
              </a:rPr>
              <a:t> (fluorite lenses, better correction of spherical and chromatic aberrations), </a:t>
            </a:r>
            <a:r>
              <a:rPr lang="en-GB" altLang="cs-CZ" sz="2000" b="1" dirty="0">
                <a:solidFill>
                  <a:srgbClr val="000000"/>
                </a:solidFill>
              </a:rPr>
              <a:t>Apo</a:t>
            </a:r>
            <a:r>
              <a:rPr lang="en-GB" altLang="cs-CZ" sz="2000" dirty="0">
                <a:solidFill>
                  <a:srgbClr val="000000"/>
                </a:solidFill>
              </a:rPr>
              <a:t> (apochromatic, the best correction of these aberrations), </a:t>
            </a:r>
            <a:r>
              <a:rPr lang="en-GB" altLang="cs-CZ" sz="2000" b="1" dirty="0">
                <a:solidFill>
                  <a:srgbClr val="000000"/>
                </a:solidFill>
              </a:rPr>
              <a:t>Plan</a:t>
            </a:r>
            <a:r>
              <a:rPr lang="en-GB" altLang="cs-CZ" sz="2000" dirty="0">
                <a:solidFill>
                  <a:srgbClr val="000000"/>
                </a:solidFill>
              </a:rPr>
              <a:t>- correction of the field curvature (and focussing of the whole image plane in the vision field of the microscope)</a:t>
            </a:r>
            <a:endParaRPr lang="en-GB" altLang="cs-CZ" sz="2000" dirty="0">
              <a:solidFill>
                <a:srgbClr val="FFFFCC"/>
              </a:solidFill>
            </a:endParaRPr>
          </a:p>
        </p:txBody>
      </p:sp>
      <p:sp>
        <p:nvSpPr>
          <p:cNvPr id="22537" name="Rectangle 9">
            <a:extLst>
              <a:ext uri="{FF2B5EF4-FFF2-40B4-BE49-F238E27FC236}">
                <a16:creationId xmlns:a16="http://schemas.microsoft.com/office/drawing/2014/main" id="{E7D558E4-3D4C-420B-A7F1-9962622A5FBC}"/>
              </a:ext>
            </a:extLst>
          </p:cNvPr>
          <p:cNvSpPr>
            <a:spLocks noChangeArrowheads="1"/>
          </p:cNvSpPr>
          <p:nvPr/>
        </p:nvSpPr>
        <p:spPr bwMode="auto">
          <a:xfrm>
            <a:off x="3503613" y="3182938"/>
            <a:ext cx="520700" cy="139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22538" name="Rectangle 10">
            <a:extLst>
              <a:ext uri="{FF2B5EF4-FFF2-40B4-BE49-F238E27FC236}">
                <a16:creationId xmlns:a16="http://schemas.microsoft.com/office/drawing/2014/main" id="{7E274522-7DB8-4F87-B0BB-313B93451EBD}"/>
              </a:ext>
            </a:extLst>
          </p:cNvPr>
          <p:cNvSpPr>
            <a:spLocks noChangeArrowheads="1"/>
          </p:cNvSpPr>
          <p:nvPr/>
        </p:nvSpPr>
        <p:spPr bwMode="auto">
          <a:xfrm>
            <a:off x="7727950" y="3176589"/>
            <a:ext cx="534988" cy="160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Tree>
    <p:extLst>
      <p:ext uri="{BB962C8B-B14F-4D97-AF65-F5344CB8AC3E}">
        <p14:creationId xmlns:p14="http://schemas.microsoft.com/office/powerpoint/2010/main" val="1556393729"/>
      </p:ext>
    </p:extLst>
  </p:cSld>
  <p:clrMapOvr>
    <a:masterClrMapping/>
  </p:clrMapOvr>
  <p:transition spd="med"/>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prezentace-16-9-cz-v11.potx" id="{A1E069AA-5EB2-4FA2-9367-6D040ACEC8D2}" vid="{BC2189E0-F5C8-4AB2-8946-E3011F185C7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muni-prezentace-16-9-cz-v11</Template>
  <TotalTime>139</TotalTime>
  <Words>3679</Words>
  <Application>Microsoft Office PowerPoint</Application>
  <PresentationFormat>Širokoúhlá obrazovka</PresentationFormat>
  <Paragraphs>274</Paragraphs>
  <Slides>55</Slides>
  <Notes>48</Notes>
  <HiddenSlides>2</HiddenSlides>
  <MMClips>2</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2</vt:i4>
      </vt:variant>
      <vt:variant>
        <vt:lpstr>Nadpisy snímků</vt:lpstr>
      </vt:variant>
      <vt:variant>
        <vt:i4>55</vt:i4>
      </vt:variant>
    </vt:vector>
  </HeadingPairs>
  <TitlesOfParts>
    <vt:vector size="65" baseType="lpstr">
      <vt:lpstr>MS Gothic</vt:lpstr>
      <vt:lpstr>Arial</vt:lpstr>
      <vt:lpstr>Calibri</vt:lpstr>
      <vt:lpstr>Symbol</vt:lpstr>
      <vt:lpstr>Tahoma</vt:lpstr>
      <vt:lpstr>Times New Roman</vt:lpstr>
      <vt:lpstr>Wingdings</vt:lpstr>
      <vt:lpstr>Prezentace_MU_CZ</vt:lpstr>
      <vt:lpstr>Rovnice</vt:lpstr>
      <vt:lpstr>Rastrový obrázek</vt:lpstr>
      <vt:lpstr>Lectures on Medical Biophysics</vt:lpstr>
      <vt:lpstr>Lecture outline</vt:lpstr>
      <vt:lpstr>Prerequisites</vt:lpstr>
      <vt:lpstr>Compound microscope </vt:lpstr>
      <vt:lpstr>First compound microscopes</vt:lpstr>
      <vt:lpstr>Scheme of the microscope and properties of its optical system</vt:lpstr>
      <vt:lpstr>Optical scheme and magnification of the microscope</vt:lpstr>
      <vt:lpstr>Microscope Objectives</vt:lpstr>
      <vt:lpstr>Objectives of microscopes</vt:lpstr>
      <vt:lpstr>Spherical aberrations</vt:lpstr>
      <vt:lpstr>Chromatic aberrations</vt:lpstr>
      <vt:lpstr>Objective specifications – numerical aperture (NA)</vt:lpstr>
      <vt:lpstr>Use of Immersion Media</vt:lpstr>
      <vt:lpstr>SR limit of the microscope</vt:lpstr>
      <vt:lpstr>Depth of Field Z</vt:lpstr>
      <vt:lpstr>Objective Specifications</vt:lpstr>
      <vt:lpstr>Variants of optical microscopy </vt:lpstr>
      <vt:lpstr>Stereomicroscope</vt:lpstr>
      <vt:lpstr>Phase Contrast Microscopes</vt:lpstr>
      <vt:lpstr>Phase Contrast Microscopes</vt:lpstr>
      <vt:lpstr>Phase contrast microscope</vt:lpstr>
      <vt:lpstr>Phase contrast microscope</vt:lpstr>
      <vt:lpstr>Fluorescence microscope</vt:lpstr>
      <vt:lpstr>FM</vt:lpstr>
      <vt:lpstr>Fluorescence microscope</vt:lpstr>
      <vt:lpstr>Prezentace aplikace PowerPoint</vt:lpstr>
      <vt:lpstr>Confocal laser scanning microscope</vt:lpstr>
      <vt:lpstr>Confocal laser scanning microscope</vt:lpstr>
      <vt:lpstr>Confocal laser scanning microscope</vt:lpstr>
      <vt:lpstr>Superresolution – a breakthrough of the diffraction barrier Near field optical scanning microscope</vt:lpstr>
      <vt:lpstr>Prezentace aplikace PowerPoint</vt:lpstr>
      <vt:lpstr>Superresolution – a breakthrough of the diffraction barrier Stimulated Emission Depletion – STED (optional)</vt:lpstr>
      <vt:lpstr>Electron microscopy</vt:lpstr>
      <vt:lpstr>Electron microscopy</vt:lpstr>
      <vt:lpstr>TEM – transmission electron microscope  according to: http://www.vetref.net/emscope/theorysch.html</vt:lpstr>
      <vt:lpstr>Transmission electron microscopy</vt:lpstr>
      <vt:lpstr>TEM – preparation and staining of sections </vt:lpstr>
      <vt:lpstr>TEM – preparation and staining of sections (optional)</vt:lpstr>
      <vt:lpstr>Transmission electron microscope  Section vs. replica</vt:lpstr>
      <vt:lpstr>TEM http://www.ualberta.ca/~mingchen/tem.htm </vt:lpstr>
      <vt:lpstr>Prezentace aplikace PowerPoint</vt:lpstr>
      <vt:lpstr>Scanning electron microscopy</vt:lpstr>
      <vt:lpstr>Scanning electron microscopy - SEM</vt:lpstr>
      <vt:lpstr>Prezentace aplikace PowerPoint</vt:lpstr>
      <vt:lpstr>Scanning probe microscopy Scanning tunnelling microscope (STM)</vt:lpstr>
      <vt:lpstr>Prezentace aplikace PowerPoint</vt:lpstr>
      <vt:lpstr> </vt:lpstr>
      <vt:lpstr> The modern STM (and AFM) microscopes enable to verify complex molecular or crystalline structures which is of extraordinary importance for nanotechnologies in construction of computer chips.</vt:lpstr>
      <vt:lpstr>Prezentace aplikace PowerPoint</vt:lpstr>
      <vt:lpstr>Atomic force microscopy</vt:lpstr>
      <vt:lpstr>Atomic force microscopy</vt:lpstr>
      <vt:lpstr>DNA image from AFM - http://spm.phy.bris.ac.uk/research/DNA/images/dna2.jpg</vt:lpstr>
      <vt:lpstr>Prezentace aplikace PowerPoint</vt:lpstr>
      <vt:lpstr>Acoustic microscopy</vt:lpstr>
      <vt:lpstr>Authors:  Vojtěch Mornstein, Daniel Vlk,  Naděžda Vaškovicová  Content collaboration and language revision:  Carmel J. Caruana   Last revision September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Vojtěch Mornstein</dc:creator>
  <cp:lastModifiedBy>Vojtěch Mornstein</cp:lastModifiedBy>
  <cp:revision>4</cp:revision>
  <cp:lastPrinted>1601-01-01T00:00:00Z</cp:lastPrinted>
  <dcterms:created xsi:type="dcterms:W3CDTF">2021-11-27T13:01:05Z</dcterms:created>
  <dcterms:modified xsi:type="dcterms:W3CDTF">2024-09-18T09:50:35Z</dcterms:modified>
</cp:coreProperties>
</file>