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Taho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Tahoma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f59fbbb87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f59fbbb8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ef59fbbb87_0_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f59fbbb87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f59fbbb8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ef59fbbb87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f59fbbb87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f59fbbb8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ef59fbbb87_0_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ef59fbbb87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ef59fbbb8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ef59fbbb87_0_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c0e6503c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c0e6503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ec0e6503ca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f59fbbb8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f59fbbb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ef59fbbb8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f59fbbb87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f59fbbb8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ef59fbbb87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f59fbbb87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f59fbbb8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ef59fbbb87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f59fbbb87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f59fbbb8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ef59fbbb87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f59fbbb87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f59fbbb8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ef59fbbb87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f59fbbb87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f59fbbb8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ef59fbbb87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f59fbbb87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f59fbbb8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ef59fbbb87_0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f59fbbb87_0_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f59fbbb8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ef59fbbb87_0_4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Tongue twister</a:t>
            </a:r>
            <a:endParaRPr/>
          </a:p>
        </p:txBody>
      </p:sp>
      <p:sp>
        <p:nvSpPr>
          <p:cNvPr id="215" name="Google Shape;215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4300">
                <a:solidFill>
                  <a:srgbClr val="595959"/>
                </a:solidFill>
              </a:rPr>
              <a:t>Tři sta třicet tři stříbrných stříkaček stříkalo přes tři sta třicet tři stříbrných střech.</a:t>
            </a:r>
            <a:r>
              <a:rPr lang="cs-CZ" sz="4100">
                <a:solidFill>
                  <a:srgbClr val="595959"/>
                </a:solidFill>
              </a:rPr>
              <a:t> </a:t>
            </a:r>
            <a:endParaRPr sz="41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4725" y="3771400"/>
            <a:ext cx="3571825" cy="235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být = to be</a:t>
            </a:r>
            <a:endParaRPr/>
          </a:p>
        </p:txBody>
      </p:sp>
      <p:sp>
        <p:nvSpPr>
          <p:cNvPr id="223" name="Google Shape;223;p36"/>
          <p:cNvSpPr txBox="1"/>
          <p:nvPr>
            <p:ph idx="1" type="body"/>
          </p:nvPr>
        </p:nvSpPr>
        <p:spPr>
          <a:xfrm>
            <a:off x="317650" y="1163600"/>
            <a:ext cx="5771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BÝ</a:t>
            </a:r>
            <a:r>
              <a:rPr lang="cs-CZ">
                <a:highlight>
                  <a:srgbClr val="FFFF00"/>
                </a:highlight>
              </a:rPr>
              <a:t>T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já </a:t>
            </a:r>
            <a:r>
              <a:rPr b="1" lang="cs-CZ" sz="3500">
                <a:highlight>
                  <a:schemeClr val="lt1"/>
                </a:highlight>
              </a:rPr>
              <a:t>JSEM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ty </a:t>
            </a:r>
            <a:r>
              <a:rPr b="1" lang="cs-CZ" sz="3500">
                <a:highlight>
                  <a:schemeClr val="lt1"/>
                </a:highlight>
              </a:rPr>
              <a:t>JSI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on/ona/to </a:t>
            </a:r>
            <a:r>
              <a:rPr b="1" lang="cs-CZ" sz="3500">
                <a:highlight>
                  <a:schemeClr val="lt1"/>
                </a:highlight>
              </a:rPr>
              <a:t>JE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my </a:t>
            </a:r>
            <a:r>
              <a:rPr b="1" lang="cs-CZ" sz="3500">
                <a:highlight>
                  <a:schemeClr val="lt1"/>
                </a:highlight>
              </a:rPr>
              <a:t>JSME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vy </a:t>
            </a:r>
            <a:r>
              <a:rPr b="1" lang="cs-CZ" sz="3500">
                <a:highlight>
                  <a:schemeClr val="lt1"/>
                </a:highlight>
              </a:rPr>
              <a:t>JSTE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oni </a:t>
            </a:r>
            <a:r>
              <a:rPr b="1" lang="cs-CZ" sz="3500">
                <a:highlight>
                  <a:schemeClr val="lt1"/>
                </a:highlight>
              </a:rPr>
              <a:t>JSOU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3000">
                <a:highlight>
                  <a:schemeClr val="lt1"/>
                </a:highlight>
              </a:rPr>
              <a:t>Já jsem Eva. Jsem z Brna.</a:t>
            </a:r>
            <a:endParaRPr i="1" sz="3000">
              <a:highlight>
                <a:schemeClr val="lt1"/>
              </a:highlight>
            </a:endParaRPr>
          </a:p>
        </p:txBody>
      </p:sp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6257625" y="1201525"/>
            <a:ext cx="5771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</a:t>
            </a:r>
            <a:r>
              <a:rPr lang="cs-CZ"/>
              <a:t>BÝ</a:t>
            </a:r>
            <a:r>
              <a:rPr lang="cs-CZ">
                <a:highlight>
                  <a:srgbClr val="FFFF00"/>
                </a:highlight>
              </a:rPr>
              <a:t>T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já </a:t>
            </a:r>
            <a:r>
              <a:rPr b="1" lang="cs-CZ" sz="3500">
                <a:highlight>
                  <a:schemeClr val="lt1"/>
                </a:highlight>
              </a:rPr>
              <a:t>NE</a:t>
            </a:r>
            <a:r>
              <a:rPr b="1" lang="cs-CZ" sz="3500">
                <a:highlight>
                  <a:schemeClr val="lt1"/>
                </a:highlight>
              </a:rPr>
              <a:t>JSEM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ty </a:t>
            </a:r>
            <a:r>
              <a:rPr b="1" lang="cs-CZ" sz="3500">
                <a:highlight>
                  <a:schemeClr val="lt1"/>
                </a:highlight>
              </a:rPr>
              <a:t>NE</a:t>
            </a:r>
            <a:r>
              <a:rPr b="1" lang="cs-CZ" sz="3500">
                <a:highlight>
                  <a:schemeClr val="lt1"/>
                </a:highlight>
              </a:rPr>
              <a:t>JSI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on/ona/to </a:t>
            </a:r>
            <a:r>
              <a:rPr b="1" lang="cs-CZ" sz="3500">
                <a:highlight>
                  <a:schemeClr val="lt1"/>
                </a:highlight>
              </a:rPr>
              <a:t>NENÍ 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my </a:t>
            </a:r>
            <a:r>
              <a:rPr b="1" lang="cs-CZ" sz="3500">
                <a:highlight>
                  <a:schemeClr val="lt1"/>
                </a:highlight>
              </a:rPr>
              <a:t>NE</a:t>
            </a:r>
            <a:r>
              <a:rPr b="1" lang="cs-CZ" sz="3500">
                <a:highlight>
                  <a:schemeClr val="lt1"/>
                </a:highlight>
              </a:rPr>
              <a:t>JSME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vy </a:t>
            </a:r>
            <a:r>
              <a:rPr b="1" lang="cs-CZ" sz="3500">
                <a:highlight>
                  <a:schemeClr val="lt1"/>
                </a:highlight>
              </a:rPr>
              <a:t>NE</a:t>
            </a:r>
            <a:r>
              <a:rPr b="1" lang="cs-CZ" sz="3500">
                <a:highlight>
                  <a:schemeClr val="lt1"/>
                </a:highlight>
              </a:rPr>
              <a:t>JSTE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500">
                <a:highlight>
                  <a:schemeClr val="lt1"/>
                </a:highlight>
              </a:rPr>
              <a:t>oni </a:t>
            </a:r>
            <a:r>
              <a:rPr b="1" lang="cs-CZ" sz="3500">
                <a:highlight>
                  <a:schemeClr val="lt1"/>
                </a:highlight>
              </a:rPr>
              <a:t>NE</a:t>
            </a:r>
            <a:r>
              <a:rPr b="1" lang="cs-CZ" sz="3500">
                <a:highlight>
                  <a:schemeClr val="lt1"/>
                </a:highlight>
              </a:rPr>
              <a:t>JSOU</a:t>
            </a:r>
            <a:endParaRPr b="1" sz="3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3200">
                <a:highlight>
                  <a:schemeClr val="lt1"/>
                </a:highlight>
              </a:rPr>
              <a:t>Já nejsem Eva. Nejsem z Brna</a:t>
            </a:r>
            <a:r>
              <a:rPr i="1" lang="cs-CZ" sz="3500">
                <a:highlight>
                  <a:schemeClr val="lt1"/>
                </a:highlight>
              </a:rPr>
              <a:t>.</a:t>
            </a:r>
            <a:endParaRPr i="1" sz="3500">
              <a:highlight>
                <a:schemeClr val="lt1"/>
              </a:highlight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337951" y="2887063"/>
            <a:ext cx="1116999" cy="108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INTRODUCE YOURSELF </a:t>
            </a:r>
            <a:endParaRPr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100">
                <a:solidFill>
                  <a:srgbClr val="595959"/>
                </a:solidFill>
              </a:rPr>
              <a:t>Já jsem ….(Eva)</a:t>
            </a:r>
            <a:endParaRPr sz="31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100">
                <a:solidFill>
                  <a:srgbClr val="595959"/>
                </a:solidFill>
              </a:rPr>
              <a:t>Jsem z …..(České republiky)</a:t>
            </a:r>
            <a:endParaRPr sz="31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100">
                <a:solidFill>
                  <a:srgbClr val="595959"/>
                </a:solidFill>
              </a:rPr>
              <a:t>Jsem ……(učitelka)</a:t>
            </a:r>
            <a:endParaRPr sz="4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SHORT DIALOGUE</a:t>
            </a:r>
            <a:endParaRPr/>
          </a:p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Dobrý den já jsem ……. 		Já jsem ……………</a:t>
            </a:r>
            <a:endParaRPr sz="2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Těší mě.							Mě taky.</a:t>
            </a:r>
            <a:endParaRPr sz="2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Odkud jste? 						Jsem z ……… a vy?</a:t>
            </a:r>
            <a:endParaRPr sz="2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Jsem z …………..</a:t>
            </a:r>
            <a:endParaRPr sz="2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Co děláte? 						Jsem ……………. A vy?</a:t>
            </a:r>
            <a:endParaRPr sz="29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900">
                <a:solidFill>
                  <a:srgbClr val="595959"/>
                </a:solidFill>
              </a:rPr>
              <a:t>Jsem …………..</a:t>
            </a:r>
            <a:endParaRPr sz="3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formal x informal</a:t>
            </a:r>
            <a:endParaRPr/>
          </a:p>
        </p:txBody>
      </p:sp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31765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FORMAL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Dobrý den.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 shledanou.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Mějte se hezky.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Promiňte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se máte?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děláte?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Odkud jste?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 vy?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9"/>
          <p:cNvSpPr txBox="1"/>
          <p:nvPr>
            <p:ph idx="1" type="body"/>
          </p:nvPr>
        </p:nvSpPr>
        <p:spPr>
          <a:xfrm>
            <a:off x="6073750" y="1163600"/>
            <a:ext cx="57561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INFORMAL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Ahoj/čau.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Ahoj/čau.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Měj se hezky.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Promiň.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 se máš?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děláš?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Odkud jsi?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 ty?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ČESKÁ ABECEDA (CZECH ALPHABET)</a:t>
            </a:r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6325" y="1556327"/>
            <a:ext cx="6796750" cy="22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Czech alphabet (specifics)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3000">
                <a:solidFill>
                  <a:srgbClr val="595959"/>
                </a:solidFill>
              </a:rPr>
              <a:t>Vowels:</a:t>
            </a:r>
            <a:r>
              <a:rPr lang="cs-CZ" sz="3000">
                <a:solidFill>
                  <a:srgbClr val="595959"/>
                </a:solidFill>
              </a:rPr>
              <a:t> a, e, i, o, u, y</a:t>
            </a:r>
            <a:endParaRPr sz="30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3000">
                <a:solidFill>
                  <a:srgbClr val="595959"/>
                </a:solidFill>
              </a:rPr>
              <a:t>Short x long</a:t>
            </a:r>
            <a:endParaRPr b="1" sz="30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000">
                <a:solidFill>
                  <a:srgbClr val="595959"/>
                </a:solidFill>
              </a:rPr>
              <a:t>a, e, i, o, u, y - á, é, í, ó, ú, </a:t>
            </a:r>
            <a:r>
              <a:rPr lang="cs-CZ" sz="3000">
                <a:solidFill>
                  <a:srgbClr val="595959"/>
                </a:solidFill>
                <a:highlight>
                  <a:srgbClr val="FFFF00"/>
                </a:highlight>
              </a:rPr>
              <a:t>ů,</a:t>
            </a:r>
            <a:r>
              <a:rPr lang="cs-CZ" sz="3000">
                <a:solidFill>
                  <a:srgbClr val="595959"/>
                </a:solidFill>
              </a:rPr>
              <a:t> ý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700">
                <a:solidFill>
                  <a:srgbClr val="595959"/>
                </a:solidFill>
              </a:rPr>
              <a:t>máma		táta		med		mléko		univerzita		úterý		dům</a:t>
            </a:r>
            <a:endParaRPr sz="27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solidFill>
                  <a:srgbClr val="595959"/>
                </a:solidFill>
              </a:rPr>
              <a:t>OU: koupit, studujou</a:t>
            </a:r>
            <a:endParaRPr sz="24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solidFill>
                  <a:srgbClr val="595959"/>
                </a:solidFill>
              </a:rPr>
              <a:t>IE (ije): ekonomie, Lucie, filosofie</a:t>
            </a:r>
            <a:endParaRPr sz="24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400">
                <a:solidFill>
                  <a:srgbClr val="595959"/>
                </a:solidFill>
              </a:rPr>
              <a:t>II (iji): ekonomii, Lucii, filosofii</a:t>
            </a:r>
            <a:endParaRPr sz="3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Consonants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600">
                <a:solidFill>
                  <a:srgbClr val="595959"/>
                </a:solidFill>
              </a:rPr>
              <a:t>b, f, l, m, p, s, v, z</a:t>
            </a:r>
            <a:endParaRPr b="1"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 sz="2600">
                <a:solidFill>
                  <a:srgbClr val="595959"/>
                </a:solidFill>
              </a:rPr>
              <a:t>d, t, n</a:t>
            </a:r>
            <a:endParaRPr b="1"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H: hotel, hlava, hokej</a:t>
            </a:r>
            <a:endParaRPr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C: citron, cukr</a:t>
            </a:r>
            <a:endParaRPr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CH: chlapec, chladný, chata</a:t>
            </a:r>
            <a:endParaRPr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J: já, jablko, jako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Háček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3200">
                <a:solidFill>
                  <a:srgbClr val="595959"/>
                </a:solidFill>
              </a:rPr>
              <a:t>ž, š, č, ř, ď, ť, ň</a:t>
            </a:r>
            <a:endParaRPr b="1" sz="32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zebra x žebra, zub x žena</a:t>
            </a:r>
            <a:endParaRPr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syn x škola</a:t>
            </a:r>
            <a:endParaRPr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cukr x čokoláda, </a:t>
            </a:r>
            <a:endParaRPr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ruka x říkat, doktor x lékař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Ď, Ť, Ň</a:t>
            </a:r>
            <a:endParaRPr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595959"/>
                </a:solidFill>
              </a:rPr>
              <a:t>dˇ, ť, ň – very often in combination with s i/ě</a:t>
            </a:r>
            <a:endParaRPr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-CZ" sz="2500">
                <a:solidFill>
                  <a:srgbClr val="595959"/>
                </a:solidFill>
              </a:rPr>
              <a:t>DY, TY, NY x DI, TI, NI</a:t>
            </a:r>
            <a:endParaRPr b="1"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595959"/>
                </a:solidFill>
              </a:rPr>
              <a:t>kódy x dívky</a:t>
            </a:r>
            <a:endParaRPr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595959"/>
                </a:solidFill>
              </a:rPr>
              <a:t>ty x ti, tykat x tikat</a:t>
            </a:r>
            <a:endParaRPr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595959"/>
                </a:solidFill>
              </a:rPr>
              <a:t>ony x oni, banány x nikdo</a:t>
            </a:r>
            <a:endParaRPr sz="25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500">
                <a:solidFill>
                  <a:srgbClr val="595959"/>
                </a:solidFill>
              </a:rPr>
              <a:t>! foreign words: tenis, univerzita, diskotéka, Monika</a:t>
            </a:r>
            <a:endParaRPr sz="3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Ě</a:t>
            </a:r>
            <a:endParaRPr/>
          </a:p>
        </p:txBody>
      </p:sp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317650" y="1163600"/>
            <a:ext cx="3888600" cy="372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595959"/>
                </a:solidFill>
              </a:rPr>
              <a:t>dě, tě, ně</a:t>
            </a:r>
            <a:endParaRPr b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dělat x den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tělo x ten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někdo x nebo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59595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3"/>
          <p:cNvSpPr txBox="1"/>
          <p:nvPr/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 sz="1800">
                <a:solidFill>
                  <a:srgbClr val="595959"/>
                </a:solidFill>
              </a:rPr>
              <a:t>bě, pě, vě (bje/pje/vje)</a:t>
            </a:r>
            <a:endParaRPr b="1"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běhat x bez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pěna x pes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věk x ven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mě (mně)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595959"/>
                </a:solidFill>
              </a:rPr>
              <a:t>město, měsíc x metro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vowel - no problem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rgbClr val="595959"/>
                </a:solidFill>
              </a:rPr>
              <a:t>Prst, vlk, krk … zmrzlina, čtvrtek</a:t>
            </a:r>
            <a:endParaRPr sz="26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6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400">
                <a:solidFill>
                  <a:srgbClr val="595959"/>
                </a:solidFill>
              </a:rPr>
              <a:t>Strč prst skrz krk.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