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Tahoma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Tahoma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aho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2a81ae7a1_1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f2a81ae7a1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f2a81ae7a1_1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2a81ae7a1_1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f2a81ae7a1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f2a81ae7a1_1_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2a81ae7a1_1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f2a81ae7a1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f2a81ae7a1_1_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2a81ae7a1_1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f2a81ae7a1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f2a81ae7a1_1_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f2a81ae7a1_1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f2a81ae7a1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f2a81ae7a1_1_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2a81ae7a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2a81ae7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f2a81ae7a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2a81ae7a1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f2a81ae7a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f2a81ae7a1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2a81ae7a1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2a81ae7a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f2a81ae7a1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2a81ae7a1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2a81ae7a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f2a81ae7a1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2a81ae7a1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2a81ae7a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f2a81ae7a1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2a81ae7a1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2a81ae7a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f2a81ae7a1_0_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2a81ae7a1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f2a81ae7a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f2a81ae7a1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2a81ae7a1_1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f2a81ae7a1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f2a81ae7a1_1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WEEK 03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Grammatical gender ***</a:t>
            </a:r>
            <a:endParaRPr/>
          </a:p>
        </p:txBody>
      </p:sp>
      <p:sp>
        <p:nvSpPr>
          <p:cNvPr id="222" name="Google Shape;222;p35"/>
          <p:cNvSpPr txBox="1"/>
          <p:nvPr/>
        </p:nvSpPr>
        <p:spPr>
          <a:xfrm>
            <a:off x="311700" y="1152475"/>
            <a:ext cx="3433200" cy="53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  <a:highlight>
                  <a:srgbClr val="A4C2F4"/>
                </a:highlight>
              </a:rPr>
              <a:t>M</a:t>
            </a:r>
            <a:endParaRPr sz="2000">
              <a:solidFill>
                <a:srgbClr val="000000"/>
              </a:solidFill>
              <a:highlight>
                <a:srgbClr val="A4C2F4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  <a:highlight>
                  <a:srgbClr val="A4C2F4"/>
                </a:highlight>
              </a:rPr>
              <a:t>-A</a:t>
            </a:r>
            <a:endParaRPr sz="2000">
              <a:solidFill>
                <a:srgbClr val="000000"/>
              </a:solidFill>
              <a:highlight>
                <a:srgbClr val="A4C2F4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</a:rPr>
              <a:t>Kolega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</a:rPr>
              <a:t>Táta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</a:rPr>
              <a:t>Tenista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  <a:highlight>
                  <a:srgbClr val="A4C2F4"/>
                </a:highlight>
              </a:rPr>
              <a:t>-E</a:t>
            </a:r>
            <a:endParaRPr sz="2000">
              <a:solidFill>
                <a:srgbClr val="000000"/>
              </a:solidFill>
              <a:highlight>
                <a:srgbClr val="A4C2F4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</a:rPr>
              <a:t>soudce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3" name="Google Shape;223;p35"/>
          <p:cNvSpPr txBox="1"/>
          <p:nvPr/>
        </p:nvSpPr>
        <p:spPr>
          <a:xfrm>
            <a:off x="4271100" y="1152475"/>
            <a:ext cx="2917200" cy="4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EA9999"/>
                </a:highlight>
              </a:rPr>
              <a:t>F</a:t>
            </a:r>
            <a:endParaRPr sz="2000">
              <a:highlight>
                <a:srgbClr val="EA9999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EA9999"/>
                </a:highlight>
              </a:rPr>
              <a:t>Consonant</a:t>
            </a:r>
            <a:endParaRPr sz="2000">
              <a:highlight>
                <a:srgbClr val="EA9999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Tramvaj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Kancelář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Garáž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Myš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olomouc</a:t>
            </a:r>
            <a:endParaRPr sz="2000"/>
          </a:p>
        </p:txBody>
      </p:sp>
      <p:sp>
        <p:nvSpPr>
          <p:cNvPr id="224" name="Google Shape;224;p35"/>
          <p:cNvSpPr txBox="1"/>
          <p:nvPr/>
        </p:nvSpPr>
        <p:spPr>
          <a:xfrm>
            <a:off x="8212375" y="1135075"/>
            <a:ext cx="3192600" cy="44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B6D7A8"/>
                </a:highlight>
              </a:rPr>
              <a:t>N</a:t>
            </a:r>
            <a:endParaRPr sz="2000">
              <a:highlight>
                <a:srgbClr val="B6D7A8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B6D7A8"/>
                </a:highlight>
              </a:rPr>
              <a:t>Consonant</a:t>
            </a:r>
            <a:endParaRPr sz="2000"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Muzeum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centrum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ten/ta/to (= the/this)</a:t>
            </a:r>
            <a:endParaRPr/>
          </a:p>
        </p:txBody>
      </p:sp>
      <p:sp>
        <p:nvSpPr>
          <p:cNvPr id="231" name="Google Shape;231;p36"/>
          <p:cNvSpPr txBox="1"/>
          <p:nvPr/>
        </p:nvSpPr>
        <p:spPr>
          <a:xfrm>
            <a:off x="311700" y="1152475"/>
            <a:ext cx="2330400" cy="53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  <a:highlight>
                  <a:srgbClr val="A4C2F4"/>
                </a:highlight>
              </a:rPr>
              <a:t>M</a:t>
            </a:r>
            <a:endParaRPr sz="2000">
              <a:solidFill>
                <a:srgbClr val="000000"/>
              </a:solidFill>
              <a:highlight>
                <a:srgbClr val="A4C2F4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  <a:highlight>
                  <a:srgbClr val="C9DAF8"/>
                </a:highlight>
              </a:rPr>
              <a:t>TEN</a:t>
            </a:r>
            <a:endParaRPr sz="2000">
              <a:solidFill>
                <a:srgbClr val="000000"/>
              </a:solidFill>
              <a:highlight>
                <a:srgbClr val="C9DAF8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  <a:highlight>
                  <a:srgbClr val="FFFFFF"/>
                </a:highlight>
              </a:rPr>
              <a:t>Ten doktor</a:t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  <a:highlight>
                  <a:srgbClr val="FFFFFF"/>
                </a:highlight>
              </a:rPr>
              <a:t>Ten student</a:t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  <a:highlight>
                  <a:srgbClr val="FFFFFF"/>
                </a:highlight>
              </a:rPr>
              <a:t>Ten papír</a:t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  <a:highlight>
                  <a:srgbClr val="FFFFFF"/>
                </a:highlight>
              </a:rPr>
              <a:t>Ten čaj</a:t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  <a:highlight>
                  <a:srgbClr val="FFFFFF"/>
                </a:highlight>
              </a:rPr>
              <a:t>Ten hotel</a:t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  <a:highlight>
                  <a:srgbClr val="FFFFFF"/>
                </a:highlight>
              </a:rPr>
              <a:t>Ten kolega</a:t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  <a:highlight>
                  <a:srgbClr val="FFFFFF"/>
                </a:highlight>
              </a:rPr>
              <a:t>Ten policista</a:t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2" name="Google Shape;232;p36"/>
          <p:cNvSpPr txBox="1"/>
          <p:nvPr/>
        </p:nvSpPr>
        <p:spPr>
          <a:xfrm>
            <a:off x="2790075" y="1152475"/>
            <a:ext cx="2590200" cy="5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EA9999"/>
                </a:highlight>
              </a:rPr>
              <a:t>F</a:t>
            </a:r>
            <a:endParaRPr sz="2000">
              <a:highlight>
                <a:srgbClr val="EA99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EA9999"/>
                </a:highlight>
              </a:rPr>
              <a:t>TA</a:t>
            </a:r>
            <a:endParaRPr sz="2000">
              <a:highlight>
                <a:srgbClr val="EA9999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EA99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</a:rPr>
              <a:t>Ta doktorka</a:t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</a:rPr>
              <a:t>Ta studentka</a:t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</a:rPr>
              <a:t>Ta máma</a:t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</a:rPr>
              <a:t>Ta káva</a:t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</a:rPr>
              <a:t>Ta škola</a:t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</a:rPr>
              <a:t>Ta univerzita</a:t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</a:rPr>
              <a:t>Ta restaurace</a:t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</a:rPr>
              <a:t>Ta policie</a:t>
            </a:r>
            <a:endParaRPr sz="2000">
              <a:highlight>
                <a:srgbClr val="FFFFFF"/>
              </a:highlight>
            </a:endParaRPr>
          </a:p>
        </p:txBody>
      </p:sp>
      <p:sp>
        <p:nvSpPr>
          <p:cNvPr id="233" name="Google Shape;233;p36"/>
          <p:cNvSpPr txBox="1"/>
          <p:nvPr/>
        </p:nvSpPr>
        <p:spPr>
          <a:xfrm>
            <a:off x="5599350" y="1130275"/>
            <a:ext cx="2590200" cy="4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B6D7A8"/>
                </a:highlight>
              </a:rPr>
              <a:t>N</a:t>
            </a:r>
            <a:endParaRPr sz="2000">
              <a:highlight>
                <a:srgbClr val="B6D7A8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B6D7A8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B6D7A8"/>
                </a:highlight>
              </a:rPr>
              <a:t>TO</a:t>
            </a:r>
            <a:endParaRPr sz="2000">
              <a:highlight>
                <a:srgbClr val="B6D7A8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</a:rPr>
              <a:t>To město</a:t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</a:rPr>
              <a:t>To auto</a:t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</a:rPr>
              <a:t>To pivo</a:t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</a:rPr>
              <a:t>To rádio</a:t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</a:rPr>
              <a:t>To parkoviště</a:t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</a:rPr>
              <a:t>To náměstí</a:t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Gender: adjectives</a:t>
            </a:r>
            <a:endParaRPr/>
          </a:p>
        </p:txBody>
      </p:sp>
      <p:sp>
        <p:nvSpPr>
          <p:cNvPr id="240" name="Google Shape;240;p37"/>
          <p:cNvSpPr txBox="1"/>
          <p:nvPr/>
        </p:nvSpPr>
        <p:spPr>
          <a:xfrm>
            <a:off x="311700" y="1152475"/>
            <a:ext cx="2330400" cy="56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  <a:highlight>
                  <a:srgbClr val="A4C2F4"/>
                </a:highlight>
              </a:rPr>
              <a:t>M</a:t>
            </a:r>
            <a:endParaRPr sz="2000">
              <a:solidFill>
                <a:srgbClr val="000000"/>
              </a:solidFill>
              <a:highlight>
                <a:srgbClr val="A4C2F4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A4C2F4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>
                <a:solidFill>
                  <a:srgbClr val="000000"/>
                </a:solidFill>
                <a:highlight>
                  <a:srgbClr val="FFFFFF"/>
                </a:highlight>
              </a:rPr>
              <a:t>dobr</a:t>
            </a:r>
            <a:r>
              <a:rPr b="1" lang="cs-CZ" sz="2000">
                <a:solidFill>
                  <a:srgbClr val="000000"/>
                </a:solidFill>
                <a:highlight>
                  <a:srgbClr val="C9DAF8"/>
                </a:highlight>
              </a:rPr>
              <a:t>ý</a:t>
            </a:r>
            <a:endParaRPr b="1" sz="2000">
              <a:solidFill>
                <a:srgbClr val="000000"/>
              </a:solidFill>
              <a:highlight>
                <a:srgbClr val="C9DAF8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</a:rPr>
              <a:t>Dobrý den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</a:rPr>
              <a:t>Nový student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</a:rPr>
              <a:t>Velký papír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cs-CZ" sz="2000">
                <a:solidFill>
                  <a:srgbClr val="000000"/>
                </a:solidFill>
              </a:rPr>
              <a:t>modern</a:t>
            </a:r>
            <a:r>
              <a:rPr b="1" lang="cs-CZ" sz="2000">
                <a:solidFill>
                  <a:srgbClr val="000000"/>
                </a:solidFill>
                <a:highlight>
                  <a:srgbClr val="C9DAF8"/>
                </a:highlight>
              </a:rPr>
              <a:t>í</a:t>
            </a:r>
            <a:r>
              <a:rPr b="1" lang="cs-CZ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</a:rPr>
              <a:t>Moderní doktor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</a:rPr>
              <a:t>Moderní hotel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1" name="Google Shape;241;p37"/>
          <p:cNvSpPr txBox="1"/>
          <p:nvPr/>
        </p:nvSpPr>
        <p:spPr>
          <a:xfrm>
            <a:off x="2775275" y="977100"/>
            <a:ext cx="2590200" cy="49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EA9999"/>
                </a:highlight>
              </a:rPr>
              <a:t>F</a:t>
            </a:r>
            <a:endParaRPr sz="2000">
              <a:highlight>
                <a:srgbClr val="EA9999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EA9999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/>
              <a:t>dobr</a:t>
            </a:r>
            <a:r>
              <a:rPr b="1" lang="cs-CZ" sz="2000">
                <a:highlight>
                  <a:srgbClr val="EA9999"/>
                </a:highlight>
              </a:rPr>
              <a:t>á</a:t>
            </a:r>
            <a:endParaRPr b="1" sz="2000">
              <a:highlight>
                <a:srgbClr val="EA9999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highlight>
                <a:srgbClr val="EA99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</a:rPr>
              <a:t>Dobrá káva</a:t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</a:rPr>
              <a:t>Nová studentka</a:t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</a:rPr>
              <a:t>Velká kniha</a:t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>
                <a:highlight>
                  <a:srgbClr val="FFFFFF"/>
                </a:highlight>
              </a:rPr>
              <a:t>modern</a:t>
            </a:r>
            <a:r>
              <a:rPr b="1" lang="cs-CZ" sz="2000">
                <a:highlight>
                  <a:srgbClr val="EA9999"/>
                </a:highlight>
              </a:rPr>
              <a:t>í</a:t>
            </a:r>
            <a:endParaRPr b="1" sz="2000">
              <a:highlight>
                <a:srgbClr val="EA99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</a:rPr>
              <a:t>Moderní doktorka</a:t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</a:rPr>
              <a:t>Moderní škola</a:t>
            </a:r>
            <a:endParaRPr sz="2000">
              <a:highlight>
                <a:srgbClr val="FFFFFF"/>
              </a:highlight>
            </a:endParaRPr>
          </a:p>
        </p:txBody>
      </p:sp>
      <p:sp>
        <p:nvSpPr>
          <p:cNvPr id="242" name="Google Shape;242;p37"/>
          <p:cNvSpPr txBox="1"/>
          <p:nvPr/>
        </p:nvSpPr>
        <p:spPr>
          <a:xfrm>
            <a:off x="5580475" y="977100"/>
            <a:ext cx="2590200" cy="51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B6D7A8"/>
                </a:highlight>
              </a:rPr>
              <a:t>N</a:t>
            </a:r>
            <a:endParaRPr sz="2000">
              <a:highlight>
                <a:srgbClr val="B6D7A8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B6D7A8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</a:rPr>
              <a:t>dobr</a:t>
            </a:r>
            <a:r>
              <a:rPr lang="cs-CZ" sz="2000">
                <a:highlight>
                  <a:srgbClr val="B6D7A8"/>
                </a:highlight>
              </a:rPr>
              <a:t>é</a:t>
            </a:r>
            <a:endParaRPr sz="2000"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Dobré ráno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Nové auto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Velké parkoviště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/>
              <a:t>modern</a:t>
            </a:r>
            <a:r>
              <a:rPr b="1" lang="cs-CZ" sz="2000">
                <a:highlight>
                  <a:srgbClr val="B6D7A8"/>
                </a:highlight>
              </a:rPr>
              <a:t>í</a:t>
            </a:r>
            <a:endParaRPr b="1" sz="2000"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Moderní rádio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Moderní nádraží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Grammatical gender - summary</a:t>
            </a:r>
            <a:endParaRPr/>
          </a:p>
        </p:txBody>
      </p:sp>
      <p:sp>
        <p:nvSpPr>
          <p:cNvPr id="249" name="Google Shape;249;p38"/>
          <p:cNvSpPr txBox="1"/>
          <p:nvPr/>
        </p:nvSpPr>
        <p:spPr>
          <a:xfrm>
            <a:off x="311700" y="1209075"/>
            <a:ext cx="2330400" cy="5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  <a:highlight>
                  <a:srgbClr val="A4C2F4"/>
                </a:highlight>
              </a:rPr>
              <a:t>M</a:t>
            </a:r>
            <a:endParaRPr sz="2000">
              <a:solidFill>
                <a:srgbClr val="000000"/>
              </a:solidFill>
              <a:highlight>
                <a:srgbClr val="A4C2F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  <a:highlight>
                  <a:srgbClr val="FFFFFF"/>
                </a:highlight>
              </a:rPr>
              <a:t>Ten dobr</a:t>
            </a:r>
            <a:r>
              <a:rPr lang="cs-CZ" sz="2000">
                <a:solidFill>
                  <a:srgbClr val="000000"/>
                </a:solidFill>
                <a:highlight>
                  <a:srgbClr val="A4C2F4"/>
                </a:highlight>
              </a:rPr>
              <a:t>ý</a:t>
            </a:r>
            <a:r>
              <a:rPr lang="cs-CZ" sz="2000">
                <a:solidFill>
                  <a:srgbClr val="000000"/>
                </a:solidFill>
                <a:highlight>
                  <a:srgbClr val="FFFFFF"/>
                </a:highlight>
              </a:rPr>
              <a:t> čaj</a:t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  <a:highlight>
                  <a:srgbClr val="FFFFFF"/>
                </a:highlight>
              </a:rPr>
              <a:t>Ten nov</a:t>
            </a:r>
            <a:r>
              <a:rPr lang="cs-CZ" sz="2000">
                <a:solidFill>
                  <a:srgbClr val="000000"/>
                </a:solidFill>
                <a:highlight>
                  <a:srgbClr val="A4C2F4"/>
                </a:highlight>
              </a:rPr>
              <a:t>ý</a:t>
            </a:r>
            <a:r>
              <a:rPr lang="cs-CZ" sz="2000">
                <a:solidFill>
                  <a:srgbClr val="000000"/>
                </a:solidFill>
                <a:highlight>
                  <a:srgbClr val="FFFFFF"/>
                </a:highlight>
              </a:rPr>
              <a:t> student</a:t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  <a:highlight>
                  <a:srgbClr val="FFFFFF"/>
                </a:highlight>
              </a:rPr>
              <a:t>Ten </a:t>
            </a:r>
            <a:r>
              <a:rPr lang="cs-CZ" sz="2000" u="sng">
                <a:solidFill>
                  <a:srgbClr val="000000"/>
                </a:solidFill>
                <a:highlight>
                  <a:srgbClr val="FFFFFF"/>
                </a:highlight>
              </a:rPr>
              <a:t>moderní</a:t>
            </a:r>
            <a:r>
              <a:rPr lang="cs-CZ" sz="2000">
                <a:solidFill>
                  <a:srgbClr val="000000"/>
                </a:solidFill>
                <a:highlight>
                  <a:srgbClr val="FFFFFF"/>
                </a:highlight>
              </a:rPr>
              <a:t> hotel</a:t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A4C2F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0" name="Google Shape;250;p38"/>
          <p:cNvSpPr txBox="1"/>
          <p:nvPr/>
        </p:nvSpPr>
        <p:spPr>
          <a:xfrm>
            <a:off x="2825625" y="1112200"/>
            <a:ext cx="2590200" cy="5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EA9999"/>
                </a:highlight>
              </a:rPr>
              <a:t>F</a:t>
            </a:r>
            <a:endParaRPr sz="2000">
              <a:highlight>
                <a:srgbClr val="EA9999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EA9999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Ta dobr</a:t>
            </a:r>
            <a:r>
              <a:rPr lang="cs-CZ" sz="2000">
                <a:highlight>
                  <a:srgbClr val="EA9999"/>
                </a:highlight>
              </a:rPr>
              <a:t>á</a:t>
            </a:r>
            <a:r>
              <a:rPr lang="cs-CZ" sz="2000"/>
              <a:t> káva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Ta nov</a:t>
            </a:r>
            <a:r>
              <a:rPr lang="cs-CZ" sz="2000">
                <a:highlight>
                  <a:srgbClr val="EA9999"/>
                </a:highlight>
              </a:rPr>
              <a:t>á</a:t>
            </a:r>
            <a:r>
              <a:rPr lang="cs-CZ" sz="2000"/>
              <a:t> studentka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Ta </a:t>
            </a:r>
            <a:r>
              <a:rPr lang="cs-CZ" sz="2000" u="sng"/>
              <a:t>moderní</a:t>
            </a:r>
            <a:r>
              <a:rPr lang="cs-CZ" sz="2000"/>
              <a:t> škola</a:t>
            </a:r>
            <a:endParaRPr sz="2000"/>
          </a:p>
        </p:txBody>
      </p:sp>
      <p:sp>
        <p:nvSpPr>
          <p:cNvPr id="251" name="Google Shape;251;p38"/>
          <p:cNvSpPr txBox="1"/>
          <p:nvPr/>
        </p:nvSpPr>
        <p:spPr>
          <a:xfrm>
            <a:off x="5599350" y="1130275"/>
            <a:ext cx="2590200" cy="52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B6D7A8"/>
                </a:highlight>
              </a:rPr>
              <a:t>N</a:t>
            </a:r>
            <a:endParaRPr sz="2000">
              <a:highlight>
                <a:srgbClr val="B6D7A8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To dobr</a:t>
            </a:r>
            <a:r>
              <a:rPr lang="cs-CZ" sz="2000">
                <a:highlight>
                  <a:srgbClr val="B6D7A8"/>
                </a:highlight>
              </a:rPr>
              <a:t>é</a:t>
            </a:r>
            <a:r>
              <a:rPr lang="cs-CZ" sz="2000"/>
              <a:t> víno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To nov</a:t>
            </a:r>
            <a:r>
              <a:rPr lang="cs-CZ" sz="2000">
                <a:highlight>
                  <a:srgbClr val="B6D7A8"/>
                </a:highlight>
              </a:rPr>
              <a:t>é</a:t>
            </a:r>
            <a:r>
              <a:rPr lang="cs-CZ" sz="2000"/>
              <a:t> auto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To </a:t>
            </a:r>
            <a:r>
              <a:rPr lang="cs-CZ" sz="2000" u="sng"/>
              <a:t>moderní</a:t>
            </a:r>
            <a:r>
              <a:rPr lang="cs-CZ" sz="2000"/>
              <a:t> město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Město - summary</a:t>
            </a:r>
            <a:endParaRPr/>
          </a:p>
        </p:txBody>
      </p:sp>
      <p:sp>
        <p:nvSpPr>
          <p:cNvPr id="258" name="Google Shape;258;p3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 to </a:t>
            </a:r>
            <a:r>
              <a:rPr lang="cs-CZ">
                <a:highlight>
                  <a:srgbClr val="A4C2F4"/>
                </a:highlight>
              </a:rPr>
              <a:t>ten</a:t>
            </a:r>
            <a:r>
              <a:rPr lang="cs-CZ"/>
              <a:t>/</a:t>
            </a:r>
            <a:r>
              <a:rPr lang="cs-CZ">
                <a:highlight>
                  <a:srgbClr val="EA9999"/>
                </a:highlight>
              </a:rPr>
              <a:t>ta</a:t>
            </a:r>
            <a:r>
              <a:rPr lang="cs-CZ"/>
              <a:t>/</a:t>
            </a:r>
            <a:r>
              <a:rPr lang="cs-CZ">
                <a:highlight>
                  <a:srgbClr val="B6D7A8"/>
                </a:highlight>
              </a:rPr>
              <a:t>to</a:t>
            </a:r>
            <a:r>
              <a:rPr lang="cs-CZ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supermarket		restaurace		kino 		škola 	nádraží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letiště		zastávka		divadlo		obchod		park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hotel		náměstí		nemocnice		univerzita		*kancelář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auto		autobus		vlak		taxík		*tramvaj (šalina)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Město - vocabulary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blízko = near/close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daleko = far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tady = here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tam = there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KDE?</a:t>
            </a:r>
            <a:r>
              <a:rPr lang="cs-CZ"/>
              <a:t> = Where?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je banka?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je zastávka Nemocnice Bohunice?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je restaurace Campus River?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Verbs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cs-CZ"/>
              <a:t>bydlet (= to live/reside)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bydlíš?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je blízko?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je daleko?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cs-CZ"/>
              <a:t>muset (= must/have to)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cs-CZ"/>
              <a:t>*jít (= to go (on foot)): jdu, jdeš, jde, jdeme, jdete, jdou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Kam</a:t>
            </a:r>
            <a:r>
              <a:rPr lang="cs-CZ"/>
              <a:t> jdeš?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cs-CZ"/>
              <a:t>*jet (= to go/drive): jedu, jedeš, jede, jedeme, jedete, jedou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jedeš na univerzitu?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cs-CZ"/>
              <a:t>*vědět (= to know): vím, víš, ví, víme, víte, ví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Jít + Jet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7650" y="1163600"/>
            <a:ext cx="57669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9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595959"/>
                </a:solidFill>
              </a:rPr>
              <a:t>Jít = to go (on foot)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595959"/>
                </a:solidFill>
              </a:rPr>
              <a:t>Jít: jdu - jdeš - jde - jdeme - jdete - jdou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cs-CZ" sz="1900">
                <a:solidFill>
                  <a:srgbClr val="595959"/>
                </a:solidFill>
              </a:rPr>
              <a:t>PĚŠKY</a:t>
            </a:r>
            <a:endParaRPr b="1" sz="1900">
              <a:solidFill>
                <a:srgbClr val="595959"/>
              </a:solidFill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4832400" y="1152475"/>
            <a:ext cx="6364800" cy="48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595959"/>
                </a:solidFill>
              </a:rPr>
              <a:t>Jet = to go/drive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595959"/>
                </a:solidFill>
              </a:rPr>
              <a:t>Jet: jedu - jedeš - jede - jedeme - jedete - jedou</a:t>
            </a:r>
            <a:endParaRPr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900">
                <a:solidFill>
                  <a:srgbClr val="595959"/>
                </a:solidFill>
              </a:rPr>
              <a:t>Jet: </a:t>
            </a:r>
            <a:endParaRPr sz="19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900">
                <a:solidFill>
                  <a:srgbClr val="595959"/>
                </a:solidFill>
              </a:rPr>
              <a:t>Auto → autem</a:t>
            </a:r>
            <a:endParaRPr b="1" sz="19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900">
                <a:solidFill>
                  <a:srgbClr val="595959"/>
                </a:solidFill>
              </a:rPr>
              <a:t>Autobus → autobusem</a:t>
            </a:r>
            <a:endParaRPr b="1" sz="19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900">
                <a:solidFill>
                  <a:srgbClr val="595959"/>
                </a:solidFill>
              </a:rPr>
              <a:t>Metro → metrem</a:t>
            </a:r>
            <a:endParaRPr b="1" sz="19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900">
                <a:solidFill>
                  <a:srgbClr val="595959"/>
                </a:solidFill>
              </a:rPr>
              <a:t>Vlak → vlakem</a:t>
            </a:r>
            <a:endParaRPr b="1" sz="19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900">
                <a:solidFill>
                  <a:srgbClr val="595959"/>
                </a:solidFill>
              </a:rPr>
              <a:t>Taxík → taxíkem</a:t>
            </a:r>
            <a:endParaRPr b="1" sz="19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900">
                <a:solidFill>
                  <a:srgbClr val="595959"/>
                </a:solidFill>
              </a:rPr>
              <a:t>Tramvaj → tramvají</a:t>
            </a:r>
            <a:endParaRPr b="1" sz="19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900">
                <a:solidFill>
                  <a:srgbClr val="595959"/>
                </a:solidFill>
              </a:rPr>
              <a:t>Kolo → na kole</a:t>
            </a:r>
            <a:endParaRPr b="1" sz="19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Directions (strana 19) </a:t>
            </a:r>
            <a:endParaRPr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KAM? (= where to)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solidFill>
                  <a:srgbClr val="595959"/>
                </a:solidFill>
              </a:rPr>
              <a:t>Jet/jít: 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300">
                <a:solidFill>
                  <a:srgbClr val="595959"/>
                </a:solidFill>
              </a:rPr>
              <a:t>↑</a:t>
            </a:r>
            <a:r>
              <a:rPr lang="cs-CZ" sz="2300">
                <a:solidFill>
                  <a:srgbClr val="595959"/>
                </a:solidFill>
              </a:rPr>
              <a:t> nahoru - </a:t>
            </a:r>
            <a:r>
              <a:rPr b="1" lang="cs-CZ" sz="2300">
                <a:solidFill>
                  <a:srgbClr val="595959"/>
                </a:solidFill>
              </a:rPr>
              <a:t>↓</a:t>
            </a:r>
            <a:r>
              <a:rPr lang="cs-CZ" sz="2300">
                <a:solidFill>
                  <a:srgbClr val="595959"/>
                </a:solidFill>
              </a:rPr>
              <a:t> dolů</a:t>
            </a:r>
            <a:endParaRPr sz="23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>
                <a:solidFill>
                  <a:srgbClr val="595959"/>
                </a:solidFill>
              </a:rPr>
              <a:t>↰ doleva - ↱ doprava </a:t>
            </a:r>
            <a:endParaRPr sz="23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>
                <a:solidFill>
                  <a:srgbClr val="595959"/>
                </a:solidFill>
              </a:rPr>
              <a:t>→ rovně</a:t>
            </a:r>
            <a:endParaRPr sz="23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>
                <a:solidFill>
                  <a:srgbClr val="595959"/>
                </a:solidFill>
              </a:rPr>
              <a:t>↻ zpátky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Locations</a:t>
            </a:r>
            <a:endParaRPr/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Kde? (= where)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500">
                <a:solidFill>
                  <a:srgbClr val="595959"/>
                </a:solidFill>
              </a:rPr>
              <a:t>nahoře</a:t>
            </a:r>
            <a:endParaRPr b="1" sz="250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500">
                <a:solidFill>
                  <a:srgbClr val="595959"/>
                </a:solidFill>
              </a:rPr>
              <a:t>vlevo uprostřed vpravo</a:t>
            </a:r>
            <a:endParaRPr b="1" sz="250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500">
                <a:solidFill>
                  <a:srgbClr val="595959"/>
                </a:solidFill>
              </a:rPr>
              <a:t>dole</a:t>
            </a:r>
            <a:endParaRPr b="1" sz="25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-CZ"/>
              <a:t>Kde je to?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je škola?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je restaurace?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je hotel?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x KAM</a:t>
            </a:r>
            <a:endParaRPr/>
          </a:p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700">
                <a:solidFill>
                  <a:srgbClr val="595959"/>
                </a:solidFill>
              </a:rPr>
              <a:t>Restaurace je </a:t>
            </a:r>
            <a:r>
              <a:rPr lang="cs-CZ" sz="2700">
                <a:solidFill>
                  <a:srgbClr val="595959"/>
                </a:solidFill>
                <a:highlight>
                  <a:srgbClr val="00FF00"/>
                </a:highlight>
              </a:rPr>
              <a:t>vlevo.</a:t>
            </a:r>
            <a:r>
              <a:rPr lang="cs-CZ" sz="2700">
                <a:solidFill>
                  <a:srgbClr val="595959"/>
                </a:solidFill>
              </a:rPr>
              <a:t> X Musíte jít </a:t>
            </a:r>
            <a:r>
              <a:rPr lang="cs-CZ" sz="2700">
                <a:solidFill>
                  <a:srgbClr val="595959"/>
                </a:solidFill>
                <a:highlight>
                  <a:srgbClr val="00FF00"/>
                </a:highlight>
              </a:rPr>
              <a:t>doleva.</a:t>
            </a:r>
            <a:endParaRPr sz="2700">
              <a:solidFill>
                <a:srgbClr val="595959"/>
              </a:solidFill>
              <a:highlight>
                <a:srgbClr val="00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700">
                <a:solidFill>
                  <a:srgbClr val="595959"/>
                </a:solidFill>
              </a:rPr>
              <a:t>Banka je </a:t>
            </a:r>
            <a:r>
              <a:rPr lang="cs-CZ" sz="2700">
                <a:solidFill>
                  <a:srgbClr val="595959"/>
                </a:solidFill>
                <a:highlight>
                  <a:srgbClr val="00FF00"/>
                </a:highlight>
              </a:rPr>
              <a:t>nahoře. </a:t>
            </a:r>
            <a:r>
              <a:rPr lang="cs-CZ" sz="2700">
                <a:solidFill>
                  <a:srgbClr val="595959"/>
                </a:solidFill>
              </a:rPr>
              <a:t>X Musíte jít </a:t>
            </a:r>
            <a:r>
              <a:rPr lang="cs-CZ" sz="2700">
                <a:solidFill>
                  <a:srgbClr val="595959"/>
                </a:solidFill>
                <a:highlight>
                  <a:srgbClr val="00FF00"/>
                </a:highlight>
              </a:rPr>
              <a:t>nahoru.					</a:t>
            </a:r>
            <a:endParaRPr sz="2700">
              <a:solidFill>
                <a:srgbClr val="595959"/>
              </a:solidFill>
              <a:highlight>
                <a:srgbClr val="00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700">
                <a:solidFill>
                  <a:srgbClr val="595959"/>
                </a:solidFill>
              </a:rPr>
              <a:t>Škola je </a:t>
            </a:r>
            <a:r>
              <a:rPr lang="cs-CZ" sz="2700">
                <a:solidFill>
                  <a:srgbClr val="595959"/>
                </a:solidFill>
                <a:highlight>
                  <a:srgbClr val="00FF00"/>
                </a:highlight>
              </a:rPr>
              <a:t>dole.</a:t>
            </a:r>
            <a:r>
              <a:rPr lang="cs-CZ" sz="2700">
                <a:solidFill>
                  <a:srgbClr val="595959"/>
                </a:solidFill>
              </a:rPr>
              <a:t> X Musíte jít </a:t>
            </a:r>
            <a:r>
              <a:rPr lang="cs-CZ" sz="2700">
                <a:solidFill>
                  <a:srgbClr val="595959"/>
                </a:solidFill>
                <a:highlight>
                  <a:srgbClr val="00FF00"/>
                </a:highlight>
              </a:rPr>
              <a:t>dolů. </a:t>
            </a:r>
            <a:endParaRPr sz="4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GENDER </a:t>
            </a:r>
            <a:endParaRPr/>
          </a:p>
        </p:txBody>
      </p:sp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317650" y="1163600"/>
            <a:ext cx="11511300" cy="61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Natural genders </a:t>
            </a:r>
            <a:endParaRPr/>
          </a:p>
        </p:txBody>
      </p:sp>
      <p:sp>
        <p:nvSpPr>
          <p:cNvPr id="203" name="Google Shape;203;p33"/>
          <p:cNvSpPr txBox="1"/>
          <p:nvPr/>
        </p:nvSpPr>
        <p:spPr>
          <a:xfrm>
            <a:off x="604125" y="2019300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595959"/>
                </a:solidFill>
              </a:rPr>
              <a:t>Pan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595959"/>
                </a:solidFill>
              </a:rPr>
              <a:t>Muž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595959"/>
                </a:solidFill>
              </a:rPr>
              <a:t>Student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595959"/>
                </a:solidFill>
              </a:rPr>
              <a:t>Doktor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595959"/>
                </a:solidFill>
              </a:rPr>
              <a:t>Profesor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595959"/>
                </a:solidFill>
              </a:rPr>
              <a:t>Táta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cs-CZ">
                <a:solidFill>
                  <a:srgbClr val="595959"/>
                </a:solidFill>
              </a:rPr>
              <a:t>syn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5700250" y="2019300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595959"/>
                </a:solidFill>
              </a:rPr>
              <a:t>Paní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595959"/>
                </a:solidFill>
              </a:rPr>
              <a:t>Žena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595959"/>
                </a:solidFill>
              </a:rPr>
              <a:t>Studentka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595959"/>
                </a:solidFill>
              </a:rPr>
              <a:t>Doktorka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595959"/>
                </a:solidFill>
              </a:rPr>
              <a:t>Profesorka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595959"/>
                </a:solidFill>
              </a:rPr>
              <a:t>Máma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cs-CZ">
                <a:solidFill>
                  <a:srgbClr val="595959"/>
                </a:solidFill>
              </a:rPr>
              <a:t>dcera</a:t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6925" y="2620813"/>
            <a:ext cx="1269100" cy="126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9550" y="2661800"/>
            <a:ext cx="940501" cy="141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Grammatical gender (strana 18)</a:t>
            </a:r>
            <a:endParaRPr/>
          </a:p>
        </p:txBody>
      </p:sp>
      <p:sp>
        <p:nvSpPr>
          <p:cNvPr id="213" name="Google Shape;213;p34"/>
          <p:cNvSpPr txBox="1"/>
          <p:nvPr/>
        </p:nvSpPr>
        <p:spPr>
          <a:xfrm>
            <a:off x="311700" y="1152475"/>
            <a:ext cx="3452100" cy="51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>
                <a:solidFill>
                  <a:schemeClr val="dk1"/>
                </a:solidFill>
                <a:highlight>
                  <a:srgbClr val="4A86E8"/>
                </a:highlight>
              </a:rPr>
              <a:t>M</a:t>
            </a:r>
            <a:endParaRPr b="1" sz="2000">
              <a:solidFill>
                <a:schemeClr val="dk1"/>
              </a:solidFill>
              <a:highlight>
                <a:srgbClr val="4A86E8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highlight>
                  <a:srgbClr val="4A86E8"/>
                </a:highlight>
              </a:rPr>
              <a:t>consonant</a:t>
            </a:r>
            <a:endParaRPr sz="2000">
              <a:solidFill>
                <a:schemeClr val="dk1"/>
              </a:solidFill>
              <a:highlight>
                <a:srgbClr val="4A86E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</a:rPr>
              <a:t>Dokto</a:t>
            </a:r>
            <a:r>
              <a:rPr lang="cs-CZ" sz="2000">
                <a:solidFill>
                  <a:schemeClr val="dk1"/>
                </a:solidFill>
                <a:highlight>
                  <a:srgbClr val="FFFF00"/>
                </a:highlight>
              </a:rPr>
              <a:t>r</a:t>
            </a:r>
            <a:endParaRPr sz="2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</a:rPr>
              <a:t>Studen</a:t>
            </a:r>
            <a:r>
              <a:rPr lang="cs-CZ" sz="2000">
                <a:solidFill>
                  <a:schemeClr val="dk1"/>
                </a:solidFill>
                <a:highlight>
                  <a:srgbClr val="FFFF00"/>
                </a:highlight>
              </a:rPr>
              <a:t>t</a:t>
            </a:r>
            <a:endParaRPr sz="2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</a:rPr>
              <a:t>Profeso</a:t>
            </a:r>
            <a:r>
              <a:rPr lang="cs-CZ" sz="2000">
                <a:solidFill>
                  <a:schemeClr val="dk1"/>
                </a:solidFill>
                <a:highlight>
                  <a:srgbClr val="FFFF00"/>
                </a:highlight>
              </a:rPr>
              <a:t>r</a:t>
            </a:r>
            <a:endParaRPr sz="2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</a:rPr>
              <a:t>Inžený</a:t>
            </a:r>
            <a:r>
              <a:rPr lang="cs-CZ" sz="2000">
                <a:solidFill>
                  <a:schemeClr val="dk1"/>
                </a:solidFill>
                <a:highlight>
                  <a:srgbClr val="FFFF00"/>
                </a:highlight>
              </a:rPr>
              <a:t>r</a:t>
            </a:r>
            <a:endParaRPr sz="2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</a:rPr>
              <a:t>Léka</a:t>
            </a:r>
            <a:r>
              <a:rPr lang="cs-CZ" sz="2000">
                <a:solidFill>
                  <a:schemeClr val="dk1"/>
                </a:solidFill>
                <a:highlight>
                  <a:srgbClr val="FFFF00"/>
                </a:highlight>
              </a:rPr>
              <a:t>ř</a:t>
            </a:r>
            <a:endParaRPr sz="2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</a:rPr>
              <a:t>Brat</a:t>
            </a:r>
            <a:r>
              <a:rPr lang="cs-CZ" sz="2000">
                <a:solidFill>
                  <a:schemeClr val="dk1"/>
                </a:solidFill>
                <a:highlight>
                  <a:srgbClr val="FFFF00"/>
                </a:highlight>
              </a:rPr>
              <a:t>r</a:t>
            </a:r>
            <a:endParaRPr sz="2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</a:rPr>
              <a:t>Sy</a:t>
            </a:r>
            <a:r>
              <a:rPr lang="cs-CZ" sz="2000">
                <a:solidFill>
                  <a:schemeClr val="dk1"/>
                </a:solidFill>
                <a:highlight>
                  <a:srgbClr val="FFFF00"/>
                </a:highlight>
              </a:rPr>
              <a:t>n</a:t>
            </a:r>
            <a:endParaRPr sz="2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</a:rPr>
              <a:t>Supermarke</a:t>
            </a:r>
            <a:r>
              <a:rPr lang="cs-CZ" sz="2000">
                <a:solidFill>
                  <a:schemeClr val="dk1"/>
                </a:solidFill>
                <a:highlight>
                  <a:srgbClr val="FFFF00"/>
                </a:highlight>
              </a:rPr>
              <a:t>t</a:t>
            </a:r>
            <a:endParaRPr sz="2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</a:rPr>
              <a:t>Hote</a:t>
            </a:r>
            <a:r>
              <a:rPr lang="cs-CZ" sz="2000">
                <a:solidFill>
                  <a:schemeClr val="dk1"/>
                </a:solidFill>
                <a:highlight>
                  <a:srgbClr val="FFFF00"/>
                </a:highlight>
              </a:rPr>
              <a:t>l</a:t>
            </a:r>
            <a:endParaRPr sz="2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</a:rPr>
              <a:t>Salá</a:t>
            </a:r>
            <a:r>
              <a:rPr lang="cs-CZ" sz="2000">
                <a:solidFill>
                  <a:schemeClr val="dk1"/>
                </a:solidFill>
                <a:highlight>
                  <a:srgbClr val="FFFF00"/>
                </a:highlight>
              </a:rPr>
              <a:t>t</a:t>
            </a:r>
            <a:endParaRPr sz="2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</a:rPr>
              <a:t>Ča</a:t>
            </a:r>
            <a:r>
              <a:rPr lang="cs-CZ" sz="2000">
                <a:solidFill>
                  <a:schemeClr val="dk1"/>
                </a:solidFill>
                <a:highlight>
                  <a:srgbClr val="FFFF00"/>
                </a:highlight>
              </a:rPr>
              <a:t>j</a:t>
            </a:r>
            <a:endParaRPr sz="2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</a:rPr>
              <a:t>Papí</a:t>
            </a:r>
            <a:r>
              <a:rPr lang="cs-CZ" sz="2000">
                <a:solidFill>
                  <a:schemeClr val="dk1"/>
                </a:solidFill>
                <a:highlight>
                  <a:srgbClr val="FFFF00"/>
                </a:highlight>
              </a:rPr>
              <a:t>r</a:t>
            </a:r>
            <a:endParaRPr sz="2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</a:rPr>
              <a:t>Mobi</a:t>
            </a:r>
            <a:r>
              <a:rPr lang="cs-CZ" sz="2000">
                <a:solidFill>
                  <a:schemeClr val="dk1"/>
                </a:solidFill>
                <a:highlight>
                  <a:srgbClr val="FFFF00"/>
                </a:highlight>
              </a:rPr>
              <a:t>l</a:t>
            </a:r>
            <a:endParaRPr sz="2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4290400" y="1152475"/>
            <a:ext cx="3086400" cy="5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>
                <a:highlight>
                  <a:srgbClr val="EA9999"/>
                </a:highlight>
              </a:rPr>
              <a:t>F</a:t>
            </a:r>
            <a:endParaRPr b="1" sz="2000">
              <a:highlight>
                <a:srgbClr val="EA9999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EA9999"/>
                </a:highlight>
              </a:rPr>
              <a:t>-A</a:t>
            </a:r>
            <a:endParaRPr sz="2000">
              <a:highlight>
                <a:srgbClr val="EA99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Doktork</a:t>
            </a:r>
            <a:r>
              <a:rPr lang="cs-CZ" sz="2000">
                <a:highlight>
                  <a:srgbClr val="FFFF00"/>
                </a:highlight>
              </a:rPr>
              <a:t>a</a:t>
            </a:r>
            <a:endParaRPr sz="20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Studentk</a:t>
            </a:r>
            <a:r>
              <a:rPr lang="cs-CZ" sz="2000">
                <a:highlight>
                  <a:srgbClr val="FFFF00"/>
                </a:highlight>
              </a:rPr>
              <a:t>a</a:t>
            </a:r>
            <a:endParaRPr sz="20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000000"/>
                </a:solidFill>
              </a:rPr>
              <a:t>Žen</a:t>
            </a:r>
            <a:r>
              <a:rPr lang="cs-CZ" sz="2000">
                <a:solidFill>
                  <a:srgbClr val="000000"/>
                </a:solidFill>
                <a:highlight>
                  <a:srgbClr val="FFFF00"/>
                </a:highlight>
              </a:rPr>
              <a:t>a</a:t>
            </a:r>
            <a:endParaRPr sz="20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0000"/>
                </a:solidFill>
              </a:rPr>
              <a:t>Mám</a:t>
            </a:r>
            <a:r>
              <a:rPr lang="cs-CZ" sz="2000">
                <a:solidFill>
                  <a:srgbClr val="000000"/>
                </a:solidFill>
                <a:highlight>
                  <a:srgbClr val="FFFF00"/>
                </a:highlight>
              </a:rPr>
              <a:t>a</a:t>
            </a:r>
            <a:endParaRPr sz="20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Škol</a:t>
            </a:r>
            <a:r>
              <a:rPr lang="cs-CZ" sz="2000">
                <a:highlight>
                  <a:srgbClr val="FFFF00"/>
                </a:highlight>
              </a:rPr>
              <a:t>a</a:t>
            </a:r>
            <a:endParaRPr sz="20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Káv</a:t>
            </a:r>
            <a:r>
              <a:rPr lang="cs-CZ" sz="2000">
                <a:highlight>
                  <a:srgbClr val="FFFF00"/>
                </a:highlight>
              </a:rPr>
              <a:t>a</a:t>
            </a:r>
            <a:endParaRPr sz="20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Vod</a:t>
            </a:r>
            <a:r>
              <a:rPr lang="cs-CZ" sz="2000">
                <a:highlight>
                  <a:srgbClr val="FFFF00"/>
                </a:highlight>
              </a:rPr>
              <a:t>a</a:t>
            </a:r>
            <a:endParaRPr sz="20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Zmrzlin</a:t>
            </a:r>
            <a:r>
              <a:rPr lang="cs-CZ" sz="2000">
                <a:highlight>
                  <a:srgbClr val="FFFF00"/>
                </a:highlight>
              </a:rPr>
              <a:t>a</a:t>
            </a:r>
            <a:endParaRPr sz="2000">
              <a:highlight>
                <a:srgbClr val="FFFF00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EA9999"/>
                </a:highlight>
              </a:rPr>
              <a:t>-E/Ě</a:t>
            </a:r>
            <a:endParaRPr sz="2000">
              <a:highlight>
                <a:srgbClr val="EA99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Restaurac</a:t>
            </a:r>
            <a:r>
              <a:rPr lang="cs-CZ" sz="2000">
                <a:highlight>
                  <a:srgbClr val="FFFF00"/>
                </a:highlight>
              </a:rPr>
              <a:t>e</a:t>
            </a:r>
            <a:endParaRPr sz="20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Kolegyn</a:t>
            </a:r>
            <a:r>
              <a:rPr lang="cs-CZ" sz="2000">
                <a:highlight>
                  <a:srgbClr val="FFFF00"/>
                </a:highlight>
              </a:rPr>
              <a:t>ě</a:t>
            </a:r>
            <a:endParaRPr sz="20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informac</a:t>
            </a:r>
            <a:r>
              <a:rPr lang="cs-CZ" sz="2000">
                <a:highlight>
                  <a:srgbClr val="FFFF00"/>
                </a:highlight>
              </a:rPr>
              <a:t>e</a:t>
            </a:r>
            <a:endParaRPr sz="2000">
              <a:highlight>
                <a:srgbClr val="FFFF00"/>
              </a:highlight>
            </a:endParaRPr>
          </a:p>
        </p:txBody>
      </p:sp>
      <p:sp>
        <p:nvSpPr>
          <p:cNvPr id="215" name="Google Shape;215;p34"/>
          <p:cNvSpPr txBox="1"/>
          <p:nvPr/>
        </p:nvSpPr>
        <p:spPr>
          <a:xfrm>
            <a:off x="8232625" y="1242900"/>
            <a:ext cx="2974200" cy="52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>
                <a:highlight>
                  <a:srgbClr val="B6D7A8"/>
                </a:highlight>
              </a:rPr>
              <a:t>N</a:t>
            </a:r>
            <a:endParaRPr b="1" sz="2000">
              <a:highlight>
                <a:srgbClr val="B6D7A8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B6D7A8"/>
                </a:highlight>
              </a:rPr>
              <a:t>-O</a:t>
            </a:r>
            <a:endParaRPr sz="2000"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Měst</a:t>
            </a:r>
            <a:r>
              <a:rPr lang="cs-CZ" sz="2000">
                <a:highlight>
                  <a:srgbClr val="FFFF00"/>
                </a:highlight>
              </a:rPr>
              <a:t>o</a:t>
            </a:r>
            <a:endParaRPr sz="20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Aut</a:t>
            </a:r>
            <a:r>
              <a:rPr lang="cs-CZ" sz="2000">
                <a:highlight>
                  <a:srgbClr val="FFFF00"/>
                </a:highlight>
              </a:rPr>
              <a:t>o</a:t>
            </a:r>
            <a:endParaRPr sz="20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Okn</a:t>
            </a:r>
            <a:r>
              <a:rPr lang="cs-CZ" sz="2000">
                <a:highlight>
                  <a:srgbClr val="FFFF00"/>
                </a:highlight>
              </a:rPr>
              <a:t>o</a:t>
            </a:r>
            <a:endParaRPr sz="20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Brn</a:t>
            </a:r>
            <a:r>
              <a:rPr lang="cs-CZ" sz="2000">
                <a:highlight>
                  <a:srgbClr val="FFFF00"/>
                </a:highlight>
              </a:rPr>
              <a:t>o</a:t>
            </a:r>
            <a:endParaRPr sz="20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Piv</a:t>
            </a:r>
            <a:r>
              <a:rPr lang="cs-CZ" sz="2000">
                <a:highlight>
                  <a:srgbClr val="FFFF00"/>
                </a:highlight>
              </a:rPr>
              <a:t>o</a:t>
            </a:r>
            <a:endParaRPr sz="2000">
              <a:highlight>
                <a:srgbClr val="FFFF00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B6D7A8"/>
                </a:highlight>
              </a:rPr>
              <a:t>-Í/Ý</a:t>
            </a:r>
            <a:endParaRPr sz="2000"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Nádraž</a:t>
            </a:r>
            <a:r>
              <a:rPr lang="cs-CZ" sz="2000">
                <a:highlight>
                  <a:srgbClr val="FFFF00"/>
                </a:highlight>
              </a:rPr>
              <a:t>í</a:t>
            </a:r>
            <a:endParaRPr sz="20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Ponděl</a:t>
            </a:r>
            <a:r>
              <a:rPr lang="cs-CZ" sz="2000">
                <a:highlight>
                  <a:srgbClr val="FFFF00"/>
                </a:highlight>
              </a:rPr>
              <a:t>í</a:t>
            </a:r>
            <a:endParaRPr sz="20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Náměst</a:t>
            </a:r>
            <a:r>
              <a:rPr lang="cs-CZ" sz="2000">
                <a:highlight>
                  <a:srgbClr val="FFFF00"/>
                </a:highlight>
              </a:rPr>
              <a:t>í</a:t>
            </a:r>
            <a:endParaRPr sz="20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Úter</a:t>
            </a:r>
            <a:r>
              <a:rPr lang="cs-CZ" sz="2000">
                <a:highlight>
                  <a:srgbClr val="FFFF00"/>
                </a:highlight>
              </a:rPr>
              <a:t>ý</a:t>
            </a:r>
            <a:endParaRPr sz="2000">
              <a:highlight>
                <a:srgbClr val="FFFF00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B6D7A8"/>
                </a:highlight>
              </a:rPr>
              <a:t>E/Ě</a:t>
            </a:r>
            <a:endParaRPr sz="2000"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Hřišt</a:t>
            </a:r>
            <a:r>
              <a:rPr lang="cs-CZ" sz="2000">
                <a:highlight>
                  <a:srgbClr val="FFFF00"/>
                </a:highlight>
              </a:rPr>
              <a:t>ě</a:t>
            </a:r>
            <a:endParaRPr sz="20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Dít</a:t>
            </a:r>
            <a:r>
              <a:rPr lang="cs-CZ" sz="2000">
                <a:highlight>
                  <a:srgbClr val="FFFF00"/>
                </a:highlight>
              </a:rPr>
              <a:t>ě</a:t>
            </a:r>
            <a:endParaRPr sz="20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Moř</a:t>
            </a:r>
            <a:r>
              <a:rPr lang="cs-CZ" sz="2000">
                <a:highlight>
                  <a:srgbClr val="FFFF00"/>
                </a:highlight>
              </a:rPr>
              <a:t>e</a:t>
            </a:r>
            <a:endParaRPr sz="20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