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Tahoma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Tahoma-regular.fntdata"/><Relationship Id="rId21" Type="http://schemas.openxmlformats.org/officeDocument/2006/relationships/font" Target="fonts/Montserrat-boldItalic.fntdata"/><Relationship Id="rId23" Type="http://schemas.openxmlformats.org/officeDocument/2006/relationships/font" Target="fonts/Tahoma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006b52e0d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f006b52e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f006b52e0d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f006b52e0d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f006b52e0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f006b52e0d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f006b52e0d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f006b52e0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f006b52e0d_0_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f006b52e0d_0_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f006b52e0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f006b52e0d_0_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f006b52e0d_0_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f006b52e0d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f006b52e0d_0_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f006b52e0d_0_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f006b52e0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f006b52e0d_0_4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f5a2a0a1f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f5a2a0a1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f5a2a0a1f3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CFF I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WEEK 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Revision: question words</a:t>
            </a:r>
            <a:endParaRPr/>
          </a:p>
        </p:txBody>
      </p:sp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highlight>
                  <a:srgbClr val="00FFFF"/>
                </a:highlight>
              </a:rPr>
              <a:t>Kdo</a:t>
            </a:r>
            <a:r>
              <a:rPr lang="cs-CZ"/>
              <a:t> je to? - Eva.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highlight>
                  <a:srgbClr val="00FFFF"/>
                </a:highlight>
              </a:rPr>
              <a:t>Co</a:t>
            </a:r>
            <a:r>
              <a:rPr lang="cs-CZ"/>
              <a:t> je to? - Kniha.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highlight>
                  <a:srgbClr val="00FFFF"/>
                </a:highlight>
              </a:rPr>
              <a:t>Co</a:t>
            </a:r>
            <a:r>
              <a:rPr lang="cs-CZ"/>
              <a:t> děláš ráno? - Snídám jogurt.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highlight>
                  <a:srgbClr val="00FFFF"/>
                </a:highlight>
              </a:rPr>
              <a:t>Odkud</a:t>
            </a:r>
            <a:r>
              <a:rPr lang="cs-CZ"/>
              <a:t> jsi? - Z Francie.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highlight>
                  <a:srgbClr val="00FFFF"/>
                </a:highlight>
              </a:rPr>
              <a:t>Jak</a:t>
            </a:r>
            <a:r>
              <a:rPr lang="cs-CZ"/>
              <a:t> se máš? - Dobře./</a:t>
            </a:r>
            <a:r>
              <a:rPr lang="cs-CZ">
                <a:highlight>
                  <a:srgbClr val="00FFFF"/>
                </a:highlight>
              </a:rPr>
              <a:t>Jak</a:t>
            </a:r>
            <a:r>
              <a:rPr lang="cs-CZ"/>
              <a:t> jedeš na univerzitu? - Autobusem.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highlight>
                  <a:srgbClr val="00FFFF"/>
                </a:highlight>
              </a:rPr>
              <a:t>Kde</a:t>
            </a:r>
            <a:r>
              <a:rPr lang="cs-CZ"/>
              <a:t> je škola? - Blízko.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highlight>
                  <a:srgbClr val="00FFFF"/>
                </a:highlight>
              </a:rPr>
              <a:t>Kam</a:t>
            </a:r>
            <a:r>
              <a:rPr lang="cs-CZ"/>
              <a:t> jdeš? - Domů.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highlight>
                  <a:srgbClr val="00FFFF"/>
                </a:highlight>
              </a:rPr>
              <a:t>Jaký</a:t>
            </a:r>
            <a:r>
              <a:rPr lang="cs-CZ"/>
              <a:t> máš telefon? - 602 134 579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highlight>
                  <a:srgbClr val="00FFFF"/>
                </a:highlight>
              </a:rPr>
              <a:t>Jaký</a:t>
            </a:r>
            <a:r>
              <a:rPr lang="cs-CZ"/>
              <a:t> je ten </a:t>
            </a:r>
            <a:r>
              <a:rPr lang="cs-CZ">
                <a:solidFill>
                  <a:srgbClr val="1155CC"/>
                </a:solidFill>
              </a:rPr>
              <a:t>dům</a:t>
            </a:r>
            <a:r>
              <a:rPr lang="cs-CZ"/>
              <a:t>? - Nov</a:t>
            </a:r>
            <a:r>
              <a:rPr lang="cs-CZ">
                <a:solidFill>
                  <a:srgbClr val="1155CC"/>
                </a:solidFill>
              </a:rPr>
              <a:t>ý</a:t>
            </a:r>
            <a:r>
              <a:rPr lang="cs-CZ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highlight>
                  <a:srgbClr val="00FFFF"/>
                </a:highlight>
              </a:rPr>
              <a:t>Jaká</a:t>
            </a:r>
            <a:r>
              <a:rPr lang="cs-CZ"/>
              <a:t> je ta </a:t>
            </a:r>
            <a:r>
              <a:rPr lang="cs-CZ">
                <a:solidFill>
                  <a:srgbClr val="CC0000"/>
                </a:solidFill>
                <a:highlight>
                  <a:schemeClr val="lt1"/>
                </a:highlight>
              </a:rPr>
              <a:t>restaurace</a:t>
            </a:r>
            <a:r>
              <a:rPr lang="cs-CZ"/>
              <a:t>? - Nov</a:t>
            </a:r>
            <a:r>
              <a:rPr lang="cs-CZ">
                <a:solidFill>
                  <a:srgbClr val="990000"/>
                </a:solidFill>
              </a:rPr>
              <a:t>á</a:t>
            </a:r>
            <a:r>
              <a:rPr lang="cs-CZ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highlight>
                  <a:srgbClr val="00FFFF"/>
                </a:highlight>
              </a:rPr>
              <a:t>Jaké</a:t>
            </a:r>
            <a:r>
              <a:rPr lang="cs-CZ"/>
              <a:t> je to </a:t>
            </a:r>
            <a:r>
              <a:rPr lang="cs-CZ">
                <a:solidFill>
                  <a:srgbClr val="38761D"/>
                </a:solidFill>
              </a:rPr>
              <a:t>auto</a:t>
            </a:r>
            <a:r>
              <a:rPr lang="cs-CZ"/>
              <a:t>? - Nov</a:t>
            </a:r>
            <a:r>
              <a:rPr lang="cs-CZ">
                <a:solidFill>
                  <a:srgbClr val="38761D"/>
                </a:solidFill>
              </a:rPr>
              <a:t>é</a:t>
            </a:r>
            <a:r>
              <a:rPr lang="cs-CZ"/>
              <a:t>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GENDER of adjectives</a:t>
            </a:r>
            <a:endParaRPr/>
          </a:p>
        </p:txBody>
      </p:sp>
      <p:sp>
        <p:nvSpPr>
          <p:cNvPr id="165" name="Google Shape;165;p28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>
                <a:highlight>
                  <a:srgbClr val="C9DAF8"/>
                </a:highlight>
              </a:rPr>
              <a:t>DOBRÝ</a:t>
            </a:r>
            <a:r>
              <a:rPr lang="cs-CZ" sz="2500"/>
              <a:t> - </a:t>
            </a:r>
            <a:r>
              <a:rPr lang="cs-CZ" sz="2500">
                <a:highlight>
                  <a:srgbClr val="EA9999"/>
                </a:highlight>
              </a:rPr>
              <a:t>DOBRÁ</a:t>
            </a:r>
            <a:r>
              <a:rPr lang="cs-CZ" sz="2500"/>
              <a:t> - </a:t>
            </a:r>
            <a:r>
              <a:rPr lang="cs-CZ" sz="2500">
                <a:highlight>
                  <a:srgbClr val="B6D7A8"/>
                </a:highlight>
              </a:rPr>
              <a:t>DOBRÉ</a:t>
            </a:r>
            <a:r>
              <a:rPr lang="cs-CZ" sz="2500"/>
              <a:t>: dobrý salát, dobrá káva, dobré pivo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>
                <a:highlight>
                  <a:srgbClr val="C9DAF8"/>
                </a:highlight>
              </a:rPr>
              <a:t>NOVÝ</a:t>
            </a:r>
            <a:r>
              <a:rPr lang="cs-CZ" sz="2500"/>
              <a:t> - </a:t>
            </a:r>
            <a:r>
              <a:rPr lang="cs-CZ" sz="2500">
                <a:highlight>
                  <a:srgbClr val="EA9999"/>
                </a:highlight>
              </a:rPr>
              <a:t>NOVÁ</a:t>
            </a:r>
            <a:r>
              <a:rPr lang="cs-CZ" sz="2500"/>
              <a:t> - </a:t>
            </a:r>
            <a:r>
              <a:rPr lang="cs-CZ" sz="2500">
                <a:highlight>
                  <a:srgbClr val="B6D7A8"/>
                </a:highlight>
              </a:rPr>
              <a:t>NOVÉ</a:t>
            </a:r>
            <a:r>
              <a:rPr lang="cs-CZ" sz="2500"/>
              <a:t>: nový mobil, nová učebnice, nové auto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>
                <a:highlight>
                  <a:srgbClr val="C9DAF8"/>
                </a:highlight>
              </a:rPr>
              <a:t>ZELENÝ</a:t>
            </a:r>
            <a:r>
              <a:rPr lang="cs-CZ" sz="2500"/>
              <a:t> - </a:t>
            </a:r>
            <a:r>
              <a:rPr lang="cs-CZ" sz="2500">
                <a:highlight>
                  <a:srgbClr val="EA9999"/>
                </a:highlight>
              </a:rPr>
              <a:t>ZELENÁ</a:t>
            </a:r>
            <a:r>
              <a:rPr lang="cs-CZ" sz="2500"/>
              <a:t> - </a:t>
            </a:r>
            <a:r>
              <a:rPr lang="cs-CZ" sz="2500">
                <a:highlight>
                  <a:srgbClr val="B6D7A8"/>
                </a:highlight>
              </a:rPr>
              <a:t>ZELENÉ</a:t>
            </a:r>
            <a:r>
              <a:rPr lang="cs-CZ" sz="2500"/>
              <a:t>: zelený čaj, zelená kniha, zelené kolo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/>
              <a:t>Question word: </a:t>
            </a:r>
            <a:r>
              <a:rPr lang="cs-CZ" sz="2500">
                <a:highlight>
                  <a:srgbClr val="C9DAF8"/>
                </a:highlight>
              </a:rPr>
              <a:t>JAKÝ</a:t>
            </a:r>
            <a:r>
              <a:rPr lang="cs-CZ" sz="2500"/>
              <a:t> - </a:t>
            </a:r>
            <a:r>
              <a:rPr lang="cs-CZ" sz="2500">
                <a:highlight>
                  <a:srgbClr val="EA9999"/>
                </a:highlight>
              </a:rPr>
              <a:t>JAKÁ</a:t>
            </a:r>
            <a:r>
              <a:rPr lang="cs-CZ" sz="2500"/>
              <a:t> - </a:t>
            </a:r>
            <a:r>
              <a:rPr lang="cs-CZ" sz="2500">
                <a:highlight>
                  <a:srgbClr val="B6D7A8"/>
                </a:highlight>
              </a:rPr>
              <a:t>JAKÉ</a:t>
            </a:r>
            <a:r>
              <a:rPr lang="cs-CZ" sz="2500"/>
              <a:t> </a:t>
            </a:r>
            <a:r>
              <a:rPr lang="cs-CZ" sz="1400"/>
              <a:t>(what, how, what kind …)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>
                <a:highlight>
                  <a:srgbClr val="C9DAF8"/>
                </a:highlight>
              </a:rPr>
              <a:t>M: Jaký je ten salát? - Dobrý.</a:t>
            </a:r>
            <a:endParaRPr sz="2500">
              <a:highlight>
                <a:srgbClr val="C9DAF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>
                <a:highlight>
                  <a:srgbClr val="EA9999"/>
                </a:highlight>
              </a:rPr>
              <a:t>F: Jaká je ta učebnice? - Nová.</a:t>
            </a:r>
            <a:endParaRPr sz="2500">
              <a:highlight>
                <a:srgbClr val="EA9999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00">
                <a:highlight>
                  <a:srgbClr val="B6D7A8"/>
                </a:highlight>
              </a:rPr>
              <a:t>N: Jaké je to kolo? - Zelené.</a:t>
            </a:r>
            <a:endParaRPr sz="2500">
              <a:highlight>
                <a:srgbClr val="B6D7A8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Likes and dislikes</a:t>
            </a:r>
            <a:endParaRPr/>
          </a:p>
        </p:txBody>
      </p:sp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317650" y="1163600"/>
            <a:ext cx="5757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LÍBIT SE: Líbí se mi 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/>
              <a:t>(</a:t>
            </a:r>
            <a:r>
              <a:rPr lang="cs-CZ" sz="1800"/>
              <a:t>to like: if something appeals to your senses, to like how it looks)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200"/>
              <a:t>Líbí se mi Brno.</a:t>
            </a:r>
            <a:endParaRPr i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200"/>
              <a:t>Líbí se mi univerzitní kampus.</a:t>
            </a:r>
            <a:endParaRPr i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200"/>
              <a:t>Co se ti líbí v Brně?</a:t>
            </a:r>
            <a:endParaRPr i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200"/>
              <a:t>Co se vám líbí v České republice?</a:t>
            </a:r>
            <a:endParaRPr i="1" sz="2200"/>
          </a:p>
        </p:txBody>
      </p:sp>
      <p:sp>
        <p:nvSpPr>
          <p:cNvPr id="173" name="Google Shape;173;p29"/>
          <p:cNvSpPr txBox="1"/>
          <p:nvPr>
            <p:ph idx="1" type="body"/>
          </p:nvPr>
        </p:nvSpPr>
        <p:spPr>
          <a:xfrm>
            <a:off x="6074950" y="1163600"/>
            <a:ext cx="5757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NELÍBIT SE: Nelíbí se mi 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200"/>
              <a:t>Nelíbí se mi Brno.</a:t>
            </a:r>
            <a:endParaRPr i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200"/>
              <a:t>Nelíbí se mi náměstí Svobody.</a:t>
            </a:r>
            <a:endParaRPr i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200"/>
              <a:t>Nelíbí se mi české filmy.</a:t>
            </a:r>
            <a:endParaRPr i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200"/>
              <a:t>Co se ti nelíbí v Brně?</a:t>
            </a:r>
            <a:endParaRPr i="1" sz="2200"/>
          </a:p>
        </p:txBody>
      </p:sp>
      <p:pic>
        <p:nvPicPr>
          <p:cNvPr id="174" name="Google Shape;17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7824" y="1292177"/>
            <a:ext cx="1318901" cy="115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99425" y="1241525"/>
            <a:ext cx="1225926" cy="107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>
                <a:solidFill>
                  <a:schemeClr val="lt1"/>
                </a:solidFill>
              </a:rPr>
              <a:t>Likes and dislikes</a:t>
            </a:r>
            <a:endParaRPr/>
          </a:p>
        </p:txBody>
      </p:sp>
      <p:sp>
        <p:nvSpPr>
          <p:cNvPr id="182" name="Google Shape;182;p30"/>
          <p:cNvSpPr txBox="1"/>
          <p:nvPr>
            <p:ph idx="1" type="body"/>
          </p:nvPr>
        </p:nvSpPr>
        <p:spPr>
          <a:xfrm>
            <a:off x="317650" y="1163600"/>
            <a:ext cx="57669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CHUTNAT: Chutná mi 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/>
              <a:t>(to like: the taste)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200"/>
              <a:t>Chutná mi české pivo.</a:t>
            </a:r>
            <a:endParaRPr i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200"/>
              <a:t>Chutná ti guláš?</a:t>
            </a:r>
            <a:endParaRPr i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200"/>
              <a:t>Chutnají mi knedlíky. </a:t>
            </a:r>
            <a:r>
              <a:rPr lang="cs-CZ" sz="2000"/>
              <a:t>(plural)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200"/>
              <a:t>Co ti chutná?</a:t>
            </a:r>
            <a:endParaRPr i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200"/>
              <a:t>Co vám chutná?</a:t>
            </a:r>
            <a:endParaRPr i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0"/>
          <p:cNvSpPr txBox="1"/>
          <p:nvPr>
            <p:ph idx="1" type="body"/>
          </p:nvPr>
        </p:nvSpPr>
        <p:spPr>
          <a:xfrm>
            <a:off x="6084550" y="1163600"/>
            <a:ext cx="57669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NECHUTNAT: Nechutná mi 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200"/>
              <a:t>Nechutná mi pivo.</a:t>
            </a:r>
            <a:endParaRPr i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200"/>
              <a:t>Nechutná mi kofola.</a:t>
            </a:r>
            <a:endParaRPr i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200"/>
              <a:t>Co ti nechutná?</a:t>
            </a:r>
            <a:endParaRPr i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200"/>
              <a:t>Co vám nechutná?</a:t>
            </a:r>
            <a:endParaRPr i="1" sz="2200"/>
          </a:p>
        </p:txBody>
      </p:sp>
      <p:pic>
        <p:nvPicPr>
          <p:cNvPr id="184" name="Google Shape;1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5575" y="2433800"/>
            <a:ext cx="1575349" cy="1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71075" y="2433800"/>
            <a:ext cx="1631950" cy="183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Likes and dislikes</a:t>
            </a:r>
            <a:endParaRPr/>
          </a:p>
        </p:txBody>
      </p:sp>
      <p:sp>
        <p:nvSpPr>
          <p:cNvPr id="192" name="Google Shape;192;p31"/>
          <p:cNvSpPr txBox="1"/>
          <p:nvPr>
            <p:ph idx="1" type="body"/>
          </p:nvPr>
        </p:nvSpPr>
        <p:spPr>
          <a:xfrm>
            <a:off x="317650" y="1163600"/>
            <a:ext cx="57480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MÍT RÁD/RÁDA/RÁDI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/>
              <a:t>to like: long-lasting + the ACCUSATIVE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0000DC"/>
                </a:solidFill>
              </a:rPr>
              <a:t>RÁD</a:t>
            </a:r>
            <a:r>
              <a:rPr lang="cs-CZ" sz="1800"/>
              <a:t> - </a:t>
            </a:r>
            <a:r>
              <a:rPr lang="cs-CZ" sz="1800">
                <a:solidFill>
                  <a:srgbClr val="CC0000"/>
                </a:solidFill>
              </a:rPr>
              <a:t>RÁDA</a:t>
            </a:r>
            <a:r>
              <a:rPr lang="cs-CZ" sz="1800"/>
              <a:t> - RÁDI (pl.)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/>
              <a:t>mám rád/ráda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/>
              <a:t>máš rád/ráda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/>
              <a:t>má rád/ráda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/>
              <a:t>máme rádi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/>
              <a:t>máte rádi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/>
              <a:t>mají rádi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200"/>
              <a:t>Mám rád Brno.</a:t>
            </a:r>
            <a:endParaRPr i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200"/>
              <a:t>Máš rád víno?</a:t>
            </a:r>
            <a:endParaRPr i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-CZ" sz="2200"/>
              <a:t>Máte rádi češtinu? </a:t>
            </a:r>
            <a:endParaRPr i="1" sz="2200"/>
          </a:p>
        </p:txBody>
      </p:sp>
      <p:sp>
        <p:nvSpPr>
          <p:cNvPr id="193" name="Google Shape;193;p31"/>
          <p:cNvSpPr txBox="1"/>
          <p:nvPr>
            <p:ph idx="1" type="body"/>
          </p:nvPr>
        </p:nvSpPr>
        <p:spPr>
          <a:xfrm>
            <a:off x="6205475" y="1163600"/>
            <a:ext cx="57480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/>
              <a:t>NE</a:t>
            </a:r>
            <a:r>
              <a:rPr lang="cs-CZ"/>
              <a:t>MÍT RÁD/RÁDA/RÁDI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/>
              <a:t>+ the ACCUSATIVE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>
                <a:solidFill>
                  <a:srgbClr val="0000DC"/>
                </a:solidFill>
              </a:rPr>
              <a:t>RÁD</a:t>
            </a:r>
            <a:r>
              <a:rPr lang="cs-CZ" sz="1800"/>
              <a:t> - </a:t>
            </a:r>
            <a:r>
              <a:rPr lang="cs-CZ" sz="1800">
                <a:solidFill>
                  <a:srgbClr val="CC0000"/>
                </a:solidFill>
              </a:rPr>
              <a:t>RÁDA</a:t>
            </a:r>
            <a:r>
              <a:rPr lang="cs-CZ" sz="1800"/>
              <a:t> - RÁDI (pl.)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/>
              <a:t>nemám rád/ráda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/>
              <a:t>nemáš rád/ráda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/>
              <a:t>nemá rád/ráda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/>
              <a:t>nemáme rádi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/>
              <a:t>nemáte rádi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/>
              <a:t>nemají rádi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2200"/>
              <a:t>Nemám rád Brno.</a:t>
            </a:r>
            <a:endParaRPr i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2200"/>
              <a:t>Co nemáš rád?</a:t>
            </a:r>
            <a:endParaRPr i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-CZ" sz="2200"/>
              <a:t>Co nemáte rádi? </a:t>
            </a:r>
            <a:endParaRPr/>
          </a:p>
        </p:txBody>
      </p:sp>
      <p:pic>
        <p:nvPicPr>
          <p:cNvPr id="194" name="Google Shape;19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4972" y="3556350"/>
            <a:ext cx="1453200" cy="147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38075" y="3650675"/>
            <a:ext cx="1533917" cy="147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2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ČÍSLO = number</a:t>
            </a:r>
            <a:endParaRPr/>
          </a:p>
        </p:txBody>
      </p:sp>
      <p:sp>
        <p:nvSpPr>
          <p:cNvPr id="202" name="Google Shape;202;p32"/>
          <p:cNvSpPr txBox="1"/>
          <p:nvPr>
            <p:ph idx="1" type="body"/>
          </p:nvPr>
        </p:nvSpPr>
        <p:spPr>
          <a:xfrm>
            <a:off x="62950" y="1163600"/>
            <a:ext cx="30030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1 - jedna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2 - dva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3 - tři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4 - čtyři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5 - pět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6 - šest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7 - sedm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8 - osm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9 - devět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10 - deset</a:t>
            </a:r>
            <a:endParaRPr/>
          </a:p>
        </p:txBody>
      </p:sp>
      <p:sp>
        <p:nvSpPr>
          <p:cNvPr id="203" name="Google Shape;203;p32"/>
          <p:cNvSpPr txBox="1"/>
          <p:nvPr>
            <p:ph idx="1" type="body"/>
          </p:nvPr>
        </p:nvSpPr>
        <p:spPr>
          <a:xfrm>
            <a:off x="3065950" y="1163600"/>
            <a:ext cx="30030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-náct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11 - jedeNÁCT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12 - dvaNÁCT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13 - třiNÁCT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14 - čtrNÁCT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15 - patNÁCT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16 - šestNÁCT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17 - sedmNÁCT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18 - osmNÁCT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19 - devateNÁCT</a:t>
            </a:r>
            <a:endParaRPr/>
          </a:p>
        </p:txBody>
      </p:sp>
      <p:sp>
        <p:nvSpPr>
          <p:cNvPr id="204" name="Google Shape;204;p32"/>
          <p:cNvSpPr txBox="1"/>
          <p:nvPr>
            <p:ph idx="1" type="body"/>
          </p:nvPr>
        </p:nvSpPr>
        <p:spPr>
          <a:xfrm>
            <a:off x="6068950" y="1163600"/>
            <a:ext cx="30030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-cet/-desát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20 - dvaCET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30 - třiCET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40 - čtyřiCET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50 - paDESÁT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60 - šeDESÁT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70 - sedmDESÁT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80 - osmDESÁT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90 - devaDESÁT</a:t>
            </a:r>
            <a:endParaRPr/>
          </a:p>
        </p:txBody>
      </p:sp>
      <p:sp>
        <p:nvSpPr>
          <p:cNvPr id="205" name="Google Shape;205;p32"/>
          <p:cNvSpPr txBox="1"/>
          <p:nvPr>
            <p:ph idx="1" type="body"/>
          </p:nvPr>
        </p:nvSpPr>
        <p:spPr>
          <a:xfrm>
            <a:off x="9071950" y="1163600"/>
            <a:ext cx="30030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/>
              <a:t>-stě, -sta, - set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100 - sto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200 - dvě STĚ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300 - tři STA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400 - čtyři STA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500 - pět SET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600 - šest SET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700 - sedm SET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800 - osm SET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900 - devět SET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1000 - TISÍC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KOLIK</a:t>
            </a:r>
            <a:endParaRPr/>
          </a:p>
        </p:txBody>
      </p:sp>
      <p:sp>
        <p:nvSpPr>
          <p:cNvPr id="212" name="Google Shape;212;p33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>
                <a:highlight>
                  <a:srgbClr val="00FFFF"/>
                </a:highlight>
              </a:rPr>
              <a:t>KOLIK</a:t>
            </a:r>
            <a:r>
              <a:rPr lang="cs-CZ"/>
              <a:t> = how much/many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Kolik to stojí? - 25 korun.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Kolik stojí pizza?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Kolik stojí cappuccino?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Kolik stojí kniha?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Kolik stojí nový telefon?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