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Tahoma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Tahoma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ahom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8c6a0625c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f8c6a0625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f8c6a0625c_0_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8c6a0625c_0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f8c6a0625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f8c6a0625c_0_7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f8c6a0625c_0_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f8c6a0625c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f8c6a0625c_0_7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f8c6a0625c_0_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f8c6a0625c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f8c6a0625c_0_8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692d14b7d7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692d14b7d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1692d14b7d7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8c6a0625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8c6a062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f8c6a0625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f8c6a0625c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f8c6a0625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f8c6a0625c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8c6a0625c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8c6a0625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f8c6a0625c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8c6a0625c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f8c6a0625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f8c6a0625c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8c6a0625c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f8c6a0625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f8c6a0625c_0_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8c6a0625c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8c6a0625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f8c6a0625c_0_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8c6a0625c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f8c6a0625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f8c6a0625c_0_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8c6a0625c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f8c6a0625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f8c6a0625c_0_4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WEEK 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Examples</a:t>
            </a:r>
            <a:endParaRPr/>
          </a:p>
        </p:txBody>
      </p:sp>
      <p:sp>
        <p:nvSpPr>
          <p:cNvPr id="221" name="Google Shape;221;p35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600"/>
              <a:t>Ma: Dám si </a:t>
            </a:r>
            <a:r>
              <a:rPr lang="cs-CZ" sz="2600" u="sng"/>
              <a:t>grilovaného lososa.</a:t>
            </a:r>
            <a:r>
              <a:rPr lang="cs-CZ" sz="2600"/>
              <a:t> Dám si </a:t>
            </a:r>
            <a:r>
              <a:rPr lang="cs-CZ" sz="2600" u="sng"/>
              <a:t>smaženého kapra.</a:t>
            </a:r>
            <a:endParaRPr sz="2600" u="sng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600"/>
              <a:t>Mi: Dám si </a:t>
            </a:r>
            <a:r>
              <a:rPr lang="cs-CZ" sz="2600" u="sng"/>
              <a:t>zeleninový salát.</a:t>
            </a:r>
            <a:r>
              <a:rPr lang="cs-CZ" sz="2600"/>
              <a:t> Dám si </a:t>
            </a:r>
            <a:r>
              <a:rPr lang="cs-CZ" sz="2600" u="sng"/>
              <a:t>vepřový guláš</a:t>
            </a:r>
            <a:r>
              <a:rPr lang="cs-CZ" sz="2600"/>
              <a:t>. Dám si </a:t>
            </a:r>
            <a:r>
              <a:rPr lang="cs-CZ" sz="2600" u="sng"/>
              <a:t>hovězí steak.</a:t>
            </a:r>
            <a:endParaRPr sz="2600" u="sng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600"/>
              <a:t>F: Dám si </a:t>
            </a:r>
            <a:r>
              <a:rPr lang="cs-CZ" sz="2600" u="sng"/>
              <a:t>čokoládovou zmrzlinu.</a:t>
            </a:r>
            <a:r>
              <a:rPr lang="cs-CZ" sz="2600"/>
              <a:t> Dám si </a:t>
            </a:r>
            <a:r>
              <a:rPr lang="cs-CZ" sz="2600" u="sng"/>
              <a:t>kuřecí polévku.</a:t>
            </a:r>
            <a:endParaRPr sz="2600" u="sng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600"/>
              <a:t>N: Dám si </a:t>
            </a:r>
            <a:r>
              <a:rPr lang="cs-CZ" sz="2600" u="sng"/>
              <a:t>červené víno.</a:t>
            </a:r>
            <a:r>
              <a:rPr lang="cs-CZ" sz="2600"/>
              <a:t> Dám si </a:t>
            </a:r>
            <a:r>
              <a:rPr lang="cs-CZ" sz="2600" u="sng"/>
              <a:t>černé pivo.</a:t>
            </a:r>
            <a:r>
              <a:rPr lang="cs-CZ" sz="2600"/>
              <a:t> Dám si </a:t>
            </a:r>
            <a:r>
              <a:rPr lang="cs-CZ" sz="2600" u="sng"/>
              <a:t>hovězí maso</a:t>
            </a:r>
            <a:r>
              <a:rPr lang="cs-CZ" sz="2600"/>
              <a:t>. 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>
                <a:highlight>
                  <a:srgbClr val="D9EAD3"/>
                </a:highlight>
              </a:rPr>
              <a:t>Dobrý den. Dobrý večer = Mi</a:t>
            </a:r>
            <a:endParaRPr sz="2400">
              <a:highlight>
                <a:srgbClr val="D9EAD3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>
                <a:highlight>
                  <a:srgbClr val="D9EAD3"/>
                </a:highlight>
              </a:rPr>
              <a:t>Dobrou noc. Dobrou chuť. = F</a:t>
            </a:r>
            <a:endParaRPr sz="2400">
              <a:highlight>
                <a:srgbClr val="D9EAD3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>
                <a:highlight>
                  <a:srgbClr val="D9EAD3"/>
                </a:highlight>
              </a:rPr>
              <a:t>Dobré ráno. = N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Question word: JAKÝ/JAKÁ/JAKÉ (what kind of, which)</a:t>
            </a:r>
            <a:endParaRPr/>
          </a:p>
        </p:txBody>
      </p:sp>
      <p:sp>
        <p:nvSpPr>
          <p:cNvPr id="228" name="Google Shape;228;p36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/>
              <a:t>NOMINATIVE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1800"/>
              <a:t>Jaký je ten dům? - Nový a moderní.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1800"/>
              <a:t>Jaká je ta polévka? - Dobrá/česneková.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cs-CZ" sz="1800"/>
              <a:t>Jaké je to auto? - Nové a moderní.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JAKÝ/JAKÁ/JAKÉ - in accusative</a:t>
            </a:r>
            <a:endParaRPr/>
          </a:p>
        </p:txBody>
      </p:sp>
      <p:sp>
        <p:nvSpPr>
          <p:cNvPr id="235" name="Google Shape;235;p3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Ma: </a:t>
            </a:r>
            <a:r>
              <a:rPr b="1" lang="cs-CZ" sz="2200"/>
              <a:t>Jaký → jakého?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Jaký je to lektor? Český. X </a:t>
            </a:r>
            <a:r>
              <a:rPr lang="cs-CZ" sz="2200">
                <a:highlight>
                  <a:srgbClr val="00FFFF"/>
                </a:highlight>
              </a:rPr>
              <a:t>Jakého lektora hledáš? Českého.</a:t>
            </a:r>
            <a:endParaRPr sz="2200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Mi: </a:t>
            </a:r>
            <a:r>
              <a:rPr b="1" lang="cs-CZ" sz="2200"/>
              <a:t>Jaký → jaký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Jaký je to salát? Zeleninový. X </a:t>
            </a:r>
            <a:r>
              <a:rPr lang="cs-CZ" sz="2200">
                <a:highlight>
                  <a:srgbClr val="00FFFF"/>
                </a:highlight>
              </a:rPr>
              <a:t>Jaký salát si dáš? Zeleninový.</a:t>
            </a:r>
            <a:endParaRPr sz="2200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F: </a:t>
            </a:r>
            <a:r>
              <a:rPr b="1" lang="cs-CZ" sz="2200"/>
              <a:t>Jaká → jakou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Jaká je ta polévka? Česneková. X </a:t>
            </a:r>
            <a:r>
              <a:rPr lang="cs-CZ" sz="2200">
                <a:highlight>
                  <a:srgbClr val="00FFFF"/>
                </a:highlight>
              </a:rPr>
              <a:t>Jakou polévku si dáš? Česnekovou.</a:t>
            </a:r>
            <a:endParaRPr sz="2200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N: </a:t>
            </a:r>
            <a:r>
              <a:rPr b="1" lang="cs-CZ" sz="2200"/>
              <a:t>Jaké → jaké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Jaké je to pivo? Světlé. X </a:t>
            </a:r>
            <a:r>
              <a:rPr lang="cs-CZ" sz="2200">
                <a:highlight>
                  <a:srgbClr val="00FFFF"/>
                </a:highlight>
              </a:rPr>
              <a:t>Jaké pivo si dáš? Světlé.</a:t>
            </a:r>
            <a:endParaRPr sz="3400">
              <a:highlight>
                <a:srgbClr val="00FFFF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KDO/CO - in accusative</a:t>
            </a:r>
            <a:endParaRPr/>
          </a:p>
        </p:txBody>
      </p:sp>
      <p:sp>
        <p:nvSpPr>
          <p:cNvPr id="242" name="Google Shape;242;p3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nominative: kdo/co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Kdo je to? - To je Petr.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Kdo je tvoje učitelka? - Eva.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je to? - To je kniha.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accusative: </a:t>
            </a:r>
            <a:r>
              <a:rPr b="1" lang="cs-CZ">
                <a:highlight>
                  <a:srgbClr val="00FFFF"/>
                </a:highlight>
              </a:rPr>
              <a:t>koho/co</a:t>
            </a:r>
            <a:endParaRPr b="1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chemeClr val="lt1"/>
                </a:highlight>
              </a:rPr>
              <a:t>Koho hledáš? - Petra.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chemeClr val="lt1"/>
                </a:highlight>
              </a:rPr>
              <a:t>Koho máš rád? - Maminku.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chemeClr val="lt1"/>
                </a:highlight>
              </a:rPr>
              <a:t>Co děláš? - Studuju.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chemeClr val="lt1"/>
                </a:highlight>
              </a:rPr>
              <a:t>Co si dáš? - Pivo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MÍT + ACC (strana 31)</a:t>
            </a:r>
            <a:endParaRPr/>
          </a:p>
        </p:txBody>
      </p:sp>
      <p:sp>
        <p:nvSpPr>
          <p:cNvPr id="249" name="Google Shape;249;p39"/>
          <p:cNvSpPr txBox="1"/>
          <p:nvPr>
            <p:ph idx="1" type="body"/>
          </p:nvPr>
        </p:nvSpPr>
        <p:spPr>
          <a:xfrm>
            <a:off x="317650" y="1163600"/>
            <a:ext cx="54048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/>
              <a:t>mít čas = to have time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/>
              <a:t>mít depresi = to be depressed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/>
              <a:t>mít dietu = to be on diet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/>
              <a:t>mít dobrou/špatnou náladu = to be in good/bad mood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/>
              <a:t>mít dovolenou = to have holiday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/>
              <a:t>mít hlad = to be hungry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/>
              <a:t>mít krásný život = to have a nice life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/>
              <a:t>mít lekci = to have a lesson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/>
              <a:t>mít moc práce = to have a lot of work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/>
              <a:t>mít nápad = to have an idea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/>
              <a:t>mít pravdu = to be right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/>
              <a:t>mít problémy = to have problems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/>
              <a:t>mít peníze = to have money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/>
              <a:t>mít rande = to have a date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/>
              <a:t>mít rýmu = to have a cold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/>
              <a:t>mít smůlu = to be unlucky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/>
              <a:t>mít strach = to be scared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/>
              <a:t>mít štěstí = to be lucky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/>
              <a:t>mít vztek = to be angry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/>
              <a:t>mít žízeň = to be thirsty 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Otázky 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/>
              <a:t>Kolik to stojí? (</a:t>
            </a:r>
            <a:r>
              <a:rPr i="1" lang="cs-CZ" sz="2400"/>
              <a:t>How much does it cost</a:t>
            </a:r>
            <a:r>
              <a:rPr lang="cs-CZ" sz="2400"/>
              <a:t>)?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400"/>
              <a:t>Kolik stojí …..?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Kolik stojí pivo? - Pivo stojí …… korun.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Kolik stojí velká pizza? - Velká pizza stojí …… korun.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Kolik stojí cappuccino? - Cappuccino stojí ….. korun.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Kolik stojí lístek na tramvaj (</a:t>
            </a:r>
            <a:r>
              <a:rPr i="1" lang="cs-CZ" sz="2200"/>
              <a:t>tram ticket</a:t>
            </a:r>
            <a:r>
              <a:rPr lang="cs-CZ" sz="2200"/>
              <a:t>)? - Lístek na tramvaj stojí …… korun.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Kolik stojí nový mobil? - Nový mobil stojí …… korun.</a:t>
            </a:r>
            <a:endParaRPr sz="3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Kdo to říká? (Who says that?) číšník x host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300"/>
              <a:t>Dám si </a:t>
            </a:r>
            <a:r>
              <a:rPr lang="cs-CZ" sz="2300">
                <a:highlight>
                  <a:srgbClr val="F4CCCC"/>
                </a:highlight>
              </a:rPr>
              <a:t>maso a knedlíky.</a:t>
            </a:r>
            <a:endParaRPr sz="2300">
              <a:highlight>
                <a:srgbClr val="F4CC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300"/>
              <a:t>Zvlášť, nebo dohromady?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300"/>
              <a:t>Dáte si </a:t>
            </a:r>
            <a:r>
              <a:rPr lang="cs-CZ" sz="2300">
                <a:highlight>
                  <a:srgbClr val="F4CCCC"/>
                </a:highlight>
              </a:rPr>
              <a:t>nějaký dezert?</a:t>
            </a:r>
            <a:endParaRPr sz="2300">
              <a:highlight>
                <a:srgbClr val="F4CC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300"/>
              <a:t>Zaplatím.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300"/>
              <a:t>Já nechci </a:t>
            </a:r>
            <a:r>
              <a:rPr lang="cs-CZ" sz="2300">
                <a:highlight>
                  <a:srgbClr val="F4CCCC"/>
                </a:highlight>
              </a:rPr>
              <a:t>polévku.</a:t>
            </a:r>
            <a:endParaRPr sz="2300">
              <a:highlight>
                <a:srgbClr val="F4CC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300"/>
              <a:t>Co si dáte k jídlu? (jídlo = food)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300"/>
              <a:t>Máte </a:t>
            </a:r>
            <a:r>
              <a:rPr lang="cs-CZ" sz="2300">
                <a:highlight>
                  <a:srgbClr val="F4CCCC"/>
                </a:highlight>
              </a:rPr>
              <a:t>zmrzlinu?</a:t>
            </a:r>
            <a:endParaRPr sz="2300">
              <a:highlight>
                <a:srgbClr val="F4CC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300"/>
              <a:t>Dám si </a:t>
            </a:r>
            <a:r>
              <a:rPr lang="cs-CZ" sz="2300">
                <a:highlight>
                  <a:srgbClr val="F4CCCC"/>
                </a:highlight>
              </a:rPr>
              <a:t>grilovaného lososa a hranolky. </a:t>
            </a:r>
            <a:endParaRPr sz="3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Accusative sg. </a:t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500"/>
              <a:t>Direct object</a:t>
            </a:r>
            <a:endParaRPr b="1" sz="2500"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Vařím </a:t>
            </a:r>
            <a:r>
              <a:rPr i="1" lang="cs-CZ" sz="2500"/>
              <a:t>(I cook)</a:t>
            </a:r>
            <a:r>
              <a:rPr lang="cs-CZ" sz="2500"/>
              <a:t> …… Co? - Guláš. → Vařím </a:t>
            </a:r>
            <a:r>
              <a:rPr lang="cs-CZ" sz="2500">
                <a:highlight>
                  <a:srgbClr val="FFF2CC"/>
                </a:highlight>
              </a:rPr>
              <a:t>guláš. </a:t>
            </a:r>
            <a:endParaRPr sz="2500">
              <a:highlight>
                <a:srgbClr val="FFF2CC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Obědvají </a:t>
            </a:r>
            <a:r>
              <a:rPr i="1" lang="cs-CZ" sz="2500"/>
              <a:t>(they have lunch)</a:t>
            </a:r>
            <a:r>
              <a:rPr lang="cs-CZ" sz="2500"/>
              <a:t> ……. Co? - Polévku. → Obědvají </a:t>
            </a:r>
            <a:r>
              <a:rPr lang="cs-CZ" sz="2500">
                <a:highlight>
                  <a:srgbClr val="FFF2CC"/>
                </a:highlight>
              </a:rPr>
              <a:t>polévku.</a:t>
            </a:r>
            <a:endParaRPr sz="2500">
              <a:highlight>
                <a:srgbClr val="FFF2CC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Hledáme</a:t>
            </a:r>
            <a:r>
              <a:rPr i="1" lang="cs-CZ" sz="2500"/>
              <a:t> (we search)</a:t>
            </a:r>
            <a:r>
              <a:rPr lang="cs-CZ" sz="2500"/>
              <a:t> …...Koho? - Profesora. → Hledám </a:t>
            </a:r>
            <a:r>
              <a:rPr lang="cs-CZ" sz="2500">
                <a:highlight>
                  <a:srgbClr val="FFF2CC"/>
                </a:highlight>
              </a:rPr>
              <a:t>profesora. </a:t>
            </a:r>
            <a:endParaRPr sz="2500">
              <a:highlight>
                <a:srgbClr val="FFF2CC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Dám si </a:t>
            </a:r>
            <a:r>
              <a:rPr i="1" lang="cs-CZ" sz="2500"/>
              <a:t>(I will have)</a:t>
            </a:r>
            <a:r>
              <a:rPr lang="cs-CZ" sz="2500"/>
              <a:t>…….Co? - Kávu. → Dám si </a:t>
            </a:r>
            <a:r>
              <a:rPr lang="cs-CZ" sz="2500">
                <a:highlight>
                  <a:srgbClr val="FFF2CC"/>
                </a:highlight>
              </a:rPr>
              <a:t>kávu. </a:t>
            </a:r>
            <a:endParaRPr sz="3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Verbs</a:t>
            </a:r>
            <a:endParaRPr/>
          </a:p>
        </p:txBody>
      </p:sp>
      <p:sp>
        <p:nvSpPr>
          <p:cNvPr id="179" name="Google Shape;179;p30"/>
          <p:cNvSpPr txBox="1"/>
          <p:nvPr>
            <p:ph idx="1" type="body"/>
          </p:nvPr>
        </p:nvSpPr>
        <p:spPr>
          <a:xfrm>
            <a:off x="317650" y="1163600"/>
            <a:ext cx="5757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</a:rPr>
              <a:t>Co není akuzativ?</a:t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>
                <a:solidFill>
                  <a:srgbClr val="595959"/>
                </a:solidFill>
              </a:rPr>
              <a:t>Být</a:t>
            </a:r>
            <a:endParaRPr b="1"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</a:rPr>
              <a:t>Já jsem studentka.</a:t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</a:rPr>
              <a:t>Petr je inženýr.</a:t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</a:rPr>
              <a:t>Co je to? Kdo je to?</a:t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>
                <a:solidFill>
                  <a:srgbClr val="595959"/>
                </a:solidFill>
              </a:rPr>
              <a:t>Lyžovat/pracovat/spát/vstávat.</a:t>
            </a:r>
            <a:endParaRPr b="1"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</a:rPr>
              <a:t>Lyžujeme </a:t>
            </a:r>
            <a:r>
              <a:rPr i="1" lang="cs-CZ" sz="2000">
                <a:solidFill>
                  <a:srgbClr val="595959"/>
                </a:solidFill>
              </a:rPr>
              <a:t>(lyžovat = to ski)</a:t>
            </a:r>
            <a:r>
              <a:rPr lang="cs-CZ" sz="2000">
                <a:solidFill>
                  <a:srgbClr val="595959"/>
                </a:solidFill>
              </a:rPr>
              <a:t> v Alpách. (kde?)</a:t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</a:rPr>
              <a:t>Pracuju v Brně. (kde?)</a:t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</a:rPr>
              <a:t>Spím </a:t>
            </a:r>
            <a:r>
              <a:rPr i="1" lang="cs-CZ" sz="2000">
                <a:solidFill>
                  <a:srgbClr val="595959"/>
                </a:solidFill>
              </a:rPr>
              <a:t>(spát = to sleep</a:t>
            </a:r>
            <a:r>
              <a:rPr lang="cs-CZ" sz="2000">
                <a:solidFill>
                  <a:srgbClr val="595959"/>
                </a:solidFill>
              </a:rPr>
              <a:t>) v hotelu. (kde?)</a:t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</a:rPr>
              <a:t>Vstávám </a:t>
            </a:r>
            <a:r>
              <a:rPr i="1" lang="cs-CZ" sz="2000">
                <a:solidFill>
                  <a:srgbClr val="595959"/>
                </a:solidFill>
              </a:rPr>
              <a:t>(vstávat = to get up)</a:t>
            </a:r>
            <a:r>
              <a:rPr lang="cs-CZ" sz="2000">
                <a:solidFill>
                  <a:srgbClr val="595959"/>
                </a:solidFill>
              </a:rPr>
              <a:t> v 7 hodin. (kdy?)</a:t>
            </a:r>
            <a:endParaRPr sz="3400"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6074950" y="1163600"/>
            <a:ext cx="5757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>
                <a:solidFill>
                  <a:srgbClr val="595959"/>
                </a:solidFill>
              </a:rPr>
              <a:t>Akuzativ</a:t>
            </a:r>
            <a:endParaRPr b="1"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</a:rPr>
              <a:t>*číst	*psát	vařit	kupovat</a:t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</a:rPr>
              <a:t>znát 	hledat 		potřebovat		mít</a:t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595959"/>
                </a:solidFill>
              </a:rPr>
              <a:t>*jíst		dělat	studovat	dát si</a:t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</a:rPr>
              <a:t>*chtít 	mít rád/ráda		obědvat		snídat</a:t>
            </a:r>
            <a:endParaRPr sz="2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Accusative</a:t>
            </a:r>
            <a:endParaRPr/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700">
                <a:solidFill>
                  <a:srgbClr val="595959"/>
                </a:solidFill>
              </a:rPr>
              <a:t>Object:</a:t>
            </a:r>
            <a:endParaRPr b="1" sz="27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700">
                <a:solidFill>
                  <a:srgbClr val="595959"/>
                </a:solidFill>
              </a:rPr>
              <a:t>Hledám </a:t>
            </a:r>
            <a:r>
              <a:rPr lang="cs-CZ" sz="2700">
                <a:solidFill>
                  <a:srgbClr val="595959"/>
                </a:solidFill>
                <a:highlight>
                  <a:srgbClr val="FCE5CD"/>
                </a:highlight>
              </a:rPr>
              <a:t>českého lektora.</a:t>
            </a:r>
            <a:r>
              <a:rPr lang="cs-CZ" sz="2700">
                <a:solidFill>
                  <a:srgbClr val="595959"/>
                </a:solidFill>
              </a:rPr>
              <a:t> = </a:t>
            </a:r>
            <a:r>
              <a:rPr i="1" lang="cs-CZ" sz="2700">
                <a:solidFill>
                  <a:srgbClr val="595959"/>
                </a:solidFill>
              </a:rPr>
              <a:t>I am looking for a Czech lecturer. </a:t>
            </a:r>
            <a:endParaRPr i="1" sz="2700">
              <a:solidFill>
                <a:srgbClr val="595959"/>
              </a:solidFill>
              <a:highlight>
                <a:srgbClr val="FCE5CD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700">
                <a:solidFill>
                  <a:srgbClr val="595959"/>
                </a:solidFill>
              </a:rPr>
              <a:t>Karel má rád </a:t>
            </a:r>
            <a:r>
              <a:rPr lang="cs-CZ" sz="2700">
                <a:solidFill>
                  <a:srgbClr val="595959"/>
                </a:solidFill>
                <a:highlight>
                  <a:srgbClr val="FCE5CD"/>
                </a:highlight>
              </a:rPr>
              <a:t>zeleninový salát.</a:t>
            </a:r>
            <a:r>
              <a:rPr lang="cs-CZ" sz="2700">
                <a:solidFill>
                  <a:srgbClr val="595959"/>
                </a:solidFill>
              </a:rPr>
              <a:t>	= </a:t>
            </a:r>
            <a:r>
              <a:rPr i="1" lang="cs-CZ" sz="2700">
                <a:solidFill>
                  <a:srgbClr val="595959"/>
                </a:solidFill>
              </a:rPr>
              <a:t>Karel likes vegetable salad. </a:t>
            </a:r>
            <a:endParaRPr i="1" sz="2700">
              <a:solidFill>
                <a:srgbClr val="595959"/>
              </a:solidFill>
              <a:highlight>
                <a:srgbClr val="FCE5CD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700">
                <a:solidFill>
                  <a:srgbClr val="595959"/>
                </a:solidFill>
              </a:rPr>
              <a:t>Dáš si </a:t>
            </a:r>
            <a:r>
              <a:rPr lang="cs-CZ" sz="2700">
                <a:solidFill>
                  <a:srgbClr val="595959"/>
                </a:solidFill>
                <a:highlight>
                  <a:srgbClr val="FCE5CD"/>
                </a:highlight>
              </a:rPr>
              <a:t>polévku?</a:t>
            </a:r>
            <a:r>
              <a:rPr lang="cs-CZ" sz="2700">
                <a:solidFill>
                  <a:srgbClr val="595959"/>
                </a:solidFill>
              </a:rPr>
              <a:t> 	</a:t>
            </a:r>
            <a:r>
              <a:rPr i="1" lang="cs-CZ" sz="2700">
                <a:solidFill>
                  <a:srgbClr val="595959"/>
                </a:solidFill>
              </a:rPr>
              <a:t>= Will you have some soup?</a:t>
            </a:r>
            <a:endParaRPr i="1" sz="2700">
              <a:solidFill>
                <a:srgbClr val="595959"/>
              </a:solidFill>
              <a:highlight>
                <a:srgbClr val="FCE5CD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700">
                <a:solidFill>
                  <a:srgbClr val="595959"/>
                </a:solidFill>
              </a:rPr>
              <a:t>Vidíte </a:t>
            </a:r>
            <a:r>
              <a:rPr lang="cs-CZ" sz="2700">
                <a:solidFill>
                  <a:srgbClr val="595959"/>
                </a:solidFill>
                <a:highlight>
                  <a:srgbClr val="FCE5CD"/>
                </a:highlight>
              </a:rPr>
              <a:t>to modré auto?	</a:t>
            </a:r>
            <a:r>
              <a:rPr lang="cs-CZ" sz="2700">
                <a:solidFill>
                  <a:srgbClr val="595959"/>
                </a:solidFill>
              </a:rPr>
              <a:t> </a:t>
            </a:r>
            <a:r>
              <a:rPr i="1" lang="cs-CZ" sz="2700">
                <a:solidFill>
                  <a:srgbClr val="595959"/>
                </a:solidFill>
              </a:rPr>
              <a:t>= Do you see the blue car?</a:t>
            </a:r>
            <a:endParaRPr i="1" sz="2700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>
                <a:solidFill>
                  <a:srgbClr val="595959"/>
                </a:solidFill>
                <a:highlight>
                  <a:srgbClr val="FCE5CD"/>
                </a:highlight>
              </a:rPr>
              <a:t>Dobrý den - dobrou noc/dobrou chuť - dobré ráno</a:t>
            </a:r>
            <a:endParaRPr sz="3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Accusative - JAK?</a:t>
            </a:r>
            <a:endParaRPr/>
          </a:p>
        </p:txBody>
      </p:sp>
      <p:sp>
        <p:nvSpPr>
          <p:cNvPr id="194" name="Google Shape;194;p32"/>
          <p:cNvSpPr txBox="1"/>
          <p:nvPr>
            <p:ph idx="1" type="body"/>
          </p:nvPr>
        </p:nvSpPr>
        <p:spPr>
          <a:xfrm>
            <a:off x="317650" y="1163600"/>
            <a:ext cx="2946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200">
                <a:solidFill>
                  <a:srgbClr val="595959"/>
                </a:solidFill>
                <a:highlight>
                  <a:srgbClr val="C9DAF8"/>
                </a:highlight>
              </a:rPr>
              <a:t>Ma (animated)</a:t>
            </a:r>
            <a:endParaRPr b="1" sz="2200">
              <a:solidFill>
                <a:srgbClr val="595959"/>
              </a:solidFill>
              <a:highlight>
                <a:srgbClr val="C9DAF8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200">
                <a:solidFill>
                  <a:srgbClr val="595959"/>
                </a:solidFill>
              </a:rPr>
              <a:t>Hard + A</a:t>
            </a:r>
            <a:endParaRPr b="1"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Pán → pán</a:t>
            </a:r>
            <a:r>
              <a:rPr lang="cs-CZ" sz="2200">
                <a:solidFill>
                  <a:srgbClr val="595959"/>
                </a:solidFill>
                <a:highlight>
                  <a:srgbClr val="C9DAF8"/>
                </a:highlight>
              </a:rPr>
              <a:t>a</a:t>
            </a:r>
            <a:endParaRPr sz="2200">
              <a:solidFill>
                <a:srgbClr val="595959"/>
              </a:solidFill>
              <a:highlight>
                <a:srgbClr val="C9DAF8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Student → student</a:t>
            </a:r>
            <a:r>
              <a:rPr lang="cs-CZ" sz="2200">
                <a:solidFill>
                  <a:srgbClr val="595959"/>
                </a:solidFill>
                <a:highlight>
                  <a:srgbClr val="C9DAF8"/>
                </a:highlight>
              </a:rPr>
              <a:t>a</a:t>
            </a:r>
            <a:endParaRPr sz="2200">
              <a:solidFill>
                <a:srgbClr val="595959"/>
              </a:solidFill>
              <a:highlight>
                <a:srgbClr val="C9DAF8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Kluk → kluk</a:t>
            </a:r>
            <a:r>
              <a:rPr lang="cs-CZ" sz="2200">
                <a:solidFill>
                  <a:srgbClr val="595959"/>
                </a:solidFill>
                <a:highlight>
                  <a:srgbClr val="C9DAF8"/>
                </a:highlight>
              </a:rPr>
              <a:t>a</a:t>
            </a:r>
            <a:endParaRPr sz="2200">
              <a:solidFill>
                <a:srgbClr val="595959"/>
              </a:solidFill>
              <a:highlight>
                <a:srgbClr val="C9DAF8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200">
                <a:solidFill>
                  <a:srgbClr val="595959"/>
                </a:solidFill>
              </a:rPr>
              <a:t>Soft (ž, š, č, ř, c, j, -tel) + E</a:t>
            </a:r>
            <a:endParaRPr b="1"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Lékař → lékař</a:t>
            </a:r>
            <a:r>
              <a:rPr lang="cs-CZ" sz="2200">
                <a:solidFill>
                  <a:srgbClr val="595959"/>
                </a:solidFill>
                <a:highlight>
                  <a:srgbClr val="C9DAF8"/>
                </a:highlight>
              </a:rPr>
              <a:t>e</a:t>
            </a:r>
            <a:endParaRPr sz="2200">
              <a:solidFill>
                <a:srgbClr val="595959"/>
              </a:solidFill>
              <a:highlight>
                <a:srgbClr val="C9DAF8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Tomáš → Tomáš</a:t>
            </a:r>
            <a:r>
              <a:rPr lang="cs-CZ" sz="2200">
                <a:solidFill>
                  <a:srgbClr val="595959"/>
                </a:solidFill>
                <a:highlight>
                  <a:srgbClr val="C9DAF8"/>
                </a:highlight>
              </a:rPr>
              <a:t>e</a:t>
            </a:r>
            <a:endParaRPr sz="2200">
              <a:solidFill>
                <a:srgbClr val="595959"/>
              </a:solidFill>
              <a:highlight>
                <a:srgbClr val="C9DAF8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Učitel → učitel</a:t>
            </a:r>
            <a:r>
              <a:rPr lang="cs-CZ" sz="2200">
                <a:solidFill>
                  <a:srgbClr val="595959"/>
                </a:solidFill>
                <a:highlight>
                  <a:srgbClr val="C9DAF8"/>
                </a:highlight>
              </a:rPr>
              <a:t>e</a:t>
            </a:r>
            <a:endParaRPr sz="2200"/>
          </a:p>
        </p:txBody>
      </p:sp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3263950" y="1163600"/>
            <a:ext cx="2946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200">
                <a:solidFill>
                  <a:srgbClr val="595959"/>
                </a:solidFill>
                <a:highlight>
                  <a:srgbClr val="00FFFF"/>
                </a:highlight>
              </a:rPr>
              <a:t>Mia (inanimated)</a:t>
            </a:r>
            <a:endParaRPr b="1" sz="2200">
              <a:solidFill>
                <a:srgbClr val="595959"/>
              </a:solidFill>
              <a:highlight>
                <a:srgbClr val="00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200">
                <a:solidFill>
                  <a:srgbClr val="595959"/>
                </a:solidFill>
              </a:rPr>
              <a:t>= (NO CHANGE)</a:t>
            </a:r>
            <a:endParaRPr b="1"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200">
                <a:solidFill>
                  <a:srgbClr val="595959"/>
                </a:solidFill>
              </a:rPr>
              <a:t>Hard</a:t>
            </a:r>
            <a:endParaRPr b="1"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Papír</a:t>
            </a:r>
            <a:endParaRPr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Stůl</a:t>
            </a:r>
            <a:endParaRPr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Dům</a:t>
            </a:r>
            <a:endParaRPr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Salát</a:t>
            </a:r>
            <a:endParaRPr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200">
                <a:solidFill>
                  <a:srgbClr val="595959"/>
                </a:solidFill>
              </a:rPr>
              <a:t>Soft</a:t>
            </a:r>
            <a:endParaRPr b="1"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Čaj</a:t>
            </a:r>
            <a:endParaRPr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pomeranč</a:t>
            </a:r>
            <a:endParaRPr sz="3200"/>
          </a:p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6210250" y="1163600"/>
            <a:ext cx="2946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200">
                <a:solidFill>
                  <a:srgbClr val="595959"/>
                </a:solidFill>
                <a:highlight>
                  <a:srgbClr val="EA9999"/>
                </a:highlight>
              </a:rPr>
              <a:t>F</a:t>
            </a:r>
            <a:endParaRPr b="1" sz="2200">
              <a:solidFill>
                <a:srgbClr val="595959"/>
              </a:solidFill>
              <a:highlight>
                <a:srgbClr val="EA9999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200">
                <a:solidFill>
                  <a:srgbClr val="595959"/>
                </a:solidFill>
              </a:rPr>
              <a:t>A → U</a:t>
            </a:r>
            <a:endParaRPr b="1"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Káva → káv</a:t>
            </a:r>
            <a:r>
              <a:rPr lang="cs-CZ" sz="2200">
                <a:solidFill>
                  <a:srgbClr val="595959"/>
                </a:solidFill>
                <a:highlight>
                  <a:srgbClr val="F4CCCC"/>
                </a:highlight>
              </a:rPr>
              <a:t>u</a:t>
            </a:r>
            <a:endParaRPr sz="2200">
              <a:solidFill>
                <a:srgbClr val="595959"/>
              </a:solidFill>
              <a:highlight>
                <a:srgbClr val="F4CC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Kniha → knih</a:t>
            </a:r>
            <a:r>
              <a:rPr lang="cs-CZ" sz="2200">
                <a:solidFill>
                  <a:srgbClr val="595959"/>
                </a:solidFill>
                <a:highlight>
                  <a:srgbClr val="F4CCCC"/>
                </a:highlight>
              </a:rPr>
              <a:t>u</a:t>
            </a:r>
            <a:endParaRPr sz="2200">
              <a:solidFill>
                <a:srgbClr val="595959"/>
              </a:solidFill>
              <a:highlight>
                <a:srgbClr val="F4CC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Škola → škol</a:t>
            </a:r>
            <a:r>
              <a:rPr lang="cs-CZ" sz="2200">
                <a:solidFill>
                  <a:srgbClr val="595959"/>
                </a:solidFill>
                <a:highlight>
                  <a:srgbClr val="F4CCCC"/>
                </a:highlight>
              </a:rPr>
              <a:t>u</a:t>
            </a:r>
            <a:endParaRPr sz="2200">
              <a:solidFill>
                <a:srgbClr val="595959"/>
              </a:solidFill>
              <a:highlight>
                <a:srgbClr val="F4CC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200">
                <a:solidFill>
                  <a:srgbClr val="595959"/>
                </a:solidFill>
              </a:rPr>
              <a:t>E → I</a:t>
            </a:r>
            <a:endParaRPr b="1"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Rýže → rýž</a:t>
            </a:r>
            <a:r>
              <a:rPr lang="cs-CZ" sz="2200">
                <a:solidFill>
                  <a:srgbClr val="595959"/>
                </a:solidFill>
                <a:highlight>
                  <a:srgbClr val="F4CCCC"/>
                </a:highlight>
              </a:rPr>
              <a:t>i</a:t>
            </a:r>
            <a:endParaRPr sz="2200">
              <a:solidFill>
                <a:srgbClr val="595959"/>
              </a:solidFill>
              <a:highlight>
                <a:srgbClr val="F4CC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Lucie → Luci</a:t>
            </a:r>
            <a:r>
              <a:rPr lang="cs-CZ" sz="2200">
                <a:solidFill>
                  <a:srgbClr val="595959"/>
                </a:solidFill>
                <a:highlight>
                  <a:srgbClr val="F4CCCC"/>
                </a:highlight>
              </a:rPr>
              <a:t>i</a:t>
            </a:r>
            <a:endParaRPr sz="2200">
              <a:solidFill>
                <a:srgbClr val="595959"/>
              </a:solidFill>
              <a:highlight>
                <a:srgbClr val="F4CC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200">
                <a:solidFill>
                  <a:srgbClr val="595959"/>
                </a:solidFill>
              </a:rPr>
              <a:t>Konsonant = (no change)</a:t>
            </a:r>
            <a:endParaRPr b="1"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Tramvaj - tramvaj</a:t>
            </a:r>
            <a:endParaRPr sz="3200"/>
          </a:p>
        </p:txBody>
      </p:sp>
      <p:sp>
        <p:nvSpPr>
          <p:cNvPr id="197" name="Google Shape;197;p32"/>
          <p:cNvSpPr txBox="1"/>
          <p:nvPr>
            <p:ph idx="1" type="body"/>
          </p:nvPr>
        </p:nvSpPr>
        <p:spPr>
          <a:xfrm>
            <a:off x="9156550" y="1163600"/>
            <a:ext cx="2946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200">
                <a:solidFill>
                  <a:srgbClr val="595959"/>
                </a:solidFill>
                <a:highlight>
                  <a:srgbClr val="B6D7A8"/>
                </a:highlight>
              </a:rPr>
              <a:t>N</a:t>
            </a:r>
            <a:endParaRPr b="1" sz="2200">
              <a:solidFill>
                <a:srgbClr val="595959"/>
              </a:solidFill>
              <a:highlight>
                <a:srgbClr val="B6D7A8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200">
                <a:solidFill>
                  <a:srgbClr val="595959"/>
                </a:solidFill>
              </a:rPr>
              <a:t>= (NO CHANGE)</a:t>
            </a:r>
            <a:endParaRPr b="1"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Brno</a:t>
            </a:r>
            <a:endParaRPr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Město</a:t>
            </a:r>
            <a:endParaRPr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Parkoviště</a:t>
            </a:r>
            <a:endParaRPr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Dítě</a:t>
            </a:r>
            <a:endParaRPr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nádraží</a:t>
            </a:r>
            <a:endParaRPr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Examples</a:t>
            </a:r>
            <a:endParaRPr/>
          </a:p>
        </p:txBody>
      </p:sp>
      <p:sp>
        <p:nvSpPr>
          <p:cNvPr id="204" name="Google Shape;204;p33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500"/>
              <a:t>Ma:</a:t>
            </a:r>
            <a:r>
              <a:rPr lang="cs-CZ" sz="2500"/>
              <a:t> Hledám doktor</a:t>
            </a:r>
            <a:r>
              <a:rPr lang="cs-CZ" sz="2500">
                <a:highlight>
                  <a:srgbClr val="F4CCCC"/>
                </a:highlight>
              </a:rPr>
              <a:t>a.</a:t>
            </a:r>
            <a:r>
              <a:rPr lang="cs-CZ" sz="2500"/>
              <a:t> Vidím student</a:t>
            </a:r>
            <a:r>
              <a:rPr lang="cs-CZ" sz="2500">
                <a:highlight>
                  <a:srgbClr val="F4CCCC"/>
                </a:highlight>
              </a:rPr>
              <a:t>a.</a:t>
            </a:r>
            <a:r>
              <a:rPr lang="cs-CZ" sz="2500"/>
              <a:t> Dám si losos</a:t>
            </a:r>
            <a:r>
              <a:rPr lang="cs-CZ" sz="2500">
                <a:highlight>
                  <a:srgbClr val="F4CCCC"/>
                </a:highlight>
              </a:rPr>
              <a:t>a.</a:t>
            </a:r>
            <a:r>
              <a:rPr lang="cs-CZ" sz="2500"/>
              <a:t> = </a:t>
            </a:r>
            <a:r>
              <a:rPr b="1" lang="cs-CZ" sz="2700"/>
              <a:t>+ a/e</a:t>
            </a:r>
            <a:endParaRPr b="1" sz="27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500"/>
              <a:t>Mi:</a:t>
            </a:r>
            <a:r>
              <a:rPr lang="cs-CZ" sz="2500"/>
              <a:t> Dám si </a:t>
            </a:r>
            <a:r>
              <a:rPr lang="cs-CZ" sz="2500" u="sng"/>
              <a:t>salát.</a:t>
            </a:r>
            <a:r>
              <a:rPr lang="cs-CZ" sz="2500"/>
              <a:t> Mám rád </a:t>
            </a:r>
            <a:r>
              <a:rPr lang="cs-CZ" sz="2500" u="sng"/>
              <a:t>steak.</a:t>
            </a:r>
            <a:r>
              <a:rPr lang="cs-CZ" sz="2500"/>
              <a:t> Vidím </a:t>
            </a:r>
            <a:r>
              <a:rPr lang="cs-CZ" sz="2500" u="sng">
                <a:highlight>
                  <a:schemeClr val="lt1"/>
                </a:highlight>
              </a:rPr>
              <a:t>dům.</a:t>
            </a:r>
            <a:r>
              <a:rPr lang="cs-CZ" sz="2500">
                <a:highlight>
                  <a:schemeClr val="lt1"/>
                </a:highlight>
              </a:rPr>
              <a:t> </a:t>
            </a:r>
            <a:r>
              <a:rPr i="1" lang="cs-CZ" sz="2500"/>
              <a:t>(vidět = to see)</a:t>
            </a:r>
            <a:r>
              <a:rPr lang="cs-CZ" sz="2500"/>
              <a:t> = </a:t>
            </a:r>
            <a:r>
              <a:rPr b="1" lang="cs-CZ" sz="2700"/>
              <a:t>no change</a:t>
            </a:r>
            <a:endParaRPr b="1" sz="29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500"/>
              <a:t>F:</a:t>
            </a:r>
            <a:r>
              <a:rPr lang="cs-CZ" sz="2500"/>
              <a:t> Dám si polévk</a:t>
            </a:r>
            <a:r>
              <a:rPr lang="cs-CZ" sz="2500">
                <a:highlight>
                  <a:srgbClr val="F4CCCC"/>
                </a:highlight>
              </a:rPr>
              <a:t>u.</a:t>
            </a:r>
            <a:r>
              <a:rPr lang="cs-CZ" sz="2500"/>
              <a:t> Mám rád zmrzlin</a:t>
            </a:r>
            <a:r>
              <a:rPr lang="cs-CZ" sz="2500">
                <a:highlight>
                  <a:srgbClr val="F4CCCC"/>
                </a:highlight>
              </a:rPr>
              <a:t>u.</a:t>
            </a:r>
            <a:r>
              <a:rPr lang="cs-CZ" sz="2500"/>
              <a:t> Dáme si rýž</a:t>
            </a:r>
            <a:r>
              <a:rPr lang="cs-CZ" sz="2500">
                <a:highlight>
                  <a:srgbClr val="F4CCCC"/>
                </a:highlight>
              </a:rPr>
              <a:t>i.</a:t>
            </a:r>
            <a:r>
              <a:rPr lang="cs-CZ" sz="2500"/>
              <a:t> = </a:t>
            </a:r>
            <a:r>
              <a:rPr b="1" lang="cs-CZ" sz="2700"/>
              <a:t>a → u, e → i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500"/>
              <a:t>N:</a:t>
            </a:r>
            <a:r>
              <a:rPr lang="cs-CZ" sz="2500"/>
              <a:t> Dáte si </a:t>
            </a:r>
            <a:r>
              <a:rPr lang="cs-CZ" sz="2500" u="sng"/>
              <a:t>pivo?</a:t>
            </a:r>
            <a:r>
              <a:rPr lang="cs-CZ" sz="2500"/>
              <a:t> Mám ráda </a:t>
            </a:r>
            <a:r>
              <a:rPr lang="cs-CZ" sz="2500" u="sng"/>
              <a:t>víno.</a:t>
            </a:r>
            <a:r>
              <a:rPr lang="cs-CZ" sz="2500"/>
              <a:t> Vidím</a:t>
            </a:r>
            <a:r>
              <a:rPr lang="cs-CZ" sz="2500" u="sng"/>
              <a:t> auto.</a:t>
            </a:r>
            <a:r>
              <a:rPr lang="cs-CZ" sz="2500"/>
              <a:t> = </a:t>
            </a:r>
            <a:r>
              <a:rPr b="1" lang="cs-CZ" sz="2700"/>
              <a:t>no change</a:t>
            </a:r>
            <a:endParaRPr b="1" sz="3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Accusative of adjectives </a:t>
            </a:r>
            <a:endParaRPr/>
          </a:p>
        </p:txBody>
      </p:sp>
      <p:sp>
        <p:nvSpPr>
          <p:cNvPr id="211" name="Google Shape;211;p34"/>
          <p:cNvSpPr txBox="1"/>
          <p:nvPr>
            <p:ph idx="1" type="body"/>
          </p:nvPr>
        </p:nvSpPr>
        <p:spPr>
          <a:xfrm>
            <a:off x="317650" y="1163600"/>
            <a:ext cx="25029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1800">
                <a:solidFill>
                  <a:srgbClr val="595959"/>
                </a:solidFill>
                <a:highlight>
                  <a:srgbClr val="C9DAF8"/>
                </a:highlight>
              </a:rPr>
              <a:t>Ma</a:t>
            </a:r>
            <a:endParaRPr b="1" sz="1800">
              <a:solidFill>
                <a:srgbClr val="595959"/>
              </a:solidFill>
              <a:highlight>
                <a:srgbClr val="C9DAF8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  <a:highlight>
                  <a:srgbClr val="C9DAF8"/>
                </a:highlight>
              </a:rPr>
              <a:t>dobrý</a:t>
            </a:r>
            <a:endParaRPr sz="2000">
              <a:solidFill>
                <a:srgbClr val="595959"/>
              </a:solidFill>
              <a:highlight>
                <a:srgbClr val="C9DAF8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>
                <a:solidFill>
                  <a:srgbClr val="595959"/>
                </a:solidFill>
                <a:highlight>
                  <a:schemeClr val="lt1"/>
                </a:highlight>
              </a:rPr>
              <a:t>Ý → ÉHO</a:t>
            </a:r>
            <a:endParaRPr b="1" sz="2000"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  <a:highlight>
                  <a:schemeClr val="lt1"/>
                </a:highlight>
              </a:rPr>
              <a:t>Hledám nového doktora.</a:t>
            </a:r>
            <a:endParaRPr sz="2000"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595959"/>
                </a:solidFill>
                <a:highlight>
                  <a:schemeClr val="lt1"/>
                </a:highlight>
              </a:rPr>
              <a:t>Vidím velkého psa.</a:t>
            </a:r>
            <a:endParaRPr sz="2000"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  <a:highlight>
                  <a:srgbClr val="C9DAF8"/>
                </a:highlight>
              </a:rPr>
              <a:t>moderní</a:t>
            </a:r>
            <a:endParaRPr sz="2000">
              <a:solidFill>
                <a:srgbClr val="595959"/>
              </a:solidFill>
              <a:highlight>
                <a:srgbClr val="C9DAF8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>
                <a:solidFill>
                  <a:srgbClr val="595959"/>
                </a:solidFill>
                <a:highlight>
                  <a:schemeClr val="lt1"/>
                </a:highlight>
              </a:rPr>
              <a:t>Í → ÍHO</a:t>
            </a:r>
            <a:endParaRPr b="1" sz="2000"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  <a:highlight>
                  <a:schemeClr val="lt1"/>
                </a:highlight>
              </a:rPr>
              <a:t>Znám inteligentního studenta. </a:t>
            </a:r>
            <a:endParaRPr sz="3000"/>
          </a:p>
        </p:txBody>
      </p:sp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2820550" y="1163600"/>
            <a:ext cx="21885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1800">
                <a:solidFill>
                  <a:srgbClr val="595959"/>
                </a:solidFill>
                <a:highlight>
                  <a:srgbClr val="00FFFF"/>
                </a:highlight>
              </a:rPr>
              <a:t>Mia</a:t>
            </a:r>
            <a:endParaRPr b="1" sz="1800">
              <a:solidFill>
                <a:srgbClr val="595959"/>
              </a:solidFill>
              <a:highlight>
                <a:srgbClr val="00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  <a:highlight>
                  <a:srgbClr val="00FFFF"/>
                </a:highlight>
              </a:rPr>
              <a:t>dobrý</a:t>
            </a:r>
            <a:endParaRPr sz="2000">
              <a:solidFill>
                <a:srgbClr val="595959"/>
              </a:solidFill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>
                <a:solidFill>
                  <a:srgbClr val="595959"/>
                </a:solidFill>
              </a:rPr>
              <a:t>Dobrý </a:t>
            </a:r>
            <a:r>
              <a:rPr b="1" lang="cs-CZ" sz="2000">
                <a:solidFill>
                  <a:srgbClr val="595959"/>
                </a:solidFill>
                <a:highlight>
                  <a:schemeClr val="lt1"/>
                </a:highlight>
              </a:rPr>
              <a:t>→ =</a:t>
            </a:r>
            <a:endParaRPr b="1" sz="2000"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  <a:highlight>
                  <a:schemeClr val="lt1"/>
                </a:highlight>
              </a:rPr>
              <a:t>Hledám bílý papír.</a:t>
            </a:r>
            <a:endParaRPr sz="2000"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  <a:highlight>
                  <a:schemeClr val="lt1"/>
                </a:highlight>
              </a:rPr>
              <a:t>Dám si zelený čaj.</a:t>
            </a:r>
            <a:endParaRPr sz="2000"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595959"/>
              </a:solidFill>
              <a:highlight>
                <a:srgbClr val="00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595959"/>
              </a:solidFill>
              <a:highlight>
                <a:srgbClr val="00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  <a:highlight>
                  <a:srgbClr val="00FFFF"/>
                </a:highlight>
              </a:rPr>
              <a:t>moderní</a:t>
            </a:r>
            <a:endParaRPr sz="2000">
              <a:solidFill>
                <a:srgbClr val="595959"/>
              </a:solidFill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>
                <a:solidFill>
                  <a:srgbClr val="595959"/>
                </a:solidFill>
                <a:highlight>
                  <a:schemeClr val="lt1"/>
                </a:highlight>
              </a:rPr>
              <a:t>Moderní → =</a:t>
            </a:r>
            <a:endParaRPr b="1" sz="2000"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  <a:highlight>
                  <a:schemeClr val="lt1"/>
                </a:highlight>
              </a:rPr>
              <a:t>Dám si hovězí burger.</a:t>
            </a:r>
            <a:endParaRPr sz="3000"/>
          </a:p>
        </p:txBody>
      </p:sp>
      <p:sp>
        <p:nvSpPr>
          <p:cNvPr id="213" name="Google Shape;213;p34"/>
          <p:cNvSpPr txBox="1"/>
          <p:nvPr>
            <p:ph idx="1" type="body"/>
          </p:nvPr>
        </p:nvSpPr>
        <p:spPr>
          <a:xfrm>
            <a:off x="5009050" y="1163600"/>
            <a:ext cx="3069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1800">
                <a:solidFill>
                  <a:srgbClr val="595959"/>
                </a:solidFill>
                <a:highlight>
                  <a:srgbClr val="EA9999"/>
                </a:highlight>
              </a:rPr>
              <a:t>F</a:t>
            </a:r>
            <a:endParaRPr b="1" sz="1800">
              <a:solidFill>
                <a:srgbClr val="595959"/>
              </a:solidFill>
              <a:highlight>
                <a:srgbClr val="EA9999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  <a:highlight>
                  <a:srgbClr val="EA9999"/>
                </a:highlight>
              </a:rPr>
              <a:t>dobrá</a:t>
            </a:r>
            <a:endParaRPr sz="2000">
              <a:solidFill>
                <a:srgbClr val="595959"/>
              </a:solidFill>
              <a:highlight>
                <a:srgbClr val="EA999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>
                <a:solidFill>
                  <a:srgbClr val="595959"/>
                </a:solidFill>
                <a:highlight>
                  <a:schemeClr val="lt1"/>
                </a:highlight>
              </a:rPr>
              <a:t>Á → OU</a:t>
            </a:r>
            <a:endParaRPr b="1" sz="2000"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  <a:highlight>
                  <a:schemeClr val="lt1"/>
                </a:highlight>
              </a:rPr>
              <a:t>Mám novou knihu.</a:t>
            </a:r>
            <a:endParaRPr sz="2000"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  <a:highlight>
                  <a:schemeClr val="lt1"/>
                </a:highlight>
              </a:rPr>
              <a:t>Dám si černou kávu.</a:t>
            </a:r>
            <a:endParaRPr sz="2000"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595959"/>
              </a:solidFill>
              <a:highlight>
                <a:srgbClr val="EA9999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595959"/>
              </a:solidFill>
              <a:highlight>
                <a:srgbClr val="EA9999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  <a:highlight>
                  <a:srgbClr val="EA9999"/>
                </a:highlight>
              </a:rPr>
              <a:t>moderní</a:t>
            </a:r>
            <a:endParaRPr sz="2000">
              <a:solidFill>
                <a:srgbClr val="595959"/>
              </a:solidFill>
              <a:highlight>
                <a:srgbClr val="EA999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>
                <a:solidFill>
                  <a:srgbClr val="595959"/>
                </a:solidFill>
                <a:highlight>
                  <a:schemeClr val="lt1"/>
                </a:highlight>
              </a:rPr>
              <a:t>Moderní → =</a:t>
            </a:r>
            <a:endParaRPr b="1" sz="2000"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  <a:highlight>
                  <a:schemeClr val="lt1"/>
                </a:highlight>
              </a:rPr>
              <a:t>Hledám moderní školu. </a:t>
            </a:r>
            <a:endParaRPr sz="3000"/>
          </a:p>
        </p:txBody>
      </p:sp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8078050" y="1163600"/>
            <a:ext cx="3069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1800">
                <a:solidFill>
                  <a:srgbClr val="595959"/>
                </a:solidFill>
                <a:highlight>
                  <a:srgbClr val="B6D7A8"/>
                </a:highlight>
              </a:rPr>
              <a:t>N</a:t>
            </a:r>
            <a:endParaRPr b="1" sz="1800">
              <a:solidFill>
                <a:srgbClr val="595959"/>
              </a:solidFill>
              <a:highlight>
                <a:srgbClr val="B6D7A8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  <a:highlight>
                  <a:srgbClr val="B6D7A8"/>
                </a:highlight>
              </a:rPr>
              <a:t>dobré</a:t>
            </a:r>
            <a:endParaRPr sz="2000">
              <a:solidFill>
                <a:srgbClr val="595959"/>
              </a:solidFill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>
                <a:solidFill>
                  <a:srgbClr val="595959"/>
                </a:solidFill>
                <a:highlight>
                  <a:schemeClr val="lt1"/>
                </a:highlight>
              </a:rPr>
              <a:t>Dobré → =</a:t>
            </a:r>
            <a:endParaRPr b="1" sz="2000"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  <a:highlight>
                  <a:schemeClr val="lt1"/>
                </a:highlight>
              </a:rPr>
              <a:t>Nepiju bílé víno.</a:t>
            </a:r>
            <a:endParaRPr sz="2000"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  <a:highlight>
                  <a:schemeClr val="lt1"/>
                </a:highlight>
              </a:rPr>
              <a:t>Mám nové auto.</a:t>
            </a:r>
            <a:endParaRPr sz="2000"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595959"/>
              </a:solidFill>
              <a:highlight>
                <a:srgbClr val="B6D7A8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  <a:highlight>
                  <a:srgbClr val="B6D7A8"/>
                </a:highlight>
              </a:rPr>
              <a:t>moderní</a:t>
            </a:r>
            <a:endParaRPr sz="2000">
              <a:solidFill>
                <a:srgbClr val="595959"/>
              </a:solidFill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>
                <a:solidFill>
                  <a:srgbClr val="595959"/>
                </a:solidFill>
                <a:highlight>
                  <a:schemeClr val="lt1"/>
                </a:highlight>
              </a:rPr>
              <a:t>Moderní → =</a:t>
            </a:r>
            <a:endParaRPr b="1" sz="2000"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  <a:highlight>
                  <a:schemeClr val="lt1"/>
                </a:highlight>
              </a:rPr>
              <a:t>Mají inteligentní dítě. 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