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66fc000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66fc00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166fc000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66fc000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66fc000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0166fc000b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66fc000b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66fc000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0166fc000b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166fc000b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166fc000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0166fc000b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66fc000b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66fc000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0166fc000b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66fc000b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66fc000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0166fc000b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166fc000b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166fc000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0166fc000b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166fc000b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0166fc000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0166fc000b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questions for these answers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39600" y="1163600"/>
            <a:ext cx="11489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………………………………. - Moje maminka.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……………………………….. - Protože nemám čas.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……………………………….. - Tramvají číslo 8.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…………………………………- 125 korun.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…………………………………- Je veselý a energický.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………………………………….- V Brně.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…………………………………..- Z Anglie.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………………………………….- Je blízko. Asi 10 minut pěšky.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…………………………………..- Ano, mám bratra.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…………………………………..- O víkendu.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……………………………………- V 7 hodin ráno.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…………………………………..- Kávu a toast.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cs-CZ" sz="2200"/>
              <a:t>……………………………………- Vanilkovou. </a:t>
            </a:r>
            <a:endParaRPr sz="3400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4050" y="1163600"/>
            <a:ext cx="2019574" cy="201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Denní program (new verbs - page 48)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b="1" lang="cs-CZ" sz="2600"/>
              <a:t>OVAT:</a:t>
            </a:r>
            <a:r>
              <a:rPr lang="cs-CZ" sz="2600"/>
              <a:t> </a:t>
            </a:r>
            <a:r>
              <a:rPr lang="cs-CZ" sz="2600" u="sng"/>
              <a:t>pracovat</a:t>
            </a:r>
            <a:r>
              <a:rPr lang="cs-CZ" sz="2600"/>
              <a:t> (na počítači) = to work (on the computer), </a:t>
            </a:r>
            <a:r>
              <a:rPr lang="cs-CZ" sz="2600" u="sng"/>
              <a:t>tancovat</a:t>
            </a:r>
            <a:r>
              <a:rPr lang="cs-CZ" sz="2600"/>
              <a:t> = to dance, </a:t>
            </a:r>
            <a:r>
              <a:rPr lang="cs-CZ" sz="2600" u="sng"/>
              <a:t>nakupovat</a:t>
            </a:r>
            <a:r>
              <a:rPr lang="cs-CZ" sz="2600"/>
              <a:t> (to go shopping)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b="1" lang="cs-CZ" sz="2600"/>
              <a:t>AT:</a:t>
            </a:r>
            <a:r>
              <a:rPr lang="cs-CZ" sz="2600"/>
              <a:t> </a:t>
            </a:r>
            <a:r>
              <a:rPr lang="cs-CZ" sz="2600" u="sng"/>
              <a:t>dívat se</a:t>
            </a:r>
            <a:r>
              <a:rPr lang="cs-CZ" sz="2600"/>
              <a:t> na televizi = to watch TV, </a:t>
            </a:r>
            <a:r>
              <a:rPr lang="cs-CZ" sz="2600" u="sng"/>
              <a:t>snídat</a:t>
            </a:r>
            <a:r>
              <a:rPr lang="cs-CZ" sz="2600"/>
              <a:t> = to have breakfast, </a:t>
            </a:r>
            <a:r>
              <a:rPr lang="cs-CZ" sz="2600" u="sng"/>
              <a:t>obědvat</a:t>
            </a:r>
            <a:r>
              <a:rPr lang="cs-CZ" sz="2600"/>
              <a:t> = to have lunch, </a:t>
            </a:r>
            <a:r>
              <a:rPr lang="cs-CZ" sz="2600" u="sng"/>
              <a:t>vstávat</a:t>
            </a:r>
            <a:r>
              <a:rPr lang="cs-CZ" sz="2600"/>
              <a:t> = to get up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b="1" lang="cs-CZ" sz="2600"/>
              <a:t>ET/IT:</a:t>
            </a:r>
            <a:r>
              <a:rPr lang="cs-CZ" sz="2600"/>
              <a:t> </a:t>
            </a:r>
            <a:r>
              <a:rPr lang="cs-CZ" sz="2600" u="sng"/>
              <a:t>cvičit</a:t>
            </a:r>
            <a:r>
              <a:rPr lang="cs-CZ" sz="2600"/>
              <a:t> jógu = to do yoga, </a:t>
            </a:r>
            <a:r>
              <a:rPr lang="cs-CZ" sz="2600" u="sng"/>
              <a:t>večeřet</a:t>
            </a:r>
            <a:r>
              <a:rPr lang="cs-CZ" sz="2600"/>
              <a:t> = to have dinner, </a:t>
            </a:r>
            <a:r>
              <a:rPr lang="cs-CZ" sz="2600" u="sng"/>
              <a:t>učit se</a:t>
            </a:r>
            <a:r>
              <a:rPr lang="cs-CZ" sz="2600"/>
              <a:t> = to study, </a:t>
            </a:r>
            <a:r>
              <a:rPr lang="cs-CZ" sz="2600" u="sng"/>
              <a:t>uklízet</a:t>
            </a:r>
            <a:r>
              <a:rPr lang="cs-CZ" sz="2600"/>
              <a:t> = to clean, </a:t>
            </a:r>
            <a:r>
              <a:rPr lang="cs-CZ" sz="2600" u="sng"/>
              <a:t>vařit</a:t>
            </a:r>
            <a:r>
              <a:rPr lang="cs-CZ" sz="2600"/>
              <a:t> = to cook, </a:t>
            </a:r>
            <a:r>
              <a:rPr lang="cs-CZ" sz="2600" u="sng"/>
              <a:t>*spát</a:t>
            </a:r>
            <a:r>
              <a:rPr lang="cs-CZ" sz="2600"/>
              <a:t> = to sleep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b="1" lang="cs-CZ" sz="2600"/>
              <a:t>*irregular:</a:t>
            </a:r>
            <a:r>
              <a:rPr lang="cs-CZ" sz="2600"/>
              <a:t> *</a:t>
            </a:r>
            <a:r>
              <a:rPr lang="cs-CZ" sz="2600" u="sng"/>
              <a:t>jít</a:t>
            </a:r>
            <a:r>
              <a:rPr lang="cs-CZ" sz="2600"/>
              <a:t> do školy (jdu) = to go to school, </a:t>
            </a:r>
            <a:r>
              <a:rPr lang="cs-CZ" sz="2600" u="sng"/>
              <a:t>*plavat</a:t>
            </a:r>
            <a:r>
              <a:rPr lang="cs-CZ" sz="2600"/>
              <a:t> (plavu) = to swim, </a:t>
            </a:r>
            <a:r>
              <a:rPr lang="cs-CZ" sz="2600" u="sng"/>
              <a:t>*psát</a:t>
            </a:r>
            <a:r>
              <a:rPr lang="cs-CZ" sz="2600"/>
              <a:t> domácí úkol (píšu) = to do homework, </a:t>
            </a:r>
            <a:r>
              <a:rPr lang="cs-CZ" sz="2600" u="sng"/>
              <a:t>číst </a:t>
            </a:r>
            <a:r>
              <a:rPr lang="cs-CZ" sz="2600"/>
              <a:t>(čtu) = to read, *hrát (hraju) = to play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dělá?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50" y="1397750"/>
            <a:ext cx="2593900" cy="25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0225" y="1310201"/>
            <a:ext cx="2274475" cy="22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0625" y="1199204"/>
            <a:ext cx="2274475" cy="227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66875" y="1251450"/>
            <a:ext cx="2222200" cy="22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3800" y="3810075"/>
            <a:ext cx="2179175" cy="21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9625" y="4088650"/>
            <a:ext cx="2090150" cy="20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1550" y="3745171"/>
            <a:ext cx="2274475" cy="22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5782625" y="6178800"/>
            <a:ext cx="50301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Pictures: </a:t>
            </a:r>
            <a:r>
              <a:rPr lang="cs-CZ"/>
              <a:t>https://games4esl.com/daily-routine-examples/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den</a:t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00" y="988738"/>
            <a:ext cx="8676450" cy="48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/>
        </p:nvSpPr>
        <p:spPr>
          <a:xfrm>
            <a:off x="5556200" y="6181275"/>
            <a:ext cx="49824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Pictures: </a:t>
            </a:r>
            <a:r>
              <a:rPr lang="cs-CZ"/>
              <a:t>https://games4esl.com/daily-routine-examples/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Speaking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17650" y="1163600"/>
            <a:ext cx="5455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Kdy ….?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Co děláš/děláte ráno/večer?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Co děláš/děláte ve všední den?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Co děláš/děláte o víkendu?</a:t>
            </a:r>
            <a:endParaRPr sz="3500"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950" y="1345800"/>
            <a:ext cx="2965226" cy="296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Modal verbs (strana 46)</a:t>
            </a:r>
            <a:endParaRPr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195025" y="1163600"/>
            <a:ext cx="2974500" cy="52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/>
              <a:t>CHTÍT</a:t>
            </a:r>
            <a:r>
              <a:rPr lang="cs-CZ" sz="1800"/>
              <a:t> (to want)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Já </a:t>
            </a:r>
            <a:r>
              <a:rPr lang="cs-CZ" sz="1800">
                <a:highlight>
                  <a:srgbClr val="FFF2CC"/>
                </a:highlight>
              </a:rPr>
              <a:t>chci</a:t>
            </a:r>
            <a:endParaRPr sz="18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Ty </a:t>
            </a:r>
            <a:r>
              <a:rPr lang="cs-CZ" sz="1800">
                <a:highlight>
                  <a:srgbClr val="D9EAD3"/>
                </a:highlight>
              </a:rPr>
              <a:t>chceš</a:t>
            </a:r>
            <a:endParaRPr sz="1800"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on/ona </a:t>
            </a:r>
            <a:r>
              <a:rPr lang="cs-CZ" sz="1800">
                <a:highlight>
                  <a:srgbClr val="EAD1DC"/>
                </a:highlight>
              </a:rPr>
              <a:t>chce</a:t>
            </a:r>
            <a:endParaRPr sz="1800">
              <a:highlight>
                <a:srgbClr val="EAD1D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My </a:t>
            </a:r>
            <a:r>
              <a:rPr lang="cs-CZ" sz="1800">
                <a:highlight>
                  <a:srgbClr val="CFE2F3"/>
                </a:highlight>
              </a:rPr>
              <a:t>chceme</a:t>
            </a:r>
            <a:endParaRPr sz="1800"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Vy </a:t>
            </a:r>
            <a:r>
              <a:rPr lang="cs-CZ" sz="1800">
                <a:highlight>
                  <a:srgbClr val="F9CB9C"/>
                </a:highlight>
              </a:rPr>
              <a:t>chcete</a:t>
            </a:r>
            <a:endParaRPr sz="1800">
              <a:highlight>
                <a:srgbClr val="F9CB9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Oni </a:t>
            </a:r>
            <a:r>
              <a:rPr lang="cs-CZ" sz="1800">
                <a:highlight>
                  <a:srgbClr val="D9D2E9"/>
                </a:highlight>
              </a:rPr>
              <a:t>chtějí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69525" y="1163600"/>
            <a:ext cx="2974500" cy="52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/>
              <a:t>MUSET</a:t>
            </a:r>
            <a:r>
              <a:rPr lang="cs-CZ" sz="1800"/>
              <a:t> (must, have to)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FFF2CC"/>
                </a:highlight>
              </a:rPr>
              <a:t>Musím</a:t>
            </a:r>
            <a:endParaRPr sz="18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D9EAD3"/>
                </a:highlight>
              </a:rPr>
              <a:t>Musíš</a:t>
            </a:r>
            <a:endParaRPr sz="1800"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EAD1DC"/>
                </a:highlight>
              </a:rPr>
              <a:t>Musí</a:t>
            </a:r>
            <a:endParaRPr sz="1800">
              <a:highlight>
                <a:srgbClr val="EAD1D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CFE2F3"/>
                </a:highlight>
              </a:rPr>
              <a:t>Musíme</a:t>
            </a:r>
            <a:endParaRPr sz="1800"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F9CB9C"/>
                </a:highlight>
              </a:rPr>
              <a:t>Musíte</a:t>
            </a:r>
            <a:endParaRPr sz="1800">
              <a:highlight>
                <a:srgbClr val="F9CB9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D9D2E9"/>
                </a:highlight>
              </a:rPr>
              <a:t>Musí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6144025" y="1163600"/>
            <a:ext cx="2974500" cy="52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/>
              <a:t>*MOCT</a:t>
            </a:r>
            <a:r>
              <a:rPr lang="cs-CZ" sz="1800"/>
              <a:t> (can)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FFF2CC"/>
                </a:highlight>
              </a:rPr>
              <a:t>Můžu</a:t>
            </a:r>
            <a:endParaRPr sz="18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D9EAD3"/>
                </a:highlight>
              </a:rPr>
              <a:t>Můžeš</a:t>
            </a:r>
            <a:endParaRPr sz="1800"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EAD1DC"/>
                </a:highlight>
              </a:rPr>
              <a:t>Může</a:t>
            </a:r>
            <a:endParaRPr sz="1800">
              <a:highlight>
                <a:srgbClr val="EAD1D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CFE2F3"/>
                </a:highlight>
              </a:rPr>
              <a:t>Můžeme</a:t>
            </a:r>
            <a:endParaRPr sz="1800"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F9CB9C"/>
                </a:highlight>
              </a:rPr>
              <a:t>Můžete</a:t>
            </a:r>
            <a:endParaRPr sz="1800">
              <a:highlight>
                <a:srgbClr val="F9CB9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D9D2E9"/>
                </a:highlight>
              </a:rPr>
              <a:t>Můžou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9118525" y="1163600"/>
            <a:ext cx="2974500" cy="52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/>
              <a:t>UMĚT</a:t>
            </a:r>
            <a:r>
              <a:rPr lang="cs-CZ" sz="1800"/>
              <a:t> (to know how to, can)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FFF2CC"/>
                </a:highlight>
              </a:rPr>
              <a:t>Umím</a:t>
            </a:r>
            <a:endParaRPr sz="18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D9EAD3"/>
                </a:highlight>
              </a:rPr>
              <a:t>Umíš</a:t>
            </a:r>
            <a:endParaRPr sz="1800"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EAD1DC"/>
                </a:highlight>
              </a:rPr>
              <a:t>Umí</a:t>
            </a:r>
            <a:endParaRPr sz="1800">
              <a:highlight>
                <a:srgbClr val="EAD1D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CFE2F3"/>
                </a:highlight>
              </a:rPr>
              <a:t>Umíme</a:t>
            </a:r>
            <a:endParaRPr sz="1800"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F9CB9C"/>
                </a:highlight>
              </a:rPr>
              <a:t>Umíte</a:t>
            </a:r>
            <a:endParaRPr sz="1800">
              <a:highlight>
                <a:srgbClr val="F9CB9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highlight>
                  <a:srgbClr val="D9D2E9"/>
                </a:highlight>
              </a:rPr>
              <a:t>Umí </a:t>
            </a:r>
            <a:r>
              <a:rPr lang="cs-CZ" sz="1800"/>
              <a:t>(umějí)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form a sentence with a modal verb?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Conjugated modal verb</a:t>
            </a:r>
            <a:r>
              <a:rPr lang="cs-CZ" sz="2500"/>
              <a:t> + </a:t>
            </a:r>
            <a:r>
              <a:rPr lang="cs-CZ" sz="2500" u="sng"/>
              <a:t>verb in infinitive:</a:t>
            </a:r>
            <a:endParaRPr sz="25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Co </a:t>
            </a:r>
            <a:r>
              <a:rPr b="1" lang="cs-CZ" sz="2500"/>
              <a:t>chceš</a:t>
            </a:r>
            <a:r>
              <a:rPr lang="cs-CZ" sz="2500"/>
              <a:t> </a:t>
            </a:r>
            <a:r>
              <a:rPr lang="cs-CZ" sz="2500" u="sng"/>
              <a:t>dělat</a:t>
            </a:r>
            <a:r>
              <a:rPr lang="cs-CZ" sz="2500"/>
              <a:t> dnes večer? </a:t>
            </a:r>
            <a:r>
              <a:rPr lang="cs-CZ" sz="2100"/>
              <a:t>(= What do you want to do tonight?)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Dnes </a:t>
            </a:r>
            <a:r>
              <a:rPr b="1" lang="cs-CZ" sz="2500"/>
              <a:t>nechci</a:t>
            </a:r>
            <a:r>
              <a:rPr lang="cs-CZ" sz="2500"/>
              <a:t> </a:t>
            </a:r>
            <a:r>
              <a:rPr lang="cs-CZ" sz="2500" u="sng"/>
              <a:t>studovat,</a:t>
            </a:r>
            <a:r>
              <a:rPr lang="cs-CZ" sz="2500"/>
              <a:t> </a:t>
            </a:r>
            <a:r>
              <a:rPr b="1" lang="cs-CZ" sz="2500"/>
              <a:t>chci</a:t>
            </a:r>
            <a:r>
              <a:rPr lang="cs-CZ" sz="2500"/>
              <a:t> </a:t>
            </a:r>
            <a:r>
              <a:rPr lang="cs-CZ" sz="2500" u="sng"/>
              <a:t>odpočívat.</a:t>
            </a:r>
            <a:r>
              <a:rPr lang="cs-CZ" sz="2500"/>
              <a:t> </a:t>
            </a:r>
            <a:r>
              <a:rPr lang="cs-CZ" sz="2100"/>
              <a:t>(= </a:t>
            </a:r>
            <a:r>
              <a:rPr lang="cs-CZ" sz="2100">
                <a:highlight>
                  <a:srgbClr val="F8F9FA"/>
                </a:highlight>
              </a:rPr>
              <a:t>I don't want to study today, I want to rest.)</a:t>
            </a:r>
            <a:endParaRPr sz="2100"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Chcete</a:t>
            </a:r>
            <a:r>
              <a:rPr lang="cs-CZ" sz="2500"/>
              <a:t> </a:t>
            </a:r>
            <a:r>
              <a:rPr lang="cs-CZ" sz="2500" u="sng"/>
              <a:t>jít</a:t>
            </a:r>
            <a:r>
              <a:rPr lang="cs-CZ" sz="2500"/>
              <a:t> o víkendu do kina?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Zítra </a:t>
            </a:r>
            <a:r>
              <a:rPr b="1" lang="cs-CZ" sz="2500"/>
              <a:t>musíme</a:t>
            </a:r>
            <a:r>
              <a:rPr lang="cs-CZ" sz="2500"/>
              <a:t> </a:t>
            </a:r>
            <a:r>
              <a:rPr lang="cs-CZ" sz="2500" u="sng"/>
              <a:t>studovat,</a:t>
            </a:r>
            <a:r>
              <a:rPr lang="cs-CZ" sz="2500"/>
              <a:t> píšeme test.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Co </a:t>
            </a:r>
            <a:r>
              <a:rPr b="1" lang="cs-CZ" sz="2500"/>
              <a:t>musíte</a:t>
            </a:r>
            <a:r>
              <a:rPr lang="cs-CZ" sz="2500"/>
              <a:t> zítra </a:t>
            </a:r>
            <a:r>
              <a:rPr lang="cs-CZ" sz="2500" u="sng"/>
              <a:t>děla</a:t>
            </a:r>
            <a:r>
              <a:rPr lang="cs-CZ" sz="2500"/>
              <a:t>t?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Co </a:t>
            </a:r>
            <a:r>
              <a:rPr b="1" lang="cs-CZ" sz="2500"/>
              <a:t>můžete</a:t>
            </a:r>
            <a:r>
              <a:rPr lang="cs-CZ" sz="2500"/>
              <a:t> zítra </a:t>
            </a:r>
            <a:r>
              <a:rPr lang="cs-CZ" sz="2500" u="sng"/>
              <a:t>dělat</a:t>
            </a:r>
            <a:r>
              <a:rPr lang="cs-CZ" sz="2500"/>
              <a:t>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Umíš</a:t>
            </a:r>
            <a:r>
              <a:rPr lang="cs-CZ" sz="2500"/>
              <a:t> </a:t>
            </a:r>
            <a:r>
              <a:rPr lang="cs-CZ" sz="2500" u="sng"/>
              <a:t>plavat</a:t>
            </a:r>
            <a:r>
              <a:rPr lang="cs-CZ" sz="2500"/>
              <a:t>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/>
              <a:t>Neumím</a:t>
            </a:r>
            <a:r>
              <a:rPr lang="cs-CZ" sz="2500"/>
              <a:t> </a:t>
            </a:r>
            <a:r>
              <a:rPr lang="cs-CZ" sz="2500" u="sng"/>
              <a:t>vařit</a:t>
            </a:r>
            <a:r>
              <a:rPr lang="cs-CZ" sz="2500"/>
              <a:t>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Petr </a:t>
            </a:r>
            <a:r>
              <a:rPr b="1" lang="cs-CZ" sz="2500"/>
              <a:t>neumí</a:t>
            </a:r>
            <a:r>
              <a:rPr lang="cs-CZ" sz="2500"/>
              <a:t> </a:t>
            </a:r>
            <a:r>
              <a:rPr lang="cs-CZ" sz="2500" u="sng"/>
              <a:t>tancovat</a:t>
            </a:r>
            <a:r>
              <a:rPr lang="cs-CZ" sz="2500"/>
              <a:t>. </a:t>
            </a:r>
            <a:endParaRPr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Dny v týdnu = days of the week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289325" y="1135075"/>
            <a:ext cx="4464900" cy="38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Nominative sg.</a:t>
            </a:r>
            <a:endParaRPr b="1"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100">
                <a:highlight>
                  <a:srgbClr val="00FF00"/>
                </a:highlight>
              </a:rPr>
              <a:t>pondělí</a:t>
            </a:r>
            <a:r>
              <a:rPr lang="cs-CZ" sz="2100"/>
              <a:t> (n)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highlight>
                  <a:srgbClr val="00FF00"/>
                </a:highlight>
              </a:rPr>
              <a:t>úterý</a:t>
            </a:r>
            <a:r>
              <a:rPr lang="cs-CZ" sz="2100"/>
              <a:t> (n)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highlight>
                  <a:srgbClr val="EA9999"/>
                </a:highlight>
              </a:rPr>
              <a:t>středa</a:t>
            </a:r>
            <a:r>
              <a:rPr lang="cs-CZ" sz="2100"/>
              <a:t> (f)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highlight>
                  <a:srgbClr val="A4C2F4"/>
                </a:highlight>
              </a:rPr>
              <a:t>čtvrtek</a:t>
            </a:r>
            <a:r>
              <a:rPr lang="cs-CZ" sz="2100"/>
              <a:t> (m)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highlight>
                  <a:srgbClr val="A4C2F4"/>
                </a:highlight>
              </a:rPr>
              <a:t>pátek</a:t>
            </a:r>
            <a:r>
              <a:rPr lang="cs-CZ" sz="2100"/>
              <a:t> (m)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highlight>
                  <a:srgbClr val="EA9999"/>
                </a:highlight>
              </a:rPr>
              <a:t>sobota</a:t>
            </a:r>
            <a:r>
              <a:rPr lang="cs-CZ" sz="2100"/>
              <a:t> (f)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highlight>
                  <a:srgbClr val="EA9999"/>
                </a:highlight>
              </a:rPr>
              <a:t>neděle</a:t>
            </a:r>
            <a:r>
              <a:rPr lang="cs-CZ" sz="2100"/>
              <a:t> (f)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víkend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875350" y="1135075"/>
            <a:ext cx="4464900" cy="38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100"/>
              <a:t>Kdy?</a:t>
            </a:r>
            <a:endParaRPr b="1"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/>
              <a:t>V pondělí (on Monday)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/>
              <a:t>V úterý (on Tuesday)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 u="sng">
                <a:highlight>
                  <a:srgbClr val="FFFF00"/>
                </a:highlight>
              </a:rPr>
              <a:t>Ve</a:t>
            </a:r>
            <a:r>
              <a:rPr lang="cs-CZ" sz="2100"/>
              <a:t> střed</a:t>
            </a:r>
            <a:r>
              <a:rPr lang="cs-CZ" sz="2100" u="sng">
                <a:highlight>
                  <a:srgbClr val="FFFF00"/>
                </a:highlight>
              </a:rPr>
              <a:t>u</a:t>
            </a:r>
            <a:r>
              <a:rPr lang="cs-CZ" sz="2100"/>
              <a:t> (on Wednesday)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 u="sng">
                <a:highlight>
                  <a:srgbClr val="FFFF00"/>
                </a:highlight>
              </a:rPr>
              <a:t>Ve</a:t>
            </a:r>
            <a:r>
              <a:rPr lang="cs-CZ" sz="2100">
                <a:highlight>
                  <a:srgbClr val="FFFF00"/>
                </a:highlight>
              </a:rPr>
              <a:t> </a:t>
            </a:r>
            <a:r>
              <a:rPr lang="cs-CZ" sz="2100"/>
              <a:t>čtvrtek (on Thursday)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/>
              <a:t>V pátek (on Friday)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/>
              <a:t>V sobot</a:t>
            </a:r>
            <a:r>
              <a:rPr lang="cs-CZ" sz="2100" u="sng">
                <a:highlight>
                  <a:srgbClr val="FFFF00"/>
                </a:highlight>
              </a:rPr>
              <a:t>u</a:t>
            </a:r>
            <a:r>
              <a:rPr lang="cs-CZ" sz="2100"/>
              <a:t> (on Saturday)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V neděl</a:t>
            </a:r>
            <a:r>
              <a:rPr lang="cs-CZ" sz="2100" u="sng">
                <a:highlight>
                  <a:srgbClr val="FFFF00"/>
                </a:highlight>
              </a:rPr>
              <a:t>i</a:t>
            </a:r>
            <a:r>
              <a:rPr lang="cs-CZ" sz="2100"/>
              <a:t> (on Sunday)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>
                <a:highlight>
                  <a:srgbClr val="FFFF00"/>
                </a:highlight>
              </a:rPr>
              <a:t>o</a:t>
            </a:r>
            <a:r>
              <a:rPr lang="cs-CZ" sz="2100"/>
              <a:t> víkendu</a:t>
            </a:r>
            <a:endParaRPr sz="2100"/>
          </a:p>
        </p:txBody>
      </p:sp>
      <p:sp>
        <p:nvSpPr>
          <p:cNvPr id="222" name="Google Shape;222;p34"/>
          <p:cNvSpPr txBox="1"/>
          <p:nvPr/>
        </p:nvSpPr>
        <p:spPr>
          <a:xfrm>
            <a:off x="933900" y="4952475"/>
            <a:ext cx="8452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200">
                <a:solidFill>
                  <a:schemeClr val="dk1"/>
                </a:solidFill>
              </a:rPr>
              <a:t>dnes (dneska) = today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200">
                <a:solidFill>
                  <a:schemeClr val="dk1"/>
                </a:solidFill>
              </a:rPr>
              <a:t>zítra = tomorrow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chemeClr val="dk1"/>
                </a:solidFill>
              </a:rPr>
              <a:t>Co děláte v pondělí? Co děláš v pátek večer? Co děláte v sobotu?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chemeClr val="dk1"/>
                </a:solidFill>
              </a:rPr>
              <a:t>Co děláš o víkendu?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