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8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5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6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7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8.xml" ContentType="application/vnd.openxmlformats-officedocument.presentationml.notesSlide+xml"/>
  <Override PartName="/ppt/tags/tag45.xml" ContentType="application/vnd.openxmlformats-officedocument.presentationml.tags+xml"/>
  <Override PartName="/ppt/notesSlides/notesSlide19.xml" ContentType="application/vnd.openxmlformats-officedocument.presentationml.notesSlide+xml"/>
  <Override PartName="/ppt/tags/tag46.xml" ContentType="application/vnd.openxmlformats-officedocument.presentationml.tags+xml"/>
  <Override PartName="/ppt/notesSlides/notesSlide20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21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316" r:id="rId2"/>
    <p:sldId id="257" r:id="rId3"/>
    <p:sldId id="287" r:id="rId4"/>
    <p:sldId id="317" r:id="rId5"/>
    <p:sldId id="259" r:id="rId6"/>
    <p:sldId id="268" r:id="rId7"/>
    <p:sldId id="270" r:id="rId8"/>
    <p:sldId id="384" r:id="rId9"/>
    <p:sldId id="273" r:id="rId10"/>
    <p:sldId id="328" r:id="rId11"/>
    <p:sldId id="275" r:id="rId12"/>
    <p:sldId id="276" r:id="rId13"/>
    <p:sldId id="286" r:id="rId14"/>
    <p:sldId id="277" r:id="rId15"/>
    <p:sldId id="278" r:id="rId16"/>
    <p:sldId id="320" r:id="rId17"/>
    <p:sldId id="318" r:id="rId18"/>
    <p:sldId id="319" r:id="rId19"/>
    <p:sldId id="385" r:id="rId20"/>
    <p:sldId id="285" r:id="rId21"/>
    <p:sldId id="260" r:id="rId22"/>
    <p:sldId id="261" r:id="rId23"/>
    <p:sldId id="262" r:id="rId24"/>
    <p:sldId id="263" r:id="rId25"/>
    <p:sldId id="264" r:id="rId26"/>
    <p:sldId id="314" r:id="rId27"/>
    <p:sldId id="265" r:id="rId28"/>
    <p:sldId id="325" r:id="rId29"/>
    <p:sldId id="326" r:id="rId30"/>
    <p:sldId id="386" r:id="rId31"/>
    <p:sldId id="313" r:id="rId32"/>
    <p:sldId id="330" r:id="rId33"/>
    <p:sldId id="281" r:id="rId34"/>
    <p:sldId id="289" r:id="rId35"/>
  </p:sldIdLst>
  <p:sldSz cx="12192000" cy="6858000"/>
  <p:notesSz cx="6858000" cy="91440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19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86355" autoAdjust="0"/>
  </p:normalViewPr>
  <p:slideViewPr>
    <p:cSldViewPr snapToGrid="0">
      <p:cViewPr varScale="1">
        <p:scale>
          <a:sx n="112" d="100"/>
          <a:sy n="112" d="100"/>
        </p:scale>
        <p:origin x="138" y="108"/>
      </p:cViewPr>
      <p:guideLst>
        <p:guide orient="horz" pos="1120"/>
        <p:guide orient="horz" pos="1253"/>
        <p:guide orient="horz" pos="715"/>
        <p:guide orient="horz" pos="3861"/>
        <p:guide orient="horz" pos="3944"/>
        <p:guide pos="438"/>
        <p:guide pos="7219"/>
        <p:guide pos="892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3516A093-C385-4C82-92A7-8C43BB4931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7B01D586-CA86-40D6-B687-AABCCB2C2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 altLang="cs-CZ">
              <a:latin typeface="Arial" panose="020B0604020202020204" pitchFamily="34" charset="0"/>
            </a:endParaRPr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55A3ADEE-9672-4D5B-BD97-9479F63D4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CE4BB0-3405-4EAC-8595-9414649A38B9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AC0D24E0-4921-4735-BEAC-EC305CD9D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90E607-0C45-4F3E-8F9D-5DCB3C481399}" type="slidenum">
              <a:rPr lang="cs-CZ" altLang="sk-SK"/>
              <a:pPr/>
              <a:t>14</a:t>
            </a:fld>
            <a:endParaRPr lang="cs-CZ" altLang="sk-SK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97A82BA-F25A-4BA8-BD3C-50AB7FABEB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FDEFB03-1797-45E9-8CAD-20ACA6576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 sz="1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4FE48DEF-90F2-4954-B51A-CF8352840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EF7BE7-0E5D-48E7-821B-2C48D31E8E82}" type="slidenum">
              <a:rPr lang="cs-CZ" altLang="sk-SK"/>
              <a:pPr/>
              <a:t>15</a:t>
            </a:fld>
            <a:endParaRPr lang="cs-CZ" altLang="sk-SK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F8681D1-72B5-4946-8B4A-0C791F3EE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B3B2193-368B-4A3D-89B6-BF28C6FD8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EBBC7656-9134-4C84-8CA7-55155FA0AA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23190-0D5E-4E32-9823-A37BE34914D4}" type="slidenum">
              <a:rPr lang="cs-CZ" altLang="sk-SK"/>
              <a:pPr/>
              <a:t>17</a:t>
            </a:fld>
            <a:endParaRPr lang="cs-CZ" altLang="sk-SK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C119ACA-F713-47C2-92CA-36A0248A9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C9F3A1-2B99-4DCC-ABD7-7FA7CABDF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7CF6030-531B-429D-B6A9-0D2B8BA23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66C99A-90DC-422D-BE02-67AE3AE8E34E}" type="slidenum">
              <a:rPr lang="cs-CZ" altLang="sk-SK"/>
              <a:pPr/>
              <a:t>18</a:t>
            </a:fld>
            <a:endParaRPr lang="cs-CZ" altLang="sk-SK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804DBA7-7F43-4F76-BAB8-F3E695D57B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F7B0961-3F0C-42EA-B83A-DA3AAE3B46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E0CC1830-3FEC-4F6E-B4BB-DFB761E1D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F5C28C-F98A-44D3-AED4-E7409F5DA74E}" type="slidenum">
              <a:rPr lang="cs-CZ" altLang="sk-SK"/>
              <a:pPr/>
              <a:t>19</a:t>
            </a:fld>
            <a:endParaRPr lang="cs-CZ" altLang="sk-SK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1BFB980-0571-4DE0-8CCE-0D94FD2CC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C7BF3EF9-3CB1-4A58-A8CC-5667C8289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E092B277-3EC4-4A4C-88A3-018546378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EFA492BE-2CA6-40F0-B6FF-7F9AFE8B2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A9BB01EA-F5B4-4B10-A902-AA4A0CF22A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764251-7243-44BC-8CD7-8AFF69B1A66E}" type="slidenum">
              <a:rPr lang="cs-CZ" altLang="cs-CZ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6033C63-5F16-4ED0-A1A8-FB2BFF9B2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25E635-6A92-47CC-B489-0DA67E89881C}" type="slidenum">
              <a:rPr lang="cs-CZ" altLang="sk-SK"/>
              <a:pPr/>
              <a:t>25</a:t>
            </a:fld>
            <a:endParaRPr lang="cs-CZ" altLang="sk-SK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1822FCC1-236F-43E8-BC4A-64370A079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EDEC048-F388-4AC9-B737-74DC6CADF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obrazu snímky 1">
            <a:extLst>
              <a:ext uri="{FF2B5EF4-FFF2-40B4-BE49-F238E27FC236}">
                <a16:creationId xmlns:a16="http://schemas.microsoft.com/office/drawing/2014/main" id="{EE44CB59-6137-4D14-B275-9B55B6113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oznámok 2">
            <a:extLst>
              <a:ext uri="{FF2B5EF4-FFF2-40B4-BE49-F238E27FC236}">
                <a16:creationId xmlns:a16="http://schemas.microsoft.com/office/drawing/2014/main" id="{B51060A9-8AA9-4D47-AD8B-56BB6206D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 altLang="sk-SK" dirty="0">
              <a:latin typeface="Arial" panose="020B0604020202020204" pitchFamily="34" charset="0"/>
            </a:endParaRPr>
          </a:p>
        </p:txBody>
      </p:sp>
      <p:sp>
        <p:nvSpPr>
          <p:cNvPr id="50180" name="Zástupný symbol čísla snímky 3">
            <a:extLst>
              <a:ext uri="{FF2B5EF4-FFF2-40B4-BE49-F238E27FC236}">
                <a16:creationId xmlns:a16="http://schemas.microsoft.com/office/drawing/2014/main" id="{01173172-B251-4186-856E-3977E0945B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2EF93-5AC8-40A1-8C15-775B990EA282}" type="slidenum">
              <a:rPr lang="cs-CZ" altLang="sk-SK"/>
              <a:pPr/>
              <a:t>27</a:t>
            </a:fld>
            <a:endParaRPr lang="cs-CZ" altLang="sk-S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obrazu snímky 1">
            <a:extLst>
              <a:ext uri="{FF2B5EF4-FFF2-40B4-BE49-F238E27FC236}">
                <a16:creationId xmlns:a16="http://schemas.microsoft.com/office/drawing/2014/main" id="{911D1087-3E1F-46C1-82A7-4D051211CC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oznámok 2">
            <a:extLst>
              <a:ext uri="{FF2B5EF4-FFF2-40B4-BE49-F238E27FC236}">
                <a16:creationId xmlns:a16="http://schemas.microsoft.com/office/drawing/2014/main" id="{EB571FFA-7CEA-40D4-9B16-6233A2B0F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 altLang="sk-SK">
              <a:latin typeface="Arial" panose="020B0604020202020204" pitchFamily="34" charset="0"/>
            </a:endParaRPr>
          </a:p>
        </p:txBody>
      </p:sp>
      <p:sp>
        <p:nvSpPr>
          <p:cNvPr id="52228" name="Zástupný symbol čísla snímky 3">
            <a:extLst>
              <a:ext uri="{FF2B5EF4-FFF2-40B4-BE49-F238E27FC236}">
                <a16:creationId xmlns:a16="http://schemas.microsoft.com/office/drawing/2014/main" id="{84B0F44F-9252-432B-B7F1-D3E48FF27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2DEE7B-6F4C-424C-BFCE-4C6BF59FA0A9}" type="slidenum">
              <a:rPr lang="cs-CZ" altLang="sk-SK"/>
              <a:pPr/>
              <a:t>28</a:t>
            </a:fld>
            <a:endParaRPr lang="cs-CZ" altLang="sk-S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9637EBC-22DE-413C-B4CA-8EBAD1835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ECFC97-DD69-4E26-B69C-C2F9948C5B82}" type="slidenum">
              <a:rPr lang="cs-CZ" altLang="sk-SK"/>
              <a:pPr/>
              <a:t>29</a:t>
            </a:fld>
            <a:endParaRPr lang="cs-CZ" altLang="sk-SK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2133DF6-19AD-4079-A90F-64FDD7CA91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12E671D-C62A-466B-961F-D1DA38D62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5F2D1B2-B1E7-45F4-B806-5C85995544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BAD42E-649D-4403-BAD3-B55F48D3B3EB}" type="slidenum">
              <a:rPr lang="cs-CZ" altLang="sk-SK"/>
              <a:pPr/>
              <a:t>2</a:t>
            </a:fld>
            <a:endParaRPr lang="cs-CZ" altLang="sk-SK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F44C56B-118B-424B-89B5-EEF0091FD5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9662202-CF3B-4CF7-B831-B43EB0572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03C1A2C-E03C-4E04-AD4E-2E3EC8319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CC3C3D-2F2D-4EBD-AB92-BEB67E915E8D}" type="slidenum">
              <a:rPr lang="cs-CZ" altLang="sk-SK"/>
              <a:pPr/>
              <a:t>30</a:t>
            </a:fld>
            <a:endParaRPr lang="cs-CZ" altLang="sk-SK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0349B5E-B247-49E7-9C68-B44AC0DAEE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303DCC14-5981-4BDC-938C-14044F91F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obrazu snímky 1">
            <a:extLst>
              <a:ext uri="{FF2B5EF4-FFF2-40B4-BE49-F238E27FC236}">
                <a16:creationId xmlns:a16="http://schemas.microsoft.com/office/drawing/2014/main" id="{2A3F1094-13B4-421F-9621-97F49E341D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oznámok 2">
            <a:extLst>
              <a:ext uri="{FF2B5EF4-FFF2-40B4-BE49-F238E27FC236}">
                <a16:creationId xmlns:a16="http://schemas.microsoft.com/office/drawing/2014/main" id="{E2339D22-B982-42E2-A55B-CA609E294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 altLang="sk-SK">
              <a:latin typeface="Arial" panose="020B0604020202020204" pitchFamily="34" charset="0"/>
            </a:endParaRPr>
          </a:p>
        </p:txBody>
      </p:sp>
      <p:sp>
        <p:nvSpPr>
          <p:cNvPr id="60420" name="Zástupný symbol čísla snímky 3">
            <a:extLst>
              <a:ext uri="{FF2B5EF4-FFF2-40B4-BE49-F238E27FC236}">
                <a16:creationId xmlns:a16="http://schemas.microsoft.com/office/drawing/2014/main" id="{D67B2453-E7B1-4739-8D7F-B317BEF7A6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85F663-0091-4B56-961F-6223BAC9127F}" type="slidenum">
              <a:rPr lang="cs-CZ" altLang="sk-SK"/>
              <a:pPr/>
              <a:t>33</a:t>
            </a:fld>
            <a:endParaRPr lang="cs-CZ" altLang="sk-S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2BEB362-7AF3-45B1-9622-F53306B25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5F5851-BDB0-45D7-BF00-BE177FA0B8AD}" type="slidenum">
              <a:rPr lang="cs-CZ" altLang="sk-SK"/>
              <a:pPr/>
              <a:t>34</a:t>
            </a:fld>
            <a:endParaRPr lang="cs-CZ" altLang="sk-SK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9FBF71A-6C37-4600-B035-20A57EFCA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29DC737-D84F-463B-A780-0F06A6F6F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sk-SK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E7127A1-8247-4727-A2C8-FDA17D0C9F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35F247-5839-412F-9096-DDC11320A46E}" type="slidenum">
              <a:rPr lang="cs-CZ" altLang="sk-SK"/>
              <a:pPr/>
              <a:t>3</a:t>
            </a:fld>
            <a:endParaRPr lang="cs-CZ" altLang="sk-SK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2B8D69E-2C0F-4A72-BF63-FBAB5A3610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53EA1A3-4789-47F3-B479-B1669CD0E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C1334B28-7C69-48BB-A734-3BA7D897C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6AFCC590-C2AF-4E29-B4BB-6C3F32B84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AD3C94CD-9AA2-49E3-9524-DAA324AB5C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13F033-A339-4DED-8FBB-D6C33DE370C4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B29757-9141-48BE-AF7D-24A344402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C5C8F0-4FDF-4DCB-86A8-B6B6E08CE520}" type="slidenum">
              <a:rPr lang="cs-CZ" altLang="sk-SK"/>
              <a:pPr/>
              <a:t>6</a:t>
            </a:fld>
            <a:endParaRPr lang="cs-CZ" altLang="sk-SK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18316D8-B095-4446-9158-9F8C1EA3B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2A03E6F-CE7E-48EB-BB8E-404F0F1BD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2F96D55-7C00-4AE1-BB70-E8AEE386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FEB7F1-7367-4789-B475-9AB49EBFCF06}" type="slidenum">
              <a:rPr lang="cs-CZ" altLang="sk-SK"/>
              <a:pPr/>
              <a:t>8</a:t>
            </a:fld>
            <a:endParaRPr lang="cs-CZ" altLang="sk-SK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8938318-3FD0-464A-ABF6-064987576F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7540315-7854-49A3-AA5A-D41D63538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sk-SK" sz="1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ED50F3A7-3622-410D-81C3-8D391F191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C5F360A3-5252-4C5E-B543-0A19F0B84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0A96715F-7C1C-46FE-B507-05C5CD2BDC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C8392E-B97F-48AC-A4DE-77A6DFC2A400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B695C739-08D1-443A-9A96-D78D0846A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25F94457-9632-42EC-A348-68AEDB2B5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5DB21414-FE0D-4174-AED7-445BE4FA7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305B52-B375-4265-B758-7E6A396474CA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05ADDB09-8943-43D4-BA63-35DBDF7A75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2390A633-C19F-4008-B9A0-5FD0F1FE8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BF94564D-8BBA-4FA9-AF1A-E118DC64A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55D332-C5EF-4747-BDFB-9CEC0886A811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5FA0B5-E8D3-4AFB-9E21-2036A310B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068E0-8403-41A6-BBB9-01580130DB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A1ED73-F833-449F-8C2B-446F414F72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8A64D-E53E-45E4-9F14-D9DB494984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361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2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4.xml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notesSlide" Target="../notesSlides/notesSlide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B9F980A-AED8-455F-8247-7FA840916C28}"/>
              </a:ext>
            </a:extLst>
          </p:cNvPr>
          <p:cNvSpPr txBox="1">
            <a:spLocks/>
          </p:cNvSpPr>
          <p:nvPr/>
        </p:nvSpPr>
        <p:spPr bwMode="auto">
          <a:xfrm>
            <a:off x="2725739" y="1984376"/>
            <a:ext cx="674052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sk-SK" sz="3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General </a:t>
            </a:r>
            <a:r>
              <a:rPr lang="sk-SK" sz="3600" b="1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anesthetics</a:t>
            </a:r>
            <a:endParaRPr lang="cs-CZ" sz="3600" b="1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6293A59-1A22-4FCD-BCE3-CC6153EFA04F}"/>
              </a:ext>
            </a:extLst>
          </p:cNvPr>
          <p:cNvSpPr txBox="1">
            <a:spLocks/>
          </p:cNvSpPr>
          <p:nvPr/>
        </p:nvSpPr>
        <p:spPr bwMode="auto">
          <a:xfrm>
            <a:off x="78871" y="6165850"/>
            <a:ext cx="302418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b"/>
          <a:lstStyle>
            <a:defPPr>
              <a:defRPr lang="en-GB"/>
            </a:defPPr>
            <a:lvl1pPr marL="215900" indent="-214313" algn="r" defTabSz="449263" rtl="0" eaLnBrk="1" fontAlgn="base" hangingPunct="1">
              <a:spcBef>
                <a:spcPct val="0"/>
              </a:spcBef>
              <a:spcAft>
                <a:spcPct val="0"/>
              </a:spcAft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1400" kern="12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Pharmacology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</a:t>
            </a:r>
            <a:endParaRPr lang="cs-CZ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91E74AA8-1F65-46C2-AAA5-09D2FFC01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97025" y="1557338"/>
            <a:ext cx="9036050" cy="4525962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/>
              <a:t>      </a:t>
            </a:r>
            <a:r>
              <a:rPr lang="en-US" sz="2400" b="1" kern="1200" dirty="0">
                <a:solidFill>
                  <a:srgbClr val="000000"/>
                </a:solidFill>
              </a:rPr>
              <a:t>HISTORY</a:t>
            </a:r>
          </a:p>
          <a:p>
            <a:pPr marL="609600" indent="-609600">
              <a:buNone/>
              <a:defRPr/>
            </a:pPr>
            <a:endParaRPr lang="en-US" sz="2400" b="1" kern="1200" dirty="0">
              <a:solidFill>
                <a:srgbClr val="000000"/>
              </a:solidFill>
            </a:endParaRPr>
          </a:p>
          <a:p>
            <a:pPr marL="609600" indent="-609600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	</a:t>
            </a:r>
            <a:r>
              <a:rPr lang="en-US" sz="2400" b="1" kern="1200" dirty="0">
                <a:solidFill>
                  <a:srgbClr val="000000"/>
                </a:solidFill>
              </a:rPr>
              <a:t>diet</a:t>
            </a:r>
            <a:r>
              <a:rPr lang="cs-CZ" sz="2400" b="1" kern="1200" dirty="0">
                <a:solidFill>
                  <a:srgbClr val="000000"/>
                </a:solidFill>
              </a:rPr>
              <a:t>h</a:t>
            </a:r>
            <a:r>
              <a:rPr lang="en-US" sz="2400" b="1" kern="1200" dirty="0" err="1">
                <a:solidFill>
                  <a:srgbClr val="000000"/>
                </a:solidFill>
              </a:rPr>
              <a:t>ylether</a:t>
            </a:r>
            <a:r>
              <a:rPr lang="en-US" sz="2400" b="1" kern="1200" dirty="0">
                <a:solidFill>
                  <a:srgbClr val="000000"/>
                </a:solidFill>
              </a:rPr>
              <a:t> (ether)</a:t>
            </a:r>
            <a:r>
              <a:rPr lang="en-US" sz="2400" kern="1200" dirty="0">
                <a:solidFill>
                  <a:srgbClr val="000000"/>
                </a:solidFill>
              </a:rPr>
              <a:t> used exceptionally </a:t>
            </a:r>
            <a:r>
              <a:rPr lang="cs-CZ" sz="2400" kern="1200" dirty="0" err="1">
                <a:solidFill>
                  <a:srgbClr val="000000"/>
                </a:solidFill>
              </a:rPr>
              <a:t>nowadays</a:t>
            </a:r>
            <a:r>
              <a:rPr lang="en-US" sz="2400" kern="1200" dirty="0">
                <a:solidFill>
                  <a:srgbClr val="000000"/>
                </a:solidFill>
              </a:rPr>
              <a:t> (explosive, long excitatory stage, irritation of mucous membranes)</a:t>
            </a:r>
          </a:p>
          <a:p>
            <a:pPr marL="990600" lvl="1" indent="-533400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  </a:t>
            </a:r>
          </a:p>
          <a:p>
            <a:pPr marL="990600" lvl="1" indent="-533400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  <a:ea typeface="+mn-ea"/>
                <a:cs typeface="+mn-cs"/>
              </a:rPr>
              <a:t>  advantage – </a:t>
            </a:r>
            <a:r>
              <a:rPr lang="en-US" altLang="cs-CZ" sz="2400" kern="1200" dirty="0">
                <a:solidFill>
                  <a:srgbClr val="000000"/>
                </a:solidFill>
                <a:ea typeface="+mn-ea"/>
                <a:cs typeface="+mn-cs"/>
              </a:rPr>
              <a:t>low boiling point – can be used without</a:t>
            </a:r>
            <a:r>
              <a:rPr lang="cs-CZ" altLang="cs-CZ" sz="2400" kern="12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altLang="cs-CZ" sz="2400" kern="1200" dirty="0">
                <a:solidFill>
                  <a:srgbClr val="000000"/>
                </a:solidFill>
                <a:ea typeface="+mn-ea"/>
                <a:cs typeface="+mn-cs"/>
              </a:rPr>
              <a:t>anesthetic machine under field conditions</a:t>
            </a:r>
          </a:p>
          <a:p>
            <a:pPr marL="990600" lvl="1" indent="-533400">
              <a:buNone/>
              <a:defRPr/>
            </a:pPr>
            <a:endParaRPr lang="en-US" sz="24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990600" lvl="1" indent="-533400">
              <a:buNone/>
              <a:defRPr/>
            </a:pPr>
            <a:endParaRPr lang="en-US" sz="24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990600" lvl="1" indent="-533400">
              <a:buNone/>
              <a:defRPr/>
            </a:pPr>
            <a:endParaRPr lang="en-US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F2D30FC-DFC0-4F1D-965D-6260EDFDE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-26988"/>
            <a:ext cx="8229600" cy="100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Liquid </a:t>
            </a:r>
            <a:r>
              <a:rPr lang="cs-CZ" altLang="sk-SK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(</a:t>
            </a:r>
            <a:r>
              <a:rPr lang="cs-CZ" altLang="sk-SK" sz="3600" b="1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volatile</a:t>
            </a:r>
            <a:r>
              <a:rPr lang="cs-CZ" altLang="sk-SK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) </a:t>
            </a:r>
            <a:r>
              <a:rPr lang="en-US" altLang="sk-SK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inhalational anesthetics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F495BCE8-A5C0-4F67-8AF4-5F3689844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836613"/>
            <a:ext cx="9036050" cy="568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nitrous oxide N</a:t>
            </a:r>
            <a:r>
              <a:rPr lang="en-US" altLang="sk-SK" sz="2400" b="1" kern="1200" baseline="-25000" dirty="0">
                <a:solidFill>
                  <a:srgbClr val="000000"/>
                </a:solidFill>
              </a:rPr>
              <a:t>2</a:t>
            </a:r>
            <a:r>
              <a:rPr lang="en-US" altLang="sk-SK" sz="2400" b="1" kern="1200" dirty="0">
                <a:solidFill>
                  <a:srgbClr val="000000"/>
                </a:solidFill>
              </a:rPr>
              <a:t>O (laughing gas)</a:t>
            </a:r>
          </a:p>
          <a:p>
            <a:pPr eaLnBrk="1" hangingPunct="1">
              <a:defRPr/>
            </a:pPr>
            <a:r>
              <a:rPr lang="en-US" altLang="sk-SK" sz="2400" kern="1200" dirty="0"/>
              <a:t>MA: inhibition of NMDA receptor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low anesthetic </a:t>
            </a:r>
            <a:r>
              <a:rPr lang="en-US" altLang="sk-SK" sz="2400" kern="1200" dirty="0"/>
              <a:t>potency, effective analgesic</a:t>
            </a:r>
            <a:r>
              <a:rPr lang="cs-CZ" altLang="sk-SK" sz="2400" kern="1200" dirty="0"/>
              <a:t> </a:t>
            </a:r>
            <a:r>
              <a:rPr lang="cs-CZ" altLang="sk-SK" sz="2400" kern="1200" dirty="0" err="1"/>
              <a:t>drug</a:t>
            </a:r>
            <a:endParaRPr lang="en-US" altLang="sk-SK" sz="2400" kern="1200" dirty="0"/>
          </a:p>
          <a:p>
            <a:pPr eaLnBrk="1" hangingPunct="1">
              <a:defRPr/>
            </a:pPr>
            <a:r>
              <a:rPr lang="en-US" altLang="sk-SK" sz="2400" kern="1200" dirty="0"/>
              <a:t>rapid onset and recovery, used in combined anesthesia (in obstetrics as monotherapy) and with m</a:t>
            </a:r>
            <a:r>
              <a:rPr lang="cs-CZ" altLang="sk-SK" sz="2400" kern="1200" dirty="0" err="1"/>
              <a:t>uscle</a:t>
            </a:r>
            <a:r>
              <a:rPr lang="cs-CZ" altLang="sk-SK" sz="2400" kern="1200" dirty="0"/>
              <a:t> </a:t>
            </a:r>
            <a:r>
              <a:rPr lang="cs-CZ" altLang="sk-SK" sz="2400" kern="1200" dirty="0" err="1"/>
              <a:t>relaxants</a:t>
            </a:r>
            <a:endParaRPr lang="en-US" altLang="sk-SK" sz="2400" kern="1200" dirty="0"/>
          </a:p>
          <a:p>
            <a:pPr marL="0" indent="0"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AE:  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supraventricular arrhythmia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 hallucinations, potentiates postoperative nausea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  risk of bone marrow suppression following exposition &gt; 6 h. -  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      (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megaloblas</a:t>
            </a:r>
            <a:r>
              <a:rPr lang="cs-CZ" altLang="sk-SK" sz="2400" kern="1200" dirty="0">
                <a:solidFill>
                  <a:srgbClr val="000000"/>
                </a:solidFill>
              </a:rPr>
              <a:t>t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ic</a:t>
            </a:r>
            <a:r>
              <a:rPr lang="en-US" altLang="sk-SK" sz="2400" kern="1200" dirty="0">
                <a:solidFill>
                  <a:srgbClr val="000000"/>
                </a:solidFill>
              </a:rPr>
              <a:t> anemia, agranulocytosis following chronic</a:t>
            </a:r>
            <a:r>
              <a:rPr lang="cs-CZ" altLang="sk-SK" sz="2400" kern="1200" dirty="0">
                <a:solidFill>
                  <a:srgbClr val="000000"/>
                </a:solidFill>
              </a:rPr>
              <a:t> use</a:t>
            </a:r>
            <a:r>
              <a:rPr lang="en-US" altLang="sk-SK" sz="2400" kern="1200" dirty="0">
                <a:solidFill>
                  <a:srgbClr val="000000"/>
                </a:solidFill>
              </a:rPr>
              <a:t>)  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not to be use</a:t>
            </a:r>
            <a:r>
              <a:rPr lang="cs-CZ" altLang="sk-SK" sz="2400" kern="1200" dirty="0">
                <a:solidFill>
                  <a:srgbClr val="000000"/>
                </a:solidFill>
              </a:rPr>
              <a:t>d</a:t>
            </a:r>
            <a:r>
              <a:rPr lang="en-US" altLang="sk-SK" sz="2400" kern="1200" dirty="0">
                <a:solidFill>
                  <a:srgbClr val="000000"/>
                </a:solidFill>
              </a:rPr>
              <a:t> in conditions with presence of gas in cavities (pneumothorax</a:t>
            </a:r>
            <a:r>
              <a:rPr lang="cs-CZ" altLang="sk-SK" sz="2400" kern="1200" dirty="0">
                <a:solidFill>
                  <a:srgbClr val="000000"/>
                </a:solidFill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</a:rPr>
              <a:t>- risk of increase in intrathoracic pressure with shift of mediastinum)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1767D61-A00F-42DC-9F43-92799CD9B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-26988"/>
            <a:ext cx="8229600" cy="100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sk-SK" sz="3600" b="1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Gaseous inhalational anesthetics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6519ADE-E533-452C-845D-08FD0894D48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dirty="0">
                <a:solidFill>
                  <a:srgbClr val="FF3300"/>
                </a:solidFill>
              </a:rPr>
              <a:t> </a:t>
            </a:r>
            <a:r>
              <a:rPr lang="en-US" altLang="sk-SK" sz="3600" kern="1200" dirty="0">
                <a:solidFill>
                  <a:srgbClr val="000000"/>
                </a:solidFill>
                <a:ea typeface="+mn-ea"/>
                <a:cs typeface="+mn-cs"/>
              </a:rPr>
              <a:t>Intravenous general anesthetics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CCBC085-896F-415D-A794-ABA0F2A06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0839" y="2003425"/>
            <a:ext cx="8435975" cy="2578100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cs-CZ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BARBITURATES</a:t>
            </a:r>
          </a:p>
          <a:p>
            <a:pPr marL="609600" indent="-609600">
              <a:buFontTx/>
              <a:buAutoNum type="arabicPeriod"/>
              <a:defRPr/>
            </a:pPr>
            <a:endParaRPr lang="cs-CZ" altLang="sk-SK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cs-CZ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NON-BARBITURATES</a:t>
            </a:r>
          </a:p>
          <a:p>
            <a:pPr marL="609600" indent="-609600">
              <a:buFontTx/>
              <a:buAutoNum type="arabicPeriod"/>
              <a:defRPr/>
            </a:pPr>
            <a:endParaRPr lang="cs-CZ" altLang="sk-SK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cs-CZ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BENZODIAZEPINES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57B59630-A706-4FC4-95DF-79B8274E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44451"/>
            <a:ext cx="8856662" cy="6626225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en-US" sz="2400" b="1" kern="1200" dirty="0">
                <a:solidFill>
                  <a:srgbClr val="000000"/>
                </a:solidFill>
              </a:rPr>
              <a:t>BARBITURATES</a:t>
            </a:r>
            <a:endParaRPr lang="en-US" sz="1200" b="1" kern="1200" dirty="0">
              <a:solidFill>
                <a:srgbClr val="000000"/>
              </a:solidFill>
            </a:endParaRPr>
          </a:p>
          <a:p>
            <a:pPr marL="609600" indent="-609600">
              <a:buNone/>
              <a:defRPr/>
            </a:pPr>
            <a:endParaRPr lang="en-US" sz="1000" b="1" kern="1200" dirty="0">
              <a:solidFill>
                <a:srgbClr val="000000"/>
              </a:solidFill>
            </a:endParaRPr>
          </a:p>
          <a:p>
            <a:pPr marL="609600" indent="-609600">
              <a:buNone/>
              <a:defRPr/>
            </a:pPr>
            <a:r>
              <a:rPr lang="en-US" sz="2400" b="1" kern="1200" dirty="0">
                <a:solidFill>
                  <a:srgbClr val="000000"/>
                </a:solidFill>
              </a:rPr>
              <a:t>thiopental	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MA: increases inhibitory effect of GABA receptor</a:t>
            </a:r>
            <a:r>
              <a:rPr lang="en-US" sz="2400" kern="1200" dirty="0">
                <a:solidFill>
                  <a:srgbClr val="000000"/>
                </a:solidFill>
              </a:rPr>
              <a:t>	</a:t>
            </a:r>
            <a:r>
              <a:rPr lang="en-US" altLang="sk-SK" sz="24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for induction to anesthesia        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fast onset (20s), duration 5-10 min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redistribution from the brain to muscles and fat – need of higher dose in obese patients, slow recovery in obese patients, „hang over“ during recovery </a:t>
            </a:r>
          </a:p>
          <a:p>
            <a:pPr eaLnBrk="1" hangingPunct="1"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accidental injection into an artery causes pain</a:t>
            </a:r>
            <a:r>
              <a:rPr lang="cs-CZ" sz="2400" kern="1200" dirty="0">
                <a:solidFill>
                  <a:srgbClr val="000000"/>
                </a:solidFill>
              </a:rPr>
              <a:t> and</a:t>
            </a:r>
            <a:r>
              <a:rPr lang="en-US" sz="2400" kern="1200" dirty="0">
                <a:solidFill>
                  <a:srgbClr val="000000"/>
                </a:solidFill>
              </a:rPr>
              <a:t> even necrosis or gangrene</a:t>
            </a:r>
          </a:p>
          <a:p>
            <a:pPr marL="609600" indent="-609600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KI: in patients with liver damage, porphyria</a:t>
            </a:r>
          </a:p>
          <a:p>
            <a:pPr marL="609600" indent="-609600">
              <a:buNone/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AE: c</a:t>
            </a:r>
            <a:r>
              <a:rPr lang="en-US" altLang="sk-SK" sz="2400" kern="1200" dirty="0">
                <a:solidFill>
                  <a:srgbClr val="000000"/>
                </a:solidFill>
              </a:rPr>
              <a:t>ardiovascular and respiratory depression, </a:t>
            </a:r>
            <a:r>
              <a:rPr lang="en-US" sz="2400" kern="1200" dirty="0">
                <a:solidFill>
                  <a:srgbClr val="000000"/>
                </a:solidFill>
              </a:rPr>
              <a:t>vasodilation, negative inotropic effect; immunosuppression (following long-term use)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273C610-7A2F-45F0-A68E-2F5B17A99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7488" y="-26988"/>
            <a:ext cx="8229601" cy="5032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kern="1200" dirty="0">
                <a:solidFill>
                  <a:srgbClr val="000000"/>
                </a:solidFill>
                <a:latin typeface="Candara" panose="020E0502030303020204" pitchFamily="34" charset="0"/>
                <a:ea typeface="+mn-ea"/>
                <a:cs typeface="+mn-cs"/>
              </a:rPr>
              <a:t>2.     NON-BARBITURATES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AD83F11-DB1E-4232-8F7A-794CBB8C5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0535" y="765175"/>
            <a:ext cx="9144000" cy="53276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ketamine</a:t>
            </a:r>
            <a:r>
              <a:rPr lang="en-US" altLang="sk-SK" dirty="0">
                <a:solidFill>
                  <a:srgbClr val="FFFF99"/>
                </a:solidFill>
              </a:rPr>
              <a:t>			</a:t>
            </a:r>
            <a:endParaRPr lang="en-US" altLang="sk-SK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for induction or maintenance of short-term surgical procedures, it causes strong analgesia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MA: inhibition of NMDA receptor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patients experience dissociation from the environment and self  → </a:t>
            </a:r>
            <a:r>
              <a:rPr lang="en-US" altLang="sk-SK" sz="2400" b="1" kern="1200" dirty="0">
                <a:solidFill>
                  <a:srgbClr val="000000"/>
                </a:solidFill>
              </a:rPr>
              <a:t>dissociative anesthesia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onset 1-2 min. following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i.v.</a:t>
            </a:r>
            <a:r>
              <a:rPr lang="en-US" altLang="sk-SK" sz="2400" kern="1200" dirty="0">
                <a:solidFill>
                  <a:srgbClr val="000000"/>
                </a:solidFill>
              </a:rPr>
              <a:t> administration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suitable in pediatrics, in patients with hypovolemic shock after injury; to decrease pain during small surgical procedures, in burns, for anesthesia during natural disasters and wars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AE: ↑</a:t>
            </a:r>
            <a:r>
              <a:rPr lang="en-US" altLang="sk-SK" sz="2400" b="1" kern="1200" dirty="0">
                <a:solidFill>
                  <a:srgbClr val="000000"/>
                </a:solidFill>
              </a:rPr>
              <a:t> blood pressure and pulse (it can be used in shock)</a:t>
            </a:r>
          </a:p>
          <a:p>
            <a:pPr marL="990600" lvl="1" indent="-5334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 after recovery living hallucinations (prevention: combination with benzodiazepines)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KI: hypertension, heart insufficiency, arteriosclerosis, intracranial hypertension, glaucoma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21CB6DFF-8EF9-47CC-8B49-731242819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15889"/>
            <a:ext cx="9144000" cy="66690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  <a:latin typeface="+mj-lt"/>
              </a:rPr>
              <a:t>propofol</a:t>
            </a:r>
            <a:endParaRPr lang="en-US" altLang="sk-SK" sz="2400" b="1" kern="1200" dirty="0">
              <a:solidFill>
                <a:srgbClr val="000000"/>
              </a:solidFill>
              <a:latin typeface="+mj-lt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b="1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MA: increases activity of GABA</a:t>
            </a:r>
            <a:r>
              <a:rPr lang="en-US" altLang="sk-SK" sz="2400" kern="1200" baseline="-25000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receptor</a:t>
            </a:r>
          </a:p>
          <a:p>
            <a:pPr marL="0" indent="0"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      </a:t>
            </a:r>
          </a:p>
          <a:p>
            <a:pPr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for induction </a:t>
            </a:r>
            <a:r>
              <a:rPr lang="cs-CZ" altLang="sk-SK" sz="2400" kern="1200" dirty="0" err="1">
                <a:solidFill>
                  <a:srgbClr val="000000"/>
                </a:solidFill>
                <a:latin typeface="+mj-lt"/>
              </a:rPr>
              <a:t>a</a:t>
            </a:r>
            <a:r>
              <a:rPr lang="en-US" altLang="sk-SK" sz="2400" kern="1200" dirty="0" err="1">
                <a:solidFill>
                  <a:srgbClr val="000000"/>
                </a:solidFill>
                <a:latin typeface="+mj-lt"/>
              </a:rPr>
              <a:t>nd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maintenance of GA, it has no analgesic effects, fast onset (30 s), short duration (t ½ 2-4 min) </a:t>
            </a:r>
          </a:p>
          <a:p>
            <a:pPr marL="0" indent="0">
              <a:buNone/>
              <a:defRPr/>
            </a:pPr>
            <a:endParaRPr lang="en-US" altLang="sk-SK" sz="2400" kern="120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administered as emulsion oil in water, which causes pain and increases risk of bacterial propagation in vial </a:t>
            </a:r>
          </a:p>
          <a:p>
            <a:pPr marL="0" indent="0">
              <a:buNone/>
              <a:defRPr/>
            </a:pPr>
            <a:endParaRPr lang="en-US" altLang="sk-SK" sz="2400" kern="120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prodrug </a:t>
            </a:r>
            <a:r>
              <a:rPr lang="en-US" altLang="sk-SK" sz="2400" kern="1200" dirty="0" err="1">
                <a:solidFill>
                  <a:srgbClr val="000000"/>
                </a:solidFill>
                <a:latin typeface="+mj-lt"/>
              </a:rPr>
              <a:t>fospropofol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(soluble in water, </a:t>
            </a:r>
            <a:r>
              <a:rPr lang="en-US" altLang="sk-SK" sz="2400" kern="1200" dirty="0" err="1">
                <a:solidFill>
                  <a:srgbClr val="000000"/>
                </a:solidFill>
                <a:latin typeface="+mj-lt"/>
              </a:rPr>
              <a:t>Lusedra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in USA)</a:t>
            </a:r>
          </a:p>
          <a:p>
            <a:pPr marL="0" indent="0"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 </a:t>
            </a:r>
          </a:p>
          <a:p>
            <a:pPr marL="0" indent="0">
              <a:buNone/>
              <a:defRPr/>
            </a:pPr>
            <a:endParaRPr lang="en-US" altLang="sk-SK" sz="2400" kern="1200" dirty="0">
              <a:solidFill>
                <a:srgbClr val="000000"/>
              </a:solidFill>
              <a:latin typeface="+mj-lt"/>
            </a:endParaRPr>
          </a:p>
          <a:p>
            <a:pPr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AE: cardiovascular and respiratory depression, lactate acidosis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b="1" dirty="0">
              <a:latin typeface="+mj-lt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Obrázek 3">
            <a:extLst>
              <a:ext uri="{FF2B5EF4-FFF2-40B4-BE49-F238E27FC236}">
                <a16:creationId xmlns:a16="http://schemas.microsoft.com/office/drawing/2014/main" id="{B206DAFB-E036-4BB0-8571-893D42E3D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1484314"/>
            <a:ext cx="3816350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ovéPole 4">
            <a:extLst>
              <a:ext uri="{FF2B5EF4-FFF2-40B4-BE49-F238E27FC236}">
                <a16:creationId xmlns:a16="http://schemas.microsoft.com/office/drawing/2014/main" id="{BC73A8FB-7DF1-4FF9-8842-4D0A586FD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333376"/>
            <a:ext cx="87852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L</a:t>
            </a:r>
            <a:r>
              <a:rPr lang="en-US" altLang="sk-SK" sz="2400">
                <a:solidFill>
                  <a:srgbClr val="000000"/>
                </a:solidFill>
                <a:cs typeface="Arial" panose="020B0604020202020204" pitchFamily="34" charset="0"/>
              </a:rPr>
              <a:t>ong-term use (higher doses)</a:t>
            </a: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 can cause</a:t>
            </a:r>
            <a:r>
              <a:rPr lang="en-US" altLang="sk-SK" sz="2400">
                <a:solidFill>
                  <a:srgbClr val="000000"/>
                </a:solidFill>
                <a:cs typeface="Arial" panose="020B0604020202020204" pitchFamily="34" charset="0"/>
              </a:rPr>
              <a:t> „propofol syndrome“ </a:t>
            </a:r>
            <a:endParaRPr lang="cs-CZ" altLang="sk-SK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- </a:t>
            </a:r>
            <a:r>
              <a:rPr lang="en-US" altLang="sk-SK" sz="2400">
                <a:solidFill>
                  <a:srgbClr val="000000"/>
                </a:solidFill>
                <a:cs typeface="Arial" panose="020B0604020202020204" pitchFamily="34" charset="0"/>
              </a:rPr>
              <a:t>green coloration of urine and hair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cs-CZ" sz="1800">
              <a:cs typeface="Arial" panose="020B0604020202020204" pitchFamily="34" charset="0"/>
            </a:endParaRPr>
          </a:p>
        </p:txBody>
      </p:sp>
      <p:sp>
        <p:nvSpPr>
          <p:cNvPr id="32772" name="TextovéPole 5">
            <a:extLst>
              <a:ext uri="{FF2B5EF4-FFF2-40B4-BE49-F238E27FC236}">
                <a16:creationId xmlns:a16="http://schemas.microsoft.com/office/drawing/2014/main" id="{A3E613FF-4B33-4DE6-8EBC-F555C4794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5876925"/>
            <a:ext cx="60309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000000"/>
                </a:solidFill>
                <a:latin typeface="Candara" panose="020E0502030303020204" pitchFamily="34" charset="0"/>
              </a:rPr>
              <a:t>http://www.doctoryg.com/2016/11/propofol-infusion-syndrome.html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E9C72E77-3C9E-43CF-A2DF-AAE781043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88914"/>
            <a:ext cx="9144000" cy="55768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b="1" dirty="0"/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</a:rPr>
              <a:t>etomidate</a:t>
            </a:r>
            <a:endParaRPr lang="en-US" altLang="sk-SK" sz="2400" b="1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MA: allosterically increases affinity to GABA receptor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for induction to GA, it has no analgesic effects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fast onset, fast recovery, smaller risk of respiratory arrest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for short-term surgical procedures: cardioversion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AE: myoclonus, tremor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      ↑ blood pressure, postoperative nausea and vomiting, pain during administration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        not to be used in patients with suprarenal </a:t>
            </a:r>
            <a:endParaRPr lang="cs-CZ" altLang="sk-SK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altLang="sk-SK" sz="2400" kern="1200" dirty="0">
                <a:solidFill>
                  <a:srgbClr val="000000"/>
                </a:solidFill>
              </a:rPr>
              <a:t>        </a:t>
            </a:r>
            <a:r>
              <a:rPr lang="en-US" altLang="sk-SK" sz="2400" kern="1200" dirty="0">
                <a:solidFill>
                  <a:srgbClr val="000000"/>
                </a:solidFill>
              </a:rPr>
              <a:t>insufficiency</a:t>
            </a:r>
            <a:r>
              <a:rPr lang="cs-CZ" altLang="sk-SK" sz="2400" kern="1200" dirty="0">
                <a:solidFill>
                  <a:srgbClr val="000000"/>
                </a:solidFill>
              </a:rPr>
              <a:t>,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immunosup</a:t>
            </a:r>
            <a:r>
              <a:rPr lang="cs-CZ" altLang="sk-SK" sz="2400" kern="1200" dirty="0">
                <a:solidFill>
                  <a:srgbClr val="000000"/>
                </a:solidFill>
              </a:rPr>
              <a:t>p</a:t>
            </a:r>
            <a:r>
              <a:rPr lang="en-US" altLang="sk-SK" sz="2400" kern="1200" dirty="0">
                <a:solidFill>
                  <a:srgbClr val="000000"/>
                </a:solidFill>
              </a:rPr>
              <a:t>res</a:t>
            </a:r>
            <a:r>
              <a:rPr lang="cs-CZ" altLang="sk-SK" sz="2400" kern="1200" dirty="0" err="1">
                <a:solidFill>
                  <a:srgbClr val="000000"/>
                </a:solidFill>
              </a:rPr>
              <a:t>sion</a:t>
            </a:r>
            <a:endParaRPr lang="en-US" altLang="sk-SK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0DF0C43E-06D9-46A9-BC25-4C00D7DE6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373064"/>
            <a:ext cx="9144000" cy="55768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dexmedetomidine</a:t>
            </a:r>
            <a:endParaRPr lang="en-US" altLang="sk-SK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has analgesic and anesthetic/analgesic sparing effects </a:t>
            </a:r>
          </a:p>
          <a:p>
            <a:pPr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for premedication and vegetative stabilization during surgery</a:t>
            </a:r>
          </a:p>
          <a:p>
            <a:pPr>
              <a:defRPr/>
            </a:pPr>
            <a:endParaRPr lang="en-US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MA: </a:t>
            </a:r>
            <a:r>
              <a:rPr lang="en-US" sz="2400" dirty="0">
                <a:cs typeface="Arial" panose="020B0604020202020204" pitchFamily="34" charset="0"/>
              </a:rPr>
              <a:t>specific agonist of α</a:t>
            </a:r>
            <a:r>
              <a:rPr lang="en-US" sz="2400" baseline="-25000" dirty="0">
                <a:cs typeface="Arial" panose="020B0604020202020204" pitchFamily="34" charset="0"/>
              </a:rPr>
              <a:t>2</a:t>
            </a:r>
            <a:r>
              <a:rPr lang="en-US" sz="2400" dirty="0">
                <a:cs typeface="Arial" panose="020B0604020202020204" pitchFamily="34" charset="0"/>
              </a:rPr>
              <a:t>-adrenergic receptor</a:t>
            </a:r>
          </a:p>
          <a:p>
            <a:pPr>
              <a:defRPr/>
            </a:pPr>
            <a:endParaRPr lang="en-US" sz="24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cs typeface="Arial" panose="020B0604020202020204" pitchFamily="34" charset="0"/>
              </a:rPr>
              <a:t>highly soluble in fat (fast penetration to the CNS an</a:t>
            </a:r>
            <a:r>
              <a:rPr lang="cs-CZ" sz="2400" dirty="0">
                <a:cs typeface="Arial" panose="020B0604020202020204" pitchFamily="34" charset="0"/>
              </a:rPr>
              <a:t>d</a:t>
            </a:r>
            <a:r>
              <a:rPr lang="en-US" sz="2400" dirty="0">
                <a:cs typeface="Arial" panose="020B0604020202020204" pitchFamily="34" charset="0"/>
              </a:rPr>
              <a:t> fast onset of sedative and hemodynamic effects) </a:t>
            </a:r>
          </a:p>
          <a:p>
            <a:pPr>
              <a:defRPr/>
            </a:pPr>
            <a:endParaRPr lang="en-US" sz="2400" dirty="0"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F0C474FD-E058-402E-8B90-B108D57F2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515939"/>
            <a:ext cx="9144000" cy="55768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</a:rPr>
              <a:t>dexmedetomidine</a:t>
            </a:r>
            <a:r>
              <a:rPr lang="en-US" altLang="sk-SK" sz="2400" b="1" kern="1200" dirty="0">
                <a:solidFill>
                  <a:srgbClr val="000000"/>
                </a:solidFill>
              </a:rPr>
              <a:t> (cont.)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altLang="sk-SK" sz="2400" b="1" kern="12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/>
              <a:t>effect on presynaptic α</a:t>
            </a:r>
            <a:r>
              <a:rPr lang="en-US" sz="2400" baseline="-25000" dirty="0"/>
              <a:t>2</a:t>
            </a:r>
            <a:r>
              <a:rPr lang="en-US" sz="2400" dirty="0"/>
              <a:t>-adrenergic receptors inhibits particularly release of noradrenaline, and furthermore acetylcholine, serotonin, dopamine and substance P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use: in intensive care and for sedation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altLang="sk-SK" sz="2400" dirty="0"/>
              <a:t>AE: </a:t>
            </a:r>
            <a:r>
              <a:rPr lang="en-US" sz="2400" dirty="0"/>
              <a:t>hypotension, bradycardia</a:t>
            </a:r>
            <a:endParaRPr lang="en-US" altLang="sk-SK" sz="24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D8DB423-FD0C-4B64-AB8A-EF1926186C1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855788" y="4762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General </a:t>
            </a:r>
            <a:r>
              <a:rPr lang="cs-CZ" altLang="sk-SK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anesthesia</a:t>
            </a:r>
            <a:r>
              <a:rPr lang="cs-CZ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(GA)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ED7E10C-530C-45BC-BA29-E9972B509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133601"/>
            <a:ext cx="8712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sk-SK" kern="0" dirty="0"/>
              <a:t>   </a:t>
            </a:r>
            <a:r>
              <a:rPr lang="en-US" altLang="sk-SK" sz="3600" dirty="0">
                <a:solidFill>
                  <a:srgbClr val="000000"/>
                </a:solidFill>
              </a:rPr>
              <a:t>General anesthesia is </a:t>
            </a:r>
            <a:r>
              <a:rPr lang="en-US" altLang="cs-CZ" sz="3600" dirty="0">
                <a:solidFill>
                  <a:srgbClr val="000000"/>
                </a:solidFill>
              </a:rPr>
              <a:t>an induced short-term fully </a:t>
            </a:r>
            <a:r>
              <a:rPr lang="en-US" altLang="cs-CZ" sz="3600" b="1" dirty="0">
                <a:solidFill>
                  <a:srgbClr val="000000"/>
                </a:solidFill>
              </a:rPr>
              <a:t>reversible</a:t>
            </a:r>
            <a:r>
              <a:rPr lang="en-US" altLang="cs-CZ" sz="3600" dirty="0">
                <a:solidFill>
                  <a:srgbClr val="000000"/>
                </a:solidFill>
              </a:rPr>
              <a:t> deep unconsciousness combined with analgesia while perception of pain is eliminated and muscles are relaxed.</a:t>
            </a:r>
          </a:p>
          <a:p>
            <a:pPr algn="ctr" eaLnBrk="1" hangingPunct="1">
              <a:buFontTx/>
              <a:buNone/>
              <a:defRPr/>
            </a:pPr>
            <a:endParaRPr lang="en-US" altLang="sk-SK" kern="0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ED7F5BD-AAB2-477F-9AF6-A385798354C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558925" y="260350"/>
            <a:ext cx="8229600" cy="7064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3. BENZODIAZEPINES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A4371BB-E88E-4A48-8516-6738EE202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4013" y="1341438"/>
            <a:ext cx="89281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their effect is caused by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sensibili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ation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of binding site for GABA on chloride channel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midazolam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for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premedi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atio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n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induction to GA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depressive effect on respiration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- see topic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Hypnosedatives</a:t>
            </a: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10DBBF2-AD7C-49CE-84F1-AD46534C1A7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11455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cs-CZ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general</a:t>
            </a:r>
            <a:r>
              <a:rPr lang="cs-CZ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anesthesia</a:t>
            </a:r>
            <a:endParaRPr lang="cs-CZ" altLang="sk-SK" sz="24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E7B0F13-CA8D-4232-B96A-3F249AAF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87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AutoNum type="arabicPeriod"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Premedication</a:t>
            </a:r>
          </a:p>
          <a:p>
            <a:pPr algn="ctr" eaLnBrk="1" hangingPunct="1">
              <a:buFontTx/>
              <a:buAutoNum type="arabicPeriod"/>
            </a:pPr>
            <a:endParaRPr lang="cs-CZ" altLang="sk-SK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2.    Induction</a:t>
            </a:r>
          </a:p>
          <a:p>
            <a:pPr algn="ctr" eaLnBrk="1" hangingPunct="1">
              <a:buFontTx/>
              <a:buNone/>
            </a:pPr>
            <a:endParaRPr lang="cs-CZ" altLang="sk-SK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3.    Maintenance</a:t>
            </a:r>
          </a:p>
          <a:p>
            <a:pPr algn="ctr" eaLnBrk="1" hangingPunct="1">
              <a:buFontTx/>
              <a:buNone/>
            </a:pPr>
            <a:endParaRPr lang="cs-CZ" altLang="sk-SK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sk-SK" sz="2400">
                <a:solidFill>
                  <a:srgbClr val="000000"/>
                </a:solidFill>
                <a:cs typeface="Arial" panose="020B0604020202020204" pitchFamily="34" charset="0"/>
              </a:rPr>
              <a:t>4.    Recovery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E198174-71A3-4AE5-A774-F65804FCA9C6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063750" y="84139"/>
            <a:ext cx="8229600" cy="4651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Premedication</a:t>
            </a:r>
            <a:endParaRPr lang="cs-CZ" altLang="sk-SK" sz="24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D718C9-13FB-4FF5-820F-07142AC48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947738"/>
            <a:ext cx="8229600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defRPr/>
            </a:pPr>
            <a:r>
              <a:rPr lang="en-US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used to sedate and tranquillize the patient</a:t>
            </a:r>
          </a:p>
          <a:p>
            <a:pPr algn="ctr" eaLnBrk="1" hangingPunct="1">
              <a:defRPr/>
            </a:pP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prevention of adverse effects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(</a:t>
            </a:r>
            <a:r>
              <a:rPr lang="cs-CZ" altLang="sk-SK" sz="2000" dirty="0" err="1">
                <a:solidFill>
                  <a:srgbClr val="000000"/>
                </a:solidFill>
                <a:cs typeface="Arial" panose="020B0604020202020204" pitchFamily="34" charset="0"/>
              </a:rPr>
              <a:t>both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sk-SK" sz="2000" dirty="0" err="1">
                <a:solidFill>
                  <a:srgbClr val="000000"/>
                </a:solidFill>
                <a:cs typeface="Arial" panose="020B0604020202020204" pitchFamily="34" charset="0"/>
              </a:rPr>
              <a:t>of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sk-SK" sz="2000" dirty="0" err="1">
                <a:solidFill>
                  <a:srgbClr val="000000"/>
                </a:solidFill>
                <a:cs typeface="Arial" panose="020B0604020202020204" pitchFamily="34" charset="0"/>
              </a:rPr>
              <a:t>anestetic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sk-SK" sz="2000" dirty="0" err="1">
                <a:solidFill>
                  <a:srgbClr val="000000"/>
                </a:solidFill>
                <a:cs typeface="Arial" panose="020B0604020202020204" pitchFamily="34" charset="0"/>
              </a:rPr>
              <a:t>drugs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and </a:t>
            </a:r>
            <a:r>
              <a:rPr lang="cs-CZ" altLang="sk-SK" sz="2000" dirty="0" err="1">
                <a:solidFill>
                  <a:srgbClr val="000000"/>
                </a:solidFill>
                <a:cs typeface="Arial" panose="020B0604020202020204" pitchFamily="34" charset="0"/>
              </a:rPr>
              <a:t>organism</a:t>
            </a:r>
            <a:r>
              <a:rPr lang="cs-CZ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decrease in consumption of anesthetics </a:t>
            </a:r>
          </a:p>
          <a:p>
            <a:pPr algn="ctr" eaLnBrk="1" hangingPunct="1">
              <a:defRPr/>
            </a:pP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analgesia before the surgery </a:t>
            </a:r>
          </a:p>
          <a:p>
            <a:pPr algn="ctr" eaLnBrk="1" hangingPunct="1">
              <a:defRPr/>
            </a:pP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ensuring amnesia </a:t>
            </a:r>
          </a:p>
          <a:p>
            <a:pPr algn="ctr" eaLnBrk="1" hangingPunct="1">
              <a:defRPr/>
            </a:pP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decrease in gastric volume and acidity, prevention of aspiration pneumonia </a:t>
            </a:r>
          </a:p>
          <a:p>
            <a:pPr algn="ctr" eaLnBrk="1" hangingPunct="1">
              <a:defRPr/>
            </a:pPr>
            <a:endParaRPr lang="en-US" altLang="sk-SK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sk-SK" sz="2000" dirty="0">
                <a:solidFill>
                  <a:srgbClr val="000000"/>
                </a:solidFill>
                <a:cs typeface="Arial" panose="020B0604020202020204" pitchFamily="34" charset="0"/>
              </a:rPr>
              <a:t>attenuation of vagal reflexes during intubation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718" name="Group 70">
            <a:extLst>
              <a:ext uri="{FF2B5EF4-FFF2-40B4-BE49-F238E27FC236}">
                <a16:creationId xmlns:a16="http://schemas.microsoft.com/office/drawing/2014/main" id="{6327DBA6-369E-4833-9F46-1615B91FCE1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03389" y="476250"/>
          <a:ext cx="8785225" cy="5048250"/>
        </p:xfrm>
        <a:graphic>
          <a:graphicData uri="http://schemas.openxmlformats.org/drawingml/2006/table">
            <a:tbl>
              <a:tblPr/>
              <a:tblGrid>
                <a:gridCol w="292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1" kern="1200" baseline="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 of drug</a:t>
                      </a:r>
                      <a:endParaRPr lang="en-US" sz="2400" b="1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1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Drug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1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</a:t>
                      </a:r>
                      <a:r>
                        <a:rPr lang="en-US" sz="2400" b="1" kern="1200" baseline="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effect</a:t>
                      </a:r>
                      <a:endParaRPr lang="en-US" sz="2400" b="1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benzodiazepines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diazepam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bromazepam</a:t>
                      </a:r>
                      <a:endParaRPr lang="en-US" sz="2400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midazolam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anxiolytic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ntise</a:t>
                      </a:r>
                      <a:r>
                        <a:rPr lang="cs-CZ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retoric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agents, antacids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2400" kern="1200" baseline="-250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antihistamines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(ranitidine, famotidine)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decrease</a:t>
                      </a:r>
                      <a:r>
                        <a:rPr lang="en-US" sz="2400" kern="1200" baseline="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acidity of stomach content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opioids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fentanyl, 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sufentanil</a:t>
                      </a:r>
                      <a:endParaRPr lang="en-US" sz="2400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analgesic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euroleptic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drugs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thioridazine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droperidol</a:t>
                      </a:r>
                      <a:endParaRPr lang="en-US" sz="2400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central sedation + </a:t>
                      </a:r>
                      <a:r>
                        <a:rPr lang="en-US" sz="2400" kern="1200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antiemeti</a:t>
                      </a:r>
                      <a:r>
                        <a:rPr lang="cs-CZ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400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effect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3036" name="Obrázek 2">
            <a:extLst>
              <a:ext uri="{FF2B5EF4-FFF2-40B4-BE49-F238E27FC236}">
                <a16:creationId xmlns:a16="http://schemas.microsoft.com/office/drawing/2014/main" id="{A35645DB-C7F0-4920-A17A-0D4BE761A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2139" y="5943600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0A75AE2-2934-48C6-8C36-8AC60891F4A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sz="24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Induction</a:t>
            </a:r>
            <a:r>
              <a:rPr lang="cs-CZ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to GA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4C79A8C-9BA8-4D84-B4DD-59D76F6F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1600201"/>
            <a:ext cx="89281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shortly acting injection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administration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i.v.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o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i.m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., rarely in children per rectum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thiopental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	ketamine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sk-SK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propofol</a:t>
            </a:r>
            <a:endParaRPr lang="en-US" altLang="sk-SK" sz="2400" b="1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	(</a:t>
            </a:r>
            <a:r>
              <a:rPr lang="en-US" altLang="sk-SK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etomidate</a:t>
            </a: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for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intubati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on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m</a:t>
            </a:r>
            <a:r>
              <a:rPr lang="cs-CZ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uscle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relaxation is necessary (depolarizing m</a:t>
            </a:r>
            <a:r>
              <a:rPr lang="cs-CZ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uscle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relaxant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sk-SK" sz="2400" b="1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suxamethonium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(onset of effects within 30 s, duration up to 3 min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1F10745-FCEE-4280-A9D4-2A052C68311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Maintenance of GA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31B44A2-7B27-4A69-8E12-C48CA311A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843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  <a:latin typeface="+mj-lt"/>
              </a:rPr>
              <a:t>Inhala</a:t>
            </a:r>
            <a:r>
              <a:rPr lang="cs-CZ" altLang="sk-SK" sz="2400" b="1" kern="1200" dirty="0" err="1">
                <a:solidFill>
                  <a:srgbClr val="000000"/>
                </a:solidFill>
                <a:latin typeface="+mj-lt"/>
              </a:rPr>
              <a:t>tional</a:t>
            </a:r>
            <a:r>
              <a:rPr lang="en-US" altLang="sk-SK" sz="2400" b="1" kern="1200" dirty="0">
                <a:solidFill>
                  <a:srgbClr val="000000"/>
                </a:solidFill>
                <a:latin typeface="+mj-lt"/>
              </a:rPr>
              <a:t> (</a:t>
            </a:r>
            <a:r>
              <a:rPr lang="en-US" altLang="sk-SK" sz="2400" b="1" kern="1200" dirty="0" err="1">
                <a:solidFill>
                  <a:srgbClr val="000000"/>
                </a:solidFill>
                <a:latin typeface="+mj-lt"/>
              </a:rPr>
              <a:t>balanc</a:t>
            </a:r>
            <a:r>
              <a:rPr lang="cs-CZ" altLang="sk-SK" sz="2400" b="1" kern="1200" dirty="0" err="1">
                <a:solidFill>
                  <a:srgbClr val="000000"/>
                </a:solidFill>
                <a:latin typeface="+mj-lt"/>
              </a:rPr>
              <a:t>ed</a:t>
            </a:r>
            <a:r>
              <a:rPr lang="en-US" altLang="sk-SK" sz="2400" b="1" kern="12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+mj-lt"/>
              </a:rPr>
              <a:t>combination of inhalational anesthetic drug, opioids and relaxants </a:t>
            </a:r>
            <a:endParaRPr lang="en-US" altLang="sk-SK" sz="2400" b="1" kern="12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mixture N</a:t>
            </a:r>
            <a:r>
              <a:rPr lang="en-US" altLang="sk-SK" sz="2400" kern="1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O + O</a:t>
            </a:r>
            <a:r>
              <a:rPr lang="en-US" altLang="sk-SK" sz="2400" kern="1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(2:1) + </a:t>
            </a:r>
            <a:r>
              <a:rPr lang="en-US" altLang="sk-SK" sz="2400" kern="1200" dirty="0" err="1">
                <a:solidFill>
                  <a:srgbClr val="000000"/>
                </a:solidFill>
                <a:latin typeface="+mj-lt"/>
              </a:rPr>
              <a:t>sevoflurane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or isoflurane + analgesic drugs + m</a:t>
            </a:r>
            <a:r>
              <a:rPr lang="cs-CZ" altLang="sk-SK" sz="2400" kern="1200" dirty="0" err="1">
                <a:solidFill>
                  <a:srgbClr val="000000"/>
                </a:solidFill>
                <a:latin typeface="+mj-lt"/>
              </a:rPr>
              <a:t>uscle</a:t>
            </a:r>
            <a:r>
              <a:rPr lang="cs-CZ" altLang="sk-SK" sz="2400" kern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relaxants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b="1" kern="1200" dirty="0">
                <a:solidFill>
                  <a:srgbClr val="000000"/>
                </a:solidFill>
                <a:latin typeface="+mj-lt"/>
              </a:rPr>
              <a:t>TIVA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total </a:t>
            </a:r>
            <a:r>
              <a:rPr lang="en-US" altLang="sk-SK" sz="2400" kern="1200" dirty="0" err="1">
                <a:solidFill>
                  <a:srgbClr val="000000"/>
                </a:solidFill>
                <a:latin typeface="+mj-lt"/>
              </a:rPr>
              <a:t>i.v.</a:t>
            </a: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 anesthesia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+mj-lt"/>
              </a:rPr>
              <a:t>	</a:t>
            </a:r>
            <a:endParaRPr lang="en-US" altLang="sk-SK" dirty="0">
              <a:latin typeface="+mj-lt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dirty="0">
                <a:latin typeface="+mj-lt"/>
              </a:rPr>
              <a:t>	</a:t>
            </a: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CA1BE5DD-4344-423F-9C85-075B4D4863E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44451"/>
            <a:ext cx="8229600" cy="720725"/>
          </a:xfrm>
        </p:spPr>
        <p:txBody>
          <a:bodyPr/>
          <a:lstStyle/>
          <a:p>
            <a:pPr>
              <a:defRPr/>
            </a:pPr>
            <a:r>
              <a:rPr lang="cs-CZ" altLang="cs-CZ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TIVA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60246CCE-817E-4A22-ABD0-CAE296BBB695}"/>
              </a:ext>
            </a:extLst>
          </p:cNvPr>
          <p:cNvSpPr txBox="1">
            <a:spLocks/>
          </p:cNvSpPr>
          <p:nvPr/>
        </p:nvSpPr>
        <p:spPr bwMode="auto">
          <a:xfrm>
            <a:off x="1631950" y="703263"/>
            <a:ext cx="89281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Bristol regime ("manual" infusion)</a:t>
            </a:r>
          </a:p>
          <a:p>
            <a:pPr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premedication: benzodiazepine (temazepam)</a:t>
            </a:r>
          </a:p>
          <a:p>
            <a:pPr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induction: fentanyl 2 µg/kg, bolus of propofol 1 mg/kg</a:t>
            </a:r>
          </a:p>
          <a:p>
            <a:pPr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propofol infusion in scheme 10-8-6: 10 mg/kg/hour for 10 minutes, 8 mg/kg/hour for 10 minutes, 6 mg/kg/hour as needed</a:t>
            </a:r>
          </a:p>
          <a:p>
            <a:pPr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patient on artificial ventilation </a:t>
            </a:r>
          </a:p>
          <a:p>
            <a:pPr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advantage: decrease in propofol consumption, higher hemodynamic stability, faster recovery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2E7A023-8503-412A-AC1E-059C01A8C7D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877858" y="196495"/>
            <a:ext cx="9411136" cy="504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Recovery</a:t>
            </a:r>
            <a:b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</a:b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anesthesia should subside spontaneously</a:t>
            </a:r>
            <a:b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</a:br>
            <a:b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</a:b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When problems with recovery occur:</a:t>
            </a:r>
            <a:b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</a:br>
            <a:endParaRPr lang="en-US" altLang="sk-SK" sz="24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319357E-86B9-43FD-B4E3-701F53A80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4947" y="2476500"/>
            <a:ext cx="8567737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neostigmine – </a:t>
            </a: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blocks effects of non-depolarizing m</a:t>
            </a:r>
            <a:r>
              <a:rPr lang="cs-CZ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uscle</a:t>
            </a:r>
            <a:r>
              <a:rPr lang="cs-CZ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relaxants (after surgery to terminate muscle relaxation)</a:t>
            </a:r>
          </a:p>
          <a:p>
            <a:pPr eaLnBrk="1" hangingPunct="1">
              <a:defRPr/>
            </a:pPr>
            <a:endParaRPr lang="en-US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naloxone – restores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vigility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supports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respir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tory center (opioid antagonist)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flumazenil – restores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vigility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(benzodiazepine antagonist)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itopride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meto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lopramide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- prevention of postoperative nausea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sk-SK" sz="20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5BBB14C-CDCB-4424-AB5F-3DA7BDE5AAEA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-26988"/>
            <a:ext cx="8229600" cy="50482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Recovery</a:t>
            </a:r>
            <a:endParaRPr lang="cs-CZ" altLang="sk-SK" sz="24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264F51F-A731-43BD-9897-DDEB5078D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1339" y="476251"/>
            <a:ext cx="8567737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furosemide - in case of anuria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noradrenaline - in case of hypotension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beta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-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blockers (metoprolol) - in case of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tachy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ardia</a:t>
            </a: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sugammadex</a:t>
            </a: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coats molecules of peripheral (non-depolarizing) m</a:t>
            </a:r>
            <a:r>
              <a:rPr lang="cs-CZ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uscle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relaxants and complexes are </a:t>
            </a:r>
            <a:r>
              <a:rPr lang="cs-CZ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then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eliminated by kidney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for fast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decurarization</a:t>
            </a: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sugammadex</a:t>
            </a:r>
            <a:r>
              <a:rPr lang="en-US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has the largest effect on rocuronium, smaller on vecuronium and the smallest on </a:t>
            </a:r>
            <a:r>
              <a:rPr lang="en-US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pancuronium</a:t>
            </a:r>
            <a:endParaRPr lang="en-US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postoperative a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n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a</a:t>
            </a: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l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gesia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: morphine, </a:t>
            </a:r>
            <a:r>
              <a:rPr lang="en-US" altLang="sk-SK" sz="24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piritramid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endParaRPr lang="cs-CZ" altLang="sk-SK" sz="24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     </a:t>
            </a:r>
            <a:r>
              <a:rPr lang="en-US" altLang="sk-SK" sz="2400" kern="1200" dirty="0">
                <a:solidFill>
                  <a:srgbClr val="000000"/>
                </a:solidFill>
                <a:cs typeface="Arial" panose="020B0604020202020204" pitchFamily="34" charset="0"/>
              </a:rPr>
              <a:t>paracetamol, metamizole</a:t>
            </a:r>
          </a:p>
          <a:p>
            <a:pPr eaLnBrk="1" hangingPunct="1">
              <a:buFontTx/>
              <a:buNone/>
              <a:defRPr/>
            </a:pPr>
            <a:endParaRPr lang="en-US" altLang="sk-SK" sz="20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4BC765D6-0D06-44FB-825A-182B4D47D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6876" y="804863"/>
            <a:ext cx="8856663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</a:rPr>
              <a:t>Neuroleptanalgesia</a:t>
            </a:r>
            <a:endParaRPr lang="en-US" altLang="sk-SK" sz="2400" b="1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neuroleptic drug + opioid analgesic drug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= state of psychomotor sedation</a:t>
            </a:r>
            <a:r>
              <a:rPr lang="cs-CZ" altLang="sk-SK" sz="2400" kern="1200" dirty="0">
                <a:solidFill>
                  <a:srgbClr val="000000"/>
                </a:solidFill>
              </a:rPr>
              <a:t>,</a:t>
            </a:r>
            <a:r>
              <a:rPr lang="en-US" altLang="sk-SK" sz="2400" kern="1200" dirty="0">
                <a:solidFill>
                  <a:srgbClr val="000000"/>
                </a:solidFill>
              </a:rPr>
              <a:t>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neurovegetative</a:t>
            </a:r>
            <a:r>
              <a:rPr lang="en-US" altLang="sk-SK" sz="2400" kern="1200" dirty="0">
                <a:solidFill>
                  <a:srgbClr val="000000"/>
                </a:solidFill>
              </a:rPr>
              <a:t> stability and analgesia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cs-CZ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amnesia after recovery, patient is not unconsciousness – important during neurosurgical procedures</a:t>
            </a: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dirty="0"/>
          </a:p>
        </p:txBody>
      </p:sp>
      <p:sp>
        <p:nvSpPr>
          <p:cNvPr id="53251" name="TextovéPole 1">
            <a:extLst>
              <a:ext uri="{FF2B5EF4-FFF2-40B4-BE49-F238E27FC236}">
                <a16:creationId xmlns:a16="http://schemas.microsoft.com/office/drawing/2014/main" id="{787D5347-591F-41B4-8614-57897D14E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8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cs-CZ" altLang="cs-CZ" sz="3600" b="1" dirty="0">
                <a:solidFill>
                  <a:srgbClr val="000000"/>
                </a:solidFill>
                <a:latin typeface="+mn-lt"/>
              </a:rPr>
              <a:t>ALTERNATIVES OF GA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3598EF1-9E7B-4C46-9C47-2BCA90ACBCD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898650" y="539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E3C351-5C70-4504-B0BE-E16DC454E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981075"/>
            <a:ext cx="8229600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k-SK" sz="3600">
                <a:solidFill>
                  <a:srgbClr val="000000"/>
                </a:solidFill>
                <a:cs typeface="Arial" panose="020B0604020202020204" pitchFamily="34" charset="0"/>
              </a:rPr>
              <a:t>October 1846 in Massachusetts General Hospital in Boston, USA – the first public demonstration of ether GA</a:t>
            </a:r>
          </a:p>
          <a:p>
            <a:pPr eaLnBrk="1" hangingPunct="1"/>
            <a:endParaRPr lang="en-US" altLang="sk-SK" sz="36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sk-SK" sz="3600">
                <a:solidFill>
                  <a:srgbClr val="000000"/>
                </a:solidFill>
                <a:cs typeface="Arial" panose="020B0604020202020204" pitchFamily="34" charset="0"/>
              </a:rPr>
              <a:t>dentist William Thomas Green Morton </a:t>
            </a:r>
          </a:p>
          <a:p>
            <a:pPr eaLnBrk="1" hangingPunct="1"/>
            <a:endParaRPr lang="en-US" altLang="sk-SK" sz="36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sk-SK" sz="3600">
                <a:solidFill>
                  <a:srgbClr val="000000"/>
                </a:solidFill>
                <a:cs typeface="Arial" panose="020B0604020202020204" pitchFamily="34" charset="0"/>
              </a:rPr>
              <a:t>patient: Edward Gilbert Abbott, 22 years old, neck tumor</a:t>
            </a: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FAB646E5-2950-4410-B013-F07C617D9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919163"/>
            <a:ext cx="89281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b="1" dirty="0"/>
          </a:p>
          <a:p>
            <a:pPr eaLnBrk="1" hangingPunct="1">
              <a:buFontTx/>
              <a:buNone/>
              <a:defRPr/>
            </a:pPr>
            <a:r>
              <a:rPr lang="en-US" altLang="sk-SK" sz="2400" b="1" kern="1200" dirty="0" err="1">
                <a:solidFill>
                  <a:srgbClr val="000000"/>
                </a:solidFill>
              </a:rPr>
              <a:t>Analgosedation</a:t>
            </a:r>
            <a:endParaRPr lang="en-US" altLang="sk-SK" sz="2400" b="1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opioid analgesic drug + benzodiazepine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midazolam (diazepam) + fentanyl</a:t>
            </a: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400" b="1" kern="1200" dirty="0" err="1">
                <a:solidFill>
                  <a:srgbClr val="000000"/>
                </a:solidFill>
              </a:rPr>
              <a:t>Tranquanalgesia</a:t>
            </a:r>
            <a:endParaRPr lang="en-US" altLang="sk-SK" sz="2400" b="1" kern="12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sk-SK" sz="2400" kern="1200" dirty="0" err="1">
                <a:solidFill>
                  <a:srgbClr val="000000"/>
                </a:solidFill>
              </a:rPr>
              <a:t>i.v.</a:t>
            </a:r>
            <a:r>
              <a:rPr lang="en-US" altLang="sk-SK" sz="2400" kern="1200" dirty="0">
                <a:solidFill>
                  <a:srgbClr val="000000"/>
                </a:solidFill>
              </a:rPr>
              <a:t>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anest</a:t>
            </a:r>
            <a:r>
              <a:rPr lang="cs-CZ" altLang="sk-SK" sz="2400" kern="1200" dirty="0">
                <a:solidFill>
                  <a:srgbClr val="000000"/>
                </a:solidFill>
              </a:rPr>
              <a:t>h</a:t>
            </a:r>
            <a:r>
              <a:rPr lang="en-US" altLang="sk-SK" sz="2400" kern="1200" dirty="0">
                <a:solidFill>
                  <a:srgbClr val="000000"/>
                </a:solidFill>
              </a:rPr>
              <a:t>etic drug + benzodiazepine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ketamine + midazolam (diazepam)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dirty="0"/>
          </a:p>
        </p:txBody>
      </p:sp>
      <p:sp>
        <p:nvSpPr>
          <p:cNvPr id="55299" name="TextovéPole 1">
            <a:extLst>
              <a:ext uri="{FF2B5EF4-FFF2-40B4-BE49-F238E27FC236}">
                <a16:creationId xmlns:a16="http://schemas.microsoft.com/office/drawing/2014/main" id="{B5D538DF-7B5E-41B1-AE0E-A786996BA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8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rgbClr val="000000"/>
                </a:solidFill>
                <a:cs typeface="Arial" panose="020B0604020202020204" pitchFamily="34" charset="0"/>
              </a:rPr>
              <a:t>ALTERNATIVES OF GA</a:t>
            </a: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08B95196-3663-48DF-8874-18A2A93B10F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8"/>
            <a:ext cx="8229600" cy="417512"/>
          </a:xfrm>
        </p:spPr>
        <p:txBody>
          <a:bodyPr/>
          <a:lstStyle/>
          <a:p>
            <a:pPr>
              <a:defRPr/>
            </a:pPr>
            <a:r>
              <a:rPr lang="en-US" altLang="cs-CZ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Malignant hyperthermia</a:t>
            </a:r>
          </a:p>
        </p:txBody>
      </p:sp>
      <p:sp>
        <p:nvSpPr>
          <p:cNvPr id="57347" name="Obdélník 1">
            <a:extLst>
              <a:ext uri="{FF2B5EF4-FFF2-40B4-BE49-F238E27FC236}">
                <a16:creationId xmlns:a16="http://schemas.microsoft.com/office/drawing/2014/main" id="{ED539F53-5D01-4F56-BF30-C434D7D31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8"/>
            <a:ext cx="91440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disorder that can be considered a gene-environment interaction, it causes </a:t>
            </a:r>
            <a:r>
              <a:rPr lang="cs-CZ" altLang="cs-CZ" sz="2400" dirty="0" err="1">
                <a:solidFill>
                  <a:srgbClr val="000000"/>
                </a:solidFill>
                <a:latin typeface="+mn-lt"/>
              </a:rPr>
              <a:t>an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increase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d</a:t>
            </a: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 release of calcium or limited re-uptake of calcium to sarcoplasmic reticulum in muscle cells</a:t>
            </a:r>
          </a:p>
          <a:p>
            <a:pPr>
              <a:spcBef>
                <a:spcPct val="0"/>
              </a:spcBef>
              <a:defRPr/>
            </a:pPr>
            <a:endParaRPr lang="en-US" altLang="cs-CZ" sz="24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the most common triggering agents are volatile anesthetics, (most frequently halothane) or the muscle relaxant </a:t>
            </a:r>
            <a:r>
              <a:rPr lang="cs-CZ" altLang="sk-SK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sk-SK" sz="2400" dirty="0" err="1">
                <a:solidFill>
                  <a:srgbClr val="000000"/>
                </a:solidFill>
                <a:latin typeface="+mn-lt"/>
              </a:rPr>
              <a:t>suxamethonium</a:t>
            </a: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en-US" altLang="sk-SK" sz="24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symptoms: </a:t>
            </a:r>
            <a:r>
              <a:rPr lang="en-US" altLang="cs-CZ" sz="2400" dirty="0">
                <a:solidFill>
                  <a:srgbClr val="000000"/>
                </a:solidFill>
                <a:latin typeface="+mn-lt"/>
              </a:rPr>
              <a:t>very high temperature, increased heart rate and abnormally rapid breathing, increased carbon dioxide production, increased oxygen consumption, mixed acidosis, rigid muscles, and rhabdomyolysis</a:t>
            </a:r>
          </a:p>
          <a:p>
            <a:pPr>
              <a:spcBef>
                <a:spcPct val="0"/>
              </a:spcBef>
              <a:defRPr/>
            </a:pPr>
            <a:endParaRPr lang="en-US" altLang="sk-SK" sz="2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9D23DC63-8B9F-4266-9D00-AE2538E55E6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8"/>
            <a:ext cx="8229600" cy="417512"/>
          </a:xfrm>
        </p:spPr>
        <p:txBody>
          <a:bodyPr/>
          <a:lstStyle/>
          <a:p>
            <a:pPr>
              <a:defRPr/>
            </a:pPr>
            <a:r>
              <a:rPr lang="cs-CZ" altLang="cs-CZ" sz="24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Malignant</a:t>
            </a:r>
            <a:r>
              <a:rPr lang="cs-CZ" altLang="cs-CZ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4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hyperthermia</a:t>
            </a:r>
            <a:endParaRPr lang="cs-CZ" altLang="cs-CZ" sz="24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8371" name="Obdélník 1">
            <a:extLst>
              <a:ext uri="{FF2B5EF4-FFF2-40B4-BE49-F238E27FC236}">
                <a16:creationId xmlns:a16="http://schemas.microsoft.com/office/drawing/2014/main" id="{0635CEA9-1499-4A3C-AE84-7BBC31981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01726"/>
            <a:ext cx="914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When suspect</a:t>
            </a:r>
            <a:r>
              <a:rPr lang="cs-CZ" altLang="sk-SK" sz="2400" dirty="0">
                <a:solidFill>
                  <a:srgbClr val="000000"/>
                </a:solidFill>
                <a:latin typeface="+mn-lt"/>
              </a:rPr>
              <a:t>:</a:t>
            </a: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 discontinuation of triggering agents, and supportive therapy directed at correcting hyperthermia, acidosis, and organ dysfunction</a:t>
            </a:r>
          </a:p>
          <a:p>
            <a:pPr>
              <a:spcBef>
                <a:spcPct val="0"/>
              </a:spcBef>
              <a:defRPr/>
            </a:pPr>
            <a:endParaRPr lang="en-US" altLang="sk-SK" sz="24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treatment is the intravenous administration of </a:t>
            </a:r>
            <a:r>
              <a:rPr lang="en-US" altLang="sk-SK" sz="2400" b="1" dirty="0">
                <a:solidFill>
                  <a:srgbClr val="000000"/>
                </a:solidFill>
                <a:latin typeface="+mn-lt"/>
              </a:rPr>
              <a:t>dantrolene</a:t>
            </a: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, the only known antidote</a:t>
            </a:r>
          </a:p>
          <a:p>
            <a:pPr>
              <a:spcBef>
                <a:spcPct val="0"/>
              </a:spcBef>
              <a:defRPr/>
            </a:pPr>
            <a:endParaRPr lang="en-US" altLang="sk-SK" sz="24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testing: a muscle (small part of musculus </a:t>
            </a:r>
            <a:r>
              <a:rPr lang="en-US" altLang="sk-SK" sz="2400" dirty="0" err="1">
                <a:solidFill>
                  <a:srgbClr val="000000"/>
                </a:solidFill>
                <a:latin typeface="+mn-lt"/>
              </a:rPr>
              <a:t>femoralis</a:t>
            </a: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) biopsy is carried out</a:t>
            </a:r>
          </a:p>
          <a:p>
            <a:pPr>
              <a:spcBef>
                <a:spcPct val="0"/>
              </a:spcBef>
              <a:defRPr/>
            </a:pPr>
            <a:endParaRPr lang="en-US" altLang="sk-SK" sz="24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2400" dirty="0">
                <a:solidFill>
                  <a:srgbClr val="000000"/>
                </a:solidFill>
                <a:latin typeface="+mn-lt"/>
              </a:rPr>
              <a:t>National center for malignant hyperthermia was founded in Brno in 2001</a:t>
            </a: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FC0CA7F-DBDF-4F3D-A336-2F119399334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  <a:latin typeface="Candara" panose="020E0502030303020204" pitchFamily="34" charset="0"/>
                <a:ea typeface="+mn-ea"/>
                <a:cs typeface="+mn-cs"/>
              </a:rPr>
              <a:t>Most frequent </a:t>
            </a: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complication</a:t>
            </a:r>
            <a:r>
              <a:rPr lang="en-US" altLang="sk-SK" sz="2400" kern="1200" dirty="0">
                <a:solidFill>
                  <a:srgbClr val="000000"/>
                </a:solidFill>
                <a:latin typeface="Candara" panose="020E0502030303020204" pitchFamily="34" charset="0"/>
                <a:ea typeface="+mn-ea"/>
                <a:cs typeface="+mn-cs"/>
              </a:rPr>
              <a:t> of GA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2B52126-00E3-4773-AB4F-4DCCCB1CF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1268413"/>
            <a:ext cx="89281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Induction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hypotension, dysrhythmia, laryngospasms, aspiration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Maintenance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hypo- and hypertension, dysrhythmia, hypoxia, hypothermia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Recovery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hypotension, tremor, delayed recovery, persisting muscle relaxation</a:t>
            </a:r>
            <a:endParaRPr lang="en-US" altLang="sk-SK" dirty="0"/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BC3E771-8E11-4DD9-9966-83D64E04BB6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Ne</a:t>
            </a:r>
            <a:r>
              <a:rPr lang="en-US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</a:t>
            </a:r>
            <a:r>
              <a:rPr lang="cs-CZ" altLang="sk-SK" sz="24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sk-SK" sz="2400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substances</a:t>
            </a:r>
            <a:endParaRPr lang="cs-CZ" altLang="sk-SK" sz="24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AC9C967-2C18-4EAB-98FE-BE495C604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1" y="1341439"/>
            <a:ext cx="8856663" cy="47847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xenon (inhalational anesthetic drug – gas)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the fastest introduction and recovery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MA: inhibition of NMDA receptors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non-toxic, no </a:t>
            </a:r>
            <a:r>
              <a:rPr lang="en-US" altLang="sk-SK" sz="2400" kern="1200" dirty="0" err="1">
                <a:solidFill>
                  <a:srgbClr val="000000"/>
                </a:solidFill>
                <a:ea typeface="+mn-ea"/>
                <a:cs typeface="+mn-cs"/>
              </a:rPr>
              <a:t>metabolisation</a:t>
            </a: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, analgesic effect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anti-apoptotic and neuroprotective effects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altLang="sk-SK" sz="2400" kern="1200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ázek 3">
            <a:extLst>
              <a:ext uri="{FF2B5EF4-FFF2-40B4-BE49-F238E27FC236}">
                <a16:creationId xmlns:a16="http://schemas.microsoft.com/office/drawing/2014/main" id="{24DAA0A7-5420-49CB-9D43-7CA670E2E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052513"/>
            <a:ext cx="8472488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ovéPole 4">
            <a:extLst>
              <a:ext uri="{FF2B5EF4-FFF2-40B4-BE49-F238E27FC236}">
                <a16:creationId xmlns:a16="http://schemas.microsoft.com/office/drawing/2014/main" id="{F4EF9FC8-6291-4D50-AE59-2A4925909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989" y="5219700"/>
            <a:ext cx="5780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solidFill>
                  <a:srgbClr val="000000"/>
                </a:solidFill>
                <a:latin typeface="Candara" panose="020E0502030303020204" pitchFamily="34" charset="0"/>
              </a:rPr>
              <a:t>https://commons.wikimedia.org/wiki/File:Roots-criticall-care.jpeg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B4A141F-E2D9-451D-B07A-5FB8EE9BAB1C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524000" y="923925"/>
            <a:ext cx="9144000" cy="3657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S</a:t>
            </a:r>
            <a:r>
              <a:rPr lang="en-US" altLang="sk-SK" sz="28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tages</a:t>
            </a: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 of GA </a:t>
            </a:r>
            <a:r>
              <a:rPr lang="cs-CZ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are h</a:t>
            </a:r>
            <a:r>
              <a:rPr lang="en-US" altLang="sk-SK" sz="28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istorically</a:t>
            </a: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 characterized by  </a:t>
            </a:r>
            <a:r>
              <a:rPr lang="en-US" altLang="sk-SK" sz="28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Guedel’s</a:t>
            </a: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 scheme </a:t>
            </a:r>
            <a:b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</a:br>
            <a:b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- following use of ether (today historical an</a:t>
            </a:r>
            <a:r>
              <a:rPr lang="cs-CZ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d</a:t>
            </a: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 didactical meaning only)</a:t>
            </a:r>
            <a:b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</a:br>
            <a:b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No anesthesia runs according to this scheme </a:t>
            </a:r>
            <a:r>
              <a:rPr lang="cs-CZ" altLang="sk-SK" sz="2800" kern="1200" dirty="0" err="1">
                <a:solidFill>
                  <a:srgbClr val="000000"/>
                </a:solidFill>
                <a:cs typeface="Arial" panose="020B0604020202020204" pitchFamily="34" charset="0"/>
              </a:rPr>
              <a:t>presently</a:t>
            </a:r>
            <a:r>
              <a:rPr lang="en-US" altLang="sk-SK" sz="2800" kern="12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en-US" altLang="sk-SK" sz="28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4679170-0C1B-45A3-8DF2-660924CF778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71438"/>
            <a:ext cx="8229600" cy="8366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General </a:t>
            </a:r>
            <a:r>
              <a:rPr lang="cs-CZ" altLang="sk-SK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anesthetics</a:t>
            </a:r>
            <a:endParaRPr lang="cs-CZ" altLang="sk-SK" sz="36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5B9C76E-A0CF-4F89-9F4F-120CEF576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4"/>
            <a:ext cx="8229600" cy="57610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36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Inhalational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  <a:cs typeface="Arial" panose="020B0604020202020204" pitchFamily="34" charset="0"/>
              </a:rPr>
              <a:t>	liquid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  <a:cs typeface="Arial" panose="020B0604020202020204" pitchFamily="34" charset="0"/>
              </a:rPr>
              <a:t>	gaseous</a:t>
            </a:r>
          </a:p>
          <a:p>
            <a:pPr eaLnBrk="1" hangingPunct="1">
              <a:buFontTx/>
              <a:buNone/>
              <a:defRPr/>
            </a:pPr>
            <a:endParaRPr lang="en-US" altLang="sk-SK" sz="3600" kern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sk-SK" sz="3600" b="1" kern="1200" dirty="0">
                <a:solidFill>
                  <a:srgbClr val="000000"/>
                </a:solidFill>
                <a:cs typeface="Arial" panose="020B0604020202020204" pitchFamily="34" charset="0"/>
              </a:rPr>
              <a:t>Intravenous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  <a:cs typeface="Arial" panose="020B0604020202020204" pitchFamily="34" charset="0"/>
              </a:rPr>
              <a:t>	barbiturates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  <a:cs typeface="Arial" panose="020B0604020202020204" pitchFamily="34" charset="0"/>
              </a:rPr>
              <a:t>	non-barbiturates</a:t>
            </a:r>
          </a:p>
          <a:p>
            <a:pPr eaLnBrk="1" hangingPunct="1">
              <a:buFontTx/>
              <a:buNone/>
              <a:defRPr/>
            </a:pPr>
            <a:r>
              <a:rPr lang="en-US" altLang="sk-SK" sz="3600" kern="1200" dirty="0">
                <a:solidFill>
                  <a:srgbClr val="000000"/>
                </a:solidFill>
                <a:cs typeface="Arial" panose="020B0604020202020204" pitchFamily="34" charset="0"/>
              </a:rPr>
              <a:t>	benzodiazepines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CF21089D-6A2D-49E2-934C-7E2F38486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773238"/>
            <a:ext cx="8856662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gases </a:t>
            </a: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liquids </a:t>
            </a:r>
          </a:p>
          <a:p>
            <a:pPr lvl="1" eaLnBrk="1" hangingPunct="1"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(fluid under normal pressure </a:t>
            </a:r>
            <a:r>
              <a:rPr lang="en-US" altLang="sk-SK" sz="2400" kern="1200" dirty="0">
                <a:solidFill>
                  <a:srgbClr val="000000"/>
                </a:solidFill>
              </a:rPr>
              <a:t>-</a:t>
            </a: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 boiling point about 50°C, a special device is necessary </a:t>
            </a:r>
            <a:r>
              <a:rPr lang="en-US" altLang="sk-SK" sz="2400" kern="1200" dirty="0" err="1">
                <a:solidFill>
                  <a:srgbClr val="000000"/>
                </a:solidFill>
                <a:ea typeface="+mn-ea"/>
                <a:cs typeface="+mn-cs"/>
              </a:rPr>
              <a:t>fo</a:t>
            </a:r>
            <a:r>
              <a:rPr lang="cs-CZ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r</a:t>
            </a:r>
            <a:r>
              <a:rPr lang="en-US" altLang="sk-SK" sz="2400" kern="1200" dirty="0">
                <a:solidFill>
                  <a:srgbClr val="000000"/>
                </a:solidFill>
                <a:ea typeface="+mn-ea"/>
                <a:cs typeface="+mn-cs"/>
              </a:rPr>
              <a:t> their use - vaporizer)</a:t>
            </a:r>
          </a:p>
          <a:p>
            <a:pPr lvl="1" eaLnBrk="1" hangingPunct="1"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concentration of general anesthetic in the CNS depends on its concentration in blood and this correlates with its concentration in the inhaled air</a:t>
            </a:r>
          </a:p>
          <a:p>
            <a:pPr eaLnBrk="1" hangingPunct="1">
              <a:defRPr/>
            </a:pPr>
            <a:endParaRPr lang="en-US" altLang="sk-SK" dirty="0"/>
          </a:p>
          <a:p>
            <a:pPr eaLnBrk="1" hangingPunct="1">
              <a:defRPr/>
            </a:pPr>
            <a:endParaRPr lang="en-US" alt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1E40F74-8705-42BA-96C2-FCEBC00A3A92}"/>
              </a:ext>
            </a:extLst>
          </p:cNvPr>
          <p:cNvSpPr txBox="1">
            <a:spLocks/>
          </p:cNvSpPr>
          <p:nvPr/>
        </p:nvSpPr>
        <p:spPr bwMode="auto">
          <a:xfrm>
            <a:off x="2114550" y="444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36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Inhalational</a:t>
            </a:r>
            <a:r>
              <a:rPr lang="cs-CZ" altLang="cs-CZ" sz="36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altLang="cs-CZ" sz="36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anesthetics</a:t>
            </a:r>
            <a:br>
              <a:rPr lang="cs-CZ" altLang="cs-CZ" sz="36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</a:br>
            <a:r>
              <a:rPr lang="en-US" altLang="cs-CZ" sz="36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Physical and Chemical Properties</a:t>
            </a:r>
            <a:endParaRPr lang="cs-CZ" altLang="cs-CZ" sz="36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1FDB376-1322-4C67-B55F-5DE711667A0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-26988"/>
            <a:ext cx="8229600" cy="9271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Inhalational anesthetics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B1579D-8202-4986-A38E-D99BA0E3AA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8925" y="1208089"/>
            <a:ext cx="9036050" cy="4524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Mechanism of action: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dependent on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liposolubility</a:t>
            </a:r>
            <a:r>
              <a:rPr lang="en-US" altLang="sk-SK" sz="2400" kern="1200" dirty="0">
                <a:solidFill>
                  <a:srgbClr val="000000"/>
                </a:solidFill>
              </a:rPr>
              <a:t> of the drugs (anesthetic effect of inhalational anesthetics grows with increasing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liposolubility</a:t>
            </a:r>
            <a:r>
              <a:rPr lang="en-US" altLang="cs-CZ" sz="2400" kern="1200" dirty="0">
                <a:solidFill>
                  <a:srgbClr val="000000"/>
                </a:solidFill>
              </a:rPr>
              <a:t>) – so called lipid (biophysical theory);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cs-CZ" sz="2400" kern="1200" dirty="0">
                <a:solidFill>
                  <a:srgbClr val="000000"/>
                </a:solidFill>
              </a:rPr>
              <a:t>   Overton–Meyer’s correlation: anesthetic potency is closely associated with </a:t>
            </a:r>
            <a:r>
              <a:rPr lang="en-US" altLang="cs-CZ" sz="2400" kern="1200" dirty="0" err="1">
                <a:solidFill>
                  <a:srgbClr val="000000"/>
                </a:solidFill>
              </a:rPr>
              <a:t>liposulubility</a:t>
            </a:r>
            <a:r>
              <a:rPr lang="en-US" altLang="cs-CZ" sz="2400" kern="1200" dirty="0">
                <a:solidFill>
                  <a:srgbClr val="000000"/>
                </a:solidFill>
              </a:rPr>
              <a:t>, not with chemical structure </a:t>
            </a: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sk-SK" sz="2400" kern="1200" dirty="0">
                <a:solidFill>
                  <a:srgbClr val="000000"/>
                </a:solidFill>
              </a:rPr>
              <a:t>non-specific influence o</a:t>
            </a:r>
            <a:r>
              <a:rPr lang="cs-CZ" altLang="sk-SK" sz="2400" kern="1200" dirty="0">
                <a:solidFill>
                  <a:srgbClr val="000000"/>
                </a:solidFill>
              </a:rPr>
              <a:t>n</a:t>
            </a:r>
            <a:r>
              <a:rPr lang="en-US" altLang="sk-SK" sz="2400" kern="1200" dirty="0">
                <a:solidFill>
                  <a:srgbClr val="000000"/>
                </a:solidFill>
              </a:rPr>
              <a:t> ion channels in neuronal membranes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sk-SK" sz="24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sk-SK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sk-SK" sz="2400" b="1" kern="1200" dirty="0">
                <a:solidFill>
                  <a:srgbClr val="000000"/>
                </a:solidFill>
              </a:rPr>
              <a:t>MAC</a:t>
            </a:r>
            <a:r>
              <a:rPr lang="en-US" altLang="sk-SK" sz="2400" kern="1200" dirty="0">
                <a:solidFill>
                  <a:srgbClr val="000000"/>
                </a:solidFill>
              </a:rPr>
              <a:t> – minimal alveolar concentration = 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concentation</a:t>
            </a:r>
            <a:r>
              <a:rPr lang="en-US" altLang="sk-SK" sz="2400" kern="1200" dirty="0">
                <a:solidFill>
                  <a:srgbClr val="000000"/>
                </a:solidFill>
              </a:rPr>
              <a:t> which induces stadium of to</a:t>
            </a:r>
            <a:r>
              <a:rPr lang="cs-CZ" altLang="sk-SK" sz="2400" kern="1200" dirty="0">
                <a:solidFill>
                  <a:srgbClr val="000000"/>
                </a:solidFill>
              </a:rPr>
              <a:t>l</a:t>
            </a:r>
            <a:r>
              <a:rPr lang="en-US" altLang="sk-SK" sz="2400" kern="1200" dirty="0" err="1">
                <a:solidFill>
                  <a:srgbClr val="000000"/>
                </a:solidFill>
              </a:rPr>
              <a:t>erance</a:t>
            </a:r>
            <a:r>
              <a:rPr lang="en-US" altLang="sk-SK" sz="2400" kern="1200" dirty="0">
                <a:solidFill>
                  <a:srgbClr val="000000"/>
                </a:solidFill>
              </a:rPr>
              <a:t> in 50 % of patients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sk-SK" sz="2400" kern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2FEE61E4-EC4B-4463-B5AD-7FFCBF952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1432" y="1298086"/>
            <a:ext cx="9144000" cy="492325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400" b="1" kern="1200" dirty="0">
                <a:solidFill>
                  <a:srgbClr val="000000"/>
                </a:solidFill>
              </a:rPr>
              <a:t>isoflurane</a:t>
            </a:r>
            <a:r>
              <a:rPr lang="en-US" dirty="0">
                <a:solidFill>
                  <a:srgbClr val="FFFF99"/>
                </a:solidFill>
              </a:rPr>
              <a:t>	</a:t>
            </a:r>
            <a:r>
              <a:rPr lang="en-US" sz="2200" dirty="0">
                <a:solidFill>
                  <a:srgbClr val="FFFF99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low </a:t>
            </a:r>
            <a:r>
              <a:rPr lang="en-US" sz="2400" kern="1200" dirty="0" err="1">
                <a:solidFill>
                  <a:srgbClr val="000000"/>
                </a:solidFill>
              </a:rPr>
              <a:t>metaboli</a:t>
            </a:r>
            <a:r>
              <a:rPr lang="cs-CZ" sz="2400" kern="1200" dirty="0">
                <a:solidFill>
                  <a:srgbClr val="000000"/>
                </a:solidFill>
              </a:rPr>
              <a:t>s</a:t>
            </a:r>
            <a:r>
              <a:rPr lang="en-US" sz="2400" kern="1200" dirty="0" err="1">
                <a:solidFill>
                  <a:srgbClr val="000000"/>
                </a:solidFill>
              </a:rPr>
              <a:t>ation</a:t>
            </a:r>
            <a:endParaRPr lang="en-US" sz="2400" kern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increases effect of m</a:t>
            </a:r>
            <a:r>
              <a:rPr lang="cs-CZ" sz="2400" kern="1200" dirty="0" err="1">
                <a:solidFill>
                  <a:srgbClr val="000000"/>
                </a:solidFill>
              </a:rPr>
              <a:t>uscle</a:t>
            </a:r>
            <a:r>
              <a:rPr lang="cs-CZ" sz="2400" kern="1200" dirty="0">
                <a:solidFill>
                  <a:srgbClr val="000000"/>
                </a:solidFill>
              </a:rPr>
              <a:t> </a:t>
            </a:r>
            <a:r>
              <a:rPr lang="cs-CZ" sz="2400" kern="1200" dirty="0" err="1">
                <a:solidFill>
                  <a:srgbClr val="000000"/>
                </a:solidFill>
              </a:rPr>
              <a:t>relaxants</a:t>
            </a:r>
            <a:r>
              <a:rPr lang="en-US" sz="2400" kern="1200" dirty="0">
                <a:solidFill>
                  <a:srgbClr val="000000"/>
                </a:solidFill>
              </a:rPr>
              <a:t>, causes hypotension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pungent smell – disadvantage in pediatrics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kern="12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400" b="1" kern="1200" dirty="0" err="1">
                <a:solidFill>
                  <a:srgbClr val="000000"/>
                </a:solidFill>
              </a:rPr>
              <a:t>desflurane</a:t>
            </a:r>
            <a:r>
              <a:rPr lang="en-US" sz="2200" b="1" dirty="0"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fast onset and recovery, pungent smell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used only for maintenance of anesthesia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suitable in obese patients (bariatric surgery) and </a:t>
            </a:r>
            <a:r>
              <a:rPr lang="en-US" sz="2400" kern="1200" dirty="0" err="1">
                <a:solidFill>
                  <a:srgbClr val="000000"/>
                </a:solidFill>
              </a:rPr>
              <a:t>i</a:t>
            </a:r>
            <a:r>
              <a:rPr lang="cs-CZ" sz="2400" kern="1200" dirty="0">
                <a:solidFill>
                  <a:srgbClr val="000000"/>
                </a:solidFill>
              </a:rPr>
              <a:t>n</a:t>
            </a:r>
            <a:r>
              <a:rPr lang="en-US" sz="2400" kern="1200" dirty="0">
                <a:solidFill>
                  <a:srgbClr val="000000"/>
                </a:solidFill>
              </a:rPr>
              <a:t> 1-day surgery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          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400" b="1" kern="1200" dirty="0" err="1">
                <a:solidFill>
                  <a:srgbClr val="000000"/>
                </a:solidFill>
              </a:rPr>
              <a:t>sevoflurane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fast onset and recovery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pleasant fruit smell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kern="1200" dirty="0">
                <a:solidFill>
                  <a:srgbClr val="000000"/>
                </a:solidFill>
              </a:rPr>
              <a:t>most widely used in pediatrics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200" dirty="0">
                <a:cs typeface="Arial" charset="0"/>
              </a:rPr>
              <a:t>           </a:t>
            </a:r>
            <a:r>
              <a:rPr lang="en-US" sz="2200" dirty="0"/>
              <a:t>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en-US" sz="2200" dirty="0"/>
              <a:t>           </a:t>
            </a:r>
            <a:endParaRPr lang="en-US" sz="2200" dirty="0">
              <a:cs typeface="Arial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sz="2200" dirty="0">
              <a:solidFill>
                <a:srgbClr val="FFFF99"/>
              </a:solidFill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en-US" sz="2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F51138-0254-4BAA-8C5A-13DA2B3FA3C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92313" y="-26988"/>
            <a:ext cx="8229600" cy="100647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Liquid </a:t>
            </a:r>
            <a:r>
              <a:rPr lang="cs-CZ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(</a:t>
            </a:r>
            <a:r>
              <a:rPr lang="cs-CZ" altLang="sk-SK" sz="3600" kern="1200" dirty="0" err="1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volatile</a:t>
            </a:r>
            <a:r>
              <a:rPr lang="cs-CZ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) </a:t>
            </a:r>
            <a:r>
              <a:rPr lang="en-US" altLang="sk-SK" sz="36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inhalational anesthetics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. Thyroid_2022_ENG[2022040815553283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1761</Words>
  <Application>Microsoft Office PowerPoint</Application>
  <PresentationFormat>Širokoúhlá obrazovka</PresentationFormat>
  <Paragraphs>319</Paragraphs>
  <Slides>34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Candara</vt:lpstr>
      <vt:lpstr>Tahoma</vt:lpstr>
      <vt:lpstr>Wingdings</vt:lpstr>
      <vt:lpstr>Prezentace_MU_CZ</vt:lpstr>
      <vt:lpstr>Prezentace aplikace PowerPoint</vt:lpstr>
      <vt:lpstr>General anesthesia (GA)</vt:lpstr>
      <vt:lpstr>History</vt:lpstr>
      <vt:lpstr>Prezentace aplikace PowerPoint</vt:lpstr>
      <vt:lpstr>Stages of GA are historically characterized by  Guedel’s scheme   - following use of ether (today historical and didactical meaning only)  No anesthesia runs according to this scheme presently.</vt:lpstr>
      <vt:lpstr>General anesthetics</vt:lpstr>
      <vt:lpstr>Prezentace aplikace PowerPoint</vt:lpstr>
      <vt:lpstr>Inhalational anesthetics</vt:lpstr>
      <vt:lpstr>Liquid (volatile) inhalational anesthetics</vt:lpstr>
      <vt:lpstr>Prezentace aplikace PowerPoint</vt:lpstr>
      <vt:lpstr>Prezentace aplikace PowerPoint</vt:lpstr>
      <vt:lpstr> Intravenous general anesthetics</vt:lpstr>
      <vt:lpstr>Prezentace aplikace PowerPoint</vt:lpstr>
      <vt:lpstr>2.     NON-BARBITURATES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3. BENZODIAZEPINES</vt:lpstr>
      <vt:lpstr>Course of general anesthesia</vt:lpstr>
      <vt:lpstr>Premedication</vt:lpstr>
      <vt:lpstr>Prezentace aplikace PowerPoint</vt:lpstr>
      <vt:lpstr>Induction to GA</vt:lpstr>
      <vt:lpstr>Maintenance of GA</vt:lpstr>
      <vt:lpstr>TIVA</vt:lpstr>
      <vt:lpstr>Recovery anesthesia should subside spontaneously  When problems with recovery occur: </vt:lpstr>
      <vt:lpstr>Recovery</vt:lpstr>
      <vt:lpstr>Prezentace aplikace PowerPoint</vt:lpstr>
      <vt:lpstr>Prezentace aplikace PowerPoint</vt:lpstr>
      <vt:lpstr>Malignant hyperthermia</vt:lpstr>
      <vt:lpstr>Malignant hyperthermia</vt:lpstr>
      <vt:lpstr>Most frequent complication of GA</vt:lpstr>
      <vt:lpstr>New substances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Farmakokinetika I</dc:title>
  <dc:creator>Jan Jurica</dc:creator>
  <cp:lastModifiedBy>Leoš Landa</cp:lastModifiedBy>
  <cp:revision>74</cp:revision>
  <cp:lastPrinted>1601-01-01T00:00:00Z</cp:lastPrinted>
  <dcterms:created xsi:type="dcterms:W3CDTF">2020-10-24T20:05:04Z</dcterms:created>
  <dcterms:modified xsi:type="dcterms:W3CDTF">2023-09-27T06:12:14Z</dcterms:modified>
</cp:coreProperties>
</file>