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71393" y="1026033"/>
            <a:ext cx="2607563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2552" y="3840480"/>
            <a:ext cx="64052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517" y="1577340"/>
            <a:ext cx="398040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12430" y="1577340"/>
            <a:ext cx="398040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8515" y="414527"/>
            <a:ext cx="273685" cy="427990"/>
          </a:xfrm>
          <a:custGeom>
            <a:avLst/>
            <a:gdLst/>
            <a:ahLst/>
            <a:cxnLst/>
            <a:rect l="l" t="t" r="r" b="b"/>
            <a:pathLst>
              <a:path w="273684" h="427990">
                <a:moveTo>
                  <a:pt x="66886" y="0"/>
                </a:moveTo>
                <a:lnTo>
                  <a:pt x="0" y="0"/>
                </a:lnTo>
                <a:lnTo>
                  <a:pt x="0" y="427735"/>
                </a:lnTo>
                <a:lnTo>
                  <a:pt x="66886" y="427735"/>
                </a:lnTo>
                <a:lnTo>
                  <a:pt x="66886" y="0"/>
                </a:lnTo>
                <a:close/>
              </a:path>
              <a:path w="273684" h="427990">
                <a:moveTo>
                  <a:pt x="93222" y="0"/>
                </a:moveTo>
                <a:lnTo>
                  <a:pt x="72536" y="0"/>
                </a:lnTo>
                <a:lnTo>
                  <a:pt x="113292" y="427735"/>
                </a:lnTo>
                <a:lnTo>
                  <a:pt x="139072" y="427735"/>
                </a:lnTo>
                <a:lnTo>
                  <a:pt x="93222" y="0"/>
                </a:lnTo>
                <a:close/>
              </a:path>
              <a:path w="273684" h="427990">
                <a:moveTo>
                  <a:pt x="205555" y="0"/>
                </a:moveTo>
                <a:lnTo>
                  <a:pt x="179827" y="0"/>
                </a:lnTo>
                <a:lnTo>
                  <a:pt x="139072" y="427735"/>
                </a:lnTo>
                <a:lnTo>
                  <a:pt x="159697" y="427735"/>
                </a:lnTo>
                <a:lnTo>
                  <a:pt x="205555" y="0"/>
                </a:lnTo>
                <a:close/>
              </a:path>
              <a:path w="273684" h="427990">
                <a:moveTo>
                  <a:pt x="273125" y="0"/>
                </a:moveTo>
                <a:lnTo>
                  <a:pt x="206110" y="0"/>
                </a:lnTo>
                <a:lnTo>
                  <a:pt x="206110" y="427735"/>
                </a:lnTo>
                <a:lnTo>
                  <a:pt x="273125" y="427735"/>
                </a:lnTo>
                <a:lnTo>
                  <a:pt x="27312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82420" y="414527"/>
            <a:ext cx="217170" cy="433070"/>
          </a:xfrm>
          <a:custGeom>
            <a:avLst/>
            <a:gdLst/>
            <a:ahLst/>
            <a:cxnLst/>
            <a:rect l="l" t="t" r="r" b="b"/>
            <a:pathLst>
              <a:path w="217169" h="433069">
                <a:moveTo>
                  <a:pt x="67032" y="0"/>
                </a:moveTo>
                <a:lnTo>
                  <a:pt x="0" y="0"/>
                </a:lnTo>
                <a:lnTo>
                  <a:pt x="0" y="329825"/>
                </a:lnTo>
                <a:lnTo>
                  <a:pt x="8943" y="369846"/>
                </a:lnTo>
                <a:lnTo>
                  <a:pt x="32872" y="402621"/>
                </a:lnTo>
                <a:lnTo>
                  <a:pt x="67439" y="424767"/>
                </a:lnTo>
                <a:lnTo>
                  <a:pt x="108293" y="432901"/>
                </a:lnTo>
                <a:lnTo>
                  <a:pt x="149137" y="424767"/>
                </a:lnTo>
                <a:lnTo>
                  <a:pt x="183698" y="402621"/>
                </a:lnTo>
                <a:lnTo>
                  <a:pt x="207626" y="369846"/>
                </a:lnTo>
                <a:lnTo>
                  <a:pt x="208507" y="365900"/>
                </a:lnTo>
                <a:lnTo>
                  <a:pt x="108293" y="365900"/>
                </a:lnTo>
                <a:lnTo>
                  <a:pt x="93139" y="363081"/>
                </a:lnTo>
                <a:lnTo>
                  <a:pt x="79923" y="354946"/>
                </a:lnTo>
                <a:lnTo>
                  <a:pt x="70577" y="341978"/>
                </a:lnTo>
                <a:lnTo>
                  <a:pt x="67032" y="324659"/>
                </a:lnTo>
                <a:lnTo>
                  <a:pt x="67032" y="0"/>
                </a:lnTo>
                <a:close/>
              </a:path>
              <a:path w="217169" h="433069">
                <a:moveTo>
                  <a:pt x="216568" y="0"/>
                </a:moveTo>
                <a:lnTo>
                  <a:pt x="149536" y="0"/>
                </a:lnTo>
                <a:lnTo>
                  <a:pt x="149536" y="324659"/>
                </a:lnTo>
                <a:lnTo>
                  <a:pt x="145991" y="341978"/>
                </a:lnTo>
                <a:lnTo>
                  <a:pt x="136647" y="354946"/>
                </a:lnTo>
                <a:lnTo>
                  <a:pt x="123437" y="363081"/>
                </a:lnTo>
                <a:lnTo>
                  <a:pt x="108293" y="365900"/>
                </a:lnTo>
                <a:lnTo>
                  <a:pt x="208507" y="365900"/>
                </a:lnTo>
                <a:lnTo>
                  <a:pt x="216568" y="329825"/>
                </a:lnTo>
                <a:lnTo>
                  <a:pt x="21656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10390" y="414527"/>
            <a:ext cx="227329" cy="427990"/>
          </a:xfrm>
          <a:custGeom>
            <a:avLst/>
            <a:gdLst/>
            <a:ahLst/>
            <a:cxnLst/>
            <a:rect l="l" t="t" r="r" b="b"/>
            <a:pathLst>
              <a:path w="227330" h="427990">
                <a:moveTo>
                  <a:pt x="67032" y="0"/>
                </a:moveTo>
                <a:lnTo>
                  <a:pt x="0" y="0"/>
                </a:lnTo>
                <a:lnTo>
                  <a:pt x="0" y="427735"/>
                </a:lnTo>
                <a:lnTo>
                  <a:pt x="67032" y="427735"/>
                </a:lnTo>
                <a:lnTo>
                  <a:pt x="67032" y="0"/>
                </a:lnTo>
                <a:close/>
              </a:path>
              <a:path w="227330" h="427990">
                <a:moveTo>
                  <a:pt x="93545" y="0"/>
                </a:moveTo>
                <a:lnTo>
                  <a:pt x="67834" y="0"/>
                </a:lnTo>
                <a:lnTo>
                  <a:pt x="134065" y="427735"/>
                </a:lnTo>
                <a:lnTo>
                  <a:pt x="154687" y="427735"/>
                </a:lnTo>
                <a:lnTo>
                  <a:pt x="93545" y="0"/>
                </a:lnTo>
                <a:close/>
              </a:path>
              <a:path w="227330" h="427990">
                <a:moveTo>
                  <a:pt x="226871" y="0"/>
                </a:moveTo>
                <a:lnTo>
                  <a:pt x="159838" y="0"/>
                </a:lnTo>
                <a:lnTo>
                  <a:pt x="159838" y="427735"/>
                </a:lnTo>
                <a:lnTo>
                  <a:pt x="226871" y="427735"/>
                </a:lnTo>
                <a:lnTo>
                  <a:pt x="22687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664131" y="414527"/>
            <a:ext cx="186055" cy="427990"/>
          </a:xfrm>
          <a:custGeom>
            <a:avLst/>
            <a:gdLst/>
            <a:ahLst/>
            <a:cxnLst/>
            <a:rect l="l" t="t" r="r" b="b"/>
            <a:pathLst>
              <a:path w="186055" h="427990">
                <a:moveTo>
                  <a:pt x="185623" y="0"/>
                </a:moveTo>
                <a:lnTo>
                  <a:pt x="0" y="0"/>
                </a:lnTo>
                <a:lnTo>
                  <a:pt x="0" y="20599"/>
                </a:lnTo>
                <a:lnTo>
                  <a:pt x="56705" y="20599"/>
                </a:lnTo>
                <a:lnTo>
                  <a:pt x="56705" y="401980"/>
                </a:lnTo>
                <a:lnTo>
                  <a:pt x="0" y="401980"/>
                </a:lnTo>
                <a:lnTo>
                  <a:pt x="0" y="427736"/>
                </a:lnTo>
                <a:lnTo>
                  <a:pt x="185623" y="427736"/>
                </a:lnTo>
                <a:lnTo>
                  <a:pt x="185623" y="401980"/>
                </a:lnTo>
                <a:lnTo>
                  <a:pt x="123736" y="401980"/>
                </a:lnTo>
                <a:lnTo>
                  <a:pt x="123736" y="20599"/>
                </a:lnTo>
                <a:lnTo>
                  <a:pt x="185623" y="20599"/>
                </a:lnTo>
                <a:lnTo>
                  <a:pt x="18562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323528" y="1027802"/>
            <a:ext cx="263525" cy="433070"/>
          </a:xfrm>
          <a:custGeom>
            <a:avLst/>
            <a:gdLst/>
            <a:ahLst/>
            <a:cxnLst/>
            <a:rect l="l" t="t" r="r" b="b"/>
            <a:pathLst>
              <a:path w="263525" h="433069">
                <a:moveTo>
                  <a:pt x="36093" y="0"/>
                </a:moveTo>
                <a:lnTo>
                  <a:pt x="0" y="0"/>
                </a:lnTo>
                <a:lnTo>
                  <a:pt x="0" y="432910"/>
                </a:lnTo>
                <a:lnTo>
                  <a:pt x="36093" y="432910"/>
                </a:lnTo>
                <a:lnTo>
                  <a:pt x="36093" y="0"/>
                </a:lnTo>
                <a:close/>
              </a:path>
              <a:path w="263525" h="433069">
                <a:moveTo>
                  <a:pt x="56718" y="0"/>
                </a:moveTo>
                <a:lnTo>
                  <a:pt x="36093" y="0"/>
                </a:lnTo>
                <a:lnTo>
                  <a:pt x="108280" y="432910"/>
                </a:lnTo>
                <a:lnTo>
                  <a:pt x="134060" y="432910"/>
                </a:lnTo>
                <a:lnTo>
                  <a:pt x="56718" y="0"/>
                </a:lnTo>
                <a:close/>
              </a:path>
              <a:path w="263525" h="433069">
                <a:moveTo>
                  <a:pt x="226870" y="0"/>
                </a:moveTo>
                <a:lnTo>
                  <a:pt x="206249" y="0"/>
                </a:lnTo>
                <a:lnTo>
                  <a:pt x="134060" y="432910"/>
                </a:lnTo>
                <a:lnTo>
                  <a:pt x="154685" y="432910"/>
                </a:lnTo>
                <a:lnTo>
                  <a:pt x="226870" y="0"/>
                </a:lnTo>
                <a:close/>
              </a:path>
              <a:path w="263525" h="433069">
                <a:moveTo>
                  <a:pt x="262962" y="0"/>
                </a:moveTo>
                <a:lnTo>
                  <a:pt x="232021" y="0"/>
                </a:lnTo>
                <a:lnTo>
                  <a:pt x="232021" y="432910"/>
                </a:lnTo>
                <a:lnTo>
                  <a:pt x="262962" y="432910"/>
                </a:lnTo>
                <a:lnTo>
                  <a:pt x="26296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92734" y="1028051"/>
            <a:ext cx="211454" cy="433070"/>
          </a:xfrm>
          <a:custGeom>
            <a:avLst/>
            <a:gdLst/>
            <a:ahLst/>
            <a:cxnLst/>
            <a:rect l="l" t="t" r="r" b="b"/>
            <a:pathLst>
              <a:path w="211455" h="433069">
                <a:moveTo>
                  <a:pt x="211404" y="0"/>
                </a:moveTo>
                <a:lnTo>
                  <a:pt x="0" y="0"/>
                </a:lnTo>
                <a:lnTo>
                  <a:pt x="0" y="30467"/>
                </a:lnTo>
                <a:lnTo>
                  <a:pt x="0" y="190449"/>
                </a:lnTo>
                <a:lnTo>
                  <a:pt x="0" y="220929"/>
                </a:lnTo>
                <a:lnTo>
                  <a:pt x="0" y="401218"/>
                </a:lnTo>
                <a:lnTo>
                  <a:pt x="0" y="432968"/>
                </a:lnTo>
                <a:lnTo>
                  <a:pt x="211404" y="432968"/>
                </a:lnTo>
                <a:lnTo>
                  <a:pt x="211404" y="401218"/>
                </a:lnTo>
                <a:lnTo>
                  <a:pt x="36093" y="401218"/>
                </a:lnTo>
                <a:lnTo>
                  <a:pt x="36093" y="220929"/>
                </a:lnTo>
                <a:lnTo>
                  <a:pt x="201104" y="220929"/>
                </a:lnTo>
                <a:lnTo>
                  <a:pt x="201104" y="190449"/>
                </a:lnTo>
                <a:lnTo>
                  <a:pt x="36093" y="190449"/>
                </a:lnTo>
                <a:lnTo>
                  <a:pt x="36093" y="30467"/>
                </a:lnTo>
                <a:lnTo>
                  <a:pt x="211404" y="30467"/>
                </a:lnTo>
                <a:lnTo>
                  <a:pt x="21140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220709" y="1027802"/>
            <a:ext cx="211454" cy="433070"/>
          </a:xfrm>
          <a:custGeom>
            <a:avLst/>
            <a:gdLst/>
            <a:ahLst/>
            <a:cxnLst/>
            <a:rect l="l" t="t" r="r" b="b"/>
            <a:pathLst>
              <a:path w="211455" h="433069">
                <a:moveTo>
                  <a:pt x="108275" y="0"/>
                </a:moveTo>
                <a:lnTo>
                  <a:pt x="0" y="0"/>
                </a:lnTo>
                <a:lnTo>
                  <a:pt x="0" y="432910"/>
                </a:lnTo>
                <a:lnTo>
                  <a:pt x="108275" y="432910"/>
                </a:lnTo>
                <a:lnTo>
                  <a:pt x="148315" y="424777"/>
                </a:lnTo>
                <a:lnTo>
                  <a:pt x="181105" y="402632"/>
                </a:lnTo>
                <a:lnTo>
                  <a:pt x="181541" y="401987"/>
                </a:lnTo>
                <a:lnTo>
                  <a:pt x="30923" y="401987"/>
                </a:lnTo>
                <a:lnTo>
                  <a:pt x="30923" y="30926"/>
                </a:lnTo>
                <a:lnTo>
                  <a:pt x="181542" y="30926"/>
                </a:lnTo>
                <a:lnTo>
                  <a:pt x="181105" y="30280"/>
                </a:lnTo>
                <a:lnTo>
                  <a:pt x="148315" y="8134"/>
                </a:lnTo>
                <a:lnTo>
                  <a:pt x="108275" y="0"/>
                </a:lnTo>
                <a:close/>
              </a:path>
              <a:path w="211455" h="433069">
                <a:moveTo>
                  <a:pt x="181542" y="30926"/>
                </a:moveTo>
                <a:lnTo>
                  <a:pt x="108275" y="30926"/>
                </a:lnTo>
                <a:lnTo>
                  <a:pt x="134780" y="36400"/>
                </a:lnTo>
                <a:lnTo>
                  <a:pt x="157902" y="51535"/>
                </a:lnTo>
                <a:lnTo>
                  <a:pt x="174256" y="74403"/>
                </a:lnTo>
                <a:lnTo>
                  <a:pt x="180459" y="103075"/>
                </a:lnTo>
                <a:lnTo>
                  <a:pt x="180459" y="329836"/>
                </a:lnTo>
                <a:lnTo>
                  <a:pt x="174256" y="358504"/>
                </a:lnTo>
                <a:lnTo>
                  <a:pt x="157902" y="381373"/>
                </a:lnTo>
                <a:lnTo>
                  <a:pt x="134780" y="396512"/>
                </a:lnTo>
                <a:lnTo>
                  <a:pt x="108275" y="401987"/>
                </a:lnTo>
                <a:lnTo>
                  <a:pt x="181541" y="401987"/>
                </a:lnTo>
                <a:lnTo>
                  <a:pt x="203262" y="369857"/>
                </a:lnTo>
                <a:lnTo>
                  <a:pt x="211400" y="329836"/>
                </a:lnTo>
                <a:lnTo>
                  <a:pt x="211400" y="103075"/>
                </a:lnTo>
                <a:lnTo>
                  <a:pt x="203262" y="63055"/>
                </a:lnTo>
                <a:lnTo>
                  <a:pt x="181542" y="30926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3" name="bg 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6232" y="1595627"/>
            <a:ext cx="5899404" cy="32781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8515" y="414527"/>
            <a:ext cx="273685" cy="427990"/>
          </a:xfrm>
          <a:custGeom>
            <a:avLst/>
            <a:gdLst/>
            <a:ahLst/>
            <a:cxnLst/>
            <a:rect l="l" t="t" r="r" b="b"/>
            <a:pathLst>
              <a:path w="273684" h="427990">
                <a:moveTo>
                  <a:pt x="66886" y="0"/>
                </a:moveTo>
                <a:lnTo>
                  <a:pt x="0" y="0"/>
                </a:lnTo>
                <a:lnTo>
                  <a:pt x="0" y="427735"/>
                </a:lnTo>
                <a:lnTo>
                  <a:pt x="66886" y="427735"/>
                </a:lnTo>
                <a:lnTo>
                  <a:pt x="66886" y="0"/>
                </a:lnTo>
                <a:close/>
              </a:path>
              <a:path w="273684" h="427990">
                <a:moveTo>
                  <a:pt x="93222" y="0"/>
                </a:moveTo>
                <a:lnTo>
                  <a:pt x="72536" y="0"/>
                </a:lnTo>
                <a:lnTo>
                  <a:pt x="113292" y="427735"/>
                </a:lnTo>
                <a:lnTo>
                  <a:pt x="139072" y="427735"/>
                </a:lnTo>
                <a:lnTo>
                  <a:pt x="93222" y="0"/>
                </a:lnTo>
                <a:close/>
              </a:path>
              <a:path w="273684" h="427990">
                <a:moveTo>
                  <a:pt x="205555" y="0"/>
                </a:moveTo>
                <a:lnTo>
                  <a:pt x="179827" y="0"/>
                </a:lnTo>
                <a:lnTo>
                  <a:pt x="139072" y="427735"/>
                </a:lnTo>
                <a:lnTo>
                  <a:pt x="159697" y="427735"/>
                </a:lnTo>
                <a:lnTo>
                  <a:pt x="205555" y="0"/>
                </a:lnTo>
                <a:close/>
              </a:path>
              <a:path w="273684" h="427990">
                <a:moveTo>
                  <a:pt x="273125" y="0"/>
                </a:moveTo>
                <a:lnTo>
                  <a:pt x="206110" y="0"/>
                </a:lnTo>
                <a:lnTo>
                  <a:pt x="206110" y="427735"/>
                </a:lnTo>
                <a:lnTo>
                  <a:pt x="273125" y="427735"/>
                </a:lnTo>
                <a:lnTo>
                  <a:pt x="27312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82420" y="414527"/>
            <a:ext cx="217170" cy="433070"/>
          </a:xfrm>
          <a:custGeom>
            <a:avLst/>
            <a:gdLst/>
            <a:ahLst/>
            <a:cxnLst/>
            <a:rect l="l" t="t" r="r" b="b"/>
            <a:pathLst>
              <a:path w="217169" h="433069">
                <a:moveTo>
                  <a:pt x="67032" y="0"/>
                </a:moveTo>
                <a:lnTo>
                  <a:pt x="0" y="0"/>
                </a:lnTo>
                <a:lnTo>
                  <a:pt x="0" y="329825"/>
                </a:lnTo>
                <a:lnTo>
                  <a:pt x="8943" y="369846"/>
                </a:lnTo>
                <a:lnTo>
                  <a:pt x="32872" y="402621"/>
                </a:lnTo>
                <a:lnTo>
                  <a:pt x="67439" y="424767"/>
                </a:lnTo>
                <a:lnTo>
                  <a:pt x="108293" y="432901"/>
                </a:lnTo>
                <a:lnTo>
                  <a:pt x="149137" y="424767"/>
                </a:lnTo>
                <a:lnTo>
                  <a:pt x="183698" y="402621"/>
                </a:lnTo>
                <a:lnTo>
                  <a:pt x="207626" y="369846"/>
                </a:lnTo>
                <a:lnTo>
                  <a:pt x="208507" y="365900"/>
                </a:lnTo>
                <a:lnTo>
                  <a:pt x="108293" y="365900"/>
                </a:lnTo>
                <a:lnTo>
                  <a:pt x="93139" y="363081"/>
                </a:lnTo>
                <a:lnTo>
                  <a:pt x="79923" y="354946"/>
                </a:lnTo>
                <a:lnTo>
                  <a:pt x="70577" y="341978"/>
                </a:lnTo>
                <a:lnTo>
                  <a:pt x="67032" y="324659"/>
                </a:lnTo>
                <a:lnTo>
                  <a:pt x="67032" y="0"/>
                </a:lnTo>
                <a:close/>
              </a:path>
              <a:path w="217169" h="433069">
                <a:moveTo>
                  <a:pt x="216568" y="0"/>
                </a:moveTo>
                <a:lnTo>
                  <a:pt x="149536" y="0"/>
                </a:lnTo>
                <a:lnTo>
                  <a:pt x="149536" y="324659"/>
                </a:lnTo>
                <a:lnTo>
                  <a:pt x="145991" y="341978"/>
                </a:lnTo>
                <a:lnTo>
                  <a:pt x="136647" y="354946"/>
                </a:lnTo>
                <a:lnTo>
                  <a:pt x="123437" y="363081"/>
                </a:lnTo>
                <a:lnTo>
                  <a:pt x="108293" y="365900"/>
                </a:lnTo>
                <a:lnTo>
                  <a:pt x="208507" y="365900"/>
                </a:lnTo>
                <a:lnTo>
                  <a:pt x="216568" y="329825"/>
                </a:lnTo>
                <a:lnTo>
                  <a:pt x="21656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10390" y="414527"/>
            <a:ext cx="227329" cy="427990"/>
          </a:xfrm>
          <a:custGeom>
            <a:avLst/>
            <a:gdLst/>
            <a:ahLst/>
            <a:cxnLst/>
            <a:rect l="l" t="t" r="r" b="b"/>
            <a:pathLst>
              <a:path w="227330" h="427990">
                <a:moveTo>
                  <a:pt x="67032" y="0"/>
                </a:moveTo>
                <a:lnTo>
                  <a:pt x="0" y="0"/>
                </a:lnTo>
                <a:lnTo>
                  <a:pt x="0" y="427735"/>
                </a:lnTo>
                <a:lnTo>
                  <a:pt x="67032" y="427735"/>
                </a:lnTo>
                <a:lnTo>
                  <a:pt x="67032" y="0"/>
                </a:lnTo>
                <a:close/>
              </a:path>
              <a:path w="227330" h="427990">
                <a:moveTo>
                  <a:pt x="93545" y="0"/>
                </a:moveTo>
                <a:lnTo>
                  <a:pt x="67834" y="0"/>
                </a:lnTo>
                <a:lnTo>
                  <a:pt x="134065" y="427735"/>
                </a:lnTo>
                <a:lnTo>
                  <a:pt x="154687" y="427735"/>
                </a:lnTo>
                <a:lnTo>
                  <a:pt x="93545" y="0"/>
                </a:lnTo>
                <a:close/>
              </a:path>
              <a:path w="227330" h="427990">
                <a:moveTo>
                  <a:pt x="226871" y="0"/>
                </a:moveTo>
                <a:lnTo>
                  <a:pt x="159838" y="0"/>
                </a:lnTo>
                <a:lnTo>
                  <a:pt x="159838" y="427735"/>
                </a:lnTo>
                <a:lnTo>
                  <a:pt x="226871" y="427735"/>
                </a:lnTo>
                <a:lnTo>
                  <a:pt x="22687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664131" y="414527"/>
            <a:ext cx="186055" cy="427990"/>
          </a:xfrm>
          <a:custGeom>
            <a:avLst/>
            <a:gdLst/>
            <a:ahLst/>
            <a:cxnLst/>
            <a:rect l="l" t="t" r="r" b="b"/>
            <a:pathLst>
              <a:path w="186055" h="427990">
                <a:moveTo>
                  <a:pt x="185623" y="0"/>
                </a:moveTo>
                <a:lnTo>
                  <a:pt x="0" y="0"/>
                </a:lnTo>
                <a:lnTo>
                  <a:pt x="0" y="20599"/>
                </a:lnTo>
                <a:lnTo>
                  <a:pt x="56705" y="20599"/>
                </a:lnTo>
                <a:lnTo>
                  <a:pt x="56705" y="401980"/>
                </a:lnTo>
                <a:lnTo>
                  <a:pt x="0" y="401980"/>
                </a:lnTo>
                <a:lnTo>
                  <a:pt x="0" y="427736"/>
                </a:lnTo>
                <a:lnTo>
                  <a:pt x="185623" y="427736"/>
                </a:lnTo>
                <a:lnTo>
                  <a:pt x="185623" y="401980"/>
                </a:lnTo>
                <a:lnTo>
                  <a:pt x="123736" y="401980"/>
                </a:lnTo>
                <a:lnTo>
                  <a:pt x="123736" y="20599"/>
                </a:lnTo>
                <a:lnTo>
                  <a:pt x="185623" y="20599"/>
                </a:lnTo>
                <a:lnTo>
                  <a:pt x="18562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323528" y="1027802"/>
            <a:ext cx="263525" cy="433070"/>
          </a:xfrm>
          <a:custGeom>
            <a:avLst/>
            <a:gdLst/>
            <a:ahLst/>
            <a:cxnLst/>
            <a:rect l="l" t="t" r="r" b="b"/>
            <a:pathLst>
              <a:path w="263525" h="433069">
                <a:moveTo>
                  <a:pt x="36093" y="0"/>
                </a:moveTo>
                <a:lnTo>
                  <a:pt x="0" y="0"/>
                </a:lnTo>
                <a:lnTo>
                  <a:pt x="0" y="432910"/>
                </a:lnTo>
                <a:lnTo>
                  <a:pt x="36093" y="432910"/>
                </a:lnTo>
                <a:lnTo>
                  <a:pt x="36093" y="0"/>
                </a:lnTo>
                <a:close/>
              </a:path>
              <a:path w="263525" h="433069">
                <a:moveTo>
                  <a:pt x="56718" y="0"/>
                </a:moveTo>
                <a:lnTo>
                  <a:pt x="36093" y="0"/>
                </a:lnTo>
                <a:lnTo>
                  <a:pt x="108280" y="432910"/>
                </a:lnTo>
                <a:lnTo>
                  <a:pt x="134060" y="432910"/>
                </a:lnTo>
                <a:lnTo>
                  <a:pt x="56718" y="0"/>
                </a:lnTo>
                <a:close/>
              </a:path>
              <a:path w="263525" h="433069">
                <a:moveTo>
                  <a:pt x="226870" y="0"/>
                </a:moveTo>
                <a:lnTo>
                  <a:pt x="206249" y="0"/>
                </a:lnTo>
                <a:lnTo>
                  <a:pt x="134060" y="432910"/>
                </a:lnTo>
                <a:lnTo>
                  <a:pt x="154685" y="432910"/>
                </a:lnTo>
                <a:lnTo>
                  <a:pt x="226870" y="0"/>
                </a:lnTo>
                <a:close/>
              </a:path>
              <a:path w="263525" h="433069">
                <a:moveTo>
                  <a:pt x="262962" y="0"/>
                </a:moveTo>
                <a:lnTo>
                  <a:pt x="232021" y="0"/>
                </a:lnTo>
                <a:lnTo>
                  <a:pt x="232021" y="432910"/>
                </a:lnTo>
                <a:lnTo>
                  <a:pt x="262962" y="432910"/>
                </a:lnTo>
                <a:lnTo>
                  <a:pt x="26296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92734" y="1028051"/>
            <a:ext cx="211454" cy="433070"/>
          </a:xfrm>
          <a:custGeom>
            <a:avLst/>
            <a:gdLst/>
            <a:ahLst/>
            <a:cxnLst/>
            <a:rect l="l" t="t" r="r" b="b"/>
            <a:pathLst>
              <a:path w="211455" h="433069">
                <a:moveTo>
                  <a:pt x="211404" y="0"/>
                </a:moveTo>
                <a:lnTo>
                  <a:pt x="0" y="0"/>
                </a:lnTo>
                <a:lnTo>
                  <a:pt x="0" y="30467"/>
                </a:lnTo>
                <a:lnTo>
                  <a:pt x="0" y="190449"/>
                </a:lnTo>
                <a:lnTo>
                  <a:pt x="0" y="220929"/>
                </a:lnTo>
                <a:lnTo>
                  <a:pt x="0" y="401218"/>
                </a:lnTo>
                <a:lnTo>
                  <a:pt x="0" y="432968"/>
                </a:lnTo>
                <a:lnTo>
                  <a:pt x="211404" y="432968"/>
                </a:lnTo>
                <a:lnTo>
                  <a:pt x="211404" y="401218"/>
                </a:lnTo>
                <a:lnTo>
                  <a:pt x="36093" y="401218"/>
                </a:lnTo>
                <a:lnTo>
                  <a:pt x="36093" y="220929"/>
                </a:lnTo>
                <a:lnTo>
                  <a:pt x="201104" y="220929"/>
                </a:lnTo>
                <a:lnTo>
                  <a:pt x="201104" y="190449"/>
                </a:lnTo>
                <a:lnTo>
                  <a:pt x="36093" y="190449"/>
                </a:lnTo>
                <a:lnTo>
                  <a:pt x="36093" y="30467"/>
                </a:lnTo>
                <a:lnTo>
                  <a:pt x="211404" y="30467"/>
                </a:lnTo>
                <a:lnTo>
                  <a:pt x="21140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220709" y="1027802"/>
            <a:ext cx="211454" cy="433070"/>
          </a:xfrm>
          <a:custGeom>
            <a:avLst/>
            <a:gdLst/>
            <a:ahLst/>
            <a:cxnLst/>
            <a:rect l="l" t="t" r="r" b="b"/>
            <a:pathLst>
              <a:path w="211455" h="433069">
                <a:moveTo>
                  <a:pt x="108275" y="0"/>
                </a:moveTo>
                <a:lnTo>
                  <a:pt x="0" y="0"/>
                </a:lnTo>
                <a:lnTo>
                  <a:pt x="0" y="432910"/>
                </a:lnTo>
                <a:lnTo>
                  <a:pt x="108275" y="432910"/>
                </a:lnTo>
                <a:lnTo>
                  <a:pt x="148315" y="424777"/>
                </a:lnTo>
                <a:lnTo>
                  <a:pt x="181105" y="402632"/>
                </a:lnTo>
                <a:lnTo>
                  <a:pt x="181541" y="401987"/>
                </a:lnTo>
                <a:lnTo>
                  <a:pt x="30923" y="401987"/>
                </a:lnTo>
                <a:lnTo>
                  <a:pt x="30923" y="30926"/>
                </a:lnTo>
                <a:lnTo>
                  <a:pt x="181542" y="30926"/>
                </a:lnTo>
                <a:lnTo>
                  <a:pt x="181105" y="30280"/>
                </a:lnTo>
                <a:lnTo>
                  <a:pt x="148315" y="8134"/>
                </a:lnTo>
                <a:lnTo>
                  <a:pt x="108275" y="0"/>
                </a:lnTo>
                <a:close/>
              </a:path>
              <a:path w="211455" h="433069">
                <a:moveTo>
                  <a:pt x="181542" y="30926"/>
                </a:moveTo>
                <a:lnTo>
                  <a:pt x="108275" y="30926"/>
                </a:lnTo>
                <a:lnTo>
                  <a:pt x="134780" y="36400"/>
                </a:lnTo>
                <a:lnTo>
                  <a:pt x="157902" y="51535"/>
                </a:lnTo>
                <a:lnTo>
                  <a:pt x="174256" y="74403"/>
                </a:lnTo>
                <a:lnTo>
                  <a:pt x="180459" y="103075"/>
                </a:lnTo>
                <a:lnTo>
                  <a:pt x="180459" y="329836"/>
                </a:lnTo>
                <a:lnTo>
                  <a:pt x="174256" y="358504"/>
                </a:lnTo>
                <a:lnTo>
                  <a:pt x="157902" y="381373"/>
                </a:lnTo>
                <a:lnTo>
                  <a:pt x="134780" y="396512"/>
                </a:lnTo>
                <a:lnTo>
                  <a:pt x="108275" y="401987"/>
                </a:lnTo>
                <a:lnTo>
                  <a:pt x="181541" y="401987"/>
                </a:lnTo>
                <a:lnTo>
                  <a:pt x="203262" y="369857"/>
                </a:lnTo>
                <a:lnTo>
                  <a:pt x="211400" y="329836"/>
                </a:lnTo>
                <a:lnTo>
                  <a:pt x="211400" y="103075"/>
                </a:lnTo>
                <a:lnTo>
                  <a:pt x="203262" y="63055"/>
                </a:lnTo>
                <a:lnTo>
                  <a:pt x="181542" y="30926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5762" y="249123"/>
            <a:ext cx="5338825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96518" y="2155393"/>
            <a:ext cx="6957313" cy="3794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27405" y="6261413"/>
            <a:ext cx="2004695" cy="196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000D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517" y="6377940"/>
            <a:ext cx="21045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8252" y="6377940"/>
            <a:ext cx="21045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Relationship Id="rId3" Type="http://schemas.openxmlformats.org/officeDocument/2006/relationships/hyperlink" Target="http://30c1be84fhhqj3xa1lmshckme-wpengine.netdna-ssl.com/wp-content/uploads/2015/09/endocannabinoid-natur.jpg" TargetMode="Externa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31263" y="1838655"/>
            <a:ext cx="475424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1">
                <a:latin typeface="Calibri"/>
                <a:cs typeface="Calibri"/>
              </a:rPr>
              <a:t>Cannabis</a:t>
            </a:r>
            <a:r>
              <a:rPr dirty="0" sz="3600" spc="-15" b="1">
                <a:latin typeface="Calibri"/>
                <a:cs typeface="Calibri"/>
              </a:rPr>
              <a:t> </a:t>
            </a:r>
            <a:r>
              <a:rPr dirty="0" sz="3600" spc="-20" b="1">
                <a:latin typeface="Calibri"/>
                <a:cs typeface="Calibri"/>
              </a:rPr>
              <a:t>for</a:t>
            </a:r>
            <a:r>
              <a:rPr dirty="0" sz="3600" spc="-30" b="1">
                <a:latin typeface="Calibri"/>
                <a:cs typeface="Calibri"/>
              </a:rPr>
              <a:t> </a:t>
            </a:r>
            <a:r>
              <a:rPr dirty="0" sz="3600" spc="-5" b="1">
                <a:latin typeface="Calibri"/>
                <a:cs typeface="Calibri"/>
              </a:rPr>
              <a:t>medical</a:t>
            </a:r>
            <a:r>
              <a:rPr dirty="0" sz="3600" spc="-15" b="1">
                <a:latin typeface="Calibri"/>
                <a:cs typeface="Calibri"/>
              </a:rPr>
              <a:t> </a:t>
            </a:r>
            <a:r>
              <a:rPr dirty="0" sz="3600" b="1">
                <a:latin typeface="Calibri"/>
                <a:cs typeface="Calibri"/>
              </a:rPr>
              <a:t>use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9746" y="3587622"/>
            <a:ext cx="13639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 Light"/>
                <a:cs typeface="Calibri Light"/>
              </a:rPr>
              <a:t>L</a:t>
            </a:r>
            <a:r>
              <a:rPr dirty="0" sz="2400" spc="-20">
                <a:latin typeface="Calibri Light"/>
                <a:cs typeface="Calibri Light"/>
              </a:rPr>
              <a:t>eo</a:t>
            </a:r>
            <a:r>
              <a:rPr dirty="0" sz="2400">
                <a:latin typeface="Calibri Light"/>
                <a:cs typeface="Calibri Light"/>
              </a:rPr>
              <a:t>š</a:t>
            </a:r>
            <a:r>
              <a:rPr dirty="0" sz="2400" spc="-5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La</a:t>
            </a:r>
            <a:r>
              <a:rPr dirty="0" sz="2400" spc="-25">
                <a:latin typeface="Calibri Light"/>
                <a:cs typeface="Calibri Light"/>
              </a:rPr>
              <a:t>nd</a:t>
            </a:r>
            <a:r>
              <a:rPr dirty="0" sz="2400">
                <a:latin typeface="Calibri Light"/>
                <a:cs typeface="Calibri Light"/>
              </a:rPr>
              <a:t>a</a:t>
            </a:r>
            <a:endParaRPr sz="2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54451" y="297179"/>
            <a:ext cx="3234055" cy="690880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65"/>
              </a:spcBef>
            </a:pP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Endocanabinoid</a:t>
            </a:r>
            <a:r>
              <a:rPr dirty="0" sz="2000" spc="-5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FF0000"/>
                </a:solidFill>
                <a:latin typeface="Calibri"/>
                <a:cs typeface="Calibri"/>
              </a:rPr>
              <a:t>system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 (ECS)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4082" y="1160526"/>
            <a:ext cx="436054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spc="-5" b="0">
                <a:latin typeface="Calibri"/>
                <a:cs typeface="Calibri"/>
              </a:rPr>
              <a:t>Cannabinoid</a:t>
            </a:r>
            <a:r>
              <a:rPr dirty="0" spc="-20" b="0">
                <a:latin typeface="Calibri"/>
                <a:cs typeface="Calibri"/>
              </a:rPr>
              <a:t> </a:t>
            </a:r>
            <a:r>
              <a:rPr dirty="0" spc="-15" b="0">
                <a:latin typeface="Calibri"/>
                <a:cs typeface="Calibri"/>
              </a:rPr>
              <a:t>receptors</a:t>
            </a:r>
            <a:r>
              <a:rPr dirty="0" spc="-35" b="0">
                <a:latin typeface="Calibri"/>
                <a:cs typeface="Calibri"/>
              </a:rPr>
              <a:t> </a:t>
            </a:r>
            <a:r>
              <a:rPr dirty="0" spc="5" b="0">
                <a:latin typeface="Calibri"/>
                <a:cs typeface="Calibri"/>
              </a:rPr>
              <a:t>CB</a:t>
            </a:r>
            <a:r>
              <a:rPr dirty="0" baseline="-20833" sz="2400" spc="7" b="0">
                <a:latin typeface="Calibri"/>
                <a:cs typeface="Calibri"/>
              </a:rPr>
              <a:t>1</a:t>
            </a:r>
            <a:r>
              <a:rPr dirty="0" baseline="-20833" sz="2400" spc="-37" b="0">
                <a:latin typeface="Calibri"/>
                <a:cs typeface="Calibri"/>
              </a:rPr>
              <a:t> </a:t>
            </a:r>
            <a:r>
              <a:rPr dirty="0" sz="2400" b="0">
                <a:latin typeface="Calibri"/>
                <a:cs typeface="Calibri"/>
              </a:rPr>
              <a:t>and</a:t>
            </a:r>
            <a:r>
              <a:rPr dirty="0" sz="2400" spc="-20" b="0">
                <a:latin typeface="Calibri"/>
                <a:cs typeface="Calibri"/>
              </a:rPr>
              <a:t> </a:t>
            </a:r>
            <a:r>
              <a:rPr dirty="0" sz="2400" spc="-5" b="0">
                <a:latin typeface="Calibri"/>
                <a:cs typeface="Calibri"/>
              </a:rPr>
              <a:t>CB</a:t>
            </a:r>
            <a:r>
              <a:rPr dirty="0" baseline="-20833" sz="2400" spc="-7" b="0">
                <a:latin typeface="Calibri"/>
                <a:cs typeface="Calibri"/>
              </a:rPr>
              <a:t>2</a:t>
            </a:r>
            <a:endParaRPr baseline="-20833"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785" y="1737105"/>
            <a:ext cx="8864600" cy="411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libri"/>
                <a:cs typeface="Calibri"/>
              </a:rPr>
              <a:t>CB</a:t>
            </a:r>
            <a:r>
              <a:rPr dirty="0" baseline="-20833" sz="2400" spc="-7" b="1">
                <a:latin typeface="Calibri"/>
                <a:cs typeface="Calibri"/>
              </a:rPr>
              <a:t>1</a:t>
            </a:r>
            <a:r>
              <a:rPr dirty="0" baseline="-20833" sz="2400" spc="262" b="1">
                <a:latin typeface="Calibri"/>
                <a:cs typeface="Calibri"/>
              </a:rPr>
              <a:t> </a:t>
            </a:r>
            <a:r>
              <a:rPr dirty="0" sz="2400" spc="-15" b="1">
                <a:latin typeface="Calibri"/>
                <a:cs typeface="Calibri"/>
              </a:rPr>
              <a:t>receptors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 primarily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">
                <a:latin typeface="Calibri"/>
                <a:cs typeface="Calibri"/>
              </a:rPr>
              <a:t> the </a:t>
            </a:r>
            <a:r>
              <a:rPr dirty="0" sz="2400">
                <a:latin typeface="Calibri"/>
                <a:cs typeface="Calibri"/>
              </a:rPr>
              <a:t>CNS</a:t>
            </a:r>
            <a:endParaRPr sz="2400">
              <a:latin typeface="Calibri"/>
              <a:cs typeface="Calibri"/>
            </a:endParaRPr>
          </a:p>
          <a:p>
            <a:pPr algn="ctr" marL="50165" marR="43180">
              <a:lnSpc>
                <a:spcPct val="100000"/>
              </a:lnSpc>
              <a:spcBef>
                <a:spcPts val="25"/>
              </a:spcBef>
            </a:pPr>
            <a:r>
              <a:rPr dirty="0" sz="2000" spc="-5">
                <a:latin typeface="Calibri"/>
                <a:cs typeface="Calibri"/>
              </a:rPr>
              <a:t>regions of</a:t>
            </a:r>
            <a:r>
              <a:rPr dirty="0" sz="2000">
                <a:latin typeface="Calibri"/>
                <a:cs typeface="Calibri"/>
              </a:rPr>
              <a:t> the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brain</a:t>
            </a:r>
            <a:r>
              <a:rPr dirty="0" sz="2000" spc="-5">
                <a:latin typeface="Calibri"/>
                <a:cs typeface="Calibri"/>
              </a:rPr>
              <a:t> responsible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for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pain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modulation</a:t>
            </a:r>
            <a:r>
              <a:rPr dirty="0" sz="2000" spc="-5">
                <a:latin typeface="Calibri"/>
                <a:cs typeface="Calibri"/>
              </a:rPr>
              <a:t>: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certain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parts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the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spinal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cord, </a:t>
            </a:r>
            <a:r>
              <a:rPr dirty="0" sz="2000" spc="-43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periaqueductal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grey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(Grotenhermen</a:t>
            </a:r>
            <a:r>
              <a:rPr dirty="0" sz="2000">
                <a:latin typeface="Calibri"/>
                <a:cs typeface="Calibri"/>
              </a:rPr>
              <a:t> 2006)</a:t>
            </a:r>
            <a:endParaRPr sz="200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</a:pPr>
            <a:r>
              <a:rPr dirty="0" sz="2000" spc="-5" b="1">
                <a:latin typeface="Calibri"/>
                <a:cs typeface="Calibri"/>
              </a:rPr>
              <a:t>movement</a:t>
            </a:r>
            <a:r>
              <a:rPr dirty="0" sz="2000" spc="-5">
                <a:latin typeface="Calibri"/>
                <a:cs typeface="Calibri"/>
              </a:rPr>
              <a:t>: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basal ganglia,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cerebellum</a:t>
            </a:r>
            <a:endParaRPr sz="20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5"/>
              </a:spcBef>
            </a:pPr>
            <a:r>
              <a:rPr dirty="0" sz="2000" b="1">
                <a:latin typeface="Calibri"/>
                <a:cs typeface="Calibri"/>
              </a:rPr>
              <a:t>memory</a:t>
            </a:r>
            <a:r>
              <a:rPr dirty="0" sz="2000" spc="-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and</a:t>
            </a:r>
            <a:r>
              <a:rPr dirty="0" sz="2000" spc="-5" b="1">
                <a:latin typeface="Calibri"/>
                <a:cs typeface="Calibri"/>
              </a:rPr>
              <a:t> learning: </a:t>
            </a:r>
            <a:r>
              <a:rPr dirty="0" sz="2000" spc="-5">
                <a:latin typeface="Calibri"/>
                <a:cs typeface="Calibri"/>
              </a:rPr>
              <a:t>hippocampus,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cerebral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cortex</a:t>
            </a:r>
            <a:endParaRPr sz="2000">
              <a:latin typeface="Calibri"/>
              <a:cs typeface="Calibri"/>
            </a:endParaRPr>
          </a:p>
          <a:p>
            <a:pPr algn="ctr" marL="2540">
              <a:lnSpc>
                <a:spcPts val="2390"/>
              </a:lnSpc>
              <a:spcBef>
                <a:spcPts val="25"/>
              </a:spcBef>
            </a:pPr>
            <a:r>
              <a:rPr dirty="0" sz="2000" b="1">
                <a:latin typeface="Calibri"/>
                <a:cs typeface="Calibri"/>
              </a:rPr>
              <a:t>emotions:</a:t>
            </a:r>
            <a:r>
              <a:rPr dirty="0" sz="2000" spc="-70" b="1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amygdala</a:t>
            </a:r>
            <a:endParaRPr sz="2000">
              <a:latin typeface="Calibri"/>
              <a:cs typeface="Calibri"/>
            </a:endParaRPr>
          </a:p>
          <a:p>
            <a:pPr algn="ctr" marL="1270">
              <a:lnSpc>
                <a:spcPts val="2390"/>
              </a:lnSpc>
            </a:pPr>
            <a:r>
              <a:rPr dirty="0" sz="2000" b="1">
                <a:latin typeface="Calibri"/>
                <a:cs typeface="Calibri"/>
              </a:rPr>
              <a:t>sensory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perception: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thalamus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(Velasco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</a:t>
            </a:r>
            <a:r>
              <a:rPr dirty="0" sz="2000">
                <a:latin typeface="Calibri"/>
                <a:cs typeface="Calibri"/>
              </a:rPr>
              <a:t> al.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2012)</a:t>
            </a:r>
            <a:endParaRPr sz="20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1555"/>
              </a:spcBef>
            </a:pPr>
            <a:r>
              <a:rPr dirty="0" sz="2400" spc="-5">
                <a:latin typeface="Calibri"/>
                <a:cs typeface="Calibri"/>
              </a:rPr>
              <a:t>RESPONSIBLE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FOR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PSYCHOACTIVE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EFFECTS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 algn="ctr">
              <a:lnSpc>
                <a:spcPts val="2810"/>
              </a:lnSpc>
            </a:pPr>
            <a:r>
              <a:rPr dirty="0" sz="2400" spc="-5" b="1">
                <a:latin typeface="Calibri"/>
                <a:cs typeface="Calibri"/>
              </a:rPr>
              <a:t>CB</a:t>
            </a:r>
            <a:r>
              <a:rPr dirty="0" baseline="-20833" sz="2400" spc="-7" b="1">
                <a:latin typeface="Calibri"/>
                <a:cs typeface="Calibri"/>
              </a:rPr>
              <a:t>2</a:t>
            </a:r>
            <a:r>
              <a:rPr dirty="0" baseline="-20833" sz="2400" spc="262" b="1">
                <a:latin typeface="Calibri"/>
                <a:cs typeface="Calibri"/>
              </a:rPr>
              <a:t> </a:t>
            </a:r>
            <a:r>
              <a:rPr dirty="0" sz="2400" spc="-15" b="1">
                <a:latin typeface="Calibri"/>
                <a:cs typeface="Calibri"/>
              </a:rPr>
              <a:t>receptors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- </a:t>
            </a:r>
            <a:r>
              <a:rPr dirty="0" sz="2400" spc="-5">
                <a:latin typeface="Calibri"/>
                <a:cs typeface="Calibri"/>
              </a:rPr>
              <a:t>particularly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 the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periphery</a:t>
            </a:r>
            <a:endParaRPr sz="2400">
              <a:latin typeface="Calibri"/>
              <a:cs typeface="Calibri"/>
            </a:endParaRPr>
          </a:p>
          <a:p>
            <a:pPr algn="ctr" marL="3810">
              <a:lnSpc>
                <a:spcPts val="2330"/>
              </a:lnSpc>
            </a:pPr>
            <a:r>
              <a:rPr dirty="0" sz="2000">
                <a:latin typeface="Calibri"/>
                <a:cs typeface="Calibri"/>
              </a:rPr>
              <a:t>on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immune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cells,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especially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B-cells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natural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killer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cells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(Pertwee</a:t>
            </a:r>
            <a:endParaRPr sz="20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1997),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also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expressed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tonsils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or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spleen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(Galiegue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1995)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1779" y="228600"/>
            <a:ext cx="3368040" cy="690880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65"/>
              </a:spcBef>
            </a:pP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Endocannabinoid</a:t>
            </a:r>
            <a:r>
              <a:rPr dirty="0" sz="2000" spc="-6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FF0000"/>
                </a:solidFill>
                <a:latin typeface="Calibri"/>
                <a:cs typeface="Calibri"/>
              </a:rPr>
              <a:t>system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(ECS)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8539" y="1197355"/>
            <a:ext cx="45656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 b="0">
                <a:latin typeface="Calibri"/>
                <a:cs typeface="Calibri"/>
              </a:rPr>
              <a:t>Other</a:t>
            </a:r>
            <a:r>
              <a:rPr dirty="0" spc="-15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known</a:t>
            </a:r>
            <a:r>
              <a:rPr dirty="0" spc="-1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cannabinoid</a:t>
            </a:r>
            <a:r>
              <a:rPr dirty="0" spc="-15" b="0">
                <a:latin typeface="Calibri"/>
                <a:cs typeface="Calibri"/>
              </a:rPr>
              <a:t> receptors: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6339" y="2244597"/>
            <a:ext cx="7862570" cy="35579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2738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TRPV1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receptors</a:t>
            </a:r>
            <a:endParaRPr sz="2400">
              <a:latin typeface="Calibri"/>
              <a:cs typeface="Calibri"/>
            </a:endParaRPr>
          </a:p>
          <a:p>
            <a:pPr algn="ctr" marL="625475">
              <a:lnSpc>
                <a:spcPct val="100000"/>
              </a:lnSpc>
              <a:spcBef>
                <a:spcPts val="25"/>
              </a:spcBef>
            </a:pPr>
            <a:r>
              <a:rPr dirty="0" sz="2000" spc="-10">
                <a:latin typeface="Calibri"/>
                <a:cs typeface="Calibri"/>
              </a:rPr>
              <a:t>transient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receptor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potential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cation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channels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subfamily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V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member 1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also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known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as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“capsaicin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receptor”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“vanilloid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receptor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(Ross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2003)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50">
              <a:latin typeface="Calibri"/>
              <a:cs typeface="Calibri"/>
            </a:endParaRPr>
          </a:p>
          <a:p>
            <a:pPr algn="ctr" marL="630555">
              <a:lnSpc>
                <a:spcPct val="100000"/>
              </a:lnSpc>
              <a:spcBef>
                <a:spcPts val="5"/>
              </a:spcBef>
            </a:pPr>
            <a:r>
              <a:rPr dirty="0" sz="2400" spc="-5">
                <a:latin typeface="Calibri"/>
                <a:cs typeface="Calibri"/>
              </a:rPr>
              <a:t>GPR18,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GPR55,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GPR119</a:t>
            </a:r>
            <a:endParaRPr sz="2400">
              <a:latin typeface="Calibri"/>
              <a:cs typeface="Calibri"/>
            </a:endParaRPr>
          </a:p>
          <a:p>
            <a:pPr algn="ctr" marL="635000">
              <a:lnSpc>
                <a:spcPct val="100000"/>
              </a:lnSpc>
              <a:spcBef>
                <a:spcPts val="30"/>
              </a:spcBef>
            </a:pPr>
            <a:r>
              <a:rPr dirty="0" sz="2000" spc="-5">
                <a:latin typeface="Calibri"/>
                <a:cs typeface="Calibri"/>
              </a:rPr>
              <a:t>(also called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putative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or </a:t>
            </a:r>
            <a:r>
              <a:rPr dirty="0" sz="2000">
                <a:latin typeface="Calibri"/>
                <a:cs typeface="Calibri"/>
              </a:rPr>
              <a:t>non-classical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cannabinoid</a:t>
            </a:r>
            <a:r>
              <a:rPr dirty="0" sz="2000" spc="-10">
                <a:latin typeface="Calibri"/>
                <a:cs typeface="Calibri"/>
              </a:rPr>
              <a:t> receptors)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algn="ctr" marL="62992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Calibri"/>
                <a:cs typeface="Calibri"/>
              </a:rPr>
              <a:t>-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structural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similarity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to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CB</a:t>
            </a:r>
            <a:r>
              <a:rPr dirty="0" baseline="-21367" sz="1950" spc="7">
                <a:latin typeface="Calibri"/>
                <a:cs typeface="Calibri"/>
              </a:rPr>
              <a:t>1</a:t>
            </a:r>
            <a:r>
              <a:rPr dirty="0" baseline="-21367" sz="1950" spc="217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CB</a:t>
            </a:r>
            <a:r>
              <a:rPr dirty="0" baseline="-21367" sz="1950" spc="7">
                <a:latin typeface="Calibri"/>
                <a:cs typeface="Calibri"/>
              </a:rPr>
              <a:t>2</a:t>
            </a:r>
            <a:endParaRPr baseline="-21367" sz="1950">
              <a:latin typeface="Calibri"/>
              <a:cs typeface="Calibri"/>
            </a:endParaRPr>
          </a:p>
          <a:p>
            <a:pPr algn="ctr" marL="626745">
              <a:lnSpc>
                <a:spcPct val="100000"/>
              </a:lnSpc>
            </a:pPr>
            <a:r>
              <a:rPr dirty="0" sz="2000" spc="-10">
                <a:latin typeface="Calibri"/>
                <a:cs typeface="Calibri"/>
              </a:rPr>
              <a:t>(Alexander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al.</a:t>
            </a:r>
            <a:r>
              <a:rPr dirty="0" sz="2000">
                <a:latin typeface="Calibri"/>
                <a:cs typeface="Calibri"/>
              </a:rPr>
              <a:t> 2013;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Zubrzycki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al. 2014)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06267" y="228600"/>
            <a:ext cx="3368040" cy="690880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65"/>
              </a:spcBef>
            </a:pP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Endocannabinoid</a:t>
            </a:r>
            <a:r>
              <a:rPr dirty="0" sz="2000" spc="-6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FF0000"/>
                </a:solidFill>
                <a:latin typeface="Calibri"/>
                <a:cs typeface="Calibri"/>
              </a:rPr>
              <a:t>system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(ECS)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77920" y="1315973"/>
            <a:ext cx="278828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 b="0">
                <a:latin typeface="Calibri"/>
                <a:cs typeface="Calibri"/>
              </a:rPr>
              <a:t>Synthesizing</a:t>
            </a:r>
            <a:r>
              <a:rPr dirty="0" spc="-70" b="0">
                <a:latin typeface="Calibri"/>
                <a:cs typeface="Calibri"/>
              </a:rPr>
              <a:t> </a:t>
            </a:r>
            <a:r>
              <a:rPr dirty="0" spc="-5" b="0">
                <a:latin typeface="Calibri"/>
                <a:cs typeface="Calibri"/>
              </a:rPr>
              <a:t>enzymes: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50847" y="2002993"/>
            <a:ext cx="5243195" cy="40328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Calibri"/>
                <a:cs typeface="Calibri"/>
              </a:rPr>
              <a:t>phospholipases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2400" spc="-10">
                <a:latin typeface="Calibri"/>
                <a:cs typeface="Calibri"/>
              </a:rPr>
              <a:t>Degrading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enzymes: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5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2400" spc="-35">
                <a:latin typeface="Calibri"/>
                <a:cs typeface="Calibri"/>
              </a:rPr>
              <a:t>FAAH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2000" spc="-15">
                <a:latin typeface="Calibri"/>
                <a:cs typeface="Calibri"/>
              </a:rPr>
              <a:t>(fatty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acid amide </a:t>
            </a:r>
            <a:r>
              <a:rPr dirty="0" sz="2000" spc="-15">
                <a:latin typeface="Calibri"/>
                <a:cs typeface="Calibri"/>
              </a:rPr>
              <a:t>hydrolase; </a:t>
            </a:r>
            <a:r>
              <a:rPr dirty="0" sz="2000" spc="-5">
                <a:latin typeface="Calibri"/>
                <a:cs typeface="Calibri"/>
              </a:rPr>
              <a:t>post-synaptically)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5"/>
              </a:spcBef>
            </a:pPr>
            <a:r>
              <a:rPr dirty="0" sz="2400" spc="-5">
                <a:latin typeface="Calibri"/>
                <a:cs typeface="Calibri"/>
              </a:rPr>
              <a:t>MAGL</a:t>
            </a:r>
            <a:endParaRPr sz="24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495"/>
              </a:spcBef>
            </a:pPr>
            <a:r>
              <a:rPr dirty="0" sz="2000" spc="-5">
                <a:latin typeface="Calibri"/>
                <a:cs typeface="Calibri"/>
              </a:rPr>
              <a:t>(monoacylglycerol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lipase;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pre-synaptically)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dirty="0" sz="2000" spc="-10">
                <a:latin typeface="Calibri"/>
                <a:cs typeface="Calibri"/>
              </a:rPr>
              <a:t>(Pertwee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2005;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Muccioli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2010;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Battista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2012)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6731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Calibri"/>
                <a:cs typeface="Calibri"/>
              </a:rPr>
              <a:t>Endocannabinoids</a:t>
            </a:r>
            <a:endParaRPr sz="3600">
              <a:latin typeface="Calibri"/>
              <a:cs typeface="Calibri"/>
            </a:endParaRPr>
          </a:p>
          <a:p>
            <a:pPr algn="ctr" marL="67310">
              <a:lnSpc>
                <a:spcPct val="100000"/>
              </a:lnSpc>
              <a:spcBef>
                <a:spcPts val="5"/>
              </a:spcBef>
            </a:pPr>
            <a:r>
              <a:rPr dirty="0" sz="3600" b="0">
                <a:latin typeface="Calibri"/>
                <a:cs typeface="Calibri"/>
              </a:rPr>
              <a:t>-</a:t>
            </a:r>
            <a:r>
              <a:rPr dirty="0" sz="3600" spc="-35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mechanism</a:t>
            </a:r>
            <a:r>
              <a:rPr dirty="0" sz="3600" spc="-45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of</a:t>
            </a:r>
            <a:r>
              <a:rPr dirty="0" sz="3600" spc="-30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action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6032" y="2088260"/>
            <a:ext cx="6977380" cy="2774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785"/>
              </a:lnSpc>
              <a:spcBef>
                <a:spcPts val="100"/>
              </a:spcBef>
            </a:pPr>
            <a:r>
              <a:rPr dirty="0" sz="2400" spc="-65">
                <a:latin typeface="Calibri"/>
                <a:cs typeface="Calibri"/>
              </a:rPr>
              <a:t>NTs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bind</a:t>
            </a:r>
            <a:r>
              <a:rPr dirty="0" sz="2400" spc="-15">
                <a:latin typeface="Calibri"/>
                <a:cs typeface="Calibri"/>
              </a:rPr>
              <a:t> to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their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receptors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→</a:t>
            </a:r>
            <a:endParaRPr sz="2400">
              <a:latin typeface="Calibri"/>
              <a:cs typeface="Calibri"/>
            </a:endParaRPr>
          </a:p>
          <a:p>
            <a:pPr algn="ctr" marL="857885" marR="925194">
              <a:lnSpc>
                <a:spcPts val="2680"/>
              </a:lnSpc>
              <a:spcBef>
                <a:spcPts val="160"/>
              </a:spcBef>
            </a:pPr>
            <a:r>
              <a:rPr dirty="0" sz="2400" spc="-10">
                <a:latin typeface="Calibri"/>
                <a:cs typeface="Calibri"/>
              </a:rPr>
              <a:t>activated postsynaptic neurons </a:t>
            </a:r>
            <a:r>
              <a:rPr dirty="0" sz="2400" spc="-15">
                <a:latin typeface="Calibri"/>
                <a:cs typeface="Calibri"/>
              </a:rPr>
              <a:t>synthesize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endocannabinoid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precursors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Calibri"/>
                <a:cs typeface="Calibri"/>
              </a:rPr>
              <a:t>→</a:t>
            </a:r>
            <a:r>
              <a:rPr dirty="0" sz="2400" spc="-10">
                <a:latin typeface="Calibri"/>
                <a:cs typeface="Calibri"/>
              </a:rPr>
              <a:t> subsequent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release of endocannabinoids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Calibri"/>
              <a:cs typeface="Calibri"/>
            </a:endParaRPr>
          </a:p>
          <a:p>
            <a:pPr algn="ctr">
              <a:lnSpc>
                <a:spcPts val="2780"/>
              </a:lnSpc>
            </a:pPr>
            <a:r>
              <a:rPr dirty="0" sz="2400" spc="-5">
                <a:latin typeface="Calibri"/>
                <a:cs typeface="Calibri"/>
              </a:rPr>
              <a:t>(This is </a:t>
            </a:r>
            <a:r>
              <a:rPr dirty="0" sz="2400" spc="-10">
                <a:latin typeface="Calibri"/>
                <a:cs typeface="Calibri"/>
              </a:rPr>
              <a:t>generally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induced </a:t>
            </a:r>
            <a:r>
              <a:rPr dirty="0" sz="2400" spc="-10">
                <a:latin typeface="Calibri"/>
                <a:cs typeface="Calibri"/>
              </a:rPr>
              <a:t>by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 </a:t>
            </a:r>
            <a:r>
              <a:rPr dirty="0" sz="2400" spc="-5">
                <a:latin typeface="Calibri"/>
                <a:cs typeface="Calibri"/>
              </a:rPr>
              <a:t>increase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5">
                <a:latin typeface="Calibri"/>
                <a:cs typeface="Calibri"/>
              </a:rPr>
              <a:t> cytosolic</a:t>
            </a:r>
            <a:endParaRPr sz="2400">
              <a:latin typeface="Calibri"/>
              <a:cs typeface="Calibri"/>
            </a:endParaRPr>
          </a:p>
          <a:p>
            <a:pPr algn="ctr" marR="65405">
              <a:lnSpc>
                <a:spcPts val="2780"/>
              </a:lnSpc>
            </a:pPr>
            <a:r>
              <a:rPr dirty="0" sz="2400" spc="-15">
                <a:latin typeface="Calibri"/>
                <a:cs typeface="Calibri"/>
              </a:rPr>
              <a:t>concentration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free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Ca</a:t>
            </a:r>
            <a:r>
              <a:rPr dirty="0" baseline="24305" sz="2400" spc="-7">
                <a:latin typeface="Calibri"/>
                <a:cs typeface="Calibri"/>
              </a:rPr>
              <a:t>2+</a:t>
            </a:r>
            <a:r>
              <a:rPr dirty="0" sz="2400" spc="-5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6604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Calibri"/>
                <a:cs typeface="Calibri"/>
              </a:rPr>
              <a:t>Endocannabinoids</a:t>
            </a:r>
            <a:endParaRPr sz="3600">
              <a:latin typeface="Calibri"/>
              <a:cs typeface="Calibri"/>
            </a:endParaRPr>
          </a:p>
          <a:p>
            <a:pPr algn="ctr" marL="66040">
              <a:lnSpc>
                <a:spcPct val="100000"/>
              </a:lnSpc>
              <a:spcBef>
                <a:spcPts val="5"/>
              </a:spcBef>
            </a:pPr>
            <a:r>
              <a:rPr dirty="0" sz="3600" b="0">
                <a:latin typeface="Calibri"/>
                <a:cs typeface="Calibri"/>
              </a:rPr>
              <a:t>-</a:t>
            </a:r>
            <a:r>
              <a:rPr dirty="0" sz="3600" spc="-30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mechanism</a:t>
            </a:r>
            <a:r>
              <a:rPr dirty="0" sz="3600" spc="-40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of</a:t>
            </a:r>
            <a:r>
              <a:rPr dirty="0" sz="3600" spc="-25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action</a:t>
            </a:r>
            <a:r>
              <a:rPr dirty="0" sz="3600" spc="-25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(THC)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100" y="2390394"/>
            <a:ext cx="8198484" cy="1412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60325">
              <a:lnSpc>
                <a:spcPts val="2785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Endocannabinoids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act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as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retrograde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synaptic</a:t>
            </a:r>
            <a:endParaRPr sz="2400">
              <a:latin typeface="Calibri"/>
              <a:cs typeface="Calibri"/>
            </a:endParaRPr>
          </a:p>
          <a:p>
            <a:pPr algn="ctr" marL="2540">
              <a:lnSpc>
                <a:spcPts val="2785"/>
              </a:lnSpc>
              <a:tabLst>
                <a:tab pos="1942464" algn="l"/>
              </a:tabLst>
            </a:pPr>
            <a:r>
              <a:rPr dirty="0" sz="2400" spc="-10">
                <a:latin typeface="Calibri"/>
                <a:cs typeface="Calibri"/>
              </a:rPr>
              <a:t>messengers </a:t>
            </a:r>
            <a:r>
              <a:rPr dirty="0" sz="2400">
                <a:latin typeface="Calibri"/>
                <a:cs typeface="Calibri"/>
              </a:rPr>
              <a:t>→	</a:t>
            </a:r>
            <a:r>
              <a:rPr dirty="0" sz="2400" spc="-5">
                <a:latin typeface="Calibri"/>
                <a:cs typeface="Calibri"/>
              </a:rPr>
              <a:t>bind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to </a:t>
            </a:r>
            <a:r>
              <a:rPr dirty="0" sz="2400" spc="-10">
                <a:latin typeface="Calibri"/>
                <a:cs typeface="Calibri"/>
              </a:rPr>
              <a:t>presynaptic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CB</a:t>
            </a:r>
            <a:r>
              <a:rPr dirty="0" baseline="-20833" sz="2400" spc="7">
                <a:latin typeface="Calibri"/>
                <a:cs typeface="Calibri"/>
              </a:rPr>
              <a:t>1</a:t>
            </a:r>
            <a:r>
              <a:rPr dirty="0" baseline="-20833" sz="2400" spc="232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cannabinoid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receptors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470"/>
              </a:spcBef>
            </a:pPr>
            <a:r>
              <a:rPr dirty="0" sz="2400">
                <a:latin typeface="Calibri"/>
                <a:cs typeface="Calibri"/>
              </a:rPr>
              <a:t>→ </a:t>
            </a:r>
            <a:r>
              <a:rPr dirty="0" sz="2400" spc="-5">
                <a:latin typeface="Calibri"/>
                <a:cs typeface="Calibri"/>
              </a:rPr>
              <a:t>inhibition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of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70">
                <a:latin typeface="Calibri"/>
                <a:cs typeface="Calibri"/>
              </a:rPr>
              <a:t>NTs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release: </a:t>
            </a:r>
            <a:r>
              <a:rPr dirty="0" sz="2400" spc="-10">
                <a:latin typeface="Calibri"/>
                <a:cs typeface="Calibri"/>
              </a:rPr>
              <a:t>glutamate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GABA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(Guzman,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2003).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58022" y="447611"/>
            <a:ext cx="6944359" cy="5013325"/>
            <a:chOff x="1958022" y="447611"/>
            <a:chExt cx="6944359" cy="50133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67484" y="764532"/>
              <a:ext cx="6771450" cy="462278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962785" y="452373"/>
              <a:ext cx="6934834" cy="5003800"/>
            </a:xfrm>
            <a:custGeom>
              <a:avLst/>
              <a:gdLst/>
              <a:ahLst/>
              <a:cxnLst/>
              <a:rect l="l" t="t" r="r" b="b"/>
              <a:pathLst>
                <a:path w="6934834" h="5003800">
                  <a:moveTo>
                    <a:pt x="0" y="5003673"/>
                  </a:moveTo>
                  <a:lnTo>
                    <a:pt x="6934581" y="5003673"/>
                  </a:lnTo>
                  <a:lnTo>
                    <a:pt x="6934581" y="0"/>
                  </a:lnTo>
                  <a:lnTo>
                    <a:pt x="0" y="0"/>
                  </a:lnTo>
                  <a:lnTo>
                    <a:pt x="0" y="500367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374139" y="5495950"/>
            <a:ext cx="75533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  <a:hlinkClick r:id="rId3"/>
              </a:rPr>
              <a:t>http://30c1be84fhhqj3xa1lmshckme-wpengine.netdna-ssl.com/wp-content/uploads/2015/09/endocannabinoid-natur.jpg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2054" y="1474470"/>
            <a:ext cx="60699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Physiological</a:t>
            </a:r>
            <a:r>
              <a:rPr dirty="0" spc="-30"/>
              <a:t> </a:t>
            </a:r>
            <a:r>
              <a:rPr dirty="0" spc="-5"/>
              <a:t>functions</a:t>
            </a:r>
            <a:r>
              <a:rPr dirty="0" spc="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 spc="-15"/>
              <a:t>ECS</a:t>
            </a:r>
            <a:r>
              <a:rPr dirty="0" spc="-5"/>
              <a:t> </a:t>
            </a:r>
            <a:r>
              <a:rPr dirty="0" spc="-10"/>
              <a:t>are</a:t>
            </a:r>
            <a:r>
              <a:rPr dirty="0" spc="-15"/>
              <a:t> </a:t>
            </a:r>
            <a:r>
              <a:rPr dirty="0" spc="-5"/>
              <a:t>very complex: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32512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motor</a:t>
            </a:r>
            <a:r>
              <a:rPr dirty="0" spc="-45"/>
              <a:t> </a:t>
            </a:r>
            <a:r>
              <a:rPr dirty="0" spc="-10"/>
              <a:t>coordination</a:t>
            </a:r>
          </a:p>
          <a:p>
            <a:pPr algn="ctr" marL="3115945" marR="2787650">
              <a:lnSpc>
                <a:spcPts val="5360"/>
              </a:lnSpc>
              <a:spcBef>
                <a:spcPts val="585"/>
              </a:spcBef>
            </a:pPr>
            <a:r>
              <a:rPr dirty="0"/>
              <a:t>me</a:t>
            </a:r>
            <a:r>
              <a:rPr dirty="0" spc="5"/>
              <a:t>m</a:t>
            </a:r>
            <a:r>
              <a:rPr dirty="0" spc="-5"/>
              <a:t>o</a:t>
            </a:r>
            <a:r>
              <a:rPr dirty="0" spc="5"/>
              <a:t>r</a:t>
            </a:r>
            <a:r>
              <a:rPr dirty="0"/>
              <a:t>y  </a:t>
            </a:r>
            <a:r>
              <a:rPr dirty="0"/>
              <a:t>app</a:t>
            </a:r>
            <a:r>
              <a:rPr dirty="0" spc="-10"/>
              <a:t>e</a:t>
            </a:r>
            <a:r>
              <a:rPr dirty="0"/>
              <a:t>ti</a:t>
            </a:r>
            <a:r>
              <a:rPr dirty="0" spc="-30"/>
              <a:t>t</a:t>
            </a:r>
            <a:r>
              <a:rPr dirty="0"/>
              <a:t>e</a:t>
            </a:r>
          </a:p>
          <a:p>
            <a:pPr algn="ctr" marL="325120">
              <a:lnSpc>
                <a:spcPct val="100000"/>
              </a:lnSpc>
              <a:spcBef>
                <a:spcPts val="1890"/>
              </a:spcBef>
            </a:pPr>
            <a:r>
              <a:rPr dirty="0" spc="-5"/>
              <a:t>modulation</a:t>
            </a:r>
            <a:r>
              <a:rPr dirty="0" spc="-15"/>
              <a:t> </a:t>
            </a:r>
            <a:r>
              <a:rPr dirty="0" spc="-10"/>
              <a:t>of</a:t>
            </a:r>
            <a:r>
              <a:rPr dirty="0" spc="-5"/>
              <a:t> pain</a:t>
            </a:r>
          </a:p>
          <a:p>
            <a:pPr marL="320040">
              <a:lnSpc>
                <a:spcPct val="100000"/>
              </a:lnSpc>
              <a:spcBef>
                <a:spcPts val="45"/>
              </a:spcBef>
            </a:pPr>
            <a:endParaRPr sz="2000"/>
          </a:p>
          <a:p>
            <a:pPr algn="ctr" marL="320675">
              <a:lnSpc>
                <a:spcPct val="100000"/>
              </a:lnSpc>
            </a:pPr>
            <a:r>
              <a:rPr dirty="0" spc="-15"/>
              <a:t>neuroprotective</a:t>
            </a:r>
            <a:r>
              <a:rPr dirty="0" spc="-25"/>
              <a:t> </a:t>
            </a:r>
            <a:r>
              <a:rPr dirty="0" spc="-15"/>
              <a:t>effects</a:t>
            </a:r>
          </a:p>
          <a:p>
            <a:pPr marL="320040">
              <a:lnSpc>
                <a:spcPct val="100000"/>
              </a:lnSpc>
              <a:spcBef>
                <a:spcPts val="30"/>
              </a:spcBef>
            </a:pPr>
            <a:endParaRPr sz="2000"/>
          </a:p>
          <a:p>
            <a:pPr algn="ctr" marL="320040">
              <a:lnSpc>
                <a:spcPct val="100000"/>
              </a:lnSpc>
            </a:pPr>
            <a:r>
              <a:rPr dirty="0" spc="-5"/>
              <a:t>maintaining</a:t>
            </a:r>
            <a:r>
              <a:rPr dirty="0" spc="-35"/>
              <a:t> </a:t>
            </a:r>
            <a:r>
              <a:rPr dirty="0" spc="-5"/>
              <a:t>of </a:t>
            </a:r>
            <a:r>
              <a:rPr dirty="0" spc="-10"/>
              <a:t>homeostasis,</a:t>
            </a:r>
            <a:r>
              <a:rPr dirty="0" spc="-30"/>
              <a:t> </a:t>
            </a:r>
            <a:r>
              <a:rPr dirty="0" spc="-10"/>
              <a:t>etc.</a:t>
            </a:r>
            <a:r>
              <a:rPr dirty="0" spc="-15"/>
              <a:t> </a:t>
            </a:r>
            <a:r>
              <a:rPr dirty="0" spc="-10"/>
              <a:t>(Pacher</a:t>
            </a:r>
            <a:r>
              <a:rPr dirty="0" spc="-25"/>
              <a:t> </a:t>
            </a:r>
            <a:r>
              <a:rPr dirty="0"/>
              <a:t>et</a:t>
            </a:r>
            <a:r>
              <a:rPr dirty="0" spc="-20"/>
              <a:t> </a:t>
            </a:r>
            <a:r>
              <a:rPr dirty="0"/>
              <a:t>al.,</a:t>
            </a:r>
            <a:r>
              <a:rPr dirty="0" spc="-5"/>
              <a:t> 2006).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47060" y="228600"/>
            <a:ext cx="3368040" cy="690880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65"/>
              </a:spcBef>
            </a:pP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Endocannabinoid</a:t>
            </a:r>
            <a:r>
              <a:rPr dirty="0" sz="2000" spc="-6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20">
                <a:solidFill>
                  <a:srgbClr val="FF0000"/>
                </a:solidFill>
                <a:latin typeface="Calibri"/>
                <a:cs typeface="Calibri"/>
              </a:rPr>
              <a:t>system</a:t>
            </a:r>
            <a:r>
              <a:rPr dirty="0" sz="20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FF0000"/>
                </a:solidFill>
                <a:latin typeface="Calibri"/>
                <a:cs typeface="Calibri"/>
              </a:rPr>
              <a:t>(ECS)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57982" y="318896"/>
            <a:ext cx="4372610" cy="732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785"/>
              </a:lnSpc>
              <a:spcBef>
                <a:spcPts val="100"/>
              </a:spcBef>
            </a:pPr>
            <a:r>
              <a:rPr dirty="0" sz="2400" spc="-20" b="1">
                <a:latin typeface="Calibri"/>
                <a:cs typeface="Calibri"/>
              </a:rPr>
              <a:t>Effect </a:t>
            </a:r>
            <a:r>
              <a:rPr dirty="0" sz="2400" b="1">
                <a:latin typeface="Calibri"/>
                <a:cs typeface="Calibri"/>
              </a:rPr>
              <a:t>of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THC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on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dopamine</a:t>
            </a:r>
            <a:r>
              <a:rPr dirty="0" sz="2400" spc="-10" b="1">
                <a:latin typeface="Calibri"/>
                <a:cs typeface="Calibri"/>
              </a:rPr>
              <a:t> release</a:t>
            </a:r>
            <a:endParaRPr sz="2400">
              <a:latin typeface="Calibri"/>
              <a:cs typeface="Calibri"/>
            </a:endParaRPr>
          </a:p>
          <a:p>
            <a:pPr algn="ctr" marL="67310">
              <a:lnSpc>
                <a:spcPts val="2785"/>
              </a:lnSpc>
            </a:pPr>
            <a:r>
              <a:rPr dirty="0" sz="2400">
                <a:latin typeface="Calibri"/>
                <a:cs typeface="Calibri"/>
              </a:rPr>
              <a:t>→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dependence </a:t>
            </a:r>
            <a:r>
              <a:rPr dirty="0" sz="2400" spc="-10" b="1">
                <a:latin typeface="Calibri"/>
                <a:cs typeface="Calibri"/>
              </a:rPr>
              <a:t>potential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7690" y="1968753"/>
            <a:ext cx="8444230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70840" marR="346075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THC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stimulates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neurons</a:t>
            </a:r>
            <a:r>
              <a:rPr dirty="0" sz="2400">
                <a:latin typeface="Calibri"/>
                <a:cs typeface="Calibri"/>
              </a:rPr>
              <a:t> in </a:t>
            </a:r>
            <a:r>
              <a:rPr dirty="0" sz="2400" spc="-5">
                <a:latin typeface="Calibri"/>
                <a:cs typeface="Calibri"/>
              </a:rPr>
              <a:t>dopamine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reward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system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to</a:t>
            </a:r>
            <a:r>
              <a:rPr dirty="0" sz="2400" spc="-5">
                <a:latin typeface="Calibri"/>
                <a:cs typeface="Calibri"/>
              </a:rPr>
              <a:t> release </a:t>
            </a:r>
            <a:r>
              <a:rPr dirty="0" sz="2400" spc="-5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(indirectly)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algn="ctr" marL="12700" marR="5080">
              <a:lnSpc>
                <a:spcPct val="100000"/>
              </a:lnSpc>
              <a:spcBef>
                <a:spcPts val="5"/>
              </a:spcBef>
            </a:pPr>
            <a:r>
              <a:rPr dirty="0" sz="2400" spc="-10">
                <a:latin typeface="Calibri"/>
                <a:cs typeface="Calibri"/>
              </a:rPr>
              <a:t>GABA </a:t>
            </a:r>
            <a:r>
              <a:rPr dirty="0" sz="2400" spc="-5">
                <a:latin typeface="Calibri"/>
                <a:cs typeface="Calibri"/>
              </a:rPr>
              <a:t>normally </a:t>
            </a:r>
            <a:r>
              <a:rPr dirty="0" sz="2400" spc="-10">
                <a:latin typeface="Calibri"/>
                <a:cs typeface="Calibri"/>
              </a:rPr>
              <a:t>suppresses </a:t>
            </a:r>
            <a:r>
              <a:rPr dirty="0" sz="2400" spc="-5">
                <a:latin typeface="Calibri"/>
                <a:cs typeface="Calibri"/>
              </a:rPr>
              <a:t>amount of dopamine released </a:t>
            </a: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-5">
                <a:latin typeface="Calibri"/>
                <a:cs typeface="Calibri"/>
              </a:rPr>
              <a:t>nucleus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accumbens.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745490">
              <a:lnSpc>
                <a:spcPct val="100000"/>
              </a:lnSpc>
            </a:pPr>
            <a:r>
              <a:rPr dirty="0" sz="2400" spc="-10">
                <a:latin typeface="Calibri"/>
                <a:cs typeface="Calibri"/>
              </a:rPr>
              <a:t>GABA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blocked </a:t>
            </a:r>
            <a:r>
              <a:rPr dirty="0" sz="2400" spc="-10">
                <a:latin typeface="Calibri"/>
                <a:cs typeface="Calibri"/>
              </a:rPr>
              <a:t>by</a:t>
            </a:r>
            <a:r>
              <a:rPr dirty="0" sz="2400" spc="-5">
                <a:latin typeface="Calibri"/>
                <a:cs typeface="Calibri"/>
              </a:rPr>
              <a:t> THC </a:t>
            </a:r>
            <a:r>
              <a:rPr dirty="0" sz="2400">
                <a:latin typeface="Calibri"/>
                <a:cs typeface="Calibri"/>
              </a:rPr>
              <a:t>→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increase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-5">
                <a:latin typeface="Calibri"/>
                <a:cs typeface="Calibri"/>
              </a:rPr>
              <a:t> dopamine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release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2473" rIns="0" bIns="0" rtlCol="0" vert="horz">
            <a:spAutoFit/>
          </a:bodyPr>
          <a:lstStyle/>
          <a:p>
            <a:pPr algn="ctr" marL="537845">
              <a:lnSpc>
                <a:spcPts val="2785"/>
              </a:lnSpc>
              <a:spcBef>
                <a:spcPts val="100"/>
              </a:spcBef>
            </a:pPr>
            <a:r>
              <a:rPr dirty="0" spc="-20"/>
              <a:t>Effect </a:t>
            </a:r>
            <a:r>
              <a:rPr dirty="0"/>
              <a:t>of</a:t>
            </a:r>
            <a:r>
              <a:rPr dirty="0" spc="-10"/>
              <a:t> </a:t>
            </a:r>
            <a:r>
              <a:rPr dirty="0" spc="-5"/>
              <a:t>THC</a:t>
            </a:r>
            <a:r>
              <a:rPr dirty="0" spc="-15"/>
              <a:t> </a:t>
            </a:r>
            <a:r>
              <a:rPr dirty="0"/>
              <a:t>on</a:t>
            </a:r>
            <a:r>
              <a:rPr dirty="0" spc="-25"/>
              <a:t> </a:t>
            </a:r>
            <a:r>
              <a:rPr dirty="0"/>
              <a:t>dopamine</a:t>
            </a:r>
            <a:r>
              <a:rPr dirty="0" spc="-10"/>
              <a:t> release</a:t>
            </a:r>
          </a:p>
          <a:p>
            <a:pPr algn="ctr" marL="605155">
              <a:lnSpc>
                <a:spcPts val="2785"/>
              </a:lnSpc>
            </a:pPr>
            <a:r>
              <a:rPr dirty="0" b="0">
                <a:latin typeface="Calibri"/>
                <a:cs typeface="Calibri"/>
              </a:rPr>
              <a:t>→</a:t>
            </a:r>
            <a:r>
              <a:rPr dirty="0" spc="-25" b="0">
                <a:latin typeface="Calibri"/>
                <a:cs typeface="Calibri"/>
              </a:rPr>
              <a:t> </a:t>
            </a:r>
            <a:r>
              <a:rPr dirty="0" spc="-5"/>
              <a:t>dependence </a:t>
            </a:r>
            <a:r>
              <a:rPr dirty="0" spc="-10"/>
              <a:t>potential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44385" y="4907660"/>
            <a:ext cx="1127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thebrain.mcgill.ca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6215" y="45846"/>
            <a:ext cx="380619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Main</a:t>
            </a:r>
            <a:r>
              <a:rPr dirty="0" spc="-25"/>
              <a:t> </a:t>
            </a:r>
            <a:r>
              <a:rPr dirty="0" spc="-5"/>
              <a:t>medical</a:t>
            </a:r>
            <a:r>
              <a:rPr dirty="0" spc="-20"/>
              <a:t> </a:t>
            </a:r>
            <a:r>
              <a:rPr dirty="0" spc="-5"/>
              <a:t>purposes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use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43150" y="812672"/>
            <a:ext cx="6068060" cy="5897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chronic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persistent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pain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 </a:t>
            </a:r>
            <a:r>
              <a:rPr dirty="0" sz="1800" spc="-5">
                <a:latin typeface="Calibri"/>
                <a:cs typeface="Calibri"/>
              </a:rPr>
              <a:t>especially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association with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30">
                <a:latin typeface="Calibri"/>
                <a:cs typeface="Calibri"/>
              </a:rPr>
              <a:t>cancer,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Calibri"/>
                <a:cs typeface="Calibri"/>
              </a:rPr>
              <a:t>neuropathic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pain,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associated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with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glaucoma,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Calibri"/>
              <a:cs typeface="Calibri"/>
            </a:endParaRPr>
          </a:p>
          <a:p>
            <a:pPr marL="12700" marR="5080">
              <a:lnSpc>
                <a:spcPct val="120000"/>
              </a:lnSpc>
              <a:spcBef>
                <a:spcPts val="5"/>
              </a:spcBef>
            </a:pPr>
            <a:r>
              <a:rPr dirty="0" sz="1800" spc="-5">
                <a:latin typeface="Calibri"/>
                <a:cs typeface="Calibri"/>
              </a:rPr>
              <a:t>pain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associated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with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degenerative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disease of</a:t>
            </a:r>
            <a:r>
              <a:rPr dirty="0" sz="1800">
                <a:latin typeface="Calibri"/>
                <a:cs typeface="Calibri"/>
              </a:rPr>
              <a:t> the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musculoskeletal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system,</a:t>
            </a:r>
            <a:endParaRPr sz="1800">
              <a:latin typeface="Calibri"/>
              <a:cs typeface="Calibri"/>
            </a:endParaRPr>
          </a:p>
          <a:p>
            <a:pPr marL="12700" marR="2389505">
              <a:lnSpc>
                <a:spcPct val="240000"/>
              </a:lnSpc>
            </a:pPr>
            <a:r>
              <a:rPr dirty="0" sz="1800" spc="-5">
                <a:latin typeface="Calibri"/>
                <a:cs typeface="Calibri"/>
              </a:rPr>
              <a:t>spasticity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pain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in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multiple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sclerosis,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tremor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caused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by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Parkinson’s</a:t>
            </a:r>
            <a:r>
              <a:rPr dirty="0" sz="1800" spc="-5">
                <a:latin typeface="Calibri"/>
                <a:cs typeface="Calibri"/>
              </a:rPr>
              <a:t> disease,</a:t>
            </a:r>
            <a:endParaRPr sz="1800">
              <a:latin typeface="Calibri"/>
              <a:cs typeface="Calibri"/>
            </a:endParaRPr>
          </a:p>
          <a:p>
            <a:pPr marL="12700" marR="382270">
              <a:lnSpc>
                <a:spcPct val="240000"/>
              </a:lnSpc>
            </a:pPr>
            <a:r>
              <a:rPr dirty="0" sz="1800" spc="-5">
                <a:latin typeface="Calibri"/>
                <a:cs typeface="Calibri"/>
              </a:rPr>
              <a:t>nausea</a:t>
            </a:r>
            <a:r>
              <a:rPr dirty="0" sz="1800">
                <a:latin typeface="Calibri"/>
                <a:cs typeface="Calibri"/>
              </a:rPr>
              <a:t> and </a:t>
            </a:r>
            <a:r>
              <a:rPr dirty="0" sz="1800" spc="-5">
                <a:latin typeface="Calibri"/>
                <a:cs typeface="Calibri"/>
              </a:rPr>
              <a:t>vomiting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particularly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following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cancer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treatment,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stimulation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of </a:t>
            </a:r>
            <a:r>
              <a:rPr dirty="0" sz="1800" spc="-10">
                <a:latin typeface="Calibri"/>
                <a:cs typeface="Calibri"/>
              </a:rPr>
              <a:t>appetite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cancer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HIV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patients,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35">
                <a:latin typeface="Calibri"/>
                <a:cs typeface="Calibri"/>
              </a:rPr>
              <a:t>Tourette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syndrome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Calibri"/>
                <a:cs typeface="Calibri"/>
              </a:rPr>
              <a:t>superficial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treatment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of dermatosis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mucosal lesions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874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Cannabinoids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6788" y="2132838"/>
            <a:ext cx="858393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2665" marR="5080" indent="-3530600">
              <a:lnSpc>
                <a:spcPct val="100000"/>
              </a:lnSpc>
              <a:spcBef>
                <a:spcPts val="100"/>
              </a:spcBef>
            </a:pPr>
            <a:r>
              <a:rPr dirty="0" sz="2400" spc="-25">
                <a:latin typeface="Calibri Light"/>
                <a:cs typeface="Calibri Light"/>
              </a:rPr>
              <a:t>Group</a:t>
            </a:r>
            <a:r>
              <a:rPr dirty="0" sz="2400" spc="-60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of</a:t>
            </a:r>
            <a:r>
              <a:rPr dirty="0" sz="2400" spc="-5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21</a:t>
            </a:r>
            <a:r>
              <a:rPr dirty="0" sz="2400" spc="-35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carbon</a:t>
            </a:r>
            <a:r>
              <a:rPr dirty="0" sz="2400" spc="-50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terpenophenolic</a:t>
            </a:r>
            <a:r>
              <a:rPr dirty="0" sz="2400" spc="-45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compounds</a:t>
            </a:r>
            <a:r>
              <a:rPr dirty="0" sz="2400" spc="-50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uniquely</a:t>
            </a:r>
            <a:r>
              <a:rPr dirty="0" sz="2400" spc="-45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produced</a:t>
            </a:r>
            <a:r>
              <a:rPr dirty="0" sz="2400" spc="-60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by </a:t>
            </a:r>
            <a:r>
              <a:rPr dirty="0" sz="2400" spc="-525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hemp</a:t>
            </a:r>
            <a:r>
              <a:rPr dirty="0" sz="2400" spc="-70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plants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22448" y="3323844"/>
            <a:ext cx="3648455" cy="2447543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424" y="1880057"/>
            <a:ext cx="7261859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800" spc="-5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NEED</a:t>
            </a:r>
            <a:r>
              <a:rPr dirty="0" u="heavy" sz="2800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</a:t>
            </a:r>
            <a:r>
              <a:rPr dirty="0" u="heavy" sz="2800" spc="10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dirty="0" u="heavy" sz="2800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CHANGE</a:t>
            </a:r>
            <a:r>
              <a:rPr dirty="0" u="heavy" sz="2800" spc="25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heavy" sz="2800" spc="5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5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ORIGINAL</a:t>
            </a:r>
            <a:r>
              <a:rPr dirty="0" u="heavy" sz="2800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800" spc="-10" b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MEANING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2763" y="3224606"/>
            <a:ext cx="7156450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2400" spc="-30">
                <a:latin typeface="Calibri Light"/>
                <a:cs typeface="Calibri Light"/>
              </a:rPr>
              <a:t>Development</a:t>
            </a:r>
            <a:r>
              <a:rPr dirty="0" sz="2400" spc="-5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of</a:t>
            </a:r>
            <a:r>
              <a:rPr dirty="0" sz="2400" spc="-55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synthetic</a:t>
            </a:r>
            <a:r>
              <a:rPr dirty="0" sz="2400" spc="-55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cannabinoids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</a:pPr>
            <a:r>
              <a:rPr dirty="0" sz="2400" spc="-25">
                <a:latin typeface="Calibri Light"/>
                <a:cs typeface="Calibri Light"/>
              </a:rPr>
              <a:t>Discovery</a:t>
            </a:r>
            <a:r>
              <a:rPr dirty="0" sz="2400" spc="-6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of</a:t>
            </a:r>
            <a:r>
              <a:rPr dirty="0" sz="2400" spc="-40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endogenous</a:t>
            </a:r>
            <a:r>
              <a:rPr dirty="0" sz="2400" spc="-50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cannabinoids</a:t>
            </a:r>
            <a:r>
              <a:rPr dirty="0" sz="2400" spc="-65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(endocannabinoids)</a:t>
            </a:r>
            <a:endParaRPr sz="2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3938" y="189737"/>
            <a:ext cx="2964180" cy="919480"/>
          </a:xfrm>
          <a:prstGeom prst="rect"/>
          <a:ln w="381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94310">
              <a:lnSpc>
                <a:spcPts val="4145"/>
              </a:lnSpc>
            </a:pPr>
            <a:r>
              <a:rPr dirty="0" sz="3600" spc="-5" b="0">
                <a:latin typeface="Calibri"/>
                <a:cs typeface="Calibri"/>
              </a:rPr>
              <a:t>Cannabinoids</a:t>
            </a:r>
            <a:endParaRPr sz="36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051304" y="1098803"/>
            <a:ext cx="6286500" cy="4331335"/>
            <a:chOff x="2051304" y="1098803"/>
            <a:chExt cx="6286500" cy="43313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1304" y="1104899"/>
              <a:ext cx="2785872" cy="186537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221230" y="1124076"/>
              <a:ext cx="2578100" cy="1658620"/>
            </a:xfrm>
            <a:custGeom>
              <a:avLst/>
              <a:gdLst/>
              <a:ahLst/>
              <a:cxnLst/>
              <a:rect l="l" t="t" r="r" b="b"/>
              <a:pathLst>
                <a:path w="2578100" h="1658620">
                  <a:moveTo>
                    <a:pt x="68580" y="1538351"/>
                  </a:moveTo>
                  <a:lnTo>
                    <a:pt x="59943" y="1541145"/>
                  </a:lnTo>
                  <a:lnTo>
                    <a:pt x="56261" y="1548130"/>
                  </a:lnTo>
                  <a:lnTo>
                    <a:pt x="0" y="1658365"/>
                  </a:lnTo>
                  <a:lnTo>
                    <a:pt x="78362" y="1655064"/>
                  </a:lnTo>
                  <a:lnTo>
                    <a:pt x="31495" y="1655064"/>
                  </a:lnTo>
                  <a:lnTo>
                    <a:pt x="16128" y="1631061"/>
                  </a:lnTo>
                  <a:lnTo>
                    <a:pt x="60645" y="1602546"/>
                  </a:lnTo>
                  <a:lnTo>
                    <a:pt x="85343" y="1554226"/>
                  </a:lnTo>
                  <a:lnTo>
                    <a:pt x="82550" y="1545589"/>
                  </a:lnTo>
                  <a:lnTo>
                    <a:pt x="75564" y="1542034"/>
                  </a:lnTo>
                  <a:lnTo>
                    <a:pt x="68580" y="1538351"/>
                  </a:lnTo>
                  <a:close/>
                </a:path>
                <a:path w="2578100" h="1658620">
                  <a:moveTo>
                    <a:pt x="60645" y="1602546"/>
                  </a:moveTo>
                  <a:lnTo>
                    <a:pt x="16128" y="1631061"/>
                  </a:lnTo>
                  <a:lnTo>
                    <a:pt x="31495" y="1655064"/>
                  </a:lnTo>
                  <a:lnTo>
                    <a:pt x="40022" y="1649602"/>
                  </a:lnTo>
                  <a:lnTo>
                    <a:pt x="36575" y="1649602"/>
                  </a:lnTo>
                  <a:lnTo>
                    <a:pt x="23240" y="1628775"/>
                  </a:lnTo>
                  <a:lnTo>
                    <a:pt x="47759" y="1627739"/>
                  </a:lnTo>
                  <a:lnTo>
                    <a:pt x="60645" y="1602546"/>
                  </a:lnTo>
                  <a:close/>
                </a:path>
                <a:path w="2578100" h="1658620">
                  <a:moveTo>
                    <a:pt x="130301" y="1624330"/>
                  </a:moveTo>
                  <a:lnTo>
                    <a:pt x="76022" y="1626544"/>
                  </a:lnTo>
                  <a:lnTo>
                    <a:pt x="31495" y="1655064"/>
                  </a:lnTo>
                  <a:lnTo>
                    <a:pt x="78362" y="1655064"/>
                  </a:lnTo>
                  <a:lnTo>
                    <a:pt x="131444" y="1652905"/>
                  </a:lnTo>
                  <a:lnTo>
                    <a:pt x="137540" y="1646174"/>
                  </a:lnTo>
                  <a:lnTo>
                    <a:pt x="137287" y="1638300"/>
                  </a:lnTo>
                  <a:lnTo>
                    <a:pt x="136906" y="1630426"/>
                  </a:lnTo>
                  <a:lnTo>
                    <a:pt x="130301" y="1624330"/>
                  </a:lnTo>
                  <a:close/>
                </a:path>
                <a:path w="2578100" h="1658620">
                  <a:moveTo>
                    <a:pt x="47759" y="1627739"/>
                  </a:moveTo>
                  <a:lnTo>
                    <a:pt x="23240" y="1628775"/>
                  </a:lnTo>
                  <a:lnTo>
                    <a:pt x="36575" y="1649602"/>
                  </a:lnTo>
                  <a:lnTo>
                    <a:pt x="47759" y="1627739"/>
                  </a:lnTo>
                  <a:close/>
                </a:path>
                <a:path w="2578100" h="1658620">
                  <a:moveTo>
                    <a:pt x="76022" y="1626544"/>
                  </a:moveTo>
                  <a:lnTo>
                    <a:pt x="47759" y="1627739"/>
                  </a:lnTo>
                  <a:lnTo>
                    <a:pt x="36575" y="1649602"/>
                  </a:lnTo>
                  <a:lnTo>
                    <a:pt x="40022" y="1649602"/>
                  </a:lnTo>
                  <a:lnTo>
                    <a:pt x="76022" y="1626544"/>
                  </a:lnTo>
                  <a:close/>
                </a:path>
                <a:path w="2578100" h="1658620">
                  <a:moveTo>
                    <a:pt x="2562479" y="0"/>
                  </a:moveTo>
                  <a:lnTo>
                    <a:pt x="60645" y="1602546"/>
                  </a:lnTo>
                  <a:lnTo>
                    <a:pt x="47759" y="1627739"/>
                  </a:lnTo>
                  <a:lnTo>
                    <a:pt x="76022" y="1626544"/>
                  </a:lnTo>
                  <a:lnTo>
                    <a:pt x="2577846" y="24130"/>
                  </a:lnTo>
                  <a:lnTo>
                    <a:pt x="25624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22292" y="1107947"/>
              <a:ext cx="335254" cy="315925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725924" y="1126997"/>
              <a:ext cx="132715" cy="2951480"/>
            </a:xfrm>
            <a:custGeom>
              <a:avLst/>
              <a:gdLst/>
              <a:ahLst/>
              <a:cxnLst/>
              <a:rect l="l" t="t" r="r" b="b"/>
              <a:pathLst>
                <a:path w="132714" h="2951479">
                  <a:moveTo>
                    <a:pt x="15875" y="2820924"/>
                  </a:moveTo>
                  <a:lnTo>
                    <a:pt x="9016" y="2824860"/>
                  </a:lnTo>
                  <a:lnTo>
                    <a:pt x="2286" y="2828797"/>
                  </a:lnTo>
                  <a:lnTo>
                    <a:pt x="0" y="2837560"/>
                  </a:lnTo>
                  <a:lnTo>
                    <a:pt x="3937" y="2844419"/>
                  </a:lnTo>
                  <a:lnTo>
                    <a:pt x="66421" y="2951226"/>
                  </a:lnTo>
                  <a:lnTo>
                    <a:pt x="82902" y="2922904"/>
                  </a:lnTo>
                  <a:lnTo>
                    <a:pt x="52070" y="2922904"/>
                  </a:lnTo>
                  <a:lnTo>
                    <a:pt x="52012" y="2869990"/>
                  </a:lnTo>
                  <a:lnTo>
                    <a:pt x="24637" y="2823210"/>
                  </a:lnTo>
                  <a:lnTo>
                    <a:pt x="15875" y="2820924"/>
                  </a:lnTo>
                  <a:close/>
                </a:path>
                <a:path w="132714" h="2951479">
                  <a:moveTo>
                    <a:pt x="52012" y="2869990"/>
                  </a:moveTo>
                  <a:lnTo>
                    <a:pt x="52070" y="2922904"/>
                  </a:lnTo>
                  <a:lnTo>
                    <a:pt x="80645" y="2922904"/>
                  </a:lnTo>
                  <a:lnTo>
                    <a:pt x="80637" y="2915666"/>
                  </a:lnTo>
                  <a:lnTo>
                    <a:pt x="54101" y="2915666"/>
                  </a:lnTo>
                  <a:lnTo>
                    <a:pt x="66389" y="2894560"/>
                  </a:lnTo>
                  <a:lnTo>
                    <a:pt x="52012" y="2869990"/>
                  </a:lnTo>
                  <a:close/>
                </a:path>
                <a:path w="132714" h="2951479">
                  <a:moveTo>
                    <a:pt x="116712" y="2820797"/>
                  </a:moveTo>
                  <a:lnTo>
                    <a:pt x="107950" y="2823083"/>
                  </a:lnTo>
                  <a:lnTo>
                    <a:pt x="104012" y="2829941"/>
                  </a:lnTo>
                  <a:lnTo>
                    <a:pt x="80695" y="2869990"/>
                  </a:lnTo>
                  <a:lnTo>
                    <a:pt x="80645" y="2922904"/>
                  </a:lnTo>
                  <a:lnTo>
                    <a:pt x="82902" y="2922904"/>
                  </a:lnTo>
                  <a:lnTo>
                    <a:pt x="128650" y="2844291"/>
                  </a:lnTo>
                  <a:lnTo>
                    <a:pt x="132587" y="2837434"/>
                  </a:lnTo>
                  <a:lnTo>
                    <a:pt x="130301" y="2828671"/>
                  </a:lnTo>
                  <a:lnTo>
                    <a:pt x="123443" y="2824734"/>
                  </a:lnTo>
                  <a:lnTo>
                    <a:pt x="116712" y="2820797"/>
                  </a:lnTo>
                  <a:close/>
                </a:path>
                <a:path w="132714" h="2951479">
                  <a:moveTo>
                    <a:pt x="66389" y="2894560"/>
                  </a:moveTo>
                  <a:lnTo>
                    <a:pt x="54101" y="2915666"/>
                  </a:lnTo>
                  <a:lnTo>
                    <a:pt x="78739" y="2915666"/>
                  </a:lnTo>
                  <a:lnTo>
                    <a:pt x="66389" y="2894560"/>
                  </a:lnTo>
                  <a:close/>
                </a:path>
                <a:path w="132714" h="2951479">
                  <a:moveTo>
                    <a:pt x="80587" y="2870175"/>
                  </a:moveTo>
                  <a:lnTo>
                    <a:pt x="66389" y="2894560"/>
                  </a:lnTo>
                  <a:lnTo>
                    <a:pt x="78739" y="2915666"/>
                  </a:lnTo>
                  <a:lnTo>
                    <a:pt x="80637" y="2915666"/>
                  </a:lnTo>
                  <a:lnTo>
                    <a:pt x="80587" y="2870175"/>
                  </a:lnTo>
                  <a:close/>
                </a:path>
                <a:path w="132714" h="2951479">
                  <a:moveTo>
                    <a:pt x="77470" y="0"/>
                  </a:moveTo>
                  <a:lnTo>
                    <a:pt x="48895" y="0"/>
                  </a:lnTo>
                  <a:lnTo>
                    <a:pt x="52012" y="2869990"/>
                  </a:lnTo>
                  <a:lnTo>
                    <a:pt x="66389" y="2894560"/>
                  </a:lnTo>
                  <a:lnTo>
                    <a:pt x="80587" y="2870175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21352" y="1098803"/>
              <a:ext cx="3616452" cy="433120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764405" y="1117853"/>
              <a:ext cx="3408679" cy="4124325"/>
            </a:xfrm>
            <a:custGeom>
              <a:avLst/>
              <a:gdLst/>
              <a:ahLst/>
              <a:cxnLst/>
              <a:rect l="l" t="t" r="r" b="b"/>
              <a:pathLst>
                <a:path w="3408679" h="4124325">
                  <a:moveTo>
                    <a:pt x="3294634" y="4051681"/>
                  </a:moveTo>
                  <a:lnTo>
                    <a:pt x="3286505" y="4055491"/>
                  </a:lnTo>
                  <a:lnTo>
                    <a:pt x="3283712" y="4062984"/>
                  </a:lnTo>
                  <a:lnTo>
                    <a:pt x="3281045" y="4070350"/>
                  </a:lnTo>
                  <a:lnTo>
                    <a:pt x="3284854" y="4078604"/>
                  </a:lnTo>
                  <a:lnTo>
                    <a:pt x="3408299" y="4123944"/>
                  </a:lnTo>
                  <a:lnTo>
                    <a:pt x="3406224" y="4111244"/>
                  </a:lnTo>
                  <a:lnTo>
                    <a:pt x="3379343" y="4111244"/>
                  </a:lnTo>
                  <a:lnTo>
                    <a:pt x="3345733" y="4070537"/>
                  </a:lnTo>
                  <a:lnTo>
                    <a:pt x="3294634" y="4051681"/>
                  </a:lnTo>
                  <a:close/>
                </a:path>
                <a:path w="3408679" h="4124325">
                  <a:moveTo>
                    <a:pt x="3345733" y="4070537"/>
                  </a:moveTo>
                  <a:lnTo>
                    <a:pt x="3379343" y="4111244"/>
                  </a:lnTo>
                  <a:lnTo>
                    <a:pt x="3387639" y="4104386"/>
                  </a:lnTo>
                  <a:lnTo>
                    <a:pt x="3376168" y="4104386"/>
                  </a:lnTo>
                  <a:lnTo>
                    <a:pt x="3372230" y="4080297"/>
                  </a:lnTo>
                  <a:lnTo>
                    <a:pt x="3345733" y="4070537"/>
                  </a:lnTo>
                  <a:close/>
                </a:path>
                <a:path w="3408679" h="4124325">
                  <a:moveTo>
                    <a:pt x="3379724" y="3988816"/>
                  </a:moveTo>
                  <a:lnTo>
                    <a:pt x="3364229" y="3991356"/>
                  </a:lnTo>
                  <a:lnTo>
                    <a:pt x="3358896" y="3998722"/>
                  </a:lnTo>
                  <a:lnTo>
                    <a:pt x="3367656" y="4052315"/>
                  </a:lnTo>
                  <a:lnTo>
                    <a:pt x="3401314" y="4093083"/>
                  </a:lnTo>
                  <a:lnTo>
                    <a:pt x="3379343" y="4111244"/>
                  </a:lnTo>
                  <a:lnTo>
                    <a:pt x="3406224" y="4111244"/>
                  </a:lnTo>
                  <a:lnTo>
                    <a:pt x="3387090" y="3994150"/>
                  </a:lnTo>
                  <a:lnTo>
                    <a:pt x="3379724" y="3988816"/>
                  </a:lnTo>
                  <a:close/>
                </a:path>
                <a:path w="3408679" h="4124325">
                  <a:moveTo>
                    <a:pt x="3372230" y="4080297"/>
                  </a:moveTo>
                  <a:lnTo>
                    <a:pt x="3376168" y="4104386"/>
                  </a:lnTo>
                  <a:lnTo>
                    <a:pt x="3395218" y="4088765"/>
                  </a:lnTo>
                  <a:lnTo>
                    <a:pt x="3372230" y="4080297"/>
                  </a:lnTo>
                  <a:close/>
                </a:path>
                <a:path w="3408679" h="4124325">
                  <a:moveTo>
                    <a:pt x="3367656" y="4052315"/>
                  </a:moveTo>
                  <a:lnTo>
                    <a:pt x="3372230" y="4080297"/>
                  </a:lnTo>
                  <a:lnTo>
                    <a:pt x="3395218" y="4088765"/>
                  </a:lnTo>
                  <a:lnTo>
                    <a:pt x="3376168" y="4104386"/>
                  </a:lnTo>
                  <a:lnTo>
                    <a:pt x="3387639" y="4104386"/>
                  </a:lnTo>
                  <a:lnTo>
                    <a:pt x="3401314" y="4093083"/>
                  </a:lnTo>
                  <a:lnTo>
                    <a:pt x="3367656" y="4052315"/>
                  </a:lnTo>
                  <a:close/>
                </a:path>
                <a:path w="3408679" h="4124325">
                  <a:moveTo>
                    <a:pt x="22098" y="0"/>
                  </a:moveTo>
                  <a:lnTo>
                    <a:pt x="0" y="18287"/>
                  </a:lnTo>
                  <a:lnTo>
                    <a:pt x="3345733" y="4070537"/>
                  </a:lnTo>
                  <a:lnTo>
                    <a:pt x="3372230" y="4080297"/>
                  </a:lnTo>
                  <a:lnTo>
                    <a:pt x="3367656" y="4052315"/>
                  </a:lnTo>
                  <a:lnTo>
                    <a:pt x="2209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90017" y="2683890"/>
            <a:ext cx="8992235" cy="320484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ts val="2500"/>
              </a:lnSpc>
              <a:spcBef>
                <a:spcPts val="120"/>
              </a:spcBef>
            </a:pPr>
            <a:r>
              <a:rPr dirty="0" sz="2150" spc="-10">
                <a:solidFill>
                  <a:srgbClr val="00AF50"/>
                </a:solidFill>
                <a:latin typeface="Calibri Light"/>
                <a:cs typeface="Calibri Light"/>
              </a:rPr>
              <a:t>Phytocannabinoids</a:t>
            </a:r>
            <a:endParaRPr sz="2150">
              <a:latin typeface="Calibri Light"/>
              <a:cs typeface="Calibri Light"/>
            </a:endParaRPr>
          </a:p>
          <a:p>
            <a:pPr marL="198120" marR="6431280" indent="-186055">
              <a:lnSpc>
                <a:spcPts val="2440"/>
              </a:lnSpc>
              <a:spcBef>
                <a:spcPts val="120"/>
              </a:spcBef>
            </a:pPr>
            <a:r>
              <a:rPr dirty="0" sz="2150" spc="10">
                <a:latin typeface="Calibri Light"/>
                <a:cs typeface="Calibri Light"/>
              </a:rPr>
              <a:t>=</a:t>
            </a:r>
            <a:r>
              <a:rPr dirty="0" sz="2150" spc="-35">
                <a:latin typeface="Calibri Light"/>
                <a:cs typeface="Calibri Light"/>
              </a:rPr>
              <a:t> </a:t>
            </a:r>
            <a:r>
              <a:rPr dirty="0" sz="2150" spc="-15">
                <a:latin typeface="Calibri Light"/>
                <a:cs typeface="Calibri Light"/>
              </a:rPr>
              <a:t>substances</a:t>
            </a:r>
            <a:r>
              <a:rPr dirty="0" sz="2150" spc="-55">
                <a:latin typeface="Calibri Light"/>
                <a:cs typeface="Calibri Light"/>
              </a:rPr>
              <a:t> </a:t>
            </a:r>
            <a:r>
              <a:rPr dirty="0" sz="2150" spc="-15">
                <a:latin typeface="Calibri Light"/>
                <a:cs typeface="Calibri Light"/>
              </a:rPr>
              <a:t>contained </a:t>
            </a:r>
            <a:r>
              <a:rPr dirty="0" sz="2150" spc="-470">
                <a:latin typeface="Calibri Light"/>
                <a:cs typeface="Calibri Light"/>
              </a:rPr>
              <a:t> </a:t>
            </a:r>
            <a:r>
              <a:rPr dirty="0" sz="2150" spc="-5">
                <a:latin typeface="Calibri Light"/>
                <a:cs typeface="Calibri Light"/>
              </a:rPr>
              <a:t>specifically</a:t>
            </a:r>
            <a:r>
              <a:rPr dirty="0" sz="2150" spc="-70">
                <a:latin typeface="Calibri Light"/>
                <a:cs typeface="Calibri Light"/>
              </a:rPr>
              <a:t> </a:t>
            </a:r>
            <a:r>
              <a:rPr dirty="0" sz="2150" spc="5">
                <a:latin typeface="Calibri Light"/>
                <a:cs typeface="Calibri Light"/>
              </a:rPr>
              <a:t>in</a:t>
            </a:r>
            <a:r>
              <a:rPr dirty="0" sz="2150" spc="-30">
                <a:latin typeface="Calibri Light"/>
                <a:cs typeface="Calibri Light"/>
              </a:rPr>
              <a:t> </a:t>
            </a:r>
            <a:r>
              <a:rPr dirty="0" sz="2150" spc="-5">
                <a:latin typeface="Calibri Light"/>
                <a:cs typeface="Calibri Light"/>
              </a:rPr>
              <a:t>hemp</a:t>
            </a:r>
            <a:endParaRPr sz="215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Calibri Light"/>
              <a:cs typeface="Calibri Light"/>
            </a:endParaRPr>
          </a:p>
          <a:p>
            <a:pPr marL="2222500">
              <a:lnSpc>
                <a:spcPts val="2500"/>
              </a:lnSpc>
            </a:pPr>
            <a:r>
              <a:rPr dirty="0" sz="2150" spc="-10">
                <a:solidFill>
                  <a:srgbClr val="C00000"/>
                </a:solidFill>
                <a:latin typeface="Calibri Light"/>
                <a:cs typeface="Calibri Light"/>
              </a:rPr>
              <a:t>Endocannabinoids</a:t>
            </a:r>
            <a:endParaRPr sz="2150">
              <a:latin typeface="Calibri Light"/>
              <a:cs typeface="Calibri Light"/>
            </a:endParaRPr>
          </a:p>
          <a:p>
            <a:pPr marL="2408555" marR="2710815" indent="-186055">
              <a:lnSpc>
                <a:spcPts val="2440"/>
              </a:lnSpc>
              <a:spcBef>
                <a:spcPts val="120"/>
              </a:spcBef>
            </a:pPr>
            <a:r>
              <a:rPr dirty="0" sz="2150" spc="10">
                <a:latin typeface="Calibri Light"/>
                <a:cs typeface="Calibri Light"/>
              </a:rPr>
              <a:t>=</a:t>
            </a:r>
            <a:r>
              <a:rPr dirty="0" sz="2150" spc="-20">
                <a:latin typeface="Calibri Light"/>
                <a:cs typeface="Calibri Light"/>
              </a:rPr>
              <a:t> </a:t>
            </a:r>
            <a:r>
              <a:rPr dirty="0" sz="2150" spc="-15">
                <a:latin typeface="Calibri Light"/>
                <a:cs typeface="Calibri Light"/>
              </a:rPr>
              <a:t>natural</a:t>
            </a:r>
            <a:r>
              <a:rPr dirty="0" sz="2150" spc="-45">
                <a:latin typeface="Calibri Light"/>
                <a:cs typeface="Calibri Light"/>
              </a:rPr>
              <a:t> </a:t>
            </a:r>
            <a:r>
              <a:rPr dirty="0" sz="2150" spc="-10">
                <a:latin typeface="Calibri Light"/>
                <a:cs typeface="Calibri Light"/>
              </a:rPr>
              <a:t>cannabinoids</a:t>
            </a:r>
            <a:r>
              <a:rPr dirty="0" sz="2150" spc="-40">
                <a:latin typeface="Calibri Light"/>
                <a:cs typeface="Calibri Light"/>
              </a:rPr>
              <a:t> </a:t>
            </a:r>
            <a:r>
              <a:rPr dirty="0" sz="2150" spc="5">
                <a:latin typeface="Calibri Light"/>
                <a:cs typeface="Calibri Light"/>
              </a:rPr>
              <a:t>in</a:t>
            </a:r>
            <a:r>
              <a:rPr dirty="0" sz="2150" spc="-20">
                <a:latin typeface="Calibri Light"/>
                <a:cs typeface="Calibri Light"/>
              </a:rPr>
              <a:t> </a:t>
            </a:r>
            <a:r>
              <a:rPr dirty="0" sz="2150" spc="5">
                <a:latin typeface="Calibri Light"/>
                <a:cs typeface="Calibri Light"/>
              </a:rPr>
              <a:t>the</a:t>
            </a:r>
            <a:r>
              <a:rPr dirty="0" sz="2150" spc="-45">
                <a:latin typeface="Calibri Light"/>
                <a:cs typeface="Calibri Light"/>
              </a:rPr>
              <a:t> </a:t>
            </a:r>
            <a:r>
              <a:rPr dirty="0" sz="2150">
                <a:latin typeface="Calibri Light"/>
                <a:cs typeface="Calibri Light"/>
              </a:rPr>
              <a:t>body</a:t>
            </a:r>
            <a:r>
              <a:rPr dirty="0" sz="2150" spc="-45">
                <a:latin typeface="Calibri Light"/>
                <a:cs typeface="Calibri Light"/>
              </a:rPr>
              <a:t> </a:t>
            </a:r>
            <a:r>
              <a:rPr dirty="0" sz="2150">
                <a:latin typeface="Calibri Light"/>
                <a:cs typeface="Calibri Light"/>
              </a:rPr>
              <a:t>of </a:t>
            </a:r>
            <a:r>
              <a:rPr dirty="0" sz="2150" spc="-470">
                <a:latin typeface="Calibri Light"/>
                <a:cs typeface="Calibri Light"/>
              </a:rPr>
              <a:t> </a:t>
            </a:r>
            <a:r>
              <a:rPr dirty="0" sz="2150" spc="-5">
                <a:latin typeface="Calibri Light"/>
                <a:cs typeface="Calibri Light"/>
              </a:rPr>
              <a:t>animals</a:t>
            </a:r>
            <a:r>
              <a:rPr dirty="0" sz="2150" spc="-65">
                <a:latin typeface="Calibri Light"/>
                <a:cs typeface="Calibri Light"/>
              </a:rPr>
              <a:t> </a:t>
            </a:r>
            <a:r>
              <a:rPr dirty="0" sz="2150">
                <a:latin typeface="Calibri Light"/>
                <a:cs typeface="Calibri Light"/>
              </a:rPr>
              <a:t>and</a:t>
            </a:r>
            <a:r>
              <a:rPr dirty="0" sz="2150" spc="-35">
                <a:latin typeface="Calibri Light"/>
                <a:cs typeface="Calibri Light"/>
              </a:rPr>
              <a:t> </a:t>
            </a:r>
            <a:r>
              <a:rPr dirty="0" sz="2150">
                <a:latin typeface="Calibri Light"/>
                <a:cs typeface="Calibri Light"/>
              </a:rPr>
              <a:t>human</a:t>
            </a:r>
            <a:r>
              <a:rPr dirty="0" sz="2150" spc="-50">
                <a:latin typeface="Calibri Light"/>
                <a:cs typeface="Calibri Light"/>
              </a:rPr>
              <a:t> </a:t>
            </a:r>
            <a:r>
              <a:rPr dirty="0" sz="2150" spc="-5">
                <a:latin typeface="Calibri Light"/>
                <a:cs typeface="Calibri Light"/>
              </a:rPr>
              <a:t>beings</a:t>
            </a:r>
            <a:endParaRPr sz="2150">
              <a:latin typeface="Calibri Light"/>
              <a:cs typeface="Calibri Light"/>
            </a:endParaRPr>
          </a:p>
          <a:p>
            <a:pPr marL="6468110">
              <a:lnSpc>
                <a:spcPts val="2500"/>
              </a:lnSpc>
              <a:spcBef>
                <a:spcPts val="1575"/>
              </a:spcBef>
            </a:pPr>
            <a:r>
              <a:rPr dirty="0" sz="2150" spc="-10">
                <a:solidFill>
                  <a:srgbClr val="6F2F9F"/>
                </a:solidFill>
                <a:latin typeface="Calibri Light"/>
                <a:cs typeface="Calibri Light"/>
              </a:rPr>
              <a:t>Synthetic</a:t>
            </a:r>
            <a:r>
              <a:rPr dirty="0" sz="2150" spc="-85">
                <a:solidFill>
                  <a:srgbClr val="6F2F9F"/>
                </a:solidFill>
                <a:latin typeface="Calibri Light"/>
                <a:cs typeface="Calibri Light"/>
              </a:rPr>
              <a:t> </a:t>
            </a:r>
            <a:r>
              <a:rPr dirty="0" sz="2150" spc="-10">
                <a:solidFill>
                  <a:srgbClr val="6F2F9F"/>
                </a:solidFill>
                <a:latin typeface="Calibri Light"/>
                <a:cs typeface="Calibri Light"/>
              </a:rPr>
              <a:t>cannabinoids</a:t>
            </a:r>
            <a:endParaRPr sz="2150">
              <a:latin typeface="Calibri Light"/>
              <a:cs typeface="Calibri Light"/>
            </a:endParaRPr>
          </a:p>
          <a:p>
            <a:pPr marL="6468110">
              <a:lnSpc>
                <a:spcPts val="2500"/>
              </a:lnSpc>
            </a:pPr>
            <a:r>
              <a:rPr dirty="0" sz="2150" spc="10">
                <a:latin typeface="Calibri Light"/>
                <a:cs typeface="Calibri Light"/>
              </a:rPr>
              <a:t>=</a:t>
            </a:r>
            <a:r>
              <a:rPr dirty="0" sz="2150" spc="-30">
                <a:latin typeface="Calibri Light"/>
                <a:cs typeface="Calibri Light"/>
              </a:rPr>
              <a:t> </a:t>
            </a:r>
            <a:r>
              <a:rPr dirty="0" sz="2150" spc="-5">
                <a:latin typeface="Calibri Light"/>
                <a:cs typeface="Calibri Light"/>
              </a:rPr>
              <a:t>artificially</a:t>
            </a:r>
            <a:r>
              <a:rPr dirty="0" sz="2150" spc="-70">
                <a:latin typeface="Calibri Light"/>
                <a:cs typeface="Calibri Light"/>
              </a:rPr>
              <a:t> </a:t>
            </a:r>
            <a:r>
              <a:rPr dirty="0" sz="2150" spc="-10">
                <a:latin typeface="Calibri Light"/>
                <a:cs typeface="Calibri Light"/>
              </a:rPr>
              <a:t>produced</a:t>
            </a:r>
            <a:endParaRPr sz="215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405" y="6246977"/>
            <a:ext cx="20046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000DC"/>
                </a:solidFill>
                <a:latin typeface="Arial MT"/>
                <a:cs typeface="Arial MT"/>
              </a:rPr>
              <a:t>Department</a:t>
            </a:r>
            <a:r>
              <a:rPr dirty="0" sz="1200" spc="-45">
                <a:solidFill>
                  <a:srgbClr val="0000DC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0000DC"/>
                </a:solidFill>
                <a:latin typeface="Arial MT"/>
                <a:cs typeface="Arial MT"/>
              </a:rPr>
              <a:t>of</a:t>
            </a:r>
            <a:r>
              <a:rPr dirty="0" sz="1200" spc="-15">
                <a:solidFill>
                  <a:srgbClr val="0000DC"/>
                </a:solidFill>
                <a:latin typeface="Arial MT"/>
                <a:cs typeface="Arial MT"/>
              </a:rPr>
              <a:t> </a:t>
            </a:r>
            <a:r>
              <a:rPr dirty="0" sz="1200" spc="-5">
                <a:solidFill>
                  <a:srgbClr val="0000DC"/>
                </a:solidFill>
                <a:latin typeface="Arial MT"/>
                <a:cs typeface="Arial MT"/>
              </a:rPr>
              <a:t>Pharmacology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6436" y="6458356"/>
            <a:ext cx="218694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10"/>
              </a:lnSpc>
            </a:pPr>
            <a:r>
              <a:rPr dirty="0" sz="1800">
                <a:latin typeface="Calibri Light"/>
                <a:cs typeface="Calibri Light"/>
              </a:rPr>
              <a:t>11)</a:t>
            </a:r>
            <a:r>
              <a:rPr dirty="0" sz="1800" spc="-85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miscellaneous</a:t>
            </a:r>
            <a:r>
              <a:rPr dirty="0" sz="1800" spc="-8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types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51557" y="858088"/>
            <a:ext cx="4080510" cy="5293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48740" indent="-231775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1349375" algn="l"/>
              </a:tabLst>
            </a:pPr>
            <a:r>
              <a:rPr dirty="0" sz="1800" spc="-20">
                <a:latin typeface="Calibri Light"/>
                <a:cs typeface="Calibri Light"/>
              </a:rPr>
              <a:t>cannabigerol</a:t>
            </a:r>
            <a:r>
              <a:rPr dirty="0" sz="1800" spc="-75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type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/>
            </a:pPr>
            <a:endParaRPr sz="1750">
              <a:latin typeface="Calibri Light"/>
              <a:cs typeface="Calibri Light"/>
            </a:endParaRPr>
          </a:p>
          <a:p>
            <a:pPr marL="1117600" indent="-231775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1117600" algn="l"/>
              </a:tabLst>
            </a:pPr>
            <a:r>
              <a:rPr dirty="0" sz="1800" spc="-10">
                <a:latin typeface="Calibri Light"/>
                <a:cs typeface="Calibri Light"/>
              </a:rPr>
              <a:t>ca</a:t>
            </a:r>
            <a:r>
              <a:rPr dirty="0" sz="1800" spc="-15">
                <a:latin typeface="Calibri Light"/>
                <a:cs typeface="Calibri Light"/>
              </a:rPr>
              <a:t>n</a:t>
            </a:r>
            <a:r>
              <a:rPr dirty="0" sz="1800" spc="-25">
                <a:latin typeface="Calibri Light"/>
                <a:cs typeface="Calibri Light"/>
              </a:rPr>
              <a:t>n</a:t>
            </a:r>
            <a:r>
              <a:rPr dirty="0" sz="1800" spc="-10">
                <a:latin typeface="Calibri Light"/>
                <a:cs typeface="Calibri Light"/>
              </a:rPr>
              <a:t>a</a:t>
            </a:r>
            <a:r>
              <a:rPr dirty="0" sz="1800" spc="-25">
                <a:latin typeface="Calibri Light"/>
                <a:cs typeface="Calibri Light"/>
              </a:rPr>
              <a:t>b</a:t>
            </a:r>
            <a:r>
              <a:rPr dirty="0" sz="1800" spc="-15">
                <a:latin typeface="Calibri Light"/>
                <a:cs typeface="Calibri Light"/>
              </a:rPr>
              <a:t>i</a:t>
            </a:r>
            <a:r>
              <a:rPr dirty="0" sz="1800" spc="-10">
                <a:latin typeface="Calibri Light"/>
                <a:cs typeface="Calibri Light"/>
              </a:rPr>
              <a:t>c</a:t>
            </a:r>
            <a:r>
              <a:rPr dirty="0" sz="1800" spc="-25">
                <a:latin typeface="Calibri Light"/>
                <a:cs typeface="Calibri Light"/>
              </a:rPr>
              <a:t>h</a:t>
            </a:r>
            <a:r>
              <a:rPr dirty="0" sz="1800" spc="-45">
                <a:latin typeface="Calibri Light"/>
                <a:cs typeface="Calibri Light"/>
              </a:rPr>
              <a:t>r</a:t>
            </a:r>
            <a:r>
              <a:rPr dirty="0" sz="1800" spc="-20">
                <a:latin typeface="Calibri Light"/>
                <a:cs typeface="Calibri Light"/>
              </a:rPr>
              <a:t>om</a:t>
            </a:r>
            <a:r>
              <a:rPr dirty="0" sz="1800" spc="-30">
                <a:latin typeface="Calibri Light"/>
                <a:cs typeface="Calibri Light"/>
              </a:rPr>
              <a:t>e</a:t>
            </a:r>
            <a:r>
              <a:rPr dirty="0" sz="1800" spc="-15">
                <a:latin typeface="Calibri Light"/>
                <a:cs typeface="Calibri Light"/>
              </a:rPr>
              <a:t>n</a:t>
            </a:r>
            <a:r>
              <a:rPr dirty="0" sz="1800">
                <a:latin typeface="Calibri Light"/>
                <a:cs typeface="Calibri Light"/>
              </a:rPr>
              <a:t>e</a:t>
            </a:r>
            <a:r>
              <a:rPr dirty="0" sz="1800" spc="-60">
                <a:latin typeface="Calibri Light"/>
                <a:cs typeface="Calibri Light"/>
              </a:rPr>
              <a:t> </a:t>
            </a:r>
            <a:r>
              <a:rPr dirty="0" sz="1800" spc="5">
                <a:latin typeface="Calibri Light"/>
                <a:cs typeface="Calibri Light"/>
              </a:rPr>
              <a:t>t</a:t>
            </a:r>
            <a:r>
              <a:rPr dirty="0" sz="1800" spc="-15">
                <a:latin typeface="Calibri Light"/>
                <a:cs typeface="Calibri Light"/>
              </a:rPr>
              <a:t>y</a:t>
            </a:r>
            <a:r>
              <a:rPr dirty="0" sz="1800" spc="-25">
                <a:latin typeface="Calibri Light"/>
                <a:cs typeface="Calibri Light"/>
              </a:rPr>
              <a:t>p</a:t>
            </a:r>
            <a:r>
              <a:rPr dirty="0" sz="1800">
                <a:latin typeface="Calibri Light"/>
                <a:cs typeface="Calibri Light"/>
              </a:rPr>
              <a:t>e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arenR"/>
            </a:pPr>
            <a:endParaRPr sz="1750">
              <a:latin typeface="Calibri Light"/>
              <a:cs typeface="Calibri Light"/>
            </a:endParaRPr>
          </a:p>
          <a:p>
            <a:pPr marL="1129665" indent="-232410">
              <a:lnSpc>
                <a:spcPct val="100000"/>
              </a:lnSpc>
              <a:buAutoNum type="arabicParenR"/>
              <a:tabLst>
                <a:tab pos="1130300" algn="l"/>
              </a:tabLst>
            </a:pPr>
            <a:r>
              <a:rPr dirty="0" sz="1800" spc="-20">
                <a:solidFill>
                  <a:srgbClr val="FF0000"/>
                </a:solidFill>
                <a:latin typeface="Calibri Light"/>
                <a:cs typeface="Calibri Light"/>
              </a:rPr>
              <a:t>cannabidiol</a:t>
            </a:r>
            <a:r>
              <a:rPr dirty="0" sz="1800" spc="-6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800" spc="-10">
                <a:solidFill>
                  <a:srgbClr val="FF0000"/>
                </a:solidFill>
                <a:latin typeface="Calibri Light"/>
                <a:cs typeface="Calibri Light"/>
              </a:rPr>
              <a:t>type</a:t>
            </a:r>
            <a:r>
              <a:rPr dirty="0" sz="1800" spc="-7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800" spc="-5">
                <a:solidFill>
                  <a:srgbClr val="FF0000"/>
                </a:solidFill>
                <a:latin typeface="Calibri Light"/>
                <a:cs typeface="Calibri Light"/>
              </a:rPr>
              <a:t>(CBD)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/>
            </a:pPr>
            <a:endParaRPr sz="1750">
              <a:latin typeface="Calibri Light"/>
              <a:cs typeface="Calibri Light"/>
            </a:endParaRPr>
          </a:p>
          <a:p>
            <a:pPr marL="243840" indent="-231775">
              <a:lnSpc>
                <a:spcPct val="100000"/>
              </a:lnSpc>
              <a:buAutoNum type="arabicParenR"/>
              <a:tabLst>
                <a:tab pos="244475" algn="l"/>
              </a:tabLst>
            </a:pPr>
            <a:r>
              <a:rPr dirty="0" sz="1800" spc="-5">
                <a:solidFill>
                  <a:srgbClr val="FF0000"/>
                </a:solidFill>
                <a:latin typeface="Calibri Light"/>
                <a:cs typeface="Calibri Light"/>
              </a:rPr>
              <a:t>∆9-</a:t>
            </a:r>
            <a:r>
              <a:rPr dirty="0" sz="1800" spc="-65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800" spc="-25">
                <a:solidFill>
                  <a:srgbClr val="FF0000"/>
                </a:solidFill>
                <a:latin typeface="Calibri Light"/>
                <a:cs typeface="Calibri Light"/>
              </a:rPr>
              <a:t>trans-tetrahydrocannabinol</a:t>
            </a:r>
            <a:r>
              <a:rPr dirty="0" sz="1800" spc="-6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800" spc="-10">
                <a:solidFill>
                  <a:srgbClr val="FF0000"/>
                </a:solidFill>
                <a:latin typeface="Calibri Light"/>
                <a:cs typeface="Calibri Light"/>
              </a:rPr>
              <a:t>type</a:t>
            </a:r>
            <a:r>
              <a:rPr dirty="0" sz="1800" spc="-6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dirty="0" sz="1800" spc="-10">
                <a:solidFill>
                  <a:srgbClr val="FF0000"/>
                </a:solidFill>
                <a:latin typeface="Calibri Light"/>
                <a:cs typeface="Calibri Light"/>
              </a:rPr>
              <a:t>(THC)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arenR"/>
            </a:pPr>
            <a:endParaRPr sz="2100">
              <a:latin typeface="Calibri Light"/>
              <a:cs typeface="Calibri Light"/>
            </a:endParaRPr>
          </a:p>
          <a:p>
            <a:pPr marL="544195" indent="-232410">
              <a:lnSpc>
                <a:spcPct val="100000"/>
              </a:lnSpc>
              <a:buAutoNum type="arabicParenR"/>
              <a:tabLst>
                <a:tab pos="544830" algn="l"/>
              </a:tabLst>
            </a:pPr>
            <a:r>
              <a:rPr dirty="0" sz="1800" spc="-25">
                <a:latin typeface="Calibri Light"/>
                <a:cs typeface="Calibri Light"/>
              </a:rPr>
              <a:t>∆8-trans-tetrahydrocannabinol</a:t>
            </a:r>
            <a:r>
              <a:rPr dirty="0" sz="1800" spc="-6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type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/>
            </a:pPr>
            <a:endParaRPr sz="1750">
              <a:latin typeface="Calibri Light"/>
              <a:cs typeface="Calibri Light"/>
            </a:endParaRPr>
          </a:p>
          <a:p>
            <a:pPr marL="1324610" indent="-232410">
              <a:lnSpc>
                <a:spcPct val="100000"/>
              </a:lnSpc>
              <a:buAutoNum type="arabicParenR"/>
              <a:tabLst>
                <a:tab pos="1325245" algn="l"/>
              </a:tabLst>
            </a:pPr>
            <a:r>
              <a:rPr dirty="0" sz="1800" spc="-10">
                <a:latin typeface="Calibri Light"/>
                <a:cs typeface="Calibri Light"/>
              </a:rPr>
              <a:t>ca</a:t>
            </a:r>
            <a:r>
              <a:rPr dirty="0" sz="1800" spc="-15">
                <a:latin typeface="Calibri Light"/>
                <a:cs typeface="Calibri Light"/>
              </a:rPr>
              <a:t>n</a:t>
            </a:r>
            <a:r>
              <a:rPr dirty="0" sz="1800" spc="-25">
                <a:latin typeface="Calibri Light"/>
                <a:cs typeface="Calibri Light"/>
              </a:rPr>
              <a:t>n</a:t>
            </a:r>
            <a:r>
              <a:rPr dirty="0" sz="1800" spc="-10">
                <a:latin typeface="Calibri Light"/>
                <a:cs typeface="Calibri Light"/>
              </a:rPr>
              <a:t>a</a:t>
            </a:r>
            <a:r>
              <a:rPr dirty="0" sz="1800" spc="-25">
                <a:latin typeface="Calibri Light"/>
                <a:cs typeface="Calibri Light"/>
              </a:rPr>
              <a:t>b</a:t>
            </a:r>
            <a:r>
              <a:rPr dirty="0" sz="1800" spc="-15">
                <a:latin typeface="Calibri Light"/>
                <a:cs typeface="Calibri Light"/>
              </a:rPr>
              <a:t>i</a:t>
            </a:r>
            <a:r>
              <a:rPr dirty="0" sz="1800" spc="-10">
                <a:latin typeface="Calibri Light"/>
                <a:cs typeface="Calibri Light"/>
              </a:rPr>
              <a:t>c</a:t>
            </a:r>
            <a:r>
              <a:rPr dirty="0" sz="1800" spc="-55">
                <a:latin typeface="Calibri Light"/>
                <a:cs typeface="Calibri Light"/>
              </a:rPr>
              <a:t>y</a:t>
            </a:r>
            <a:r>
              <a:rPr dirty="0" sz="1800" spc="-10">
                <a:latin typeface="Calibri Light"/>
                <a:cs typeface="Calibri Light"/>
              </a:rPr>
              <a:t>c</a:t>
            </a:r>
            <a:r>
              <a:rPr dirty="0" sz="1800" spc="-15">
                <a:latin typeface="Calibri Light"/>
                <a:cs typeface="Calibri Light"/>
              </a:rPr>
              <a:t>l</a:t>
            </a:r>
            <a:r>
              <a:rPr dirty="0" sz="1800" spc="-20">
                <a:latin typeface="Calibri Light"/>
                <a:cs typeface="Calibri Light"/>
              </a:rPr>
              <a:t>o</a:t>
            </a:r>
            <a:r>
              <a:rPr dirty="0" sz="1800">
                <a:latin typeface="Calibri Light"/>
                <a:cs typeface="Calibri Light"/>
              </a:rPr>
              <a:t>l</a:t>
            </a:r>
            <a:r>
              <a:rPr dirty="0" sz="1800" spc="-45">
                <a:latin typeface="Calibri Light"/>
                <a:cs typeface="Calibri Light"/>
              </a:rPr>
              <a:t> </a:t>
            </a:r>
            <a:r>
              <a:rPr dirty="0" sz="1800" spc="5">
                <a:latin typeface="Calibri Light"/>
                <a:cs typeface="Calibri Light"/>
              </a:rPr>
              <a:t>t</a:t>
            </a:r>
            <a:r>
              <a:rPr dirty="0" sz="1800" spc="-15">
                <a:latin typeface="Calibri Light"/>
                <a:cs typeface="Calibri Light"/>
              </a:rPr>
              <a:t>y</a:t>
            </a:r>
            <a:r>
              <a:rPr dirty="0" sz="1800" spc="-25">
                <a:latin typeface="Calibri Light"/>
                <a:cs typeface="Calibri Light"/>
              </a:rPr>
              <a:t>p</a:t>
            </a:r>
            <a:r>
              <a:rPr dirty="0" sz="1800">
                <a:latin typeface="Calibri Light"/>
                <a:cs typeface="Calibri Light"/>
              </a:rPr>
              <a:t>e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/>
            </a:pPr>
            <a:endParaRPr sz="1750">
              <a:latin typeface="Calibri Light"/>
              <a:cs typeface="Calibri Light"/>
            </a:endParaRPr>
          </a:p>
          <a:p>
            <a:pPr marL="1310640" indent="-231775">
              <a:lnSpc>
                <a:spcPct val="100000"/>
              </a:lnSpc>
              <a:buAutoNum type="arabicParenR"/>
              <a:tabLst>
                <a:tab pos="1311275" algn="l"/>
              </a:tabLst>
            </a:pPr>
            <a:r>
              <a:rPr dirty="0" sz="1800" spc="-10">
                <a:latin typeface="Calibri Light"/>
                <a:cs typeface="Calibri Light"/>
              </a:rPr>
              <a:t>ca</a:t>
            </a:r>
            <a:r>
              <a:rPr dirty="0" sz="1800" spc="-15">
                <a:latin typeface="Calibri Light"/>
                <a:cs typeface="Calibri Light"/>
              </a:rPr>
              <a:t>n</a:t>
            </a:r>
            <a:r>
              <a:rPr dirty="0" sz="1800" spc="-25">
                <a:latin typeface="Calibri Light"/>
                <a:cs typeface="Calibri Light"/>
              </a:rPr>
              <a:t>n</a:t>
            </a:r>
            <a:r>
              <a:rPr dirty="0" sz="1800" spc="-10">
                <a:latin typeface="Calibri Light"/>
                <a:cs typeface="Calibri Light"/>
              </a:rPr>
              <a:t>a</a:t>
            </a:r>
            <a:r>
              <a:rPr dirty="0" sz="1800" spc="-25">
                <a:latin typeface="Calibri Light"/>
                <a:cs typeface="Calibri Light"/>
              </a:rPr>
              <a:t>b</a:t>
            </a:r>
            <a:r>
              <a:rPr dirty="0" sz="1800" spc="-15">
                <a:latin typeface="Calibri Light"/>
                <a:cs typeface="Calibri Light"/>
              </a:rPr>
              <a:t>iel</a:t>
            </a:r>
            <a:r>
              <a:rPr dirty="0" sz="1800">
                <a:latin typeface="Calibri Light"/>
                <a:cs typeface="Calibri Light"/>
              </a:rPr>
              <a:t>s</a:t>
            </a:r>
            <a:r>
              <a:rPr dirty="0" sz="1800" spc="-15">
                <a:latin typeface="Calibri Light"/>
                <a:cs typeface="Calibri Light"/>
              </a:rPr>
              <a:t>oi</a:t>
            </a:r>
            <a:r>
              <a:rPr dirty="0" sz="1800">
                <a:latin typeface="Calibri Light"/>
                <a:cs typeface="Calibri Light"/>
              </a:rPr>
              <a:t>n</a:t>
            </a:r>
            <a:r>
              <a:rPr dirty="0" sz="1800" spc="-70">
                <a:latin typeface="Calibri Light"/>
                <a:cs typeface="Calibri Light"/>
              </a:rPr>
              <a:t> </a:t>
            </a:r>
            <a:r>
              <a:rPr dirty="0" sz="1800" spc="5">
                <a:latin typeface="Calibri Light"/>
                <a:cs typeface="Calibri Light"/>
              </a:rPr>
              <a:t>t</a:t>
            </a:r>
            <a:r>
              <a:rPr dirty="0" sz="1800" spc="-15">
                <a:latin typeface="Calibri Light"/>
                <a:cs typeface="Calibri Light"/>
              </a:rPr>
              <a:t>yp</a:t>
            </a:r>
            <a:r>
              <a:rPr dirty="0" sz="1800">
                <a:latin typeface="Calibri Light"/>
                <a:cs typeface="Calibri Light"/>
              </a:rPr>
              <a:t>e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/>
            </a:pPr>
            <a:endParaRPr sz="1750">
              <a:latin typeface="Calibri Light"/>
              <a:cs typeface="Calibri Light"/>
            </a:endParaRPr>
          </a:p>
          <a:p>
            <a:pPr marL="1434465" indent="-232410">
              <a:lnSpc>
                <a:spcPct val="100000"/>
              </a:lnSpc>
              <a:buAutoNum type="arabicParenR"/>
              <a:tabLst>
                <a:tab pos="1435100" algn="l"/>
              </a:tabLst>
            </a:pPr>
            <a:r>
              <a:rPr dirty="0" sz="1800" spc="-15">
                <a:latin typeface="Calibri Light"/>
                <a:cs typeface="Calibri Light"/>
              </a:rPr>
              <a:t>cannabinol</a:t>
            </a:r>
            <a:r>
              <a:rPr dirty="0" sz="1800" spc="-8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type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/>
            </a:pPr>
            <a:endParaRPr sz="1750">
              <a:latin typeface="Calibri Light"/>
              <a:cs typeface="Calibri Light"/>
            </a:endParaRPr>
          </a:p>
          <a:p>
            <a:pPr marL="1292860" indent="-231775">
              <a:lnSpc>
                <a:spcPct val="100000"/>
              </a:lnSpc>
              <a:buAutoNum type="arabicParenR"/>
              <a:tabLst>
                <a:tab pos="1292860" algn="l"/>
              </a:tabLst>
            </a:pPr>
            <a:r>
              <a:rPr dirty="0" sz="1800" spc="-20">
                <a:latin typeface="Calibri Light"/>
                <a:cs typeface="Calibri Light"/>
              </a:rPr>
              <a:t>cannabinodiol</a:t>
            </a:r>
            <a:r>
              <a:rPr dirty="0" sz="1800" spc="-7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type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arenR"/>
            </a:pPr>
            <a:endParaRPr sz="1750">
              <a:latin typeface="Calibri Light"/>
              <a:cs typeface="Calibri Light"/>
            </a:endParaRPr>
          </a:p>
          <a:p>
            <a:pPr marL="1449705" indent="-346710">
              <a:lnSpc>
                <a:spcPct val="100000"/>
              </a:lnSpc>
              <a:buAutoNum type="arabicParenR"/>
              <a:tabLst>
                <a:tab pos="1450340" algn="l"/>
              </a:tabLst>
            </a:pPr>
            <a:r>
              <a:rPr dirty="0" sz="1800" spc="-10">
                <a:latin typeface="Calibri Light"/>
                <a:cs typeface="Calibri Light"/>
              </a:rPr>
              <a:t>can</a:t>
            </a:r>
            <a:r>
              <a:rPr dirty="0" sz="1800" spc="-25">
                <a:latin typeface="Calibri Light"/>
                <a:cs typeface="Calibri Light"/>
              </a:rPr>
              <a:t>n</a:t>
            </a:r>
            <a:r>
              <a:rPr dirty="0" sz="1800" spc="-10">
                <a:latin typeface="Calibri Light"/>
                <a:cs typeface="Calibri Light"/>
              </a:rPr>
              <a:t>a</a:t>
            </a:r>
            <a:r>
              <a:rPr dirty="0" sz="1800" spc="-25">
                <a:latin typeface="Calibri Light"/>
                <a:cs typeface="Calibri Light"/>
              </a:rPr>
              <a:t>b</a:t>
            </a:r>
            <a:r>
              <a:rPr dirty="0" sz="1800" spc="-15">
                <a:latin typeface="Calibri Light"/>
                <a:cs typeface="Calibri Light"/>
              </a:rPr>
              <a:t>it</a:t>
            </a:r>
            <a:r>
              <a:rPr dirty="0" sz="1800" spc="-10">
                <a:latin typeface="Calibri Light"/>
                <a:cs typeface="Calibri Light"/>
              </a:rPr>
              <a:t>r</a:t>
            </a:r>
            <a:r>
              <a:rPr dirty="0" sz="1800" spc="-15">
                <a:latin typeface="Calibri Light"/>
                <a:cs typeface="Calibri Light"/>
              </a:rPr>
              <a:t>io</a:t>
            </a:r>
            <a:r>
              <a:rPr dirty="0" sz="1800">
                <a:latin typeface="Calibri Light"/>
                <a:cs typeface="Calibri Light"/>
              </a:rPr>
              <a:t>l</a:t>
            </a:r>
            <a:r>
              <a:rPr dirty="0" sz="1800" spc="-70">
                <a:latin typeface="Calibri Light"/>
                <a:cs typeface="Calibri Light"/>
              </a:rPr>
              <a:t> </a:t>
            </a:r>
            <a:r>
              <a:rPr dirty="0" sz="1800" spc="5">
                <a:latin typeface="Calibri Light"/>
                <a:cs typeface="Calibri Light"/>
              </a:rPr>
              <a:t>t</a:t>
            </a:r>
            <a:r>
              <a:rPr dirty="0" sz="1800" spc="-15">
                <a:latin typeface="Calibri Light"/>
                <a:cs typeface="Calibri Light"/>
              </a:rPr>
              <a:t>yp</a:t>
            </a:r>
            <a:r>
              <a:rPr dirty="0" sz="1800">
                <a:latin typeface="Calibri Light"/>
                <a:cs typeface="Calibri Light"/>
              </a:rPr>
              <a:t>e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4344" y="47701"/>
            <a:ext cx="4586605" cy="6362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12215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solidFill>
                  <a:srgbClr val="00AF50"/>
                </a:solidFill>
              </a:rPr>
              <a:t>Phytocannabinoids</a:t>
            </a:r>
            <a:endParaRPr sz="2000"/>
          </a:p>
          <a:p>
            <a:pPr marL="12700">
              <a:lnSpc>
                <a:spcPct val="100000"/>
              </a:lnSpc>
            </a:pPr>
            <a:r>
              <a:rPr dirty="0" sz="2000" spc="-5" b="0">
                <a:solidFill>
                  <a:srgbClr val="00AF50"/>
                </a:solidFill>
                <a:latin typeface="Calibri"/>
                <a:cs typeface="Calibri"/>
              </a:rPr>
              <a:t>subclasses</a:t>
            </a:r>
            <a:r>
              <a:rPr dirty="0" sz="2000" spc="15" b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000" spc="-5" b="0">
                <a:solidFill>
                  <a:srgbClr val="00AF50"/>
                </a:solidFill>
                <a:latin typeface="Calibri"/>
                <a:cs typeface="Calibri"/>
              </a:rPr>
              <a:t>according</a:t>
            </a:r>
            <a:r>
              <a:rPr dirty="0" sz="2000" spc="-30" b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000" spc="-15" b="0">
                <a:solidFill>
                  <a:srgbClr val="00AF50"/>
                </a:solidFill>
                <a:latin typeface="Calibri"/>
                <a:cs typeface="Calibri"/>
              </a:rPr>
              <a:t>to</a:t>
            </a:r>
            <a:r>
              <a:rPr dirty="0" sz="2000" spc="15" b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000" spc="-5" b="0">
                <a:solidFill>
                  <a:srgbClr val="00AF50"/>
                </a:solidFill>
                <a:latin typeface="Calibri"/>
                <a:cs typeface="Calibri"/>
              </a:rPr>
              <a:t>Elsohly</a:t>
            </a:r>
            <a:r>
              <a:rPr dirty="0" sz="2000" spc="-15" b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000" spc="-10" b="0">
                <a:solidFill>
                  <a:srgbClr val="00AF50"/>
                </a:solidFill>
                <a:latin typeface="Calibri"/>
                <a:cs typeface="Calibri"/>
              </a:rPr>
              <a:t>et</a:t>
            </a:r>
            <a:r>
              <a:rPr dirty="0" sz="2000" b="0">
                <a:solidFill>
                  <a:srgbClr val="00AF50"/>
                </a:solidFill>
                <a:latin typeface="Calibri"/>
                <a:cs typeface="Calibri"/>
              </a:rPr>
              <a:t> al.</a:t>
            </a:r>
            <a:r>
              <a:rPr dirty="0" sz="2000" spc="5" b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00AF50"/>
                </a:solidFill>
                <a:latin typeface="Calibri"/>
                <a:cs typeface="Calibri"/>
              </a:rPr>
              <a:t>(2005):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0290" y="228345"/>
            <a:ext cx="1964055" cy="330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C00000"/>
                </a:solidFill>
              </a:rPr>
              <a:t>Endo</a:t>
            </a:r>
            <a:r>
              <a:rPr dirty="0" sz="2000" spc="-10">
                <a:solidFill>
                  <a:srgbClr val="C00000"/>
                </a:solidFill>
              </a:rPr>
              <a:t>c</a:t>
            </a:r>
            <a:r>
              <a:rPr dirty="0" sz="2000">
                <a:solidFill>
                  <a:srgbClr val="C00000"/>
                </a:solidFill>
              </a:rPr>
              <a:t>annabinoids</a:t>
            </a:r>
            <a:endParaRPr sz="2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8048" y="1319783"/>
            <a:ext cx="5184648" cy="26151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35704" y="5106161"/>
            <a:ext cx="1686560" cy="897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Calibri"/>
                <a:cs typeface="Calibri"/>
              </a:rPr>
              <a:t>Lumír</a:t>
            </a:r>
            <a:r>
              <a:rPr dirty="0" sz="2000" spc="-6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Hanuš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2000" spc="-5" b="1">
                <a:latin typeface="Calibri"/>
                <a:cs typeface="Calibri"/>
              </a:rPr>
              <a:t>William</a:t>
            </a:r>
            <a:r>
              <a:rPr dirty="0" sz="2000" spc="-60" b="1">
                <a:latin typeface="Calibri"/>
                <a:cs typeface="Calibri"/>
              </a:rPr>
              <a:t> </a:t>
            </a:r>
            <a:r>
              <a:rPr dirty="0" sz="2000" spc="-10" b="1">
                <a:latin typeface="Calibri"/>
                <a:cs typeface="Calibri"/>
              </a:rPr>
              <a:t>Devane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047490" y="3958590"/>
            <a:ext cx="30473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https://cs.wikipedia.org/wiki/Soubor:HanDev.jpg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0290" y="228345"/>
            <a:ext cx="1964055" cy="330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C00000"/>
                </a:solidFill>
              </a:rPr>
              <a:t>Endo</a:t>
            </a:r>
            <a:r>
              <a:rPr dirty="0" sz="2000" spc="-10">
                <a:solidFill>
                  <a:srgbClr val="C00000"/>
                </a:solidFill>
              </a:rPr>
              <a:t>c</a:t>
            </a:r>
            <a:r>
              <a:rPr dirty="0" sz="2000">
                <a:solidFill>
                  <a:srgbClr val="C00000"/>
                </a:solidFill>
              </a:rPr>
              <a:t>annabinoids</a:t>
            </a:r>
            <a:endParaRPr sz="2000"/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1207" y="1584706"/>
            <a:ext cx="7329805" cy="3515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4318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anandamide</a:t>
            </a:r>
            <a:r>
              <a:rPr dirty="0" sz="2000" spc="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(N-arachidonoyl-ethanolamine,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AEA) </a:t>
            </a:r>
            <a:r>
              <a:rPr dirty="0" sz="2000" spc="-10">
                <a:latin typeface="Calibri"/>
                <a:cs typeface="Calibri"/>
              </a:rPr>
              <a:t>(Devane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al.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1992)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00">
              <a:latin typeface="Calibri"/>
              <a:cs typeface="Calibri"/>
            </a:endParaRPr>
          </a:p>
          <a:p>
            <a:pPr algn="ctr" marL="43180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name based</a:t>
            </a:r>
            <a:r>
              <a:rPr dirty="0" sz="2000">
                <a:latin typeface="Calibri"/>
                <a:cs typeface="Calibri"/>
              </a:rPr>
              <a:t> on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Sanskrit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word </a:t>
            </a:r>
            <a:r>
              <a:rPr dirty="0" sz="2000" spc="-5">
                <a:latin typeface="Calibri"/>
                <a:cs typeface="Calibri"/>
              </a:rPr>
              <a:t>‘ananda’</a:t>
            </a:r>
            <a:r>
              <a:rPr dirty="0" sz="2000" spc="-10">
                <a:latin typeface="Calibri"/>
                <a:cs typeface="Calibri"/>
              </a:rPr>
              <a:t> (internal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bliss)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Calibri"/>
              <a:cs typeface="Calibri"/>
            </a:endParaRPr>
          </a:p>
          <a:p>
            <a:pPr algn="ctr" marL="758190" marR="826135">
              <a:lnSpc>
                <a:spcPct val="186000"/>
              </a:lnSpc>
            </a:pP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2-arachidonoyl-glycerol</a:t>
            </a:r>
            <a:r>
              <a:rPr dirty="0" sz="2000" spc="-5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(2-AG)</a:t>
            </a:r>
            <a:r>
              <a:rPr dirty="0" sz="2000" spc="-2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(Mechoulam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 </a:t>
            </a:r>
            <a:r>
              <a:rPr dirty="0" sz="2000">
                <a:latin typeface="Calibri"/>
                <a:cs typeface="Calibri"/>
              </a:rPr>
              <a:t>al.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1995) </a:t>
            </a:r>
            <a:r>
              <a:rPr dirty="0" sz="2000" spc="-434"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N-arachidonoyl-dopamine</a:t>
            </a:r>
            <a:r>
              <a:rPr dirty="0" sz="2000" spc="-3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(NADA)</a:t>
            </a:r>
            <a:r>
              <a:rPr dirty="0" sz="2000" spc="-1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(Bisogno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 al.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2000)</a:t>
            </a:r>
            <a:endParaRPr sz="2000">
              <a:latin typeface="Calibri"/>
              <a:cs typeface="Calibri"/>
            </a:endParaRPr>
          </a:p>
          <a:p>
            <a:pPr algn="ctr" marL="12065" marR="79375">
              <a:lnSpc>
                <a:spcPct val="186000"/>
              </a:lnSpc>
              <a:spcBef>
                <a:spcPts val="5"/>
              </a:spcBef>
            </a:pP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noladin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ether</a:t>
            </a:r>
            <a:r>
              <a:rPr dirty="0" sz="2000" spc="1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(2-arachidonyl-glyceryl</a:t>
            </a:r>
            <a:r>
              <a:rPr dirty="0" sz="2000" spc="-2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30">
                <a:solidFill>
                  <a:srgbClr val="C00000"/>
                </a:solidFill>
                <a:latin typeface="Calibri"/>
                <a:cs typeface="Calibri"/>
              </a:rPr>
              <a:t>ether,</a:t>
            </a:r>
            <a:r>
              <a:rPr dirty="0" sz="2000" spc="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2-AGE)</a:t>
            </a:r>
            <a:r>
              <a:rPr dirty="0" sz="2000" spc="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(Hanus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2001) </a:t>
            </a:r>
            <a:r>
              <a:rPr dirty="0" sz="2000" spc="-434"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C00000"/>
                </a:solidFill>
                <a:latin typeface="Calibri"/>
                <a:cs typeface="Calibri"/>
              </a:rPr>
              <a:t>virhodamine</a:t>
            </a:r>
            <a:r>
              <a:rPr dirty="0" sz="2000" spc="-1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Calibri"/>
                <a:cs typeface="Calibri"/>
              </a:rPr>
              <a:t>(O-arachidonoyl-ethanolamine)</a:t>
            </a:r>
            <a:r>
              <a:rPr dirty="0" sz="2000" spc="-1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(Porter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et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2002)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8802" y="288797"/>
            <a:ext cx="2465705" cy="330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6F2F9F"/>
                </a:solidFill>
              </a:rPr>
              <a:t>Synthetic</a:t>
            </a:r>
            <a:r>
              <a:rPr dirty="0" sz="2000" spc="-100">
                <a:solidFill>
                  <a:srgbClr val="6F2F9F"/>
                </a:solidFill>
              </a:rPr>
              <a:t> </a:t>
            </a:r>
            <a:r>
              <a:rPr dirty="0" sz="2000">
                <a:solidFill>
                  <a:srgbClr val="6F2F9F"/>
                </a:solidFill>
              </a:rPr>
              <a:t>cannabinoids</a:t>
            </a:r>
            <a:endParaRPr sz="2000"/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42769" y="993089"/>
            <a:ext cx="4472305" cy="45307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635">
              <a:lnSpc>
                <a:spcPts val="2315"/>
              </a:lnSpc>
              <a:spcBef>
                <a:spcPts val="105"/>
              </a:spcBef>
            </a:pPr>
            <a:r>
              <a:rPr dirty="0" sz="2000">
                <a:latin typeface="Calibri"/>
                <a:cs typeface="Calibri"/>
              </a:rPr>
              <a:t>Main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purpose:</a:t>
            </a:r>
            <a:endParaRPr sz="2000">
              <a:latin typeface="Calibri"/>
              <a:cs typeface="Calibri"/>
            </a:endParaRPr>
          </a:p>
          <a:p>
            <a:pPr algn="ctr" marL="88900" marR="81280">
              <a:lnSpc>
                <a:spcPts val="2230"/>
              </a:lnSpc>
              <a:spcBef>
                <a:spcPts val="135"/>
              </a:spcBef>
            </a:pPr>
            <a:r>
              <a:rPr dirty="0" sz="2000" spc="-5">
                <a:latin typeface="Calibri"/>
                <a:cs typeface="Calibri"/>
              </a:rPr>
              <a:t>study of distribution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pharmacological </a:t>
            </a:r>
            <a:r>
              <a:rPr dirty="0" sz="2000" spc="-44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properties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cannabinoid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receptors</a:t>
            </a:r>
            <a:endParaRPr sz="2000">
              <a:latin typeface="Calibri"/>
              <a:cs typeface="Calibri"/>
            </a:endParaRPr>
          </a:p>
          <a:p>
            <a:pPr algn="ctr" marL="163830" marR="105410" indent="-1270">
              <a:lnSpc>
                <a:spcPct val="186000"/>
              </a:lnSpc>
              <a:spcBef>
                <a:spcPts val="1760"/>
              </a:spcBef>
            </a:pPr>
            <a:r>
              <a:rPr dirty="0" sz="2000" spc="-5">
                <a:solidFill>
                  <a:srgbClr val="6F2F9F"/>
                </a:solidFill>
                <a:latin typeface="Calibri"/>
                <a:cs typeface="Calibri"/>
              </a:rPr>
              <a:t>HU-210 </a:t>
            </a:r>
            <a:r>
              <a:rPr dirty="0" sz="2000">
                <a:latin typeface="Calibri"/>
                <a:cs typeface="Calibri"/>
              </a:rPr>
              <a:t>(CB</a:t>
            </a:r>
            <a:r>
              <a:rPr dirty="0" baseline="-21367" sz="1950">
                <a:latin typeface="Calibri"/>
                <a:cs typeface="Calibri"/>
              </a:rPr>
              <a:t>1</a:t>
            </a:r>
            <a:r>
              <a:rPr dirty="0" baseline="-21367" sz="1950" spc="7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5">
                <a:latin typeface="Calibri"/>
                <a:cs typeface="Calibri"/>
              </a:rPr>
              <a:t>CB</a:t>
            </a:r>
            <a:r>
              <a:rPr dirty="0" baseline="-21367" sz="1950" spc="7">
                <a:latin typeface="Calibri"/>
                <a:cs typeface="Calibri"/>
              </a:rPr>
              <a:t>2</a:t>
            </a:r>
            <a:r>
              <a:rPr dirty="0" baseline="-21367" sz="195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receptor </a:t>
            </a:r>
            <a:r>
              <a:rPr dirty="0" sz="2000" spc="-5">
                <a:latin typeface="Calibri"/>
                <a:cs typeface="Calibri"/>
              </a:rPr>
              <a:t>agonist</a:t>
            </a:r>
            <a:r>
              <a:rPr dirty="0" sz="2000" spc="-5">
                <a:solidFill>
                  <a:srgbClr val="6F2F9F"/>
                </a:solidFill>
                <a:latin typeface="Calibri"/>
                <a:cs typeface="Calibri"/>
              </a:rPr>
              <a:t>) </a:t>
            </a:r>
            <a:r>
              <a:rPr dirty="0" sz="200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6F2F9F"/>
                </a:solidFill>
                <a:latin typeface="Calibri"/>
                <a:cs typeface="Calibri"/>
              </a:rPr>
              <a:t>methanandamide</a:t>
            </a:r>
            <a:r>
              <a:rPr dirty="0" sz="2000" spc="-35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(CB</a:t>
            </a:r>
            <a:r>
              <a:rPr dirty="0" baseline="-21367" sz="1950">
                <a:latin typeface="Calibri"/>
                <a:cs typeface="Calibri"/>
              </a:rPr>
              <a:t>1</a:t>
            </a:r>
            <a:r>
              <a:rPr dirty="0" baseline="-21367" sz="1950" spc="209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receptor agonist) </a:t>
            </a:r>
            <a:r>
              <a:rPr dirty="0" sz="2000" spc="-434"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6F2F9F"/>
                </a:solidFill>
                <a:latin typeface="Calibri"/>
                <a:cs typeface="Calibri"/>
              </a:rPr>
              <a:t>CP </a:t>
            </a:r>
            <a:r>
              <a:rPr dirty="0" sz="2000">
                <a:solidFill>
                  <a:srgbClr val="6F2F9F"/>
                </a:solidFill>
                <a:latin typeface="Calibri"/>
                <a:cs typeface="Calibri"/>
              </a:rPr>
              <a:t>55,940 </a:t>
            </a:r>
            <a:r>
              <a:rPr dirty="0" sz="2000">
                <a:latin typeface="Calibri"/>
                <a:cs typeface="Calibri"/>
              </a:rPr>
              <a:t>(CB</a:t>
            </a:r>
            <a:r>
              <a:rPr dirty="0" baseline="-21367" sz="1950">
                <a:latin typeface="Calibri"/>
                <a:cs typeface="Calibri"/>
              </a:rPr>
              <a:t>1</a:t>
            </a:r>
            <a:r>
              <a:rPr dirty="0" baseline="-21367" sz="1950" spc="7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5">
                <a:latin typeface="Calibri"/>
                <a:cs typeface="Calibri"/>
              </a:rPr>
              <a:t>CB</a:t>
            </a:r>
            <a:r>
              <a:rPr dirty="0" baseline="-21367" sz="1950" spc="7">
                <a:latin typeface="Calibri"/>
                <a:cs typeface="Calibri"/>
              </a:rPr>
              <a:t>2</a:t>
            </a:r>
            <a:r>
              <a:rPr dirty="0" baseline="-21367" sz="195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receptor agonist) 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6F2F9F"/>
                </a:solidFill>
                <a:latin typeface="Calibri"/>
                <a:cs typeface="Calibri"/>
              </a:rPr>
              <a:t>WIN</a:t>
            </a:r>
            <a:r>
              <a:rPr dirty="0" sz="2000" spc="-15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6F2F9F"/>
                </a:solidFill>
                <a:latin typeface="Calibri"/>
                <a:cs typeface="Calibri"/>
              </a:rPr>
              <a:t>55,212-2</a:t>
            </a:r>
            <a:r>
              <a:rPr dirty="0" sz="2000" spc="-40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(CB</a:t>
            </a:r>
            <a:r>
              <a:rPr dirty="0" baseline="-21367" sz="1950">
                <a:latin typeface="Calibri"/>
                <a:cs typeface="Calibri"/>
              </a:rPr>
              <a:t>1</a:t>
            </a:r>
            <a:r>
              <a:rPr dirty="0" baseline="-21367" sz="1950" spc="217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receptor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agonist)</a:t>
            </a:r>
            <a:endParaRPr sz="2000">
              <a:latin typeface="Calibri"/>
              <a:cs typeface="Calibri"/>
            </a:endParaRPr>
          </a:p>
          <a:p>
            <a:pPr algn="ctr" marL="220345">
              <a:lnSpc>
                <a:spcPct val="100000"/>
              </a:lnSpc>
              <a:spcBef>
                <a:spcPts val="2070"/>
              </a:spcBef>
            </a:pPr>
            <a:r>
              <a:rPr dirty="0" sz="2000" spc="-5" b="1">
                <a:solidFill>
                  <a:srgbClr val="6F2F9F"/>
                </a:solidFill>
                <a:latin typeface="Calibri"/>
                <a:cs typeface="Calibri"/>
              </a:rPr>
              <a:t>JWH </a:t>
            </a:r>
            <a:r>
              <a:rPr dirty="0" sz="2000" b="1">
                <a:solidFill>
                  <a:srgbClr val="6F2F9F"/>
                </a:solidFill>
                <a:latin typeface="Calibri"/>
                <a:cs typeface="Calibri"/>
              </a:rPr>
              <a:t>015</a:t>
            </a:r>
            <a:r>
              <a:rPr dirty="0" sz="2000" spc="-15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(CB</a:t>
            </a:r>
            <a:r>
              <a:rPr dirty="0" baseline="-21367" sz="1950">
                <a:latin typeface="Calibri"/>
                <a:cs typeface="Calibri"/>
              </a:rPr>
              <a:t>2</a:t>
            </a:r>
            <a:r>
              <a:rPr dirty="0" baseline="-21367" sz="1950" spc="209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receptor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agonist)</a:t>
            </a:r>
            <a:endParaRPr sz="2000">
              <a:latin typeface="Calibri"/>
              <a:cs typeface="Calibri"/>
            </a:endParaRPr>
          </a:p>
          <a:p>
            <a:pPr algn="ctr" marL="392430">
              <a:lnSpc>
                <a:spcPct val="100000"/>
              </a:lnSpc>
              <a:spcBef>
                <a:spcPts val="2060"/>
              </a:spcBef>
            </a:pPr>
            <a:r>
              <a:rPr dirty="0" sz="2000" b="1">
                <a:solidFill>
                  <a:srgbClr val="6F2F9F"/>
                </a:solidFill>
                <a:latin typeface="Calibri"/>
                <a:cs typeface="Calibri"/>
              </a:rPr>
              <a:t>AM</a:t>
            </a:r>
            <a:r>
              <a:rPr dirty="0" sz="2000" spc="-15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6F2F9F"/>
                </a:solidFill>
                <a:latin typeface="Calibri"/>
                <a:cs typeface="Calibri"/>
              </a:rPr>
              <a:t>251</a:t>
            </a:r>
            <a:r>
              <a:rPr dirty="0" sz="2000" spc="-15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(CB</a:t>
            </a:r>
            <a:r>
              <a:rPr dirty="0" baseline="-21367" sz="1950">
                <a:latin typeface="Calibri"/>
                <a:cs typeface="Calibri"/>
              </a:rPr>
              <a:t>1</a:t>
            </a:r>
            <a:r>
              <a:rPr dirty="0" baseline="-21367" sz="1950" spc="209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receptor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antagonist)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3638" y="120141"/>
            <a:ext cx="6757034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931544" marR="5080" indent="-91948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Calibri"/>
                <a:cs typeface="Calibri"/>
              </a:rPr>
              <a:t>Cannabinoids</a:t>
            </a:r>
            <a:r>
              <a:rPr dirty="0" sz="3600" spc="-45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-</a:t>
            </a:r>
            <a:r>
              <a:rPr dirty="0" sz="3600" spc="-20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mechanism</a:t>
            </a:r>
            <a:r>
              <a:rPr dirty="0" sz="3600" spc="-30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of</a:t>
            </a:r>
            <a:r>
              <a:rPr dirty="0" sz="3600" spc="-10" b="0">
                <a:latin typeface="Calibri"/>
                <a:cs typeface="Calibri"/>
              </a:rPr>
              <a:t> </a:t>
            </a:r>
            <a:r>
              <a:rPr dirty="0" sz="3600" b="0">
                <a:latin typeface="Calibri"/>
                <a:cs typeface="Calibri"/>
              </a:rPr>
              <a:t>action </a:t>
            </a:r>
            <a:r>
              <a:rPr dirty="0" sz="3600" spc="-800" b="0">
                <a:latin typeface="Calibri"/>
                <a:cs typeface="Calibri"/>
              </a:rPr>
              <a:t> </a:t>
            </a:r>
            <a:r>
              <a:rPr dirty="0" sz="3600" spc="-5" b="0">
                <a:latin typeface="Calibri"/>
                <a:cs typeface="Calibri"/>
              </a:rPr>
              <a:t>(endocannabinoid</a:t>
            </a:r>
            <a:r>
              <a:rPr dirty="0" sz="3600" spc="-50" b="0">
                <a:latin typeface="Calibri"/>
                <a:cs typeface="Calibri"/>
              </a:rPr>
              <a:t> </a:t>
            </a:r>
            <a:r>
              <a:rPr dirty="0" sz="3600" spc="-30" b="0">
                <a:latin typeface="Calibri"/>
                <a:cs typeface="Calibri"/>
              </a:rPr>
              <a:t>system)</a:t>
            </a:r>
            <a:endParaRPr sz="36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11876" y="1303019"/>
            <a:ext cx="6178550" cy="4331335"/>
            <a:chOff x="1811876" y="1303019"/>
            <a:chExt cx="6178550" cy="43313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11876" y="1337982"/>
              <a:ext cx="2621459" cy="171068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835657" y="1338960"/>
              <a:ext cx="2578100" cy="1658620"/>
            </a:xfrm>
            <a:custGeom>
              <a:avLst/>
              <a:gdLst/>
              <a:ahLst/>
              <a:cxnLst/>
              <a:rect l="l" t="t" r="r" b="b"/>
              <a:pathLst>
                <a:path w="2578100" h="1658620">
                  <a:moveTo>
                    <a:pt x="68580" y="1538351"/>
                  </a:moveTo>
                  <a:lnTo>
                    <a:pt x="59943" y="1541144"/>
                  </a:lnTo>
                  <a:lnTo>
                    <a:pt x="56261" y="1548129"/>
                  </a:lnTo>
                  <a:lnTo>
                    <a:pt x="0" y="1658365"/>
                  </a:lnTo>
                  <a:lnTo>
                    <a:pt x="78362" y="1655064"/>
                  </a:lnTo>
                  <a:lnTo>
                    <a:pt x="31496" y="1655064"/>
                  </a:lnTo>
                  <a:lnTo>
                    <a:pt x="16129" y="1631061"/>
                  </a:lnTo>
                  <a:lnTo>
                    <a:pt x="60645" y="1602546"/>
                  </a:lnTo>
                  <a:lnTo>
                    <a:pt x="85343" y="1554226"/>
                  </a:lnTo>
                  <a:lnTo>
                    <a:pt x="82550" y="1545589"/>
                  </a:lnTo>
                  <a:lnTo>
                    <a:pt x="75565" y="1542034"/>
                  </a:lnTo>
                  <a:lnTo>
                    <a:pt x="68580" y="1538351"/>
                  </a:lnTo>
                  <a:close/>
                </a:path>
                <a:path w="2578100" h="1658620">
                  <a:moveTo>
                    <a:pt x="60645" y="1602546"/>
                  </a:moveTo>
                  <a:lnTo>
                    <a:pt x="16129" y="1631061"/>
                  </a:lnTo>
                  <a:lnTo>
                    <a:pt x="31496" y="1655064"/>
                  </a:lnTo>
                  <a:lnTo>
                    <a:pt x="40022" y="1649602"/>
                  </a:lnTo>
                  <a:lnTo>
                    <a:pt x="36575" y="1649602"/>
                  </a:lnTo>
                  <a:lnTo>
                    <a:pt x="23241" y="1628775"/>
                  </a:lnTo>
                  <a:lnTo>
                    <a:pt x="47759" y="1627739"/>
                  </a:lnTo>
                  <a:lnTo>
                    <a:pt x="60645" y="1602546"/>
                  </a:lnTo>
                  <a:close/>
                </a:path>
                <a:path w="2578100" h="1658620">
                  <a:moveTo>
                    <a:pt x="130302" y="1624329"/>
                  </a:moveTo>
                  <a:lnTo>
                    <a:pt x="76022" y="1626544"/>
                  </a:lnTo>
                  <a:lnTo>
                    <a:pt x="31496" y="1655064"/>
                  </a:lnTo>
                  <a:lnTo>
                    <a:pt x="78362" y="1655064"/>
                  </a:lnTo>
                  <a:lnTo>
                    <a:pt x="131444" y="1652904"/>
                  </a:lnTo>
                  <a:lnTo>
                    <a:pt x="137541" y="1646174"/>
                  </a:lnTo>
                  <a:lnTo>
                    <a:pt x="137287" y="1638300"/>
                  </a:lnTo>
                  <a:lnTo>
                    <a:pt x="136906" y="1630426"/>
                  </a:lnTo>
                  <a:lnTo>
                    <a:pt x="130302" y="1624329"/>
                  </a:lnTo>
                  <a:close/>
                </a:path>
                <a:path w="2578100" h="1658620">
                  <a:moveTo>
                    <a:pt x="47759" y="1627739"/>
                  </a:moveTo>
                  <a:lnTo>
                    <a:pt x="23241" y="1628775"/>
                  </a:lnTo>
                  <a:lnTo>
                    <a:pt x="36575" y="1649602"/>
                  </a:lnTo>
                  <a:lnTo>
                    <a:pt x="47759" y="1627739"/>
                  </a:lnTo>
                  <a:close/>
                </a:path>
                <a:path w="2578100" h="1658620">
                  <a:moveTo>
                    <a:pt x="76022" y="1626544"/>
                  </a:moveTo>
                  <a:lnTo>
                    <a:pt x="47759" y="1627739"/>
                  </a:lnTo>
                  <a:lnTo>
                    <a:pt x="36575" y="1649602"/>
                  </a:lnTo>
                  <a:lnTo>
                    <a:pt x="40022" y="1649602"/>
                  </a:lnTo>
                  <a:lnTo>
                    <a:pt x="76022" y="1626544"/>
                  </a:lnTo>
                  <a:close/>
                </a:path>
                <a:path w="2578100" h="1658620">
                  <a:moveTo>
                    <a:pt x="2562479" y="0"/>
                  </a:moveTo>
                  <a:lnTo>
                    <a:pt x="60645" y="1602546"/>
                  </a:lnTo>
                  <a:lnTo>
                    <a:pt x="47759" y="1627739"/>
                  </a:lnTo>
                  <a:lnTo>
                    <a:pt x="76022" y="1626544"/>
                  </a:lnTo>
                  <a:lnTo>
                    <a:pt x="2577846" y="24129"/>
                  </a:lnTo>
                  <a:lnTo>
                    <a:pt x="25624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61103" y="1322831"/>
              <a:ext cx="335254" cy="315925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364735" y="1341881"/>
              <a:ext cx="132715" cy="2951480"/>
            </a:xfrm>
            <a:custGeom>
              <a:avLst/>
              <a:gdLst/>
              <a:ahLst/>
              <a:cxnLst/>
              <a:rect l="l" t="t" r="r" b="b"/>
              <a:pathLst>
                <a:path w="132714" h="2951479">
                  <a:moveTo>
                    <a:pt x="15875" y="2820923"/>
                  </a:moveTo>
                  <a:lnTo>
                    <a:pt x="9016" y="2824860"/>
                  </a:lnTo>
                  <a:lnTo>
                    <a:pt x="2286" y="2828797"/>
                  </a:lnTo>
                  <a:lnTo>
                    <a:pt x="0" y="2837560"/>
                  </a:lnTo>
                  <a:lnTo>
                    <a:pt x="3937" y="2844418"/>
                  </a:lnTo>
                  <a:lnTo>
                    <a:pt x="66421" y="2951225"/>
                  </a:lnTo>
                  <a:lnTo>
                    <a:pt x="82902" y="2922904"/>
                  </a:lnTo>
                  <a:lnTo>
                    <a:pt x="52069" y="2922904"/>
                  </a:lnTo>
                  <a:lnTo>
                    <a:pt x="52012" y="2869990"/>
                  </a:lnTo>
                  <a:lnTo>
                    <a:pt x="24637" y="2823210"/>
                  </a:lnTo>
                  <a:lnTo>
                    <a:pt x="15875" y="2820923"/>
                  </a:lnTo>
                  <a:close/>
                </a:path>
                <a:path w="132714" h="2951479">
                  <a:moveTo>
                    <a:pt x="52012" y="2869990"/>
                  </a:moveTo>
                  <a:lnTo>
                    <a:pt x="52069" y="2922904"/>
                  </a:lnTo>
                  <a:lnTo>
                    <a:pt x="80644" y="2922904"/>
                  </a:lnTo>
                  <a:lnTo>
                    <a:pt x="80637" y="2915666"/>
                  </a:lnTo>
                  <a:lnTo>
                    <a:pt x="54101" y="2915666"/>
                  </a:lnTo>
                  <a:lnTo>
                    <a:pt x="66389" y="2894560"/>
                  </a:lnTo>
                  <a:lnTo>
                    <a:pt x="52012" y="2869990"/>
                  </a:lnTo>
                  <a:close/>
                </a:path>
                <a:path w="132714" h="2951479">
                  <a:moveTo>
                    <a:pt x="116712" y="2820797"/>
                  </a:moveTo>
                  <a:lnTo>
                    <a:pt x="107950" y="2823082"/>
                  </a:lnTo>
                  <a:lnTo>
                    <a:pt x="104012" y="2829941"/>
                  </a:lnTo>
                  <a:lnTo>
                    <a:pt x="80695" y="2869990"/>
                  </a:lnTo>
                  <a:lnTo>
                    <a:pt x="80644" y="2922904"/>
                  </a:lnTo>
                  <a:lnTo>
                    <a:pt x="82902" y="2922904"/>
                  </a:lnTo>
                  <a:lnTo>
                    <a:pt x="128650" y="2844291"/>
                  </a:lnTo>
                  <a:lnTo>
                    <a:pt x="132587" y="2837434"/>
                  </a:lnTo>
                  <a:lnTo>
                    <a:pt x="130301" y="2828670"/>
                  </a:lnTo>
                  <a:lnTo>
                    <a:pt x="123443" y="2824734"/>
                  </a:lnTo>
                  <a:lnTo>
                    <a:pt x="116712" y="2820797"/>
                  </a:lnTo>
                  <a:close/>
                </a:path>
                <a:path w="132714" h="2951479">
                  <a:moveTo>
                    <a:pt x="66389" y="2894560"/>
                  </a:moveTo>
                  <a:lnTo>
                    <a:pt x="54101" y="2915666"/>
                  </a:lnTo>
                  <a:lnTo>
                    <a:pt x="78739" y="2915666"/>
                  </a:lnTo>
                  <a:lnTo>
                    <a:pt x="66389" y="2894560"/>
                  </a:lnTo>
                  <a:close/>
                </a:path>
                <a:path w="132714" h="2951479">
                  <a:moveTo>
                    <a:pt x="80587" y="2870175"/>
                  </a:moveTo>
                  <a:lnTo>
                    <a:pt x="66389" y="2894560"/>
                  </a:lnTo>
                  <a:lnTo>
                    <a:pt x="78739" y="2915666"/>
                  </a:lnTo>
                  <a:lnTo>
                    <a:pt x="80637" y="2915666"/>
                  </a:lnTo>
                  <a:lnTo>
                    <a:pt x="80587" y="2870175"/>
                  </a:lnTo>
                  <a:close/>
                </a:path>
                <a:path w="132714" h="2951479">
                  <a:moveTo>
                    <a:pt x="77469" y="0"/>
                  </a:moveTo>
                  <a:lnTo>
                    <a:pt x="48894" y="0"/>
                  </a:lnTo>
                  <a:lnTo>
                    <a:pt x="52012" y="2869990"/>
                  </a:lnTo>
                  <a:lnTo>
                    <a:pt x="66389" y="2894560"/>
                  </a:lnTo>
                  <a:lnTo>
                    <a:pt x="80587" y="2870175"/>
                  </a:lnTo>
                  <a:lnTo>
                    <a:pt x="774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73879" y="1303019"/>
              <a:ext cx="3616452" cy="433120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416932" y="1322069"/>
              <a:ext cx="3408679" cy="4124325"/>
            </a:xfrm>
            <a:custGeom>
              <a:avLst/>
              <a:gdLst/>
              <a:ahLst/>
              <a:cxnLst/>
              <a:rect l="l" t="t" r="r" b="b"/>
              <a:pathLst>
                <a:path w="3408679" h="4124325">
                  <a:moveTo>
                    <a:pt x="3294634" y="4051680"/>
                  </a:moveTo>
                  <a:lnTo>
                    <a:pt x="3286506" y="4055491"/>
                  </a:lnTo>
                  <a:lnTo>
                    <a:pt x="3283712" y="4062983"/>
                  </a:lnTo>
                  <a:lnTo>
                    <a:pt x="3281044" y="4070350"/>
                  </a:lnTo>
                  <a:lnTo>
                    <a:pt x="3284855" y="4078478"/>
                  </a:lnTo>
                  <a:lnTo>
                    <a:pt x="3292220" y="4081271"/>
                  </a:lnTo>
                  <a:lnTo>
                    <a:pt x="3408298" y="4123943"/>
                  </a:lnTo>
                  <a:lnTo>
                    <a:pt x="3406244" y="4111370"/>
                  </a:lnTo>
                  <a:lnTo>
                    <a:pt x="3379342" y="4111370"/>
                  </a:lnTo>
                  <a:lnTo>
                    <a:pt x="3345584" y="4070482"/>
                  </a:lnTo>
                  <a:lnTo>
                    <a:pt x="3294634" y="4051680"/>
                  </a:lnTo>
                  <a:close/>
                </a:path>
                <a:path w="3408679" h="4124325">
                  <a:moveTo>
                    <a:pt x="3345584" y="4070482"/>
                  </a:moveTo>
                  <a:lnTo>
                    <a:pt x="3379342" y="4111370"/>
                  </a:lnTo>
                  <a:lnTo>
                    <a:pt x="3387783" y="4104385"/>
                  </a:lnTo>
                  <a:lnTo>
                    <a:pt x="3376167" y="4104385"/>
                  </a:lnTo>
                  <a:lnTo>
                    <a:pt x="3372230" y="4080297"/>
                  </a:lnTo>
                  <a:lnTo>
                    <a:pt x="3345584" y="4070482"/>
                  </a:lnTo>
                  <a:close/>
                </a:path>
                <a:path w="3408679" h="4124325">
                  <a:moveTo>
                    <a:pt x="3379723" y="3988816"/>
                  </a:moveTo>
                  <a:lnTo>
                    <a:pt x="3364230" y="3991355"/>
                  </a:lnTo>
                  <a:lnTo>
                    <a:pt x="3358895" y="3998721"/>
                  </a:lnTo>
                  <a:lnTo>
                    <a:pt x="3367625" y="4052125"/>
                  </a:lnTo>
                  <a:lnTo>
                    <a:pt x="3401441" y="4093082"/>
                  </a:lnTo>
                  <a:lnTo>
                    <a:pt x="3379342" y="4111370"/>
                  </a:lnTo>
                  <a:lnTo>
                    <a:pt x="3406244" y="4111370"/>
                  </a:lnTo>
                  <a:lnTo>
                    <a:pt x="3387090" y="3994150"/>
                  </a:lnTo>
                  <a:lnTo>
                    <a:pt x="3379723" y="3988816"/>
                  </a:lnTo>
                  <a:close/>
                </a:path>
                <a:path w="3408679" h="4124325">
                  <a:moveTo>
                    <a:pt x="3372230" y="4080297"/>
                  </a:moveTo>
                  <a:lnTo>
                    <a:pt x="3376167" y="4104385"/>
                  </a:lnTo>
                  <a:lnTo>
                    <a:pt x="3395217" y="4088765"/>
                  </a:lnTo>
                  <a:lnTo>
                    <a:pt x="3372230" y="4080297"/>
                  </a:lnTo>
                  <a:close/>
                </a:path>
                <a:path w="3408679" h="4124325">
                  <a:moveTo>
                    <a:pt x="3367625" y="4052125"/>
                  </a:moveTo>
                  <a:lnTo>
                    <a:pt x="3372230" y="4080297"/>
                  </a:lnTo>
                  <a:lnTo>
                    <a:pt x="3395217" y="4088765"/>
                  </a:lnTo>
                  <a:lnTo>
                    <a:pt x="3376167" y="4104385"/>
                  </a:lnTo>
                  <a:lnTo>
                    <a:pt x="3387783" y="4104385"/>
                  </a:lnTo>
                  <a:lnTo>
                    <a:pt x="3401441" y="4093082"/>
                  </a:lnTo>
                  <a:lnTo>
                    <a:pt x="3367625" y="4052125"/>
                  </a:lnTo>
                  <a:close/>
                </a:path>
                <a:path w="3408679" h="4124325">
                  <a:moveTo>
                    <a:pt x="22097" y="0"/>
                  </a:moveTo>
                  <a:lnTo>
                    <a:pt x="0" y="18287"/>
                  </a:lnTo>
                  <a:lnTo>
                    <a:pt x="3345584" y="4070482"/>
                  </a:lnTo>
                  <a:lnTo>
                    <a:pt x="3372230" y="4080297"/>
                  </a:lnTo>
                  <a:lnTo>
                    <a:pt x="3367625" y="4052125"/>
                  </a:lnTo>
                  <a:lnTo>
                    <a:pt x="220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339039" y="3046857"/>
            <a:ext cx="235902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Calibri"/>
                <a:cs typeface="Calibri"/>
              </a:rPr>
              <a:t>Cannabinoid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receptors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pc="-5"/>
              <a:t>Department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 spc="-5"/>
              <a:t>Pharmacology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54348" y="4198111"/>
            <a:ext cx="192087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alibri"/>
                <a:cs typeface="Calibri"/>
              </a:rPr>
              <a:t>Endocannabinoids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2982" y="5495340"/>
            <a:ext cx="2662555" cy="61468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 marR="5080" indent="839469">
              <a:lnSpc>
                <a:spcPts val="2230"/>
              </a:lnSpc>
              <a:spcBef>
                <a:spcPts val="320"/>
              </a:spcBef>
            </a:pPr>
            <a:r>
              <a:rPr dirty="0" sz="2000" spc="-5">
                <a:latin typeface="Calibri"/>
                <a:cs typeface="Calibri"/>
              </a:rPr>
              <a:t>Enzymes 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(biosyntesis/degradation)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Leoš Landa</dc:creator>
  <dc:title>Prezentace aplikace PowerPoint</dc:title>
  <dcterms:created xsi:type="dcterms:W3CDTF">2023-10-03T06:05:16Z</dcterms:created>
  <dcterms:modified xsi:type="dcterms:W3CDTF">2023-10-03T06:05:16Z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2022-12-13T00:00:00Z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2023-10-03T00:00:00Z</vt:filetime>
  </property>
</Properties>
</file>