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1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2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3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4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5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6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7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8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9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0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21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22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2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24.xml" ContentType="application/vnd.openxmlformats-officedocument.presentationml.notesSlide+xml"/>
  <Override PartName="/ppt/tags/tag67.xml" ContentType="application/vnd.openxmlformats-officedocument.presentationml.tags+xml"/>
  <Override PartName="/ppt/notesSlides/notesSlide25.xml" ContentType="application/vnd.openxmlformats-officedocument.presentationml.notesSlide+xml"/>
  <Override PartName="/ppt/tags/tag68.xml" ContentType="application/vnd.openxmlformats-officedocument.presentationml.tags+xml"/>
  <Override PartName="/ppt/notesSlides/notesSlide26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27.xml" ContentType="application/vnd.openxmlformats-officedocument.presentationml.notesSlide+xml"/>
  <Override PartName="/ppt/tags/tag71.xml" ContentType="application/vnd.openxmlformats-officedocument.presentationml.tags+xml"/>
  <Override PartName="/ppt/notesSlides/notesSlide28.xml" ContentType="application/vnd.openxmlformats-officedocument.presentationml.notesSlide+xml"/>
  <Override PartName="/ppt/tags/tag72.xml" ContentType="application/vnd.openxmlformats-officedocument.presentationml.tags+xml"/>
  <Override PartName="/ppt/notesSlides/notesSlide29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30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31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32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33.xml" ContentType="application/vnd.openxmlformats-officedocument.presentationml.notesSlide+xml"/>
  <Override PartName="/ppt/tags/tag90.xml" ContentType="application/vnd.openxmlformats-officedocument.presentationml.tags+xml"/>
  <Override PartName="/ppt/notesSlides/notesSlide34.xml" ContentType="application/vnd.openxmlformats-officedocument.presentationml.notesSlide+xml"/>
  <Override PartName="/ppt/tags/tag91.xml" ContentType="application/vnd.openxmlformats-officedocument.presentationml.tags+xml"/>
  <Override PartName="/ppt/notesSlides/notesSlide35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36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61"/>
  </p:notesMasterIdLst>
  <p:handoutMasterIdLst>
    <p:handoutMasterId r:id="rId62"/>
  </p:handoutMasterIdLst>
  <p:sldIdLst>
    <p:sldId id="321" r:id="rId2"/>
    <p:sldId id="322" r:id="rId3"/>
    <p:sldId id="309" r:id="rId4"/>
    <p:sldId id="308" r:id="rId5"/>
    <p:sldId id="324" r:id="rId6"/>
    <p:sldId id="325" r:id="rId7"/>
    <p:sldId id="326" r:id="rId8"/>
    <p:sldId id="327" r:id="rId9"/>
    <p:sldId id="328" r:id="rId10"/>
    <p:sldId id="269" r:id="rId11"/>
    <p:sldId id="329" r:id="rId12"/>
    <p:sldId id="330" r:id="rId13"/>
    <p:sldId id="331" r:id="rId14"/>
    <p:sldId id="332" r:id="rId15"/>
    <p:sldId id="333" r:id="rId16"/>
    <p:sldId id="334" r:id="rId17"/>
    <p:sldId id="316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257" r:id="rId28"/>
    <p:sldId id="287" r:id="rId29"/>
    <p:sldId id="317" r:id="rId30"/>
    <p:sldId id="259" r:id="rId31"/>
    <p:sldId id="268" r:id="rId32"/>
    <p:sldId id="270" r:id="rId33"/>
    <p:sldId id="384" r:id="rId34"/>
    <p:sldId id="273" r:id="rId35"/>
    <p:sldId id="385" r:id="rId36"/>
    <p:sldId id="275" r:id="rId37"/>
    <p:sldId id="276" r:id="rId38"/>
    <p:sldId id="286" r:id="rId39"/>
    <p:sldId id="277" r:id="rId40"/>
    <p:sldId id="278" r:id="rId41"/>
    <p:sldId id="320" r:id="rId42"/>
    <p:sldId id="318" r:id="rId43"/>
    <p:sldId id="319" r:id="rId44"/>
    <p:sldId id="386" r:id="rId45"/>
    <p:sldId id="285" r:id="rId46"/>
    <p:sldId id="260" r:id="rId47"/>
    <p:sldId id="261" r:id="rId48"/>
    <p:sldId id="262" r:id="rId49"/>
    <p:sldId id="263" r:id="rId50"/>
    <p:sldId id="264" r:id="rId51"/>
    <p:sldId id="314" r:id="rId52"/>
    <p:sldId id="265" r:id="rId53"/>
    <p:sldId id="387" r:id="rId54"/>
    <p:sldId id="388" r:id="rId55"/>
    <p:sldId id="389" r:id="rId56"/>
    <p:sldId id="313" r:id="rId57"/>
    <p:sldId id="390" r:id="rId58"/>
    <p:sldId id="281" r:id="rId59"/>
    <p:sldId id="289" r:id="rId60"/>
  </p:sldIdLst>
  <p:sldSz cx="12192000" cy="6858000"/>
  <p:notesSz cx="6858000" cy="9144000"/>
  <p:custDataLst>
    <p:tags r:id="rId6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53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7" pos="7219" userDrawn="1">
          <p15:clr>
            <a:srgbClr val="A4A3A4"/>
          </p15:clr>
        </p15:guide>
        <p15:guide id="8" pos="892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53" autoAdjust="0"/>
    <p:restoredTop sz="86355" autoAdjust="0"/>
  </p:normalViewPr>
  <p:slideViewPr>
    <p:cSldViewPr snapToGrid="0">
      <p:cViewPr varScale="1">
        <p:scale>
          <a:sx n="111" d="100"/>
          <a:sy n="111" d="100"/>
        </p:scale>
        <p:origin x="180" y="114"/>
      </p:cViewPr>
      <p:guideLst>
        <p:guide orient="horz" pos="1120"/>
        <p:guide orient="horz" pos="1253"/>
        <p:guide orient="horz" pos="715"/>
        <p:guide orient="horz" pos="3861"/>
        <p:guide orient="horz" pos="3944"/>
        <p:guide pos="438"/>
        <p:guide pos="7219"/>
        <p:guide pos="892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>
            <a:extLst>
              <a:ext uri="{FF2B5EF4-FFF2-40B4-BE49-F238E27FC236}">
                <a16:creationId xmlns:a16="http://schemas.microsoft.com/office/drawing/2014/main" id="{60FF6BFB-7F95-4B57-8379-1D70B83A68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>
            <a:extLst>
              <a:ext uri="{FF2B5EF4-FFF2-40B4-BE49-F238E27FC236}">
                <a16:creationId xmlns:a16="http://schemas.microsoft.com/office/drawing/2014/main" id="{2FD59F43-F82F-4F43-9033-9EE90B9216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5124" name="Zástupný symbol pro číslo snímku 3">
            <a:extLst>
              <a:ext uri="{FF2B5EF4-FFF2-40B4-BE49-F238E27FC236}">
                <a16:creationId xmlns:a16="http://schemas.microsoft.com/office/drawing/2014/main" id="{5131796C-0DA1-40A4-9ED6-D7359B6CBF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7388" algn="l"/>
                <a:tab pos="1374775" algn="l"/>
                <a:tab pos="2062163" algn="l"/>
                <a:tab pos="274955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2FC877-A39A-475D-8C14-C09ABD9B5C9B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id="{F255DD88-7786-4EC0-A37E-EF5BC8B954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id="{235CA9DB-4D95-41C5-97CC-D8ED8B3CB0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id="{CB381762-C097-4F50-A508-A26C7B9C9B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AECBA0-194C-4B93-B518-3C73E19AE5A5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>
            <a:extLst>
              <a:ext uri="{FF2B5EF4-FFF2-40B4-BE49-F238E27FC236}">
                <a16:creationId xmlns:a16="http://schemas.microsoft.com/office/drawing/2014/main" id="{7CCCE123-1FF2-4ABA-8DE3-9248822F21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>
            <a:extLst>
              <a:ext uri="{FF2B5EF4-FFF2-40B4-BE49-F238E27FC236}">
                <a16:creationId xmlns:a16="http://schemas.microsoft.com/office/drawing/2014/main" id="{01877D57-0FF6-4A7A-A60C-BA66A93E5E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33796" name="Zástupný symbol pro číslo snímku 3">
            <a:extLst>
              <a:ext uri="{FF2B5EF4-FFF2-40B4-BE49-F238E27FC236}">
                <a16:creationId xmlns:a16="http://schemas.microsoft.com/office/drawing/2014/main" id="{D0C11C42-A2F6-42C2-9B3E-3FAB77DC15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B78925-2E79-4499-808A-B0D774EB1622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:a16="http://schemas.microsoft.com/office/drawing/2014/main" id="{26D73876-0DE8-4D61-B3B5-331BDE5EFF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>
            <a:extLst>
              <a:ext uri="{FF2B5EF4-FFF2-40B4-BE49-F238E27FC236}">
                <a16:creationId xmlns:a16="http://schemas.microsoft.com/office/drawing/2014/main" id="{A13CC87C-F092-4AF1-A6D8-3A60397DC1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:a16="http://schemas.microsoft.com/office/drawing/2014/main" id="{3E5967E3-89CF-4A9F-8001-65D3DD3B7C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674491-1720-468F-A649-4823A7CA6EEE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31404BDA-9C0F-4788-BE24-FECEB27610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6FD5759D-DB69-40AB-B1F6-EF6FC16834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BFF3F2E5-A15D-47F5-8B40-6A466257F1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3A04B8-97CE-4CFA-AE0B-6E85EF138CFF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>
            <a:extLst>
              <a:ext uri="{FF2B5EF4-FFF2-40B4-BE49-F238E27FC236}">
                <a16:creationId xmlns:a16="http://schemas.microsoft.com/office/drawing/2014/main" id="{E4155267-1525-4CAB-9122-099D5C5A10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Zástupný symbol pro poznámky 2">
            <a:extLst>
              <a:ext uri="{FF2B5EF4-FFF2-40B4-BE49-F238E27FC236}">
                <a16:creationId xmlns:a16="http://schemas.microsoft.com/office/drawing/2014/main" id="{5B7C34C6-DFD2-439F-90D6-3AFAD08046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41988" name="Zástupný symbol pro číslo snímku 3">
            <a:extLst>
              <a:ext uri="{FF2B5EF4-FFF2-40B4-BE49-F238E27FC236}">
                <a16:creationId xmlns:a16="http://schemas.microsoft.com/office/drawing/2014/main" id="{2CBBF3BC-C7DD-408B-81F5-9B2DEAED01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FBCC88-F5A2-435B-A373-11208A76AF80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>
            <a:extLst>
              <a:ext uri="{FF2B5EF4-FFF2-40B4-BE49-F238E27FC236}">
                <a16:creationId xmlns:a16="http://schemas.microsoft.com/office/drawing/2014/main" id="{67978112-6B8A-4C05-B9C9-47EBCD5675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Zástupný symbol pro poznámky 2">
            <a:extLst>
              <a:ext uri="{FF2B5EF4-FFF2-40B4-BE49-F238E27FC236}">
                <a16:creationId xmlns:a16="http://schemas.microsoft.com/office/drawing/2014/main" id="{1DDDC63E-7BC0-4F99-8311-FA1A694620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4036" name="Zástupný symbol pro číslo snímku 3">
            <a:extLst>
              <a:ext uri="{FF2B5EF4-FFF2-40B4-BE49-F238E27FC236}">
                <a16:creationId xmlns:a16="http://schemas.microsoft.com/office/drawing/2014/main" id="{25EEFD92-3116-4360-9389-A806F10A03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7694624-C68C-47E6-B4F3-C9251045770B}" type="slidenum">
              <a:rPr lang="sk-SK" altLang="cs-CZ"/>
              <a:pPr/>
              <a:t>23</a:t>
            </a:fld>
            <a:endParaRPr lang="sk-SK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>
            <a:extLst>
              <a:ext uri="{FF2B5EF4-FFF2-40B4-BE49-F238E27FC236}">
                <a16:creationId xmlns:a16="http://schemas.microsoft.com/office/drawing/2014/main" id="{3516A093-C385-4C82-92A7-8C43BB4931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Zástupný symbol pro poznámky 2">
            <a:extLst>
              <a:ext uri="{FF2B5EF4-FFF2-40B4-BE49-F238E27FC236}">
                <a16:creationId xmlns:a16="http://schemas.microsoft.com/office/drawing/2014/main" id="{7B01D586-CA86-40D6-B687-AABCCB2C2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cs-CZ">
              <a:latin typeface="Arial" panose="020B0604020202020204" pitchFamily="34" charset="0"/>
            </a:endParaRPr>
          </a:p>
        </p:txBody>
      </p:sp>
      <p:sp>
        <p:nvSpPr>
          <p:cNvPr id="5124" name="Zástupný symbol pro číslo snímku 3">
            <a:extLst>
              <a:ext uri="{FF2B5EF4-FFF2-40B4-BE49-F238E27FC236}">
                <a16:creationId xmlns:a16="http://schemas.microsoft.com/office/drawing/2014/main" id="{55A3ADEE-9672-4D5B-BD97-9479F63D43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CE4BB0-3405-4EAC-8595-9414649A38B9}" type="slidenum">
              <a:rPr lang="cs-CZ" altLang="cs-CZ"/>
              <a:pPr>
                <a:spcBef>
                  <a:spcPct val="0"/>
                </a:spcBef>
              </a:pPr>
              <a:t>26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C5F2D1B2-B1E7-45F4-B806-5C85995544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BAD42E-649D-4403-BAD3-B55F48D3B3EB}" type="slidenum">
              <a:rPr lang="cs-CZ" altLang="sk-SK"/>
              <a:pPr/>
              <a:t>27</a:t>
            </a:fld>
            <a:endParaRPr lang="cs-CZ" altLang="sk-SK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8F44C56B-118B-424B-89B5-EEF0091FD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49662202-CF3B-4CF7-B831-B43EB0572B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5E7127A1-8247-4727-A2C8-FDA17D0C9F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35F247-5839-412F-9096-DDC11320A46E}" type="slidenum">
              <a:rPr lang="cs-CZ" altLang="sk-SK"/>
              <a:pPr/>
              <a:t>28</a:t>
            </a:fld>
            <a:endParaRPr lang="cs-CZ" altLang="sk-SK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32B8D69E-2C0F-4A72-BF63-FBAB5A3610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053EA1A3-4789-47F3-B479-B1669CD0EC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>
            <a:extLst>
              <a:ext uri="{FF2B5EF4-FFF2-40B4-BE49-F238E27FC236}">
                <a16:creationId xmlns:a16="http://schemas.microsoft.com/office/drawing/2014/main" id="{C1334B28-7C69-48BB-A734-3BA7D897C8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Zástupný symbol pro poznámky 2">
            <a:extLst>
              <a:ext uri="{FF2B5EF4-FFF2-40B4-BE49-F238E27FC236}">
                <a16:creationId xmlns:a16="http://schemas.microsoft.com/office/drawing/2014/main" id="{6AFCC590-C2AF-4E29-B4BB-6C3F32B84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12292" name="Zástupný symbol pro číslo snímku 3">
            <a:extLst>
              <a:ext uri="{FF2B5EF4-FFF2-40B4-BE49-F238E27FC236}">
                <a16:creationId xmlns:a16="http://schemas.microsoft.com/office/drawing/2014/main" id="{AD3C94CD-9AA2-49E3-9524-DAA324AB5C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13F033-A339-4DED-8FBB-D6C33DE370C4}" type="slidenum">
              <a:rPr lang="cs-CZ" altLang="cs-CZ"/>
              <a:pPr/>
              <a:t>30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rázek snímku 1">
            <a:extLst>
              <a:ext uri="{FF2B5EF4-FFF2-40B4-BE49-F238E27FC236}">
                <a16:creationId xmlns:a16="http://schemas.microsoft.com/office/drawing/2014/main" id="{D7616AA5-E72C-4049-998A-7BFF676036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Zástupný symbol pro poznámky 2">
            <a:extLst>
              <a:ext uri="{FF2B5EF4-FFF2-40B4-BE49-F238E27FC236}">
                <a16:creationId xmlns:a16="http://schemas.microsoft.com/office/drawing/2014/main" id="{AC59D9DA-E785-4442-A1CD-5A95EE0D40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cs-CZ"/>
          </a:p>
        </p:txBody>
      </p:sp>
      <p:sp>
        <p:nvSpPr>
          <p:cNvPr id="7172" name="Zástupný symbol pro číslo snímku 3">
            <a:extLst>
              <a:ext uri="{FF2B5EF4-FFF2-40B4-BE49-F238E27FC236}">
                <a16:creationId xmlns:a16="http://schemas.microsoft.com/office/drawing/2014/main" id="{30934DBD-BAE6-4DCA-956C-5CCD027CCD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70B14C-1ED8-414D-AC56-E16CD454C8E6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35B29757-9141-48BE-AF7D-24A3444028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C5C8F0-4FDF-4DCB-86A8-B6B6E08CE520}" type="slidenum">
              <a:rPr lang="cs-CZ" altLang="sk-SK"/>
              <a:pPr/>
              <a:t>31</a:t>
            </a:fld>
            <a:endParaRPr lang="cs-CZ" altLang="sk-SK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A18316D8-B095-4446-9158-9F8C1EA3B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92A03E6F-CE7E-48EB-BB8E-404F0F1BD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72F96D55-7C00-4AE1-BB70-E8AEE38657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0FEB7F1-7367-4789-B475-9AB49EBFCF06}" type="slidenum">
              <a:rPr lang="cs-CZ" altLang="sk-SK"/>
              <a:pPr/>
              <a:t>33</a:t>
            </a:fld>
            <a:endParaRPr lang="cs-CZ" altLang="sk-SK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68938318-3FD0-464A-ABF6-064987576F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D7540315-7854-49A3-AA5A-D41D63538C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sk-SK" sz="1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>
            <a:extLst>
              <a:ext uri="{FF2B5EF4-FFF2-40B4-BE49-F238E27FC236}">
                <a16:creationId xmlns:a16="http://schemas.microsoft.com/office/drawing/2014/main" id="{ED50F3A7-3622-410D-81C3-8D391F1911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Zástupný symbol pro poznámky 2">
            <a:extLst>
              <a:ext uri="{FF2B5EF4-FFF2-40B4-BE49-F238E27FC236}">
                <a16:creationId xmlns:a16="http://schemas.microsoft.com/office/drawing/2014/main" id="{C5F360A3-5252-4C5E-B543-0A19F0B84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19460" name="Zástupný symbol pro číslo snímku 3">
            <a:extLst>
              <a:ext uri="{FF2B5EF4-FFF2-40B4-BE49-F238E27FC236}">
                <a16:creationId xmlns:a16="http://schemas.microsoft.com/office/drawing/2014/main" id="{0A96715F-7C1C-46FE-B507-05C5CD2BD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C8392E-B97F-48AC-A4DE-77A6DFC2A400}" type="slidenum">
              <a:rPr lang="cs-CZ" altLang="cs-CZ"/>
              <a:pPr/>
              <a:t>34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B695C739-08D1-443A-9A96-D78D0846A4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25F94457-9632-42EC-A348-68AEDB2B5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id="{5DB21414-FE0D-4174-AED7-445BE4FA73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305B52-B375-4265-B758-7E6A396474CA}" type="slidenum">
              <a:rPr lang="cs-CZ" altLang="cs-CZ"/>
              <a:pPr/>
              <a:t>36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id="{05ADDB09-8943-43D4-BA63-35DBDF7A75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id="{2390A633-C19F-4008-B9A0-5FD0F1FE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id="{BF94564D-8BBA-4FA9-AF1A-E118DC64AC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55D332-C5EF-4747-BDFB-9CEC0886A811}" type="slidenum">
              <a:rPr lang="cs-CZ" altLang="cs-CZ"/>
              <a:pPr/>
              <a:t>38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AC0D24E0-4921-4735-BEAC-EC305CD9D8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90E607-0C45-4F3E-8F9D-5DCB3C481399}" type="slidenum">
              <a:rPr lang="cs-CZ" altLang="sk-SK"/>
              <a:pPr/>
              <a:t>39</a:t>
            </a:fld>
            <a:endParaRPr lang="cs-CZ" altLang="sk-SK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D97A82BA-F25A-4BA8-BD3C-50AB7FABEB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9FDEFB03-1797-45E9-8CAD-20ACA65760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 sz="1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4FE48DEF-90F2-4954-B51A-CF83528401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EF7BE7-0E5D-48E7-821B-2C48D31E8E82}" type="slidenum">
              <a:rPr lang="cs-CZ" altLang="sk-SK"/>
              <a:pPr/>
              <a:t>40</a:t>
            </a:fld>
            <a:endParaRPr lang="cs-CZ" altLang="sk-SK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BF8681D1-72B5-4946-8B4A-0C791F3EE7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7B3B2193-368B-4A3D-89B6-BF28C6FD83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EBBC7656-9134-4C84-8CA7-55155FA0AA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B23190-0D5E-4E32-9823-A37BE34914D4}" type="slidenum">
              <a:rPr lang="cs-CZ" altLang="sk-SK"/>
              <a:pPr/>
              <a:t>42</a:t>
            </a:fld>
            <a:endParaRPr lang="cs-CZ" altLang="sk-SK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0C119ACA-F713-47C2-92CA-36A0248A91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06C9F3A1-2B99-4DCC-ABD7-7FA7CABDF5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C7CF6030-531B-429D-B6A9-0D2B8BA231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66C99A-90DC-422D-BE02-67AE3AE8E34E}" type="slidenum">
              <a:rPr lang="cs-CZ" altLang="sk-SK"/>
              <a:pPr/>
              <a:t>43</a:t>
            </a:fld>
            <a:endParaRPr lang="cs-CZ" altLang="sk-SK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7804DBA7-7F43-4F76-BAB8-F3E695D57B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0F7B0961-3F0C-42EA-B83A-DA3AAE3B46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E0CC1830-3FEC-4F6E-B4BB-DFB761E1D6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AF5C28C-F98A-44D3-AED4-E7409F5DA74E}" type="slidenum">
              <a:rPr lang="cs-CZ" altLang="sk-SK"/>
              <a:pPr/>
              <a:t>44</a:t>
            </a:fld>
            <a:endParaRPr lang="cs-CZ" altLang="sk-SK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1BFB980-0571-4DE0-8CCE-0D94FD2CC4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C7BF3EF9-3CB1-4A58-A8CC-5667C8289D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rázek snímku 1">
            <a:extLst>
              <a:ext uri="{FF2B5EF4-FFF2-40B4-BE49-F238E27FC236}">
                <a16:creationId xmlns:a16="http://schemas.microsoft.com/office/drawing/2014/main" id="{1B0D9B43-0F4F-475D-9B03-6BAC0EE3E2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Zástupný symbol pro poznámky 2">
            <a:extLst>
              <a:ext uri="{FF2B5EF4-FFF2-40B4-BE49-F238E27FC236}">
                <a16:creationId xmlns:a16="http://schemas.microsoft.com/office/drawing/2014/main" id="{7039A231-5AB8-4195-A0AE-D6E660FC99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11268" name="Zástupný symbol pro číslo snímku 3">
            <a:extLst>
              <a:ext uri="{FF2B5EF4-FFF2-40B4-BE49-F238E27FC236}">
                <a16:creationId xmlns:a16="http://schemas.microsoft.com/office/drawing/2014/main" id="{ACAA3E38-B3AD-4B72-9329-BF189615EB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A81501-E6AA-4D0C-8D34-A8641DAF536C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>
            <a:extLst>
              <a:ext uri="{FF2B5EF4-FFF2-40B4-BE49-F238E27FC236}">
                <a16:creationId xmlns:a16="http://schemas.microsoft.com/office/drawing/2014/main" id="{E092B277-3EC4-4A4C-88A3-018546378C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Zástupný symbol pro poznámky 2">
            <a:extLst>
              <a:ext uri="{FF2B5EF4-FFF2-40B4-BE49-F238E27FC236}">
                <a16:creationId xmlns:a16="http://schemas.microsoft.com/office/drawing/2014/main" id="{EFA492BE-2CA6-40F0-B6FF-7F9AFE8B2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4036" name="Zástupný symbol pro číslo snímku 3">
            <a:extLst>
              <a:ext uri="{FF2B5EF4-FFF2-40B4-BE49-F238E27FC236}">
                <a16:creationId xmlns:a16="http://schemas.microsoft.com/office/drawing/2014/main" id="{A9BB01EA-F5B4-4B10-A902-AA4A0CF22A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764251-7243-44BC-8CD7-8AFF69B1A66E}" type="slidenum">
              <a:rPr lang="cs-CZ" altLang="cs-CZ"/>
              <a:pPr/>
              <a:t>48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46033C63-5F16-4ED0-A1A8-FB2BFF9B25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E25E635-6A92-47CC-B489-0DA67E89881C}" type="slidenum">
              <a:rPr lang="cs-CZ" altLang="sk-SK"/>
              <a:pPr/>
              <a:t>50</a:t>
            </a:fld>
            <a:endParaRPr lang="cs-CZ" altLang="sk-SK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1822FCC1-236F-43E8-BC4A-64370A079C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8EDEC048-F388-4AC9-B737-74DC6CADFA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obrazu snímky 1">
            <a:extLst>
              <a:ext uri="{FF2B5EF4-FFF2-40B4-BE49-F238E27FC236}">
                <a16:creationId xmlns:a16="http://schemas.microsoft.com/office/drawing/2014/main" id="{EE44CB59-6137-4D14-B275-9B55B6113F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Zástupný symbol poznámok 2">
            <a:extLst>
              <a:ext uri="{FF2B5EF4-FFF2-40B4-BE49-F238E27FC236}">
                <a16:creationId xmlns:a16="http://schemas.microsoft.com/office/drawing/2014/main" id="{B51060A9-8AA9-4D47-AD8B-56BB6206D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sk-SK" dirty="0">
              <a:latin typeface="Arial" panose="020B0604020202020204" pitchFamily="34" charset="0"/>
            </a:endParaRPr>
          </a:p>
        </p:txBody>
      </p:sp>
      <p:sp>
        <p:nvSpPr>
          <p:cNvPr id="50180" name="Zástupný symbol čísla snímky 3">
            <a:extLst>
              <a:ext uri="{FF2B5EF4-FFF2-40B4-BE49-F238E27FC236}">
                <a16:creationId xmlns:a16="http://schemas.microsoft.com/office/drawing/2014/main" id="{01173172-B251-4186-856E-3977E0945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D2EF93-5AC8-40A1-8C15-775B990EA282}" type="slidenum">
              <a:rPr lang="cs-CZ" altLang="sk-SK"/>
              <a:pPr/>
              <a:t>52</a:t>
            </a:fld>
            <a:endParaRPr lang="cs-CZ" altLang="sk-SK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obrazu snímky 1">
            <a:extLst>
              <a:ext uri="{FF2B5EF4-FFF2-40B4-BE49-F238E27FC236}">
                <a16:creationId xmlns:a16="http://schemas.microsoft.com/office/drawing/2014/main" id="{911D1087-3E1F-46C1-82A7-4D051211CC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Zástupný symbol poznámok 2">
            <a:extLst>
              <a:ext uri="{FF2B5EF4-FFF2-40B4-BE49-F238E27FC236}">
                <a16:creationId xmlns:a16="http://schemas.microsoft.com/office/drawing/2014/main" id="{EB571FFA-7CEA-40D4-9B16-6233A2B0F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sk-SK">
              <a:latin typeface="Arial" panose="020B0604020202020204" pitchFamily="34" charset="0"/>
            </a:endParaRPr>
          </a:p>
        </p:txBody>
      </p:sp>
      <p:sp>
        <p:nvSpPr>
          <p:cNvPr id="52228" name="Zástupný symbol čísla snímky 3">
            <a:extLst>
              <a:ext uri="{FF2B5EF4-FFF2-40B4-BE49-F238E27FC236}">
                <a16:creationId xmlns:a16="http://schemas.microsoft.com/office/drawing/2014/main" id="{84B0F44F-9252-432B-B7F1-D3E48FF27E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2DEE7B-6F4C-424C-BFCE-4C6BF59FA0A9}" type="slidenum">
              <a:rPr lang="cs-CZ" altLang="sk-SK"/>
              <a:pPr/>
              <a:t>53</a:t>
            </a:fld>
            <a:endParaRPr lang="cs-CZ" altLang="sk-SK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49637EBC-22DE-413C-B4CA-8EBAD18359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2ECFC97-DD69-4E26-B69C-C2F9948C5B82}" type="slidenum">
              <a:rPr lang="cs-CZ" altLang="sk-SK"/>
              <a:pPr/>
              <a:t>54</a:t>
            </a:fld>
            <a:endParaRPr lang="cs-CZ" altLang="sk-SK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22133DF6-19AD-4079-A90F-64FDD7CA91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512E671D-C62A-466B-961F-D1DA38D62D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C03C1A2C-E03C-4E04-AD4E-2E3EC83198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0CC3C3D-2F2D-4EBD-AB92-BEB67E915E8D}" type="slidenum">
              <a:rPr lang="cs-CZ" altLang="sk-SK"/>
              <a:pPr/>
              <a:t>55</a:t>
            </a:fld>
            <a:endParaRPr lang="cs-CZ" altLang="sk-SK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B0349B5E-B247-49E7-9C68-B44AC0DAEE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303DCC14-5981-4BDC-938C-14044F91F2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obrazu snímky 1">
            <a:extLst>
              <a:ext uri="{FF2B5EF4-FFF2-40B4-BE49-F238E27FC236}">
                <a16:creationId xmlns:a16="http://schemas.microsoft.com/office/drawing/2014/main" id="{2A3F1094-13B4-421F-9621-97F49E341D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Zástupný symbol poznámok 2">
            <a:extLst>
              <a:ext uri="{FF2B5EF4-FFF2-40B4-BE49-F238E27FC236}">
                <a16:creationId xmlns:a16="http://schemas.microsoft.com/office/drawing/2014/main" id="{E2339D22-B982-42E2-A55B-CA609E294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sk-SK">
              <a:latin typeface="Arial" panose="020B0604020202020204" pitchFamily="34" charset="0"/>
            </a:endParaRPr>
          </a:p>
        </p:txBody>
      </p:sp>
      <p:sp>
        <p:nvSpPr>
          <p:cNvPr id="60420" name="Zástupný symbol čísla snímky 3">
            <a:extLst>
              <a:ext uri="{FF2B5EF4-FFF2-40B4-BE49-F238E27FC236}">
                <a16:creationId xmlns:a16="http://schemas.microsoft.com/office/drawing/2014/main" id="{D67B2453-E7B1-4739-8D7F-B317BEF7A6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685F663-0091-4B56-961F-6223BAC9127F}" type="slidenum">
              <a:rPr lang="cs-CZ" altLang="sk-SK"/>
              <a:pPr/>
              <a:t>58</a:t>
            </a:fld>
            <a:endParaRPr lang="cs-CZ" altLang="sk-SK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E2BEB362-7AF3-45B1-9622-F53306B254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5F5851-BDB0-45D7-BF00-BE177FA0B8AD}" type="slidenum">
              <a:rPr lang="cs-CZ" altLang="sk-SK"/>
              <a:pPr/>
              <a:t>59</a:t>
            </a:fld>
            <a:endParaRPr lang="cs-CZ" altLang="sk-SK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19FBF71A-6C37-4600-B035-20A57EFCA1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929DC737-D84F-463B-A780-0F06A6F6F5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sk-SK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obrázek snímku 1">
            <a:extLst>
              <a:ext uri="{FF2B5EF4-FFF2-40B4-BE49-F238E27FC236}">
                <a16:creationId xmlns:a16="http://schemas.microsoft.com/office/drawing/2014/main" id="{E7E311AA-05F2-4406-9038-07CE981378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Zástupný symbol pro poznámky 2">
            <a:extLst>
              <a:ext uri="{FF2B5EF4-FFF2-40B4-BE49-F238E27FC236}">
                <a16:creationId xmlns:a16="http://schemas.microsoft.com/office/drawing/2014/main" id="{486D82CA-B029-417F-AF4F-965FD44CAB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13316" name="Zástupný symbol pro číslo snímku 3">
            <a:extLst>
              <a:ext uri="{FF2B5EF4-FFF2-40B4-BE49-F238E27FC236}">
                <a16:creationId xmlns:a16="http://schemas.microsoft.com/office/drawing/2014/main" id="{FCE87C97-2969-44E9-B5E7-CCAD3A8DB5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C3290F-277D-4AFB-81B1-7C9EFB8CD4BE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rázek snímku 1">
            <a:extLst>
              <a:ext uri="{FF2B5EF4-FFF2-40B4-BE49-F238E27FC236}">
                <a16:creationId xmlns:a16="http://schemas.microsoft.com/office/drawing/2014/main" id="{E567176F-BDD4-4825-ADBD-3FCE9772B0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Zástupný symbol pro poznámky 2">
            <a:extLst>
              <a:ext uri="{FF2B5EF4-FFF2-40B4-BE49-F238E27FC236}">
                <a16:creationId xmlns:a16="http://schemas.microsoft.com/office/drawing/2014/main" id="{106F54F5-454B-4166-A43B-115F8056B8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15364" name="Zástupný symbol pro číslo snímku 3">
            <a:extLst>
              <a:ext uri="{FF2B5EF4-FFF2-40B4-BE49-F238E27FC236}">
                <a16:creationId xmlns:a16="http://schemas.microsoft.com/office/drawing/2014/main" id="{45BE0DEF-110A-4B43-9A7A-D1227AD9E0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E65016-4D05-4C2E-A035-C472569A2D95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>
            <a:extLst>
              <a:ext uri="{FF2B5EF4-FFF2-40B4-BE49-F238E27FC236}">
                <a16:creationId xmlns:a16="http://schemas.microsoft.com/office/drawing/2014/main" id="{DC38338D-BC62-4A80-9761-AA0F67B3AB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Zástupný symbol pro poznámky 2">
            <a:extLst>
              <a:ext uri="{FF2B5EF4-FFF2-40B4-BE49-F238E27FC236}">
                <a16:creationId xmlns:a16="http://schemas.microsoft.com/office/drawing/2014/main" id="{65D55030-6B83-4CD3-9F3B-DDA3640F51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18436" name="Zástupný symbol pro číslo snímku 3">
            <a:extLst>
              <a:ext uri="{FF2B5EF4-FFF2-40B4-BE49-F238E27FC236}">
                <a16:creationId xmlns:a16="http://schemas.microsoft.com/office/drawing/2014/main" id="{49B7CF0B-6567-4134-A9F8-E633114F7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E28C9E-911A-4549-8E10-9B17002DBA63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>
            <a:extLst>
              <a:ext uri="{FF2B5EF4-FFF2-40B4-BE49-F238E27FC236}">
                <a16:creationId xmlns:a16="http://schemas.microsoft.com/office/drawing/2014/main" id="{447DFCB5-C58F-4A35-BAE6-B2209A5A28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>
            <a:extLst>
              <a:ext uri="{FF2B5EF4-FFF2-40B4-BE49-F238E27FC236}">
                <a16:creationId xmlns:a16="http://schemas.microsoft.com/office/drawing/2014/main" id="{51EC0C3F-7A94-4FE1-94EF-AB24F7D696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20484" name="Zástupný symbol pro číslo snímku 3">
            <a:extLst>
              <a:ext uri="{FF2B5EF4-FFF2-40B4-BE49-F238E27FC236}">
                <a16:creationId xmlns:a16="http://schemas.microsoft.com/office/drawing/2014/main" id="{984EC782-4E33-4ACF-B302-273E63CC31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39A573-6706-4616-A0BF-9262131FBAF5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>
            <a:extLst>
              <a:ext uri="{FF2B5EF4-FFF2-40B4-BE49-F238E27FC236}">
                <a16:creationId xmlns:a16="http://schemas.microsoft.com/office/drawing/2014/main" id="{20E8C08E-04A4-415D-A088-89DDBE3EBF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Zástupný symbol pro poznámky 2">
            <a:extLst>
              <a:ext uri="{FF2B5EF4-FFF2-40B4-BE49-F238E27FC236}">
                <a16:creationId xmlns:a16="http://schemas.microsoft.com/office/drawing/2014/main" id="{BA1A2FB2-268F-44F4-8FB8-978C51D1C6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22532" name="Zástupný symbol pro číslo snímku 3">
            <a:extLst>
              <a:ext uri="{FF2B5EF4-FFF2-40B4-BE49-F238E27FC236}">
                <a16:creationId xmlns:a16="http://schemas.microsoft.com/office/drawing/2014/main" id="{082E1C61-BA8F-460D-A1E0-BE345D17F9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AD9FEA-1A17-4E3A-8480-048ED25573A3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4EAE24FF-A3F9-4D38-A087-BDE1F556D2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CF54824D-6D6A-423F-9D8D-6D77F6F114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cs-CZ"/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id="{234219DE-52F3-4BE8-B219-CC3C38CB6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29F9B7-BEBB-42B3-969A-8B415805FC23}" type="slidenum">
              <a:rPr lang="sk-SK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5FA0B5-E8D3-4AFB-9E21-2036A310B7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D068E0-8403-41A6-BBB9-01580130DB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A1ED73-F833-449F-8C2B-446F414F7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68A64D-E53E-45E4-9F14-D9DB494984C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8394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6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2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6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6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6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4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6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46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4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7" Type="http://schemas.openxmlformats.org/officeDocument/2006/relationships/image" Target="../media/image6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4a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7" Type="http://schemas.openxmlformats.org/officeDocument/2006/relationships/image" Target="../media/image6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4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52.xml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7" Type="http://schemas.openxmlformats.org/officeDocument/2006/relationships/image" Target="../media/image6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4a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9.m4a"/><Relationship Id="rId7" Type="http://schemas.openxmlformats.org/officeDocument/2006/relationships/image" Target="../media/image6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4a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5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7" Type="http://schemas.openxmlformats.org/officeDocument/2006/relationships/image" Target="../media/image6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1.m4a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7" Type="http://schemas.openxmlformats.org/officeDocument/2006/relationships/image" Target="../media/image6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2.m4a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6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6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35.m4a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5.m4a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6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6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6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6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2" Type="http://schemas.microsoft.com/office/2007/relationships/media" Target="../media/media39.m4a"/><Relationship Id="rId1" Type="http://schemas.openxmlformats.org/officeDocument/2006/relationships/tags" Target="../tags/tag69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7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2" Type="http://schemas.microsoft.com/office/2007/relationships/media" Target="../media/media41.m4a"/><Relationship Id="rId1" Type="http://schemas.openxmlformats.org/officeDocument/2006/relationships/tags" Target="../tags/tag7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2" Type="http://schemas.microsoft.com/office/2007/relationships/media" Target="../media/media42.m4a"/><Relationship Id="rId1" Type="http://schemas.openxmlformats.org/officeDocument/2006/relationships/tags" Target="../tags/tag7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43.m4a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3.m4a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44.m4a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4.m4a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45.m4a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5.m4a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7" Type="http://schemas.openxmlformats.org/officeDocument/2006/relationships/image" Target="../media/image6.png"/><Relationship Id="rId2" Type="http://schemas.microsoft.com/office/2007/relationships/media" Target="../media/media46.m4a"/><Relationship Id="rId1" Type="http://schemas.openxmlformats.org/officeDocument/2006/relationships/tags" Target="../tags/tag79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47.m4a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7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48.m4a"/><Relationship Id="rId7" Type="http://schemas.openxmlformats.org/officeDocument/2006/relationships/image" Target="../media/image6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8.m4a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media" Target="../media/media49.m4a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m4a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media" Target="../media/media50.m4a"/><Relationship Id="rId7" Type="http://schemas.openxmlformats.org/officeDocument/2006/relationships/image" Target="../media/image6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0.m4a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media" Target="../media/media51.m4a"/><Relationship Id="rId7" Type="http://schemas.openxmlformats.org/officeDocument/2006/relationships/image" Target="../media/image6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1.m4a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m4a"/><Relationship Id="rId2" Type="http://schemas.microsoft.com/office/2007/relationships/media" Target="../media/media52.m4a"/><Relationship Id="rId1" Type="http://schemas.openxmlformats.org/officeDocument/2006/relationships/tags" Target="../tags/tag9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3.m4a"/><Relationship Id="rId2" Type="http://schemas.microsoft.com/office/2007/relationships/media" Target="../media/media53.m4a"/><Relationship Id="rId1" Type="http://schemas.openxmlformats.org/officeDocument/2006/relationships/tags" Target="../tags/tag9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media" Target="../media/media54.m4a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4.m4a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media" Target="../media/media55.m4a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5.m4a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media" Target="../media/media56.m4a"/><Relationship Id="rId7" Type="http://schemas.openxmlformats.org/officeDocument/2006/relationships/image" Target="../media/image6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6.m4a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media" Target="../media/media57.m4a"/><Relationship Id="rId7" Type="http://schemas.openxmlformats.org/officeDocument/2006/relationships/image" Target="../media/image6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7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6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6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5FC710F4-997E-41EF-A195-D52F8D24653E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4043779" y="2581869"/>
            <a:ext cx="6742112" cy="1470025"/>
          </a:xfrm>
        </p:spPr>
        <p:txBody>
          <a:bodyPr/>
          <a:lstStyle/>
          <a:p>
            <a:pPr>
              <a:defRPr/>
            </a:pPr>
            <a:r>
              <a:rPr lang="sk-SK" sz="3600" kern="1200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Local</a:t>
            </a:r>
            <a:r>
              <a:rPr lang="sk-SK" sz="3600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sk-SK" sz="3600" kern="1200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anesthetics</a:t>
            </a:r>
            <a:endParaRPr lang="cs-CZ" sz="3600" kern="12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B78800C0-A225-4FC9-BD3C-6FAF8CCB200A}"/>
              </a:ext>
            </a:extLst>
          </p:cNvPr>
          <p:cNvSpPr txBox="1">
            <a:spLocks/>
          </p:cNvSpPr>
          <p:nvPr/>
        </p:nvSpPr>
        <p:spPr bwMode="auto">
          <a:xfrm>
            <a:off x="147237" y="6123121"/>
            <a:ext cx="3024188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>
              <a:defRPr/>
            </a:pP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</a:t>
            </a:r>
            <a:endParaRPr lang="cs-CZ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9362F28-00CC-4B23-B74A-F2663804EC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7434" y="51902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>
            <a:extLst>
              <a:ext uri="{FF2B5EF4-FFF2-40B4-BE49-F238E27FC236}">
                <a16:creationId xmlns:a16="http://schemas.microsoft.com/office/drawing/2014/main" id="{CDA0AF90-718F-4A03-9E99-AC5D14A12E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58925" y="908050"/>
            <a:ext cx="9074150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conduction anesthesia 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peripheral </a:t>
            </a:r>
            <a:r>
              <a:rPr lang="en-US" altLang="cs-CZ" sz="2400" kern="1200" dirty="0">
                <a:solidFill>
                  <a:srgbClr val="000000"/>
                </a:solidFill>
              </a:rPr>
              <a:t>– block of </a:t>
            </a:r>
            <a:r>
              <a:rPr lang="cs-CZ" altLang="cs-CZ" sz="2400" kern="1200" dirty="0" err="1">
                <a:solidFill>
                  <a:srgbClr val="000000"/>
                </a:solidFill>
              </a:rPr>
              <a:t>both</a:t>
            </a:r>
            <a:r>
              <a:rPr lang="cs-CZ" altLang="cs-CZ" sz="2400" kern="1200" dirty="0">
                <a:solidFill>
                  <a:srgbClr val="000000"/>
                </a:solidFill>
              </a:rPr>
              <a:t> </a:t>
            </a:r>
            <a:r>
              <a:rPr lang="en-US" altLang="cs-CZ" sz="2400" kern="1200" dirty="0">
                <a:solidFill>
                  <a:srgbClr val="000000"/>
                </a:solidFill>
              </a:rPr>
              <a:t>nerve trunks and individual nerves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central </a:t>
            </a:r>
            <a:r>
              <a:rPr lang="en-US" altLang="cs-CZ" sz="2400" kern="1200" dirty="0">
                <a:solidFill>
                  <a:srgbClr val="000000"/>
                </a:solidFill>
              </a:rPr>
              <a:t>– always without vasoconstrictor agents!</a:t>
            </a:r>
            <a:r>
              <a:rPr lang="en-US" altLang="cs-CZ" sz="2400" b="1" kern="1200" dirty="0">
                <a:solidFill>
                  <a:srgbClr val="000000"/>
                </a:solidFill>
              </a:rPr>
              <a:t> 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cs-CZ" sz="2400" b="1" kern="1200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epidural anesthesia </a:t>
            </a:r>
            <a:r>
              <a:rPr lang="en-US" altLang="cs-CZ" sz="2400" kern="1200" dirty="0">
                <a:solidFill>
                  <a:srgbClr val="000000"/>
                </a:solidFill>
              </a:rPr>
              <a:t>– perioperative and obstetric analgesia – it is necessary to stop in advance use of warfarin (+</a:t>
            </a:r>
            <a:r>
              <a:rPr lang="cs-CZ" altLang="cs-CZ" sz="2400" kern="1200" dirty="0">
                <a:solidFill>
                  <a:srgbClr val="000000"/>
                </a:solidFill>
              </a:rPr>
              <a:t> </a:t>
            </a:r>
            <a:r>
              <a:rPr lang="en-US" altLang="cs-CZ" sz="2400" kern="1200" dirty="0">
                <a:solidFill>
                  <a:srgbClr val="000000"/>
                </a:solidFill>
              </a:rPr>
              <a:t>anticoagulant agents), ASA (+ anti</a:t>
            </a:r>
            <a:r>
              <a:rPr lang="cs-CZ" altLang="cs-CZ" sz="2400" kern="1200" dirty="0" err="1">
                <a:solidFill>
                  <a:srgbClr val="000000"/>
                </a:solidFill>
              </a:rPr>
              <a:t>platelet</a:t>
            </a:r>
            <a:r>
              <a:rPr lang="cs-CZ" altLang="cs-CZ" sz="2400" kern="1200" dirty="0">
                <a:solidFill>
                  <a:srgbClr val="000000"/>
                </a:solidFill>
              </a:rPr>
              <a:t> </a:t>
            </a:r>
            <a:r>
              <a:rPr lang="en-US" altLang="cs-CZ" sz="2400" kern="1200" dirty="0">
                <a:solidFill>
                  <a:srgbClr val="000000"/>
                </a:solidFill>
              </a:rPr>
              <a:t>agents), LMWH, usual amount of LA 16 mL  	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</a:rPr>
              <a:t>subarachnoideal</a:t>
            </a:r>
            <a:r>
              <a:rPr lang="en-US" altLang="cs-CZ" sz="2400" b="1" kern="1200" dirty="0">
                <a:solidFill>
                  <a:srgbClr val="000000"/>
                </a:solidFill>
              </a:rPr>
              <a:t> anesthesia </a:t>
            </a:r>
            <a:r>
              <a:rPr lang="en-US" altLang="cs-CZ" sz="2400" kern="1200" dirty="0">
                <a:solidFill>
                  <a:srgbClr val="000000"/>
                </a:solidFill>
              </a:rPr>
              <a:t>(spinal,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lumbal</a:t>
            </a:r>
            <a:r>
              <a:rPr lang="en-US" altLang="cs-CZ" sz="2400" kern="1200" dirty="0">
                <a:solidFill>
                  <a:srgbClr val="000000"/>
                </a:solidFill>
              </a:rPr>
              <a:t>) – intrathecal administration of LA into intervertebral space, usual amount of LA 4 mL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cs-CZ" sz="2400" dirty="0"/>
              <a:t>		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cs-CZ" sz="2400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cs-CZ" sz="24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C4400F7-8801-469D-A3C4-13AA97AE4C4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115888"/>
            <a:ext cx="8229600" cy="6350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</a:t>
            </a: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– routes</a:t>
            </a: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cs-CZ" sz="36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of</a:t>
            </a: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cs-CZ" sz="36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administration</a:t>
            </a:r>
            <a:endParaRPr lang="en-GB" altLang="cs-CZ" sz="36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8C4B37B-20ED-4CAC-9631-D798A3A366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7780" y="4460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3">
            <a:extLst>
              <a:ext uri="{FF2B5EF4-FFF2-40B4-BE49-F238E27FC236}">
                <a16:creationId xmlns:a16="http://schemas.microsoft.com/office/drawing/2014/main" id="{638D14DA-03EC-436D-8AD5-00F994153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1268413"/>
            <a:ext cx="3351212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ovéPole 4">
            <a:extLst>
              <a:ext uri="{FF2B5EF4-FFF2-40B4-BE49-F238E27FC236}">
                <a16:creationId xmlns:a16="http://schemas.microsoft.com/office/drawing/2014/main" id="{F7F48C84-3BAE-467A-8EB3-E14B676F5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6119814"/>
            <a:ext cx="77041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rgbClr val="000000"/>
                </a:solidFill>
                <a:latin typeface="Candara" panose="020E0502030303020204" pitchFamily="34" charset="0"/>
              </a:rPr>
              <a:t>https://upload.wikimedia.org/wikipedia/commons/thumb/b/ba/Epidural_blood_patch.svg/250px-Epidural_blood_patch.svg.png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C2C11EA-1C02-485D-B27F-68DAB7BCD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15888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cs-CZ" altLang="cs-CZ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LA</a:t>
            </a:r>
            <a:r>
              <a:rPr lang="en-US" altLang="cs-CZ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– routes</a:t>
            </a:r>
            <a:r>
              <a:rPr lang="cs-CZ" altLang="cs-CZ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3600" b="1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of</a:t>
            </a:r>
            <a:r>
              <a:rPr lang="cs-CZ" altLang="cs-CZ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3600" b="1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administration</a:t>
            </a:r>
            <a:endParaRPr lang="en-GB" altLang="cs-CZ" sz="3600" b="1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BB8702A-6F13-4AE3-AF77-74032BEC7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05251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b="1" dirty="0">
                <a:solidFill>
                  <a:srgbClr val="000000"/>
                </a:solidFill>
                <a:cs typeface="Arial" panose="020B0604020202020204" pitchFamily="34" charset="0"/>
              </a:rPr>
              <a:t>intravenous regional anesthesia (Bier block)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altLang="cs-CZ" sz="2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r>
              <a:rPr lang="en-US" altLang="cs-CZ" sz="2400" dirty="0" err="1">
                <a:solidFill>
                  <a:srgbClr val="000000"/>
                </a:solidFill>
                <a:cs typeface="Arial" panose="020B0604020202020204" pitchFamily="34" charset="0"/>
              </a:rPr>
              <a:t>trimecaine</a:t>
            </a:r>
            <a:r>
              <a:rPr lang="en-US" alt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 1%, lidocaine 0,5 %</a:t>
            </a: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endParaRPr lang="en-US" altLang="cs-CZ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r>
              <a:rPr lang="en-US" alt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toxic LA should not be used (bupivacaine)</a:t>
            </a: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endParaRPr lang="en-US" altLang="cs-CZ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r>
              <a:rPr lang="en-US" alt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quick onset and inhibition of motor functions</a:t>
            </a: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endParaRPr lang="en-US" altLang="cs-CZ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r>
              <a:rPr lang="en-US" alt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exsanguination of the limb (elevation + tourniquets), procedures max. up to 2 </a:t>
            </a:r>
            <a:r>
              <a:rPr lang="en-US" altLang="cs-CZ" sz="2400" dirty="0" err="1">
                <a:solidFill>
                  <a:srgbClr val="000000"/>
                </a:solidFill>
                <a:cs typeface="Arial" panose="020B0604020202020204" pitchFamily="34" charset="0"/>
              </a:rPr>
              <a:t>hrs</a:t>
            </a:r>
            <a:r>
              <a:rPr lang="en-US" alt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 (risk of ischemia)</a:t>
            </a: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endParaRPr lang="en-US" altLang="cs-CZ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r>
              <a:rPr lang="en-US" alt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no postoperative analgesia</a:t>
            </a: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endParaRPr lang="en-US" altLang="cs-CZ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  <a:tabLst>
                <a:tab pos="355600" algn="l"/>
              </a:tabLst>
              <a:defRPr/>
            </a:pPr>
            <a:r>
              <a:rPr lang="en-US" alt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bleeding must be stopped carefully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3EE4E0E-425B-4C83-8DB8-C370754B47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7043" y="51773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2">
            <a:extLst>
              <a:ext uri="{FF2B5EF4-FFF2-40B4-BE49-F238E27FC236}">
                <a16:creationId xmlns:a16="http://schemas.microsoft.com/office/drawing/2014/main" id="{6A9684F9-D2A3-459C-803F-980A9D72E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1" y="765176"/>
            <a:ext cx="4564063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ovéPole 3">
            <a:extLst>
              <a:ext uri="{FF2B5EF4-FFF2-40B4-BE49-F238E27FC236}">
                <a16:creationId xmlns:a16="http://schemas.microsoft.com/office/drawing/2014/main" id="{C0E4B875-7300-403A-B2FC-13A848AF1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589589"/>
            <a:ext cx="9174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https://dentistryandmedicine.blogspot.cz/2012/05/regional-anesthesia-manualupper.html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110FF2B-AFD4-44A1-950F-03C3D75053E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44450"/>
            <a:ext cx="8229600" cy="635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Ester type of </a:t>
            </a: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</a:t>
            </a:r>
            <a:endParaRPr lang="en-GB" altLang="cs-CZ" sz="36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24E5BC5A-0063-48AD-839A-CE6F207153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423988"/>
            <a:ext cx="8362950" cy="452596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altLang="cs-CZ" sz="2400" b="1" kern="1200" dirty="0">
                <a:solidFill>
                  <a:srgbClr val="000000"/>
                </a:solidFill>
              </a:rPr>
              <a:t>c</a:t>
            </a:r>
            <a:r>
              <a:rPr lang="en-US" altLang="cs-CZ" sz="2400" b="1" kern="1200" dirty="0" err="1">
                <a:solidFill>
                  <a:srgbClr val="000000"/>
                </a:solidFill>
              </a:rPr>
              <a:t>ocaine</a:t>
            </a:r>
            <a:endParaRPr lang="cs-CZ" altLang="cs-CZ" sz="2400" b="1" kern="12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altLang="cs-CZ" sz="2400" b="1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the first known LA (in use since 1884)</a:t>
            </a:r>
          </a:p>
          <a:p>
            <a:pPr eaLnBrk="1" hangingPunct="1"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natural compound, isolated from leaves of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Erythroxylon</a:t>
            </a:r>
            <a:r>
              <a:rPr lang="en-US" altLang="cs-CZ" sz="2400" kern="1200" dirty="0">
                <a:solidFill>
                  <a:srgbClr val="000000"/>
                </a:solidFill>
              </a:rPr>
              <a:t> coca</a:t>
            </a:r>
          </a:p>
          <a:p>
            <a:pPr eaLnBrk="1" hangingPunct="1"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central psychostimulant with high risk of addiction</a:t>
            </a:r>
          </a:p>
          <a:p>
            <a:pPr eaLnBrk="1" hangingPunct="1"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for surface anesthesia </a:t>
            </a:r>
          </a:p>
          <a:p>
            <a:pPr eaLnBrk="1" hangingPunct="1">
              <a:buFontTx/>
              <a:buNone/>
              <a:defRPr/>
            </a:pPr>
            <a:r>
              <a:rPr lang="en-US" altLang="cs-CZ" dirty="0"/>
              <a:t>	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DF4B6F-B4F1-40C3-85C0-018FDFD987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1046" y="44082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>
            <a:extLst>
              <a:ext uri="{FF2B5EF4-FFF2-40B4-BE49-F238E27FC236}">
                <a16:creationId xmlns:a16="http://schemas.microsoft.com/office/drawing/2014/main" id="{08157333-D9CD-4EF5-8BDF-6329DB78BD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0" y="847726"/>
            <a:ext cx="8928100" cy="5605463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procaine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the oldest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sy</a:t>
            </a:r>
            <a:r>
              <a:rPr lang="cs-CZ" altLang="cs-CZ" sz="2400" kern="1200" dirty="0">
                <a:solidFill>
                  <a:srgbClr val="000000"/>
                </a:solidFill>
              </a:rPr>
              <a:t>n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thetic</a:t>
            </a:r>
            <a:r>
              <a:rPr lang="en-US" altLang="cs-CZ" sz="2400" kern="1200" dirty="0">
                <a:solidFill>
                  <a:srgbClr val="000000"/>
                </a:solidFill>
              </a:rPr>
              <a:t> LA (1905)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slow onset, short duration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for infiltration and conduction anesthesia (it penetrates poorly the skin)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</a:rPr>
              <a:t>tetracaine</a:t>
            </a:r>
            <a:endParaRPr lang="en-US" altLang="cs-CZ" sz="2400" b="1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fast onset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high systemic toxicity – only for surface anesthesia of oral cavity and throat (combined with chlorhexidine)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benzocaine</a:t>
            </a:r>
            <a:r>
              <a:rPr lang="en-US" altLang="cs-CZ" sz="2400" kern="12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only for topical anesthesia of oral cavity, ear and throat (available in combination with antiseptics</a:t>
            </a:r>
            <a:r>
              <a:rPr lang="cs-CZ" altLang="cs-CZ" sz="2400" kern="1200" dirty="0">
                <a:solidFill>
                  <a:srgbClr val="000000"/>
                </a:solidFill>
              </a:rPr>
              <a:t>)</a:t>
            </a:r>
            <a:endParaRPr lang="en-US" altLang="cs-CZ" sz="2400" kern="1200" dirty="0">
              <a:solidFill>
                <a:srgbClr val="000000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24E5345-FCD5-4453-A5E4-FD722228A811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81200" y="44450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cs-CZ" sz="3600" b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Ester type of </a:t>
            </a:r>
            <a:r>
              <a:rPr lang="cs-CZ" altLang="cs-CZ" sz="3600" b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</a:t>
            </a:r>
            <a:endParaRPr lang="en-GB" altLang="cs-CZ" sz="36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1A38BB-4AD0-4746-8494-171422F4CB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9593" y="54292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C8D7D613-1AFD-431F-82BE-AB8563DD2D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1" y="1557338"/>
            <a:ext cx="8507413" cy="2519362"/>
          </a:xfrm>
        </p:spPr>
        <p:txBody>
          <a:bodyPr/>
          <a:lstStyle/>
          <a:p>
            <a:pPr marL="609600" indent="-609600" algn="ctr">
              <a:lnSpc>
                <a:spcPct val="9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LA of ester type are structurally similar to para-</a:t>
            </a:r>
            <a:r>
              <a:rPr lang="en-US" altLang="cs-CZ" sz="2400" b="1" kern="1200" dirty="0" err="1">
                <a:solidFill>
                  <a:srgbClr val="000000"/>
                </a:solidFill>
              </a:rPr>
              <a:t>aminobenzoic</a:t>
            </a:r>
            <a:r>
              <a:rPr lang="en-US" altLang="cs-CZ" sz="2400" b="1" kern="1200" dirty="0">
                <a:solidFill>
                  <a:srgbClr val="000000"/>
                </a:solidFill>
              </a:rPr>
              <a:t> acid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cs-CZ" sz="2400" b="1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→ high allergenic potential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4EF1CC6-E88E-4843-86F5-FD423F974F8E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63750" y="115888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cs-CZ" sz="36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Ester type of </a:t>
            </a:r>
            <a:r>
              <a:rPr lang="cs-CZ" altLang="cs-CZ" sz="36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</a:t>
            </a:r>
            <a:endParaRPr lang="en-GB" altLang="cs-CZ" sz="36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D66098-B7CC-4019-8B56-5762F76936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4135" y="32118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EEF3D98-89EA-47E6-9912-A7A5065D83F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115888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Amide</a:t>
            </a:r>
            <a:r>
              <a:rPr lang="en-US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type of</a:t>
            </a:r>
            <a:r>
              <a:rPr lang="cs-CZ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LA</a:t>
            </a:r>
            <a:endParaRPr lang="en-GB" altLang="cs-CZ" sz="36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64EF0668-13BF-497A-8D71-B03F86D77B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831933"/>
            <a:ext cx="8229600" cy="5589587"/>
          </a:xfrm>
        </p:spPr>
        <p:txBody>
          <a:bodyPr/>
          <a:lstStyle/>
          <a:p>
            <a:pPr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trimecaine</a:t>
            </a:r>
            <a:endParaRPr lang="en-US" altLang="cs-CZ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universal, for all types of local anesthesia</a:t>
            </a:r>
          </a:p>
          <a:p>
            <a:pPr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used also as the class I antiarrhythmic drug	</a:t>
            </a: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pPr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lidocaine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(syn. xylocaine and lignocaine)</a:t>
            </a:r>
          </a:p>
          <a:p>
            <a:pPr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universal LA for surface, infiltration and conduction anesthesia</a:t>
            </a:r>
          </a:p>
          <a:p>
            <a:pPr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class I antiarrhythmic drug</a:t>
            </a:r>
          </a:p>
          <a:p>
            <a:pPr marL="0" indent="0">
              <a:buNone/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 patents treated with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betalytics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Ca2</a:t>
            </a:r>
            <a:r>
              <a:rPr lang="en-US" altLang="cs-CZ" sz="2400" kern="1200" baseline="30000" dirty="0">
                <a:solidFill>
                  <a:srgbClr val="000000"/>
                </a:solidFill>
                <a:cs typeface="Arial" panose="020B0604020202020204" pitchFamily="34" charset="0"/>
              </a:rPr>
              <a:t>+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channel blockers and in patients with epilepsy doses of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trimecaine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and lidocaine must be halved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C72DE7-527D-47D4-9792-04603701C5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7959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>
            <a:extLst>
              <a:ext uri="{FF2B5EF4-FFF2-40B4-BE49-F238E27FC236}">
                <a16:creationId xmlns:a16="http://schemas.microsoft.com/office/drawing/2014/main" id="{D5FA6B10-E59B-46E6-BA6E-658E45F8C6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5" y="1125538"/>
            <a:ext cx="8713788" cy="48133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mepivacaine</a:t>
            </a:r>
            <a:endParaRPr lang="en-US" altLang="cs-CZ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 dentistry, in patients with KI of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catecholamines</a:t>
            </a: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Aft>
                <a:spcPts val="600"/>
              </a:spcAft>
              <a:buNone/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articaine</a:t>
            </a:r>
            <a:endParaRPr lang="en-US" altLang="cs-CZ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used in dentistry</a:t>
            </a:r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fast onset, long effect</a:t>
            </a:r>
          </a:p>
          <a:p>
            <a:pPr marL="0" indent="0">
              <a:lnSpc>
                <a:spcPct val="80000"/>
              </a:lnSpc>
              <a:spcAft>
                <a:spcPts val="600"/>
              </a:spcAft>
              <a:buNone/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bupivacaine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all type of local anesthesia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treatment of acute pain - continually to epidural space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cardiotoxic</a:t>
            </a: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levobupivacaine</a:t>
            </a:r>
            <a:endParaRPr lang="en-US" altLang="cs-CZ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lower cardiovascular toxicity and neurotoxicity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cs-CZ" dirty="0"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957A9DB-E208-49FA-9BDF-58E95FC1CCD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115888"/>
            <a:ext cx="8229600" cy="576262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Amide</a:t>
            </a: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type of</a:t>
            </a: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LA</a:t>
            </a:r>
            <a:endParaRPr lang="en-GB" altLang="cs-CZ" sz="36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E57B66D-D580-4FBB-9BC5-917D45BD55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3776" y="37197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>
            <a:extLst>
              <a:ext uri="{FF2B5EF4-FFF2-40B4-BE49-F238E27FC236}">
                <a16:creationId xmlns:a16="http://schemas.microsoft.com/office/drawing/2014/main" id="{E025CEC0-C6AA-4C7A-B1BC-EF821DFE3A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9" y="1279526"/>
            <a:ext cx="8713787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</a:rPr>
              <a:t>ropivacaine</a:t>
            </a:r>
            <a:endParaRPr lang="en-US" altLang="cs-CZ" sz="2400" b="1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for all types of anesthesia except from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subarachnoidal</a:t>
            </a:r>
            <a:r>
              <a:rPr lang="en-US" altLang="cs-CZ" sz="2400" kern="12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buFontTx/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</a:rPr>
              <a:t>prilocaine</a:t>
            </a:r>
            <a:endParaRPr lang="en-US" altLang="cs-CZ" sz="2400" b="1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surface anesthesia EMLA</a:t>
            </a: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spinal anesthesia for short surgical procedures</a:t>
            </a:r>
          </a:p>
          <a:p>
            <a:pPr marL="0" indent="0"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</a:rPr>
              <a:t>cinchocaine</a:t>
            </a:r>
            <a:r>
              <a:rPr lang="en-US" altLang="cs-CZ" sz="2400" b="1" kern="1200" dirty="0">
                <a:solidFill>
                  <a:srgbClr val="000000"/>
                </a:solidFill>
              </a:rPr>
              <a:t> (</a:t>
            </a:r>
            <a:r>
              <a:rPr lang="en-US" altLang="cs-CZ" sz="2400" b="1" kern="1200" dirty="0" err="1">
                <a:solidFill>
                  <a:srgbClr val="000000"/>
                </a:solidFill>
              </a:rPr>
              <a:t>dibucaine</a:t>
            </a:r>
            <a:r>
              <a:rPr lang="en-US" altLang="cs-CZ" sz="2400" b="1" kern="1200" dirty="0">
                <a:solidFill>
                  <a:srgbClr val="000000"/>
                </a:solidFill>
              </a:rPr>
              <a:t>)</a:t>
            </a: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surface (topical) anesthesia</a:t>
            </a: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highly toxic</a:t>
            </a:r>
          </a:p>
          <a:p>
            <a:pPr marL="0" indent="0">
              <a:buNone/>
              <a:defRPr/>
            </a:pPr>
            <a:endParaRPr lang="en-US" altLang="cs-CZ" sz="2400" dirty="0">
              <a:solidFill>
                <a:schemeClr val="tx2"/>
              </a:solidFill>
            </a:endParaRPr>
          </a:p>
          <a:p>
            <a:pPr eaLnBrk="1" hangingPunct="1">
              <a:defRPr/>
            </a:pPr>
            <a:endParaRPr lang="en-US" altLang="cs-CZ" sz="24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7F8E3B7-DAC0-4DD3-9A2F-91B8E55E4B0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9"/>
            <a:ext cx="8229600" cy="561975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Amide</a:t>
            </a: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type of</a:t>
            </a: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LA</a:t>
            </a:r>
            <a:endParaRPr lang="en-GB" altLang="cs-CZ" sz="36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B3FE4D-0BFF-460A-8606-7320D14379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8138" y="27463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BAB3A9E-0A25-41F4-A196-AEE592D0E7B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3798516" y="377736"/>
            <a:ext cx="51943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Local anesthetics (LA)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FFE2FFE-16B6-4F2F-9EAC-57D12B413F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5" y="1639888"/>
            <a:ext cx="8642350" cy="45259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cause temporary loss of sensation in a limited area by local reversible inhibition of sensory neurons</a:t>
            </a:r>
          </a:p>
          <a:p>
            <a:pPr algn="ctr" eaLnBrk="1" hangingPunct="1">
              <a:buFontTx/>
              <a:buNone/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ensitivity of nerve fibers to LA:</a:t>
            </a:r>
          </a:p>
          <a:p>
            <a:pPr marL="0" indent="0" algn="ctr">
              <a:buNone/>
              <a:tabLst>
                <a:tab pos="360363" algn="l"/>
              </a:tabLst>
              <a:defRPr/>
            </a:pP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vegetative &gt; sensory &gt; motoric nerve fibers</a:t>
            </a:r>
          </a:p>
          <a:p>
            <a:pPr marL="0" indent="0" algn="ctr">
              <a:buNone/>
              <a:tabLst>
                <a:tab pos="360363" algn="l"/>
              </a:tabLst>
              <a:defRPr/>
            </a:pPr>
            <a:endParaRPr lang="en-US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 sensory fibers the perception of heat is blocked first, later the perception of pain stimuli, and then also the touch</a:t>
            </a:r>
          </a:p>
          <a:p>
            <a:pPr marL="0" indent="0" algn="ctr">
              <a:buNone/>
              <a:defRPr/>
            </a:pP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F6911D0-FF71-4C51-B6F3-4FBDD03C13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1047" y="37773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2F3AE9EB-B89D-44BE-A381-B74463BEC8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557338"/>
            <a:ext cx="8218488" cy="2519362"/>
          </a:xfrm>
        </p:spPr>
        <p:txBody>
          <a:bodyPr/>
          <a:lstStyle/>
          <a:p>
            <a:pPr marL="609600" indent="-609600" algn="ctr">
              <a:lnSpc>
                <a:spcPct val="9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Allergic reactions are less frequent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cs-CZ" sz="2400" b="1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→ LA of amide type are used more frequently than LA of ester type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A0BC7E5-4CAC-46DD-B5EC-AC0B680916C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63750" y="115888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cs-CZ" altLang="cs-CZ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Amide </a:t>
            </a:r>
            <a:r>
              <a:rPr lang="en-US" altLang="cs-CZ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type of </a:t>
            </a:r>
            <a:r>
              <a:rPr lang="cs-CZ" altLang="cs-CZ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LA</a:t>
            </a:r>
            <a:endParaRPr lang="en-GB" altLang="cs-CZ" sz="3600" b="1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13D9E0A-DEC3-488D-BBEF-3A8D0C9DF9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688" y="28699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1A0C8AB6-C920-485E-861D-5D61B9BEADAB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LA - according to their </a:t>
            </a:r>
            <a:r>
              <a:rPr lang="cs-CZ" altLang="cs-CZ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efficacy</a:t>
            </a:r>
            <a:endParaRPr lang="cs-CZ" altLang="cs-CZ" sz="36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D6B3FB8D-4FE4-463A-818B-CA941318F2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1484313"/>
            <a:ext cx="8435975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weak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procaine (effect lasts approximately 45 minutes), 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            benzocaine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intermediate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trimecaine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lidocaine (effect lasts approximately 90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             minutes)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strong</a:t>
            </a:r>
          </a:p>
          <a:p>
            <a:pPr marL="990600" indent="-990600">
              <a:lnSpc>
                <a:spcPct val="90000"/>
              </a:lnSpc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tetracaine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articaine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bupivacaine (effect lasts approximately 120 minutes-12 hours),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levobupivacaine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ropivacaine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mepivacaine</a:t>
            </a: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1B5CCC-7C67-4207-92C2-96EB43AA9B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6684" y="45841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>
            <a:extLst>
              <a:ext uri="{FF2B5EF4-FFF2-40B4-BE49-F238E27FC236}">
                <a16:creationId xmlns:a16="http://schemas.microsoft.com/office/drawing/2014/main" id="{14E5E044-900B-45CE-B12D-2EE2E4E49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309563"/>
            <a:ext cx="7632700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>
                <a:solidFill>
                  <a:srgbClr val="000000"/>
                </a:solidFill>
                <a:cs typeface="Arial" panose="020B0604020202020204" pitchFamily="34" charset="0"/>
              </a:rPr>
              <a:t>Toxic effects of LA</a:t>
            </a:r>
          </a:p>
        </p:txBody>
      </p:sp>
      <p:sp>
        <p:nvSpPr>
          <p:cNvPr id="40963" name="Line 18">
            <a:extLst>
              <a:ext uri="{FF2B5EF4-FFF2-40B4-BE49-F238E27FC236}">
                <a16:creationId xmlns:a16="http://schemas.microsoft.com/office/drawing/2014/main" id="{2ABA6D85-9548-4B38-BFC5-1A2EA272133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2039" y="4437063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40964" name="Group 28">
            <a:extLst>
              <a:ext uri="{FF2B5EF4-FFF2-40B4-BE49-F238E27FC236}">
                <a16:creationId xmlns:a16="http://schemas.microsoft.com/office/drawing/2014/main" id="{EF60344A-2164-4CDB-9222-9D1283781B2F}"/>
              </a:ext>
            </a:extLst>
          </p:cNvPr>
          <p:cNvGrpSpPr>
            <a:grpSpLocks/>
          </p:cNvGrpSpPr>
          <p:nvPr/>
        </p:nvGrpSpPr>
        <p:grpSpPr bwMode="auto">
          <a:xfrm>
            <a:off x="1887538" y="1196975"/>
            <a:ext cx="8208962" cy="1912938"/>
            <a:chOff x="113" y="1162"/>
            <a:chExt cx="5171" cy="1205"/>
          </a:xfrm>
        </p:grpSpPr>
        <p:sp>
          <p:nvSpPr>
            <p:cNvPr id="40983" name="Rectangle 5">
              <a:extLst>
                <a:ext uri="{FF2B5EF4-FFF2-40B4-BE49-F238E27FC236}">
                  <a16:creationId xmlns:a16="http://schemas.microsoft.com/office/drawing/2014/main" id="{57986098-8E80-4B31-B305-D54330123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1434"/>
              <a:ext cx="1088" cy="4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CNS</a:t>
              </a:r>
            </a:p>
          </p:txBody>
        </p:sp>
        <p:sp>
          <p:nvSpPr>
            <p:cNvPr id="40984" name="Rectangle 8">
              <a:extLst>
                <a:ext uri="{FF2B5EF4-FFF2-40B4-BE49-F238E27FC236}">
                  <a16:creationId xmlns:a16="http://schemas.microsoft.com/office/drawing/2014/main" id="{59F95A49-5980-469B-87FF-AD5B2DB66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6" y="1162"/>
              <a:ext cx="953" cy="3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Excitation</a:t>
              </a:r>
            </a:p>
          </p:txBody>
        </p:sp>
        <p:sp>
          <p:nvSpPr>
            <p:cNvPr id="40985" name="Rectangle 9">
              <a:extLst>
                <a:ext uri="{FF2B5EF4-FFF2-40B4-BE49-F238E27FC236}">
                  <a16:creationId xmlns:a16="http://schemas.microsoft.com/office/drawing/2014/main" id="{9217131F-ED81-484B-A4BD-D9E1837DF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6" y="1797"/>
              <a:ext cx="953" cy="3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Inhibition</a:t>
              </a:r>
            </a:p>
          </p:txBody>
        </p:sp>
        <p:sp>
          <p:nvSpPr>
            <p:cNvPr id="40986" name="AutoShape 10">
              <a:extLst>
                <a:ext uri="{FF2B5EF4-FFF2-40B4-BE49-F238E27FC236}">
                  <a16:creationId xmlns:a16="http://schemas.microsoft.com/office/drawing/2014/main" id="{84E42043-A6EF-4DC2-A360-4A2290D69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" y="1616"/>
              <a:ext cx="499" cy="181"/>
            </a:xfrm>
            <a:prstGeom prst="rightArrow">
              <a:avLst>
                <a:gd name="adj1" fmla="val 50000"/>
                <a:gd name="adj2" fmla="val 6892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40987" name="Line 13">
              <a:extLst>
                <a:ext uri="{FF2B5EF4-FFF2-40B4-BE49-F238E27FC236}">
                  <a16:creationId xmlns:a16="http://schemas.microsoft.com/office/drawing/2014/main" id="{079FEDF1-E947-4BF9-AAFA-36E7736773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7" y="1389"/>
              <a:ext cx="363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0988" name="Line 14">
              <a:extLst>
                <a:ext uri="{FF2B5EF4-FFF2-40B4-BE49-F238E27FC236}">
                  <a16:creationId xmlns:a16="http://schemas.microsoft.com/office/drawing/2014/main" id="{3A1C7C63-CFB3-47E3-B872-6528157E97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7" y="1616"/>
              <a:ext cx="363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0989" name="Line 15">
              <a:extLst>
                <a:ext uri="{FF2B5EF4-FFF2-40B4-BE49-F238E27FC236}">
                  <a16:creationId xmlns:a16="http://schemas.microsoft.com/office/drawing/2014/main" id="{694E4FD4-35C2-4BD3-A41E-D869A33849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1298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0990" name="Line 16">
              <a:extLst>
                <a:ext uri="{FF2B5EF4-FFF2-40B4-BE49-F238E27FC236}">
                  <a16:creationId xmlns:a16="http://schemas.microsoft.com/office/drawing/2014/main" id="{DBD2034C-C48E-49FE-B1C4-DADEAA4E00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1979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0991" name="Text Box 19">
              <a:extLst>
                <a:ext uri="{FF2B5EF4-FFF2-40B4-BE49-F238E27FC236}">
                  <a16:creationId xmlns:a16="http://schemas.microsoft.com/office/drawing/2014/main" id="{B89471F6-568B-4181-BECA-37253BF50C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1162"/>
              <a:ext cx="15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tonic-clonic seizures</a:t>
              </a:r>
            </a:p>
          </p:txBody>
        </p:sp>
        <p:sp>
          <p:nvSpPr>
            <p:cNvPr id="40992" name="Text Box 20">
              <a:extLst>
                <a:ext uri="{FF2B5EF4-FFF2-40B4-BE49-F238E27FC236}">
                  <a16:creationId xmlns:a16="http://schemas.microsoft.com/office/drawing/2014/main" id="{F121051F-E448-4E6B-B3FF-FF45AC0939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1616"/>
              <a:ext cx="1315" cy="7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Areflexia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Respiratory failure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Coma</a:t>
              </a:r>
            </a:p>
          </p:txBody>
        </p:sp>
      </p:grpSp>
      <p:grpSp>
        <p:nvGrpSpPr>
          <p:cNvPr id="40965" name="Group 29">
            <a:extLst>
              <a:ext uri="{FF2B5EF4-FFF2-40B4-BE49-F238E27FC236}">
                <a16:creationId xmlns:a16="http://schemas.microsoft.com/office/drawing/2014/main" id="{E64E43AF-E8CD-49C4-95D2-278F34A45765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2832100"/>
            <a:ext cx="5543550" cy="1200150"/>
            <a:chOff x="113" y="2205"/>
            <a:chExt cx="3492" cy="756"/>
          </a:xfrm>
        </p:grpSpPr>
        <p:sp>
          <p:nvSpPr>
            <p:cNvPr id="40979" name="Rectangle 6">
              <a:extLst>
                <a:ext uri="{FF2B5EF4-FFF2-40B4-BE49-F238E27FC236}">
                  <a16:creationId xmlns:a16="http://schemas.microsoft.com/office/drawing/2014/main" id="{9EF30284-821B-4794-80B4-AEDB1A791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51"/>
              <a:ext cx="1134" cy="5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Cardiovascular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system</a:t>
              </a:r>
            </a:p>
          </p:txBody>
        </p:sp>
        <p:sp>
          <p:nvSpPr>
            <p:cNvPr id="40980" name="AutoShape 11">
              <a:extLst>
                <a:ext uri="{FF2B5EF4-FFF2-40B4-BE49-F238E27FC236}">
                  <a16:creationId xmlns:a16="http://schemas.microsoft.com/office/drawing/2014/main" id="{D2B7B29E-70EB-4643-BD7B-C47605D9A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" y="2523"/>
              <a:ext cx="499" cy="181"/>
            </a:xfrm>
            <a:prstGeom prst="rightArrow">
              <a:avLst>
                <a:gd name="adj1" fmla="val 50000"/>
                <a:gd name="adj2" fmla="val 6892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40981" name="Line 17">
              <a:extLst>
                <a:ext uri="{FF2B5EF4-FFF2-40B4-BE49-F238E27FC236}">
                  <a16:creationId xmlns:a16="http://schemas.microsoft.com/office/drawing/2014/main" id="{C41EE98F-E7A6-461E-9E2B-830C88684C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8" y="2568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0982" name="Text Box 21">
              <a:extLst>
                <a:ext uri="{FF2B5EF4-FFF2-40B4-BE49-F238E27FC236}">
                  <a16:creationId xmlns:a16="http://schemas.microsoft.com/office/drawing/2014/main" id="{6FCFB477-B42C-46AB-9C45-FC70AB92B1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205"/>
              <a:ext cx="1224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Hypotension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Arythmia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Bradycardia</a:t>
              </a:r>
            </a:p>
          </p:txBody>
        </p:sp>
      </p:grpSp>
      <p:grpSp>
        <p:nvGrpSpPr>
          <p:cNvPr id="40966" name="Group 30">
            <a:extLst>
              <a:ext uri="{FF2B5EF4-FFF2-40B4-BE49-F238E27FC236}">
                <a16:creationId xmlns:a16="http://schemas.microsoft.com/office/drawing/2014/main" id="{9C644068-F498-4320-AF1F-B1BD1821BEB4}"/>
              </a:ext>
            </a:extLst>
          </p:cNvPr>
          <p:cNvGrpSpPr>
            <a:grpSpLocks/>
          </p:cNvGrpSpPr>
          <p:nvPr/>
        </p:nvGrpSpPr>
        <p:grpSpPr bwMode="auto">
          <a:xfrm>
            <a:off x="1811339" y="4005263"/>
            <a:ext cx="8569325" cy="882650"/>
            <a:chOff x="113" y="2931"/>
            <a:chExt cx="5398" cy="556"/>
          </a:xfrm>
        </p:grpSpPr>
        <p:sp>
          <p:nvSpPr>
            <p:cNvPr id="40976" name="Rectangle 7">
              <a:extLst>
                <a:ext uri="{FF2B5EF4-FFF2-40B4-BE49-F238E27FC236}">
                  <a16:creationId xmlns:a16="http://schemas.microsoft.com/office/drawing/2014/main" id="{0CC06460-BEAB-47A9-932A-27D20E3AE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931"/>
              <a:ext cx="1225" cy="4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Alergic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symptoms</a:t>
              </a:r>
            </a:p>
          </p:txBody>
        </p:sp>
        <p:sp>
          <p:nvSpPr>
            <p:cNvPr id="40977" name="AutoShape 12">
              <a:extLst>
                <a:ext uri="{FF2B5EF4-FFF2-40B4-BE49-F238E27FC236}">
                  <a16:creationId xmlns:a16="http://schemas.microsoft.com/office/drawing/2014/main" id="{6E43C2FD-5AEE-4A5B-AC99-E25CB0BAD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" y="3158"/>
              <a:ext cx="499" cy="181"/>
            </a:xfrm>
            <a:prstGeom prst="rightArrow">
              <a:avLst>
                <a:gd name="adj1" fmla="val 50000"/>
                <a:gd name="adj2" fmla="val 6892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40978" name="Text Box 22">
              <a:extLst>
                <a:ext uri="{FF2B5EF4-FFF2-40B4-BE49-F238E27FC236}">
                  <a16:creationId xmlns:a16="http://schemas.microsoft.com/office/drawing/2014/main" id="{0DD3FC71-10FF-47AF-8695-2E33982074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5" y="3080"/>
              <a:ext cx="3166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1800"/>
                <a:t>m</a:t>
              </a:r>
              <a:r>
                <a:rPr lang="cs-CZ" altLang="cs-CZ" sz="1800"/>
                <a:t>ore in esters than in amides, anaphylactic reaction</a:t>
              </a:r>
            </a:p>
          </p:txBody>
        </p:sp>
      </p:grpSp>
      <p:sp>
        <p:nvSpPr>
          <p:cNvPr id="40967" name="AutoShape 24">
            <a:extLst>
              <a:ext uri="{FF2B5EF4-FFF2-40B4-BE49-F238E27FC236}">
                <a16:creationId xmlns:a16="http://schemas.microsoft.com/office/drawing/2014/main" id="{1BE1701A-D2F7-4EBD-A269-30AAF15D8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5373689"/>
            <a:ext cx="792163" cy="287337"/>
          </a:xfrm>
          <a:prstGeom prst="rightArrow">
            <a:avLst>
              <a:gd name="adj1" fmla="val 50000"/>
              <a:gd name="adj2" fmla="val 6892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0968" name="Rectangle 25">
            <a:extLst>
              <a:ext uri="{FF2B5EF4-FFF2-40B4-BE49-F238E27FC236}">
                <a16:creationId xmlns:a16="http://schemas.microsoft.com/office/drawing/2014/main" id="{BF783E63-0353-4F01-8D98-9EA5B1883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4" y="5013326"/>
            <a:ext cx="1944687" cy="79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Vasoconstrictor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toxicity</a:t>
            </a:r>
          </a:p>
        </p:txBody>
      </p:sp>
      <p:sp>
        <p:nvSpPr>
          <p:cNvPr id="40969" name="Line 26">
            <a:extLst>
              <a:ext uri="{FF2B5EF4-FFF2-40B4-BE49-F238E27FC236}">
                <a16:creationId xmlns:a16="http://schemas.microsoft.com/office/drawing/2014/main" id="{CEA789E6-1845-4D5E-B21C-9CD0B078A7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1" y="5445125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0" name="Text Box 27">
            <a:extLst>
              <a:ext uri="{FF2B5EF4-FFF2-40B4-BE49-F238E27FC236}">
                <a16:creationId xmlns:a16="http://schemas.microsoft.com/office/drawing/2014/main" id="{F42B2F99-6FB8-40D3-9798-70F63B600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888" y="5013325"/>
            <a:ext cx="52562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local hypoxia up to necrosis (acral parts), celkově restlessness, tachycardia, hypertension</a:t>
            </a:r>
          </a:p>
        </p:txBody>
      </p:sp>
      <p:sp>
        <p:nvSpPr>
          <p:cNvPr id="40971" name="AutoShape 32">
            <a:extLst>
              <a:ext uri="{FF2B5EF4-FFF2-40B4-BE49-F238E27FC236}">
                <a16:creationId xmlns:a16="http://schemas.microsoft.com/office/drawing/2014/main" id="{C02304DD-4EA5-420C-8163-80C47C40C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6092825"/>
            <a:ext cx="792163" cy="287338"/>
          </a:xfrm>
          <a:prstGeom prst="rightArrow">
            <a:avLst>
              <a:gd name="adj1" fmla="val 50000"/>
              <a:gd name="adj2" fmla="val 6892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0972" name="Rectangle 33">
            <a:extLst>
              <a:ext uri="{FF2B5EF4-FFF2-40B4-BE49-F238E27FC236}">
                <a16:creationId xmlns:a16="http://schemas.microsoft.com/office/drawing/2014/main" id="{E068642C-1725-47DC-93C9-07AEBBA80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4" y="6021388"/>
            <a:ext cx="2160587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Methemoglobinaemia</a:t>
            </a:r>
          </a:p>
        </p:txBody>
      </p:sp>
      <p:sp>
        <p:nvSpPr>
          <p:cNvPr id="40973" name="Line 34">
            <a:extLst>
              <a:ext uri="{FF2B5EF4-FFF2-40B4-BE49-F238E27FC236}">
                <a16:creationId xmlns:a16="http://schemas.microsoft.com/office/drawing/2014/main" id="{32E71006-8ED3-44C9-B9A6-94D910C8F15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7939" y="6237288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4" name="Text Box 35">
            <a:extLst>
              <a:ext uri="{FF2B5EF4-FFF2-40B4-BE49-F238E27FC236}">
                <a16:creationId xmlns:a16="http://schemas.microsoft.com/office/drawing/2014/main" id="{E39104A5-89D3-4529-83CA-D2A636B22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1789" y="5876926"/>
            <a:ext cx="4860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because of  metabolite (o-toluidine) cumulation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946798D-262F-44E9-940C-FA786C513B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688" y="34051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0082114-1B3D-4CC7-A509-BF2C60CB91F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847851" y="274638"/>
            <a:ext cx="8640763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Alergic</a:t>
            </a:r>
            <a:r>
              <a:rPr lang="cs-CZ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and </a:t>
            </a:r>
            <a:r>
              <a:rPr lang="cs-CZ" altLang="cs-CZ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anaphylactic</a:t>
            </a:r>
            <a:r>
              <a:rPr lang="cs-CZ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reaction</a:t>
            </a:r>
            <a:r>
              <a:rPr lang="en-US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to LA </a:t>
            </a:r>
            <a:endParaRPr lang="cs-CZ" altLang="cs-CZ" sz="36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6F76ECEB-1BDC-4AAE-98D1-82778B7F35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341438"/>
            <a:ext cx="8229600" cy="45339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symptoms: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pruritus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urticaria</a:t>
            </a: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swellings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anaphylactic shock- restlessness, anxiety, breathlessness, vomiting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Quincke‘s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oedema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– without inflammation, fast onset in face, affecting lips, face and throat ( suffocation!!)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therapy: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oxygen and infusion of 5%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substituive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solution with noradrenaline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hydrocortisone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i.v.</a:t>
            </a: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antihistamines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 case of respiratory failure, keep free airways, </a:t>
            </a: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   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artificial respiratory ventilation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5869192-4DC2-41F2-8DD9-FC5AD73E67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3596" y="5413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70FADF2C-48C9-4F6B-8AF9-150F619B12E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S</a:t>
            </a:r>
            <a:r>
              <a:rPr lang="cs-CZ" altLang="cs-CZ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ystemic</a:t>
            </a:r>
            <a:r>
              <a:rPr lang="cs-CZ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toxic</a:t>
            </a:r>
            <a:r>
              <a:rPr lang="cs-CZ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reaction</a:t>
            </a:r>
            <a:r>
              <a:rPr lang="en-US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to LA</a:t>
            </a:r>
            <a:endParaRPr lang="cs-CZ" altLang="cs-CZ" sz="36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242A3F52-3AC3-4B7D-955E-CC01CB67D9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484313"/>
            <a:ext cx="836295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symptoms: (most often till 15 min from LA administration):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restlessness, hand tingling, hot or cold, nausea, vertigo, cold sweat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tachypnea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tremor,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fasciculations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seizures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tachycardia, increased blood pressure in the beginning with the subsequent decrease, unconsciousness, bradycardia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 the final phase respiratory and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cardivascular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failure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therapy: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lay down patient, oxygen in respiratory insufficiency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diazepam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i.v.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in seizures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slow adrenaline continually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i.v.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if there is critical decrease of BP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resuscitation in respiratory and cardiac failure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0AAB2A-957C-4C0F-8E2B-D09B2C3854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6684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sah 2">
            <a:extLst>
              <a:ext uri="{FF2B5EF4-FFF2-40B4-BE49-F238E27FC236}">
                <a16:creationId xmlns:a16="http://schemas.microsoft.com/office/drawing/2014/main" id="{4DDA1A29-47F7-4049-9C34-98DAD5FA5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925" y="558801"/>
            <a:ext cx="9037638" cy="452596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altLang="cs-CZ" sz="3600" b="1" kern="1200" dirty="0">
                <a:solidFill>
                  <a:srgbClr val="000000"/>
                </a:solidFill>
              </a:rPr>
              <a:t>Some of the LA can be also used as antiarrhythmic agents (class </a:t>
            </a:r>
            <a:r>
              <a:rPr lang="cs-CZ" altLang="cs-CZ" sz="3600" b="1" kern="1200" dirty="0">
                <a:solidFill>
                  <a:srgbClr val="000000"/>
                </a:solidFill>
              </a:rPr>
              <a:t>1</a:t>
            </a:r>
            <a:r>
              <a:rPr lang="en-US" altLang="cs-CZ" sz="3600" b="1" kern="1200" dirty="0">
                <a:solidFill>
                  <a:srgbClr val="000000"/>
                </a:solidFill>
              </a:rPr>
              <a:t>b). </a:t>
            </a:r>
          </a:p>
          <a:p>
            <a:pPr marL="0" indent="0" algn="ctr">
              <a:buNone/>
              <a:defRPr/>
            </a:pPr>
            <a:endParaRPr lang="en-US" altLang="cs-CZ" dirty="0"/>
          </a:p>
          <a:p>
            <a:pPr marL="0" indent="0">
              <a:buNone/>
              <a:defRPr/>
            </a:pPr>
            <a:endParaRPr lang="en-US" altLang="cs-CZ" sz="2400" dirty="0"/>
          </a:p>
          <a:p>
            <a:pPr marL="0" indent="0" algn="ctr">
              <a:buNone/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lidocaine</a:t>
            </a:r>
          </a:p>
          <a:p>
            <a:pPr marL="0" indent="0" algn="ctr">
              <a:buNone/>
              <a:defRPr/>
            </a:pPr>
            <a:endParaRPr lang="en-US" altLang="cs-CZ" sz="2400" b="1" kern="1200" dirty="0">
              <a:solidFill>
                <a:srgbClr val="000000"/>
              </a:solidFill>
            </a:endParaRPr>
          </a:p>
          <a:p>
            <a:pPr marL="0" indent="0" algn="ctr">
              <a:buNone/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</a:rPr>
              <a:t>trimecaine</a:t>
            </a:r>
            <a:endParaRPr lang="en-US" altLang="cs-CZ" sz="2400" b="1" kern="12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US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C5DCE2D-8CC8-438B-B832-8B809FBBC8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9234" y="25400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7B9F980A-AED8-455F-8247-7FA840916C28}"/>
              </a:ext>
            </a:extLst>
          </p:cNvPr>
          <p:cNvSpPr txBox="1">
            <a:spLocks/>
          </p:cNvSpPr>
          <p:nvPr/>
        </p:nvSpPr>
        <p:spPr bwMode="auto">
          <a:xfrm>
            <a:off x="2725739" y="1984376"/>
            <a:ext cx="67405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sk-SK" sz="36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General </a:t>
            </a:r>
            <a:r>
              <a:rPr lang="sk-SK" sz="3600" b="1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anesthetics</a:t>
            </a:r>
            <a:endParaRPr lang="cs-CZ" sz="3600" b="1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B6293A59-1A22-4FCD-BCE3-CC6153EFA04F}"/>
              </a:ext>
            </a:extLst>
          </p:cNvPr>
          <p:cNvSpPr txBox="1">
            <a:spLocks/>
          </p:cNvSpPr>
          <p:nvPr/>
        </p:nvSpPr>
        <p:spPr bwMode="auto">
          <a:xfrm>
            <a:off x="78871" y="6165850"/>
            <a:ext cx="3024188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>
              <a:defRPr/>
            </a:pP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</a:t>
            </a:r>
            <a:endParaRPr lang="cs-CZ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6C3E711-1FA6-447A-8BA7-085E954487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1046" y="49209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D8DB423-FD0C-4B64-AB8A-EF1926186C15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855788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General </a:t>
            </a:r>
            <a:r>
              <a:rPr lang="cs-CZ" altLang="sk-SK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anesthesia</a:t>
            </a:r>
            <a:r>
              <a:rPr lang="cs-CZ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(GA)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ED7E10C-530C-45BC-BA29-E9972B509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2133601"/>
            <a:ext cx="8712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altLang="sk-SK" kern="0" dirty="0"/>
              <a:t>   </a:t>
            </a:r>
            <a:r>
              <a:rPr lang="en-US" altLang="sk-SK" sz="3600" dirty="0">
                <a:solidFill>
                  <a:srgbClr val="000000"/>
                </a:solidFill>
              </a:rPr>
              <a:t>General anesthesia is </a:t>
            </a:r>
            <a:r>
              <a:rPr lang="en-US" altLang="cs-CZ" sz="3600" dirty="0">
                <a:solidFill>
                  <a:srgbClr val="000000"/>
                </a:solidFill>
              </a:rPr>
              <a:t>an induced short-term fully </a:t>
            </a:r>
            <a:r>
              <a:rPr lang="en-US" altLang="cs-CZ" sz="3600" b="1" dirty="0">
                <a:solidFill>
                  <a:srgbClr val="000000"/>
                </a:solidFill>
              </a:rPr>
              <a:t>reversible</a:t>
            </a:r>
            <a:r>
              <a:rPr lang="en-US" altLang="cs-CZ" sz="3600" dirty="0">
                <a:solidFill>
                  <a:srgbClr val="000000"/>
                </a:solidFill>
              </a:rPr>
              <a:t> deep unconsciousness combined with analgesia while perception of pain is eliminated and muscles are relaxed.</a:t>
            </a:r>
          </a:p>
          <a:p>
            <a:pPr algn="ctr" eaLnBrk="1" hangingPunct="1">
              <a:buFontTx/>
              <a:buNone/>
              <a:defRPr/>
            </a:pPr>
            <a:endParaRPr lang="en-US" altLang="sk-SK" kern="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177D43-EEEC-460A-8F40-EBA44A2976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04135" y="52111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3598EF1-9E7B-4C46-9C47-2BCA90ACBCD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898650" y="539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History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1E3C351-5C70-4504-B0BE-E16DC454E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981075"/>
            <a:ext cx="8229600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sk-SK" sz="3600">
                <a:solidFill>
                  <a:srgbClr val="000000"/>
                </a:solidFill>
                <a:cs typeface="Arial" panose="020B0604020202020204" pitchFamily="34" charset="0"/>
              </a:rPr>
              <a:t>October 1846 in Massachusetts General Hospital in Boston, USA – the first public demonstration of ether GA</a:t>
            </a:r>
          </a:p>
          <a:p>
            <a:pPr eaLnBrk="1" hangingPunct="1"/>
            <a:endParaRPr lang="en-US" altLang="sk-SK" sz="36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sk-SK" sz="3600">
                <a:solidFill>
                  <a:srgbClr val="000000"/>
                </a:solidFill>
                <a:cs typeface="Arial" panose="020B0604020202020204" pitchFamily="34" charset="0"/>
              </a:rPr>
              <a:t>dentist William Thomas Green Morton </a:t>
            </a:r>
          </a:p>
          <a:p>
            <a:pPr eaLnBrk="1" hangingPunct="1"/>
            <a:endParaRPr lang="en-US" altLang="sk-SK" sz="36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sk-SK" sz="3600">
                <a:solidFill>
                  <a:srgbClr val="000000"/>
                </a:solidFill>
                <a:cs typeface="Arial" panose="020B0604020202020204" pitchFamily="34" charset="0"/>
              </a:rPr>
              <a:t>patient: Edward Gilbert Abbott, 22 years old, neck tumor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E83672-CC68-429B-A3B4-DCF8E7AD3A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1047" y="47500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3">
            <a:extLst>
              <a:ext uri="{FF2B5EF4-FFF2-40B4-BE49-F238E27FC236}">
                <a16:creationId xmlns:a16="http://schemas.microsoft.com/office/drawing/2014/main" id="{24DAA0A7-5420-49CB-9D43-7CA670E2E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052513"/>
            <a:ext cx="84724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ovéPole 4">
            <a:extLst>
              <a:ext uri="{FF2B5EF4-FFF2-40B4-BE49-F238E27FC236}">
                <a16:creationId xmlns:a16="http://schemas.microsoft.com/office/drawing/2014/main" id="{F4EF9FC8-6291-4D50-AE59-2A4925909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989" y="5219700"/>
            <a:ext cx="5780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0000"/>
                </a:solidFill>
                <a:latin typeface="Candara" panose="020E0502030303020204" pitchFamily="34" charset="0"/>
              </a:rPr>
              <a:t>https://commons.wikimedia.org/wiki/File:Roots-criticall-care.jpeg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850A77-1D61-462C-96A0-9AE88EC57A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1962" y="35536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BCE8C5D-3812-417D-B7A2-5BB0FE5D99F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3565526" y="44450"/>
            <a:ext cx="5915025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 - mechanism of action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0CC2DA4-522B-4612-9604-47FEE7D381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7700" y="908051"/>
            <a:ext cx="8135938" cy="56165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penetration into sensitive nerve fibers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blockade of voltage-gated sodium channels responsible for fast depolarization along nerves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binding on the inner side of the nerve membrane, and preventing Na</a:t>
            </a:r>
            <a:r>
              <a:rPr lang="en-US" altLang="cs-CZ" sz="2400" kern="1200" baseline="30000" dirty="0">
                <a:solidFill>
                  <a:srgbClr val="000000"/>
                </a:solidFill>
              </a:rPr>
              <a:t>+</a:t>
            </a:r>
            <a:r>
              <a:rPr lang="en-US" altLang="cs-CZ" sz="2400" kern="1200" dirty="0">
                <a:solidFill>
                  <a:srgbClr val="000000"/>
                </a:solidFill>
              </a:rPr>
              <a:t> ions flow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other effects: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vasodilation (sympathetic nerve fibers blockade)</a:t>
            </a:r>
            <a:endParaRPr lang="cs-CZ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kern="1200" dirty="0">
                <a:solidFill>
                  <a:srgbClr val="000000"/>
                </a:solidFill>
              </a:rPr>
              <a:t>a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ntiarrhythmic</a:t>
            </a:r>
            <a:r>
              <a:rPr lang="cs-CZ" altLang="cs-CZ" sz="2400" kern="1200" dirty="0">
                <a:solidFill>
                  <a:srgbClr val="000000"/>
                </a:solidFill>
              </a:rPr>
              <a:t>/</a:t>
            </a:r>
            <a:r>
              <a:rPr lang="cs-CZ" altLang="cs-CZ" sz="2400" kern="1200" dirty="0" err="1">
                <a:solidFill>
                  <a:srgbClr val="000000"/>
                </a:solidFill>
              </a:rPr>
              <a:t>p</a:t>
            </a:r>
            <a:r>
              <a:rPr lang="cs-CZ" sz="2400" kern="1200" dirty="0" err="1">
                <a:solidFill>
                  <a:srgbClr val="000000"/>
                </a:solidFill>
              </a:rPr>
              <a:t>roarrhythmic</a:t>
            </a:r>
            <a:r>
              <a:rPr lang="cs-CZ" sz="2400" kern="1200" dirty="0">
                <a:solidFill>
                  <a:srgbClr val="000000"/>
                </a:solidFill>
              </a:rPr>
              <a:t> </a:t>
            </a:r>
            <a:r>
              <a:rPr lang="cs-CZ" sz="2400" kern="1200" dirty="0" err="1">
                <a:solidFill>
                  <a:srgbClr val="000000"/>
                </a:solidFill>
              </a:rPr>
              <a:t>effects</a:t>
            </a:r>
            <a:r>
              <a:rPr lang="cs-CZ" sz="2400" kern="1200" dirty="0">
                <a:solidFill>
                  <a:srgbClr val="000000"/>
                </a:solidFill>
              </a:rPr>
              <a:t> </a:t>
            </a:r>
            <a:r>
              <a:rPr lang="en-US" altLang="cs-CZ" sz="2400" kern="1200" dirty="0">
                <a:solidFill>
                  <a:srgbClr val="000000"/>
                </a:solidFill>
              </a:rPr>
              <a:t> (influence on Na</a:t>
            </a:r>
            <a:r>
              <a:rPr lang="en-US" altLang="cs-CZ" sz="2400" kern="1200" baseline="30000" dirty="0">
                <a:solidFill>
                  <a:srgbClr val="000000"/>
                </a:solidFill>
              </a:rPr>
              <a:t>+</a:t>
            </a:r>
            <a:r>
              <a:rPr lang="en-US" altLang="cs-CZ" sz="2400" kern="1200" dirty="0">
                <a:solidFill>
                  <a:srgbClr val="000000"/>
                </a:solidFill>
              </a:rPr>
              <a:t> channels in myocardium)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cs-CZ" sz="24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160029-1A8E-4C58-A5AB-611B874D65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2500" y="41518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BB4A141F-E2D9-451D-B07A-5FB8EE9BAB1C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923925"/>
            <a:ext cx="9144000" cy="3657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en-US" altLang="sk-SK" sz="28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tages</a:t>
            </a:r>
            <a: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 of GA </a:t>
            </a:r>
            <a:r>
              <a:rPr lang="cs-CZ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are h</a:t>
            </a:r>
            <a:r>
              <a:rPr lang="en-US" altLang="sk-SK" sz="28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istorically</a:t>
            </a:r>
            <a: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 characterized by  </a:t>
            </a:r>
            <a:r>
              <a:rPr lang="en-US" altLang="sk-SK" sz="28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Guedel’s</a:t>
            </a:r>
            <a: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 scheme </a:t>
            </a:r>
            <a:b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b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- following use of ether (today historical an</a:t>
            </a:r>
            <a:r>
              <a:rPr lang="cs-CZ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 didactical meaning only)</a:t>
            </a:r>
            <a:b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b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No anesthesia runs according to this scheme </a:t>
            </a:r>
            <a:r>
              <a:rPr lang="cs-CZ" altLang="sk-SK" sz="28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presently</a:t>
            </a:r>
            <a: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US" altLang="sk-SK" sz="28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04B1AE-2798-4797-9386-3B972C782E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9234" y="3143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4679170-0C1B-45A3-8DF2-660924CF778B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71438"/>
            <a:ext cx="8229600" cy="83661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General </a:t>
            </a:r>
            <a:r>
              <a:rPr lang="cs-CZ" altLang="sk-SK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anesthetics</a:t>
            </a:r>
            <a:endParaRPr lang="cs-CZ" altLang="sk-SK" sz="36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5B9C76E-A0CF-4F89-9F4F-120CEF5765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052514"/>
            <a:ext cx="8229600" cy="576103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36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Inhalational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3600" kern="1200" dirty="0">
                <a:solidFill>
                  <a:srgbClr val="000000"/>
                </a:solidFill>
                <a:cs typeface="Arial" panose="020B0604020202020204" pitchFamily="34" charset="0"/>
              </a:rPr>
              <a:t>	liquid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3600" kern="1200" dirty="0">
                <a:solidFill>
                  <a:srgbClr val="000000"/>
                </a:solidFill>
                <a:cs typeface="Arial" panose="020B0604020202020204" pitchFamily="34" charset="0"/>
              </a:rPr>
              <a:t>	gaseous</a:t>
            </a:r>
          </a:p>
          <a:p>
            <a:pPr eaLnBrk="1" hangingPunct="1">
              <a:buFontTx/>
              <a:buNone/>
              <a:defRPr/>
            </a:pPr>
            <a:endParaRPr lang="en-US" altLang="sk-SK" sz="36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36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Intravenous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3600" kern="1200" dirty="0">
                <a:solidFill>
                  <a:srgbClr val="000000"/>
                </a:solidFill>
                <a:cs typeface="Arial" panose="020B0604020202020204" pitchFamily="34" charset="0"/>
              </a:rPr>
              <a:t>	barbiturates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3600" kern="1200" dirty="0">
                <a:solidFill>
                  <a:srgbClr val="000000"/>
                </a:solidFill>
                <a:cs typeface="Arial" panose="020B0604020202020204" pitchFamily="34" charset="0"/>
              </a:rPr>
              <a:t>	non-barbiturates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3600" kern="1200" dirty="0">
                <a:solidFill>
                  <a:srgbClr val="000000"/>
                </a:solidFill>
                <a:cs typeface="Arial" panose="020B0604020202020204" pitchFamily="34" charset="0"/>
              </a:rPr>
              <a:t>	benzodiazepines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614E023-8A68-4543-A995-39EE479251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9234" y="44291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>
            <a:extLst>
              <a:ext uri="{FF2B5EF4-FFF2-40B4-BE49-F238E27FC236}">
                <a16:creationId xmlns:a16="http://schemas.microsoft.com/office/drawing/2014/main" id="{CF21089D-6A2D-49E2-934C-7E2F38486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1773238"/>
            <a:ext cx="8856662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gases </a:t>
            </a: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liquids </a:t>
            </a:r>
          </a:p>
          <a:p>
            <a:pPr lvl="1" eaLnBrk="1" hangingPunct="1"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(fluid under normal pressure </a:t>
            </a:r>
            <a:r>
              <a:rPr lang="en-US" altLang="sk-SK" sz="2400" kern="1200" dirty="0">
                <a:solidFill>
                  <a:srgbClr val="000000"/>
                </a:solidFill>
              </a:rPr>
              <a:t>-</a:t>
            </a: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 boiling point about 50°C, a special device is necessary </a:t>
            </a:r>
            <a:r>
              <a:rPr lang="en-US" altLang="sk-SK" sz="2400" kern="1200" dirty="0" err="1">
                <a:solidFill>
                  <a:srgbClr val="000000"/>
                </a:solidFill>
                <a:ea typeface="+mn-ea"/>
                <a:cs typeface="+mn-cs"/>
              </a:rPr>
              <a:t>fo</a:t>
            </a:r>
            <a:r>
              <a:rPr lang="cs-CZ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r</a:t>
            </a: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 their use - vaporizer)</a:t>
            </a:r>
          </a:p>
          <a:p>
            <a:pPr lvl="1"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concentration of general anesthetic in the CNS depends on its concentration in blood and this correlates with its concentration in the inhaled air</a:t>
            </a:r>
          </a:p>
          <a:p>
            <a:pPr eaLnBrk="1" hangingPunct="1">
              <a:defRPr/>
            </a:pPr>
            <a:endParaRPr lang="en-US" altLang="sk-SK" dirty="0"/>
          </a:p>
          <a:p>
            <a:pPr eaLnBrk="1" hangingPunct="1">
              <a:defRPr/>
            </a:pPr>
            <a:endParaRPr lang="en-US" altLang="sk-SK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1E40F74-8705-42BA-96C2-FCEBC00A3A92}"/>
              </a:ext>
            </a:extLst>
          </p:cNvPr>
          <p:cNvSpPr txBox="1">
            <a:spLocks/>
          </p:cNvSpPr>
          <p:nvPr/>
        </p:nvSpPr>
        <p:spPr bwMode="auto">
          <a:xfrm>
            <a:off x="2114550" y="444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600" b="1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Inhalational</a:t>
            </a:r>
            <a:r>
              <a:rPr lang="cs-CZ" altLang="cs-CZ" sz="36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cs-CZ" sz="3600" b="1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anesthetics</a:t>
            </a:r>
            <a:br>
              <a:rPr lang="cs-CZ" altLang="cs-CZ" sz="36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r>
              <a:rPr lang="en-US" altLang="cs-CZ" sz="36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Physical and Chemical Properties</a:t>
            </a:r>
            <a:endParaRPr lang="cs-CZ" altLang="cs-CZ" sz="36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E862028-5BF7-471D-8E9B-C5719381BD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7959" y="47500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1FDB376-1322-4C67-B55F-5DE711667A0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-26988"/>
            <a:ext cx="8229600" cy="927101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Inhalational anesthetics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A6B1579D-8202-4986-A38E-D99BA0E3AA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58925" y="1208089"/>
            <a:ext cx="9036050" cy="45243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Mechanism of action: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dependent on 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liposolubility</a:t>
            </a:r>
            <a:r>
              <a:rPr lang="en-US" altLang="sk-SK" sz="2400" kern="1200" dirty="0">
                <a:solidFill>
                  <a:srgbClr val="000000"/>
                </a:solidFill>
              </a:rPr>
              <a:t> of the drugs (anesthetic effect of inhalational anesthetics grows with increasing 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liposolubility</a:t>
            </a:r>
            <a:r>
              <a:rPr lang="en-US" altLang="cs-CZ" sz="2400" kern="1200" dirty="0">
                <a:solidFill>
                  <a:srgbClr val="000000"/>
                </a:solidFill>
              </a:rPr>
              <a:t>) – so called lipid (biophysical theory);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   Overton–Meyer’s correlation: anesthetic potency is closely associated with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liposulubility</a:t>
            </a:r>
            <a:r>
              <a:rPr lang="en-US" altLang="cs-CZ" sz="2400" kern="1200" dirty="0">
                <a:solidFill>
                  <a:srgbClr val="000000"/>
                </a:solidFill>
              </a:rPr>
              <a:t>, not with chemical structure </a:t>
            </a: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	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non-specific influence o</a:t>
            </a:r>
            <a:r>
              <a:rPr lang="cs-CZ" altLang="sk-SK" sz="2400" kern="1200" dirty="0">
                <a:solidFill>
                  <a:srgbClr val="000000"/>
                </a:solidFill>
              </a:rPr>
              <a:t>n</a:t>
            </a:r>
            <a:r>
              <a:rPr lang="en-US" altLang="sk-SK" sz="2400" kern="1200" dirty="0">
                <a:solidFill>
                  <a:srgbClr val="000000"/>
                </a:solidFill>
              </a:rPr>
              <a:t> ion channels in neuronal membranes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sk-SK" sz="2400" dirty="0"/>
          </a:p>
          <a:p>
            <a:pPr eaLnBrk="1" hangingPunct="1">
              <a:lnSpc>
                <a:spcPct val="90000"/>
              </a:lnSpc>
              <a:defRPr/>
            </a:pPr>
            <a:endParaRPr lang="en-US" altLang="sk-SK" sz="24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MAC</a:t>
            </a:r>
            <a:r>
              <a:rPr lang="en-US" altLang="sk-SK" sz="2400" kern="1200" dirty="0">
                <a:solidFill>
                  <a:srgbClr val="000000"/>
                </a:solidFill>
              </a:rPr>
              <a:t> – minimal alveolar concentration = 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concentation</a:t>
            </a:r>
            <a:r>
              <a:rPr lang="en-US" altLang="sk-SK" sz="2400" kern="1200" dirty="0">
                <a:solidFill>
                  <a:srgbClr val="000000"/>
                </a:solidFill>
              </a:rPr>
              <a:t> which induces stadium of to</a:t>
            </a:r>
            <a:r>
              <a:rPr lang="cs-CZ" altLang="sk-SK" sz="2400" kern="1200" dirty="0">
                <a:solidFill>
                  <a:srgbClr val="000000"/>
                </a:solidFill>
              </a:rPr>
              <a:t>l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erance</a:t>
            </a:r>
            <a:r>
              <a:rPr lang="en-US" altLang="sk-SK" sz="2400" kern="1200" dirty="0">
                <a:solidFill>
                  <a:srgbClr val="000000"/>
                </a:solidFill>
              </a:rPr>
              <a:t> in 50 % of patients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99AB9A-53C8-47C7-AC05-C64D320D81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5230" y="43015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2FEE61E4-EC4B-4463-B5AD-7FFCBF9524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1432" y="1298086"/>
            <a:ext cx="9144000" cy="4923252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sz="2400" b="1" kern="1200" dirty="0">
                <a:solidFill>
                  <a:srgbClr val="000000"/>
                </a:solidFill>
              </a:rPr>
              <a:t>isoflurane</a:t>
            </a:r>
            <a:r>
              <a:rPr lang="en-US" dirty="0">
                <a:solidFill>
                  <a:srgbClr val="FFFF99"/>
                </a:solidFill>
              </a:rPr>
              <a:t>	</a:t>
            </a:r>
            <a:r>
              <a:rPr lang="en-US" sz="2200" dirty="0">
                <a:solidFill>
                  <a:srgbClr val="FFFF99"/>
                </a:solidFill>
              </a:rPr>
              <a:t>		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low </a:t>
            </a:r>
            <a:r>
              <a:rPr lang="en-US" sz="2400" kern="1200" dirty="0" err="1">
                <a:solidFill>
                  <a:srgbClr val="000000"/>
                </a:solidFill>
              </a:rPr>
              <a:t>metaboli</a:t>
            </a:r>
            <a:r>
              <a:rPr lang="cs-CZ" sz="2400" kern="1200" dirty="0">
                <a:solidFill>
                  <a:srgbClr val="000000"/>
                </a:solidFill>
              </a:rPr>
              <a:t>s</a:t>
            </a:r>
            <a:r>
              <a:rPr lang="en-US" sz="2400" kern="1200" dirty="0" err="1">
                <a:solidFill>
                  <a:srgbClr val="000000"/>
                </a:solidFill>
              </a:rPr>
              <a:t>ation</a:t>
            </a:r>
            <a:endParaRPr lang="en-US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increases effect of m</a:t>
            </a:r>
            <a:r>
              <a:rPr lang="cs-CZ" sz="2400" kern="1200" dirty="0" err="1">
                <a:solidFill>
                  <a:srgbClr val="000000"/>
                </a:solidFill>
              </a:rPr>
              <a:t>uscle</a:t>
            </a:r>
            <a:r>
              <a:rPr lang="cs-CZ" sz="2400" kern="1200" dirty="0">
                <a:solidFill>
                  <a:srgbClr val="000000"/>
                </a:solidFill>
              </a:rPr>
              <a:t> </a:t>
            </a:r>
            <a:r>
              <a:rPr lang="cs-CZ" sz="2400" kern="1200" dirty="0" err="1">
                <a:solidFill>
                  <a:srgbClr val="000000"/>
                </a:solidFill>
              </a:rPr>
              <a:t>relaxants</a:t>
            </a:r>
            <a:r>
              <a:rPr lang="en-US" sz="2400" kern="1200" dirty="0">
                <a:solidFill>
                  <a:srgbClr val="000000"/>
                </a:solidFill>
              </a:rPr>
              <a:t>, causes hypotension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pungent smell – disadvantage in pediatrics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sz="2400" b="1" kern="1200" dirty="0" err="1">
                <a:solidFill>
                  <a:srgbClr val="000000"/>
                </a:solidFill>
              </a:rPr>
              <a:t>desflurane</a:t>
            </a:r>
            <a:r>
              <a:rPr lang="en-US" sz="2200" b="1" dirty="0">
                <a:cs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fast onset and recovery, pungent smell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used only for maintenance of anesthesia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suitable in obese patients (bariatric surgery) and </a:t>
            </a:r>
            <a:r>
              <a:rPr lang="en-US" sz="2400" kern="1200" dirty="0" err="1">
                <a:solidFill>
                  <a:srgbClr val="000000"/>
                </a:solidFill>
              </a:rPr>
              <a:t>i</a:t>
            </a:r>
            <a:r>
              <a:rPr lang="cs-CZ" sz="2400" kern="1200" dirty="0">
                <a:solidFill>
                  <a:srgbClr val="000000"/>
                </a:solidFill>
              </a:rPr>
              <a:t>n</a:t>
            </a:r>
            <a:r>
              <a:rPr lang="en-US" sz="2400" kern="1200" dirty="0">
                <a:solidFill>
                  <a:srgbClr val="000000"/>
                </a:solidFill>
              </a:rPr>
              <a:t> 1-day surgery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          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sz="2400" b="1" kern="1200" dirty="0" err="1">
                <a:solidFill>
                  <a:srgbClr val="000000"/>
                </a:solidFill>
              </a:rPr>
              <a:t>sevoflurane</a:t>
            </a:r>
            <a:r>
              <a:rPr lang="en-US" sz="2400" kern="12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fast onset and recovery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pleasant fruit smell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most widely used in pediatrics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sz="2200" dirty="0">
                <a:cs typeface="Arial" charset="0"/>
              </a:rPr>
              <a:t>           </a:t>
            </a:r>
            <a:r>
              <a:rPr lang="en-US" sz="2200" dirty="0"/>
              <a:t>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sz="2200" dirty="0"/>
              <a:t>           </a:t>
            </a:r>
            <a:endParaRPr lang="en-US" sz="2200" dirty="0">
              <a:cs typeface="Arial" charset="0"/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sz="2200" dirty="0">
              <a:solidFill>
                <a:srgbClr val="FFFF99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sz="2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F51138-0254-4BAA-8C5A-13DA2B3FA3CE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92313" y="-26988"/>
            <a:ext cx="8229600" cy="1006476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Liquid </a:t>
            </a:r>
            <a:r>
              <a:rPr lang="cs-CZ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(</a:t>
            </a:r>
            <a:r>
              <a:rPr lang="cs-CZ" altLang="sk-SK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volatile</a:t>
            </a:r>
            <a:r>
              <a:rPr lang="cs-CZ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) </a:t>
            </a:r>
            <a:r>
              <a:rPr lang="en-US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inhalational anesthetics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DB9F484-E8CE-41D5-8B54-B5EAFF0584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7958" y="4762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91E74AA8-1F65-46C2-AAA5-09D2FFC01F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97025" y="1557338"/>
            <a:ext cx="9036050" cy="4525962"/>
          </a:xfrm>
        </p:spPr>
        <p:txBody>
          <a:bodyPr/>
          <a:lstStyle/>
          <a:p>
            <a:pPr marL="609600" indent="-609600">
              <a:buNone/>
              <a:defRPr/>
            </a:pPr>
            <a:r>
              <a:rPr lang="en-US" dirty="0"/>
              <a:t>      </a:t>
            </a:r>
            <a:r>
              <a:rPr lang="en-US" sz="2400" b="1" kern="1200" dirty="0">
                <a:solidFill>
                  <a:srgbClr val="000000"/>
                </a:solidFill>
              </a:rPr>
              <a:t>HISTORY</a:t>
            </a:r>
          </a:p>
          <a:p>
            <a:pPr marL="609600" indent="-609600">
              <a:buNone/>
              <a:defRPr/>
            </a:pPr>
            <a:endParaRPr lang="en-US" sz="2400" b="1" kern="1200" dirty="0">
              <a:solidFill>
                <a:srgbClr val="000000"/>
              </a:solidFill>
            </a:endParaRPr>
          </a:p>
          <a:p>
            <a:pPr marL="609600" indent="-609600">
              <a:buNone/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	</a:t>
            </a:r>
            <a:r>
              <a:rPr lang="en-US" sz="2400" b="1" kern="1200" dirty="0">
                <a:solidFill>
                  <a:srgbClr val="000000"/>
                </a:solidFill>
              </a:rPr>
              <a:t>diet</a:t>
            </a:r>
            <a:r>
              <a:rPr lang="cs-CZ" sz="2400" b="1" kern="1200" dirty="0">
                <a:solidFill>
                  <a:srgbClr val="000000"/>
                </a:solidFill>
              </a:rPr>
              <a:t>h</a:t>
            </a:r>
            <a:r>
              <a:rPr lang="en-US" sz="2400" b="1" kern="1200" dirty="0" err="1">
                <a:solidFill>
                  <a:srgbClr val="000000"/>
                </a:solidFill>
              </a:rPr>
              <a:t>ylether</a:t>
            </a:r>
            <a:r>
              <a:rPr lang="en-US" sz="2400" b="1" kern="1200" dirty="0">
                <a:solidFill>
                  <a:srgbClr val="000000"/>
                </a:solidFill>
              </a:rPr>
              <a:t> (ether)</a:t>
            </a:r>
            <a:r>
              <a:rPr lang="en-US" sz="2400" kern="1200" dirty="0">
                <a:solidFill>
                  <a:srgbClr val="000000"/>
                </a:solidFill>
              </a:rPr>
              <a:t> used exceptionally </a:t>
            </a:r>
            <a:r>
              <a:rPr lang="cs-CZ" sz="2400" kern="1200" dirty="0" err="1">
                <a:solidFill>
                  <a:srgbClr val="000000"/>
                </a:solidFill>
              </a:rPr>
              <a:t>nowadays</a:t>
            </a:r>
            <a:r>
              <a:rPr lang="en-US" sz="2400" kern="1200" dirty="0">
                <a:solidFill>
                  <a:srgbClr val="000000"/>
                </a:solidFill>
              </a:rPr>
              <a:t> (explosive, long excitatory stage, irritation of mucous membranes)</a:t>
            </a:r>
          </a:p>
          <a:p>
            <a:pPr marL="990600" lvl="1" indent="-533400">
              <a:buNone/>
              <a:defRPr/>
            </a:pPr>
            <a:r>
              <a:rPr lang="en-US" sz="2400" kern="1200" dirty="0">
                <a:solidFill>
                  <a:srgbClr val="000000"/>
                </a:solidFill>
                <a:ea typeface="+mn-ea"/>
                <a:cs typeface="+mn-cs"/>
              </a:rPr>
              <a:t>  </a:t>
            </a:r>
          </a:p>
          <a:p>
            <a:pPr marL="990600" lvl="1" indent="-533400">
              <a:buNone/>
              <a:defRPr/>
            </a:pPr>
            <a:r>
              <a:rPr lang="en-US" sz="2400" kern="1200" dirty="0">
                <a:solidFill>
                  <a:srgbClr val="000000"/>
                </a:solidFill>
                <a:ea typeface="+mn-ea"/>
                <a:cs typeface="+mn-cs"/>
              </a:rPr>
              <a:t>  advantage – </a:t>
            </a:r>
            <a:r>
              <a:rPr lang="en-US" altLang="cs-CZ" sz="2400" kern="1200" dirty="0">
                <a:solidFill>
                  <a:srgbClr val="000000"/>
                </a:solidFill>
                <a:ea typeface="+mn-ea"/>
                <a:cs typeface="+mn-cs"/>
              </a:rPr>
              <a:t>low boiling point – can be used without</a:t>
            </a:r>
            <a:r>
              <a:rPr lang="cs-CZ" altLang="cs-CZ" sz="24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cs-CZ" sz="2400" kern="1200" dirty="0">
                <a:solidFill>
                  <a:srgbClr val="000000"/>
                </a:solidFill>
                <a:ea typeface="+mn-ea"/>
                <a:cs typeface="+mn-cs"/>
              </a:rPr>
              <a:t>anesthetic machine under field conditions</a:t>
            </a:r>
          </a:p>
          <a:p>
            <a:pPr marL="990600" lvl="1" indent="-533400">
              <a:buNone/>
              <a:defRPr/>
            </a:pPr>
            <a:endParaRPr lang="en-US" sz="2400" kern="1200" dirty="0">
              <a:solidFill>
                <a:srgbClr val="000000"/>
              </a:solidFill>
              <a:ea typeface="+mn-ea"/>
              <a:cs typeface="+mn-cs"/>
            </a:endParaRPr>
          </a:p>
          <a:p>
            <a:pPr marL="990600" lvl="1" indent="-533400">
              <a:buNone/>
              <a:defRPr/>
            </a:pPr>
            <a:endParaRPr lang="en-US" sz="2400" kern="1200" dirty="0">
              <a:solidFill>
                <a:srgbClr val="000000"/>
              </a:solidFill>
              <a:ea typeface="+mn-ea"/>
              <a:cs typeface="+mn-cs"/>
            </a:endParaRPr>
          </a:p>
          <a:p>
            <a:pPr marL="990600" lvl="1" indent="-533400">
              <a:buNone/>
              <a:defRPr/>
            </a:pPr>
            <a:endParaRPr lang="en-US" sz="24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F2D30FC-DFC0-4F1D-965D-6260EDFDE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-26988"/>
            <a:ext cx="8229600" cy="100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sk-SK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Liquid </a:t>
            </a:r>
            <a:r>
              <a:rPr lang="cs-CZ" altLang="sk-SK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(</a:t>
            </a:r>
            <a:r>
              <a:rPr lang="cs-CZ" altLang="sk-SK" sz="3600" b="1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volatile</a:t>
            </a:r>
            <a:r>
              <a:rPr lang="cs-CZ" altLang="sk-SK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) </a:t>
            </a:r>
            <a:r>
              <a:rPr lang="en-US" altLang="sk-SK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inhalational anesthetics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01DA51-08D6-46E6-A592-6371BB143E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6127" y="46984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>
            <a:extLst>
              <a:ext uri="{FF2B5EF4-FFF2-40B4-BE49-F238E27FC236}">
                <a16:creationId xmlns:a16="http://schemas.microsoft.com/office/drawing/2014/main" id="{F495BCE8-A5C0-4F67-8AF4-5F3689844F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0" y="836613"/>
            <a:ext cx="9036050" cy="5689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nitrous oxide N</a:t>
            </a:r>
            <a:r>
              <a:rPr lang="en-US" altLang="sk-SK" sz="2400" b="1" kern="1200" baseline="-25000" dirty="0">
                <a:solidFill>
                  <a:srgbClr val="000000"/>
                </a:solidFill>
              </a:rPr>
              <a:t>2</a:t>
            </a:r>
            <a:r>
              <a:rPr lang="en-US" altLang="sk-SK" sz="2400" b="1" kern="1200" dirty="0">
                <a:solidFill>
                  <a:srgbClr val="000000"/>
                </a:solidFill>
              </a:rPr>
              <a:t>O (laughing gas)</a:t>
            </a:r>
          </a:p>
          <a:p>
            <a:pPr eaLnBrk="1" hangingPunct="1">
              <a:defRPr/>
            </a:pPr>
            <a:r>
              <a:rPr lang="en-US" altLang="sk-SK" sz="2400" kern="1200" dirty="0"/>
              <a:t>MA: inhibition of NMDA receptor</a:t>
            </a: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low anesthetic </a:t>
            </a:r>
            <a:r>
              <a:rPr lang="en-US" altLang="sk-SK" sz="2400" kern="1200" dirty="0"/>
              <a:t>potency, effective analgesic</a:t>
            </a:r>
            <a:r>
              <a:rPr lang="cs-CZ" altLang="sk-SK" sz="2400" kern="1200" dirty="0"/>
              <a:t> </a:t>
            </a:r>
            <a:r>
              <a:rPr lang="cs-CZ" altLang="sk-SK" sz="2400" kern="1200" dirty="0" err="1"/>
              <a:t>drug</a:t>
            </a:r>
            <a:endParaRPr lang="en-US" altLang="sk-SK" sz="2400" kern="1200" dirty="0"/>
          </a:p>
          <a:p>
            <a:pPr eaLnBrk="1" hangingPunct="1">
              <a:defRPr/>
            </a:pPr>
            <a:r>
              <a:rPr lang="en-US" altLang="sk-SK" sz="2400" kern="1200" dirty="0"/>
              <a:t>rapid onset and recovery, used in combined anesthesia (in obstetrics as monotherapy) and with m</a:t>
            </a:r>
            <a:r>
              <a:rPr lang="cs-CZ" altLang="sk-SK" sz="2400" kern="1200" dirty="0" err="1"/>
              <a:t>uscle</a:t>
            </a:r>
            <a:r>
              <a:rPr lang="cs-CZ" altLang="sk-SK" sz="2400" kern="1200" dirty="0"/>
              <a:t> </a:t>
            </a:r>
            <a:r>
              <a:rPr lang="cs-CZ" altLang="sk-SK" sz="2400" kern="1200" dirty="0" err="1"/>
              <a:t>relaxants</a:t>
            </a:r>
            <a:endParaRPr lang="en-US" altLang="sk-SK" sz="2400" kern="1200" dirty="0"/>
          </a:p>
          <a:p>
            <a:pPr marL="0" indent="0"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AE:  </a:t>
            </a: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 supraventricular arrhythmia</a:t>
            </a: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  hallucinations, potentiates postoperative nausea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	  risk of bone marrow suppression following exposition &gt; 6 h. -  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       (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megaloblas</a:t>
            </a:r>
            <a:r>
              <a:rPr lang="cs-CZ" altLang="sk-SK" sz="2400" kern="1200" dirty="0">
                <a:solidFill>
                  <a:srgbClr val="000000"/>
                </a:solidFill>
              </a:rPr>
              <a:t>t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ic</a:t>
            </a:r>
            <a:r>
              <a:rPr lang="en-US" altLang="sk-SK" sz="2400" kern="1200" dirty="0">
                <a:solidFill>
                  <a:srgbClr val="000000"/>
                </a:solidFill>
              </a:rPr>
              <a:t> anemia, agranulocytosis following chronic</a:t>
            </a:r>
            <a:r>
              <a:rPr lang="cs-CZ" altLang="sk-SK" sz="2400" kern="1200" dirty="0">
                <a:solidFill>
                  <a:srgbClr val="000000"/>
                </a:solidFill>
              </a:rPr>
              <a:t> use</a:t>
            </a:r>
            <a:r>
              <a:rPr lang="en-US" altLang="sk-SK" sz="2400" kern="1200" dirty="0">
                <a:solidFill>
                  <a:srgbClr val="000000"/>
                </a:solidFill>
              </a:rPr>
              <a:t>)  </a:t>
            </a: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 not to be use</a:t>
            </a:r>
            <a:r>
              <a:rPr lang="cs-CZ" altLang="sk-SK" sz="2400" kern="1200" dirty="0">
                <a:solidFill>
                  <a:srgbClr val="000000"/>
                </a:solidFill>
              </a:rPr>
              <a:t>d</a:t>
            </a:r>
            <a:r>
              <a:rPr lang="en-US" altLang="sk-SK" sz="2400" kern="1200" dirty="0">
                <a:solidFill>
                  <a:srgbClr val="000000"/>
                </a:solidFill>
              </a:rPr>
              <a:t> in conditions with presence of gas in cavities (pneumothorax</a:t>
            </a:r>
            <a:r>
              <a:rPr lang="cs-CZ" altLang="sk-SK" sz="2400" kern="1200" dirty="0">
                <a:solidFill>
                  <a:srgbClr val="000000"/>
                </a:solidFill>
              </a:rPr>
              <a:t> </a:t>
            </a:r>
            <a:r>
              <a:rPr lang="en-US" altLang="sk-SK" sz="2400" kern="1200" dirty="0">
                <a:solidFill>
                  <a:srgbClr val="000000"/>
                </a:solidFill>
              </a:rPr>
              <a:t>- risk of increase in intrathoracic pressure with shift of mediastinum)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1767D61-A00F-42DC-9F43-92799CD9B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-26988"/>
            <a:ext cx="8229600" cy="100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sk-SK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Gaseous inhalational anesthetics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6886DBE-F310-4923-B154-F8659911DD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0867" y="38911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B6519ADE-E533-452C-845D-08FD0894D482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9"/>
            <a:ext cx="8229600" cy="92233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dirty="0">
                <a:solidFill>
                  <a:srgbClr val="FF3300"/>
                </a:solidFill>
              </a:rPr>
              <a:t> </a:t>
            </a:r>
            <a:r>
              <a:rPr lang="en-US" altLang="sk-SK" sz="3600" kern="1200" dirty="0">
                <a:solidFill>
                  <a:srgbClr val="000000"/>
                </a:solidFill>
                <a:ea typeface="+mn-ea"/>
                <a:cs typeface="+mn-cs"/>
              </a:rPr>
              <a:t>Intravenous general anesthetics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ECCBC085-896F-415D-A794-ABA0F2A069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20839" y="2003425"/>
            <a:ext cx="8435975" cy="2578100"/>
          </a:xfrm>
        </p:spPr>
        <p:txBody>
          <a:bodyPr/>
          <a:lstStyle/>
          <a:p>
            <a:pPr marL="609600" indent="-609600">
              <a:buFontTx/>
              <a:buAutoNum type="arabicPeriod"/>
              <a:defRPr/>
            </a:pPr>
            <a:r>
              <a:rPr lang="cs-CZ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BARBITURATES</a:t>
            </a:r>
          </a:p>
          <a:p>
            <a:pPr marL="609600" indent="-609600">
              <a:buFontTx/>
              <a:buAutoNum type="arabicPeriod"/>
              <a:defRPr/>
            </a:pPr>
            <a:endParaRPr lang="cs-CZ" altLang="sk-SK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609600" indent="-609600">
              <a:buFontTx/>
              <a:buAutoNum type="arabicPeriod"/>
              <a:defRPr/>
            </a:pPr>
            <a:r>
              <a:rPr lang="cs-CZ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NON-BARBITURATES</a:t>
            </a:r>
          </a:p>
          <a:p>
            <a:pPr marL="609600" indent="-609600">
              <a:buFontTx/>
              <a:buAutoNum type="arabicPeriod"/>
              <a:defRPr/>
            </a:pPr>
            <a:endParaRPr lang="cs-CZ" altLang="sk-SK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609600" indent="-609600">
              <a:buFontTx/>
              <a:buAutoNum type="arabicPeriod"/>
              <a:defRPr/>
            </a:pPr>
            <a:r>
              <a:rPr lang="cs-CZ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BENZODIAZEPINES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6B25971-2C86-467F-A330-2BC412BB18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3776" y="58737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57B59630-A706-4FC4-95DF-79B8274EA4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44451"/>
            <a:ext cx="8856662" cy="6626225"/>
          </a:xfrm>
        </p:spPr>
        <p:txBody>
          <a:bodyPr/>
          <a:lstStyle/>
          <a:p>
            <a:pPr marL="609600" indent="-609600">
              <a:buFontTx/>
              <a:buAutoNum type="arabicPeriod"/>
              <a:defRPr/>
            </a:pPr>
            <a:r>
              <a:rPr lang="en-US" sz="2400" b="1" kern="1200" dirty="0">
                <a:solidFill>
                  <a:srgbClr val="000000"/>
                </a:solidFill>
              </a:rPr>
              <a:t>BARBITURATES</a:t>
            </a:r>
            <a:endParaRPr lang="en-US" sz="1200" b="1" kern="1200" dirty="0">
              <a:solidFill>
                <a:srgbClr val="000000"/>
              </a:solidFill>
            </a:endParaRPr>
          </a:p>
          <a:p>
            <a:pPr marL="609600" indent="-609600">
              <a:buNone/>
              <a:defRPr/>
            </a:pPr>
            <a:endParaRPr lang="en-US" sz="1000" b="1" kern="1200" dirty="0">
              <a:solidFill>
                <a:srgbClr val="000000"/>
              </a:solidFill>
            </a:endParaRPr>
          </a:p>
          <a:p>
            <a:pPr marL="609600" indent="-609600">
              <a:buNone/>
              <a:defRPr/>
            </a:pPr>
            <a:r>
              <a:rPr lang="en-US" sz="2400" b="1" kern="1200" dirty="0">
                <a:solidFill>
                  <a:srgbClr val="000000"/>
                </a:solidFill>
              </a:rPr>
              <a:t>thiopental	</a:t>
            </a: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MA: increases inhibitory effect of GABA receptor</a:t>
            </a:r>
            <a:r>
              <a:rPr lang="en-US" sz="2400" kern="1200" dirty="0">
                <a:solidFill>
                  <a:srgbClr val="000000"/>
                </a:solidFill>
              </a:rPr>
              <a:t>	</a:t>
            </a:r>
            <a:r>
              <a:rPr lang="en-US" altLang="sk-SK" sz="2400" kern="12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for induction to anesthesia        </a:t>
            </a: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fast onset (20s), duration 5-10 min</a:t>
            </a:r>
            <a:r>
              <a:rPr lang="en-US" sz="2400" kern="12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redistribution from the brain to muscles and fat – need of higher dose in obese patients, slow recovery in obese patients, „hang over“ during recovery </a:t>
            </a:r>
          </a:p>
          <a:p>
            <a:pPr eaLnBrk="1" hangingPunct="1"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accidental injection into an artery causes pain</a:t>
            </a:r>
            <a:r>
              <a:rPr lang="cs-CZ" sz="2400" kern="1200" dirty="0">
                <a:solidFill>
                  <a:srgbClr val="000000"/>
                </a:solidFill>
              </a:rPr>
              <a:t> and</a:t>
            </a:r>
            <a:r>
              <a:rPr lang="en-US" sz="2400" kern="1200" dirty="0">
                <a:solidFill>
                  <a:srgbClr val="000000"/>
                </a:solidFill>
              </a:rPr>
              <a:t> even necrosis or gangrene</a:t>
            </a:r>
          </a:p>
          <a:p>
            <a:pPr marL="609600" indent="-609600">
              <a:buNone/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KI: in patients with liver damage, porphyria</a:t>
            </a:r>
          </a:p>
          <a:p>
            <a:pPr marL="609600" indent="-609600">
              <a:buNone/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AE: c</a:t>
            </a:r>
            <a:r>
              <a:rPr lang="en-US" altLang="sk-SK" sz="2400" kern="1200" dirty="0">
                <a:solidFill>
                  <a:srgbClr val="000000"/>
                </a:solidFill>
              </a:rPr>
              <a:t>ardiovascular and respiratory depression, </a:t>
            </a:r>
            <a:r>
              <a:rPr lang="en-US" sz="2400" kern="1200" dirty="0">
                <a:solidFill>
                  <a:srgbClr val="000000"/>
                </a:solidFill>
              </a:rPr>
              <a:t>vasodilation, negative inotropic effect; immunosuppression (following long-term use) 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8CB3241-1C62-4594-B7B4-FF4BE4070F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4493" y="49209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273C610-7A2F-45F0-A68E-2F5B17A99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7488" y="-26988"/>
            <a:ext cx="8229601" cy="503238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sz="2400" kern="1200" dirty="0">
                <a:solidFill>
                  <a:srgbClr val="000000"/>
                </a:solidFill>
                <a:latin typeface="Candara" panose="020E0502030303020204" pitchFamily="34" charset="0"/>
                <a:ea typeface="+mn-ea"/>
                <a:cs typeface="+mn-cs"/>
              </a:rPr>
              <a:t>2.     NON-BARBITURATES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AD83F11-DB1E-4232-8F7A-794CBB8C55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0535" y="765175"/>
            <a:ext cx="9144000" cy="532765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ketamine</a:t>
            </a:r>
            <a:r>
              <a:rPr lang="en-US" altLang="sk-SK" dirty="0">
                <a:solidFill>
                  <a:srgbClr val="FFFF99"/>
                </a:solidFill>
              </a:rPr>
              <a:t>			</a:t>
            </a:r>
            <a:endParaRPr lang="en-US" altLang="sk-SK" i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for induction or maintenance of short-term surgical procedures, it causes strong analgesia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MA: inhibition of NMDA receptor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patients experience dissociation from the environment and self  → </a:t>
            </a:r>
            <a:r>
              <a:rPr lang="en-US" altLang="sk-SK" sz="2400" b="1" kern="1200" dirty="0">
                <a:solidFill>
                  <a:srgbClr val="000000"/>
                </a:solidFill>
              </a:rPr>
              <a:t>dissociative anesthesia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onset 1-2 min. following 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i.v.</a:t>
            </a:r>
            <a:r>
              <a:rPr lang="en-US" altLang="sk-SK" sz="2400" kern="1200" dirty="0">
                <a:solidFill>
                  <a:srgbClr val="000000"/>
                </a:solidFill>
              </a:rPr>
              <a:t> administration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suitable in pediatrics, in patients with hypovolemic shock after injury; to decrease pain during small surgical procedures, in burns, for anesthesia during natural disasters and wars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AE: ↑</a:t>
            </a:r>
            <a:r>
              <a:rPr lang="en-US" altLang="sk-SK" sz="2400" b="1" kern="1200" dirty="0">
                <a:solidFill>
                  <a:srgbClr val="000000"/>
                </a:solidFill>
              </a:rPr>
              <a:t> blood pressure and pulse (it can be used in shock)</a:t>
            </a:r>
          </a:p>
          <a:p>
            <a:pPr marL="990600" lvl="1" indent="-533400">
              <a:lnSpc>
                <a:spcPct val="90000"/>
              </a:lnSpc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 after recovery living hallucinations (prevention: combination with benzodiazepines)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KI: hypertension, heart insufficiency, arteriosclerosis, intracranial hypertension, glaucoma	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7D20CB-1A83-400F-9C98-A6F1C05EC1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9951" y="4603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B8D8EA8-0E73-409B-BEA0-C8242BF5189B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3636964" y="44451"/>
            <a:ext cx="5534025" cy="93662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 - chemical structure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63AB30E-B250-4704-A4BC-D8C36BF115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1412876"/>
            <a:ext cx="8964612" cy="28797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amphiphilic substances:</a:t>
            </a: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     - aromatic group is lipophilic</a:t>
            </a: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     - nitrogen group is hydrophilic (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ioni</a:t>
            </a:r>
            <a:r>
              <a:rPr lang="cs-CZ" altLang="cs-CZ" sz="2400" kern="1200" dirty="0">
                <a:solidFill>
                  <a:srgbClr val="000000"/>
                </a:solidFill>
              </a:rPr>
              <a:t>s</a:t>
            </a:r>
            <a:r>
              <a:rPr lang="en-US" altLang="cs-CZ" sz="2400" kern="1200" dirty="0">
                <a:solidFill>
                  <a:srgbClr val="000000"/>
                </a:solidFill>
              </a:rPr>
              <a:t>able)</a:t>
            </a:r>
          </a:p>
          <a:p>
            <a:pPr marL="0" indent="0">
              <a:buNone/>
              <a:tabLst>
                <a:tab pos="365125" algn="l"/>
              </a:tabLst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	</a:t>
            </a:r>
          </a:p>
          <a:p>
            <a:pPr marL="0" indent="0">
              <a:buNone/>
              <a:tabLst>
                <a:tab pos="365125" algn="l"/>
              </a:tabLst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marL="0" indent="0">
              <a:buNone/>
              <a:tabLst>
                <a:tab pos="365125" algn="l"/>
              </a:tabLst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 connected via </a:t>
            </a:r>
            <a:r>
              <a:rPr lang="en-US" altLang="cs-CZ" sz="2400" b="1" kern="1200" dirty="0">
                <a:solidFill>
                  <a:srgbClr val="000000"/>
                </a:solidFill>
              </a:rPr>
              <a:t>ester</a:t>
            </a:r>
            <a:r>
              <a:rPr lang="en-US" altLang="cs-CZ" sz="2400" kern="1200" dirty="0">
                <a:solidFill>
                  <a:srgbClr val="000000"/>
                </a:solidFill>
              </a:rPr>
              <a:t> or </a:t>
            </a:r>
            <a:r>
              <a:rPr lang="en-US" altLang="cs-CZ" sz="2400" b="1" kern="1200" dirty="0">
                <a:solidFill>
                  <a:srgbClr val="000000"/>
                </a:solidFill>
              </a:rPr>
              <a:t>amide</a:t>
            </a:r>
            <a:r>
              <a:rPr lang="en-US" altLang="cs-CZ" sz="2400" kern="1200" dirty="0">
                <a:solidFill>
                  <a:srgbClr val="000000"/>
                </a:solidFill>
              </a:rPr>
              <a:t> bond (ester-type and amide-type)</a:t>
            </a:r>
            <a:endParaRPr lang="en-US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CF1E74E-E1DD-432D-910E-09E7328B1E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6863" y="48926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21CB6DFF-8EF9-47CC-8B49-7312428190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5889"/>
            <a:ext cx="9144000" cy="6669087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b="1" kern="1200" dirty="0" err="1">
                <a:solidFill>
                  <a:srgbClr val="000000"/>
                </a:solidFill>
                <a:latin typeface="+mj-lt"/>
              </a:rPr>
              <a:t>propofol</a:t>
            </a:r>
            <a:endParaRPr lang="en-US" altLang="sk-SK" sz="2400" b="1" kern="1200" dirty="0">
              <a:solidFill>
                <a:srgbClr val="000000"/>
              </a:solidFill>
              <a:latin typeface="+mj-lt"/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b="1" dirty="0">
              <a:latin typeface="+mj-lt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MA: increases activity of GABA</a:t>
            </a:r>
            <a:r>
              <a:rPr lang="en-US" altLang="sk-SK" sz="2400" kern="1200" baseline="-25000" dirty="0">
                <a:solidFill>
                  <a:srgbClr val="000000"/>
                </a:solidFill>
                <a:latin typeface="+mj-lt"/>
              </a:rPr>
              <a:t>A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receptor</a:t>
            </a:r>
          </a:p>
          <a:p>
            <a:pPr marL="0" indent="0"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      </a:t>
            </a:r>
          </a:p>
          <a:p>
            <a:pPr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for induction </a:t>
            </a:r>
            <a:r>
              <a:rPr lang="cs-CZ" altLang="sk-SK" sz="2400" kern="1200" dirty="0" err="1">
                <a:solidFill>
                  <a:srgbClr val="000000"/>
                </a:solidFill>
                <a:latin typeface="+mj-lt"/>
              </a:rPr>
              <a:t>a</a:t>
            </a:r>
            <a:r>
              <a:rPr lang="en-US" altLang="sk-SK" sz="2400" kern="1200" dirty="0" err="1">
                <a:solidFill>
                  <a:srgbClr val="000000"/>
                </a:solidFill>
                <a:latin typeface="+mj-lt"/>
              </a:rPr>
              <a:t>nd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maintenance of GA, it has no analgesic effects, fast onset (30 s), short duration (t ½ 2-4 min) </a:t>
            </a:r>
          </a:p>
          <a:p>
            <a:pPr marL="0" indent="0">
              <a:buNone/>
              <a:defRPr/>
            </a:pPr>
            <a:endParaRPr lang="en-US" altLang="sk-SK" sz="2400" kern="1200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administered as emulsion oil in water, which causes pain and increases risk of bacterial propagation in vial </a:t>
            </a:r>
          </a:p>
          <a:p>
            <a:pPr marL="0" indent="0">
              <a:buNone/>
              <a:defRPr/>
            </a:pPr>
            <a:endParaRPr lang="en-US" altLang="sk-SK" sz="2400" kern="1200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prodrug </a:t>
            </a:r>
            <a:r>
              <a:rPr lang="en-US" altLang="sk-SK" sz="2400" kern="1200" dirty="0" err="1">
                <a:solidFill>
                  <a:srgbClr val="000000"/>
                </a:solidFill>
                <a:latin typeface="+mj-lt"/>
              </a:rPr>
              <a:t>fospropofol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(soluble in water, </a:t>
            </a:r>
            <a:r>
              <a:rPr lang="en-US" altLang="sk-SK" sz="2400" kern="1200" dirty="0" err="1">
                <a:solidFill>
                  <a:srgbClr val="000000"/>
                </a:solidFill>
                <a:latin typeface="+mj-lt"/>
              </a:rPr>
              <a:t>Lusedra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in USA)</a:t>
            </a:r>
          </a:p>
          <a:p>
            <a:pPr marL="0" indent="0"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 </a:t>
            </a:r>
          </a:p>
          <a:p>
            <a:pPr marL="0" indent="0">
              <a:buNone/>
              <a:defRPr/>
            </a:pPr>
            <a:endParaRPr lang="en-US" altLang="sk-SK" sz="2400" kern="1200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AE: cardiovascular and respiratory depression, lactate acidosis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b="1" dirty="0">
              <a:latin typeface="+mj-lt"/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sz="2400" dirty="0">
              <a:latin typeface="+mj-lt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A810DED-CF80-488D-AA99-32D642CC78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2501" y="40663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3">
            <a:extLst>
              <a:ext uri="{FF2B5EF4-FFF2-40B4-BE49-F238E27FC236}">
                <a16:creationId xmlns:a16="http://schemas.microsoft.com/office/drawing/2014/main" id="{B206DAFB-E036-4BB0-8571-893D42E3D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484314"/>
            <a:ext cx="381635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ovéPole 4">
            <a:extLst>
              <a:ext uri="{FF2B5EF4-FFF2-40B4-BE49-F238E27FC236}">
                <a16:creationId xmlns:a16="http://schemas.microsoft.com/office/drawing/2014/main" id="{BC73A8FB-7DF1-4FF9-8842-4D0A586FD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333376"/>
            <a:ext cx="87852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sk-SK" sz="2400">
                <a:solidFill>
                  <a:srgbClr val="000000"/>
                </a:solidFill>
                <a:cs typeface="Arial" panose="020B0604020202020204" pitchFamily="34" charset="0"/>
              </a:rPr>
              <a:t>L</a:t>
            </a:r>
            <a:r>
              <a:rPr lang="en-US" altLang="sk-SK" sz="2400">
                <a:solidFill>
                  <a:srgbClr val="000000"/>
                </a:solidFill>
                <a:cs typeface="Arial" panose="020B0604020202020204" pitchFamily="34" charset="0"/>
              </a:rPr>
              <a:t>ong-term use (higher doses)</a:t>
            </a:r>
            <a:r>
              <a:rPr lang="cs-CZ" altLang="sk-SK" sz="2400">
                <a:solidFill>
                  <a:srgbClr val="000000"/>
                </a:solidFill>
                <a:cs typeface="Arial" panose="020B0604020202020204" pitchFamily="34" charset="0"/>
              </a:rPr>
              <a:t> can cause</a:t>
            </a:r>
            <a:r>
              <a:rPr lang="en-US" altLang="sk-SK" sz="2400">
                <a:solidFill>
                  <a:srgbClr val="000000"/>
                </a:solidFill>
                <a:cs typeface="Arial" panose="020B0604020202020204" pitchFamily="34" charset="0"/>
              </a:rPr>
              <a:t> „propofol syndrome“ </a:t>
            </a:r>
            <a:endParaRPr lang="cs-CZ" altLang="sk-SK" sz="24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sk-SK" sz="2400">
                <a:solidFill>
                  <a:srgbClr val="000000"/>
                </a:solidFill>
                <a:cs typeface="Arial" panose="020B0604020202020204" pitchFamily="34" charset="0"/>
              </a:rPr>
              <a:t>- </a:t>
            </a:r>
            <a:r>
              <a:rPr lang="en-US" altLang="sk-SK" sz="2400">
                <a:solidFill>
                  <a:srgbClr val="000000"/>
                </a:solidFill>
                <a:cs typeface="Arial" panose="020B0604020202020204" pitchFamily="34" charset="0"/>
              </a:rPr>
              <a:t>green coloration of urine and hair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cs-CZ" sz="1800">
              <a:cs typeface="Arial" panose="020B0604020202020204" pitchFamily="34" charset="0"/>
            </a:endParaRPr>
          </a:p>
        </p:txBody>
      </p:sp>
      <p:sp>
        <p:nvSpPr>
          <p:cNvPr id="32772" name="TextovéPole 5">
            <a:extLst>
              <a:ext uri="{FF2B5EF4-FFF2-40B4-BE49-F238E27FC236}">
                <a16:creationId xmlns:a16="http://schemas.microsoft.com/office/drawing/2014/main" id="{A3E613FF-4B33-4DE6-8EBC-F555C4794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5876925"/>
            <a:ext cx="60309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0000"/>
                </a:solidFill>
                <a:latin typeface="Candara" panose="020E0502030303020204" pitchFamily="34" charset="0"/>
              </a:rPr>
              <a:t>http://www.doctoryg.com/2016/11/propofol-infusion-syndrome.html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903DC84-6745-44AF-B828-6BB1480E45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1226" y="47500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E9C72E77-3C9E-43CF-A2DF-AAE781043E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88914"/>
            <a:ext cx="9144000" cy="5576887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b="1" dirty="0"/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b="1" kern="1200" dirty="0" err="1">
                <a:solidFill>
                  <a:srgbClr val="000000"/>
                </a:solidFill>
              </a:rPr>
              <a:t>etomidate</a:t>
            </a:r>
            <a:endParaRPr lang="en-US" altLang="sk-SK" sz="2400" b="1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MA: allosterically increases affinity to GABA receptor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for induction to GA, it has no analgesic effects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fast onset, fast recovery, smaller risk of respiratory arrest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for short-term surgical procedures: cardioversion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AE: myoclonus, tremor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       ↑ blood pressure, postoperative nausea and vomiting, pain during administration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        not to be used in patients with suprarenal </a:t>
            </a:r>
            <a:endParaRPr lang="cs-CZ" altLang="sk-SK" sz="2400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cs-CZ" altLang="sk-SK" sz="2400" kern="1200" dirty="0">
                <a:solidFill>
                  <a:srgbClr val="000000"/>
                </a:solidFill>
              </a:rPr>
              <a:t>        </a:t>
            </a:r>
            <a:r>
              <a:rPr lang="en-US" altLang="sk-SK" sz="2400" kern="1200" dirty="0">
                <a:solidFill>
                  <a:srgbClr val="000000"/>
                </a:solidFill>
              </a:rPr>
              <a:t>insufficiency</a:t>
            </a:r>
            <a:r>
              <a:rPr lang="cs-CZ" altLang="sk-SK" sz="2400" kern="1200" dirty="0">
                <a:solidFill>
                  <a:srgbClr val="000000"/>
                </a:solidFill>
              </a:rPr>
              <a:t>, 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immunosup</a:t>
            </a:r>
            <a:r>
              <a:rPr lang="cs-CZ" altLang="sk-SK" sz="2400" kern="1200" dirty="0">
                <a:solidFill>
                  <a:srgbClr val="000000"/>
                </a:solidFill>
              </a:rPr>
              <a:t>p</a:t>
            </a:r>
            <a:r>
              <a:rPr lang="en-US" altLang="sk-SK" sz="2400" kern="1200" dirty="0">
                <a:solidFill>
                  <a:srgbClr val="000000"/>
                </a:solidFill>
              </a:rPr>
              <a:t>res</a:t>
            </a:r>
            <a:r>
              <a:rPr lang="cs-CZ" altLang="sk-SK" sz="2400" kern="1200" dirty="0" err="1">
                <a:solidFill>
                  <a:srgbClr val="000000"/>
                </a:solidFill>
              </a:rPr>
              <a:t>sion</a:t>
            </a:r>
            <a:endParaRPr lang="en-US" altLang="sk-SK" sz="2400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0C7C854-5FBA-4113-A56E-59E7823839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7959" y="37245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0DF0C43E-06D9-46A9-BC25-4C00D7DE65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373064"/>
            <a:ext cx="9144000" cy="5576887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dexmedetomidine</a:t>
            </a:r>
            <a:endParaRPr lang="en-US" altLang="sk-SK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has analgesic and anesthetic/analgesic sparing effects </a:t>
            </a:r>
          </a:p>
          <a:p>
            <a:pPr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for premedication and vegetative stabilization during surgery</a:t>
            </a:r>
          </a:p>
          <a:p>
            <a:pPr>
              <a:defRPr/>
            </a:pPr>
            <a:endParaRPr lang="en-US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MA: </a:t>
            </a:r>
            <a:r>
              <a:rPr lang="en-US" sz="2400" dirty="0">
                <a:cs typeface="Arial" panose="020B0604020202020204" pitchFamily="34" charset="0"/>
              </a:rPr>
              <a:t>specific agonist of α</a:t>
            </a:r>
            <a:r>
              <a:rPr lang="en-US" sz="2400" baseline="-25000" dirty="0">
                <a:cs typeface="Arial" panose="020B0604020202020204" pitchFamily="34" charset="0"/>
              </a:rPr>
              <a:t>2</a:t>
            </a:r>
            <a:r>
              <a:rPr lang="en-US" sz="2400" dirty="0">
                <a:cs typeface="Arial" panose="020B0604020202020204" pitchFamily="34" charset="0"/>
              </a:rPr>
              <a:t>-adrenergic receptor</a:t>
            </a:r>
          </a:p>
          <a:p>
            <a:pPr>
              <a:defRPr/>
            </a:pPr>
            <a:endParaRPr lang="en-US" sz="24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dirty="0">
                <a:cs typeface="Arial" panose="020B0604020202020204" pitchFamily="34" charset="0"/>
              </a:rPr>
              <a:t>highly soluble in fat (fast penetration to the CNS an</a:t>
            </a:r>
            <a:r>
              <a:rPr lang="cs-CZ" sz="2400" dirty="0">
                <a:cs typeface="Arial" panose="020B0604020202020204" pitchFamily="34" charset="0"/>
              </a:rPr>
              <a:t>d</a:t>
            </a:r>
            <a:r>
              <a:rPr lang="en-US" sz="2400" dirty="0">
                <a:cs typeface="Arial" panose="020B0604020202020204" pitchFamily="34" charset="0"/>
              </a:rPr>
              <a:t> fast onset of sedative and hemodynamic effects) </a:t>
            </a:r>
          </a:p>
          <a:p>
            <a:pPr>
              <a:defRPr/>
            </a:pPr>
            <a:endParaRPr lang="en-US" sz="2400" dirty="0"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681A496-FA62-4ADB-BDF6-257B465791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1047" y="46645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F0C474FD-E058-402E-8B90-B108D57F20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515939"/>
            <a:ext cx="9144000" cy="5576887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b="1" kern="1200" dirty="0" err="1">
                <a:solidFill>
                  <a:srgbClr val="000000"/>
                </a:solidFill>
              </a:rPr>
              <a:t>dexmedetomidine</a:t>
            </a:r>
            <a:r>
              <a:rPr lang="en-US" altLang="sk-SK" sz="2400" b="1" kern="1200" dirty="0">
                <a:solidFill>
                  <a:srgbClr val="000000"/>
                </a:solidFill>
              </a:rPr>
              <a:t> (cont.)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sz="2400" b="1" kern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400" dirty="0"/>
              <a:t>effect on presynaptic α</a:t>
            </a:r>
            <a:r>
              <a:rPr lang="en-US" sz="2400" baseline="-25000" dirty="0"/>
              <a:t>2</a:t>
            </a:r>
            <a:r>
              <a:rPr lang="en-US" sz="2400" dirty="0"/>
              <a:t>-adrenergic receptors inhibits particularly release of noradrenaline, and furthermore acetylcholine, serotonin, dopamine and substance P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use: in intensive care and for sedation 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altLang="sk-SK" sz="2400" dirty="0"/>
              <a:t>AE: </a:t>
            </a:r>
            <a:r>
              <a:rPr lang="en-US" sz="2400" dirty="0"/>
              <a:t>hypotension, bradycardia</a:t>
            </a:r>
            <a:endParaRPr lang="en-US" altLang="sk-SK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413BCF8-A9D8-4BD0-A3AE-8F5DFD9814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5409" y="51593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ED7F5BD-AAB2-477F-9AF6-A385798354C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58925" y="260350"/>
            <a:ext cx="8229600" cy="706438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3. BENZODIAZEPINES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7A4371BB-E88E-4A48-8516-6738EE202F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24013" y="1341438"/>
            <a:ext cx="89281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their effect is caused by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sensibili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ation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of binding site for GABA on chloride channel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midazolam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for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premedi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c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atio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n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induction to GA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depressive effect on respiration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- see topic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Hypnosedatives</a:t>
            </a: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FB8A41-85B6-48F2-9348-B8CADB188B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8677" y="59006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110DBBF2-AD7C-49CE-84F1-AD46534C1A7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11455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sk-SK" sz="24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Course</a:t>
            </a:r>
            <a:r>
              <a:rPr lang="cs-CZ" altLang="sk-SK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sk-SK" sz="24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of</a:t>
            </a:r>
            <a:r>
              <a:rPr lang="cs-CZ" altLang="sk-SK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sk-SK" sz="24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general</a:t>
            </a:r>
            <a:r>
              <a:rPr lang="cs-CZ" altLang="sk-SK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sk-SK" sz="24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anesthesia</a:t>
            </a:r>
            <a:endParaRPr lang="cs-CZ" altLang="sk-SK" sz="24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3E7B0F13-CA8D-4232-B96A-3F249AAF7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41287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AutoNum type="arabicPeriod"/>
            </a:pPr>
            <a:r>
              <a:rPr lang="cs-CZ" altLang="sk-SK" sz="2400">
                <a:solidFill>
                  <a:srgbClr val="000000"/>
                </a:solidFill>
                <a:cs typeface="Arial" panose="020B0604020202020204" pitchFamily="34" charset="0"/>
              </a:rPr>
              <a:t>Premedication</a:t>
            </a:r>
          </a:p>
          <a:p>
            <a:pPr algn="ctr" eaLnBrk="1" hangingPunct="1">
              <a:buFontTx/>
              <a:buAutoNum type="arabicPeriod"/>
            </a:pPr>
            <a:endParaRPr lang="cs-CZ" altLang="sk-SK" sz="24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cs-CZ" altLang="sk-SK" sz="2400">
                <a:solidFill>
                  <a:srgbClr val="000000"/>
                </a:solidFill>
                <a:cs typeface="Arial" panose="020B0604020202020204" pitchFamily="34" charset="0"/>
              </a:rPr>
              <a:t>2.    Induction</a:t>
            </a:r>
          </a:p>
          <a:p>
            <a:pPr algn="ctr" eaLnBrk="1" hangingPunct="1">
              <a:buFontTx/>
              <a:buNone/>
            </a:pPr>
            <a:endParaRPr lang="cs-CZ" altLang="sk-SK" sz="24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cs-CZ" altLang="sk-SK" sz="2400">
                <a:solidFill>
                  <a:srgbClr val="000000"/>
                </a:solidFill>
                <a:cs typeface="Arial" panose="020B0604020202020204" pitchFamily="34" charset="0"/>
              </a:rPr>
              <a:t>3.    Maintenance</a:t>
            </a:r>
          </a:p>
          <a:p>
            <a:pPr algn="ctr" eaLnBrk="1" hangingPunct="1">
              <a:buFontTx/>
              <a:buNone/>
            </a:pPr>
            <a:endParaRPr lang="cs-CZ" altLang="sk-SK" sz="24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cs-CZ" altLang="sk-SK" sz="2400">
                <a:solidFill>
                  <a:srgbClr val="000000"/>
                </a:solidFill>
                <a:cs typeface="Arial" panose="020B0604020202020204" pitchFamily="34" charset="0"/>
              </a:rPr>
              <a:t>4.    Recovery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E0EBE28-7F99-445D-832C-F4081C6F35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9952" y="56289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FE198174-71A3-4AE5-A774-F65804FCA9C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063750" y="84139"/>
            <a:ext cx="8229600" cy="46513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sk-SK" sz="24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Premedication</a:t>
            </a:r>
            <a:endParaRPr lang="cs-CZ" altLang="sk-SK" sz="24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9D718C9-13FB-4FF5-820F-07142AC48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947738"/>
            <a:ext cx="8229600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defRPr/>
            </a:pPr>
            <a:r>
              <a:rPr lang="en-US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used to sedate and tranquillize the patient</a:t>
            </a:r>
          </a:p>
          <a:p>
            <a:pPr algn="ctr" eaLnBrk="1" hangingPunct="1">
              <a:defRPr/>
            </a:pPr>
            <a:endParaRPr lang="en-US" altLang="sk-SK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prevention of adverse effects</a:t>
            </a:r>
            <a:r>
              <a:rPr lang="cs-CZ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sk-SK" sz="2000" dirty="0" err="1">
                <a:solidFill>
                  <a:srgbClr val="000000"/>
                </a:solidFill>
                <a:cs typeface="Arial" panose="020B0604020202020204" pitchFamily="34" charset="0"/>
              </a:rPr>
              <a:t>both</a:t>
            </a:r>
            <a:r>
              <a:rPr lang="cs-CZ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sk-SK" sz="2000" dirty="0" err="1">
                <a:solidFill>
                  <a:srgbClr val="000000"/>
                </a:solidFill>
                <a:cs typeface="Arial" panose="020B0604020202020204" pitchFamily="34" charset="0"/>
              </a:rPr>
              <a:t>of</a:t>
            </a:r>
            <a:r>
              <a:rPr lang="cs-CZ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sk-SK" sz="2000" dirty="0" err="1">
                <a:solidFill>
                  <a:srgbClr val="000000"/>
                </a:solidFill>
                <a:cs typeface="Arial" panose="020B0604020202020204" pitchFamily="34" charset="0"/>
              </a:rPr>
              <a:t>anestetic</a:t>
            </a:r>
            <a:r>
              <a:rPr lang="cs-CZ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sk-SK" sz="2000" dirty="0" err="1">
                <a:solidFill>
                  <a:srgbClr val="000000"/>
                </a:solidFill>
                <a:cs typeface="Arial" panose="020B0604020202020204" pitchFamily="34" charset="0"/>
              </a:rPr>
              <a:t>drugs</a:t>
            </a:r>
            <a:r>
              <a:rPr lang="cs-CZ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 and </a:t>
            </a:r>
            <a:r>
              <a:rPr lang="cs-CZ" altLang="sk-SK" sz="2000" dirty="0" err="1">
                <a:solidFill>
                  <a:srgbClr val="000000"/>
                </a:solidFill>
                <a:cs typeface="Arial" panose="020B0604020202020204" pitchFamily="34" charset="0"/>
              </a:rPr>
              <a:t>organism</a:t>
            </a:r>
            <a:r>
              <a:rPr lang="cs-CZ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altLang="sk-SK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 algn="ctr" eaLnBrk="1" hangingPunct="1">
              <a:buNone/>
              <a:defRPr/>
            </a:pPr>
            <a:r>
              <a:rPr lang="en-US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decrease in consumption of anesthetics </a:t>
            </a:r>
          </a:p>
          <a:p>
            <a:pPr algn="ctr" eaLnBrk="1" hangingPunct="1">
              <a:defRPr/>
            </a:pPr>
            <a:endParaRPr lang="en-US" altLang="sk-SK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analgesia before the surgery </a:t>
            </a:r>
          </a:p>
          <a:p>
            <a:pPr algn="ctr" eaLnBrk="1" hangingPunct="1">
              <a:defRPr/>
            </a:pPr>
            <a:endParaRPr lang="en-US" altLang="sk-SK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ensuring amnesia </a:t>
            </a:r>
          </a:p>
          <a:p>
            <a:pPr algn="ctr" eaLnBrk="1" hangingPunct="1">
              <a:defRPr/>
            </a:pPr>
            <a:endParaRPr lang="en-US" altLang="sk-SK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decrease in gastric volume and acidity, prevention of aspiration pneumonia </a:t>
            </a:r>
          </a:p>
          <a:p>
            <a:pPr algn="ctr" eaLnBrk="1" hangingPunct="1">
              <a:defRPr/>
            </a:pPr>
            <a:endParaRPr lang="en-US" altLang="sk-SK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attenuation of vagal reflexes during intubation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8AAF3B-AD9E-4773-81CE-54726A81CE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7043" y="5001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5718" name="Group 70">
            <a:extLst>
              <a:ext uri="{FF2B5EF4-FFF2-40B4-BE49-F238E27FC236}">
                <a16:creationId xmlns:a16="http://schemas.microsoft.com/office/drawing/2014/main" id="{6327DBA6-369E-4833-9F46-1615B91FCE15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1703389" y="476250"/>
          <a:ext cx="8785225" cy="5048250"/>
        </p:xfrm>
        <a:graphic>
          <a:graphicData uri="http://schemas.openxmlformats.org/drawingml/2006/table">
            <a:tbl>
              <a:tblPr/>
              <a:tblGrid>
                <a:gridCol w="292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8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8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kern="1200" baseline="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Class of drug</a:t>
                      </a:r>
                      <a:endParaRPr lang="en-US" sz="2400" b="1" kern="1200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Drug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Expected</a:t>
                      </a:r>
                      <a:r>
                        <a:rPr lang="en-US" sz="2400" b="1" kern="1200" baseline="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effect</a:t>
                      </a:r>
                      <a:endParaRPr lang="en-US" sz="2400" b="1" kern="1200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53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benzodiazepines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diazepam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bromazepam</a:t>
                      </a:r>
                      <a:endParaRPr lang="en-US" sz="2400" kern="1200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midazolam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anxiolytic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1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ntise</a:t>
                      </a:r>
                      <a:r>
                        <a:rPr lang="cs-CZ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retoric</a:t>
                      </a: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agents, antacids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2400" kern="1200" baseline="-250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antihistamines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(ranitidine, famotidine)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decrease</a:t>
                      </a:r>
                      <a:r>
                        <a:rPr lang="en-US" sz="2400" kern="1200" baseline="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 </a:t>
                      </a: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acidity of stomach content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opioids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fentanyl, </a:t>
                      </a: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sufentanil</a:t>
                      </a:r>
                      <a:endParaRPr lang="en-US" sz="2400" kern="1200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analgesic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6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euroleptic</a:t>
                      </a: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drugs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thioridazine</a:t>
                      </a: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droperidol</a:t>
                      </a:r>
                      <a:endParaRPr lang="en-US" sz="2400" kern="1200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central sedation + </a:t>
                      </a: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antiemeti</a:t>
                      </a:r>
                      <a:r>
                        <a:rPr lang="cs-CZ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effect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3036" name="Obrázek 2">
            <a:extLst>
              <a:ext uri="{FF2B5EF4-FFF2-40B4-BE49-F238E27FC236}">
                <a16:creationId xmlns:a16="http://schemas.microsoft.com/office/drawing/2014/main" id="{A35645DB-C7F0-4920-A17A-0D4BE761A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139" y="5943600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6066A8-C3C8-4639-924E-40A4B31529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6684" y="4762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70A75AE2-2934-48C6-8C36-8AC60891F4A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sk-SK" sz="24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Induction</a:t>
            </a:r>
            <a:r>
              <a:rPr lang="cs-CZ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to GA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4C79A8C-9BA8-4D84-B4DD-59D76F6F84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0" y="1600201"/>
            <a:ext cx="89281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shortly acting injection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administration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i.v.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o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i.m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., rarely in children per rectum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thiopental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	ketamine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altLang="sk-SK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propofol</a:t>
            </a:r>
            <a:endParaRPr lang="en-US" altLang="sk-SK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	(</a:t>
            </a:r>
            <a:r>
              <a:rPr lang="en-US" altLang="sk-SK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etomidate</a:t>
            </a:r>
            <a:r>
              <a:rPr lang="en-US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for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intubati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on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m</a:t>
            </a:r>
            <a:r>
              <a:rPr lang="cs-CZ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uscle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relaxation is necessary (depolarizing m</a:t>
            </a:r>
            <a:r>
              <a:rPr lang="cs-CZ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uscle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relaxant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altLang="sk-SK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suxamethonium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(onset of effects within 30 s, duration up to 3 min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305B25-801A-4F13-861A-407B179213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9772" y="49209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EEE41DF-924E-47F6-A1BC-B47D4DDDFDC0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3636964" y="44451"/>
            <a:ext cx="5483225" cy="93662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 - chemical structure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8CC6CE05-CAEC-4A8D-A5E1-3D1A1CF0A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1" y="1412875"/>
            <a:ext cx="8435975" cy="51117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LA are weak bases</a:t>
            </a:r>
          </a:p>
          <a:p>
            <a:pPr eaLnBrk="1" hangingPunct="1"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    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pKa</a:t>
            </a:r>
            <a:r>
              <a:rPr lang="en-US" altLang="cs-CZ" sz="2400" kern="1200" dirty="0">
                <a:solidFill>
                  <a:srgbClr val="000000"/>
                </a:solidFill>
              </a:rPr>
              <a:t> = 8-9, efficacy of LA depends on tissue pH </a:t>
            </a: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     – ratio of ionized/non-ionized form </a:t>
            </a:r>
          </a:p>
          <a:p>
            <a:pPr eaLnBrk="1" hangingPunct="1"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higher pH = increased efficacy– more molecules are non-ionized = increased penetration to nerve fibers</a:t>
            </a:r>
          </a:p>
          <a:p>
            <a:pPr eaLnBrk="1" hangingPunct="1"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low pH = less effective, ionized molecules </a:t>
            </a:r>
            <a:r>
              <a:rPr lang="cs-CZ" altLang="cs-CZ" sz="2400" kern="1200" dirty="0" err="1">
                <a:solidFill>
                  <a:srgbClr val="000000"/>
                </a:solidFill>
              </a:rPr>
              <a:t>of</a:t>
            </a:r>
            <a:r>
              <a:rPr lang="cs-CZ" altLang="cs-CZ" sz="2400" kern="1200" dirty="0">
                <a:solidFill>
                  <a:srgbClr val="000000"/>
                </a:solidFill>
              </a:rPr>
              <a:t> LA </a:t>
            </a:r>
            <a:r>
              <a:rPr lang="en-US" altLang="cs-CZ" sz="2400" kern="1200" dirty="0">
                <a:solidFill>
                  <a:srgbClr val="000000"/>
                </a:solidFill>
              </a:rPr>
              <a:t>do not penetrate to neuron</a:t>
            </a:r>
            <a:r>
              <a:rPr lang="cs-CZ" altLang="cs-CZ" sz="2400" kern="1200" dirty="0">
                <a:solidFill>
                  <a:srgbClr val="000000"/>
                </a:solidFill>
              </a:rPr>
              <a:t>s</a:t>
            </a:r>
            <a:r>
              <a:rPr lang="en-US" altLang="cs-CZ" sz="2400" kern="1200" dirty="0">
                <a:solidFill>
                  <a:srgbClr val="000000"/>
                </a:solidFill>
              </a:rPr>
              <a:t>, e.g. in tissues with inflammation</a:t>
            </a:r>
          </a:p>
          <a:p>
            <a:pPr eaLnBrk="1" hangingPunct="1">
              <a:buFontTx/>
              <a:buNone/>
              <a:defRPr/>
            </a:pPr>
            <a:endParaRPr lang="en-US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FC5BE93-AB9C-4961-815D-D26788DF8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5050" y="37147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21F10745-FCEE-4280-A9D4-2A052C68311E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Maintenance of GA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D31B44A2-7B27-4A69-8E12-C48CA311A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384300"/>
            <a:ext cx="8229600" cy="47815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b="1" kern="1200" dirty="0" err="1">
                <a:solidFill>
                  <a:srgbClr val="000000"/>
                </a:solidFill>
                <a:latin typeface="+mj-lt"/>
              </a:rPr>
              <a:t>Inhala</a:t>
            </a:r>
            <a:r>
              <a:rPr lang="cs-CZ" altLang="sk-SK" sz="2400" b="1" kern="1200" dirty="0" err="1">
                <a:solidFill>
                  <a:srgbClr val="000000"/>
                </a:solidFill>
                <a:latin typeface="+mj-lt"/>
              </a:rPr>
              <a:t>tional</a:t>
            </a:r>
            <a:r>
              <a:rPr lang="en-US" altLang="sk-SK" sz="2400" b="1" kern="1200" dirty="0">
                <a:solidFill>
                  <a:srgbClr val="000000"/>
                </a:solidFill>
                <a:latin typeface="+mj-lt"/>
              </a:rPr>
              <a:t> (</a:t>
            </a:r>
            <a:r>
              <a:rPr lang="en-US" altLang="sk-SK" sz="2400" b="1" kern="1200" dirty="0" err="1">
                <a:solidFill>
                  <a:srgbClr val="000000"/>
                </a:solidFill>
                <a:latin typeface="+mj-lt"/>
              </a:rPr>
              <a:t>balanc</a:t>
            </a:r>
            <a:r>
              <a:rPr lang="cs-CZ" altLang="sk-SK" sz="2400" b="1" kern="1200" dirty="0" err="1">
                <a:solidFill>
                  <a:srgbClr val="000000"/>
                </a:solidFill>
                <a:latin typeface="+mj-lt"/>
              </a:rPr>
              <a:t>ed</a:t>
            </a:r>
            <a:r>
              <a:rPr lang="en-US" altLang="sk-SK" sz="2400" b="1" kern="1200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+mj-lt"/>
              </a:rPr>
              <a:t>combination of inhalational anesthetic drug, opioids and relaxants </a:t>
            </a:r>
            <a:endParaRPr lang="en-US" altLang="sk-SK" sz="2400" b="1" kern="12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mixture N</a:t>
            </a:r>
            <a:r>
              <a:rPr lang="en-US" altLang="sk-SK" sz="2400" kern="1200" baseline="-25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O + O</a:t>
            </a:r>
            <a:r>
              <a:rPr lang="en-US" altLang="sk-SK" sz="2400" kern="1200" baseline="-25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(2:1) + </a:t>
            </a:r>
            <a:r>
              <a:rPr lang="en-US" altLang="sk-SK" sz="2400" kern="1200" dirty="0" err="1">
                <a:solidFill>
                  <a:srgbClr val="000000"/>
                </a:solidFill>
                <a:latin typeface="+mj-lt"/>
              </a:rPr>
              <a:t>sevoflurane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or isoflurane + analgesic drugs + m</a:t>
            </a:r>
            <a:r>
              <a:rPr lang="cs-CZ" altLang="sk-SK" sz="2400" kern="1200" dirty="0" err="1">
                <a:solidFill>
                  <a:srgbClr val="000000"/>
                </a:solidFill>
                <a:latin typeface="+mj-lt"/>
              </a:rPr>
              <a:t>uscle</a:t>
            </a:r>
            <a:r>
              <a:rPr lang="cs-CZ" altLang="sk-SK" sz="2400" kern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relaxants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b="1" kern="1200" dirty="0">
                <a:solidFill>
                  <a:srgbClr val="000000"/>
                </a:solidFill>
                <a:latin typeface="+mj-lt"/>
              </a:rPr>
              <a:t>TIVA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total </a:t>
            </a:r>
            <a:r>
              <a:rPr lang="en-US" altLang="sk-SK" sz="2400" kern="1200" dirty="0" err="1">
                <a:solidFill>
                  <a:srgbClr val="000000"/>
                </a:solidFill>
                <a:latin typeface="+mj-lt"/>
              </a:rPr>
              <a:t>i.v.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anesthesia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	</a:t>
            </a:r>
            <a:endParaRPr lang="en-US" altLang="sk-SK" dirty="0">
              <a:latin typeface="+mj-lt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dirty="0">
              <a:latin typeface="+mj-lt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dirty="0">
                <a:latin typeface="+mj-lt"/>
              </a:rPr>
              <a:t>	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8581CD-A374-46A0-9AD2-7DF982DFEA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4494" y="3111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CA1BE5DD-4344-423F-9C85-075B4D4863E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44451"/>
            <a:ext cx="8229600" cy="720725"/>
          </a:xfrm>
        </p:spPr>
        <p:txBody>
          <a:bodyPr/>
          <a:lstStyle/>
          <a:p>
            <a:pPr>
              <a:defRPr/>
            </a:pPr>
            <a:r>
              <a:rPr lang="cs-CZ" altLang="cs-CZ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TIVA</a:t>
            </a:r>
          </a:p>
        </p:txBody>
      </p:sp>
      <p:sp>
        <p:nvSpPr>
          <p:cNvPr id="48131" name="Zástupný symbol pro obsah 2">
            <a:extLst>
              <a:ext uri="{FF2B5EF4-FFF2-40B4-BE49-F238E27FC236}">
                <a16:creationId xmlns:a16="http://schemas.microsoft.com/office/drawing/2014/main" id="{60246CCE-817E-4A22-ABD0-CAE296BBB695}"/>
              </a:ext>
            </a:extLst>
          </p:cNvPr>
          <p:cNvSpPr txBox="1">
            <a:spLocks/>
          </p:cNvSpPr>
          <p:nvPr/>
        </p:nvSpPr>
        <p:spPr bwMode="auto">
          <a:xfrm>
            <a:off x="1631950" y="703263"/>
            <a:ext cx="89281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Bristol regime ("manual" infusion)</a:t>
            </a:r>
          </a:p>
          <a:p>
            <a:pPr>
              <a:defRPr/>
            </a:pPr>
            <a:endParaRPr lang="en-US" altLang="cs-CZ" sz="2400" dirty="0">
              <a:solidFill>
                <a:srgbClr val="000000"/>
              </a:solidFill>
              <a:latin typeface="+mn-lt"/>
            </a:endParaRPr>
          </a:p>
          <a:p>
            <a:pPr>
              <a:defRPr/>
            </a:pP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premedication: benzodiazepine (temazepam)</a:t>
            </a:r>
          </a:p>
          <a:p>
            <a:pPr>
              <a:defRPr/>
            </a:pPr>
            <a:endParaRPr lang="en-US" altLang="cs-CZ" sz="2400" dirty="0">
              <a:solidFill>
                <a:srgbClr val="000000"/>
              </a:solidFill>
              <a:latin typeface="+mn-lt"/>
            </a:endParaRPr>
          </a:p>
          <a:p>
            <a:pPr>
              <a:defRPr/>
            </a:pP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induction: fentanyl 2 µg/kg, bolus of propofol 1 mg/kg</a:t>
            </a:r>
          </a:p>
          <a:p>
            <a:pPr>
              <a:defRPr/>
            </a:pPr>
            <a:endParaRPr lang="en-US" altLang="cs-CZ" sz="2400" dirty="0">
              <a:solidFill>
                <a:srgbClr val="000000"/>
              </a:solidFill>
              <a:latin typeface="+mn-lt"/>
            </a:endParaRPr>
          </a:p>
          <a:p>
            <a:pPr>
              <a:defRPr/>
            </a:pP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propofol infusion in scheme 10-8-6: 10 mg/kg/hour for 10 minutes, 8 mg/kg/hour for 10 minutes, 6 mg/kg/hour as needed</a:t>
            </a:r>
          </a:p>
          <a:p>
            <a:pPr>
              <a:defRPr/>
            </a:pPr>
            <a:endParaRPr lang="en-US" altLang="cs-CZ" sz="2400" dirty="0">
              <a:solidFill>
                <a:srgbClr val="000000"/>
              </a:solidFill>
              <a:latin typeface="+mn-lt"/>
            </a:endParaRPr>
          </a:p>
          <a:p>
            <a:pPr>
              <a:defRPr/>
            </a:pP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patient on artificial ventilation </a:t>
            </a:r>
          </a:p>
          <a:p>
            <a:pPr>
              <a:defRPr/>
            </a:pPr>
            <a:endParaRPr lang="en-US" altLang="cs-CZ" sz="2400" dirty="0">
              <a:solidFill>
                <a:srgbClr val="000000"/>
              </a:solidFill>
              <a:latin typeface="+mn-lt"/>
            </a:endParaRPr>
          </a:p>
          <a:p>
            <a:pPr>
              <a:defRPr/>
            </a:pP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advantage: decrease in propofol consumption, higher hemodynamic stability, faster recovery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937690-96D5-4EEC-9A5C-744DDBB758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1047" y="46037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42E7A023-8503-412A-AC1E-059C01A8C7D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877858" y="196495"/>
            <a:ext cx="9411136" cy="5048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Recovery</a:t>
            </a:r>
            <a:b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</a:b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anesthesia should subside spontaneously</a:t>
            </a:r>
            <a:b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</a:br>
            <a:b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</a:b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When problems with recovery occur:</a:t>
            </a:r>
            <a:b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</a:br>
            <a:endParaRPr lang="en-US" altLang="sk-SK" sz="24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1319357E-86B9-43FD-B4E3-701F53A806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84947" y="2476500"/>
            <a:ext cx="8567737" cy="43815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neostigmine – </a:t>
            </a: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blocks effects of non-depolarizing m</a:t>
            </a:r>
            <a:r>
              <a:rPr 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uscle</a:t>
            </a:r>
            <a:r>
              <a:rPr 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relaxants (after surgery to terminate muscle relaxation)</a:t>
            </a:r>
          </a:p>
          <a:p>
            <a:pPr eaLnBrk="1" hangingPunct="1">
              <a:defRPr/>
            </a:pPr>
            <a:endParaRPr lang="en-US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naloxone – restores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vigility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supports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respir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tory center (opioid antagonist)</a:t>
            </a: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flumazenil – restores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vigility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(benzodiazepine antagonist)</a:t>
            </a: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itopride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meto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c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lopramide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- prevention of postoperative nausea</a:t>
            </a: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endParaRPr lang="en-US" altLang="sk-SK" sz="2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F1DC1D-CF9B-4014-A0BE-7DBD0E10F1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2501" y="39652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A5BBB14C-CDCB-4424-AB5F-3DA7BDE5AAEA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-26988"/>
            <a:ext cx="8229600" cy="504826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sk-SK" sz="24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Recovery</a:t>
            </a:r>
            <a:endParaRPr lang="cs-CZ" altLang="sk-SK" sz="24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1264F51F-A731-43BD-9897-DDEB5078DE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11339" y="476251"/>
            <a:ext cx="8567737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furosemide - in case of anuria</a:t>
            </a: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noradrenaline - in case of hypotension</a:t>
            </a: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beta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-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blockers (metoprolol) - in case of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tachy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c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ardia</a:t>
            </a: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sugammadex</a:t>
            </a: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coats molecules of peripheral (non-depolarizing) m</a:t>
            </a:r>
            <a:r>
              <a:rPr lang="cs-CZ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uscle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relaxants and complexes are </a:t>
            </a:r>
            <a:r>
              <a:rPr lang="cs-CZ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then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eliminated by kidney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for fast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decurarization</a:t>
            </a: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sugammadex</a:t>
            </a: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has the largest effect on rocuronium, smaller on vecuronium and the smallest on </a:t>
            </a:r>
            <a:r>
              <a:rPr lang="en-US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pancuronium</a:t>
            </a:r>
            <a:endParaRPr lang="en-US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postoperative a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n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l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gesia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: morphine,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piritramid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endParaRPr lang="cs-CZ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    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paracetamol, metamizole</a:t>
            </a:r>
          </a:p>
          <a:p>
            <a:pPr eaLnBrk="1" hangingPunct="1">
              <a:buFontTx/>
              <a:buNone/>
              <a:defRPr/>
            </a:pPr>
            <a:endParaRPr lang="en-US" altLang="sk-SK" sz="2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F8CA94-1F6A-4033-A071-3B230D9B81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0687" y="26299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4BC765D6-0D06-44FB-825A-182B4D47D9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66876" y="804863"/>
            <a:ext cx="8856663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b="1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b="1" kern="1200" dirty="0" err="1">
                <a:solidFill>
                  <a:srgbClr val="000000"/>
                </a:solidFill>
              </a:rPr>
              <a:t>Neuroleptanalgesia</a:t>
            </a:r>
            <a:endParaRPr lang="en-US" altLang="sk-SK" sz="2400" b="1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neuroleptic drug + opioid analgesic drug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= state of psychomotor sedation</a:t>
            </a:r>
            <a:r>
              <a:rPr lang="cs-CZ" altLang="sk-SK" sz="2400" kern="1200" dirty="0">
                <a:solidFill>
                  <a:srgbClr val="000000"/>
                </a:solidFill>
              </a:rPr>
              <a:t>,</a:t>
            </a:r>
            <a:r>
              <a:rPr lang="en-US" altLang="sk-SK" sz="2400" kern="1200" dirty="0">
                <a:solidFill>
                  <a:srgbClr val="000000"/>
                </a:solidFill>
              </a:rPr>
              <a:t> 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neurovegetative</a:t>
            </a:r>
            <a:r>
              <a:rPr lang="en-US" altLang="sk-SK" sz="2400" kern="1200" dirty="0">
                <a:solidFill>
                  <a:srgbClr val="000000"/>
                </a:solidFill>
              </a:rPr>
              <a:t> stability and analgesia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amnesia after recovery, patient is not unconsciousness – important during neurosurgical procedures</a:t>
            </a: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altLang="sk-SK" sz="3600" kern="12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dirty="0"/>
          </a:p>
        </p:txBody>
      </p:sp>
      <p:sp>
        <p:nvSpPr>
          <p:cNvPr id="53251" name="TextovéPole 1">
            <a:extLst>
              <a:ext uri="{FF2B5EF4-FFF2-40B4-BE49-F238E27FC236}">
                <a16:creationId xmlns:a16="http://schemas.microsoft.com/office/drawing/2014/main" id="{787D5347-591F-41B4-8614-57897D14E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3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3600" b="1" dirty="0">
                <a:solidFill>
                  <a:srgbClr val="000000"/>
                </a:solidFill>
                <a:latin typeface="+mn-lt"/>
              </a:rPr>
              <a:t>ALTERNATIVES OF GA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F5188F-BA61-43C9-9E63-08B585B7B3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9952" y="61173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FAB646E5-2950-4410-B013-F07C617D9E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0" y="919163"/>
            <a:ext cx="89281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b="1" dirty="0"/>
          </a:p>
          <a:p>
            <a:pPr eaLnBrk="1" hangingPunct="1">
              <a:buFontTx/>
              <a:buNone/>
              <a:defRPr/>
            </a:pPr>
            <a:r>
              <a:rPr lang="en-US" altLang="sk-SK" sz="2400" b="1" kern="1200" dirty="0" err="1">
                <a:solidFill>
                  <a:srgbClr val="000000"/>
                </a:solidFill>
              </a:rPr>
              <a:t>Analgosedation</a:t>
            </a:r>
            <a:endParaRPr lang="en-US" altLang="sk-SK" sz="2400" b="1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opioid analgesic drug + benzodiazepine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	midazolam (diazepam) + fentanyl</a:t>
            </a: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2400" b="1" kern="1200" dirty="0" err="1">
                <a:solidFill>
                  <a:srgbClr val="000000"/>
                </a:solidFill>
              </a:rPr>
              <a:t>Tranquanalgesia</a:t>
            </a:r>
            <a:endParaRPr lang="en-US" altLang="sk-SK" sz="2400" b="1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sk-SK" sz="2400" kern="1200" dirty="0" err="1">
                <a:solidFill>
                  <a:srgbClr val="000000"/>
                </a:solidFill>
              </a:rPr>
              <a:t>i.v.</a:t>
            </a:r>
            <a:r>
              <a:rPr lang="en-US" altLang="sk-SK" sz="2400" kern="1200" dirty="0">
                <a:solidFill>
                  <a:srgbClr val="000000"/>
                </a:solidFill>
              </a:rPr>
              <a:t> 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anest</a:t>
            </a:r>
            <a:r>
              <a:rPr lang="cs-CZ" altLang="sk-SK" sz="2400" kern="1200" dirty="0">
                <a:solidFill>
                  <a:srgbClr val="000000"/>
                </a:solidFill>
              </a:rPr>
              <a:t>h</a:t>
            </a:r>
            <a:r>
              <a:rPr lang="en-US" altLang="sk-SK" sz="2400" kern="1200" dirty="0">
                <a:solidFill>
                  <a:srgbClr val="000000"/>
                </a:solidFill>
              </a:rPr>
              <a:t>etic drug + benzodiazepine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	ketamine + midazolam (diazepam)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dirty="0"/>
          </a:p>
        </p:txBody>
      </p:sp>
      <p:sp>
        <p:nvSpPr>
          <p:cNvPr id="55299" name="TextovéPole 1">
            <a:extLst>
              <a:ext uri="{FF2B5EF4-FFF2-40B4-BE49-F238E27FC236}">
                <a16:creationId xmlns:a16="http://schemas.microsoft.com/office/drawing/2014/main" id="{B5D538DF-7B5E-41B1-AE0E-A786996BA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3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rgbClr val="000000"/>
                </a:solidFill>
                <a:cs typeface="Arial" panose="020B0604020202020204" pitchFamily="34" charset="0"/>
              </a:rPr>
              <a:t>ALTERNATIVES OF GA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DD2EE12-D71D-45F3-B27E-D0223797E1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8318" y="51196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08B95196-3663-48DF-8874-18A2A93B10F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8"/>
            <a:ext cx="8229600" cy="417512"/>
          </a:xfrm>
        </p:spPr>
        <p:txBody>
          <a:bodyPr/>
          <a:lstStyle/>
          <a:p>
            <a:pPr>
              <a:defRPr/>
            </a:pPr>
            <a:r>
              <a:rPr lang="en-US" altLang="cs-CZ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Malignant hyperthermia</a:t>
            </a:r>
          </a:p>
        </p:txBody>
      </p:sp>
      <p:sp>
        <p:nvSpPr>
          <p:cNvPr id="57347" name="Obdélník 1">
            <a:extLst>
              <a:ext uri="{FF2B5EF4-FFF2-40B4-BE49-F238E27FC236}">
                <a16:creationId xmlns:a16="http://schemas.microsoft.com/office/drawing/2014/main" id="{ED539F53-5D01-4F56-BF30-C434D7D31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25538"/>
            <a:ext cx="91440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disorder that can be considered a gene-environment interaction, it causes </a:t>
            </a:r>
            <a:r>
              <a:rPr lang="cs-CZ" altLang="cs-CZ" sz="2400" dirty="0" err="1">
                <a:solidFill>
                  <a:srgbClr val="000000"/>
                </a:solidFill>
                <a:latin typeface="+mn-lt"/>
              </a:rPr>
              <a:t>an</a:t>
            </a:r>
            <a:r>
              <a:rPr lang="cs-CZ" altLang="cs-CZ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increase</a:t>
            </a:r>
            <a:r>
              <a:rPr lang="cs-CZ" altLang="cs-CZ" sz="2400" dirty="0">
                <a:solidFill>
                  <a:srgbClr val="000000"/>
                </a:solidFill>
                <a:latin typeface="+mn-lt"/>
              </a:rPr>
              <a:t>d</a:t>
            </a: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 release of calcium or limited re-uptake of calcium to sarcoplasmic reticulum in muscle cells</a:t>
            </a:r>
          </a:p>
          <a:p>
            <a:pPr>
              <a:spcBef>
                <a:spcPct val="0"/>
              </a:spcBef>
              <a:defRPr/>
            </a:pPr>
            <a:endParaRPr lang="en-US" altLang="cs-CZ" sz="24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the most common triggering agents are volatile anesthetics, (most frequently halothane) or the muscle relaxant </a:t>
            </a:r>
            <a:r>
              <a:rPr lang="cs-CZ" altLang="sk-SK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sk-SK" sz="2400" dirty="0" err="1">
                <a:solidFill>
                  <a:srgbClr val="000000"/>
                </a:solidFill>
                <a:latin typeface="+mn-lt"/>
              </a:rPr>
              <a:t>suxamethonium</a:t>
            </a: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>
              <a:spcBef>
                <a:spcPct val="0"/>
              </a:spcBef>
              <a:defRPr/>
            </a:pPr>
            <a:endParaRPr lang="en-US" altLang="sk-SK" sz="24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symptoms: </a:t>
            </a: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very high temperature, increased heart rate and abnormally rapid breathing, increased carbon dioxide production, increased oxygen consumption, mixed acidosis, rigid muscles, and rhabdomyolysis</a:t>
            </a:r>
          </a:p>
          <a:p>
            <a:pPr>
              <a:spcBef>
                <a:spcPct val="0"/>
              </a:spcBef>
              <a:defRPr/>
            </a:pPr>
            <a:endParaRPr lang="en-US" altLang="sk-SK" sz="2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E8F092-1FCA-419C-B1CE-876CBCF63E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2501" y="48339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9D23DC63-8B9F-4266-9D00-AE2538E55E6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8"/>
            <a:ext cx="8229600" cy="417512"/>
          </a:xfrm>
        </p:spPr>
        <p:txBody>
          <a:bodyPr/>
          <a:lstStyle/>
          <a:p>
            <a:pPr>
              <a:defRPr/>
            </a:pPr>
            <a:r>
              <a:rPr lang="cs-CZ" altLang="cs-CZ" sz="24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Malignant</a:t>
            </a:r>
            <a:r>
              <a:rPr lang="cs-CZ" altLang="cs-CZ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hyperthermia</a:t>
            </a:r>
            <a:endParaRPr lang="cs-CZ" altLang="cs-CZ" sz="24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58371" name="Obdélník 1">
            <a:extLst>
              <a:ext uri="{FF2B5EF4-FFF2-40B4-BE49-F238E27FC236}">
                <a16:creationId xmlns:a16="http://schemas.microsoft.com/office/drawing/2014/main" id="{0635CEA9-1499-4A3C-AE84-7BBC31981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01726"/>
            <a:ext cx="9144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When suspect</a:t>
            </a:r>
            <a:r>
              <a:rPr lang="cs-CZ" altLang="sk-SK" sz="2400" dirty="0">
                <a:solidFill>
                  <a:srgbClr val="000000"/>
                </a:solidFill>
                <a:latin typeface="+mn-lt"/>
              </a:rPr>
              <a:t>:</a:t>
            </a: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 discontinuation of triggering agents, and supportive therapy directed at correcting hyperthermia, acidosis, and organ dysfunction</a:t>
            </a:r>
          </a:p>
          <a:p>
            <a:pPr>
              <a:spcBef>
                <a:spcPct val="0"/>
              </a:spcBef>
              <a:defRPr/>
            </a:pPr>
            <a:endParaRPr lang="en-US" altLang="sk-SK" sz="24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treatment is the intravenous administration of </a:t>
            </a:r>
            <a:r>
              <a:rPr lang="en-US" altLang="sk-SK" sz="2400" b="1" dirty="0">
                <a:solidFill>
                  <a:srgbClr val="000000"/>
                </a:solidFill>
                <a:latin typeface="+mn-lt"/>
              </a:rPr>
              <a:t>dantrolene</a:t>
            </a: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, the only known antidote</a:t>
            </a:r>
          </a:p>
          <a:p>
            <a:pPr>
              <a:spcBef>
                <a:spcPct val="0"/>
              </a:spcBef>
              <a:defRPr/>
            </a:pPr>
            <a:endParaRPr lang="en-US" altLang="sk-SK" sz="24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testing: a muscle (small part of musculus </a:t>
            </a:r>
            <a:r>
              <a:rPr lang="en-US" altLang="sk-SK" sz="2400" dirty="0" err="1">
                <a:solidFill>
                  <a:srgbClr val="000000"/>
                </a:solidFill>
                <a:latin typeface="+mn-lt"/>
              </a:rPr>
              <a:t>femoralis</a:t>
            </a: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) biopsy is carried out</a:t>
            </a:r>
          </a:p>
          <a:p>
            <a:pPr>
              <a:spcBef>
                <a:spcPct val="0"/>
              </a:spcBef>
              <a:defRPr/>
            </a:pPr>
            <a:endParaRPr lang="en-US" altLang="sk-SK" sz="24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National center for malignant hyperthermia was founded in Brno in 2001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F72C2FC-8C6E-4E3F-9968-A497B8E81F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1405" y="44280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8FC0CA7F-DBDF-4F3D-A336-2F119399334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Candara" panose="020E0502030303020204" pitchFamily="34" charset="0"/>
                <a:ea typeface="+mn-ea"/>
                <a:cs typeface="+mn-cs"/>
              </a:rPr>
              <a:t>Most frequent </a:t>
            </a: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complication</a:t>
            </a:r>
            <a:r>
              <a:rPr lang="en-US" altLang="sk-SK" sz="2400" kern="1200" dirty="0">
                <a:solidFill>
                  <a:srgbClr val="000000"/>
                </a:solidFill>
                <a:latin typeface="Candara" panose="020E0502030303020204" pitchFamily="34" charset="0"/>
                <a:ea typeface="+mn-ea"/>
                <a:cs typeface="+mn-cs"/>
              </a:rPr>
              <a:t> of GA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22B52126-00E3-4773-AB4F-4DCCCB1CFE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0" y="1268413"/>
            <a:ext cx="89281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Induction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	hypotension, dysrhythmia, laryngospasms, aspiration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Maintenance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	hypo- and hypertension, dysrhythmia, hypoxia, hypothermia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Recovery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	hypotension, tremor, delayed recovery, persisting muscle relaxation</a:t>
            </a:r>
            <a:endParaRPr lang="en-US" altLang="sk-SK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690878F-1D2F-4E29-8A4A-B6AA3584E6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9414" y="3111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0BC3E771-8E11-4DD9-9966-83D64E04BB6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sk-SK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Ne</a:t>
            </a:r>
            <a:r>
              <a:rPr lang="en-US" altLang="sk-SK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w</a:t>
            </a:r>
            <a:r>
              <a:rPr lang="cs-CZ" altLang="sk-SK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sk-SK" sz="24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substances</a:t>
            </a:r>
            <a:endParaRPr lang="cs-CZ" altLang="sk-SK" sz="24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AAC9C967-2C18-4EAB-98FE-BE495C604D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1" y="1341439"/>
            <a:ext cx="8856663" cy="47847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xenon (inhalational anesthetic drug – gas)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the fastest introduction and recovery 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MA: inhibition of NMDA receptors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non-toxic, no </a:t>
            </a:r>
            <a:r>
              <a:rPr lang="en-US" altLang="sk-SK" sz="2400" kern="1200" dirty="0" err="1">
                <a:solidFill>
                  <a:srgbClr val="000000"/>
                </a:solidFill>
                <a:ea typeface="+mn-ea"/>
                <a:cs typeface="+mn-cs"/>
              </a:rPr>
              <a:t>metabolisation</a:t>
            </a: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, analgesic effect 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anti-apoptotic and neuroprotective effects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endParaRPr lang="en-US" altLang="sk-SK" sz="2400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62346DD-99A1-4D97-8966-DE1B3184D6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1962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3AEB4A9-2B95-4EFE-97C7-AE81E3243CA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3636963" y="44450"/>
            <a:ext cx="5338762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 - pharmacokinetics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76B5F04-496B-4ECE-B56D-739DBF60F6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78014" y="1341439"/>
            <a:ext cx="8435975" cy="50688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absorption</a:t>
            </a:r>
            <a:r>
              <a:rPr lang="en-US" altLang="cs-CZ" sz="2400" kern="1200" dirty="0">
                <a:solidFill>
                  <a:srgbClr val="000000"/>
                </a:solidFill>
              </a:rPr>
              <a:t> depends on drug concentration on the site of administration, dose, blood perfusion, physical-chemical properties of drug and on the presence of vasoconstrictor agents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	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distribution</a:t>
            </a:r>
            <a:r>
              <a:rPr lang="en-US" altLang="cs-CZ" sz="2400" kern="1200" dirty="0">
                <a:solidFill>
                  <a:srgbClr val="000000"/>
                </a:solidFill>
              </a:rPr>
              <a:t> </a:t>
            </a:r>
            <a:endParaRPr lang="cs-CZ" altLang="cs-CZ" sz="2400" kern="1200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cs-CZ" altLang="cs-CZ" sz="2400" kern="1200" dirty="0">
                <a:solidFill>
                  <a:srgbClr val="000000"/>
                </a:solidFill>
              </a:rPr>
              <a:t>-</a:t>
            </a:r>
            <a:r>
              <a:rPr lang="en-US" altLang="cs-CZ" sz="2400" kern="1200" dirty="0">
                <a:solidFill>
                  <a:srgbClr val="000000"/>
                </a:solidFill>
              </a:rPr>
              <a:t> in the whole body, amides: strong binding to plasma proteins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b="1" kern="1200" dirty="0" err="1">
                <a:solidFill>
                  <a:srgbClr val="000000"/>
                </a:solidFill>
              </a:rPr>
              <a:t>metabolisation</a:t>
            </a:r>
            <a:r>
              <a:rPr lang="en-US" altLang="cs-CZ" sz="2400" kern="1200" dirty="0">
                <a:solidFill>
                  <a:srgbClr val="000000"/>
                </a:solidFill>
              </a:rPr>
              <a:t>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- plasmatic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esterases</a:t>
            </a:r>
            <a:r>
              <a:rPr lang="en-US" altLang="cs-CZ" sz="2400" kern="1200" dirty="0">
                <a:solidFill>
                  <a:srgbClr val="000000"/>
                </a:solidFill>
              </a:rPr>
              <a:t> are involved - fast (ester LA)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- hepatic metabolism via CYP- slower (amide LA)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excretion</a:t>
            </a:r>
            <a:r>
              <a:rPr lang="en-US" altLang="cs-CZ" sz="2400" kern="1200" dirty="0">
                <a:solidFill>
                  <a:srgbClr val="000000"/>
                </a:solidFill>
              </a:rPr>
              <a:t> of metabolites - kidneys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D8E5DE1-37DE-412A-A9CF-E20E711403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0" y="3111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D60007E-70AC-4E76-98B4-8D4783C7D2D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3421064" y="44451"/>
            <a:ext cx="5627687" cy="504825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6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Va</a:t>
            </a:r>
            <a:r>
              <a:rPr lang="en-US" altLang="cs-CZ" sz="36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soconstrictor</a:t>
            </a: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agents</a:t>
            </a:r>
            <a:endParaRPr lang="cs-CZ" altLang="cs-CZ" sz="36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7FBFA01-4583-435E-B24C-A04407B0AF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11412" y="1196975"/>
            <a:ext cx="8229600" cy="511899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additives for lowering systemic toxicity</a:t>
            </a: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compensation of vasodilation induced by LA</a:t>
            </a: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decrease</a:t>
            </a: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in LA </a:t>
            </a:r>
            <a:r>
              <a:rPr lang="cs-CZ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consumption</a:t>
            </a: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increased duration of analgesia (delayed diffusion of LA)</a:t>
            </a: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in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acral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parts with caution</a:t>
            </a: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– 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risk of ischemic necrosis</a:t>
            </a: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adrenalin</a:t>
            </a:r>
            <a:r>
              <a:rPr lang="en-US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ev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r>
              <a:rPr lang="cs-CZ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noradrenalin</a:t>
            </a:r>
            <a:r>
              <a:rPr lang="en-US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endParaRPr lang="cs-CZ" altLang="cs-CZ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alfa1-agonists (</a:t>
            </a:r>
            <a:r>
              <a:rPr lang="cs-CZ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nafazolin</a:t>
            </a:r>
            <a:r>
              <a:rPr lang="cs-CZ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deri</a:t>
            </a:r>
            <a:r>
              <a:rPr lang="sk-SK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en-US" alt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atives</a:t>
            </a: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of vasopressin</a:t>
            </a:r>
            <a:endParaRPr lang="cs-CZ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7EC875-AB15-4EE2-9B2B-81BE4D7FCD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9413" y="36390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6EA7490-54F3-465E-82ED-36F0A51EAA1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115888"/>
            <a:ext cx="8229600" cy="635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cs-CZ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LA – routes of administration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35F4ED2A-87CC-49CB-B977-2C2778B32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1" y="769938"/>
            <a:ext cx="8964613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sz="2400" b="1" kern="1200" dirty="0">
                <a:solidFill>
                  <a:srgbClr val="000000"/>
                </a:solidFill>
              </a:rPr>
              <a:t>topical (surface)</a:t>
            </a:r>
            <a:r>
              <a:rPr lang="en-US" altLang="cs-CZ" sz="2400" kern="1200" dirty="0">
                <a:solidFill>
                  <a:srgbClr val="000000"/>
                </a:solidFill>
              </a:rPr>
              <a:t> anesthesia - transdermal penetration of LA </a:t>
            </a:r>
          </a:p>
          <a:p>
            <a:pPr marL="0" indent="0">
              <a:buNone/>
              <a:tabLst>
                <a:tab pos="365125" algn="l"/>
              </a:tabLst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	in the form of solution, spray, gel, ointment</a:t>
            </a:r>
          </a:p>
          <a:p>
            <a:pPr marL="0" indent="0">
              <a:buNone/>
              <a:tabLst>
                <a:tab pos="365125" algn="l"/>
              </a:tabLst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	</a:t>
            </a:r>
          </a:p>
          <a:p>
            <a:pPr eaLnBrk="1" hangingPunct="1"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mucosa, cornea, esophagus, respiratory tract, decubitus</a:t>
            </a:r>
          </a:p>
          <a:p>
            <a:pPr eaLnBrk="1" hangingPunct="1">
              <a:buFontTx/>
              <a:buChar char="-"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frequently used in urology (catheterization) and before other painful instrumental procedures, inhalation of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trimecaine</a:t>
            </a:r>
            <a:r>
              <a:rPr lang="en-US" altLang="cs-CZ" sz="2400" kern="1200" dirty="0">
                <a:solidFill>
                  <a:srgbClr val="000000"/>
                </a:solidFill>
              </a:rPr>
              <a:t> before bronchoscopy</a:t>
            </a:r>
          </a:p>
          <a:p>
            <a:pPr eaLnBrk="1" hangingPunct="1">
              <a:buFontTx/>
              <a:buChar char="-"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EMLA (eutectic mixture of local anesthetics) – mixture of lidocaine and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prilocaine</a:t>
            </a:r>
            <a:r>
              <a:rPr lang="en-US" altLang="cs-CZ" sz="2400" kern="1200" dirty="0">
                <a:solidFill>
                  <a:srgbClr val="000000"/>
                </a:solidFill>
              </a:rPr>
              <a:t> for topical use on intact skin.</a:t>
            </a:r>
          </a:p>
          <a:p>
            <a:pPr marL="0" indent="0"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EMLA is frequently used in pediatrics approximately 15-60 minutes before  invasive procedure (blood collection, cannulation).  </a:t>
            </a:r>
          </a:p>
          <a:p>
            <a:pPr marL="0" indent="0">
              <a:buNone/>
              <a:defRPr/>
            </a:pPr>
            <a:endParaRPr lang="en-US" altLang="cs-CZ" sz="2400" dirty="0"/>
          </a:p>
          <a:p>
            <a:pPr eaLnBrk="1" hangingPunct="1">
              <a:buFontTx/>
              <a:buNone/>
              <a:defRPr/>
            </a:pPr>
            <a:endParaRPr lang="en-US" altLang="cs-CZ" sz="12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3E1000D-BBD1-417F-B647-DD3524D17E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3596" y="4333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14B9C067-536F-4234-8378-7017328BDEF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115888"/>
            <a:ext cx="8229600" cy="6350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</a:t>
            </a:r>
            <a:r>
              <a:rPr lang="en-US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– routes</a:t>
            </a: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cs-CZ" sz="36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of</a:t>
            </a:r>
            <a:r>
              <a:rPr lang="cs-CZ" altLang="cs-CZ" sz="36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cs-CZ" sz="36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administration</a:t>
            </a:r>
            <a:endParaRPr lang="en-GB" altLang="cs-CZ" sz="36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268A40E4-53A7-4A1D-B13F-BAA67C0E28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836613"/>
            <a:ext cx="8964612" cy="452596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cs-CZ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infiltration anesthesia </a:t>
            </a:r>
          </a:p>
          <a:p>
            <a:pPr eaLnBrk="1" hangingPunct="1"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subcutaneous, submucosal, intramuscular, intraarticular</a:t>
            </a:r>
          </a:p>
          <a:p>
            <a:pPr eaLnBrk="1" hangingPunct="1"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pPr eaLnBrk="1" hangingPunct="1"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blocks nerve conduction near their site of administration </a:t>
            </a:r>
          </a:p>
          <a:p>
            <a:pPr eaLnBrk="1" hangingPunct="1"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- low concentrations of both LA and vasoconstrictor agents</a:t>
            </a:r>
          </a:p>
          <a:p>
            <a:pPr eaLnBrk="1" hangingPunct="1">
              <a:buFontTx/>
              <a:buNone/>
              <a:defRPr/>
            </a:pPr>
            <a:endParaRPr lang="en-US" altLang="cs-CZ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- often used for minor surgical and dental procedures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D949BE4-62E1-48FE-BE60-9FF3D0BE8A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8612" y="48895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5. Thyroid_2022_ENG[20220408155532830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</TotalTime>
  <Words>3063</Words>
  <Application>Microsoft Office PowerPoint</Application>
  <PresentationFormat>Širokoúhlá obrazovka</PresentationFormat>
  <Paragraphs>577</Paragraphs>
  <Slides>59</Slides>
  <Notes>37</Notes>
  <HiddenSlides>0</HiddenSlides>
  <MMClips>57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6" baseType="lpstr">
      <vt:lpstr>Arial</vt:lpstr>
      <vt:lpstr>Calibri</vt:lpstr>
      <vt:lpstr>Candara</vt:lpstr>
      <vt:lpstr>Tahoma</vt:lpstr>
      <vt:lpstr>Times New Roman</vt:lpstr>
      <vt:lpstr>Wingdings</vt:lpstr>
      <vt:lpstr>Prezentace_MU_CZ</vt:lpstr>
      <vt:lpstr>Local anesthetics</vt:lpstr>
      <vt:lpstr>Local anesthetics (LA)</vt:lpstr>
      <vt:lpstr>LA - mechanism of action</vt:lpstr>
      <vt:lpstr>LA - chemical structure</vt:lpstr>
      <vt:lpstr>LA - chemical structure</vt:lpstr>
      <vt:lpstr>LA - pharmacokinetics</vt:lpstr>
      <vt:lpstr>Vasoconstrictor agents</vt:lpstr>
      <vt:lpstr>LA – routes of administration</vt:lpstr>
      <vt:lpstr>LA – routes of administration</vt:lpstr>
      <vt:lpstr>LA – routes of administration</vt:lpstr>
      <vt:lpstr>Prezentace aplikace PowerPoint</vt:lpstr>
      <vt:lpstr>Prezentace aplikace PowerPoint</vt:lpstr>
      <vt:lpstr>Prezentace aplikace PowerPoint</vt:lpstr>
      <vt:lpstr>Ester type of LA</vt:lpstr>
      <vt:lpstr>Prezentace aplikace PowerPoint</vt:lpstr>
      <vt:lpstr>Prezentace aplikace PowerPoint</vt:lpstr>
      <vt:lpstr>Amide type of LA</vt:lpstr>
      <vt:lpstr>Amide type of LA</vt:lpstr>
      <vt:lpstr>Amide type of LA</vt:lpstr>
      <vt:lpstr>Prezentace aplikace PowerPoint</vt:lpstr>
      <vt:lpstr>LA - according to their efficacy</vt:lpstr>
      <vt:lpstr>Prezentace aplikace PowerPoint</vt:lpstr>
      <vt:lpstr>Alergic and anaphylactic reaction to LA </vt:lpstr>
      <vt:lpstr>Systemic toxic reaction to LA</vt:lpstr>
      <vt:lpstr>Prezentace aplikace PowerPoint</vt:lpstr>
      <vt:lpstr>Prezentace aplikace PowerPoint</vt:lpstr>
      <vt:lpstr>General anesthesia (GA)</vt:lpstr>
      <vt:lpstr>History</vt:lpstr>
      <vt:lpstr>Prezentace aplikace PowerPoint</vt:lpstr>
      <vt:lpstr>Stages of GA are historically characterized by  Guedel’s scheme   - following use of ether (today historical and didactical meaning only)  No anesthesia runs according to this scheme presently.</vt:lpstr>
      <vt:lpstr>General anesthetics</vt:lpstr>
      <vt:lpstr>Prezentace aplikace PowerPoint</vt:lpstr>
      <vt:lpstr>Inhalational anesthetics</vt:lpstr>
      <vt:lpstr>Liquid (volatile) inhalational anesthetics</vt:lpstr>
      <vt:lpstr>Prezentace aplikace PowerPoint</vt:lpstr>
      <vt:lpstr>Prezentace aplikace PowerPoint</vt:lpstr>
      <vt:lpstr> Intravenous general anesthetics</vt:lpstr>
      <vt:lpstr>Prezentace aplikace PowerPoint</vt:lpstr>
      <vt:lpstr>2.     NON-BARBITURATES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3. BENZODIAZEPINES</vt:lpstr>
      <vt:lpstr>Course of general anesthesia</vt:lpstr>
      <vt:lpstr>Premedication</vt:lpstr>
      <vt:lpstr>Prezentace aplikace PowerPoint</vt:lpstr>
      <vt:lpstr>Induction to GA</vt:lpstr>
      <vt:lpstr>Maintenance of GA</vt:lpstr>
      <vt:lpstr>TIVA</vt:lpstr>
      <vt:lpstr>Recovery anesthesia should subside spontaneously  When problems with recovery occur: </vt:lpstr>
      <vt:lpstr>Recovery</vt:lpstr>
      <vt:lpstr>Prezentace aplikace PowerPoint</vt:lpstr>
      <vt:lpstr>Prezentace aplikace PowerPoint</vt:lpstr>
      <vt:lpstr>Malignant hyperthermia</vt:lpstr>
      <vt:lpstr>Malignant hyperthermia</vt:lpstr>
      <vt:lpstr>Most frequent complication of GA</vt:lpstr>
      <vt:lpstr>New substances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Farmakokinetika I</dc:title>
  <dc:creator>Jan Jurica</dc:creator>
  <cp:lastModifiedBy>Leoš Landa</cp:lastModifiedBy>
  <cp:revision>65</cp:revision>
  <cp:lastPrinted>1601-01-01T00:00:00Z</cp:lastPrinted>
  <dcterms:created xsi:type="dcterms:W3CDTF">2020-10-24T20:05:04Z</dcterms:created>
  <dcterms:modified xsi:type="dcterms:W3CDTF">2024-10-04T07:49:51Z</dcterms:modified>
</cp:coreProperties>
</file>