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6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7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8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9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0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1.xml" ContentType="application/vnd.openxmlformats-officedocument.presentationml.notesSlide+xml"/>
  <Override PartName="/ppt/tags/tag29.xml" ContentType="application/vnd.openxmlformats-officedocument.presentationml.tags+xml"/>
  <Override PartName="/ppt/notesSlides/notesSlide12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3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4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15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16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17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18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9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65"/>
  </p:notesMasterIdLst>
  <p:handoutMasterIdLst>
    <p:handoutMasterId r:id="rId66"/>
  </p:handoutMasterIdLst>
  <p:sldIdLst>
    <p:sldId id="256" r:id="rId2"/>
    <p:sldId id="257" r:id="rId3"/>
    <p:sldId id="258" r:id="rId4"/>
    <p:sldId id="283" r:id="rId5"/>
    <p:sldId id="259" r:id="rId6"/>
    <p:sldId id="260" r:id="rId7"/>
    <p:sldId id="261" r:id="rId8"/>
    <p:sldId id="263" r:id="rId9"/>
    <p:sldId id="264" r:id="rId10"/>
    <p:sldId id="265" r:id="rId11"/>
    <p:sldId id="267" r:id="rId12"/>
    <p:sldId id="268" r:id="rId13"/>
    <p:sldId id="266" r:id="rId14"/>
    <p:sldId id="343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2" r:id="rId26"/>
    <p:sldId id="280" r:id="rId27"/>
    <p:sldId id="281" r:id="rId28"/>
    <p:sldId id="387" r:id="rId29"/>
    <p:sldId id="388" r:id="rId30"/>
    <p:sldId id="389" r:id="rId31"/>
    <p:sldId id="390" r:id="rId32"/>
    <p:sldId id="391" r:id="rId33"/>
    <p:sldId id="392" r:id="rId34"/>
    <p:sldId id="393" r:id="rId35"/>
    <p:sldId id="394" r:id="rId36"/>
    <p:sldId id="395" r:id="rId37"/>
    <p:sldId id="396" r:id="rId38"/>
    <p:sldId id="397" r:id="rId39"/>
    <p:sldId id="398" r:id="rId40"/>
    <p:sldId id="291" r:id="rId41"/>
    <p:sldId id="399" r:id="rId42"/>
    <p:sldId id="269" r:id="rId43"/>
    <p:sldId id="400" r:id="rId44"/>
    <p:sldId id="401" r:id="rId45"/>
    <p:sldId id="292" r:id="rId46"/>
    <p:sldId id="402" r:id="rId47"/>
    <p:sldId id="293" r:id="rId48"/>
    <p:sldId id="403" r:id="rId49"/>
    <p:sldId id="404" r:id="rId50"/>
    <p:sldId id="405" r:id="rId51"/>
    <p:sldId id="294" r:id="rId52"/>
    <p:sldId id="406" r:id="rId53"/>
    <p:sldId id="407" r:id="rId54"/>
    <p:sldId id="408" r:id="rId55"/>
    <p:sldId id="409" r:id="rId56"/>
    <p:sldId id="410" r:id="rId57"/>
    <p:sldId id="411" r:id="rId58"/>
    <p:sldId id="412" r:id="rId59"/>
    <p:sldId id="413" r:id="rId60"/>
    <p:sldId id="284" r:id="rId61"/>
    <p:sldId id="295" r:id="rId62"/>
    <p:sldId id="414" r:id="rId63"/>
    <p:sldId id="290" r:id="rId64"/>
  </p:sldIdLst>
  <p:sldSz cx="12192000" cy="6858000"/>
  <p:notesSz cx="6858000" cy="9144000"/>
  <p:custDataLst>
    <p:tags r:id="rId6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53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38" userDrawn="1">
          <p15:clr>
            <a:srgbClr val="A4A3A4"/>
          </p15:clr>
        </p15:guide>
        <p15:guide id="7" pos="7219" userDrawn="1">
          <p15:clr>
            <a:srgbClr val="A4A3A4"/>
          </p15:clr>
        </p15:guide>
        <p15:guide id="8" pos="892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23" autoAdjust="0"/>
    <p:restoredTop sz="86355" autoAdjust="0"/>
  </p:normalViewPr>
  <p:slideViewPr>
    <p:cSldViewPr snapToGrid="0">
      <p:cViewPr varScale="1">
        <p:scale>
          <a:sx n="111" d="100"/>
          <a:sy n="111" d="100"/>
        </p:scale>
        <p:origin x="486" y="114"/>
      </p:cViewPr>
      <p:guideLst>
        <p:guide orient="horz" pos="1120"/>
        <p:guide orient="horz" pos="1253"/>
        <p:guide orient="horz" pos="715"/>
        <p:guide orient="horz" pos="3861"/>
        <p:guide orient="horz" pos="3944"/>
        <p:guide pos="438"/>
        <p:guide pos="7219"/>
        <p:guide pos="892"/>
        <p:guide pos="3688"/>
        <p:guide pos="3968"/>
      </p:guideLst>
    </p:cSldViewPr>
  </p:slideViewPr>
  <p:outlineViewPr>
    <p:cViewPr>
      <p:scale>
        <a:sx n="33" d="100"/>
        <a:sy n="33" d="100"/>
      </p:scale>
      <p:origin x="0" y="-57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57733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84879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373625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034829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201543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102080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685677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397889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318027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61732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1896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altLang="en-US" sz="11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93370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altLang="en-US" sz="11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58383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66789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32369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/>
            <a:endParaRPr lang="cs-CZ" altLang="en-US" sz="2400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517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97058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88446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20340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–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  <a:endParaRPr lang="cs-CZ" noProof="0" dirty="0"/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  <a:endParaRPr lang="cs-CZ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.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cs-CZ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themeOverride" Target="../theme/themeOverride1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1.m4a"/><Relationship Id="rId4" Type="http://schemas.microsoft.com/office/2007/relationships/media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media" Target="../media/media11.m4a"/><Relationship Id="rId7" Type="http://schemas.openxmlformats.org/officeDocument/2006/relationships/image" Target="../media/image8.jpe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1.m4a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7" Type="http://schemas.openxmlformats.org/officeDocument/2006/relationships/image" Target="../media/image6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6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7" Type="http://schemas.openxmlformats.org/officeDocument/2006/relationships/image" Target="../media/image6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6.png"/><Relationship Id="rId2" Type="http://schemas.microsoft.com/office/2007/relationships/media" Target="../media/media15.m4a"/><Relationship Id="rId1" Type="http://schemas.openxmlformats.org/officeDocument/2006/relationships/tags" Target="../tags/tag29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7" Type="http://schemas.openxmlformats.org/officeDocument/2006/relationships/image" Target="../media/image6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6.m4a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7" Type="http://schemas.openxmlformats.org/officeDocument/2006/relationships/image" Target="../media/image6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7.m4a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7" Type="http://schemas.openxmlformats.org/officeDocument/2006/relationships/image" Target="../media/image6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8.m4a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9.m4a"/><Relationship Id="rId7" Type="http://schemas.openxmlformats.org/officeDocument/2006/relationships/image" Target="../media/image6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9.m4a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6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20.m4a"/><Relationship Id="rId7" Type="http://schemas.openxmlformats.org/officeDocument/2006/relationships/image" Target="../media/image6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0.m4a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21.m4a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1.m4a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22.m4a"/><Relationship Id="rId7" Type="http://schemas.openxmlformats.org/officeDocument/2006/relationships/image" Target="../media/image6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2.m4a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23.m4a"/><Relationship Id="rId7" Type="http://schemas.openxmlformats.org/officeDocument/2006/relationships/image" Target="../media/image6.pn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3.m4a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24.m4a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4.m4a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25.m4a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5.m4a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26.m4a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6.m4a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27.m4a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7.m4a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54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29.m4a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9.m4a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6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4a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30.m4a"/><Relationship Id="rId7" Type="http://schemas.openxmlformats.org/officeDocument/2006/relationships/image" Target="../media/image6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0.m4a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4a"/><Relationship Id="rId2" Type="http://schemas.microsoft.com/office/2007/relationships/media" Target="../media/media31.m4a"/><Relationship Id="rId1" Type="http://schemas.openxmlformats.org/officeDocument/2006/relationships/tags" Target="../tags/tag59.xml"/><Relationship Id="rId6" Type="http://schemas.openxmlformats.org/officeDocument/2006/relationships/image" Target="../media/image6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m4a"/><Relationship Id="rId2" Type="http://schemas.microsoft.com/office/2007/relationships/media" Target="../media/media32.m4a"/><Relationship Id="rId1" Type="http://schemas.openxmlformats.org/officeDocument/2006/relationships/tags" Target="../tags/tag60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33.m4a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3.m4a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34.m4a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4.m4a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media" Target="../media/media35.m4a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5.m4a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media" Target="../media/media36.m4a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6.m4a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media" Target="../media/media37.m4a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7.m4a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media" Target="../media/media38.m4a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8.m4a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media" Target="../media/media39.m4a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9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6.png"/><Relationship Id="rId2" Type="http://schemas.microsoft.com/office/2007/relationships/media" Target="../media/media4.m4a"/><Relationship Id="rId1" Type="http://schemas.openxmlformats.org/officeDocument/2006/relationships/tags" Target="../tags/tag8.xml"/><Relationship Id="rId6" Type="http://schemas.openxmlformats.org/officeDocument/2006/relationships/image" Target="../media/image7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media" Target="../media/media40.m4a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0.m4a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media" Target="../media/media41.m4a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1.m4a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media" Target="../media/media42.m4a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2.m4a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media" Target="../media/media43.m4a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3.m4a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media" Target="../media/media44.m4a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4.m4a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media" Target="../media/media45.m4a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5.m4a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media" Target="../media/media46.m4a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6.m4a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media" Target="../media/media47.m4a"/><Relationship Id="rId7" Type="http://schemas.openxmlformats.org/officeDocument/2006/relationships/image" Target="../media/image6.pn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image" Target="../media/image13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7.m4a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media" Target="../media/media48.m4a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8.m4a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media" Target="../media/media49.m4a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9.m4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4a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media" Target="../media/media50.m4a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0.m4a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media" Target="../media/media51.m4a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1.m4a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media" Target="../media/media52.m4a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2.m4a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media53.m4a"/><Relationship Id="rId2" Type="http://schemas.microsoft.com/office/2007/relationships/media" Target="../media/media53.m4a"/><Relationship Id="rId1" Type="http://schemas.openxmlformats.org/officeDocument/2006/relationships/tags" Target="../tags/tag101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media" Target="../media/media54.m4a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4.m4a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media" Target="../media/media55.m4a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5.m4a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media" Target="../media/media56.m4a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6.m4a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7.m4a"/><Relationship Id="rId2" Type="http://schemas.microsoft.com/office/2007/relationships/media" Target="../media/media57.m4a"/><Relationship Id="rId1" Type="http://schemas.openxmlformats.org/officeDocument/2006/relationships/tags" Target="../tags/tag108.xml"/><Relationship Id="rId6" Type="http://schemas.openxmlformats.org/officeDocument/2006/relationships/image" Target="../media/image6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media" Target="../media/media58.m4a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8.m4a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media" Target="../media/media59.m4a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9.m4a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6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4a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media" Target="../media/media60.m4a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0.m4a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media" Target="../media/media61.m4a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1.m4a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media" Target="../media/media62.m4a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2.m4a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6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6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6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A78EFFE-A59E-4044-8CA2-0984CBE5DA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Department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Pharmacology</a:t>
            </a:r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7BC9843-6E4B-47A4-9333-EB6260045970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799274" y="2900365"/>
            <a:ext cx="8522680" cy="1171580"/>
          </a:xfrm>
        </p:spPr>
        <p:txBody>
          <a:bodyPr/>
          <a:lstStyle/>
          <a:p>
            <a:pPr algn="ctr"/>
            <a:r>
              <a:rPr lang="en-US" altLang="cs-CZ" sz="3600" kern="1200" dirty="0" err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Antihistaminines</a:t>
            </a:r>
            <a:br>
              <a:rPr lang="en-US" altLang="cs-CZ" sz="5400" dirty="0">
                <a:latin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D4E77D5-0CA9-4BE1-8441-9B4DA62D048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27434" y="467264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6160424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8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1E6FF22B-8B35-407A-ADCC-FFDAC27DD651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21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</a:t>
            </a:r>
            <a:r>
              <a:rPr lang="cs-CZ" altLang="en-US" sz="3600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4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receptors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368F05BD-F1AB-4A0A-881F-3BFC1BFEF6A8}"/>
              </a:ext>
            </a:extLst>
          </p:cNvPr>
          <p:cNvSpPr txBox="1">
            <a:spLocks/>
          </p:cNvSpPr>
          <p:nvPr/>
        </p:nvSpPr>
        <p:spPr>
          <a:xfrm>
            <a:off x="2134394" y="1268414"/>
            <a:ext cx="8229600" cy="55451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tabLst>
                <a:tab pos="342900" algn="l"/>
                <a:tab pos="722313" algn="l"/>
                <a:tab pos="1446213" algn="l"/>
                <a:tab pos="2171700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5100" algn="l"/>
                <a:tab pos="7237413" algn="l"/>
                <a:tab pos="7961313" algn="l"/>
                <a:tab pos="8685213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/>
            </a:pPr>
            <a:r>
              <a:rPr lang="en-US" altLang="en-US" sz="2600" kern="0" dirty="0">
                <a:latin typeface="Candara" panose="020E0502030303020204" pitchFamily="34" charset="0"/>
              </a:rPr>
              <a:t>possibly isoform of H</a:t>
            </a:r>
            <a:r>
              <a:rPr lang="en-US" altLang="en-US" sz="2600" kern="0" baseline="-25000" dirty="0">
                <a:latin typeface="Candara" panose="020E0502030303020204" pitchFamily="34" charset="0"/>
              </a:rPr>
              <a:t>3</a:t>
            </a:r>
          </a:p>
          <a:p>
            <a:pPr algn="ctr">
              <a:spcBef>
                <a:spcPts val="1800"/>
              </a:spcBef>
              <a:tabLst>
                <a:tab pos="342900" algn="l"/>
                <a:tab pos="722313" algn="l"/>
                <a:tab pos="1446213" algn="l"/>
                <a:tab pos="2171700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5100" algn="l"/>
                <a:tab pos="7237413" algn="l"/>
                <a:tab pos="7961313" algn="l"/>
                <a:tab pos="8685213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/>
            </a:pPr>
            <a:endParaRPr lang="cs-CZ" altLang="en-US" sz="2800" b="1" kern="0" dirty="0">
              <a:latin typeface="Candara" panose="020E0502030303020204" pitchFamily="34" charset="0"/>
            </a:endParaRPr>
          </a:p>
          <a:p>
            <a:pPr algn="ctr">
              <a:spcBef>
                <a:spcPts val="1800"/>
              </a:spcBef>
              <a:tabLst>
                <a:tab pos="342900" algn="l"/>
                <a:tab pos="722313" algn="l"/>
                <a:tab pos="1446213" algn="l"/>
                <a:tab pos="2171700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5100" algn="l"/>
                <a:tab pos="7237413" algn="l"/>
                <a:tab pos="7961313" algn="l"/>
                <a:tab pos="8685213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/>
            </a:pPr>
            <a:r>
              <a:rPr lang="en-US" altLang="en-US" sz="2800" b="1" kern="0" dirty="0">
                <a:latin typeface="Candara" panose="020E0502030303020204" pitchFamily="34" charset="0"/>
              </a:rPr>
              <a:t>Location:</a:t>
            </a:r>
          </a:p>
          <a:p>
            <a:pPr algn="ctr">
              <a:tabLst>
                <a:tab pos="342900" algn="l"/>
                <a:tab pos="722313" algn="l"/>
                <a:tab pos="1446213" algn="l"/>
                <a:tab pos="2171700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5100" algn="l"/>
                <a:tab pos="7237413" algn="l"/>
                <a:tab pos="7961313" algn="l"/>
                <a:tab pos="8685213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/>
            </a:pPr>
            <a:r>
              <a:rPr lang="en-US" altLang="en-US" sz="2600" kern="0" dirty="0" err="1">
                <a:latin typeface="Candara" panose="020E0502030303020204" pitchFamily="34" charset="0"/>
              </a:rPr>
              <a:t>eosinophiles</a:t>
            </a:r>
            <a:r>
              <a:rPr lang="en-US" altLang="en-US" sz="2600" kern="0" dirty="0">
                <a:latin typeface="Candara" panose="020E0502030303020204" pitchFamily="34" charset="0"/>
              </a:rPr>
              <a:t>, basophiles, bone marrow, thymus, intestine, spleen</a:t>
            </a:r>
            <a:endParaRPr lang="en-US" sz="2600" kern="0" dirty="0">
              <a:latin typeface="Candara" panose="020E0502030303020204" pitchFamily="34" charset="0"/>
            </a:endParaRPr>
          </a:p>
          <a:p>
            <a:pPr algn="ctr">
              <a:spcBef>
                <a:spcPts val="1800"/>
              </a:spcBef>
              <a:defRPr/>
            </a:pPr>
            <a:endParaRPr lang="cs-CZ" sz="2800" b="1" kern="0" dirty="0">
              <a:latin typeface="Candara" panose="020E0502030303020204" pitchFamily="34" charset="0"/>
            </a:endParaRPr>
          </a:p>
          <a:p>
            <a:pPr algn="ctr">
              <a:spcBef>
                <a:spcPts val="1800"/>
              </a:spcBef>
              <a:defRPr/>
            </a:pPr>
            <a:r>
              <a:rPr lang="en-US" sz="2800" b="1" kern="0" dirty="0">
                <a:latin typeface="Candara" panose="020E0502030303020204" pitchFamily="34" charset="0"/>
              </a:rPr>
              <a:t>Effect</a:t>
            </a:r>
            <a:r>
              <a:rPr lang="cs-CZ" sz="2800" b="1" kern="0" dirty="0">
                <a:latin typeface="Candara" panose="020E0502030303020204" pitchFamily="34" charset="0"/>
              </a:rPr>
              <a:t>s</a:t>
            </a:r>
            <a:r>
              <a:rPr lang="en-US" sz="2800" b="1" kern="0" dirty="0">
                <a:latin typeface="Candara" panose="020E0502030303020204" pitchFamily="34" charset="0"/>
              </a:rPr>
              <a:t>:</a:t>
            </a:r>
          </a:p>
          <a:p>
            <a:pPr lvl="1">
              <a:lnSpc>
                <a:spcPct val="100000"/>
              </a:lnSpc>
              <a:tabLst>
                <a:tab pos="342900" algn="l"/>
                <a:tab pos="722313" algn="l"/>
                <a:tab pos="1446213" algn="l"/>
                <a:tab pos="2171700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5100" algn="l"/>
                <a:tab pos="7237413" algn="l"/>
                <a:tab pos="7961313" algn="l"/>
                <a:tab pos="8685213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/>
            </a:pPr>
            <a:r>
              <a:rPr lang="en-US" altLang="en-US" sz="2400" kern="0" dirty="0">
                <a:latin typeface="Candara" panose="020E0502030303020204" pitchFamily="34" charset="0"/>
              </a:rPr>
              <a:t>influencing activity of immune system </a:t>
            </a:r>
          </a:p>
          <a:p>
            <a:pPr lvl="1">
              <a:lnSpc>
                <a:spcPct val="100000"/>
              </a:lnSpc>
              <a:tabLst>
                <a:tab pos="342900" algn="l"/>
                <a:tab pos="722313" algn="l"/>
                <a:tab pos="1446213" algn="l"/>
                <a:tab pos="2171700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5100" algn="l"/>
                <a:tab pos="7237413" algn="l"/>
                <a:tab pos="7961313" algn="l"/>
                <a:tab pos="8685213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/>
            </a:pPr>
            <a:r>
              <a:rPr lang="en-US" altLang="en-US" sz="2400" kern="0" dirty="0">
                <a:latin typeface="Candara" panose="020E0502030303020204" pitchFamily="34" charset="0"/>
              </a:rPr>
              <a:t>important for chemotaxis</a:t>
            </a:r>
          </a:p>
          <a:p>
            <a:pPr algn="ctr">
              <a:spcBef>
                <a:spcPts val="1800"/>
              </a:spcBef>
              <a:defRPr/>
            </a:pPr>
            <a:endParaRPr lang="en-US" sz="2800" b="1" kern="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955EE77-4D19-472E-A8F0-797E75764F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92142" y="28699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803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3">
            <a:extLst>
              <a:ext uri="{FF2B5EF4-FFF2-40B4-BE49-F238E27FC236}">
                <a16:creationId xmlns:a16="http://schemas.microsoft.com/office/drawing/2014/main" id="{D69627C6-78AF-42BF-90BD-FA5F71967D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071" y="2781300"/>
            <a:ext cx="2660121" cy="2182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84C45FD0-A0DB-4762-8313-59EBF9550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588" y="2792410"/>
            <a:ext cx="3949700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69531559-1A39-493D-AB0F-9489CAE64C70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0406" y="274638"/>
            <a:ext cx="8229600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/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Histamine in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clinical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practise</a:t>
            </a:r>
            <a:endParaRPr lang="cs-CZ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9BB54EC9-A493-4F49-B218-59F4D11EEF91}"/>
              </a:ext>
            </a:extLst>
          </p:cNvPr>
          <p:cNvSpPr txBox="1">
            <a:spLocks/>
          </p:cNvSpPr>
          <p:nvPr/>
        </p:nvSpPr>
        <p:spPr>
          <a:xfrm>
            <a:off x="1980406" y="1557338"/>
            <a:ext cx="8229600" cy="482441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altLang="en-US" sz="3000" kern="0" dirty="0">
                <a:latin typeface="Candara" panose="020E0502030303020204" pitchFamily="34" charset="0"/>
              </a:rPr>
              <a:t>limited use (ineffective when given orally)</a:t>
            </a:r>
          </a:p>
          <a:p>
            <a:pPr algn="ctr"/>
            <a:r>
              <a:rPr lang="en-US" altLang="en-US" sz="3000" kern="0" dirty="0">
                <a:latin typeface="Candara" panose="020E0502030303020204" pitchFamily="34" charset="0"/>
              </a:rPr>
              <a:t>diagnostics in al</a:t>
            </a:r>
            <a:r>
              <a:rPr lang="cs-CZ" altLang="en-US" sz="3000" kern="0" dirty="0">
                <a:latin typeface="Candara" panose="020E0502030303020204" pitchFamily="34" charset="0"/>
              </a:rPr>
              <a:t>l</a:t>
            </a:r>
            <a:r>
              <a:rPr lang="en-US" altLang="en-US" sz="3000" kern="0" dirty="0">
                <a:latin typeface="Candara" panose="020E0502030303020204" pitchFamily="34" charset="0"/>
              </a:rPr>
              <a:t>ergology </a:t>
            </a:r>
          </a:p>
          <a:p>
            <a:pPr algn="ctr"/>
            <a:endParaRPr lang="en-US" altLang="en-US" sz="3000" kern="0" dirty="0">
              <a:latin typeface="Candara" panose="020E0502030303020204" pitchFamily="34" charset="0"/>
            </a:endParaRPr>
          </a:p>
          <a:p>
            <a:pPr algn="ctr"/>
            <a:endParaRPr lang="en-US" altLang="en-US" sz="3000" kern="0" dirty="0">
              <a:latin typeface="Candara" panose="020E0502030303020204" pitchFamily="34" charset="0"/>
            </a:endParaRPr>
          </a:p>
          <a:p>
            <a:pPr algn="ctr"/>
            <a:endParaRPr lang="en-US" altLang="en-US" sz="3000" kern="0" dirty="0">
              <a:latin typeface="Candara" panose="020E0502030303020204" pitchFamily="34" charset="0"/>
            </a:endParaRPr>
          </a:p>
          <a:p>
            <a:pPr algn="ctr"/>
            <a:endParaRPr lang="en-US" altLang="en-US" sz="3000" kern="0" dirty="0">
              <a:latin typeface="Candara" panose="020E0502030303020204" pitchFamily="34" charset="0"/>
            </a:endParaRPr>
          </a:p>
          <a:p>
            <a:pPr algn="ctr"/>
            <a:endParaRPr lang="en-US" altLang="en-US" sz="3000" kern="0" dirty="0">
              <a:latin typeface="Candara" panose="020E0502030303020204" pitchFamily="34" charset="0"/>
            </a:endParaRPr>
          </a:p>
          <a:p>
            <a:pPr algn="ctr"/>
            <a:endParaRPr lang="cs-CZ" altLang="en-US" sz="3000" kern="0" dirty="0">
              <a:latin typeface="Candara" panose="020E0502030303020204" pitchFamily="34" charset="0"/>
            </a:endParaRPr>
          </a:p>
          <a:p>
            <a:pPr algn="ctr"/>
            <a:endParaRPr lang="cs-CZ" altLang="en-US" sz="3000" kern="0" dirty="0">
              <a:latin typeface="Candara" panose="020E0502030303020204" pitchFamily="34" charset="0"/>
            </a:endParaRPr>
          </a:p>
          <a:p>
            <a:pPr algn="ctr"/>
            <a:endParaRPr lang="cs-CZ" altLang="en-US" sz="3000" kern="0" dirty="0">
              <a:latin typeface="Candara" panose="020E0502030303020204" pitchFamily="34" charset="0"/>
            </a:endParaRPr>
          </a:p>
          <a:p>
            <a:pPr algn="ctr"/>
            <a:r>
              <a:rPr lang="en-US" altLang="en-US" sz="3000" kern="0" dirty="0">
                <a:latin typeface="Candara" panose="020E0502030303020204" pitchFamily="34" charset="0"/>
              </a:rPr>
              <a:t>histamine analogue → </a:t>
            </a:r>
            <a:r>
              <a:rPr lang="cs-CZ" altLang="en-US" sz="3000" b="1" kern="0" dirty="0">
                <a:latin typeface="Candara" panose="020E0502030303020204" pitchFamily="34" charset="0"/>
              </a:rPr>
              <a:t>b</a:t>
            </a:r>
            <a:r>
              <a:rPr lang="en-US" altLang="en-US" sz="3000" b="1" kern="0" dirty="0" err="1">
                <a:latin typeface="Candara" panose="020E0502030303020204" pitchFamily="34" charset="0"/>
              </a:rPr>
              <a:t>etahistin</a:t>
            </a:r>
            <a:r>
              <a:rPr lang="cs-CZ" altLang="en-US" sz="3000" b="1" kern="0" dirty="0">
                <a:latin typeface="Candara" panose="020E0502030303020204" pitchFamily="34" charset="0"/>
              </a:rPr>
              <a:t>e</a:t>
            </a:r>
            <a:endParaRPr lang="en-US" altLang="en-US" sz="3000" b="1" kern="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C05D9D5-9D4C-48F0-8709-3121A1EB80E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28875" y="27677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509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F7B30F2-A4C9-4EDD-9C1E-E11C370E606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21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Lewis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reaction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ACC524C1-D6DE-43C5-A1F8-9429455BCE50}"/>
              </a:ext>
            </a:extLst>
          </p:cNvPr>
          <p:cNvSpPr txBox="1">
            <a:spLocks/>
          </p:cNvSpPr>
          <p:nvPr/>
        </p:nvSpPr>
        <p:spPr>
          <a:xfrm>
            <a:off x="2207419" y="1426986"/>
            <a:ext cx="8064500" cy="45819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altLang="en-US" sz="2600" kern="0" dirty="0">
                <a:latin typeface="Candara" panose="020E0502030303020204" pitchFamily="34" charset="0"/>
              </a:rPr>
              <a:t>typical response to intradermal histamine administration:</a:t>
            </a:r>
          </a:p>
          <a:p>
            <a:pPr marL="539750" lvl="1">
              <a:lnSpc>
                <a:spcPct val="100000"/>
              </a:lnSpc>
            </a:pPr>
            <a:endParaRPr lang="cs-CZ" altLang="en-US" sz="2400" b="1" kern="0" dirty="0">
              <a:latin typeface="Candara" panose="020E0502030303020204" pitchFamily="34" charset="0"/>
            </a:endParaRPr>
          </a:p>
          <a:p>
            <a:pPr marL="539750" lvl="1">
              <a:lnSpc>
                <a:spcPct val="100000"/>
              </a:lnSpc>
            </a:pPr>
            <a:r>
              <a:rPr lang="en-US" altLang="en-US" sz="2400" b="1" kern="0" dirty="0">
                <a:latin typeface="Candara" panose="020E0502030303020204" pitchFamily="34" charset="0"/>
              </a:rPr>
              <a:t>skin reddening </a:t>
            </a:r>
            <a:r>
              <a:rPr lang="en-US" altLang="en-US" sz="2400" kern="0" dirty="0">
                <a:latin typeface="Candara" panose="020E0502030303020204" pitchFamily="34" charset="0"/>
              </a:rPr>
              <a:t>(vasodilatation of arterioles)</a:t>
            </a:r>
          </a:p>
          <a:p>
            <a:pPr marL="539750" lvl="1">
              <a:lnSpc>
                <a:spcPct val="100000"/>
              </a:lnSpc>
            </a:pPr>
            <a:endParaRPr lang="cs-CZ" altLang="en-US" sz="2400" b="1" kern="0" dirty="0">
              <a:latin typeface="Candara" panose="020E0502030303020204" pitchFamily="34" charset="0"/>
            </a:endParaRPr>
          </a:p>
          <a:p>
            <a:pPr marL="539750" lvl="1">
              <a:lnSpc>
                <a:spcPct val="100000"/>
              </a:lnSpc>
            </a:pPr>
            <a:r>
              <a:rPr lang="en-US" altLang="en-US" sz="2400" b="1" kern="0" dirty="0">
                <a:latin typeface="Candara" panose="020E0502030303020204" pitchFamily="34" charset="0"/>
              </a:rPr>
              <a:t>wheal </a:t>
            </a:r>
            <a:r>
              <a:rPr lang="en-US" altLang="en-US" sz="2400" kern="0" dirty="0">
                <a:latin typeface="Candara" panose="020E0502030303020204" pitchFamily="34" charset="0"/>
              </a:rPr>
              <a:t>(capillary permeability)</a:t>
            </a:r>
          </a:p>
          <a:p>
            <a:pPr marL="539750" lvl="1">
              <a:lnSpc>
                <a:spcPct val="100000"/>
              </a:lnSpc>
            </a:pPr>
            <a:endParaRPr lang="cs-CZ" altLang="en-US" sz="2400" b="1" kern="0" dirty="0">
              <a:latin typeface="Candara" panose="020E0502030303020204" pitchFamily="34" charset="0"/>
            </a:endParaRPr>
          </a:p>
          <a:p>
            <a:pPr marL="539750" lvl="1">
              <a:lnSpc>
                <a:spcPct val="100000"/>
              </a:lnSpc>
            </a:pPr>
            <a:r>
              <a:rPr lang="en-US" altLang="en-US" sz="2400" b="1" kern="0" dirty="0">
                <a:latin typeface="Candara" panose="020E0502030303020204" pitchFamily="34" charset="0"/>
              </a:rPr>
              <a:t>flare </a:t>
            </a:r>
            <a:r>
              <a:rPr lang="en-US" altLang="en-US" sz="2400" kern="0" dirty="0">
                <a:latin typeface="Candara" panose="020E0502030303020204" pitchFamily="34" charset="0"/>
              </a:rPr>
              <a:t>(redness in the surrounding area due to arteriolar dilatation mediated by axon reflex)</a:t>
            </a:r>
            <a:endParaRPr lang="en-US" altLang="en-US" sz="2600" kern="0" dirty="0">
              <a:latin typeface="Candara" panose="020E0502030303020204" pitchFamily="34" charset="0"/>
            </a:endParaRPr>
          </a:p>
          <a:p>
            <a:pPr algn="ctr"/>
            <a:endParaRPr lang="cs-CZ" altLang="en-US" sz="2600" kern="0" dirty="0">
              <a:latin typeface="Candara" panose="020E0502030303020204" pitchFamily="34" charset="0"/>
            </a:endParaRPr>
          </a:p>
          <a:p>
            <a:pPr algn="ctr"/>
            <a:endParaRPr lang="cs-CZ" altLang="en-US" sz="2600" kern="0" dirty="0">
              <a:latin typeface="Candara" panose="020E0502030303020204" pitchFamily="34" charset="0"/>
            </a:endParaRPr>
          </a:p>
          <a:p>
            <a:pPr algn="ctr"/>
            <a:r>
              <a:rPr lang="en-US" altLang="en-US" sz="2600" kern="0" dirty="0">
                <a:latin typeface="Candara" panose="020E0502030303020204" pitchFamily="34" charset="0"/>
              </a:rPr>
              <a:t>used in allergy testing – positive control</a:t>
            </a:r>
          </a:p>
          <a:p>
            <a:pPr algn="ctr"/>
            <a:r>
              <a:rPr lang="cs-CZ" altLang="en-US" sz="2600" kern="0" dirty="0">
                <a:latin typeface="Candara" panose="020E0502030303020204" pitchFamily="34" charset="0"/>
              </a:rPr>
              <a:t> </a:t>
            </a:r>
          </a:p>
          <a:p>
            <a:pPr algn="ctr"/>
            <a:r>
              <a:rPr lang="cs-CZ" altLang="en-US" sz="2600" kern="0" dirty="0" err="1">
                <a:latin typeface="Candara" panose="020E0502030303020204" pitchFamily="34" charset="0"/>
              </a:rPr>
              <a:t>it</a:t>
            </a:r>
            <a:r>
              <a:rPr lang="cs-CZ" altLang="en-US" sz="2600" kern="0" dirty="0">
                <a:latin typeface="Candara" panose="020E0502030303020204" pitchFamily="34" charset="0"/>
              </a:rPr>
              <a:t> </a:t>
            </a:r>
            <a:r>
              <a:rPr lang="en-US" altLang="en-US" sz="2600" kern="0" dirty="0">
                <a:latin typeface="Candara" panose="020E0502030303020204" pitchFamily="34" charset="0"/>
              </a:rPr>
              <a:t>is used to evaluate the potential </a:t>
            </a:r>
            <a:r>
              <a:rPr lang="en-US" altLang="en-US" sz="2600" kern="0" dirty="0" err="1">
                <a:latin typeface="Candara" panose="020E0502030303020204" pitchFamily="34" charset="0"/>
              </a:rPr>
              <a:t>antial</a:t>
            </a:r>
            <a:r>
              <a:rPr lang="cs-CZ" altLang="en-US" sz="2600" kern="0" dirty="0">
                <a:latin typeface="Candara" panose="020E0502030303020204" pitchFamily="34" charset="0"/>
              </a:rPr>
              <a:t>l</a:t>
            </a:r>
            <a:r>
              <a:rPr lang="en-US" altLang="en-US" sz="2600" kern="0" dirty="0" err="1">
                <a:latin typeface="Candara" panose="020E0502030303020204" pitchFamily="34" charset="0"/>
              </a:rPr>
              <a:t>ergic</a:t>
            </a:r>
            <a:r>
              <a:rPr lang="en-US" altLang="en-US" sz="2600" kern="0" dirty="0">
                <a:latin typeface="Candara" panose="020E0502030303020204" pitchFamily="34" charset="0"/>
              </a:rPr>
              <a:t> effect of H1 antihistamines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7DE91F2-257F-4E28-AE47-35580FA88A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9593" y="3825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864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2B9BEEBC-750C-4865-BD2A-C38553566247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91519" y="260350"/>
            <a:ext cx="8229600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How to antagonize effects </a:t>
            </a:r>
          </a:p>
          <a:p>
            <a:pPr algn="ctr"/>
            <a:r>
              <a:rPr lang="en-US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of histamine? 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00102DB3-C34F-4980-852E-0B0F64E22D97}"/>
              </a:ext>
            </a:extLst>
          </p:cNvPr>
          <p:cNvSpPr txBox="1">
            <a:spLocks/>
          </p:cNvSpPr>
          <p:nvPr/>
        </p:nvSpPr>
        <p:spPr>
          <a:xfrm>
            <a:off x="1858169" y="1493784"/>
            <a:ext cx="8496300" cy="49688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109538" algn="ctr">
              <a:tabLst>
                <a:tab pos="7747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/>
            </a:pPr>
            <a:r>
              <a:rPr lang="en-US" altLang="en-US" sz="2800" b="1" kern="0">
                <a:latin typeface="Candara" panose="020E0502030303020204" pitchFamily="34" charset="0"/>
              </a:rPr>
              <a:t>Treat the symptom</a:t>
            </a:r>
          </a:p>
          <a:p>
            <a:pPr marL="540000" lvl="1">
              <a:lnSpc>
                <a:spcPct val="100000"/>
              </a:lnSpc>
              <a:tabLst>
                <a:tab pos="7747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/>
            </a:pPr>
            <a:r>
              <a:rPr lang="en-US" altLang="en-US" sz="2400" kern="0">
                <a:latin typeface="Candara" panose="020E0502030303020204" pitchFamily="34" charset="0"/>
              </a:rPr>
              <a:t> vasoconstrictiors, sedatives, antacides, tocolytics etc.</a:t>
            </a:r>
          </a:p>
          <a:p>
            <a:pPr marL="109538" algn="ctr">
              <a:tabLst>
                <a:tab pos="7747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/>
            </a:pPr>
            <a:endParaRPr lang="en-US" altLang="en-US" sz="1000" b="1" kern="0">
              <a:solidFill>
                <a:srgbClr val="FF66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09538" algn="ctr">
              <a:tabLst>
                <a:tab pos="7747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/>
            </a:pPr>
            <a:endParaRPr lang="en-US" altLang="en-US" sz="2800" b="1" kern="0">
              <a:latin typeface="Candara" panose="020E0502030303020204" pitchFamily="34" charset="0"/>
            </a:endParaRPr>
          </a:p>
          <a:p>
            <a:pPr marL="109538" algn="ctr">
              <a:tabLst>
                <a:tab pos="7747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/>
            </a:pPr>
            <a:r>
              <a:rPr lang="en-US" altLang="en-US" sz="2800" b="1" kern="0">
                <a:latin typeface="Candara" panose="020E0502030303020204" pitchFamily="34" charset="0"/>
              </a:rPr>
              <a:t>Treat the cause</a:t>
            </a:r>
          </a:p>
          <a:p>
            <a:pPr marL="540000" lvl="1">
              <a:lnSpc>
                <a:spcPct val="150000"/>
              </a:lnSpc>
              <a:tabLst>
                <a:tab pos="7747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/>
            </a:pPr>
            <a:r>
              <a:rPr lang="en-US" altLang="en-US" sz="2400" kern="0">
                <a:latin typeface="Candara" panose="020E0502030303020204" pitchFamily="34" charset="0"/>
              </a:rPr>
              <a:t>inhibition of synthesis  (glucocorticoids)</a:t>
            </a:r>
          </a:p>
          <a:p>
            <a:pPr marL="540000" lvl="1">
              <a:lnSpc>
                <a:spcPct val="150000"/>
              </a:lnSpc>
              <a:tabLst>
                <a:tab pos="7747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/>
            </a:pPr>
            <a:r>
              <a:rPr lang="en-US" altLang="en-US" sz="2400" kern="0">
                <a:latin typeface="Candara" panose="020E0502030303020204" pitchFamily="34" charset="0"/>
              </a:rPr>
              <a:t>inhibition of release (cromoglycate, nedokromil, β</a:t>
            </a:r>
            <a:r>
              <a:rPr lang="en-US" altLang="en-US" sz="2400" kern="0" baseline="-25000">
                <a:latin typeface="Candara" panose="020E0502030303020204" pitchFamily="34" charset="0"/>
              </a:rPr>
              <a:t>2</a:t>
            </a:r>
            <a:r>
              <a:rPr lang="en-US" altLang="en-US" sz="2400" kern="0">
                <a:latin typeface="Candara" panose="020E0502030303020204" pitchFamily="34" charset="0"/>
              </a:rPr>
              <a:t>-SM, glucocorticoids)</a:t>
            </a:r>
          </a:p>
          <a:p>
            <a:pPr marL="540000" lvl="1">
              <a:lnSpc>
                <a:spcPct val="150000"/>
              </a:lnSpc>
              <a:tabLst>
                <a:tab pos="7747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/>
            </a:pPr>
            <a:r>
              <a:rPr lang="en-US" altLang="en-US" sz="2400" kern="0">
                <a:latin typeface="Candara" panose="020E0502030303020204" pitchFamily="34" charset="0"/>
              </a:rPr>
              <a:t>receptor antagonism:</a:t>
            </a:r>
          </a:p>
          <a:p>
            <a:pPr marL="1260000" lvl="2">
              <a:lnSpc>
                <a:spcPct val="150000"/>
              </a:lnSpc>
              <a:tabLst>
                <a:tab pos="7747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/>
            </a:pPr>
            <a:r>
              <a:rPr lang="en-US" altLang="en-US" sz="2000" kern="0">
                <a:latin typeface="Candara" panose="020E0502030303020204" pitchFamily="34" charset="0"/>
              </a:rPr>
              <a:t>- non-specifically, indirectly  (epinephrine)</a:t>
            </a:r>
          </a:p>
          <a:p>
            <a:pPr marL="1260000" lvl="2">
              <a:lnSpc>
                <a:spcPct val="150000"/>
              </a:lnSpc>
              <a:tabLst>
                <a:tab pos="7747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/>
            </a:pPr>
            <a:r>
              <a:rPr lang="en-US" altLang="en-US" sz="2000" kern="0">
                <a:latin typeface="Candara" panose="020E0502030303020204" pitchFamily="34" charset="0"/>
              </a:rPr>
              <a:t>- specifically, directly  (H1, H2, H3 - antihistaminines)</a:t>
            </a:r>
          </a:p>
          <a:p>
            <a:pPr lvl="1">
              <a:lnSpc>
                <a:spcPct val="100000"/>
              </a:lnSpc>
              <a:tabLst>
                <a:tab pos="7747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/>
            </a:pPr>
            <a:endParaRPr lang="en-US" altLang="en-US" sz="2400" kern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99CACD0-A745-4F61-B80B-7740EB1F19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9593" y="44082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721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38280BEF-347F-4C39-B5B5-97265BF4B07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21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Allergy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77C5AD1D-4E78-48F6-9826-E22503AEC531}"/>
              </a:ext>
            </a:extLst>
          </p:cNvPr>
          <p:cNvSpPr txBox="1">
            <a:spLocks/>
          </p:cNvSpPr>
          <p:nvPr/>
        </p:nvSpPr>
        <p:spPr>
          <a:xfrm>
            <a:off x="1908969" y="1211928"/>
            <a:ext cx="8229600" cy="495776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defRPr/>
            </a:pPr>
            <a:r>
              <a:rPr lang="en-US" altLang="en-US" sz="1800" kern="0" dirty="0">
                <a:latin typeface="Candara" panose="020E0502030303020204" pitchFamily="34" charset="0"/>
              </a:rPr>
              <a:t>has a high incidence, 10-30% (and growing)</a:t>
            </a:r>
          </a:p>
          <a:p>
            <a:pPr algn="ctr">
              <a:defRPr/>
            </a:pPr>
            <a:endParaRPr lang="cs-CZ" altLang="en-US" sz="1800" kern="0" dirty="0">
              <a:latin typeface="Candara" panose="020E0502030303020204" pitchFamily="34" charset="0"/>
            </a:endParaRPr>
          </a:p>
          <a:p>
            <a:pPr algn="ctr">
              <a:defRPr/>
            </a:pPr>
            <a:r>
              <a:rPr lang="en-US" altLang="en-US" sz="1800" kern="0" dirty="0">
                <a:latin typeface="Candara" panose="020E0502030303020204" pitchFamily="34" charset="0"/>
              </a:rPr>
              <a:t>genetic factors</a:t>
            </a:r>
          </a:p>
          <a:p>
            <a:pPr algn="ctr">
              <a:defRPr/>
            </a:pPr>
            <a:endParaRPr lang="cs-CZ" altLang="en-US" sz="1800" kern="0" dirty="0">
              <a:latin typeface="Candara" panose="020E0502030303020204" pitchFamily="34" charset="0"/>
            </a:endParaRPr>
          </a:p>
          <a:p>
            <a:pPr algn="ctr">
              <a:defRPr/>
            </a:pPr>
            <a:r>
              <a:rPr lang="en-US" altLang="en-US" sz="1800" kern="0" dirty="0">
                <a:latin typeface="Candara" panose="020E0502030303020204" pitchFamily="34" charset="0"/>
              </a:rPr>
              <a:t>various theories about its origin</a:t>
            </a:r>
          </a:p>
          <a:p>
            <a:pPr algn="ctr">
              <a:spcBef>
                <a:spcPts val="1800"/>
              </a:spcBef>
              <a:defRPr/>
            </a:pPr>
            <a:endParaRPr lang="cs-CZ" altLang="en-US" sz="2000" b="1" u="sng" kern="0" dirty="0">
              <a:latin typeface="Candara" panose="020E0502030303020204" pitchFamily="34" charset="0"/>
            </a:endParaRPr>
          </a:p>
          <a:p>
            <a:pPr algn="ctr">
              <a:lnSpc>
                <a:spcPct val="150000"/>
              </a:lnSpc>
              <a:spcBef>
                <a:spcPts val="1800"/>
              </a:spcBef>
              <a:defRPr/>
            </a:pPr>
            <a:r>
              <a:rPr lang="cs-CZ" altLang="en-US" sz="2000" b="1" kern="0" dirty="0">
                <a:latin typeface="Candara" panose="020E0502030303020204" pitchFamily="34" charset="0"/>
              </a:rPr>
              <a:t>      </a:t>
            </a:r>
            <a:r>
              <a:rPr lang="en-US" altLang="en-US" sz="2000" b="1" u="sng" kern="0" dirty="0">
                <a:latin typeface="Candara" panose="020E0502030303020204" pitchFamily="34" charset="0"/>
              </a:rPr>
              <a:t>Mechanism of </a:t>
            </a:r>
            <a:r>
              <a:rPr lang="en-US" altLang="en-US" sz="2000" b="1" u="sng" kern="0" dirty="0" err="1">
                <a:latin typeface="Candara" panose="020E0502030303020204" pitchFamily="34" charset="0"/>
              </a:rPr>
              <a:t>alergic</a:t>
            </a:r>
            <a:r>
              <a:rPr lang="en-US" altLang="en-US" sz="2000" b="1" u="sng" kern="0" dirty="0">
                <a:latin typeface="Candara" panose="020E0502030303020204" pitchFamily="34" charset="0"/>
              </a:rPr>
              <a:t> reaction:</a:t>
            </a:r>
          </a:p>
          <a:p>
            <a:pPr marL="720000" algn="ctr">
              <a:lnSpc>
                <a:spcPct val="150000"/>
              </a:lnSpc>
              <a:defRPr/>
            </a:pPr>
            <a:r>
              <a:rPr lang="en-US" altLang="en-US" sz="2000" kern="0" dirty="0">
                <a:latin typeface="Candara" panose="020E0502030303020204" pitchFamily="34" charset="0"/>
                <a:cs typeface="Arial" panose="020B0604020202020204" pitchFamily="34" charset="0"/>
              </a:rPr>
              <a:t>early contact with allergen</a:t>
            </a:r>
          </a:p>
          <a:p>
            <a:pPr marL="720000" algn="ctr">
              <a:lnSpc>
                <a:spcPct val="150000"/>
              </a:lnSpc>
              <a:defRPr/>
            </a:pPr>
            <a:r>
              <a:rPr lang="en-US" altLang="en-US" sz="2000" kern="0" dirty="0">
                <a:latin typeface="Candara" panose="020E0502030303020204" pitchFamily="34" charset="0"/>
                <a:cs typeface="Arial" panose="020B0604020202020204" pitchFamily="34" charset="0"/>
              </a:rPr>
              <a:t>allergen binds to </a:t>
            </a:r>
            <a:r>
              <a:rPr lang="en-US" altLang="en-US" sz="2000" kern="0" dirty="0" err="1">
                <a:latin typeface="Candara" panose="020E0502030303020204" pitchFamily="34" charset="0"/>
                <a:cs typeface="Arial" panose="020B0604020202020204" pitchFamily="34" charset="0"/>
              </a:rPr>
              <a:t>IgE</a:t>
            </a:r>
            <a:r>
              <a:rPr lang="en-US" altLang="en-US" sz="2000" kern="0" dirty="0">
                <a:latin typeface="Candara" panose="020E0502030303020204" pitchFamily="34" charset="0"/>
                <a:cs typeface="Arial" panose="020B0604020202020204" pitchFamily="34" charset="0"/>
              </a:rPr>
              <a:t> antibody</a:t>
            </a:r>
          </a:p>
          <a:p>
            <a:pPr marL="720000" algn="ctr">
              <a:lnSpc>
                <a:spcPct val="150000"/>
              </a:lnSpc>
              <a:defRPr/>
            </a:pPr>
            <a:r>
              <a:rPr lang="en-US" altLang="en-US" sz="2000" kern="0" dirty="0">
                <a:latin typeface="Candara" panose="020E0502030303020204" pitchFamily="34" charset="0"/>
                <a:cs typeface="Arial" panose="020B0604020202020204" pitchFamily="34" charset="0"/>
              </a:rPr>
              <a:t>degranulation of cells containing histamine</a:t>
            </a:r>
          </a:p>
          <a:p>
            <a:pPr marL="720000" algn="ctr">
              <a:lnSpc>
                <a:spcPct val="150000"/>
              </a:lnSpc>
              <a:defRPr/>
            </a:pPr>
            <a:r>
              <a:rPr lang="en-US" altLang="en-US" sz="2000" kern="0" dirty="0">
                <a:latin typeface="Candara" panose="020E0502030303020204" pitchFamily="34" charset="0"/>
                <a:cs typeface="Arial" panose="020B0604020202020204" pitchFamily="34" charset="0"/>
              </a:rPr>
              <a:t>a</a:t>
            </a:r>
            <a:r>
              <a:rPr lang="cs-CZ" altLang="en-US" sz="2000" kern="0" dirty="0">
                <a:latin typeface="Candara" panose="020E0502030303020204" pitchFamily="34" charset="0"/>
                <a:cs typeface="Arial" panose="020B0604020202020204" pitchFamily="34" charset="0"/>
              </a:rPr>
              <a:t>c</a:t>
            </a:r>
            <a:r>
              <a:rPr lang="en-US" altLang="en-US" sz="2000" kern="0" dirty="0" err="1">
                <a:latin typeface="Candara" panose="020E0502030303020204" pitchFamily="34" charset="0"/>
                <a:cs typeface="Arial" panose="020B0604020202020204" pitchFamily="34" charset="0"/>
              </a:rPr>
              <a:t>tivation</a:t>
            </a:r>
            <a:r>
              <a:rPr lang="en-US" altLang="en-US" sz="2000" kern="0" dirty="0">
                <a:latin typeface="Candara" panose="020E0502030303020204" pitchFamily="34" charset="0"/>
                <a:cs typeface="Arial" panose="020B0604020202020204" pitchFamily="34" charset="0"/>
              </a:rPr>
              <a:t> of phospholipase C 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altLang="en-US" kern="0" dirty="0">
                <a:latin typeface="Candara" panose="020E0502030303020204" pitchFamily="34" charset="0"/>
                <a:cs typeface="Arial" panose="020B0604020202020204" pitchFamily="34" charset="0"/>
              </a:rPr>
              <a:t>	→ mobilization of intracellular Ca</a:t>
            </a:r>
            <a:r>
              <a:rPr lang="en-US" altLang="en-US" kern="0" baseline="11000" dirty="0">
                <a:latin typeface="Candara" panose="020E0502030303020204" pitchFamily="34" charset="0"/>
                <a:cs typeface="Arial" panose="020B0604020202020204" pitchFamily="34" charset="0"/>
              </a:rPr>
              <a:t>2+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altLang="en-US" kern="0" dirty="0">
                <a:latin typeface="Candara" panose="020E0502030303020204" pitchFamily="34" charset="0"/>
                <a:cs typeface="Arial" panose="020B0604020202020204" pitchFamily="34" charset="0"/>
              </a:rPr>
              <a:t>	→ mediators are released</a:t>
            </a:r>
            <a:r>
              <a:rPr lang="en-US" altLang="en-US" kern="0" dirty="0">
                <a:latin typeface="Candara" panose="020E0502030303020204" pitchFamily="34" charset="0"/>
              </a:rPr>
              <a:t>: HIS, PG, LT, PAF, cytokines</a:t>
            </a:r>
          </a:p>
          <a:p>
            <a:pPr algn="ctr">
              <a:spcBef>
                <a:spcPts val="2400"/>
              </a:spcBef>
              <a:defRPr/>
            </a:pPr>
            <a:endParaRPr lang="en-US" altLang="en-US" sz="1200" b="1" kern="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F6B8F01-4DB7-47B5-A012-24B4A579F71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0687" y="56173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359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724BA2-20BB-4BF5-A28C-C1683B318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3539" y="931333"/>
            <a:ext cx="7044264" cy="5283198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5A0BF18-BCA3-4667-9608-870AC8ECA02C}"/>
              </a:ext>
            </a:extLst>
          </p:cNvPr>
          <p:cNvSpPr txBox="1"/>
          <p:nvPr/>
        </p:nvSpPr>
        <p:spPr>
          <a:xfrm>
            <a:off x="2539206" y="6480001"/>
            <a:ext cx="5315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Stephan C. Bischoff. Nature Reviews Immunology 7, 93-104, February 2007</a:t>
            </a:r>
            <a:endParaRPr lang="cs-CZ" sz="1200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5F6004A-6C09-4910-9977-902DD4A355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23776" y="23572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751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0604AD2-41D4-4482-B253-F76FF59C372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21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Allergy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treatment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81C36CC7-E23D-4C0A-9AAC-C138F9209A24}"/>
              </a:ext>
            </a:extLst>
          </p:cNvPr>
          <p:cNvSpPr txBox="1">
            <a:spLocks/>
          </p:cNvSpPr>
          <p:nvPr/>
        </p:nvSpPr>
        <p:spPr>
          <a:xfrm>
            <a:off x="2000502" y="1570057"/>
            <a:ext cx="8229600" cy="45259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719138" indent="-358775" algn="ctr"/>
            <a:r>
              <a:rPr lang="en-US" altLang="en-US" sz="2800" kern="0" dirty="0">
                <a:latin typeface="Candara" panose="020E0502030303020204" pitchFamily="34" charset="0"/>
              </a:rPr>
              <a:t>always as an addition to taking </a:t>
            </a:r>
            <a:r>
              <a:rPr lang="en-US" altLang="en-US" sz="2800" kern="0" dirty="0" err="1">
                <a:latin typeface="Candara" panose="020E0502030303020204" pitchFamily="34" charset="0"/>
              </a:rPr>
              <a:t>enviromental</a:t>
            </a:r>
            <a:r>
              <a:rPr lang="en-US" altLang="en-US" sz="2800" kern="0" dirty="0">
                <a:latin typeface="Candara" panose="020E0502030303020204" pitchFamily="34" charset="0"/>
              </a:rPr>
              <a:t> control measures and avoiding allergen</a:t>
            </a:r>
          </a:p>
          <a:p>
            <a:pPr marL="719138" indent="-358775" algn="ctr"/>
            <a:endParaRPr lang="cs-CZ" altLang="en-US" sz="2800" kern="0" dirty="0">
              <a:latin typeface="Candara" panose="020E0502030303020204" pitchFamily="34" charset="0"/>
            </a:endParaRPr>
          </a:p>
          <a:p>
            <a:pPr marL="719138" indent="-358775" algn="ctr"/>
            <a:r>
              <a:rPr lang="en-US" altLang="en-US" sz="2800" kern="0" dirty="0">
                <a:latin typeface="Candara" panose="020E0502030303020204" pitchFamily="34" charset="0"/>
              </a:rPr>
              <a:t>H</a:t>
            </a:r>
            <a:r>
              <a:rPr lang="en-US" altLang="en-US" sz="2800" kern="0" baseline="-25000" dirty="0">
                <a:latin typeface="Candara" panose="020E0502030303020204" pitchFamily="34" charset="0"/>
              </a:rPr>
              <a:t>1</a:t>
            </a:r>
            <a:r>
              <a:rPr lang="en-US" altLang="en-US" sz="2800" kern="0" dirty="0">
                <a:latin typeface="Candara" panose="020E0502030303020204" pitchFamily="34" charset="0"/>
              </a:rPr>
              <a:t>- antihistamines</a:t>
            </a:r>
          </a:p>
          <a:p>
            <a:pPr marL="719138" indent="-358775" algn="ctr"/>
            <a:endParaRPr lang="cs-CZ" altLang="en-US" sz="2800" kern="0" dirty="0">
              <a:latin typeface="Candara" panose="020E0502030303020204" pitchFamily="34" charset="0"/>
            </a:endParaRPr>
          </a:p>
          <a:p>
            <a:pPr marL="719138" indent="-358775" algn="ctr"/>
            <a:r>
              <a:rPr lang="en-US" altLang="en-US" sz="2800" kern="0" dirty="0">
                <a:latin typeface="Candara" panose="020E0502030303020204" pitchFamily="34" charset="0"/>
              </a:rPr>
              <a:t>glucocorticoids</a:t>
            </a:r>
          </a:p>
          <a:p>
            <a:pPr marL="719138" indent="-358775" algn="ctr"/>
            <a:endParaRPr lang="cs-CZ" altLang="en-US" sz="2800" kern="0" dirty="0">
              <a:latin typeface="Candara" panose="020E0502030303020204" pitchFamily="34" charset="0"/>
            </a:endParaRPr>
          </a:p>
          <a:p>
            <a:pPr marL="719138" indent="-358775" algn="ctr"/>
            <a:r>
              <a:rPr lang="en-US" altLang="en-US" sz="2800" kern="0" dirty="0">
                <a:latin typeface="Candara" panose="020E0502030303020204" pitchFamily="34" charset="0"/>
              </a:rPr>
              <a:t>mast cells stabilizers</a:t>
            </a:r>
          </a:p>
          <a:p>
            <a:pPr marL="719138" indent="-358775" algn="ctr"/>
            <a:endParaRPr lang="cs-CZ" altLang="en-US" sz="2800" kern="0" dirty="0">
              <a:latin typeface="Candara" panose="020E0502030303020204" pitchFamily="34" charset="0"/>
            </a:endParaRPr>
          </a:p>
          <a:p>
            <a:pPr marL="719138" indent="-358775" algn="ctr"/>
            <a:r>
              <a:rPr lang="en-US" altLang="en-US" sz="2800" kern="0" dirty="0">
                <a:latin typeface="Candara" panose="020E0502030303020204" pitchFamily="34" charset="0"/>
              </a:rPr>
              <a:t>immunotherapy</a:t>
            </a:r>
          </a:p>
          <a:p>
            <a:pPr marL="719138" indent="-358775" algn="ctr"/>
            <a:endParaRPr lang="cs-CZ" altLang="en-US" sz="2800" kern="0" dirty="0">
              <a:latin typeface="Candara" panose="020E0502030303020204" pitchFamily="34" charset="0"/>
            </a:endParaRPr>
          </a:p>
          <a:p>
            <a:pPr marL="719138" indent="-358775" algn="ctr"/>
            <a:r>
              <a:rPr lang="en-US" altLang="en-US" sz="2800" kern="0" dirty="0">
                <a:latin typeface="Candara" panose="020E0502030303020204" pitchFamily="34" charset="0"/>
              </a:rPr>
              <a:t>epinephrine (anaphylactic shock)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0C19E6B-3C80-44CB-A850-F5E3361EC2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61406" y="3825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401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52AF109D-4B95-411E-BE9B-D2BE01CEF4ED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21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</a:t>
            </a:r>
            <a:r>
              <a:rPr lang="cs-CZ" altLang="en-US" sz="3600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1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antihistamines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B3389AFC-1E71-47BD-9B29-E2D286EDFEC9}"/>
              </a:ext>
            </a:extLst>
          </p:cNvPr>
          <p:cNvSpPr txBox="1">
            <a:spLocks/>
          </p:cNvSpPr>
          <p:nvPr/>
        </p:nvSpPr>
        <p:spPr>
          <a:xfrm>
            <a:off x="1961356" y="1268414"/>
            <a:ext cx="8229600" cy="49244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altLang="en-US" sz="2600" b="1" kern="0" dirty="0" err="1">
                <a:latin typeface="Candara" panose="020E0502030303020204" pitchFamily="34" charset="0"/>
              </a:rPr>
              <a:t>MoA</a:t>
            </a:r>
            <a:r>
              <a:rPr lang="en-US" altLang="en-US" sz="2600" b="1" kern="0" dirty="0">
                <a:latin typeface="Candara" panose="020E0502030303020204" pitchFamily="34" charset="0"/>
              </a:rPr>
              <a:t>: antagonization of H</a:t>
            </a:r>
            <a:r>
              <a:rPr lang="en-US" altLang="en-US" sz="2600" b="1" kern="0" baseline="-25000" dirty="0">
                <a:latin typeface="Candara" panose="020E0502030303020204" pitchFamily="34" charset="0"/>
              </a:rPr>
              <a:t>1</a:t>
            </a:r>
            <a:r>
              <a:rPr lang="en-US" altLang="en-US" sz="2600" b="1" kern="0" dirty="0">
                <a:latin typeface="Candara" panose="020E0502030303020204" pitchFamily="34" charset="0"/>
              </a:rPr>
              <a:t> receptor</a:t>
            </a:r>
            <a:r>
              <a:rPr lang="en-US" altLang="en-US" sz="2600" kern="0" dirty="0">
                <a:latin typeface="Candara" panose="020E0502030303020204" pitchFamily="34" charset="0"/>
              </a:rPr>
              <a:t> </a:t>
            </a:r>
          </a:p>
          <a:p>
            <a:pPr algn="ctr"/>
            <a:r>
              <a:rPr lang="en-US" altLang="en-US" sz="2600" kern="0" dirty="0">
                <a:latin typeface="Candara" panose="020E0502030303020204" pitchFamily="34" charset="0"/>
              </a:rPr>
              <a:t>they antagonize the allergy </a:t>
            </a:r>
            <a:r>
              <a:rPr lang="en-US" altLang="en-US" sz="2600" kern="0" dirty="0" err="1">
                <a:latin typeface="Candara" panose="020E0502030303020204" pitchFamily="34" charset="0"/>
              </a:rPr>
              <a:t>symptomes</a:t>
            </a:r>
            <a:r>
              <a:rPr lang="en-US" altLang="en-US" sz="2600" kern="0" dirty="0">
                <a:latin typeface="Candara" panose="020E0502030303020204" pitchFamily="34" charset="0"/>
              </a:rPr>
              <a:t> caused by histamine</a:t>
            </a:r>
          </a:p>
          <a:p>
            <a:pPr algn="ctr"/>
            <a:endParaRPr lang="en-US" altLang="en-US" sz="2600" kern="0" dirty="0">
              <a:latin typeface="Candara" panose="020E0502030303020204" pitchFamily="34" charset="0"/>
            </a:endParaRPr>
          </a:p>
          <a:p>
            <a:pPr algn="ctr"/>
            <a:r>
              <a:rPr lang="en-US" altLang="en-US" sz="2600" kern="0" dirty="0">
                <a:latin typeface="Candara" panose="020E0502030303020204" pitchFamily="34" charset="0"/>
              </a:rPr>
              <a:t>high selectivity to H</a:t>
            </a:r>
            <a:r>
              <a:rPr lang="en-US" altLang="en-US" sz="2600" kern="0" baseline="-25000" dirty="0">
                <a:latin typeface="Candara" panose="020E0502030303020204" pitchFamily="34" charset="0"/>
              </a:rPr>
              <a:t>1 </a:t>
            </a:r>
            <a:r>
              <a:rPr lang="en-US" altLang="en-US" sz="2600" kern="0" dirty="0" err="1">
                <a:latin typeface="Candara" panose="020E0502030303020204" pitchFamily="34" charset="0"/>
              </a:rPr>
              <a:t>rp</a:t>
            </a:r>
            <a:r>
              <a:rPr lang="en-US" altLang="en-US" sz="2600" kern="0" dirty="0">
                <a:latin typeface="Candara" panose="020E0502030303020204" pitchFamily="34" charset="0"/>
              </a:rPr>
              <a:t>. → low affinity to H</a:t>
            </a:r>
            <a:r>
              <a:rPr lang="en-US" altLang="en-US" sz="2600" kern="0" baseline="-25000" dirty="0">
                <a:latin typeface="Candara" panose="020E0502030303020204" pitchFamily="34" charset="0"/>
              </a:rPr>
              <a:t>2 </a:t>
            </a:r>
            <a:r>
              <a:rPr lang="en-US" altLang="en-US" sz="2600" kern="0" dirty="0" err="1">
                <a:latin typeface="Candara" panose="020E0502030303020204" pitchFamily="34" charset="0"/>
              </a:rPr>
              <a:t>rp</a:t>
            </a:r>
            <a:r>
              <a:rPr lang="en-US" altLang="en-US" sz="2600" kern="0" dirty="0">
                <a:latin typeface="Candara" panose="020E0502030303020204" pitchFamily="34" charset="0"/>
              </a:rPr>
              <a:t>.</a:t>
            </a:r>
          </a:p>
          <a:p>
            <a:pPr algn="ctr"/>
            <a:r>
              <a:rPr lang="en-US" altLang="en-US" sz="2600" kern="0" dirty="0">
                <a:latin typeface="Candara" panose="020E0502030303020204" pitchFamily="34" charset="0"/>
              </a:rPr>
              <a:t>3 generations</a:t>
            </a:r>
          </a:p>
          <a:p>
            <a:pPr algn="ctr"/>
            <a:endParaRPr lang="en-US" altLang="en-US" sz="2600" kern="0" dirty="0">
              <a:latin typeface="Candara" panose="020E0502030303020204" pitchFamily="34" charset="0"/>
            </a:endParaRPr>
          </a:p>
          <a:p>
            <a:pPr algn="ctr"/>
            <a:endParaRPr lang="en-US" altLang="en-US" sz="1600" kern="0" dirty="0">
              <a:latin typeface="Candara" panose="020E0502030303020204" pitchFamily="34" charset="0"/>
            </a:endParaRPr>
          </a:p>
          <a:p>
            <a:pPr algn="ctr"/>
            <a:r>
              <a:rPr lang="en-US" altLang="en-US" sz="2600" b="1" kern="0" dirty="0">
                <a:latin typeface="Candara" panose="020E0502030303020204" pitchFamily="34" charset="0"/>
              </a:rPr>
              <a:t>AE:</a:t>
            </a:r>
          </a:p>
          <a:p>
            <a:pPr lvl="1">
              <a:lnSpc>
                <a:spcPct val="100000"/>
              </a:lnSpc>
            </a:pPr>
            <a:r>
              <a:rPr lang="en-US" altLang="en-US" sz="2600" b="1" kern="0" dirty="0" err="1">
                <a:latin typeface="Candara" panose="020E0502030303020204" pitchFamily="34" charset="0"/>
              </a:rPr>
              <a:t>antimuskaric</a:t>
            </a:r>
            <a:r>
              <a:rPr lang="en-US" altLang="en-US" sz="2600" b="1" kern="0" dirty="0">
                <a:latin typeface="Candara" panose="020E0502030303020204" pitchFamily="34" charset="0"/>
              </a:rPr>
              <a:t>, </a:t>
            </a:r>
            <a:r>
              <a:rPr lang="en-US" altLang="en-US" sz="2600" b="1" kern="0" dirty="0" err="1">
                <a:latin typeface="Candara" panose="020E0502030303020204" pitchFamily="34" charset="0"/>
              </a:rPr>
              <a:t>antiserotonergic</a:t>
            </a:r>
            <a:r>
              <a:rPr lang="en-US" altLang="en-US" sz="2600" b="1" kern="0" dirty="0">
                <a:latin typeface="Candara" panose="020E0502030303020204" pitchFamily="34" charset="0"/>
              </a:rPr>
              <a:t> a antiadrenergic </a:t>
            </a:r>
            <a:r>
              <a:rPr lang="en-US" altLang="en-US" sz="2600" kern="0" dirty="0">
                <a:latin typeface="Candara" panose="020E0502030303020204" pitchFamily="34" charset="0"/>
              </a:rPr>
              <a:t>effects of older drugs of this group (sedation, fluctuating blood </a:t>
            </a:r>
            <a:r>
              <a:rPr lang="en-US" altLang="en-US" sz="2600" kern="0" dirty="0" err="1">
                <a:latin typeface="Candara" panose="020E0502030303020204" pitchFamily="34" charset="0"/>
              </a:rPr>
              <a:t>presure</a:t>
            </a:r>
            <a:r>
              <a:rPr lang="en-US" altLang="en-US" sz="2600" kern="0" dirty="0">
                <a:latin typeface="Candara" panose="020E0502030303020204" pitchFamily="34" charset="0"/>
              </a:rPr>
              <a:t>,...)</a:t>
            </a:r>
          </a:p>
          <a:p>
            <a:pPr lvl="1">
              <a:lnSpc>
                <a:spcPct val="100000"/>
              </a:lnSpc>
            </a:pPr>
            <a:endParaRPr lang="en-US" altLang="en-US" sz="1000" kern="0" dirty="0">
              <a:latin typeface="Candara" panose="020E0502030303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altLang="en-US" sz="2600" b="1" kern="0" dirty="0">
                <a:latin typeface="Candara" panose="020E0502030303020204" pitchFamily="34" charset="0"/>
              </a:rPr>
              <a:t>block of Na</a:t>
            </a:r>
            <a:r>
              <a:rPr lang="en-US" altLang="en-US" sz="2600" b="1" kern="0" baseline="30000" dirty="0">
                <a:latin typeface="Candara" panose="020E0502030303020204" pitchFamily="34" charset="0"/>
              </a:rPr>
              <a:t>+</a:t>
            </a:r>
            <a:r>
              <a:rPr lang="en-US" altLang="en-US" sz="2600" b="1" kern="0" dirty="0">
                <a:latin typeface="Candara" panose="020E0502030303020204" pitchFamily="34" charset="0"/>
              </a:rPr>
              <a:t> channels </a:t>
            </a:r>
            <a:r>
              <a:rPr lang="en-US" altLang="en-US" sz="2600" kern="0" dirty="0">
                <a:latin typeface="Candara" panose="020E0502030303020204" pitchFamily="34" charset="0"/>
              </a:rPr>
              <a:t>→ locally </a:t>
            </a:r>
            <a:r>
              <a:rPr lang="en-US" altLang="en-US" sz="2600" kern="0" dirty="0" err="1">
                <a:latin typeface="Candara" panose="020E0502030303020204" pitchFamily="34" charset="0"/>
              </a:rPr>
              <a:t>anaesthetic</a:t>
            </a:r>
            <a:r>
              <a:rPr lang="en-US" altLang="en-US" sz="2600" kern="0" dirty="0">
                <a:latin typeface="Candara" panose="020E0502030303020204" pitchFamily="34" charset="0"/>
              </a:rPr>
              <a:t> and antipruritic effect</a:t>
            </a:r>
            <a:endParaRPr lang="en-US" altLang="en-US" kern="0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6B4A469-9ADC-44F4-825C-D479BFD2C4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6504" y="3825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837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459D33C-CA24-49AA-A2AF-E5070F41E66C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21" y="55600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</a:t>
            </a:r>
            <a:r>
              <a:rPr lang="cs-CZ" altLang="en-US" sz="3600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1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antihistamines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b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</a:b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pharmacokinetics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6D18724A-7AAB-49EB-B52D-C50DC0139DC2}"/>
              </a:ext>
            </a:extLst>
          </p:cNvPr>
          <p:cNvSpPr txBox="1">
            <a:spLocks/>
          </p:cNvSpPr>
          <p:nvPr/>
        </p:nvSpPr>
        <p:spPr>
          <a:xfrm>
            <a:off x="1603593" y="1211162"/>
            <a:ext cx="8912888" cy="50688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2600" b="1" kern="0" dirty="0">
                <a:latin typeface="Candara" panose="020E0502030303020204" pitchFamily="34" charset="0"/>
              </a:rPr>
              <a:t>Dosage forms: </a:t>
            </a:r>
          </a:p>
          <a:p>
            <a:pPr marL="539750" lvl="1">
              <a:lnSpc>
                <a:spcPct val="90000"/>
              </a:lnSpc>
            </a:pPr>
            <a:r>
              <a:rPr lang="en-US" altLang="en-US" sz="2400" kern="0" dirty="0">
                <a:latin typeface="Candara" panose="020E0502030303020204" pitchFamily="34" charset="0"/>
              </a:rPr>
              <a:t>oral, topical, parenteral (</a:t>
            </a:r>
            <a:r>
              <a:rPr lang="en-US" altLang="en-US" sz="2400" kern="0" dirty="0" err="1">
                <a:latin typeface="Candara" panose="020E0502030303020204" pitchFamily="34" charset="0"/>
              </a:rPr>
              <a:t>i.m.</a:t>
            </a:r>
            <a:r>
              <a:rPr lang="en-US" altLang="en-US" sz="2400" kern="0" dirty="0">
                <a:latin typeface="Candara" panose="020E0502030303020204" pitchFamily="34" charset="0"/>
              </a:rPr>
              <a:t>, infusion)</a:t>
            </a:r>
          </a:p>
          <a:p>
            <a:pPr algn="ctr">
              <a:lnSpc>
                <a:spcPct val="90000"/>
              </a:lnSpc>
            </a:pPr>
            <a:endParaRPr lang="cs-CZ" altLang="en-US" sz="2600" kern="0" dirty="0">
              <a:latin typeface="Candara" panose="020E0502030303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altLang="en-US" sz="2600" kern="0" dirty="0">
                <a:latin typeface="Candara" panose="020E0502030303020204" pitchFamily="34" charset="0"/>
              </a:rPr>
              <a:t>easy and quickly absorbed from GIT</a:t>
            </a:r>
          </a:p>
          <a:p>
            <a:pPr algn="ctr">
              <a:lnSpc>
                <a:spcPct val="90000"/>
              </a:lnSpc>
            </a:pPr>
            <a:endParaRPr lang="cs-CZ" altLang="en-US" sz="2600" kern="0" dirty="0">
              <a:latin typeface="Candara" panose="020E0502030303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altLang="en-US" sz="2600" kern="0" dirty="0">
                <a:latin typeface="Candara" panose="020E0502030303020204" pitchFamily="34" charset="0"/>
              </a:rPr>
              <a:t>distributed evenly in the body</a:t>
            </a:r>
          </a:p>
          <a:p>
            <a:pPr algn="ctr"/>
            <a:endParaRPr lang="cs-CZ" altLang="en-US" sz="2600" kern="0" dirty="0">
              <a:latin typeface="Candara" panose="020E0502030303020204" pitchFamily="34" charset="0"/>
            </a:endParaRPr>
          </a:p>
          <a:p>
            <a:pPr algn="ctr"/>
            <a:r>
              <a:rPr lang="en-US" altLang="en-US" sz="2600" kern="0" dirty="0">
                <a:latin typeface="Candara" panose="020E0502030303020204" pitchFamily="34" charset="0"/>
              </a:rPr>
              <a:t>metabolized in liver (some in form of prodrug) </a:t>
            </a:r>
          </a:p>
          <a:p>
            <a:pPr algn="ctr"/>
            <a:endParaRPr lang="cs-CZ" altLang="en-US" sz="2600" kern="0" dirty="0">
              <a:latin typeface="Candara" panose="020E0502030303020204" pitchFamily="34" charset="0"/>
            </a:endParaRPr>
          </a:p>
          <a:p>
            <a:pPr algn="ctr"/>
            <a:r>
              <a:rPr lang="en-US" altLang="en-US" sz="2600" kern="0" dirty="0">
                <a:latin typeface="Candara" panose="020E0502030303020204" pitchFamily="34" charset="0"/>
              </a:rPr>
              <a:t>excreted in urine, stool</a:t>
            </a:r>
          </a:p>
          <a:p>
            <a:pPr algn="ctr"/>
            <a:endParaRPr lang="cs-CZ" altLang="en-US" sz="2600" kern="0" dirty="0">
              <a:latin typeface="Candara" panose="020E0502030303020204" pitchFamily="34" charset="0"/>
            </a:endParaRPr>
          </a:p>
          <a:p>
            <a:pPr algn="ctr"/>
            <a:r>
              <a:rPr lang="en-US" altLang="en-US" sz="2600" kern="0" dirty="0">
                <a:latin typeface="Candara" panose="020E0502030303020204" pitchFamily="34" charset="0"/>
              </a:rPr>
              <a:t>drugs of </a:t>
            </a:r>
            <a:r>
              <a:rPr lang="en-US" altLang="en-US" sz="2600" u="sng" kern="0" dirty="0">
                <a:latin typeface="Candara" panose="020E0502030303020204" pitchFamily="34" charset="0"/>
              </a:rPr>
              <a:t>I. generation</a:t>
            </a:r>
            <a:r>
              <a:rPr lang="en-US" altLang="en-US" sz="2600" kern="0" dirty="0">
                <a:latin typeface="Candara" panose="020E0502030303020204" pitchFamily="34" charset="0"/>
              </a:rPr>
              <a:t> cross the blood-brain barrier → central effects (sedation)</a:t>
            </a:r>
          </a:p>
          <a:p>
            <a:pPr algn="ctr"/>
            <a:endParaRPr lang="cs-CZ" altLang="en-US" sz="2600" kern="0" dirty="0">
              <a:latin typeface="Candara" panose="020E0502030303020204" pitchFamily="34" charset="0"/>
            </a:endParaRPr>
          </a:p>
          <a:p>
            <a:pPr algn="ctr"/>
            <a:r>
              <a:rPr lang="en-US" altLang="en-US" sz="2600" kern="0" dirty="0">
                <a:latin typeface="Candara" panose="020E0502030303020204" pitchFamily="34" charset="0"/>
              </a:rPr>
              <a:t>cross the placenta and are distributed into milk!</a:t>
            </a:r>
            <a:endParaRPr lang="en-US" altLang="en-US" sz="2600" b="1" kern="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E6F8889-495D-479D-AD79-0162DFAA66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17779" y="44936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621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57F209D-7BFB-40F5-A7C7-BF595453EC2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21" y="1540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             H</a:t>
            </a:r>
            <a:r>
              <a:rPr lang="cs-CZ" altLang="en-US" sz="3600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1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antihistamines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- I.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generation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E713078-A077-422E-BDDB-5C369B203289}"/>
              </a:ext>
            </a:extLst>
          </p:cNvPr>
          <p:cNvSpPr txBox="1">
            <a:spLocks/>
          </p:cNvSpPr>
          <p:nvPr/>
        </p:nvSpPr>
        <p:spPr>
          <a:xfrm>
            <a:off x="2134394" y="660351"/>
            <a:ext cx="8229600" cy="504031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2700" kern="0" dirty="0">
                <a:latin typeface="Candara" panose="020E0502030303020204" pitchFamily="34" charset="0"/>
              </a:rPr>
              <a:t>relatively old drugs</a:t>
            </a:r>
          </a:p>
          <a:p>
            <a:pPr algn="ctr">
              <a:lnSpc>
                <a:spcPct val="150000"/>
              </a:lnSpc>
            </a:pPr>
            <a:r>
              <a:rPr lang="en-US" altLang="en-US" sz="2700" kern="0" dirty="0">
                <a:latin typeface="Candara" panose="020E0502030303020204" pitchFamily="34" charset="0"/>
              </a:rPr>
              <a:t>in general lower selectivity to H</a:t>
            </a:r>
            <a:r>
              <a:rPr lang="en-US" altLang="en-US" sz="2700" kern="0" baseline="-25000" dirty="0">
                <a:latin typeface="Candara" panose="020E0502030303020204" pitchFamily="34" charset="0"/>
              </a:rPr>
              <a:t>1 </a:t>
            </a:r>
            <a:r>
              <a:rPr lang="en-US" altLang="en-US" sz="2700" kern="0" dirty="0">
                <a:latin typeface="Candara" panose="020E0502030303020204" pitchFamily="34" charset="0"/>
              </a:rPr>
              <a:t>receptors  </a:t>
            </a:r>
          </a:p>
          <a:p>
            <a:pPr algn="ctr">
              <a:lnSpc>
                <a:spcPct val="150000"/>
              </a:lnSpc>
            </a:pPr>
            <a:r>
              <a:rPr lang="en-US" altLang="en-US" sz="2700" kern="0" dirty="0">
                <a:latin typeface="Candara" panose="020E0502030303020204" pitchFamily="34" charset="0"/>
              </a:rPr>
              <a:t>they cross the </a:t>
            </a:r>
            <a:r>
              <a:rPr lang="en-US" altLang="en-US" sz="2700" b="1" kern="0" dirty="0">
                <a:latin typeface="Candara" panose="020E0502030303020204" pitchFamily="34" charset="0"/>
              </a:rPr>
              <a:t>blood-brain barrier</a:t>
            </a:r>
          </a:p>
          <a:p>
            <a:pPr algn="ctr">
              <a:lnSpc>
                <a:spcPct val="150000"/>
              </a:lnSpc>
            </a:pPr>
            <a:r>
              <a:rPr lang="en-US" altLang="en-US" sz="2700" kern="0" dirty="0">
                <a:latin typeface="Candara" panose="020E0502030303020204" pitchFamily="34" charset="0"/>
              </a:rPr>
              <a:t>effect lasts </a:t>
            </a:r>
            <a:r>
              <a:rPr lang="en-US" altLang="en-US" sz="2700" b="1" kern="0" dirty="0">
                <a:latin typeface="Candara" panose="020E0502030303020204" pitchFamily="34" charset="0"/>
              </a:rPr>
              <a:t>approx. 4 - 6 h</a:t>
            </a:r>
          </a:p>
          <a:p>
            <a:pPr algn="ctr">
              <a:lnSpc>
                <a:spcPct val="150000"/>
              </a:lnSpc>
            </a:pPr>
            <a:r>
              <a:rPr lang="en-US" altLang="en-US" sz="2700" kern="0" dirty="0">
                <a:latin typeface="Candara" panose="020E0502030303020204" pitchFamily="34" charset="0"/>
              </a:rPr>
              <a:t>rather common adverse effects</a:t>
            </a:r>
          </a:p>
          <a:p>
            <a:pPr algn="ctr">
              <a:spcBef>
                <a:spcPts val="1800"/>
              </a:spcBef>
            </a:pPr>
            <a:r>
              <a:rPr lang="cs-CZ" altLang="en-US" sz="2700" b="1" kern="0" dirty="0">
                <a:latin typeface="Candara" panose="020E0502030303020204" pitchFamily="34" charset="0"/>
              </a:rPr>
              <a:t>d</a:t>
            </a:r>
            <a:r>
              <a:rPr lang="en-US" altLang="en-US" sz="2700" b="1" kern="0" dirty="0" err="1">
                <a:latin typeface="Candara" panose="020E0502030303020204" pitchFamily="34" charset="0"/>
              </a:rPr>
              <a:t>imetinden</a:t>
            </a:r>
            <a:r>
              <a:rPr lang="cs-CZ" altLang="en-US" sz="2700" kern="0" dirty="0">
                <a:latin typeface="Candara" panose="020E0502030303020204" pitchFamily="34" charset="0"/>
              </a:rPr>
              <a:t> (</a:t>
            </a:r>
            <a:r>
              <a:rPr lang="cs-CZ" altLang="en-US" sz="2700" kern="0" dirty="0" err="1">
                <a:latin typeface="Candara" panose="020E0502030303020204" pitchFamily="34" charset="0"/>
              </a:rPr>
              <a:t>Fenistil</a:t>
            </a:r>
            <a:r>
              <a:rPr lang="cs-CZ" altLang="en-US" sz="2700" kern="0" dirty="0">
                <a:latin typeface="Candara" panose="020E0502030303020204" pitchFamily="34" charset="0"/>
              </a:rPr>
              <a:t>®)</a:t>
            </a:r>
            <a:r>
              <a:rPr lang="cs-CZ" altLang="en-US" sz="2700" b="1" kern="0" dirty="0">
                <a:latin typeface="Candara" panose="020E0502030303020204" pitchFamily="34" charset="0"/>
              </a:rPr>
              <a:t> </a:t>
            </a:r>
            <a:endParaRPr lang="en-US" altLang="en-US" sz="2700" kern="0" dirty="0">
              <a:latin typeface="Candara" panose="020E0502030303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altLang="en-US" sz="2700" b="1" kern="0" dirty="0">
                <a:latin typeface="Candara" panose="020E0502030303020204" pitchFamily="34" charset="0"/>
              </a:rPr>
              <a:t>promethazine</a:t>
            </a:r>
          </a:p>
          <a:p>
            <a:pPr algn="ctr">
              <a:spcBef>
                <a:spcPts val="600"/>
              </a:spcBef>
            </a:pPr>
            <a:r>
              <a:rPr lang="cs-CZ" altLang="en-US" sz="2700" b="1" kern="0" dirty="0">
                <a:latin typeface="Candara" panose="020E0502030303020204" pitchFamily="34" charset="0"/>
              </a:rPr>
              <a:t>b</a:t>
            </a:r>
            <a:r>
              <a:rPr lang="en-US" altLang="en-US" sz="2700" b="1" kern="0" dirty="0" err="1">
                <a:latin typeface="Candara" panose="020E0502030303020204" pitchFamily="34" charset="0"/>
              </a:rPr>
              <a:t>isulepin</a:t>
            </a:r>
            <a:r>
              <a:rPr lang="cs-CZ" altLang="en-US" sz="2700" b="1" kern="0" dirty="0">
                <a:latin typeface="Candara" panose="020E0502030303020204" pitchFamily="34" charset="0"/>
              </a:rPr>
              <a:t> </a:t>
            </a:r>
            <a:r>
              <a:rPr lang="cs-CZ" altLang="en-US" sz="2700" kern="0" dirty="0">
                <a:latin typeface="Candara" panose="020E0502030303020204" pitchFamily="34" charset="0"/>
              </a:rPr>
              <a:t>(</a:t>
            </a:r>
            <a:r>
              <a:rPr lang="cs-CZ" altLang="en-US" sz="2700" kern="0" dirty="0" err="1">
                <a:latin typeface="Candara" panose="020E0502030303020204" pitchFamily="34" charset="0"/>
              </a:rPr>
              <a:t>Dithiaden</a:t>
            </a:r>
            <a:r>
              <a:rPr lang="cs-CZ" altLang="en-US" sz="2700" kern="0" dirty="0">
                <a:latin typeface="Candara" panose="020E0502030303020204" pitchFamily="34" charset="0"/>
              </a:rPr>
              <a:t>®)</a:t>
            </a:r>
            <a:endParaRPr lang="en-US" altLang="en-US" sz="2700" b="1" kern="0" dirty="0">
              <a:latin typeface="Candara" panose="020E0502030303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altLang="en-US" sz="2700" b="1" kern="0" dirty="0" err="1">
                <a:latin typeface="Candara" panose="020E0502030303020204" pitchFamily="34" charset="0"/>
              </a:rPr>
              <a:t>moxastine</a:t>
            </a:r>
            <a:r>
              <a:rPr lang="en-US" altLang="en-US" sz="2700" b="1" kern="0" dirty="0">
                <a:latin typeface="Candara" panose="020E0502030303020204" pitchFamily="34" charset="0"/>
              </a:rPr>
              <a:t> </a:t>
            </a:r>
            <a:r>
              <a:rPr lang="en-US" altLang="en-US" sz="2700" kern="0" dirty="0">
                <a:latin typeface="Candara" panose="020E0502030303020204" pitchFamily="34" charset="0"/>
              </a:rPr>
              <a:t>– for motion sickness</a:t>
            </a:r>
            <a:r>
              <a:rPr lang="cs-CZ" altLang="en-US" sz="2700" kern="0" dirty="0">
                <a:latin typeface="Candara" panose="020E0502030303020204" pitchFamily="34" charset="0"/>
              </a:rPr>
              <a:t> (</a:t>
            </a:r>
            <a:r>
              <a:rPr lang="cs-CZ" altLang="en-US" sz="2700" kern="0" dirty="0" err="1">
                <a:latin typeface="Candara" panose="020E0502030303020204" pitchFamily="34" charset="0"/>
              </a:rPr>
              <a:t>Kinedryl</a:t>
            </a:r>
            <a:r>
              <a:rPr lang="cs-CZ" altLang="en-US" sz="2700" kern="0" dirty="0">
                <a:latin typeface="Candara" panose="020E0502030303020204" pitchFamily="34" charset="0"/>
              </a:rPr>
              <a:t>®)</a:t>
            </a:r>
            <a:endParaRPr lang="en-US" altLang="en-US" sz="2700" kern="0" dirty="0">
              <a:latin typeface="Candara" panose="020E0502030303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altLang="en-US" sz="2700" b="1" kern="0" dirty="0">
                <a:latin typeface="Candara" panose="020E0502030303020204" pitchFamily="34" charset="0"/>
              </a:rPr>
              <a:t>cyproheptadine</a:t>
            </a:r>
            <a:r>
              <a:rPr lang="en-US" altLang="en-US" sz="2700" kern="0" dirty="0">
                <a:latin typeface="Candara" panose="020E0502030303020204" pitchFamily="34" charset="0"/>
              </a:rPr>
              <a:t> – treatment of serotonin syndrome</a:t>
            </a:r>
          </a:p>
          <a:p>
            <a:pPr algn="ctr">
              <a:spcBef>
                <a:spcPts val="600"/>
              </a:spcBef>
            </a:pPr>
            <a:r>
              <a:rPr lang="en-US" altLang="en-US" sz="2700" b="1" kern="0" dirty="0">
                <a:latin typeface="Candara" panose="020E0502030303020204" pitchFamily="34" charset="0"/>
              </a:rPr>
              <a:t>ketotifen</a:t>
            </a:r>
          </a:p>
          <a:p>
            <a:pPr algn="ctr"/>
            <a:endParaRPr lang="en-US" altLang="en-US" sz="2800" kern="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0086F7F-AA83-4A08-8CB8-D162271A7D1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75050" y="35555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504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F569223D-2425-4284-9092-C22013C66A6C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91519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Histamine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15AC23EA-C851-4919-9A92-A5E0C78DB1AA}"/>
              </a:ext>
            </a:extLst>
          </p:cNvPr>
          <p:cNvSpPr txBox="1">
            <a:spLocks/>
          </p:cNvSpPr>
          <p:nvPr/>
        </p:nvSpPr>
        <p:spPr>
          <a:xfrm>
            <a:off x="1991520" y="821402"/>
            <a:ext cx="7991475" cy="56896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60000" algn="ctr">
              <a:spcBef>
                <a:spcPct val="0"/>
              </a:spcBef>
              <a:defRPr/>
            </a:pPr>
            <a:r>
              <a:rPr lang="en-US" altLang="en-US" sz="2600" kern="0">
                <a:latin typeface="Candara" panose="020E0502030303020204" pitchFamily="34" charset="0"/>
              </a:rPr>
              <a:t>- autacoid (local hormone)</a:t>
            </a:r>
          </a:p>
          <a:p>
            <a:pPr marL="360000" algn="ctr">
              <a:spcBef>
                <a:spcPct val="0"/>
              </a:spcBef>
              <a:defRPr/>
            </a:pPr>
            <a:r>
              <a:rPr lang="en-US" altLang="en-US" sz="2600" kern="0">
                <a:latin typeface="Candara" panose="020E0502030303020204" pitchFamily="34" charset="0"/>
              </a:rPr>
              <a:t>- endogenous amine (hydrophilic)</a:t>
            </a:r>
          </a:p>
          <a:p>
            <a:pPr marL="360000" algn="ctr">
              <a:spcBef>
                <a:spcPct val="0"/>
              </a:spcBef>
              <a:defRPr/>
            </a:pPr>
            <a:r>
              <a:rPr lang="en-US" altLang="en-US" sz="2600" kern="0">
                <a:latin typeface="Candara" panose="020E0502030303020204" pitchFamily="34" charset="0"/>
              </a:rPr>
              <a:t>- in tissues is formed from histidine</a:t>
            </a:r>
            <a:endParaRPr lang="en-US" altLang="en-US" sz="1000" kern="0">
              <a:latin typeface="Candara" panose="020E0502030303020204" pitchFamily="34" charset="0"/>
            </a:endParaRPr>
          </a:p>
          <a:p>
            <a:pPr marL="612000" indent="-609600" algn="ctr">
              <a:spcBef>
                <a:spcPts val="1800"/>
              </a:spcBef>
              <a:defRPr/>
            </a:pPr>
            <a:r>
              <a:rPr lang="en-US" altLang="en-US" sz="2600" b="1" kern="0">
                <a:latin typeface="Candara" panose="020E0502030303020204" pitchFamily="34" charset="0"/>
              </a:rPr>
              <a:t>Location: </a:t>
            </a:r>
            <a:r>
              <a:rPr lang="en-US" altLang="en-US" kern="0">
                <a:latin typeface="Candara" panose="020E0502030303020204" pitchFamily="34" charset="0"/>
              </a:rPr>
              <a:t>in granules in mast cells, basophiles (histaminocytes) → bound to heparan sulphate and acidic protein</a:t>
            </a:r>
            <a:endParaRPr lang="en-US" altLang="en-US" kern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 marL="540000" lvl="1">
              <a:lnSpc>
                <a:spcPct val="100000"/>
              </a:lnSpc>
              <a:defRPr/>
            </a:pPr>
            <a:endParaRPr lang="en-US" altLang="en-US" sz="2400" kern="0">
              <a:latin typeface="Candara" panose="020E0502030303020204" pitchFamily="34" charset="0"/>
            </a:endParaRPr>
          </a:p>
          <a:p>
            <a:pPr marL="540000" lvl="1">
              <a:lnSpc>
                <a:spcPct val="100000"/>
              </a:lnSpc>
              <a:defRPr/>
            </a:pPr>
            <a:r>
              <a:rPr lang="en-US" altLang="en-US" sz="2400" kern="0">
                <a:latin typeface="Candara" panose="020E0502030303020204" pitchFamily="34" charset="0"/>
              </a:rPr>
              <a:t>in almost all tissues, highest levels in lungs, GIT, skin</a:t>
            </a:r>
            <a:r>
              <a:rPr lang="en-US" altLang="en-US" sz="2200" kern="0">
                <a:latin typeface="Candara" panose="020E0502030303020204" pitchFamily="34" charset="0"/>
              </a:rPr>
              <a:t> </a:t>
            </a:r>
          </a:p>
          <a:p>
            <a:pPr marL="540000" lvl="1">
              <a:lnSpc>
                <a:spcPct val="100000"/>
              </a:lnSpc>
              <a:defRPr/>
            </a:pPr>
            <a:endParaRPr lang="en-US" altLang="en-US" sz="2200" b="1" kern="0">
              <a:latin typeface="Candara" panose="020E0502030303020204" pitchFamily="34" charset="0"/>
            </a:endParaRPr>
          </a:p>
          <a:p>
            <a:pPr marL="540000" lvl="1">
              <a:lnSpc>
                <a:spcPct val="100000"/>
              </a:lnSpc>
              <a:defRPr/>
            </a:pPr>
            <a:endParaRPr lang="en-US" altLang="en-US" sz="1000" b="1" kern="0">
              <a:latin typeface="Candara" panose="020E0502030303020204" pitchFamily="34" charset="0"/>
            </a:endParaRPr>
          </a:p>
          <a:p>
            <a:pPr marL="609600" indent="-609600" algn="ctr">
              <a:spcBef>
                <a:spcPts val="1800"/>
              </a:spcBef>
              <a:defRPr/>
            </a:pPr>
            <a:r>
              <a:rPr lang="en-US" altLang="en-US" sz="2600" b="1" kern="0">
                <a:latin typeface="Candara" panose="020E0502030303020204" pitchFamily="34" charset="0"/>
              </a:rPr>
              <a:t>Main roles in the body:</a:t>
            </a:r>
            <a:endParaRPr lang="en-US" altLang="en-US" sz="2800" b="1" kern="0">
              <a:solidFill>
                <a:schemeClr val="tx2"/>
              </a:solidFill>
              <a:latin typeface="Candara" panose="020E0502030303020204" pitchFamily="34" charset="0"/>
            </a:endParaRPr>
          </a:p>
          <a:p>
            <a:pPr marL="557100" lvl="1"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2400" kern="0">
                <a:latin typeface="Candara" panose="020E0502030303020204" pitchFamily="34" charset="0"/>
              </a:rPr>
              <a:t>neurotransmitter – </a:t>
            </a:r>
            <a:r>
              <a:rPr lang="en-US" altLang="en-US" sz="2400" b="1" kern="0">
                <a:latin typeface="Candara" panose="020E0502030303020204" pitchFamily="34" charset="0"/>
              </a:rPr>
              <a:t>CNS</a:t>
            </a:r>
          </a:p>
          <a:p>
            <a:pPr marL="557100" lvl="1"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2400" kern="0">
                <a:latin typeface="Candara" panose="020E0502030303020204" pitchFamily="34" charset="0"/>
              </a:rPr>
              <a:t>mediator of allergic/inflammatory reactions – </a:t>
            </a:r>
            <a:r>
              <a:rPr lang="en-US" altLang="en-US" sz="2400" b="1" kern="0">
                <a:latin typeface="Candara" panose="020E0502030303020204" pitchFamily="34" charset="0"/>
              </a:rPr>
              <a:t>mast cells, basophilles</a:t>
            </a:r>
          </a:p>
          <a:p>
            <a:pPr marL="557100" lvl="1"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2400" kern="0">
                <a:latin typeface="Candara" panose="020E0502030303020204" pitchFamily="34" charset="0"/>
              </a:rPr>
              <a:t>regulation of gastric acid release (</a:t>
            </a:r>
            <a:r>
              <a:rPr lang="en-US" altLang="en-US" sz="2400" kern="0">
                <a:latin typeface="Candara" panose="020E0502030303020204" pitchFamily="34" charset="0"/>
                <a:cs typeface="Arial" panose="020B0604020202020204" pitchFamily="34" charset="0"/>
              </a:rPr>
              <a:t>↑) - </a:t>
            </a:r>
            <a:r>
              <a:rPr lang="en-US" altLang="en-US" sz="2400" b="1" kern="0">
                <a:latin typeface="Candara" panose="020E0502030303020204" pitchFamily="34" charset="0"/>
                <a:cs typeface="Arial" panose="020B0604020202020204" pitchFamily="34" charset="0"/>
              </a:rPr>
              <a:t>stomach</a:t>
            </a:r>
            <a:endParaRPr lang="en-US" altLang="en-US" sz="2400" b="1" kern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4FA3B20-A736-4B9D-888A-9486089B67F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5230" y="32117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339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AC34881-CDC9-4427-B425-679196DD073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21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</a:t>
            </a:r>
            <a:r>
              <a:rPr lang="cs-CZ" altLang="en-US" sz="3600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1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antihistamines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b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</a:b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AE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of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I.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generation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83035C52-BA75-48E0-8C20-956DC6BAAE9A}"/>
              </a:ext>
            </a:extLst>
          </p:cNvPr>
          <p:cNvSpPr txBox="1">
            <a:spLocks/>
          </p:cNvSpPr>
          <p:nvPr/>
        </p:nvSpPr>
        <p:spPr>
          <a:xfrm>
            <a:off x="1712362" y="1558439"/>
            <a:ext cx="8640762" cy="5256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1588" algn="ctr">
              <a:spcBef>
                <a:spcPts val="6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600" b="1" kern="0" dirty="0">
                <a:latin typeface="Candara" panose="020E0502030303020204" pitchFamily="34" charset="0"/>
              </a:rPr>
              <a:t>sedative</a:t>
            </a:r>
            <a:r>
              <a:rPr lang="en-US" altLang="en-US" sz="2600" kern="0" dirty="0">
                <a:latin typeface="Candara" panose="020E0502030303020204" pitchFamily="34" charset="0"/>
              </a:rPr>
              <a:t>, even hypnotic eff.– driving, heavy </a:t>
            </a:r>
            <a:r>
              <a:rPr lang="en-US" altLang="en-US" sz="2600" kern="0" dirty="0" err="1">
                <a:latin typeface="Candara" panose="020E0502030303020204" pitchFamily="34" charset="0"/>
              </a:rPr>
              <a:t>mashinery</a:t>
            </a:r>
            <a:r>
              <a:rPr lang="en-US" altLang="en-US" sz="2600" kern="0" dirty="0">
                <a:latin typeface="Candara" panose="020E0502030303020204" pitchFamily="34" charset="0"/>
              </a:rPr>
              <a:t> operation (!)</a:t>
            </a:r>
          </a:p>
          <a:p>
            <a:pPr marL="1588" algn="ctr">
              <a:spcBef>
                <a:spcPts val="6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en-US" sz="800" kern="0" dirty="0">
              <a:latin typeface="Candara" panose="020E0502030303020204" pitchFamily="34" charset="0"/>
            </a:endParaRPr>
          </a:p>
          <a:p>
            <a:pPr marL="1588" algn="ctr">
              <a:spcBef>
                <a:spcPts val="6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600" b="1" kern="0" dirty="0">
                <a:latin typeface="Candara" panose="020E0502030303020204" pitchFamily="34" charset="0"/>
              </a:rPr>
              <a:t>paradoxical reaction </a:t>
            </a:r>
            <a:r>
              <a:rPr lang="en-US" altLang="en-US" sz="2600" kern="0" dirty="0">
                <a:latin typeface="Candara" panose="020E0502030303020204" pitchFamily="34" charset="0"/>
              </a:rPr>
              <a:t>(children, elderly) = excitation (sleeplessness, nervousness, tachycardia, tremor, ...)</a:t>
            </a:r>
          </a:p>
          <a:p>
            <a:pPr marL="1588" algn="ctr">
              <a:spcBef>
                <a:spcPts val="6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en-US" sz="800" kern="0" dirty="0">
              <a:latin typeface="Candara" panose="020E0502030303020204" pitchFamily="34" charset="0"/>
            </a:endParaRPr>
          </a:p>
          <a:p>
            <a:pPr marL="1588" lvl="1">
              <a:spcBef>
                <a:spcPts val="6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600" kern="0" dirty="0">
                <a:latin typeface="Candara" panose="020E0502030303020204" pitchFamily="34" charset="0"/>
              </a:rPr>
              <a:t>indigestion (nausea, vomiting, diarrhea x constipation)</a:t>
            </a:r>
            <a:endParaRPr lang="en-US" altLang="en-US" sz="1000" kern="0" dirty="0">
              <a:latin typeface="Candara" panose="020E0502030303020204" pitchFamily="34" charset="0"/>
            </a:endParaRPr>
          </a:p>
          <a:p>
            <a:pPr marL="1588" algn="ctr">
              <a:spcBef>
                <a:spcPts val="6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en-US" sz="1200" kern="0" dirty="0">
              <a:latin typeface="Candara" panose="020E0502030303020204" pitchFamily="34" charset="0"/>
            </a:endParaRPr>
          </a:p>
          <a:p>
            <a:pPr marL="1588" algn="ctr">
              <a:spcBef>
                <a:spcPts val="6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600" kern="0" dirty="0">
                <a:latin typeface="Candara" panose="020E0502030303020204" pitchFamily="34" charset="0"/>
              </a:rPr>
              <a:t>skin symptoms → phototoxicity</a:t>
            </a:r>
            <a:endParaRPr lang="en-US" altLang="en-US" sz="800" kern="0" dirty="0">
              <a:latin typeface="Candara" panose="020E0502030303020204" pitchFamily="34" charset="0"/>
            </a:endParaRPr>
          </a:p>
          <a:p>
            <a:pPr marL="1588" algn="ctr">
              <a:spcBef>
                <a:spcPts val="6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en-US" sz="1200" kern="0" dirty="0">
              <a:latin typeface="Candara" panose="020E0502030303020204" pitchFamily="34" charset="0"/>
            </a:endParaRPr>
          </a:p>
          <a:p>
            <a:pPr marL="1588" algn="ctr">
              <a:spcBef>
                <a:spcPts val="6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600" kern="0" dirty="0">
                <a:latin typeface="Candara" panose="020E0502030303020204" pitchFamily="34" charset="0"/>
              </a:rPr>
              <a:t>anticholinergic effects</a:t>
            </a:r>
            <a:endParaRPr lang="en-US" altLang="en-US" sz="800" kern="0" dirty="0">
              <a:latin typeface="Candara" panose="020E0502030303020204" pitchFamily="34" charset="0"/>
            </a:endParaRPr>
          </a:p>
          <a:p>
            <a:pPr marL="1588" algn="ctr">
              <a:spcBef>
                <a:spcPts val="6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cs-CZ" sz="1200" kern="0" dirty="0">
              <a:latin typeface="Candara" panose="020E0502030303020204" pitchFamily="34" charset="0"/>
              <a:cs typeface="Calibri" panose="020F0502020204030204" pitchFamily="34" charset="0"/>
            </a:endParaRPr>
          </a:p>
          <a:p>
            <a:pPr marL="1588" algn="ctr">
              <a:spcBef>
                <a:spcPts val="6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cs-CZ" sz="2600" kern="0" dirty="0" err="1">
                <a:latin typeface="Candara" panose="020E0502030303020204" pitchFamily="34" charset="0"/>
                <a:cs typeface="Calibri" panose="020F0502020204030204" pitchFamily="34" charset="0"/>
              </a:rPr>
              <a:t>increas</a:t>
            </a:r>
            <a:r>
              <a:rPr lang="en-US" altLang="cs-CZ" sz="2600" kern="0" dirty="0">
                <a:latin typeface="Candara" panose="020E0502030303020204" pitchFamily="34" charset="0"/>
                <a:cs typeface="Calibri" panose="020F0502020204030204" pitchFamily="34" charset="0"/>
              </a:rPr>
              <a:t> in appetite (</a:t>
            </a:r>
            <a:r>
              <a:rPr lang="en-US" altLang="cs-CZ" sz="2600" kern="0" dirty="0" err="1">
                <a:latin typeface="Candara" panose="020E0502030303020204" pitchFamily="34" charset="0"/>
                <a:cs typeface="Calibri" panose="020F0502020204030204" pitchFamily="34" charset="0"/>
              </a:rPr>
              <a:t>antiserotoninergic</a:t>
            </a:r>
            <a:r>
              <a:rPr lang="en-US" altLang="cs-CZ" sz="2600" kern="0" dirty="0">
                <a:latin typeface="Candara" panose="020E0502030303020204" pitchFamily="34" charset="0"/>
                <a:cs typeface="Calibri" panose="020F0502020204030204" pitchFamily="34" charset="0"/>
              </a:rPr>
              <a:t> effect)</a:t>
            </a:r>
          </a:p>
          <a:p>
            <a:pPr marL="1588" algn="ctr">
              <a:spcBef>
                <a:spcPts val="6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cs-CZ" sz="1200" kern="0" dirty="0">
              <a:latin typeface="Candara" panose="020E0502030303020204" pitchFamily="34" charset="0"/>
              <a:cs typeface="Calibri" panose="020F0502020204030204" pitchFamily="34" charset="0"/>
            </a:endParaRPr>
          </a:p>
          <a:p>
            <a:pPr marL="1588" algn="ctr">
              <a:spcBef>
                <a:spcPts val="6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600" b="1" kern="0" dirty="0" err="1">
                <a:latin typeface="Candara" panose="020E0502030303020204" pitchFamily="34" charset="0"/>
              </a:rPr>
              <a:t>ortostatic</a:t>
            </a:r>
            <a:r>
              <a:rPr lang="en-US" altLang="en-US" sz="2600" b="1" kern="0" dirty="0">
                <a:latin typeface="Candara" panose="020E0502030303020204" pitchFamily="34" charset="0"/>
              </a:rPr>
              <a:t> hypotension</a:t>
            </a:r>
            <a:r>
              <a:rPr lang="en-US" altLang="en-US" sz="2600" kern="0" dirty="0">
                <a:latin typeface="Candara" panose="020E0502030303020204" pitchFamily="34" charset="0"/>
              </a:rPr>
              <a:t> (weak block of α-adrenergic </a:t>
            </a:r>
            <a:r>
              <a:rPr lang="en-US" altLang="en-US" sz="2600" kern="0" dirty="0" err="1">
                <a:latin typeface="Candara" panose="020E0502030303020204" pitchFamily="34" charset="0"/>
              </a:rPr>
              <a:t>rp</a:t>
            </a:r>
            <a:r>
              <a:rPr lang="en-US" altLang="en-US" sz="2600" kern="0" dirty="0">
                <a:latin typeface="Candara" panose="020E0502030303020204" pitchFamily="34" charset="0"/>
              </a:rPr>
              <a:t>.)</a:t>
            </a:r>
            <a:endParaRPr lang="en-US" altLang="en-US" sz="800" kern="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E594D94-DF08-40F4-93DE-462AFC291A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43417" y="2784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600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C55FF6A3-7451-488E-9DC6-48A5FDA64C2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21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</a:t>
            </a:r>
            <a:r>
              <a:rPr lang="cs-CZ" altLang="en-US" sz="3600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1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antihistamines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b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</a:b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II. and III.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generation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4F44217-B3C8-4001-AE7B-C6623FE68D21}"/>
              </a:ext>
            </a:extLst>
          </p:cNvPr>
          <p:cNvSpPr txBox="1">
            <a:spLocks/>
          </p:cNvSpPr>
          <p:nvPr/>
        </p:nvSpPr>
        <p:spPr>
          <a:xfrm>
            <a:off x="1593544" y="1460748"/>
            <a:ext cx="9104190" cy="44259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 algn="ctr">
              <a:buFontTx/>
              <a:buChar char="-"/>
            </a:pPr>
            <a:r>
              <a:rPr lang="en-US" altLang="en-US" sz="2800" kern="0" dirty="0">
                <a:latin typeface="Candara" panose="020E0502030303020204" pitchFamily="34" charset="0"/>
                <a:sym typeface="Wingdings" panose="05000000000000000000" pitchFamily="2" charset="2"/>
              </a:rPr>
              <a:t>low distribution to CNS – </a:t>
            </a:r>
            <a:r>
              <a:rPr lang="en-US" altLang="en-US" sz="2800" kern="0" dirty="0">
                <a:latin typeface="Candara" panose="020E0502030303020204" pitchFamily="34" charset="0"/>
              </a:rPr>
              <a:t>minimal sedative effect</a:t>
            </a:r>
            <a:endParaRPr lang="cs-CZ" altLang="en-US" sz="2800" kern="0" dirty="0">
              <a:latin typeface="Candara" panose="020E0502030303020204" pitchFamily="34" charset="0"/>
            </a:endParaRPr>
          </a:p>
          <a:p>
            <a:pPr marL="457200" indent="-457200" algn="ctr">
              <a:buFontTx/>
              <a:buChar char="-"/>
            </a:pPr>
            <a:endParaRPr lang="en-US" altLang="en-US" sz="2800" kern="0" dirty="0">
              <a:latin typeface="Candara" panose="020E0502030303020204" pitchFamily="34" charset="0"/>
            </a:endParaRPr>
          </a:p>
          <a:p>
            <a:pPr marL="457200" indent="-457200" algn="ctr">
              <a:buFontTx/>
              <a:buChar char="-"/>
            </a:pPr>
            <a:r>
              <a:rPr lang="en-US" altLang="en-US" sz="2800" kern="0" dirty="0">
                <a:latin typeface="Candara" panose="020E0502030303020204" pitchFamily="34" charset="0"/>
                <a:sym typeface="Wingdings" panose="05000000000000000000" pitchFamily="2" charset="2"/>
              </a:rPr>
              <a:t>better properties – higher selectivity towards </a:t>
            </a:r>
            <a:r>
              <a:rPr lang="en-US" altLang="en-US" sz="2800" kern="0" dirty="0" err="1">
                <a:latin typeface="Candara" panose="020E0502030303020204" pitchFamily="34" charset="0"/>
                <a:sym typeface="Wingdings" panose="05000000000000000000" pitchFamily="2" charset="2"/>
              </a:rPr>
              <a:t>rp</a:t>
            </a:r>
            <a:r>
              <a:rPr lang="en-US" altLang="en-US" sz="2800" kern="0" dirty="0">
                <a:latin typeface="Candara" panose="020E0502030303020204" pitchFamily="34" charset="0"/>
                <a:sym typeface="Wingdings" panose="05000000000000000000" pitchFamily="2" charset="2"/>
              </a:rPr>
              <a:t>., less</a:t>
            </a:r>
            <a:r>
              <a:rPr lang="cs-CZ" altLang="en-US" sz="2800" kern="0" dirty="0">
                <a:latin typeface="Candara" panose="020E0502030303020204" pitchFamily="34" charset="0"/>
                <a:sym typeface="Wingdings" panose="05000000000000000000" pitchFamily="2" charset="2"/>
              </a:rPr>
              <a:t> AE</a:t>
            </a:r>
          </a:p>
          <a:p>
            <a:pPr marL="457200" indent="-457200" algn="ctr">
              <a:buFontTx/>
              <a:buChar char="-"/>
            </a:pPr>
            <a:endParaRPr lang="en-US" altLang="en-US" sz="2800" kern="0" dirty="0">
              <a:latin typeface="Candara" panose="020E0502030303020204" pitchFamily="34" charset="0"/>
              <a:sym typeface="Wingdings" panose="05000000000000000000" pitchFamily="2" charset="2"/>
            </a:endParaRPr>
          </a:p>
          <a:p>
            <a:pPr algn="ctr"/>
            <a:r>
              <a:rPr lang="cs-CZ" altLang="en-US" sz="2800" kern="0" dirty="0">
                <a:latin typeface="Candara" panose="020E0502030303020204" pitchFamily="34" charset="0"/>
              </a:rPr>
              <a:t>- </a:t>
            </a:r>
            <a:r>
              <a:rPr lang="en-US" altLang="en-US" sz="2800" kern="0" dirty="0">
                <a:latin typeface="Candara" panose="020E0502030303020204" pitchFamily="34" charset="0"/>
              </a:rPr>
              <a:t>effect lasts for </a:t>
            </a:r>
            <a:r>
              <a:rPr lang="en-US" altLang="en-US" sz="2800" b="1" kern="0" dirty="0">
                <a:latin typeface="Candara" panose="020E0502030303020204" pitchFamily="34" charset="0"/>
                <a:sym typeface="Wingdings" panose="05000000000000000000" pitchFamily="2" charset="2"/>
              </a:rPr>
              <a:t>12 – 24 hours, </a:t>
            </a:r>
            <a:r>
              <a:rPr lang="en-US" altLang="en-US" sz="2800" kern="0" dirty="0">
                <a:latin typeface="Candara" panose="020E0502030303020204" pitchFamily="34" charset="0"/>
                <a:sym typeface="Wingdings" panose="05000000000000000000" pitchFamily="2" charset="2"/>
              </a:rPr>
              <a:t>given 1 - 2 times a day</a:t>
            </a:r>
          </a:p>
          <a:p>
            <a:pPr algn="ctr">
              <a:buFont typeface="Arial" panose="020B0604020202020204" pitchFamily="34" charset="0"/>
              <a:buNone/>
            </a:pPr>
            <a:endParaRPr lang="en-US" altLang="en-US" sz="2600" kern="0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7D52FF83-74AD-4D8A-9C6F-C9FD12424F6F}"/>
              </a:ext>
            </a:extLst>
          </p:cNvPr>
          <p:cNvSpPr txBox="1">
            <a:spLocks/>
          </p:cNvSpPr>
          <p:nvPr/>
        </p:nvSpPr>
        <p:spPr bwMode="auto">
          <a:xfrm>
            <a:off x="2423319" y="3883586"/>
            <a:ext cx="4038600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35000"/>
              </a:spcBef>
              <a:buFont typeface="Arial" panose="020B0604020202020204" pitchFamily="34" charset="0"/>
              <a:buNone/>
            </a:pPr>
            <a:r>
              <a:rPr lang="cs-CZ" altLang="en-US" sz="2800" b="1" dirty="0">
                <a:latin typeface="Candara" panose="020E0502030303020204" pitchFamily="34" charset="0"/>
              </a:rPr>
              <a:t>II. </a:t>
            </a:r>
            <a:r>
              <a:rPr lang="cs-CZ" altLang="en-US" sz="2800" b="1" dirty="0" err="1">
                <a:latin typeface="Candara" panose="020E0502030303020204" pitchFamily="34" charset="0"/>
              </a:rPr>
              <a:t>generation</a:t>
            </a:r>
            <a:endParaRPr lang="cs-CZ" altLang="en-US" sz="2800" b="1" dirty="0">
              <a:latin typeface="Candara" panose="020E0502030303020204" pitchFamily="34" charset="0"/>
            </a:endParaRPr>
          </a:p>
          <a:p>
            <a:pPr>
              <a:spcBef>
                <a:spcPts val="600"/>
              </a:spcBef>
            </a:pPr>
            <a:r>
              <a:rPr lang="cs-CZ" altLang="en-US" sz="2600" dirty="0" err="1">
                <a:latin typeface="Candara" panose="020E0502030303020204" pitchFamily="34" charset="0"/>
              </a:rPr>
              <a:t>cetirizine</a:t>
            </a:r>
            <a:endParaRPr lang="cs-CZ" altLang="en-US" sz="2600" dirty="0">
              <a:latin typeface="Candara" panose="020E0502030303020204" pitchFamily="34" charset="0"/>
            </a:endParaRPr>
          </a:p>
          <a:p>
            <a:pPr>
              <a:spcBef>
                <a:spcPts val="600"/>
              </a:spcBef>
            </a:pPr>
            <a:r>
              <a:rPr lang="cs-CZ" altLang="en-US" sz="2600" dirty="0" err="1">
                <a:latin typeface="Candara" panose="020E0502030303020204" pitchFamily="34" charset="0"/>
              </a:rPr>
              <a:t>loratadine</a:t>
            </a:r>
            <a:endParaRPr lang="cs-CZ" altLang="en-US" sz="2600" dirty="0">
              <a:latin typeface="Candara" panose="020E0502030303020204" pitchFamily="34" charset="0"/>
            </a:endParaRPr>
          </a:p>
          <a:p>
            <a:pPr>
              <a:spcBef>
                <a:spcPts val="600"/>
              </a:spcBef>
            </a:pPr>
            <a:r>
              <a:rPr lang="cs-CZ" altLang="en-US" sz="2600" dirty="0" err="1">
                <a:latin typeface="Candara" panose="020E0502030303020204" pitchFamily="34" charset="0"/>
              </a:rPr>
              <a:t>fexofenadine</a:t>
            </a:r>
            <a:endParaRPr lang="cs-CZ" altLang="en-US" sz="2600" dirty="0">
              <a:latin typeface="Candara" panose="020E0502030303020204" pitchFamily="34" charset="0"/>
            </a:endParaRPr>
          </a:p>
          <a:p>
            <a:pPr>
              <a:spcBef>
                <a:spcPts val="600"/>
              </a:spcBef>
            </a:pPr>
            <a:r>
              <a:rPr lang="cs-CZ" altLang="en-US" sz="2600" dirty="0" err="1">
                <a:latin typeface="Candara" panose="020E0502030303020204" pitchFamily="34" charset="0"/>
              </a:rPr>
              <a:t>azelastine</a:t>
            </a:r>
            <a:endParaRPr lang="cs-CZ" altLang="en-US" sz="2600" dirty="0">
              <a:latin typeface="Candara" panose="020E0502030303020204" pitchFamily="34" charset="0"/>
            </a:endParaRPr>
          </a:p>
          <a:p>
            <a:pPr>
              <a:spcBef>
                <a:spcPts val="600"/>
              </a:spcBef>
            </a:pPr>
            <a:r>
              <a:rPr lang="cs-CZ" altLang="en-US" sz="2600" dirty="0" err="1">
                <a:latin typeface="Candara" panose="020E0502030303020204" pitchFamily="34" charset="0"/>
              </a:rPr>
              <a:t>levocabastine</a:t>
            </a:r>
            <a:endParaRPr lang="cs-CZ" altLang="en-US" sz="2600" dirty="0">
              <a:latin typeface="Candara" panose="020E0502030303020204" pitchFamily="34" charset="0"/>
            </a:endParaRPr>
          </a:p>
          <a:p>
            <a:pPr>
              <a:spcBef>
                <a:spcPct val="35000"/>
              </a:spcBef>
              <a:buFont typeface="Arial" panose="020B0604020202020204" pitchFamily="34" charset="0"/>
              <a:buNone/>
            </a:pPr>
            <a:endParaRPr lang="cs-CZ" altLang="en-US" sz="2600" dirty="0">
              <a:latin typeface="Candara" panose="020E0502030303020204" pitchFamily="34" charset="0"/>
            </a:endParaRPr>
          </a:p>
          <a:p>
            <a:pPr>
              <a:spcBef>
                <a:spcPct val="35000"/>
              </a:spcBef>
              <a:buFont typeface="Arial" panose="020B0604020202020204" pitchFamily="34" charset="0"/>
              <a:buNone/>
            </a:pPr>
            <a:endParaRPr lang="cs-CZ" altLang="en-US" sz="2400" b="1" dirty="0">
              <a:latin typeface="Candara" panose="020E0502030303020204" pitchFamily="34" charset="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B3C2F56B-9312-487A-A7AD-150EB23A4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7731" y="3883586"/>
            <a:ext cx="2808288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2800" b="1" dirty="0">
                <a:latin typeface="Candara" panose="020E0502030303020204" pitchFamily="34" charset="0"/>
              </a:rPr>
              <a:t>III. </a:t>
            </a:r>
            <a:r>
              <a:rPr lang="cs-CZ" altLang="en-US" sz="2800" b="1" dirty="0" err="1">
                <a:latin typeface="Candara" panose="020E0502030303020204" pitchFamily="34" charset="0"/>
              </a:rPr>
              <a:t>generation</a:t>
            </a:r>
            <a:endParaRPr lang="cs-CZ" altLang="en-US" sz="2800" b="1" dirty="0"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en-US" sz="1000" b="1" dirty="0">
              <a:latin typeface="Candara" panose="020E0502030303020204" pitchFamily="34" charset="0"/>
            </a:endParaRPr>
          </a:p>
          <a:p>
            <a:pPr marL="342900" indent="-342900">
              <a:spcBef>
                <a:spcPts val="600"/>
              </a:spcBef>
              <a:defRPr/>
            </a:pPr>
            <a:r>
              <a:rPr lang="cs-CZ" altLang="en-US" sz="2600" dirty="0" err="1">
                <a:latin typeface="Candara" panose="020E0502030303020204" pitchFamily="34" charset="0"/>
              </a:rPr>
              <a:t>levocetirizine</a:t>
            </a:r>
            <a:endParaRPr lang="cs-CZ" altLang="en-US" sz="2600" dirty="0">
              <a:latin typeface="Candara" panose="020E0502030303020204" pitchFamily="34" charset="0"/>
            </a:endParaRPr>
          </a:p>
          <a:p>
            <a:pPr marL="342900" indent="-342900">
              <a:spcBef>
                <a:spcPts val="600"/>
              </a:spcBef>
              <a:defRPr/>
            </a:pPr>
            <a:r>
              <a:rPr lang="cs-CZ" altLang="en-US" sz="2600" dirty="0" err="1">
                <a:latin typeface="Candara" panose="020E0502030303020204" pitchFamily="34" charset="0"/>
              </a:rPr>
              <a:t>desloratadine</a:t>
            </a:r>
            <a:endParaRPr lang="cs-CZ" altLang="en-US" sz="2600" dirty="0">
              <a:latin typeface="Candara" panose="020E0502030303020204" pitchFamily="34" charset="0"/>
            </a:endParaRPr>
          </a:p>
          <a:p>
            <a:pPr marL="342900" indent="-342900">
              <a:spcBef>
                <a:spcPts val="600"/>
              </a:spcBef>
              <a:defRPr/>
            </a:pPr>
            <a:r>
              <a:rPr lang="cs-CZ" altLang="en-US" sz="2600" dirty="0" err="1">
                <a:latin typeface="Candara" panose="020E0502030303020204" pitchFamily="34" charset="0"/>
              </a:rPr>
              <a:t>bilastine</a:t>
            </a:r>
            <a:endParaRPr lang="cs-CZ" altLang="en-US" sz="2600" dirty="0">
              <a:latin typeface="Candara" panose="020E0502030303020204" pitchFamily="34" charset="0"/>
            </a:endParaRPr>
          </a:p>
          <a:p>
            <a:pPr marL="342900" indent="-342900">
              <a:spcBef>
                <a:spcPts val="600"/>
              </a:spcBef>
              <a:defRPr/>
            </a:pPr>
            <a:r>
              <a:rPr lang="cs-CZ" altLang="en-US" sz="2600" dirty="0" err="1">
                <a:latin typeface="Candara" panose="020E0502030303020204" pitchFamily="34" charset="0"/>
              </a:rPr>
              <a:t>rupatadine</a:t>
            </a:r>
            <a:endParaRPr lang="cs-CZ" altLang="en-US" sz="260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DA4B505-853C-47B5-BE50-B68126BFB7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0687" y="3825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936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02DD028E-2DE7-4376-B0B1-7BBE5B60052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21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Novel H</a:t>
            </a:r>
            <a:r>
              <a:rPr lang="cs-CZ" altLang="en-US" sz="3600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1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antihistamines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b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</a:b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III.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generation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Zástupný symbol pro obsah 7">
            <a:extLst>
              <a:ext uri="{FF2B5EF4-FFF2-40B4-BE49-F238E27FC236}">
                <a16:creationId xmlns:a16="http://schemas.microsoft.com/office/drawing/2014/main" id="{40BE1347-02CA-4836-961C-3BCA18C9A525}"/>
              </a:ext>
            </a:extLst>
          </p:cNvPr>
          <p:cNvSpPr txBox="1">
            <a:spLocks/>
          </p:cNvSpPr>
          <p:nvPr/>
        </p:nvSpPr>
        <p:spPr>
          <a:xfrm>
            <a:off x="1981200" y="1519815"/>
            <a:ext cx="8229600" cy="45259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altLang="en-US" sz="2600" b="1" kern="0">
                <a:latin typeface="Candara" panose="020E0502030303020204" pitchFamily="34" charset="0"/>
              </a:rPr>
              <a:t>bilastine</a:t>
            </a:r>
          </a:p>
          <a:p>
            <a:pPr algn="ctr"/>
            <a:endParaRPr lang="en-US" altLang="en-US" sz="1200" b="1" kern="0">
              <a:latin typeface="Candara" panose="020E0502030303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altLang="en-US" sz="2600" kern="0">
                <a:latin typeface="Candara" panose="020E0502030303020204" pitchFamily="34" charset="0"/>
              </a:rPr>
              <a:t>high selectivity towards H</a:t>
            </a:r>
            <a:r>
              <a:rPr lang="en-US" altLang="en-US" sz="2600" kern="0" baseline="-25000">
                <a:latin typeface="Candara" panose="020E0502030303020204" pitchFamily="34" charset="0"/>
              </a:rPr>
              <a:t>1</a:t>
            </a:r>
            <a:r>
              <a:rPr lang="en-US" altLang="en-US" sz="2600" kern="0">
                <a:latin typeface="Candara" panose="020E0502030303020204" pitchFamily="34" charset="0"/>
              </a:rPr>
              <a:t>-receptors, antiinflammatory properties</a:t>
            </a:r>
          </a:p>
          <a:p>
            <a:pPr lvl="1">
              <a:lnSpc>
                <a:spcPct val="100000"/>
              </a:lnSpc>
            </a:pPr>
            <a:endParaRPr lang="en-US" altLang="en-US" sz="2600" kern="0">
              <a:latin typeface="Candara" panose="020E0502030303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altLang="en-US" sz="2600" kern="0">
                <a:latin typeface="Candara" panose="020E0502030303020204" pitchFamily="34" charset="0"/>
              </a:rPr>
              <a:t>not metabolized by liver or intestinal wall, low potential for drug-drug interaction</a:t>
            </a:r>
          </a:p>
          <a:p>
            <a:pPr algn="ctr">
              <a:spcBef>
                <a:spcPts val="1800"/>
              </a:spcBef>
            </a:pPr>
            <a:endParaRPr lang="en-US" altLang="en-US" sz="2600" b="1" kern="0">
              <a:latin typeface="Candara" panose="020E0502030303020204" pitchFamily="34" charset="0"/>
            </a:endParaRPr>
          </a:p>
          <a:p>
            <a:pPr algn="ctr">
              <a:spcBef>
                <a:spcPts val="1800"/>
              </a:spcBef>
            </a:pPr>
            <a:r>
              <a:rPr lang="en-US" altLang="en-US" sz="2600" b="1" kern="0">
                <a:latin typeface="Candara" panose="020E0502030303020204" pitchFamily="34" charset="0"/>
              </a:rPr>
              <a:t>rupatadine</a:t>
            </a:r>
          </a:p>
          <a:p>
            <a:pPr lvl="1">
              <a:lnSpc>
                <a:spcPct val="100000"/>
              </a:lnSpc>
            </a:pPr>
            <a:endParaRPr lang="en-US" altLang="en-US" sz="1200" kern="0">
              <a:latin typeface="Candara" panose="020E0502030303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altLang="en-US" sz="2600" kern="0">
                <a:latin typeface="Candara" panose="020E0502030303020204" pitchFamily="34" charset="0"/>
              </a:rPr>
              <a:t>long-term effect</a:t>
            </a:r>
          </a:p>
          <a:p>
            <a:pPr lvl="1">
              <a:lnSpc>
                <a:spcPct val="100000"/>
              </a:lnSpc>
            </a:pPr>
            <a:endParaRPr lang="en-US" altLang="en-US" sz="2600" kern="0">
              <a:latin typeface="Candara" panose="020E0502030303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altLang="en-US" sz="2600" kern="0">
                <a:latin typeface="Candara" panose="020E0502030303020204" pitchFamily="34" charset="0"/>
              </a:rPr>
              <a:t>dual effect (H</a:t>
            </a:r>
            <a:r>
              <a:rPr lang="en-US" altLang="en-US" sz="2600" kern="0" baseline="-25000">
                <a:latin typeface="Candara" panose="020E0502030303020204" pitchFamily="34" charset="0"/>
              </a:rPr>
              <a:t>1 </a:t>
            </a:r>
            <a:r>
              <a:rPr lang="en-US" altLang="en-US" sz="2600" kern="0">
                <a:latin typeface="Candara" panose="020E0502030303020204" pitchFamily="34" charset="0"/>
              </a:rPr>
              <a:t>antagonist + blocks PAF receptors)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C92D57F-16EC-4477-BEAA-AFF283574D1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6504" y="3825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353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7768B51B-B705-4C18-8E9D-9618FB46D857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21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</a:t>
            </a:r>
            <a:r>
              <a:rPr lang="cs-CZ" altLang="en-US" sz="3600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1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antihistamines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b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</a:b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AE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of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II.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generation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5E54AC0-D5DA-49CA-B160-1D2D3AA50FD9}"/>
              </a:ext>
            </a:extLst>
          </p:cNvPr>
          <p:cNvSpPr txBox="1">
            <a:spLocks/>
          </p:cNvSpPr>
          <p:nvPr/>
        </p:nvSpPr>
        <p:spPr>
          <a:xfrm>
            <a:off x="1980406" y="1600201"/>
            <a:ext cx="8229600" cy="45259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1200"/>
              </a:spcBef>
            </a:pPr>
            <a:r>
              <a:rPr lang="en-US" altLang="en-US" sz="2600" b="1" kern="0">
                <a:latin typeface="Candara" panose="020E0502030303020204" pitchFamily="34" charset="0"/>
              </a:rPr>
              <a:t>arrythmogenic</a:t>
            </a:r>
            <a:r>
              <a:rPr lang="en-US" altLang="en-US" sz="2600" kern="0">
                <a:latin typeface="Candara" panose="020E0502030303020204" pitchFamily="34" charset="0"/>
              </a:rPr>
              <a:t>→ QT interval prolongation (some drugs even withdrawn)</a:t>
            </a:r>
          </a:p>
          <a:p>
            <a:pPr algn="ctr">
              <a:spcBef>
                <a:spcPts val="1200"/>
              </a:spcBef>
            </a:pPr>
            <a:r>
              <a:rPr lang="en-US" altLang="en-US" sz="2600" kern="0">
                <a:latin typeface="Candara" panose="020E0502030303020204" pitchFamily="34" charset="0"/>
              </a:rPr>
              <a:t>possible sedation when overdosed (cetirizine)</a:t>
            </a:r>
          </a:p>
          <a:p>
            <a:pPr algn="ctr">
              <a:spcBef>
                <a:spcPts val="1200"/>
              </a:spcBef>
            </a:pPr>
            <a:endParaRPr lang="en-US" altLang="en-US" sz="2600" b="1" kern="0">
              <a:latin typeface="Candara" panose="020E0502030303020204" pitchFamily="34" charset="0"/>
            </a:endParaRPr>
          </a:p>
          <a:p>
            <a:pPr algn="ctr">
              <a:spcBef>
                <a:spcPts val="1200"/>
              </a:spcBef>
            </a:pPr>
            <a:r>
              <a:rPr lang="en-US" altLang="en-US" sz="2600" b="1" kern="0">
                <a:latin typeface="Candara" panose="020E0502030303020204" pitchFamily="34" charset="0"/>
              </a:rPr>
              <a:t>Interactions</a:t>
            </a:r>
            <a:r>
              <a:rPr lang="en-US" altLang="en-US" sz="2600" kern="0">
                <a:latin typeface="Candara" panose="020E0502030303020204" pitchFamily="34" charset="0"/>
              </a:rPr>
              <a:t>: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altLang="en-US" sz="2600" kern="0">
                <a:latin typeface="Candara" panose="020E0502030303020204" pitchFamily="34" charset="0"/>
              </a:rPr>
              <a:t> are metabolised by CYP3A4 → be cautious of inhibitors of this isoform (macrolide ATB, azole antifungals, verapamil, grapefruit juice...)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93D8178-DC6F-4F5B-A7AB-66594FDCE3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9234" y="3825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797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A940AB1-C2DB-4572-85AE-F17E1447C7A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21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</a:t>
            </a:r>
            <a:r>
              <a:rPr lang="cs-CZ" altLang="en-US" sz="3600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1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antihistamines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b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</a:b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Indications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I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30000E0-927E-4E96-9814-107F52CB3C91}"/>
              </a:ext>
            </a:extLst>
          </p:cNvPr>
          <p:cNvSpPr txBox="1">
            <a:spLocks/>
          </p:cNvSpPr>
          <p:nvPr/>
        </p:nvSpPr>
        <p:spPr>
          <a:xfrm>
            <a:off x="1958181" y="1698292"/>
            <a:ext cx="8458200" cy="51847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80000"/>
              </a:lnSpc>
              <a:spcBef>
                <a:spcPts val="1200"/>
              </a:spcBef>
            </a:pPr>
            <a:r>
              <a:rPr lang="en-US" altLang="en-US" sz="2200" kern="0">
                <a:latin typeface="Candara" panose="020E0502030303020204" pitchFamily="34" charset="0"/>
                <a:sym typeface="Symbol" panose="05050102010706020507" pitchFamily="18" charset="2"/>
              </a:rPr>
              <a:t>treatment of symptoms of </a:t>
            </a:r>
            <a:r>
              <a:rPr lang="en-US" altLang="en-US" sz="2200" b="1" kern="0">
                <a:latin typeface="Candara" panose="020E0502030303020204" pitchFamily="34" charset="0"/>
                <a:sym typeface="Symbol" panose="05050102010706020507" pitchFamily="18" charset="2"/>
              </a:rPr>
              <a:t>allergic diseases</a:t>
            </a:r>
          </a:p>
          <a:p>
            <a:pPr lvl="1">
              <a:lnSpc>
                <a:spcPct val="80000"/>
              </a:lnSpc>
              <a:spcBef>
                <a:spcPts val="600"/>
              </a:spcBef>
            </a:pPr>
            <a:r>
              <a:rPr lang="en-US" altLang="en-US" sz="2200" kern="0">
                <a:latin typeface="Candara" panose="020E0502030303020204" pitchFamily="34" charset="0"/>
                <a:sym typeface="Symbol" panose="05050102010706020507" pitchFamily="18" charset="2"/>
              </a:rPr>
              <a:t>- allergic rhinitis</a:t>
            </a:r>
          </a:p>
          <a:p>
            <a:pPr lvl="1">
              <a:lnSpc>
                <a:spcPct val="80000"/>
              </a:lnSpc>
              <a:spcBef>
                <a:spcPts val="600"/>
              </a:spcBef>
            </a:pPr>
            <a:r>
              <a:rPr lang="en-US" altLang="en-US" sz="2200" kern="0">
                <a:latin typeface="Candara" panose="020E0502030303020204" pitchFamily="34" charset="0"/>
                <a:sym typeface="Symbol" panose="05050102010706020507" pitchFamily="18" charset="2"/>
              </a:rPr>
              <a:t>- urticaria, drug and food allergy </a:t>
            </a:r>
          </a:p>
          <a:p>
            <a:pPr algn="ctr">
              <a:lnSpc>
                <a:spcPct val="80000"/>
              </a:lnSpc>
              <a:spcBef>
                <a:spcPts val="1200"/>
              </a:spcBef>
            </a:pPr>
            <a:endParaRPr lang="en-US" altLang="en-US" sz="2200" kern="0">
              <a:latin typeface="Candara" panose="020E0502030303020204" pitchFamily="34" charset="0"/>
              <a:sym typeface="Symbol" panose="05050102010706020507" pitchFamily="18" charset="2"/>
            </a:endParaRPr>
          </a:p>
          <a:p>
            <a:pPr algn="ctr">
              <a:lnSpc>
                <a:spcPct val="80000"/>
              </a:lnSpc>
              <a:spcBef>
                <a:spcPts val="1200"/>
              </a:spcBef>
            </a:pPr>
            <a:r>
              <a:rPr lang="en-US" altLang="en-US" sz="2200" kern="0">
                <a:latin typeface="Candara" panose="020E0502030303020204" pitchFamily="34" charset="0"/>
                <a:sym typeface="Symbol" panose="05050102010706020507" pitchFamily="18" charset="2"/>
              </a:rPr>
              <a:t>add-on treatment of anafylactic reactions</a:t>
            </a:r>
          </a:p>
          <a:p>
            <a:pPr algn="ctr">
              <a:lnSpc>
                <a:spcPct val="80000"/>
              </a:lnSpc>
              <a:spcBef>
                <a:spcPts val="1200"/>
              </a:spcBef>
            </a:pPr>
            <a:endParaRPr lang="en-US" altLang="en-US" sz="2200" b="1" kern="0">
              <a:latin typeface="Candara" panose="020E0502030303020204" pitchFamily="34" charset="0"/>
              <a:sym typeface="Symbol" panose="05050102010706020507" pitchFamily="18" charset="2"/>
            </a:endParaRPr>
          </a:p>
          <a:p>
            <a:pPr algn="ctr">
              <a:lnSpc>
                <a:spcPct val="80000"/>
              </a:lnSpc>
              <a:spcBef>
                <a:spcPts val="1200"/>
              </a:spcBef>
            </a:pPr>
            <a:r>
              <a:rPr lang="en-US" altLang="en-US" sz="2200" b="1" kern="0">
                <a:latin typeface="Candara" panose="020E0502030303020204" pitchFamily="34" charset="0"/>
                <a:sym typeface="Symbol" panose="05050102010706020507" pitchFamily="18" charset="2"/>
              </a:rPr>
              <a:t>pruritus</a:t>
            </a:r>
            <a:r>
              <a:rPr lang="en-US" altLang="en-US" sz="2200" kern="0">
                <a:latin typeface="Candara" panose="020E0502030303020204" pitchFamily="34" charset="0"/>
                <a:sym typeface="Symbol" panose="05050102010706020507" pitchFamily="18" charset="2"/>
              </a:rPr>
              <a:t> of various ethiology (e.g. itching in allergic and non-allergic dermatitis + insect bites)</a:t>
            </a:r>
          </a:p>
          <a:p>
            <a:pPr algn="ctr">
              <a:lnSpc>
                <a:spcPct val="80000"/>
              </a:lnSpc>
              <a:spcBef>
                <a:spcPts val="1200"/>
              </a:spcBef>
            </a:pPr>
            <a:endParaRPr lang="en-US" altLang="en-US" sz="2200" b="1" kern="0">
              <a:latin typeface="Candara" panose="020E0502030303020204" pitchFamily="34" charset="0"/>
            </a:endParaRPr>
          </a:p>
          <a:p>
            <a:pPr algn="ctr">
              <a:lnSpc>
                <a:spcPct val="80000"/>
              </a:lnSpc>
              <a:spcBef>
                <a:spcPts val="1200"/>
              </a:spcBef>
            </a:pPr>
            <a:r>
              <a:rPr lang="en-US" altLang="en-US" sz="2200" b="1" kern="0">
                <a:latin typeface="Candara" panose="020E0502030303020204" pitchFamily="34" charset="0"/>
              </a:rPr>
              <a:t>tinitus, Meniére‘s disease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5271C4D-A125-4A28-BF85-4F433B9986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0688" y="49209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257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A940AB1-C2DB-4572-85AE-F17E1447C7A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21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</a:t>
            </a:r>
            <a:r>
              <a:rPr lang="cs-CZ" altLang="en-US" sz="3600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1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antihistamines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b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</a:b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Indications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II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E1BF5A34-DC17-47D3-87CD-FBA7406DB781}"/>
              </a:ext>
            </a:extLst>
          </p:cNvPr>
          <p:cNvSpPr txBox="1">
            <a:spLocks/>
          </p:cNvSpPr>
          <p:nvPr/>
        </p:nvSpPr>
        <p:spPr>
          <a:xfrm>
            <a:off x="1958181" y="1437036"/>
            <a:ext cx="8458200" cy="51847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80000"/>
              </a:lnSpc>
              <a:spcBef>
                <a:spcPts val="1200"/>
              </a:spcBef>
            </a:pPr>
            <a:r>
              <a:rPr lang="cs-CZ" altLang="en-US" sz="2200" b="1" kern="0" dirty="0">
                <a:latin typeface="Candara" panose="020E0502030303020204" pitchFamily="34" charset="0"/>
              </a:rPr>
              <a:t>m</a:t>
            </a:r>
            <a:r>
              <a:rPr lang="en-US" altLang="en-US" sz="2200" b="1" kern="0" dirty="0" err="1">
                <a:latin typeface="Candara" panose="020E0502030303020204" pitchFamily="34" charset="0"/>
              </a:rPr>
              <a:t>igraine</a:t>
            </a:r>
            <a:endParaRPr lang="en-US" altLang="en-US" sz="2200" b="1" kern="0" dirty="0">
              <a:latin typeface="Candara" panose="020E0502030303020204" pitchFamily="34" charset="0"/>
            </a:endParaRPr>
          </a:p>
          <a:p>
            <a:pPr algn="ctr">
              <a:lnSpc>
                <a:spcPct val="80000"/>
              </a:lnSpc>
              <a:spcBef>
                <a:spcPts val="1200"/>
              </a:spcBef>
            </a:pPr>
            <a:endParaRPr lang="en-US" altLang="en-US" sz="2200" b="1" kern="0" dirty="0">
              <a:latin typeface="Candara" panose="020E0502030303020204" pitchFamily="34" charset="0"/>
            </a:endParaRPr>
          </a:p>
          <a:p>
            <a:pPr algn="ctr">
              <a:lnSpc>
                <a:spcPct val="80000"/>
              </a:lnSpc>
              <a:spcBef>
                <a:spcPts val="1200"/>
              </a:spcBef>
            </a:pPr>
            <a:r>
              <a:rPr lang="en-US" altLang="en-US" sz="2200" b="1" kern="0" dirty="0">
                <a:latin typeface="Candara" panose="020E0502030303020204" pitchFamily="34" charset="0"/>
              </a:rPr>
              <a:t>nausea a vomiting</a:t>
            </a:r>
          </a:p>
          <a:p>
            <a:pPr lvl="1">
              <a:lnSpc>
                <a:spcPct val="80000"/>
              </a:lnSpc>
              <a:spcBef>
                <a:spcPts val="600"/>
              </a:spcBef>
            </a:pPr>
            <a:r>
              <a:rPr lang="en-US" altLang="en-US" sz="2200" kern="0" dirty="0">
                <a:latin typeface="Candara" panose="020E0502030303020204" pitchFamily="34" charset="0"/>
              </a:rPr>
              <a:t>movement sickness (</a:t>
            </a:r>
            <a:r>
              <a:rPr lang="en-US" altLang="en-US" sz="2200" kern="0" dirty="0" err="1">
                <a:latin typeface="Candara" panose="020E0502030303020204" pitchFamily="34" charset="0"/>
              </a:rPr>
              <a:t>moxastine</a:t>
            </a:r>
            <a:r>
              <a:rPr lang="en-US" altLang="en-US" sz="2200" kern="0" dirty="0">
                <a:latin typeface="Candara" panose="020E0502030303020204" pitchFamily="34" charset="0"/>
              </a:rPr>
              <a:t>, embramine)</a:t>
            </a:r>
          </a:p>
          <a:p>
            <a:pPr lvl="1">
              <a:lnSpc>
                <a:spcPct val="80000"/>
              </a:lnSpc>
              <a:spcBef>
                <a:spcPts val="600"/>
              </a:spcBef>
            </a:pPr>
            <a:r>
              <a:rPr lang="en-US" altLang="en-US" sz="2200" kern="0" dirty="0">
                <a:latin typeface="Candara" panose="020E0502030303020204" pitchFamily="34" charset="0"/>
              </a:rPr>
              <a:t>vertigo </a:t>
            </a:r>
          </a:p>
          <a:p>
            <a:pPr lvl="1">
              <a:lnSpc>
                <a:spcPct val="80000"/>
              </a:lnSpc>
              <a:spcBef>
                <a:spcPts val="600"/>
              </a:spcBef>
            </a:pPr>
            <a:endParaRPr lang="en-US" altLang="en-US" sz="2200" kern="0" dirty="0">
              <a:latin typeface="Candara" panose="020E0502030303020204" pitchFamily="34" charset="0"/>
            </a:endParaRPr>
          </a:p>
          <a:p>
            <a:pPr algn="ctr">
              <a:lnSpc>
                <a:spcPct val="80000"/>
              </a:lnSpc>
              <a:spcBef>
                <a:spcPts val="1200"/>
              </a:spcBef>
            </a:pPr>
            <a:r>
              <a:rPr lang="en-US" altLang="en-US" sz="2200" b="1" kern="0" dirty="0">
                <a:latin typeface="Candara" panose="020E0502030303020204" pitchFamily="34" charset="0"/>
              </a:rPr>
              <a:t>prophylactic premedication</a:t>
            </a:r>
            <a:r>
              <a:rPr lang="en-US" altLang="en-US" sz="2200" kern="0" dirty="0">
                <a:latin typeface="Candara" panose="020E0502030303020204" pitchFamily="34" charset="0"/>
              </a:rPr>
              <a:t> before some drugs (e.g. monoclonal antibodies) </a:t>
            </a:r>
          </a:p>
          <a:p>
            <a:pPr algn="ctr">
              <a:lnSpc>
                <a:spcPct val="80000"/>
              </a:lnSpc>
              <a:spcBef>
                <a:spcPts val="1200"/>
              </a:spcBef>
            </a:pPr>
            <a:endParaRPr lang="en-US" altLang="en-US" sz="2200" kern="0" dirty="0">
              <a:latin typeface="Candara" panose="020E0502030303020204" pitchFamily="34" charset="0"/>
            </a:endParaRPr>
          </a:p>
          <a:p>
            <a:pPr algn="ctr">
              <a:lnSpc>
                <a:spcPct val="80000"/>
              </a:lnSpc>
              <a:spcBef>
                <a:spcPts val="1200"/>
              </a:spcBef>
            </a:pPr>
            <a:r>
              <a:rPr lang="en-US" altLang="en-US" sz="2200" b="1" kern="0" dirty="0">
                <a:latin typeface="Candara" panose="020E0502030303020204" pitchFamily="34" charset="0"/>
              </a:rPr>
              <a:t>sleeplessness</a:t>
            </a:r>
            <a:r>
              <a:rPr lang="en-US" altLang="en-US" sz="2200" kern="0" dirty="0">
                <a:latin typeface="Candara" panose="020E0502030303020204" pitchFamily="34" charset="0"/>
              </a:rPr>
              <a:t>, when hypnotics are not tolerated</a:t>
            </a:r>
          </a:p>
          <a:p>
            <a:pPr algn="ctr">
              <a:lnSpc>
                <a:spcPct val="80000"/>
              </a:lnSpc>
              <a:spcBef>
                <a:spcPts val="1200"/>
              </a:spcBef>
            </a:pPr>
            <a:endParaRPr lang="en-US" altLang="en-US" sz="2200" b="1" kern="0" dirty="0">
              <a:latin typeface="Candara" panose="020E0502030303020204" pitchFamily="34" charset="0"/>
            </a:endParaRPr>
          </a:p>
          <a:p>
            <a:pPr algn="ctr">
              <a:lnSpc>
                <a:spcPct val="80000"/>
              </a:lnSpc>
              <a:spcBef>
                <a:spcPts val="1200"/>
              </a:spcBef>
            </a:pPr>
            <a:r>
              <a:rPr lang="en-US" altLang="en-US" sz="2200" b="1" kern="0" dirty="0">
                <a:latin typeface="Candara" panose="020E0502030303020204" pitchFamily="34" charset="0"/>
              </a:rPr>
              <a:t>anxiety</a:t>
            </a:r>
            <a:r>
              <a:rPr lang="en-US" altLang="en-US" sz="2200" kern="0" dirty="0">
                <a:latin typeface="Candara" panose="020E0502030303020204" pitchFamily="34" charset="0"/>
              </a:rPr>
              <a:t> (hydroxyzine → mild anxiolytic effect)</a:t>
            </a:r>
            <a:endParaRPr lang="en-US" altLang="en-US" sz="2200" kern="0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C78020B-E69C-4C15-A61D-9F61C5CE4A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04134" y="47500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55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75A0DD60-BEDF-4BD4-90E6-7A7131F08EA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21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</a:t>
            </a:r>
            <a:r>
              <a:rPr lang="cs-CZ" altLang="en-US" sz="3600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1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antihistamines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b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</a:b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Contraindications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DA0FEA2-642C-425E-9711-004DC30CBAB0}"/>
              </a:ext>
            </a:extLst>
          </p:cNvPr>
          <p:cNvSpPr txBox="1">
            <a:spLocks/>
          </p:cNvSpPr>
          <p:nvPr/>
        </p:nvSpPr>
        <p:spPr>
          <a:xfrm>
            <a:off x="1609688" y="1628776"/>
            <a:ext cx="9059107" cy="45259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cs-CZ" altLang="en-US" sz="2800" kern="0" dirty="0">
                <a:latin typeface="Candara" panose="020E0502030303020204" pitchFamily="34" charset="0"/>
              </a:rPr>
              <a:t>- </a:t>
            </a:r>
            <a:r>
              <a:rPr lang="en-US" altLang="en-US" sz="2800" kern="0" dirty="0">
                <a:latin typeface="Candara" panose="020E0502030303020204" pitchFamily="34" charset="0"/>
              </a:rPr>
              <a:t>alcohol dependency</a:t>
            </a:r>
          </a:p>
          <a:p>
            <a:pPr algn="ctr">
              <a:spcBef>
                <a:spcPts val="600"/>
              </a:spcBef>
            </a:pPr>
            <a:r>
              <a:rPr lang="cs-CZ" altLang="en-US" sz="2800" kern="0" dirty="0">
                <a:latin typeface="Candara" panose="020E0502030303020204" pitchFamily="34" charset="0"/>
              </a:rPr>
              <a:t>- </a:t>
            </a:r>
            <a:r>
              <a:rPr lang="en-US" altLang="en-US" sz="2800" kern="0" dirty="0">
                <a:latin typeface="Candara" panose="020E0502030303020204" pitchFamily="34" charset="0"/>
              </a:rPr>
              <a:t>hypersensitiveness to that substance</a:t>
            </a:r>
          </a:p>
          <a:p>
            <a:pPr algn="ctr">
              <a:spcBef>
                <a:spcPts val="600"/>
              </a:spcBef>
            </a:pPr>
            <a:r>
              <a:rPr lang="cs-CZ" altLang="en-US" sz="2800" kern="0" dirty="0">
                <a:latin typeface="Candara" panose="020E0502030303020204" pitchFamily="34" charset="0"/>
              </a:rPr>
              <a:t>- </a:t>
            </a:r>
            <a:r>
              <a:rPr lang="en-US" altLang="en-US" sz="2800" kern="0" dirty="0">
                <a:latin typeface="Candara" panose="020E0502030303020204" pitchFamily="34" charset="0"/>
              </a:rPr>
              <a:t>serious hypotension</a:t>
            </a:r>
          </a:p>
          <a:p>
            <a:pPr algn="ctr">
              <a:spcBef>
                <a:spcPts val="600"/>
              </a:spcBef>
            </a:pPr>
            <a:r>
              <a:rPr lang="cs-CZ" altLang="en-US" sz="2800" kern="0" dirty="0">
                <a:latin typeface="Candara" panose="020E0502030303020204" pitchFamily="34" charset="0"/>
              </a:rPr>
              <a:t>- </a:t>
            </a:r>
            <a:r>
              <a:rPr lang="en-US" altLang="en-US" sz="2800" kern="0" dirty="0">
                <a:latin typeface="Candara" panose="020E0502030303020204" pitchFamily="34" charset="0"/>
              </a:rPr>
              <a:t>simultaneous administration of sedative drugs </a:t>
            </a:r>
            <a:endParaRPr lang="cs-CZ" altLang="en-US" sz="2800" kern="0" dirty="0">
              <a:latin typeface="Candara" panose="020E0502030303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altLang="en-US" sz="2800" kern="0" dirty="0">
                <a:latin typeface="Candara" panose="020E0502030303020204" pitchFamily="34" charset="0"/>
              </a:rPr>
              <a:t>(</a:t>
            </a:r>
            <a:r>
              <a:rPr lang="en-US" altLang="en-US" sz="2800" kern="0" dirty="0" err="1">
                <a:latin typeface="Candara" panose="020E0502030303020204" pitchFamily="34" charset="0"/>
              </a:rPr>
              <a:t>I.generation</a:t>
            </a:r>
            <a:r>
              <a:rPr lang="en-US" altLang="en-US" sz="2800" kern="0" dirty="0">
                <a:latin typeface="Candara" panose="020E0502030303020204" pitchFamily="34" charset="0"/>
              </a:rPr>
              <a:t>)</a:t>
            </a:r>
          </a:p>
          <a:p>
            <a:pPr algn="ctr">
              <a:spcBef>
                <a:spcPts val="600"/>
              </a:spcBef>
            </a:pPr>
            <a:r>
              <a:rPr lang="cs-CZ" altLang="en-US" sz="2800" kern="0" dirty="0">
                <a:latin typeface="Candara" panose="020E0502030303020204" pitchFamily="34" charset="0"/>
              </a:rPr>
              <a:t>- </a:t>
            </a:r>
            <a:r>
              <a:rPr lang="en-US" altLang="en-US" sz="2800" kern="0" dirty="0">
                <a:latin typeface="Candara" panose="020E0502030303020204" pitchFamily="34" charset="0"/>
              </a:rPr>
              <a:t>activities which require full attention </a:t>
            </a:r>
            <a:endParaRPr lang="cs-CZ" altLang="en-US" sz="2800" kern="0" dirty="0">
              <a:latin typeface="Candara" panose="020E0502030303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altLang="en-US" sz="2800" kern="0" dirty="0">
                <a:latin typeface="Candara" panose="020E0502030303020204" pitchFamily="34" charset="0"/>
              </a:rPr>
              <a:t>(</a:t>
            </a:r>
            <a:r>
              <a:rPr lang="en-US" altLang="en-US" sz="2800" kern="0" dirty="0" err="1">
                <a:latin typeface="Candara" panose="020E0502030303020204" pitchFamily="34" charset="0"/>
              </a:rPr>
              <a:t>I.generation</a:t>
            </a:r>
            <a:r>
              <a:rPr lang="en-US" altLang="en-US" sz="2800" kern="0" dirty="0">
                <a:latin typeface="Candara" panose="020E0502030303020204" pitchFamily="34" charset="0"/>
              </a:rPr>
              <a:t>)</a:t>
            </a:r>
          </a:p>
          <a:p>
            <a:pPr algn="ctr">
              <a:spcBef>
                <a:spcPts val="600"/>
              </a:spcBef>
            </a:pPr>
            <a:r>
              <a:rPr lang="cs-CZ" altLang="en-US" sz="2800" kern="0" dirty="0">
                <a:latin typeface="Candara" panose="020E0502030303020204" pitchFamily="34" charset="0"/>
              </a:rPr>
              <a:t>- </a:t>
            </a:r>
            <a:r>
              <a:rPr lang="en-US" altLang="en-US" sz="2800" kern="0" dirty="0">
                <a:latin typeface="Candara" panose="020E0502030303020204" pitchFamily="34" charset="0"/>
              </a:rPr>
              <a:t>patients with history of arrythmias </a:t>
            </a:r>
            <a:endParaRPr lang="cs-CZ" altLang="en-US" sz="2800" kern="0" dirty="0">
              <a:latin typeface="Candara" panose="020E0502030303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altLang="en-US" sz="2800" kern="0" dirty="0">
                <a:latin typeface="Candara" panose="020E0502030303020204" pitchFamily="34" charset="0"/>
              </a:rPr>
              <a:t>(II. generation)</a:t>
            </a:r>
          </a:p>
          <a:p>
            <a:pPr algn="ctr"/>
            <a:endParaRPr lang="en-US" altLang="en-US" kern="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E8A124D-B38B-478C-BDC8-D7DEBE78F4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9234" y="3825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191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19DCD6B4-6687-4D6C-9945-20E8A01263F5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21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</a:t>
            </a:r>
            <a:r>
              <a:rPr lang="cs-CZ" altLang="en-US" sz="3600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3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antihistamines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b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</a:b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0CBF324-3D17-4481-98F1-6143DB05DCB7}"/>
              </a:ext>
            </a:extLst>
          </p:cNvPr>
          <p:cNvSpPr txBox="1">
            <a:spLocks/>
          </p:cNvSpPr>
          <p:nvPr/>
        </p:nvSpPr>
        <p:spPr>
          <a:xfrm>
            <a:off x="1980407" y="1773239"/>
            <a:ext cx="7859713" cy="43529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altLang="en-US" sz="2600" b="1" kern="0">
                <a:latin typeface="Candara" panose="020E0502030303020204" pitchFamily="34" charset="0"/>
              </a:rPr>
              <a:t>betahistine</a:t>
            </a:r>
            <a:endParaRPr lang="en-US" altLang="en-US" sz="2600" kern="0">
              <a:latin typeface="Candara" panose="020E050203030302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en-US" altLang="en-US" sz="2600" kern="0">
                <a:latin typeface="Candara" panose="020E0502030303020204" pitchFamily="34" charset="0"/>
              </a:rPr>
              <a:t>MoA: H</a:t>
            </a:r>
            <a:r>
              <a:rPr lang="en-US" altLang="en-US" sz="2600" kern="0" baseline="-25000">
                <a:latin typeface="Candara" panose="020E0502030303020204" pitchFamily="34" charset="0"/>
              </a:rPr>
              <a:t>3</a:t>
            </a:r>
            <a:r>
              <a:rPr lang="en-US" altLang="en-US" sz="2600" kern="0">
                <a:latin typeface="Candara" panose="020E0502030303020204" pitchFamily="34" charset="0"/>
              </a:rPr>
              <a:t> antagonist, H</a:t>
            </a:r>
            <a:r>
              <a:rPr lang="en-US" altLang="en-US" sz="2600" kern="0" baseline="-25000">
                <a:latin typeface="Candara" panose="020E0502030303020204" pitchFamily="34" charset="0"/>
              </a:rPr>
              <a:t>1</a:t>
            </a:r>
            <a:r>
              <a:rPr lang="en-US" altLang="en-US" sz="2600" kern="0">
                <a:latin typeface="Candara" panose="020E0502030303020204" pitchFamily="34" charset="0"/>
              </a:rPr>
              <a:t> agonist</a:t>
            </a:r>
          </a:p>
          <a:p>
            <a:pPr lvl="1">
              <a:lnSpc>
                <a:spcPct val="90000"/>
              </a:lnSpc>
            </a:pPr>
            <a:r>
              <a:rPr lang="en-US" altLang="en-US" sz="2600" kern="0">
                <a:latin typeface="Candara" panose="020E0502030303020204" pitchFamily="34" charset="0"/>
              </a:rPr>
              <a:t>analogue of histamine</a:t>
            </a:r>
          </a:p>
          <a:p>
            <a:pPr lvl="1">
              <a:lnSpc>
                <a:spcPct val="90000"/>
              </a:lnSpc>
            </a:pPr>
            <a:endParaRPr lang="en-US" altLang="en-US" sz="2600" kern="0">
              <a:latin typeface="Candara" panose="020E050203030302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en-US" altLang="cs-CZ" sz="2600" kern="0">
                <a:latin typeface="Candara" panose="020E0502030303020204" pitchFamily="34" charset="0"/>
                <a:cs typeface="Arial" panose="020B0604020202020204" pitchFamily="34" charset="0"/>
              </a:rPr>
              <a:t>improves microcirculation of the inner ear by vasodilatating capillaries </a:t>
            </a:r>
          </a:p>
          <a:p>
            <a:pPr lvl="1">
              <a:lnSpc>
                <a:spcPct val="90000"/>
              </a:lnSpc>
            </a:pPr>
            <a:endParaRPr lang="en-US" altLang="en-US" sz="2600" kern="0">
              <a:latin typeface="Candara" panose="020E050203030302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en-US" altLang="en-US" sz="2600" b="1" kern="0">
                <a:latin typeface="Candara" panose="020E0502030303020204" pitchFamily="34" charset="0"/>
              </a:rPr>
              <a:t>indications</a:t>
            </a:r>
            <a:r>
              <a:rPr lang="en-US" altLang="en-US" sz="2600" kern="0">
                <a:latin typeface="Candara" panose="020E0502030303020204" pitchFamily="34" charset="0"/>
              </a:rPr>
              <a:t>: tinitus, vertigo, Meni</a:t>
            </a:r>
            <a:r>
              <a:rPr lang="en-US" altLang="en-US" sz="2600" kern="0">
                <a:latin typeface="Candara" panose="020E0502030303020204" pitchFamily="34" charset="0"/>
                <a:cs typeface="Arial" panose="020B0604020202020204" pitchFamily="34" charset="0"/>
              </a:rPr>
              <a:t>ère‘s disease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7E38CAF-C30C-4258-B177-4235E62F471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17780" y="3825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040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A78EFFE-A59E-4044-8CA2-0984CBE5DA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Department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Pharmacology</a:t>
            </a:r>
            <a:endParaRPr lang="cs-CZ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3AF8A6-ED23-4CCE-9208-02DB1638B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1327" y="1504009"/>
            <a:ext cx="8351837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 err="1">
                <a:solidFill>
                  <a:srgbClr val="000000"/>
                </a:solidFill>
                <a:cs typeface="Calibri" panose="020F0502020204030204" pitchFamily="34" charset="0"/>
              </a:rPr>
              <a:t>Drugs</a:t>
            </a:r>
            <a:r>
              <a:rPr lang="cs-CZ" altLang="cs-CZ" sz="36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cs-CZ" altLang="cs-CZ" sz="3600" b="1" dirty="0" err="1">
                <a:solidFill>
                  <a:srgbClr val="000000"/>
                </a:solidFill>
                <a:cs typeface="Calibri" panose="020F0502020204030204" pitchFamily="34" charset="0"/>
              </a:rPr>
              <a:t>used</a:t>
            </a:r>
            <a:r>
              <a:rPr lang="cs-CZ" altLang="cs-CZ" sz="3600" b="1" dirty="0">
                <a:solidFill>
                  <a:srgbClr val="000000"/>
                </a:solidFill>
                <a:cs typeface="Calibri" panose="020F0502020204030204" pitchFamily="34" charset="0"/>
              </a:rPr>
              <a:t> in </a:t>
            </a:r>
            <a:r>
              <a:rPr lang="cs-CZ" altLang="cs-CZ" sz="3600" b="1" dirty="0" err="1">
                <a:solidFill>
                  <a:srgbClr val="000000"/>
                </a:solidFill>
                <a:cs typeface="Calibri" panose="020F0502020204030204" pitchFamily="34" charset="0"/>
              </a:rPr>
              <a:t>diseases</a:t>
            </a:r>
            <a:r>
              <a:rPr lang="cs-CZ" altLang="cs-CZ" sz="36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cs-CZ" altLang="cs-CZ" sz="3600" b="1" dirty="0" err="1">
                <a:solidFill>
                  <a:srgbClr val="000000"/>
                </a:solidFill>
                <a:cs typeface="Calibri" panose="020F0502020204030204" pitchFamily="34" charset="0"/>
              </a:rPr>
              <a:t>characterized</a:t>
            </a:r>
            <a:r>
              <a:rPr lang="cs-CZ" altLang="cs-CZ" sz="3600" b="1" dirty="0">
                <a:solidFill>
                  <a:srgbClr val="000000"/>
                </a:solidFill>
                <a:cs typeface="Calibri" panose="020F0502020204030204" pitchFamily="34" charset="0"/>
              </a:rPr>
              <a:t> by </a:t>
            </a:r>
            <a:r>
              <a:rPr lang="cs-CZ" altLang="cs-CZ" sz="3600" b="1" dirty="0" err="1">
                <a:solidFill>
                  <a:srgbClr val="000000"/>
                </a:solidFill>
                <a:cs typeface="Calibri" panose="020F0502020204030204" pitchFamily="34" charset="0"/>
              </a:rPr>
              <a:t>bronchial</a:t>
            </a:r>
            <a:r>
              <a:rPr lang="cs-CZ" altLang="cs-CZ" sz="36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cs-CZ" altLang="cs-CZ" sz="3600" b="1" dirty="0" err="1">
                <a:solidFill>
                  <a:srgbClr val="000000"/>
                </a:solidFill>
                <a:cs typeface="Calibri" panose="020F0502020204030204" pitchFamily="34" charset="0"/>
              </a:rPr>
              <a:t>obstruction</a:t>
            </a:r>
            <a:endParaRPr lang="cs-CZ" altLang="cs-CZ" sz="3600" b="1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1C2AED5-B301-4B05-83CC-8FB365C6A5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6505" y="35536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571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5E97C864-CB3F-4FE8-AD7B-D5F57A38E6E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91519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Bronchial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asthma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5182E84D-C6CF-489E-880C-C88236B71A13}"/>
              </a:ext>
            </a:extLst>
          </p:cNvPr>
          <p:cNvSpPr txBox="1">
            <a:spLocks/>
          </p:cNvSpPr>
          <p:nvPr/>
        </p:nvSpPr>
        <p:spPr>
          <a:xfrm>
            <a:off x="1918495" y="957287"/>
            <a:ext cx="8497887" cy="547211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altLang="en-US" sz="2600" kern="0" dirty="0">
                <a:latin typeface="Candara" panose="020E0502030303020204" pitchFamily="34" charset="0"/>
              </a:rPr>
              <a:t>chronic inflammatory disease of airways</a:t>
            </a:r>
          </a:p>
          <a:p>
            <a:pPr algn="ctr"/>
            <a:r>
              <a:rPr lang="en-US" altLang="en-US" sz="2600" kern="0" dirty="0">
                <a:latin typeface="Candara" panose="020E0502030303020204" pitchFamily="34" charset="0"/>
              </a:rPr>
              <a:t>affecting 300 million people all </a:t>
            </a:r>
            <a:r>
              <a:rPr lang="en-US" altLang="en-US" sz="2600" kern="0" dirty="0" err="1">
                <a:latin typeface="Candara" panose="020E0502030303020204" pitchFamily="34" charset="0"/>
              </a:rPr>
              <a:t>acros</a:t>
            </a:r>
            <a:r>
              <a:rPr lang="cs-CZ" altLang="en-US" sz="2600" kern="0" dirty="0">
                <a:latin typeface="Candara" panose="020E0502030303020204" pitchFamily="34" charset="0"/>
              </a:rPr>
              <a:t>s</a:t>
            </a:r>
            <a:r>
              <a:rPr lang="en-US" altLang="en-US" sz="2600" kern="0" dirty="0">
                <a:latin typeface="Candara" panose="020E0502030303020204" pitchFamily="34" charset="0"/>
              </a:rPr>
              <a:t> the globe</a:t>
            </a:r>
          </a:p>
          <a:p>
            <a:pPr algn="ctr"/>
            <a:r>
              <a:rPr lang="en-US" altLang="en-US" sz="2600" kern="0" dirty="0">
                <a:latin typeface="Candara" panose="020E0502030303020204" pitchFamily="34" charset="0"/>
              </a:rPr>
              <a:t>prevalence in CZ: 8 %, in children over 10 %</a:t>
            </a:r>
            <a:endParaRPr lang="en-US" altLang="en-US" sz="1000" kern="0" dirty="0">
              <a:latin typeface="Candara" panose="020E0502030303020204" pitchFamily="34" charset="0"/>
            </a:endParaRPr>
          </a:p>
          <a:p>
            <a:pPr algn="ctr">
              <a:spcBef>
                <a:spcPts val="1800"/>
              </a:spcBef>
            </a:pPr>
            <a:r>
              <a:rPr lang="en-US" altLang="en-US" sz="2800" b="1" kern="0" dirty="0">
                <a:latin typeface="Candara" panose="020E0502030303020204" pitchFamily="34" charset="0"/>
              </a:rPr>
              <a:t>Characteristics: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400" kern="0" dirty="0">
                <a:latin typeface="Candara" panose="020E0502030303020204" pitchFamily="34" charset="0"/>
              </a:rPr>
              <a:t>bronchial hyper-reactivity 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400" kern="0" dirty="0">
                <a:latin typeface="Candara" panose="020E0502030303020204" pitchFamily="34" charset="0"/>
              </a:rPr>
              <a:t>obstruction (often reversible)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400" kern="0" dirty="0">
                <a:latin typeface="Candara" panose="020E0502030303020204" pitchFamily="34" charset="0"/>
              </a:rPr>
              <a:t>inflammation</a:t>
            </a:r>
            <a:endParaRPr lang="en-US" altLang="en-US" sz="1000" kern="0" dirty="0">
              <a:latin typeface="Candara" panose="020E0502030303020204" pitchFamily="34" charset="0"/>
            </a:endParaRPr>
          </a:p>
          <a:p>
            <a:pPr algn="ctr">
              <a:spcBef>
                <a:spcPts val="1800"/>
              </a:spcBef>
            </a:pPr>
            <a:r>
              <a:rPr lang="en-US" altLang="en-US" sz="2800" b="1" kern="0" dirty="0">
                <a:latin typeface="Candara" panose="020E0502030303020204" pitchFamily="34" charset="0"/>
              </a:rPr>
              <a:t>Symptoms: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400" b="1" kern="0" dirty="0">
                <a:latin typeface="Candara" panose="020E0502030303020204" pitchFamily="34" charset="0"/>
              </a:rPr>
              <a:t>shortness of breath</a:t>
            </a:r>
            <a:r>
              <a:rPr lang="en-US" altLang="en-US" sz="2400" kern="0" dirty="0">
                <a:latin typeface="Candara" panose="020E0502030303020204" pitchFamily="34" charset="0"/>
              </a:rPr>
              <a:t> (bronchoconstriction, mucous plug, </a:t>
            </a:r>
            <a:r>
              <a:rPr lang="en-US" altLang="en-US" sz="2400" kern="0" dirty="0" err="1">
                <a:latin typeface="Candara" panose="020E0502030303020204" pitchFamily="34" charset="0"/>
              </a:rPr>
              <a:t>oedema</a:t>
            </a:r>
            <a:r>
              <a:rPr lang="en-US" altLang="en-US" sz="2400" kern="0" dirty="0">
                <a:latin typeface="Candara" panose="020E0502030303020204" pitchFamily="34" charset="0"/>
              </a:rPr>
              <a:t>, airway remodeling due to the inflammation)</a:t>
            </a:r>
            <a:endParaRPr lang="cs-CZ" altLang="en-US" sz="2400" kern="0" dirty="0">
              <a:latin typeface="Candara" panose="020E0502030303020204" pitchFamily="34" charset="0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</a:pPr>
            <a:endParaRPr lang="en-US" altLang="en-US" sz="2400" kern="0" dirty="0">
              <a:latin typeface="Candara" panose="020E0502030303020204" pitchFamily="34" charset="0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400" kern="0" dirty="0">
                <a:latin typeface="Candara" panose="020E0502030303020204" pitchFamily="34" charset="0"/>
              </a:rPr>
              <a:t>difficult and prolonged </a:t>
            </a:r>
            <a:r>
              <a:rPr lang="en-US" altLang="en-US" sz="2400" b="1" kern="0" dirty="0">
                <a:latin typeface="Candara" panose="020E0502030303020204" pitchFamily="34" charset="0"/>
              </a:rPr>
              <a:t>expiration</a:t>
            </a:r>
            <a:r>
              <a:rPr lang="en-US" altLang="en-US" sz="2400" kern="0" dirty="0">
                <a:latin typeface="Candara" panose="020E0502030303020204" pitchFamily="34" charset="0"/>
              </a:rPr>
              <a:t> → wheezing, whistling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endParaRPr lang="cs-CZ" altLang="en-US" sz="2400" b="1" kern="0" dirty="0">
              <a:latin typeface="Candara" panose="020E0502030303020204" pitchFamily="34" charset="0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400" b="1" kern="0" dirty="0">
                <a:latin typeface="Candara" panose="020E0502030303020204" pitchFamily="34" charset="0"/>
              </a:rPr>
              <a:t>cough</a:t>
            </a:r>
            <a:r>
              <a:rPr lang="en-US" altLang="en-US" sz="2400" kern="0" dirty="0">
                <a:latin typeface="Candara" panose="020E0502030303020204" pitchFamily="34" charset="0"/>
              </a:rPr>
              <a:t> (especially at night or in early morning)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8CDC85E-B766-4C3A-A064-1F3385BB70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69952" y="3825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356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A1741586-0D99-49C1-8B0B-AA7B5BF9B54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91519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Histamine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89BDFAFF-6F5F-4170-A06F-9745288DB142}"/>
              </a:ext>
            </a:extLst>
          </p:cNvPr>
          <p:cNvSpPr txBox="1">
            <a:spLocks/>
          </p:cNvSpPr>
          <p:nvPr/>
        </p:nvSpPr>
        <p:spPr>
          <a:xfrm>
            <a:off x="1991519" y="1700214"/>
            <a:ext cx="8229600" cy="48974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60000" algn="ctr">
              <a:spcBef>
                <a:spcPct val="0"/>
              </a:spcBef>
              <a:defRPr/>
            </a:pPr>
            <a:r>
              <a:rPr lang="en-US" sz="2700" kern="0" dirty="0">
                <a:latin typeface="Candara" panose="020E0502030303020204" pitchFamily="34" charset="0"/>
              </a:rPr>
              <a:t>is released from mast cells granules by exocytosis (activation of phospholipase C a ↑ Ca</a:t>
            </a:r>
            <a:r>
              <a:rPr lang="en-US" sz="2700" kern="0" baseline="30000" dirty="0">
                <a:latin typeface="Candara" panose="020E0502030303020204" pitchFamily="34" charset="0"/>
              </a:rPr>
              <a:t>2+</a:t>
            </a:r>
            <a:r>
              <a:rPr lang="en-US" sz="2700" kern="0" dirty="0">
                <a:latin typeface="Candara" panose="020E0502030303020204" pitchFamily="34" charset="0"/>
              </a:rPr>
              <a:t>) </a:t>
            </a:r>
            <a:endParaRPr lang="cs-CZ" sz="2700" kern="0" dirty="0">
              <a:latin typeface="Candara" panose="020E0502030303020204" pitchFamily="34" charset="0"/>
            </a:endParaRPr>
          </a:p>
          <a:p>
            <a:pPr marL="360000" algn="ctr">
              <a:spcBef>
                <a:spcPct val="0"/>
              </a:spcBef>
              <a:defRPr/>
            </a:pPr>
            <a:endParaRPr lang="en-US" sz="2700" kern="0" dirty="0">
              <a:latin typeface="Candara" panose="020E0502030303020204" pitchFamily="34" charset="0"/>
            </a:endParaRPr>
          </a:p>
          <a:p>
            <a:pPr algn="ctr">
              <a:spcBef>
                <a:spcPts val="1800"/>
              </a:spcBef>
              <a:defRPr/>
            </a:pPr>
            <a:r>
              <a:rPr lang="en-US" sz="2800" b="1" kern="0" dirty="0">
                <a:latin typeface="Candara" panose="020E0502030303020204" pitchFamily="34" charset="0"/>
              </a:rPr>
              <a:t>Stimuli:</a:t>
            </a:r>
          </a:p>
          <a:p>
            <a:pPr marL="540000" lvl="1">
              <a:lnSpc>
                <a:spcPct val="100000"/>
              </a:lnSpc>
              <a:defRPr/>
            </a:pPr>
            <a:endParaRPr lang="cs-CZ" sz="2400" kern="0" dirty="0">
              <a:latin typeface="Candara" panose="020E0502030303020204" pitchFamily="34" charset="0"/>
            </a:endParaRPr>
          </a:p>
          <a:p>
            <a:pPr marL="540000" lvl="1">
              <a:lnSpc>
                <a:spcPct val="100000"/>
              </a:lnSpc>
              <a:defRPr/>
            </a:pPr>
            <a:r>
              <a:rPr lang="en-US" sz="2400" kern="0" dirty="0" err="1">
                <a:latin typeface="Candara" panose="020E0502030303020204" pitchFamily="34" charset="0"/>
              </a:rPr>
              <a:t>imunological</a:t>
            </a:r>
            <a:r>
              <a:rPr lang="en-US" sz="2400" kern="0" dirty="0">
                <a:latin typeface="Candara" panose="020E0502030303020204" pitchFamily="34" charset="0"/>
              </a:rPr>
              <a:t>:  antigen + </a:t>
            </a:r>
            <a:r>
              <a:rPr lang="en-US" sz="2400" kern="0" dirty="0" err="1">
                <a:latin typeface="Candara" panose="020E0502030303020204" pitchFamily="34" charset="0"/>
              </a:rPr>
              <a:t>IgE</a:t>
            </a:r>
            <a:endParaRPr lang="en-US" sz="2400" kern="0" dirty="0">
              <a:latin typeface="Candara" panose="020E0502030303020204" pitchFamily="34" charset="0"/>
            </a:endParaRPr>
          </a:p>
          <a:p>
            <a:pPr marL="540000" lvl="1">
              <a:lnSpc>
                <a:spcPct val="100000"/>
              </a:lnSpc>
              <a:defRPr/>
            </a:pPr>
            <a:endParaRPr lang="cs-CZ" sz="2400" kern="0" dirty="0">
              <a:latin typeface="Candara" panose="020E0502030303020204" pitchFamily="34" charset="0"/>
            </a:endParaRPr>
          </a:p>
          <a:p>
            <a:pPr marL="540000" lvl="1">
              <a:lnSpc>
                <a:spcPct val="100000"/>
              </a:lnSpc>
              <a:defRPr/>
            </a:pPr>
            <a:r>
              <a:rPr lang="en-US" sz="2400" kern="0" dirty="0">
                <a:latin typeface="Candara" panose="020E0502030303020204" pitchFamily="34" charset="0"/>
              </a:rPr>
              <a:t>physical, chemical or mechanical cell damage </a:t>
            </a:r>
          </a:p>
          <a:p>
            <a:pPr marL="540000" lvl="1">
              <a:lnSpc>
                <a:spcPct val="100000"/>
              </a:lnSpc>
              <a:defRPr/>
            </a:pPr>
            <a:endParaRPr lang="cs-CZ" sz="2400" kern="0" dirty="0">
              <a:latin typeface="Candara" panose="020E0502030303020204" pitchFamily="34" charset="0"/>
            </a:endParaRPr>
          </a:p>
          <a:p>
            <a:pPr marL="540000" lvl="1">
              <a:lnSpc>
                <a:spcPct val="100000"/>
              </a:lnSpc>
              <a:defRPr/>
            </a:pPr>
            <a:r>
              <a:rPr lang="en-US" sz="2400" kern="0" dirty="0">
                <a:latin typeface="Candara" panose="020E0502030303020204" pitchFamily="34" charset="0"/>
              </a:rPr>
              <a:t>drugs</a:t>
            </a:r>
          </a:p>
          <a:p>
            <a:pPr algn="ctr">
              <a:spcBef>
                <a:spcPct val="0"/>
              </a:spcBef>
              <a:buFont typeface="Arial" charset="0"/>
              <a:buNone/>
              <a:defRPr/>
            </a:pPr>
            <a:endParaRPr lang="en-US" b="1" kern="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74B5876-5B77-461A-AAD7-25E2B1D964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28875" y="3825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327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B5DDC726-5B58-4773-9BB5-649302C46BDF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91519" y="115888"/>
            <a:ext cx="8229600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defRPr/>
            </a:pPr>
            <a:r>
              <a:rPr lang="cs-CZ" altLang="en-US" sz="3600" kern="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Bronchial</a:t>
            </a:r>
            <a:r>
              <a:rPr lang="cs-CZ" altLang="en-US" sz="3600" kern="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kern="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asthma</a:t>
            </a:r>
            <a:endParaRPr lang="fr-FR" altLang="en-US" sz="3600" kern="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pic>
        <p:nvPicPr>
          <p:cNvPr id="10" name="Obrázek 1">
            <a:extLst>
              <a:ext uri="{FF2B5EF4-FFF2-40B4-BE49-F238E27FC236}">
                <a16:creationId xmlns:a16="http://schemas.microsoft.com/office/drawing/2014/main" id="{A6636A6C-4AD3-4833-950F-5425CFF0C1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720" y="1363663"/>
            <a:ext cx="6276975" cy="423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1">
            <a:extLst>
              <a:ext uri="{FF2B5EF4-FFF2-40B4-BE49-F238E27FC236}">
                <a16:creationId xmlns:a16="http://schemas.microsoft.com/office/drawing/2014/main" id="{7632CD63-E9D2-41D3-93D0-B68B4CAB9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8857" y="1487870"/>
            <a:ext cx="2232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ndara" panose="020E0502030303020204" pitchFamily="34" charset="0"/>
              </a:rPr>
              <a:t>ALERGIC ASTHMA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B264F0C-4D8C-4F01-9CFE-931BA55FB049}"/>
              </a:ext>
            </a:extLst>
          </p:cNvPr>
          <p:cNvSpPr txBox="1"/>
          <p:nvPr/>
        </p:nvSpPr>
        <p:spPr>
          <a:xfrm>
            <a:off x="2278857" y="5597525"/>
            <a:ext cx="691197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800" dirty="0">
                <a:latin typeface="Candara" panose="020E0502030303020204" pitchFamily="34" charset="0"/>
              </a:rPr>
              <a:t>NON-ALERGIC ASTHMA</a:t>
            </a:r>
          </a:p>
          <a:p>
            <a:pPr marL="432000" indent="-216000">
              <a:buFont typeface="Arial" panose="020B0604020202020204" pitchFamily="34" charset="0"/>
              <a:buChar char="•"/>
              <a:defRPr/>
            </a:pPr>
            <a:r>
              <a:rPr lang="cs-CZ" sz="1800" dirty="0" err="1">
                <a:latin typeface="Candara" panose="020E0502030303020204" pitchFamily="34" charset="0"/>
              </a:rPr>
              <a:t>allergy</a:t>
            </a:r>
            <a:r>
              <a:rPr lang="cs-CZ" sz="1800" dirty="0">
                <a:latin typeface="Candara" panose="020E0502030303020204" pitchFamily="34" charset="0"/>
              </a:rPr>
              <a:t> not </a:t>
            </a:r>
            <a:r>
              <a:rPr lang="cs-CZ" sz="1800" dirty="0" err="1">
                <a:latin typeface="Candara" panose="020E0502030303020204" pitchFamily="34" charset="0"/>
              </a:rPr>
              <a:t>present</a:t>
            </a:r>
            <a:endParaRPr lang="cs-CZ" sz="1800" dirty="0">
              <a:latin typeface="Candara" panose="020E0502030303020204" pitchFamily="34" charset="0"/>
            </a:endParaRPr>
          </a:p>
          <a:p>
            <a:pPr marL="432000" indent="-216000">
              <a:buFont typeface="Arial" panose="020B0604020202020204" pitchFamily="34" charset="0"/>
              <a:buChar char="•"/>
              <a:defRPr/>
            </a:pPr>
            <a:r>
              <a:rPr lang="cs-CZ" sz="1800" dirty="0" err="1">
                <a:latin typeface="Candara" panose="020E0502030303020204" pitchFamily="34" charset="0"/>
              </a:rPr>
              <a:t>excercire-induced</a:t>
            </a:r>
            <a:r>
              <a:rPr lang="cs-CZ" sz="1800" dirty="0">
                <a:latin typeface="Candara" panose="020E0502030303020204" pitchFamily="34" charset="0"/>
              </a:rPr>
              <a:t>, aspirin-</a:t>
            </a:r>
            <a:r>
              <a:rPr lang="cs-CZ" sz="1800" dirty="0" err="1">
                <a:latin typeface="Candara" panose="020E0502030303020204" pitchFamily="34" charset="0"/>
              </a:rPr>
              <a:t>sesitive</a:t>
            </a:r>
            <a:r>
              <a:rPr lang="cs-CZ" sz="1800" dirty="0">
                <a:latin typeface="Candara" panose="020E0502030303020204" pitchFamily="34" charset="0"/>
              </a:rPr>
              <a:t>, </a:t>
            </a:r>
            <a:r>
              <a:rPr lang="cs-CZ" sz="1800" dirty="0" err="1">
                <a:latin typeface="Candara" panose="020E0502030303020204" pitchFamily="34" charset="0"/>
              </a:rPr>
              <a:t>infectious</a:t>
            </a:r>
            <a:r>
              <a:rPr lang="cs-CZ" sz="1800" dirty="0">
                <a:latin typeface="Candara" panose="020E0502030303020204" pitchFamily="34" charset="0"/>
              </a:rPr>
              <a:t>, </a:t>
            </a:r>
            <a:r>
              <a:rPr lang="cs-CZ" sz="1800" dirty="0" err="1">
                <a:latin typeface="Candara" panose="020E0502030303020204" pitchFamily="34" charset="0"/>
              </a:rPr>
              <a:t>work-related</a:t>
            </a:r>
            <a:r>
              <a:rPr lang="cs-CZ" sz="1800" dirty="0">
                <a:latin typeface="Candara" panose="020E0502030303020204" pitchFamily="34" charset="0"/>
              </a:rPr>
              <a:t>, </a:t>
            </a:r>
            <a:r>
              <a:rPr lang="cs-CZ" sz="1800" dirty="0" err="1">
                <a:latin typeface="Candara" panose="020E0502030303020204" pitchFamily="34" charset="0"/>
              </a:rPr>
              <a:t>endogenous</a:t>
            </a:r>
            <a:endParaRPr lang="cs-CZ" sz="180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E26B4FE-8F08-4E6A-87FE-646BC329BE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92143" y="3825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266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3">
            <a:extLst>
              <a:ext uri="{FF2B5EF4-FFF2-40B4-BE49-F238E27FC236}">
                <a16:creationId xmlns:a16="http://schemas.microsoft.com/office/drawing/2014/main" id="{E6FAB1E3-95B5-49C2-BFED-AC2DC9B0B8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975" y="884007"/>
            <a:ext cx="6921500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0BA42B9-B97E-4916-B8A1-8E3BA7D977D8}"/>
              </a:ext>
            </a:extLst>
          </p:cNvPr>
          <p:cNvSpPr txBox="1"/>
          <p:nvPr/>
        </p:nvSpPr>
        <p:spPr>
          <a:xfrm>
            <a:off x="4756524" y="6471042"/>
            <a:ext cx="4757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https://www.canstockphoto.com/anatomy-of-asthma-6231875.html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1C91DAB-EE7F-4220-8AE2-154DAD0B99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2501" y="44936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552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9F099BFA-572F-40A2-A8D4-1249621BB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206" y="115889"/>
            <a:ext cx="9145588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cs-CZ" sz="3600" b="1" kern="0" dirty="0">
                <a:solidFill>
                  <a:srgbClr val="000000"/>
                </a:solidFill>
                <a:latin typeface="Candara" pitchFamily="34" charset="0"/>
              </a:rPr>
              <a:t>Diagnose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en-GB" altLang="cs-CZ" sz="2400" dirty="0"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GB" altLang="cs-CZ" sz="2400" dirty="0">
                <a:latin typeface="Arial" panose="020B0604020202020204" pitchFamily="34" charset="0"/>
              </a:rPr>
              <a:t>Anamnesis – personal, familiar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en-GB" altLang="cs-CZ" sz="2400" dirty="0"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GB" altLang="cs-CZ" sz="2400" dirty="0">
                <a:latin typeface="Arial" panose="020B0604020202020204" pitchFamily="34" charset="0"/>
              </a:rPr>
              <a:t>Clinical examinations - auscultation, signs of atopy,</a:t>
            </a:r>
            <a:r>
              <a:rPr lang="cs-CZ" altLang="cs-CZ" sz="2400" dirty="0">
                <a:latin typeface="Arial" panose="020B0604020202020204" pitchFamily="34" charset="0"/>
              </a:rPr>
              <a:t> </a:t>
            </a:r>
            <a:r>
              <a:rPr lang="en-GB" altLang="cs-CZ" sz="2400" dirty="0">
                <a:latin typeface="Arial" panose="020B0604020202020204" pitchFamily="34" charset="0"/>
              </a:rPr>
              <a:t>eosinophilia, 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400" dirty="0">
                <a:latin typeface="Arial" panose="020B0604020202020204" pitchFamily="34" charset="0"/>
              </a:rPr>
              <a:t>P</a:t>
            </a:r>
            <a:r>
              <a:rPr lang="en-GB" altLang="cs-CZ" sz="2400" dirty="0">
                <a:latin typeface="Arial" panose="020B0604020202020204" pitchFamily="34" charset="0"/>
              </a:rPr>
              <a:t>EF – Peak Expiratory Flow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400" dirty="0">
                <a:latin typeface="Arial" panose="020B0604020202020204" pitchFamily="34" charset="0"/>
              </a:rPr>
              <a:t>      </a:t>
            </a:r>
            <a:r>
              <a:rPr lang="en-GB" altLang="cs-CZ" sz="2400" dirty="0">
                <a:latin typeface="Arial" panose="020B0604020202020204" pitchFamily="34" charset="0"/>
              </a:rPr>
              <a:t>FEV </a:t>
            </a:r>
            <a:r>
              <a:rPr lang="cs-CZ" altLang="cs-CZ" sz="2400" dirty="0">
                <a:latin typeface="Arial" panose="020B0604020202020204" pitchFamily="34" charset="0"/>
              </a:rPr>
              <a:t>1 </a:t>
            </a:r>
            <a:r>
              <a:rPr lang="en-GB" altLang="cs-CZ" sz="2400" dirty="0">
                <a:latin typeface="Arial" panose="020B0604020202020204" pitchFamily="34" charset="0"/>
              </a:rPr>
              <a:t>– Forced Expired Volume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en-GB" altLang="cs-CZ" sz="2400" dirty="0"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GB" altLang="cs-CZ" sz="2400" dirty="0">
                <a:latin typeface="Arial" panose="020B0604020202020204" pitchFamily="34" charset="0"/>
              </a:rPr>
              <a:t>Laboratory tests- eosinophilia, </a:t>
            </a:r>
            <a:r>
              <a:rPr lang="en-GB" altLang="cs-CZ" sz="2400" dirty="0" err="1">
                <a:latin typeface="Arial" panose="020B0604020202020204" pitchFamily="34" charset="0"/>
              </a:rPr>
              <a:t>IgE</a:t>
            </a:r>
            <a:r>
              <a:rPr lang="en-GB" altLang="cs-CZ" sz="2400" dirty="0">
                <a:latin typeface="Arial" panose="020B0604020202020204" pitchFamily="34" charset="0"/>
              </a:rPr>
              <a:t> 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GB" altLang="cs-CZ" sz="2400" dirty="0">
                <a:latin typeface="Arial" panose="020B0604020202020204" pitchFamily="34" charset="0"/>
              </a:rPr>
              <a:t>	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GB" altLang="cs-CZ" sz="2400" dirty="0">
                <a:latin typeface="Arial" panose="020B0604020202020204" pitchFamily="34" charset="0"/>
              </a:rPr>
              <a:t>Allergy testing</a:t>
            </a:r>
            <a:endParaRPr lang="en-GB" altLang="cs-CZ" sz="2400" dirty="0">
              <a:latin typeface="Times New Roman" panose="02020603050405020304" pitchFamily="18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F75F0D0-7CEE-4162-B4D9-0ED954A123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43417" y="33827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400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97F8C048-2548-4300-ADDF-298E92AE0301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35591" y="29264"/>
            <a:ext cx="8229600" cy="11398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GB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Classification with regard </a:t>
            </a:r>
            <a:endParaRPr lang="cs-CZ" altLang="cs-CZ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  <a:p>
            <a:pPr algn="ctr"/>
            <a:r>
              <a:rPr lang="en-GB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to seriousness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A8FFE5C5-B218-4FAF-8656-0372FE6A62D8}"/>
              </a:ext>
            </a:extLst>
          </p:cNvPr>
          <p:cNvSpPr txBox="1">
            <a:spLocks/>
          </p:cNvSpPr>
          <p:nvPr/>
        </p:nvSpPr>
        <p:spPr>
          <a:xfrm>
            <a:off x="1691454" y="1489583"/>
            <a:ext cx="8820150" cy="50403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GB" altLang="cs-CZ" sz="2600" b="1" kern="0" dirty="0"/>
              <a:t>Intermittent</a:t>
            </a:r>
            <a:r>
              <a:rPr lang="en-GB" altLang="cs-CZ" sz="2600" kern="0" dirty="0"/>
              <a:t> – sign up to once a week, night symptoms  up to twice a month, pulmonary function normal</a:t>
            </a:r>
            <a:endParaRPr lang="cs-CZ" altLang="cs-CZ" sz="2600" kern="0" dirty="0"/>
          </a:p>
          <a:p>
            <a:pPr algn="ctr"/>
            <a:endParaRPr lang="en-GB" altLang="cs-CZ" sz="2600" kern="0" dirty="0"/>
          </a:p>
          <a:p>
            <a:pPr algn="ctr"/>
            <a:endParaRPr lang="en-GB" altLang="cs-CZ" sz="1200" kern="0" dirty="0"/>
          </a:p>
          <a:p>
            <a:pPr algn="ctr"/>
            <a:r>
              <a:rPr lang="en-GB" altLang="cs-CZ" sz="2600" b="1" kern="0" dirty="0"/>
              <a:t>Mild persistent</a:t>
            </a:r>
            <a:r>
              <a:rPr lang="en-GB" altLang="cs-CZ" sz="2600" kern="0" dirty="0"/>
              <a:t>– signs no more than once daily, night symptoms  up to twice a month, PEF at least 80 %</a:t>
            </a:r>
            <a:endParaRPr lang="cs-CZ" altLang="cs-CZ" sz="2600" kern="0" dirty="0"/>
          </a:p>
          <a:p>
            <a:pPr algn="ctr"/>
            <a:endParaRPr lang="en-GB" altLang="cs-CZ" sz="2600" kern="0" dirty="0"/>
          </a:p>
          <a:p>
            <a:pPr algn="ctr"/>
            <a:endParaRPr lang="en-GB" altLang="cs-CZ" sz="1200" kern="0" dirty="0"/>
          </a:p>
          <a:p>
            <a:pPr algn="ctr"/>
            <a:r>
              <a:rPr lang="en-GB" altLang="cs-CZ" sz="2600" b="1" kern="0" dirty="0"/>
              <a:t>Moderate persistent</a:t>
            </a:r>
            <a:r>
              <a:rPr lang="en-GB" altLang="cs-CZ" sz="2600" kern="0" dirty="0"/>
              <a:t>– signs once a day and are not permanent, night sign no more than once a week, PEF 60-80 %</a:t>
            </a:r>
            <a:endParaRPr lang="cs-CZ" altLang="cs-CZ" sz="2600" kern="0" dirty="0"/>
          </a:p>
          <a:p>
            <a:pPr algn="ctr"/>
            <a:endParaRPr lang="en-GB" altLang="cs-CZ" sz="2600" kern="0" dirty="0"/>
          </a:p>
          <a:p>
            <a:pPr algn="ctr"/>
            <a:endParaRPr lang="en-GB" altLang="cs-CZ" sz="1200" kern="0" dirty="0"/>
          </a:p>
          <a:p>
            <a:pPr algn="ctr"/>
            <a:r>
              <a:rPr lang="en-GB" altLang="cs-CZ" sz="2600" b="1" kern="0" dirty="0"/>
              <a:t>Severe persistent</a:t>
            </a:r>
            <a:r>
              <a:rPr lang="en-GB" altLang="cs-CZ" sz="2600" kern="0" dirty="0"/>
              <a:t>– permanent signs, daily, obstruction, PEF </a:t>
            </a:r>
            <a:r>
              <a:rPr lang="en-GB" altLang="cs-CZ" sz="2600" kern="0" dirty="0">
                <a:cs typeface="Arial" panose="020B0604020202020204" pitchFamily="34" charset="0"/>
              </a:rPr>
              <a:t>≤ 60 %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2B68D61-5F7F-484A-A02C-3F3505C252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75050" y="29437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354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7DBB7F9C-1247-453E-9D03-C4052694B2A2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064316" y="101131"/>
            <a:ext cx="4561951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Managment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of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asthma</a:t>
            </a:r>
            <a:endParaRPr lang="cs-CZ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C588E56-D174-4509-B972-0089542BA7A0}"/>
              </a:ext>
            </a:extLst>
          </p:cNvPr>
          <p:cNvSpPr txBox="1">
            <a:spLocks/>
          </p:cNvSpPr>
          <p:nvPr/>
        </p:nvSpPr>
        <p:spPr>
          <a:xfrm>
            <a:off x="1726648" y="1700213"/>
            <a:ext cx="8748712" cy="4032250"/>
          </a:xfrm>
          <a:prstGeom prst="rect">
            <a:avLst/>
          </a:prstGeom>
        </p:spPr>
        <p:txBody>
          <a:bodyPr vert="horz" lIns="0" tIns="0" rIns="0" bIns="0" rtlCol="0" anchor="t">
            <a:normAutofit fontScale="92500" lnSpcReduction="20000"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en-US" altLang="en-US" sz="2600" kern="0" dirty="0">
                <a:latin typeface="Candara" panose="020E0502030303020204" pitchFamily="34" charset="0"/>
              </a:rPr>
              <a:t>the disease itself cannot be fully treated, the goal is to keep asthma under control</a:t>
            </a:r>
            <a:endParaRPr lang="cs-CZ" altLang="en-US" sz="2600" kern="0" dirty="0">
              <a:latin typeface="Candara" panose="020E0502030303020204" pitchFamily="34" charset="0"/>
            </a:endParaRPr>
          </a:p>
          <a:p>
            <a:pPr algn="ctr" fontAlgn="auto">
              <a:lnSpc>
                <a:spcPct val="90000"/>
              </a:lnSpc>
              <a:spcAft>
                <a:spcPts val="0"/>
              </a:spcAft>
              <a:defRPr/>
            </a:pPr>
            <a:endParaRPr lang="cs-CZ" altLang="en-US" sz="2600" kern="0" dirty="0">
              <a:latin typeface="Candara" panose="020E0502030303020204" pitchFamily="34" charset="0"/>
            </a:endParaRPr>
          </a:p>
          <a:p>
            <a:pPr algn="ctr" fontAlgn="auto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600" kern="0" dirty="0">
              <a:latin typeface="Candara" panose="020E0502030303020204" pitchFamily="34" charset="0"/>
            </a:endParaRPr>
          </a:p>
          <a:p>
            <a:pPr algn="ctr" fontAlgn="auto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defRPr/>
            </a:pPr>
            <a:r>
              <a:rPr lang="en-US" altLang="en-US" sz="2600" b="1" kern="0" dirty="0">
                <a:latin typeface="Candara" panose="020E0502030303020204" pitchFamily="34" charset="0"/>
              </a:rPr>
              <a:t>Goals:</a:t>
            </a:r>
            <a:r>
              <a:rPr lang="en-US" altLang="en-US" sz="2600" kern="0" dirty="0">
                <a:latin typeface="Candara" panose="020E0502030303020204" pitchFamily="34" charset="0"/>
              </a:rPr>
              <a:t>	</a:t>
            </a:r>
            <a:endParaRPr lang="cs-CZ" altLang="en-US" sz="2600" kern="0" dirty="0">
              <a:latin typeface="Candara" panose="020E0502030303020204" pitchFamily="34" charset="0"/>
            </a:endParaRPr>
          </a:p>
          <a:p>
            <a:pPr algn="ctr" fontAlgn="auto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defRPr/>
            </a:pPr>
            <a:endParaRPr lang="en-US" altLang="en-US" sz="1300" kern="0" dirty="0">
              <a:latin typeface="Candara" panose="020E0502030303020204" pitchFamily="34" charset="0"/>
            </a:endParaRPr>
          </a:p>
          <a:p>
            <a:pPr marL="900000"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600" kern="0" dirty="0">
                <a:latin typeface="Candara" panose="020E0502030303020204" pitchFamily="34" charset="0"/>
              </a:rPr>
              <a:t>	minimalize both acute and chronic symptoms</a:t>
            </a:r>
          </a:p>
          <a:p>
            <a:pPr marL="900000" algn="ctr" fontAlgn="auto">
              <a:lnSpc>
                <a:spcPct val="90000"/>
              </a:lnSpc>
              <a:spcAft>
                <a:spcPts val="0"/>
              </a:spcAft>
              <a:defRPr/>
            </a:pPr>
            <a:endParaRPr lang="cs-CZ" altLang="en-US" sz="2600" kern="0" dirty="0">
              <a:latin typeface="Candara" panose="020E0502030303020204" pitchFamily="34" charset="0"/>
            </a:endParaRPr>
          </a:p>
          <a:p>
            <a:pPr marL="900000"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600" kern="0" dirty="0">
                <a:latin typeface="Candara" panose="020E0502030303020204" pitchFamily="34" charset="0"/>
              </a:rPr>
              <a:t>reduction of exacerbations (lessen SABA administration) </a:t>
            </a:r>
          </a:p>
          <a:p>
            <a:pPr marL="900000" algn="ctr" fontAlgn="auto">
              <a:lnSpc>
                <a:spcPct val="90000"/>
              </a:lnSpc>
              <a:spcAft>
                <a:spcPts val="0"/>
              </a:spcAft>
              <a:defRPr/>
            </a:pPr>
            <a:endParaRPr lang="cs-CZ" altLang="en-US" sz="2600" kern="0" dirty="0">
              <a:latin typeface="Candara" panose="020E0502030303020204" pitchFamily="34" charset="0"/>
            </a:endParaRPr>
          </a:p>
          <a:p>
            <a:pPr marL="900000"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600" kern="0" dirty="0">
                <a:latin typeface="Candara" panose="020E0502030303020204" pitchFamily="34" charset="0"/>
              </a:rPr>
              <a:t>improvement of the quality of life (physical activity)</a:t>
            </a:r>
          </a:p>
          <a:p>
            <a:pPr marL="900000" algn="ctr" fontAlgn="auto">
              <a:lnSpc>
                <a:spcPct val="90000"/>
              </a:lnSpc>
              <a:spcAft>
                <a:spcPts val="0"/>
              </a:spcAft>
              <a:defRPr/>
            </a:pPr>
            <a:endParaRPr lang="cs-CZ" altLang="en-US" sz="2600" kern="0" dirty="0">
              <a:latin typeface="Candara" panose="020E0502030303020204" pitchFamily="34" charset="0"/>
            </a:endParaRPr>
          </a:p>
          <a:p>
            <a:pPr marL="900000"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600" kern="0" dirty="0">
                <a:latin typeface="Candara" panose="020E0502030303020204" pitchFamily="34" charset="0"/>
              </a:rPr>
              <a:t>avoid adverse effects of the treatment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7556638-EA65-4A3B-B3DA-D5E41671025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34871" y="36783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7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1F7F23C8-2C73-4C08-AD4D-8C397238875D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2494222" y="263348"/>
            <a:ext cx="8229600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/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Chronic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obstructive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pulmonary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</a:p>
          <a:p>
            <a:pPr algn="ctr"/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disease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(COPD)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2F55C725-974D-46A5-9041-FBABE4967642}"/>
              </a:ext>
            </a:extLst>
          </p:cNvPr>
          <p:cNvSpPr txBox="1">
            <a:spLocks/>
          </p:cNvSpPr>
          <p:nvPr/>
        </p:nvSpPr>
        <p:spPr>
          <a:xfrm>
            <a:off x="1706354" y="1447410"/>
            <a:ext cx="8640762" cy="542766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altLang="en-US" sz="2600" kern="0">
                <a:latin typeface="Candara" panose="020E0502030303020204" pitchFamily="34" charset="0"/>
              </a:rPr>
              <a:t>affecting 600 million people all across the globe</a:t>
            </a:r>
          </a:p>
          <a:p>
            <a:pPr algn="ctr"/>
            <a:r>
              <a:rPr lang="en-US" altLang="en-US" sz="2600" kern="0">
                <a:latin typeface="Candara" panose="020E0502030303020204" pitchFamily="34" charset="0"/>
              </a:rPr>
              <a:t>prevalence: 8 %</a:t>
            </a:r>
          </a:p>
          <a:p>
            <a:pPr algn="ctr"/>
            <a:r>
              <a:rPr lang="en-US" altLang="en-US" sz="2600" kern="0">
                <a:latin typeface="Candara" panose="020E0502030303020204" pitchFamily="34" charset="0"/>
              </a:rPr>
              <a:t>risk factors: smoking, polluted air, dust and chemical vapors at workplace, genetic predisposition</a:t>
            </a:r>
          </a:p>
          <a:p>
            <a:pPr algn="ctr">
              <a:spcBef>
                <a:spcPts val="1800"/>
              </a:spcBef>
            </a:pPr>
            <a:r>
              <a:rPr lang="en-US" altLang="en-US" sz="2800" b="1" kern="0">
                <a:latin typeface="Candara" panose="020E0502030303020204" pitchFamily="34" charset="0"/>
              </a:rPr>
              <a:t>Characteristics: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400" kern="0">
                <a:latin typeface="Candara" panose="020E0502030303020204" pitchFamily="34" charset="0"/>
              </a:rPr>
              <a:t>chronic inflammation caused and maintained by long-term exposure to harmful agents (irritating gases and particles)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400" kern="0">
                <a:latin typeface="Candara" panose="020E0502030303020204" pitchFamily="34" charset="0"/>
              </a:rPr>
              <a:t>poorly reversible, progressing bronchial obstruction 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400" kern="0">
                <a:latin typeface="Candara" panose="020E0502030303020204" pitchFamily="34" charset="0"/>
              </a:rPr>
              <a:t>production of mucus</a:t>
            </a:r>
            <a:endParaRPr lang="en-US" altLang="en-US" sz="1000" kern="0">
              <a:latin typeface="Candara" panose="020E0502030303020204" pitchFamily="34" charset="0"/>
            </a:endParaRPr>
          </a:p>
          <a:p>
            <a:pPr algn="ctr">
              <a:spcBef>
                <a:spcPts val="1800"/>
              </a:spcBef>
            </a:pPr>
            <a:r>
              <a:rPr lang="en-US" altLang="en-US" sz="2800" b="1" kern="0">
                <a:latin typeface="Candara" panose="020E0502030303020204" pitchFamily="34" charset="0"/>
              </a:rPr>
              <a:t>Symptoms: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400" b="1" kern="0">
                <a:latin typeface="Candara" panose="020E0502030303020204" pitchFamily="34" charset="0"/>
              </a:rPr>
              <a:t>cough</a:t>
            </a:r>
            <a:r>
              <a:rPr lang="en-US" altLang="en-US" sz="2400" kern="0">
                <a:latin typeface="Candara" panose="020E0502030303020204" pitchFamily="34" charset="0"/>
              </a:rPr>
              <a:t> (usually whole day, hardly ever only during night)</a:t>
            </a:r>
            <a:endParaRPr lang="en-US" altLang="en-US" sz="2400" b="1" kern="0">
              <a:latin typeface="Candara" panose="020E0502030303020204" pitchFamily="34" charset="0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400" b="1" kern="0">
                <a:latin typeface="Candara" panose="020E0502030303020204" pitchFamily="34" charset="0"/>
              </a:rPr>
              <a:t>expectoration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400" b="1" kern="0">
                <a:latin typeface="Candara" panose="020E0502030303020204" pitchFamily="34" charset="0"/>
              </a:rPr>
              <a:t>shortness of breath</a:t>
            </a:r>
            <a:r>
              <a:rPr lang="en-US" altLang="en-US" sz="2400" kern="0">
                <a:latin typeface="Candara" panose="020E0502030303020204" pitchFamily="34" charset="0"/>
              </a:rPr>
              <a:t> </a:t>
            </a:r>
            <a:endParaRPr lang="en-US" altLang="cs-CZ" kern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A06C752-27B3-4B3C-B081-07E438CECA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0867" y="44082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786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A8CCC344-B504-419C-88E7-F544345B028A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123418" y="64555"/>
            <a:ext cx="4437011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Managment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of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COPD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8D7BCEC1-568E-42F7-B63E-B743C4D468D3}"/>
              </a:ext>
            </a:extLst>
          </p:cNvPr>
          <p:cNvSpPr txBox="1">
            <a:spLocks/>
          </p:cNvSpPr>
          <p:nvPr/>
        </p:nvSpPr>
        <p:spPr>
          <a:xfrm>
            <a:off x="2195621" y="1656196"/>
            <a:ext cx="7958138" cy="439261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600" kern="0" dirty="0">
                <a:latin typeface="Candara" panose="020E0502030303020204" pitchFamily="34" charset="0"/>
              </a:rPr>
              <a:t>we can only slow the progression</a:t>
            </a:r>
          </a:p>
          <a:p>
            <a:pPr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600" kern="0" dirty="0">
                <a:latin typeface="Candara" panose="020E0502030303020204" pitchFamily="34" charset="0"/>
              </a:rPr>
              <a:t>reduction of risk factors is necessary (mainly top quit smoking)</a:t>
            </a:r>
            <a:endParaRPr lang="cs-CZ" altLang="en-US" sz="2600" kern="0" dirty="0">
              <a:latin typeface="Candara" panose="020E0502030303020204" pitchFamily="34" charset="0"/>
            </a:endParaRPr>
          </a:p>
          <a:p>
            <a:pPr algn="ctr" fontAlgn="auto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600" kern="0" dirty="0">
              <a:latin typeface="Candara" panose="020E0502030303020204" pitchFamily="34" charset="0"/>
            </a:endParaRPr>
          </a:p>
          <a:p>
            <a:pPr algn="ctr" fontAlgn="auto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defRPr/>
            </a:pPr>
            <a:r>
              <a:rPr lang="en-US" altLang="en-US" sz="2600" b="1" kern="0" dirty="0">
                <a:latin typeface="Candara" panose="020E0502030303020204" pitchFamily="34" charset="0"/>
              </a:rPr>
              <a:t>Goals:</a:t>
            </a:r>
            <a:r>
              <a:rPr lang="en-US" altLang="en-US" sz="2600" kern="0" dirty="0">
                <a:latin typeface="Candara" panose="020E0502030303020204" pitchFamily="34" charset="0"/>
              </a:rPr>
              <a:t>	</a:t>
            </a:r>
          </a:p>
          <a:p>
            <a:pPr marL="900000"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600" kern="0" dirty="0">
                <a:latin typeface="Candara" panose="020E0502030303020204" pitchFamily="34" charset="0"/>
              </a:rPr>
              <a:t>symptom reduction</a:t>
            </a:r>
          </a:p>
          <a:p>
            <a:pPr marL="900000" algn="ctr" fontAlgn="auto">
              <a:lnSpc>
                <a:spcPct val="90000"/>
              </a:lnSpc>
              <a:spcAft>
                <a:spcPts val="0"/>
              </a:spcAft>
              <a:defRPr/>
            </a:pPr>
            <a:endParaRPr lang="cs-CZ" altLang="en-US" sz="2600" kern="0" dirty="0">
              <a:latin typeface="Candara" panose="020E0502030303020204" pitchFamily="34" charset="0"/>
            </a:endParaRPr>
          </a:p>
          <a:p>
            <a:pPr marL="900000"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600" kern="0" dirty="0">
                <a:latin typeface="Candara" panose="020E0502030303020204" pitchFamily="34" charset="0"/>
              </a:rPr>
              <a:t>improvement in physical condition and overall health state</a:t>
            </a:r>
          </a:p>
          <a:p>
            <a:pPr marL="900000" algn="ctr" fontAlgn="auto">
              <a:lnSpc>
                <a:spcPct val="90000"/>
              </a:lnSpc>
              <a:spcAft>
                <a:spcPts val="0"/>
              </a:spcAft>
              <a:defRPr/>
            </a:pPr>
            <a:endParaRPr lang="cs-CZ" altLang="en-US" sz="2600" kern="0" dirty="0">
              <a:latin typeface="Candara" panose="020E0502030303020204" pitchFamily="34" charset="0"/>
            </a:endParaRPr>
          </a:p>
          <a:p>
            <a:pPr marL="900000"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600" kern="0" dirty="0">
                <a:latin typeface="Candara" panose="020E0502030303020204" pitchFamily="34" charset="0"/>
              </a:rPr>
              <a:t>prevention of complications and exacerbations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1460CBA-EF75-4949-933E-03CADAC2030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0867" y="33125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573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9AC506AC-A3C2-4353-9A20-06F7F6833BD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0406" y="274638"/>
            <a:ext cx="8229600" cy="1143000"/>
          </a:xfrm>
        </p:spPr>
        <p:txBody>
          <a:bodyPr/>
          <a:lstStyle/>
          <a:p>
            <a:pPr algn="ctr"/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Administration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9EE173DA-8D6B-4990-BC87-8425BF275403}"/>
              </a:ext>
            </a:extLst>
          </p:cNvPr>
          <p:cNvSpPr txBox="1">
            <a:spLocks/>
          </p:cNvSpPr>
          <p:nvPr/>
        </p:nvSpPr>
        <p:spPr>
          <a:xfrm>
            <a:off x="1980406" y="1773238"/>
            <a:ext cx="8229600" cy="452596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600" kern="0" dirty="0">
                <a:latin typeface="Candara" panose="020E0502030303020204" pitchFamily="34" charset="0"/>
              </a:rPr>
              <a:t>oral, parenteral (injections, infusions)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endParaRPr lang="cs-CZ" altLang="en-US" sz="2600" b="1" kern="0" dirty="0">
              <a:latin typeface="Candara" panose="020E0502030303020204" pitchFamily="34" charset="0"/>
            </a:endParaRP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endParaRPr lang="cs-CZ" altLang="en-US" sz="2600" b="1" kern="0" dirty="0">
              <a:latin typeface="Candara" panose="020E0502030303020204" pitchFamily="34" charset="0"/>
            </a:endParaRP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600" b="1" kern="0" dirty="0">
                <a:latin typeface="Candara" panose="020E0502030303020204" pitchFamily="34" charset="0"/>
              </a:rPr>
              <a:t>inhalation</a:t>
            </a:r>
          </a:p>
          <a:p>
            <a:pPr marL="1278900" lvl="1" indent="-342900" fontAlgn="auto">
              <a:lnSpc>
                <a:spcPct val="90000"/>
              </a:lnSpc>
              <a:spcAft>
                <a:spcPts val="0"/>
              </a:spcAft>
              <a:defRPr/>
            </a:pPr>
            <a:endParaRPr lang="cs-CZ" altLang="en-US" sz="2400" kern="0" dirty="0">
              <a:latin typeface="Candara" panose="020E0502030303020204" pitchFamily="34" charset="0"/>
            </a:endParaRPr>
          </a:p>
          <a:p>
            <a:pPr marL="1278900" lvl="1" indent="-34290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en-US" sz="2400" kern="0" dirty="0">
                <a:latin typeface="Candara" panose="020E0502030303020204" pitchFamily="34" charset="0"/>
              </a:rPr>
              <a:t>- </a:t>
            </a:r>
            <a:r>
              <a:rPr lang="en-US" altLang="en-US" sz="2400" kern="0" dirty="0">
                <a:latin typeface="Candara" panose="020E0502030303020204" pitchFamily="34" charset="0"/>
              </a:rPr>
              <a:t>local administration, high drug concentration at the site </a:t>
            </a:r>
            <a:endParaRPr lang="cs-CZ" altLang="en-US" sz="2400" kern="0" dirty="0">
              <a:latin typeface="Candara" panose="020E0502030303020204" pitchFamily="34" charset="0"/>
            </a:endParaRPr>
          </a:p>
          <a:p>
            <a:pPr marL="1278900" lvl="1" indent="-34290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400" kern="0" dirty="0">
                <a:latin typeface="Candara" panose="020E0502030303020204" pitchFamily="34" charset="0"/>
              </a:rPr>
              <a:t>of action</a:t>
            </a:r>
            <a:endParaRPr lang="cs-CZ" altLang="en-US" sz="2400" kern="0" dirty="0">
              <a:latin typeface="Candara" panose="020E0502030303020204" pitchFamily="34" charset="0"/>
            </a:endParaRPr>
          </a:p>
          <a:p>
            <a:pPr marL="1278900" lvl="1" indent="-342900" fontAlgn="auto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400" kern="0" dirty="0">
              <a:latin typeface="Candara" panose="020E0502030303020204" pitchFamily="34" charset="0"/>
            </a:endParaRPr>
          </a:p>
          <a:p>
            <a:pPr marL="936000"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en-US" sz="2400" kern="0" dirty="0">
                <a:latin typeface="Candara" panose="020E0502030303020204" pitchFamily="34" charset="0"/>
              </a:rPr>
              <a:t>- </a:t>
            </a:r>
            <a:r>
              <a:rPr lang="en-US" altLang="en-US" sz="2400" kern="0" dirty="0">
                <a:latin typeface="Candara" panose="020E0502030303020204" pitchFamily="34" charset="0"/>
              </a:rPr>
              <a:t>fast onset of the effect</a:t>
            </a:r>
            <a:endParaRPr lang="cs-CZ" altLang="en-US" sz="2400" kern="0" dirty="0">
              <a:latin typeface="Candara" panose="020E0502030303020204" pitchFamily="34" charset="0"/>
            </a:endParaRPr>
          </a:p>
          <a:p>
            <a:pPr marL="1278900" lvl="1" indent="-342900" fontAlgn="auto">
              <a:lnSpc>
                <a:spcPct val="90000"/>
              </a:lnSpc>
              <a:spcAft>
                <a:spcPts val="0"/>
              </a:spcAft>
              <a:buFontTx/>
              <a:buChar char="-"/>
              <a:defRPr/>
            </a:pPr>
            <a:endParaRPr lang="en-US" altLang="en-US" sz="2400" kern="0" dirty="0">
              <a:latin typeface="Candara" panose="020E0502030303020204" pitchFamily="34" charset="0"/>
            </a:endParaRPr>
          </a:p>
          <a:p>
            <a:pPr marL="1278900" lvl="1" indent="-34290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en-US" sz="2400" kern="0" dirty="0">
                <a:latin typeface="Candara" panose="020E0502030303020204" pitchFamily="34" charset="0"/>
              </a:rPr>
              <a:t>- </a:t>
            </a:r>
            <a:r>
              <a:rPr lang="en-US" altLang="en-US" sz="2400" kern="0" dirty="0">
                <a:latin typeface="Candara" panose="020E0502030303020204" pitchFamily="34" charset="0"/>
              </a:rPr>
              <a:t>minimal penetration to systemic circulation → ↓ risk of side effects </a:t>
            </a:r>
          </a:p>
          <a:p>
            <a:pPr>
              <a:defRPr/>
            </a:pPr>
            <a:endParaRPr lang="en-US" kern="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0944C01-2B45-41EA-92FD-D18D43CD06C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51963" y="47500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850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04F27653-3A25-41B2-B762-80D79D9EBD19}"/>
              </a:ext>
            </a:extLst>
          </p:cNvPr>
          <p:cNvSpPr txBox="1">
            <a:spLocks/>
          </p:cNvSpPr>
          <p:nvPr/>
        </p:nvSpPr>
        <p:spPr>
          <a:xfrm>
            <a:off x="1580170" y="1699807"/>
            <a:ext cx="9431337" cy="478019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540000" indent="-360000">
              <a:defRPr/>
            </a:pPr>
            <a:r>
              <a:rPr lang="en-US" altLang="en-US" sz="2800" kern="0" dirty="0">
                <a:latin typeface="Candara" panose="020E0502030303020204" pitchFamily="34" charset="0"/>
              </a:rPr>
              <a:t>- β</a:t>
            </a:r>
            <a:r>
              <a:rPr lang="en-US" altLang="en-US" sz="2800" kern="0" baseline="-25000" dirty="0">
                <a:latin typeface="Candara" panose="020E0502030303020204" pitchFamily="34" charset="0"/>
              </a:rPr>
              <a:t>2</a:t>
            </a:r>
            <a:r>
              <a:rPr lang="en-US" altLang="en-US" sz="2800" kern="0" dirty="0">
                <a:latin typeface="Candara" panose="020E0502030303020204" pitchFamily="34" charset="0"/>
              </a:rPr>
              <a:t> sympathomimetics</a:t>
            </a:r>
          </a:p>
          <a:p>
            <a:pPr marL="540000" indent="-360000">
              <a:defRPr/>
            </a:pPr>
            <a:r>
              <a:rPr lang="en-US" altLang="en-US" sz="2800" kern="0" dirty="0">
                <a:latin typeface="Candara" panose="020E0502030303020204" pitchFamily="34" charset="0"/>
              </a:rPr>
              <a:t>- </a:t>
            </a:r>
            <a:r>
              <a:rPr lang="en-US" altLang="en-US" sz="2800" kern="0" dirty="0" err="1">
                <a:latin typeface="Candara" panose="020E0502030303020204" pitchFamily="34" charset="0"/>
              </a:rPr>
              <a:t>parasympatholytics</a:t>
            </a:r>
            <a:endParaRPr lang="en-US" altLang="en-US" sz="2800" kern="0" dirty="0">
              <a:latin typeface="Candara" panose="020E0502030303020204" pitchFamily="34" charset="0"/>
            </a:endParaRPr>
          </a:p>
          <a:p>
            <a:pPr marL="540000" indent="-360000">
              <a:defRPr/>
            </a:pPr>
            <a:r>
              <a:rPr lang="en-US" altLang="en-US" sz="2800" kern="0" dirty="0">
                <a:latin typeface="Candara" panose="020E0502030303020204" pitchFamily="34" charset="0"/>
              </a:rPr>
              <a:t>- glucocorticoids</a:t>
            </a:r>
          </a:p>
          <a:p>
            <a:pPr marL="540000" indent="-360000">
              <a:defRPr/>
            </a:pPr>
            <a:r>
              <a:rPr lang="en-US" altLang="en-US" sz="2800" kern="0" dirty="0">
                <a:latin typeface="Candara" panose="020E0502030303020204" pitchFamily="34" charset="0"/>
              </a:rPr>
              <a:t>- methylxanthines</a:t>
            </a:r>
          </a:p>
          <a:p>
            <a:pPr marL="540000" indent="-360000">
              <a:defRPr/>
            </a:pPr>
            <a:r>
              <a:rPr lang="en-US" altLang="en-US" sz="2800" kern="0" dirty="0">
                <a:latin typeface="Candara" panose="020E0502030303020204" pitchFamily="34" charset="0"/>
              </a:rPr>
              <a:t>- roflumilast (COPD only)</a:t>
            </a:r>
          </a:p>
          <a:p>
            <a:pPr marL="540000" indent="-360000">
              <a:defRPr/>
            </a:pPr>
            <a:r>
              <a:rPr lang="en-US" altLang="en-US" sz="2800" kern="0" dirty="0">
                <a:latin typeface="Candara" panose="020E0502030303020204" pitchFamily="34" charset="0"/>
              </a:rPr>
              <a:t>- </a:t>
            </a:r>
            <a:r>
              <a:rPr lang="en-US" altLang="en-US" sz="2800" kern="0" dirty="0" err="1">
                <a:latin typeface="Candara" panose="020E0502030303020204" pitchFamily="34" charset="0"/>
              </a:rPr>
              <a:t>antileukotrienes</a:t>
            </a:r>
            <a:r>
              <a:rPr lang="en-US" altLang="en-US" sz="2800" kern="0" dirty="0">
                <a:latin typeface="Candara" panose="020E0502030303020204" pitchFamily="34" charset="0"/>
              </a:rPr>
              <a:t> </a:t>
            </a:r>
          </a:p>
          <a:p>
            <a:pPr marL="540000" indent="-360000">
              <a:defRPr/>
            </a:pPr>
            <a:r>
              <a:rPr lang="en-US" altLang="en-US" sz="2800" kern="0" dirty="0">
                <a:latin typeface="Candara" panose="020E0502030303020204" pitchFamily="34" charset="0"/>
              </a:rPr>
              <a:t>- </a:t>
            </a:r>
            <a:r>
              <a:rPr lang="en-US" altLang="en-US" sz="2800" kern="0" dirty="0" err="1">
                <a:latin typeface="Candara" panose="020E0502030303020204" pitchFamily="34" charset="0"/>
              </a:rPr>
              <a:t>imunoprofhyla</a:t>
            </a:r>
            <a:r>
              <a:rPr lang="cs-CZ" altLang="en-US" sz="2800" kern="0" dirty="0">
                <a:latin typeface="Candara" panose="020E0502030303020204" pitchFamily="34" charset="0"/>
              </a:rPr>
              <a:t>c</a:t>
            </a:r>
            <a:r>
              <a:rPr lang="en-US" altLang="en-US" sz="2800" kern="0" dirty="0">
                <a:latin typeface="Candara" panose="020E0502030303020204" pitchFamily="34" charset="0"/>
              </a:rPr>
              <a:t>tics</a:t>
            </a:r>
          </a:p>
          <a:p>
            <a:pPr marL="540000" indent="-360000">
              <a:defRPr/>
            </a:pPr>
            <a:r>
              <a:rPr lang="en-US" altLang="en-US" sz="2800" kern="0" dirty="0">
                <a:latin typeface="Candara" panose="020E0502030303020204" pitchFamily="34" charset="0"/>
              </a:rPr>
              <a:t>- </a:t>
            </a:r>
            <a:r>
              <a:rPr lang="cs-CZ" altLang="en-US" sz="2800" kern="0" dirty="0">
                <a:latin typeface="Candara" panose="020E0502030303020204" pitchFamily="34" charset="0"/>
              </a:rPr>
              <a:t>m</a:t>
            </a:r>
            <a:r>
              <a:rPr lang="en-US" altLang="en-US" sz="2800" kern="0" dirty="0" err="1">
                <a:latin typeface="Candara" panose="020E0502030303020204" pitchFamily="34" charset="0"/>
              </a:rPr>
              <a:t>onoclonal</a:t>
            </a:r>
            <a:r>
              <a:rPr lang="en-US" altLang="en-US" sz="2800" kern="0" dirty="0">
                <a:latin typeface="Candara" panose="020E0502030303020204" pitchFamily="34" charset="0"/>
              </a:rPr>
              <a:t> antibodies</a:t>
            </a:r>
          </a:p>
          <a:p>
            <a:pPr marL="540000" indent="-360000">
              <a:tabLst>
                <a:tab pos="355600" algn="l"/>
              </a:tabLst>
              <a:defRPr/>
            </a:pPr>
            <a:r>
              <a:rPr lang="en-US" altLang="en-US" kern="0" dirty="0">
                <a:latin typeface="Candara" panose="020E0502030303020204" pitchFamily="34" charset="0"/>
              </a:rPr>
              <a:t>- </a:t>
            </a:r>
            <a:r>
              <a:rPr lang="en-US" altLang="en-US" kern="0" dirty="0" err="1">
                <a:latin typeface="Candara" panose="020E0502030303020204" pitchFamily="34" charset="0"/>
              </a:rPr>
              <a:t>noselective</a:t>
            </a:r>
            <a:r>
              <a:rPr lang="en-US" altLang="en-US" kern="0" dirty="0">
                <a:latin typeface="Candara" panose="020E0502030303020204" pitchFamily="34" charset="0"/>
              </a:rPr>
              <a:t> sympathomimetics (epinephrine, life-saving medication)</a:t>
            </a:r>
          </a:p>
          <a:p>
            <a:pPr marL="540000" indent="-360000">
              <a:defRPr/>
            </a:pPr>
            <a:r>
              <a:rPr lang="en-US" altLang="en-US" kern="0" dirty="0">
                <a:latin typeface="Candara" panose="020E0502030303020204" pitchFamily="34" charset="0"/>
              </a:rPr>
              <a:t>- adjuvant medication (</a:t>
            </a:r>
            <a:r>
              <a:rPr lang="en-US" altLang="en-US" kern="0" dirty="0" err="1">
                <a:latin typeface="Candara" panose="020E0502030303020204" pitchFamily="34" charset="0"/>
              </a:rPr>
              <a:t>antitussics</a:t>
            </a:r>
            <a:r>
              <a:rPr lang="en-US" altLang="en-US" kern="0" dirty="0">
                <a:latin typeface="Candara" panose="020E0502030303020204" pitchFamily="34" charset="0"/>
              </a:rPr>
              <a:t>, drugs </a:t>
            </a:r>
            <a:r>
              <a:rPr lang="en-US" altLang="en-US" kern="0" dirty="0" err="1">
                <a:latin typeface="Candara" panose="020E0502030303020204" pitchFamily="34" charset="0"/>
              </a:rPr>
              <a:t>facilitat</a:t>
            </a:r>
            <a:r>
              <a:rPr lang="cs-CZ" altLang="en-US" kern="0" dirty="0">
                <a:latin typeface="Candara" panose="020E0502030303020204" pitchFamily="34" charset="0"/>
              </a:rPr>
              <a:t>i</a:t>
            </a:r>
            <a:r>
              <a:rPr lang="en-US" altLang="en-US" kern="0" dirty="0">
                <a:latin typeface="Candara" panose="020E0502030303020204" pitchFamily="34" charset="0"/>
              </a:rPr>
              <a:t>ng expectoration) </a:t>
            </a:r>
          </a:p>
          <a:p>
            <a:pPr>
              <a:defRPr/>
            </a:pPr>
            <a:endParaRPr lang="en-US" altLang="en-US" sz="2800" kern="0" dirty="0">
              <a:latin typeface="Candara" panose="020E0502030303020204" pitchFamily="34" charset="0"/>
            </a:endParaRPr>
          </a:p>
          <a:p>
            <a:pPr>
              <a:defRPr/>
            </a:pPr>
            <a:endParaRPr lang="en-US" altLang="cs-CZ" sz="2800" kern="0" dirty="0"/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D19547FF-855C-4CAA-81ED-68B7C01FC339}"/>
              </a:ext>
            </a:extLst>
          </p:cNvPr>
          <p:cNvCxnSpPr>
            <a:cxnSpLocks/>
          </p:cNvCxnSpPr>
          <p:nvPr/>
        </p:nvCxnSpPr>
        <p:spPr>
          <a:xfrm flipH="1">
            <a:off x="4588276" y="1504214"/>
            <a:ext cx="2060175" cy="16047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625A4CF8-765E-4BAE-A784-763F3D4287FC}"/>
              </a:ext>
            </a:extLst>
          </p:cNvPr>
          <p:cNvCxnSpPr>
            <a:cxnSpLocks/>
          </p:cNvCxnSpPr>
          <p:nvPr/>
        </p:nvCxnSpPr>
        <p:spPr>
          <a:xfrm flipH="1">
            <a:off x="4975980" y="1504214"/>
            <a:ext cx="1672470" cy="8223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EA39F1F0-2456-425E-83D7-0FEC2EDFCA3F}"/>
              </a:ext>
            </a:extLst>
          </p:cNvPr>
          <p:cNvCxnSpPr>
            <a:cxnSpLocks/>
          </p:cNvCxnSpPr>
          <p:nvPr/>
        </p:nvCxnSpPr>
        <p:spPr>
          <a:xfrm flipH="1">
            <a:off x="5356372" y="1504213"/>
            <a:ext cx="1292079" cy="4001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10">
            <a:extLst>
              <a:ext uri="{FF2B5EF4-FFF2-40B4-BE49-F238E27FC236}">
                <a16:creationId xmlns:a16="http://schemas.microsoft.com/office/drawing/2014/main" id="{27D7DD23-CB86-4D8D-8E75-6B2A8C0F4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5865" y="1310258"/>
            <a:ext cx="28404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en-US" sz="2000" dirty="0">
                <a:latin typeface="Candara" panose="020E0502030303020204" pitchFamily="34" charset="0"/>
              </a:rPr>
              <a:t>BRONCHODILATATORS</a:t>
            </a:r>
          </a:p>
        </p:txBody>
      </p:sp>
      <p:sp>
        <p:nvSpPr>
          <p:cNvPr id="12" name="Pravá složená závorka 11">
            <a:extLst>
              <a:ext uri="{FF2B5EF4-FFF2-40B4-BE49-F238E27FC236}">
                <a16:creationId xmlns:a16="http://schemas.microsoft.com/office/drawing/2014/main" id="{30497526-B175-443E-AAD0-7FC4CFD4030D}"/>
              </a:ext>
            </a:extLst>
          </p:cNvPr>
          <p:cNvSpPr/>
          <p:nvPr/>
        </p:nvSpPr>
        <p:spPr>
          <a:xfrm>
            <a:off x="5718245" y="3957524"/>
            <a:ext cx="307975" cy="106332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CA1A8A51-706A-44FB-B424-FEDF39C17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2364" y="4267097"/>
            <a:ext cx="2673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en-US" sz="2000" dirty="0" err="1">
                <a:latin typeface="Candara" panose="020E0502030303020204" pitchFamily="34" charset="0"/>
              </a:rPr>
              <a:t>asthma</a:t>
            </a:r>
            <a:r>
              <a:rPr lang="cs-CZ" altLang="en-US" sz="2000" dirty="0">
                <a:latin typeface="Candara" panose="020E0502030303020204" pitchFamily="34" charset="0"/>
              </a:rPr>
              <a:t> </a:t>
            </a:r>
            <a:r>
              <a:rPr lang="cs-CZ" altLang="en-US" sz="2000" dirty="0" err="1">
                <a:latin typeface="Candara" panose="020E0502030303020204" pitchFamily="34" charset="0"/>
              </a:rPr>
              <a:t>only</a:t>
            </a:r>
            <a:endParaRPr lang="cs-CZ" altLang="en-US" sz="2000" dirty="0">
              <a:latin typeface="Candara" panose="020E0502030303020204" pitchFamily="34" charset="0"/>
            </a:endParaRPr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4D02C692-5A7B-439D-8B6B-C5654D6376BF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2891631" y="142672"/>
            <a:ext cx="8229600" cy="11430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Drugs used in diseases characterized </a:t>
            </a:r>
            <a:endParaRPr lang="cs-CZ" altLang="cs-CZ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  <a:p>
            <a:pPr algn="ctr"/>
            <a:r>
              <a:rPr lang="en-US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by bronchial obstruction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161EEBF-B3B3-465E-87F7-0B0551408D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64259" y="36006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421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E331D550-D67B-48A6-B340-B27F964E59D3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0406" y="131673"/>
            <a:ext cx="8229600" cy="1143000"/>
          </a:xfrm>
        </p:spPr>
        <p:txBody>
          <a:bodyPr/>
          <a:lstStyle/>
          <a:p>
            <a:pPr algn="ctr" eaLnBrk="1" hangingPunct="1"/>
            <a:r>
              <a:rPr lang="el-GR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β</a:t>
            </a:r>
            <a:r>
              <a:rPr lang="cs-CZ" altLang="en-US" sz="3600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2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sympathomimetics</a:t>
            </a:r>
            <a:endParaRPr lang="cs-CZ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203563-7FC4-42F3-B327-881F9FE2FB19}"/>
              </a:ext>
            </a:extLst>
          </p:cNvPr>
          <p:cNvSpPr txBox="1">
            <a:spLocks/>
          </p:cNvSpPr>
          <p:nvPr/>
        </p:nvSpPr>
        <p:spPr>
          <a:xfrm>
            <a:off x="2062956" y="1268413"/>
            <a:ext cx="8229600" cy="525621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altLang="en-US" sz="2600" b="1" kern="0">
                <a:latin typeface="Candara" panose="020E0502030303020204" pitchFamily="34" charset="0"/>
              </a:rPr>
              <a:t>MoA:</a:t>
            </a:r>
            <a:r>
              <a:rPr lang="en-US" altLang="en-US" sz="2600" kern="0">
                <a:latin typeface="Candara" panose="020E0502030303020204" pitchFamily="34" charset="0"/>
              </a:rPr>
              <a:t> selective </a:t>
            </a:r>
            <a:r>
              <a:rPr lang="en-US" altLang="en-US" sz="2600" kern="0">
                <a:latin typeface="Candara" panose="020E0502030303020204" pitchFamily="34" charset="0"/>
                <a:cs typeface="Arial" panose="020B0604020202020204" pitchFamily="34" charset="0"/>
              </a:rPr>
              <a:t>β</a:t>
            </a:r>
            <a:r>
              <a:rPr lang="en-US" altLang="en-US" sz="2600" kern="0" baseline="-25000">
                <a:latin typeface="Candara" panose="020E0502030303020204" pitchFamily="34" charset="0"/>
                <a:cs typeface="Arial" panose="020B0604020202020204" pitchFamily="34" charset="0"/>
              </a:rPr>
              <a:t>2 </a:t>
            </a:r>
            <a:r>
              <a:rPr lang="en-US" altLang="en-US" sz="2600" kern="0">
                <a:latin typeface="Candara" panose="020E0502030303020204" pitchFamily="34" charset="0"/>
              </a:rPr>
              <a:t>stimulants </a:t>
            </a:r>
          </a:p>
          <a:p>
            <a:pPr lvl="1">
              <a:lnSpc>
                <a:spcPct val="100000"/>
              </a:lnSpc>
            </a:pPr>
            <a:r>
              <a:rPr lang="en-US" altLang="en-US" sz="2600" kern="0"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ct val="100000"/>
              </a:lnSpc>
            </a:pPr>
            <a:r>
              <a:rPr lang="en-US" altLang="en-US" sz="2600" kern="0">
                <a:latin typeface="Candara" panose="020E0502030303020204" pitchFamily="34" charset="0"/>
                <a:cs typeface="Arial" panose="020B0604020202020204" pitchFamily="34" charset="0"/>
              </a:rPr>
              <a:t>- inhibition of mediator release from mast cells + stimulation of ciliary beat frequency</a:t>
            </a:r>
          </a:p>
          <a:p>
            <a:pPr algn="ctr"/>
            <a:endParaRPr lang="en-US" altLang="en-US" sz="2600" kern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en-US" sz="2600" kern="0">
                <a:latin typeface="Candara" panose="020E0502030303020204" pitchFamily="34" charset="0"/>
                <a:cs typeface="Arial" panose="020B0604020202020204" pitchFamily="34" charset="0"/>
              </a:rPr>
              <a:t>- diagnostics – post-bronchodilator test (salbutamol)</a:t>
            </a:r>
          </a:p>
          <a:p>
            <a:pPr algn="ctr"/>
            <a:endParaRPr lang="en-US" altLang="en-US" sz="2600" kern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en-US" sz="2600" kern="0">
                <a:latin typeface="Candara" panose="020E0502030303020204" pitchFamily="34" charset="0"/>
                <a:cs typeface="Arial" panose="020B0604020202020204" pitchFamily="34" charset="0"/>
              </a:rPr>
              <a:t>- mostly </a:t>
            </a:r>
            <a:r>
              <a:rPr lang="en-US" altLang="en-US" sz="2600" b="1" kern="0">
                <a:latin typeface="Candara" panose="020E0502030303020204" pitchFamily="34" charset="0"/>
                <a:cs typeface="Arial" panose="020B0604020202020204" pitchFamily="34" charset="0"/>
              </a:rPr>
              <a:t>inhaled</a:t>
            </a:r>
            <a:r>
              <a:rPr lang="en-US" altLang="en-US" sz="2600" kern="0">
                <a:latin typeface="Candara" panose="020E0502030303020204" pitchFamily="34" charset="0"/>
                <a:cs typeface="Arial" panose="020B0604020202020204" pitchFamily="34" charset="0"/>
              </a:rPr>
              <a:t>, may be also given orally (mainly in kids)</a:t>
            </a:r>
          </a:p>
          <a:p>
            <a:pPr algn="ctr"/>
            <a:endParaRPr lang="en-US" altLang="en-US" sz="2600" kern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en-US" sz="2600" kern="0">
                <a:latin typeface="Candara" panose="020E0502030303020204" pitchFamily="34" charset="0"/>
                <a:cs typeface="Arial" panose="020B0604020202020204" pitchFamily="34" charset="0"/>
              </a:rPr>
              <a:t>- not completely selective in their binding to β receptors</a:t>
            </a:r>
          </a:p>
          <a:p>
            <a:pPr algn="ctr"/>
            <a:r>
              <a:rPr lang="en-US" altLang="en-US" sz="2600" kern="0">
                <a:latin typeface="Candara" panose="020E0502030303020204" pitchFamily="34" charset="0"/>
                <a:cs typeface="Arial" panose="020B0604020202020204" pitchFamily="34" charset="0"/>
              </a:rPr>
              <a:t>long-term use = down-regulation of receptors</a:t>
            </a:r>
          </a:p>
          <a:p>
            <a:pPr algn="ctr">
              <a:spcBef>
                <a:spcPts val="1800"/>
              </a:spcBef>
            </a:pPr>
            <a:endParaRPr lang="en-US" altLang="en-US" sz="2600" kern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3C5D653-CFAE-43F2-B014-2D64E390A0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38318" y="39837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246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1">
            <a:extLst>
              <a:ext uri="{FF2B5EF4-FFF2-40B4-BE49-F238E27FC236}">
                <a16:creationId xmlns:a16="http://schemas.microsoft.com/office/drawing/2014/main" id="{2B0D8D5A-2857-467E-A67D-B2091F690F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586" y="153897"/>
            <a:ext cx="6151633" cy="6232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8FF096D-A921-49FE-833D-3CDDE47DE0CF}"/>
              </a:ext>
            </a:extLst>
          </p:cNvPr>
          <p:cNvSpPr txBox="1"/>
          <p:nvPr/>
        </p:nvSpPr>
        <p:spPr>
          <a:xfrm>
            <a:off x="5552597" y="6491233"/>
            <a:ext cx="16089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1200" dirty="0"/>
              <a:t>doi:10.1038/nrd2465</a:t>
            </a:r>
            <a:endParaRPr lang="cs-CZ" sz="12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6F7BEB5-D003-4EE4-9C95-AC8EBB44BD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325" y="27845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614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E331D550-D67B-48A6-B340-B27F964E59D3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0406" y="131673"/>
            <a:ext cx="8229600" cy="1143000"/>
          </a:xfrm>
        </p:spPr>
        <p:txBody>
          <a:bodyPr/>
          <a:lstStyle/>
          <a:p>
            <a:pPr algn="ctr" eaLnBrk="1" hangingPunct="1"/>
            <a:r>
              <a:rPr lang="el-GR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β</a:t>
            </a:r>
            <a:r>
              <a:rPr lang="cs-CZ" altLang="en-US" sz="3600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2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sympathomimetics</a:t>
            </a:r>
            <a:endParaRPr lang="cs-CZ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203563-7FC4-42F3-B327-881F9FE2FB19}"/>
              </a:ext>
            </a:extLst>
          </p:cNvPr>
          <p:cNvSpPr txBox="1">
            <a:spLocks/>
          </p:cNvSpPr>
          <p:nvPr/>
        </p:nvSpPr>
        <p:spPr>
          <a:xfrm>
            <a:off x="2062956" y="1604913"/>
            <a:ext cx="8229600" cy="33035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1800"/>
              </a:spcBef>
            </a:pPr>
            <a:r>
              <a:rPr lang="en-US" altLang="en-US" sz="2600" kern="0" dirty="0">
                <a:latin typeface="Candara" panose="020E0502030303020204" pitchFamily="34" charset="0"/>
              </a:rPr>
              <a:t>Indication: </a:t>
            </a:r>
            <a:r>
              <a:rPr lang="en-US" altLang="en-US" sz="2600" b="1" kern="0" dirty="0">
                <a:latin typeface="Candara" panose="020E0502030303020204" pitchFamily="34" charset="0"/>
              </a:rPr>
              <a:t>asthma</a:t>
            </a:r>
            <a:r>
              <a:rPr lang="en-US" altLang="en-US" sz="2600" kern="0" dirty="0">
                <a:latin typeface="Candara" panose="020E0502030303020204" pitchFamily="34" charset="0"/>
              </a:rPr>
              <a:t>, COPD</a:t>
            </a:r>
          </a:p>
          <a:p>
            <a:pPr algn="ctr">
              <a:spcBef>
                <a:spcPts val="1800"/>
              </a:spcBef>
            </a:pPr>
            <a:r>
              <a:rPr lang="en-US" altLang="en-US" sz="2600" b="1" kern="0" dirty="0">
                <a:latin typeface="Candara" panose="020E0502030303020204" pitchFamily="34" charset="0"/>
              </a:rPr>
              <a:t>AE: </a:t>
            </a:r>
            <a:r>
              <a:rPr lang="en-US" altLang="en-US" sz="2600" kern="0" dirty="0">
                <a:latin typeface="Candara" panose="020E0502030303020204" pitchFamily="34" charset="0"/>
              </a:rPr>
              <a:t>nervousness, tremor, cephalgia, palpitation, hypokalemia (mainly when given orally)</a:t>
            </a:r>
          </a:p>
          <a:p>
            <a:pPr algn="ctr">
              <a:spcBef>
                <a:spcPts val="1800"/>
              </a:spcBef>
            </a:pPr>
            <a:r>
              <a:rPr lang="en-US" altLang="en-US" sz="2600" b="1" kern="0" dirty="0">
                <a:latin typeface="Candara" panose="020E0502030303020204" pitchFamily="34" charset="0"/>
              </a:rPr>
              <a:t>CI:</a:t>
            </a:r>
            <a:r>
              <a:rPr lang="en-US" altLang="en-US" sz="2600" kern="0" dirty="0">
                <a:latin typeface="Candara" panose="020E0502030303020204" pitchFamily="34" charset="0"/>
              </a:rPr>
              <a:t> </a:t>
            </a:r>
            <a:r>
              <a:rPr lang="en-US" altLang="en-US" sz="2600" kern="0" dirty="0">
                <a:latin typeface="Candara" panose="020E0502030303020204" pitchFamily="34" charset="0"/>
                <a:ea typeface="SimSun" panose="02010600030101010101" pitchFamily="2" charset="-122"/>
              </a:rPr>
              <a:t>hypertension, dysrhythmia, pregnancy</a:t>
            </a:r>
            <a:endParaRPr lang="en-US" altLang="en-US" sz="2600" kern="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C6C3BA0-FF3D-4807-9CD8-3590560261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55409" y="39837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458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9594FDD4-23BC-4BC4-8501-9593CF9C73D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0406" y="131673"/>
            <a:ext cx="8229600" cy="1143000"/>
          </a:xfrm>
        </p:spPr>
        <p:txBody>
          <a:bodyPr/>
          <a:lstStyle/>
          <a:p>
            <a:pPr algn="ctr" eaLnBrk="1" hangingPunct="1"/>
            <a:r>
              <a:rPr lang="el-GR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β</a:t>
            </a:r>
            <a:r>
              <a:rPr lang="cs-CZ" altLang="en-US" sz="3600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2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sympatomimetics</a:t>
            </a:r>
            <a:endParaRPr lang="cs-CZ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EB0FDFA-3D0D-4015-B095-26E6F4027625}"/>
              </a:ext>
            </a:extLst>
          </p:cNvPr>
          <p:cNvSpPr txBox="1">
            <a:spLocks/>
          </p:cNvSpPr>
          <p:nvPr/>
        </p:nvSpPr>
        <p:spPr>
          <a:xfrm>
            <a:off x="1980407" y="1412876"/>
            <a:ext cx="8240713" cy="52292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altLang="en-US" sz="2200" b="1" kern="0">
                <a:latin typeface="Candara" panose="020E0502030303020204" pitchFamily="34" charset="0"/>
              </a:rPr>
              <a:t>Short-acting = SABA (also rapid-acting = RABA)</a:t>
            </a:r>
          </a:p>
          <a:p>
            <a:pPr lvl="1">
              <a:lnSpc>
                <a:spcPct val="100000"/>
              </a:lnSpc>
            </a:pPr>
            <a:r>
              <a:rPr lang="en-US" altLang="en-US" sz="2200" kern="0">
                <a:latin typeface="Candara" panose="020E0502030303020204" pitchFamily="34" charset="0"/>
              </a:rPr>
              <a:t>fast onset of effect, which lasts 4 – 6 hours, inhalation</a:t>
            </a:r>
            <a:endParaRPr lang="en-US" altLang="en-US" sz="2200" kern="0">
              <a:solidFill>
                <a:srgbClr val="004CE4"/>
              </a:solidFill>
              <a:latin typeface="Candara" panose="020E0502030303020204" pitchFamily="34" charset="0"/>
            </a:endParaRPr>
          </a:p>
          <a:p>
            <a:pPr lvl="1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altLang="en-US" sz="800" kern="0">
              <a:latin typeface="Candara" panose="020E0502030303020204" pitchFamily="34" charset="0"/>
            </a:endParaRPr>
          </a:p>
          <a:p>
            <a:pPr lvl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en-US" sz="2200" kern="0">
                <a:latin typeface="Candara" panose="020E0502030303020204" pitchFamily="34" charset="0"/>
              </a:rPr>
              <a:t>salbutamol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altLang="en-US" sz="800" kern="0">
              <a:latin typeface="Candara" panose="020E0502030303020204" pitchFamily="34" charset="0"/>
            </a:endParaRPr>
          </a:p>
          <a:p>
            <a:pPr lvl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en-US" sz="2200" kern="0">
                <a:latin typeface="Candara" panose="020E0502030303020204" pitchFamily="34" charset="0"/>
              </a:rPr>
              <a:t>  fenoterol 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en-US" sz="2200" kern="0">
                <a:latin typeface="Candara" panose="020E0502030303020204" pitchFamily="34" charset="0"/>
                <a:cs typeface="Arial" panose="020B0604020202020204" pitchFamily="34" charset="0"/>
              </a:rPr>
              <a:t>	</a:t>
            </a:r>
          </a:p>
          <a:p>
            <a:pPr algn="ctr">
              <a:spcBef>
                <a:spcPts val="1800"/>
              </a:spcBef>
            </a:pPr>
            <a:r>
              <a:rPr lang="en-US" altLang="en-US" sz="2200" b="1" kern="0">
                <a:latin typeface="Candara" panose="020E0502030303020204" pitchFamily="34" charset="0"/>
              </a:rPr>
              <a:t>Long-acting = LABA</a:t>
            </a:r>
          </a:p>
          <a:p>
            <a:pPr lvl="1">
              <a:lnSpc>
                <a:spcPct val="100000"/>
              </a:lnSpc>
            </a:pPr>
            <a:r>
              <a:rPr lang="en-US" altLang="en-US" sz="2200" kern="0">
                <a:latin typeface="Candara" panose="020E0502030303020204" pitchFamily="34" charset="0"/>
                <a:cs typeface="Arial" panose="020B0604020202020204" pitchFamily="34" charset="0"/>
              </a:rPr>
              <a:t>effect lasts for up to 12 hours, inhaled or administered orally 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altLang="en-US" sz="800" kern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en-US" sz="2200" kern="0">
                <a:latin typeface="Candara" panose="020E0502030303020204" pitchFamily="34" charset="0"/>
                <a:cs typeface="Arial" panose="020B0604020202020204" pitchFamily="34" charset="0"/>
              </a:rPr>
              <a:t>salmeterol</a:t>
            </a:r>
          </a:p>
          <a:p>
            <a:pPr lvl="1">
              <a:lnSpc>
                <a:spcPct val="100000"/>
              </a:lnSpc>
            </a:pPr>
            <a:endParaRPr lang="en-US" altLang="en-US" sz="800" kern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altLang="en-US" sz="2200" kern="0">
                <a:latin typeface="Candara" panose="020E0502030303020204" pitchFamily="34" charset="0"/>
                <a:cs typeface="Arial" panose="020B0604020202020204" pitchFamily="34" charset="0"/>
              </a:rPr>
              <a:t>clenbuterol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altLang="en-US" sz="800" kern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en-US" sz="2200" kern="0">
                <a:latin typeface="Candara" panose="020E0502030303020204" pitchFamily="34" charset="0"/>
                <a:cs typeface="Arial" panose="020B0604020202020204" pitchFamily="34" charset="0"/>
              </a:rPr>
              <a:t>formoterol (RABA)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altLang="en-US" sz="800" kern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en-US" sz="2200" kern="0">
                <a:latin typeface="Candara" panose="020E0502030303020204" pitchFamily="34" charset="0"/>
                <a:cs typeface="Arial" panose="020B0604020202020204" pitchFamily="34" charset="0"/>
              </a:rPr>
              <a:t>indakaterol (U-LABA)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altLang="en-US" sz="800" kern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en-US" sz="2200" kern="0">
                <a:latin typeface="Candara" panose="020E0502030303020204" pitchFamily="34" charset="0"/>
                <a:cs typeface="Arial" panose="020B0604020202020204" pitchFamily="34" charset="0"/>
              </a:rPr>
              <a:t>vilanterol (U-LABA)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altLang="en-US" sz="2200" kern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8BE246B-A53C-4363-91B8-473A63E6A1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9593" y="46645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518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E7B9FF7A-5BFD-4667-98DC-1A38A5C217E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0406" y="131673"/>
            <a:ext cx="8229600" cy="1143000"/>
          </a:xfrm>
        </p:spPr>
        <p:txBody>
          <a:bodyPr/>
          <a:lstStyle/>
          <a:p>
            <a:pPr algn="ctr" eaLnBrk="1" hangingPunct="1"/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Parasympatholytics</a:t>
            </a:r>
            <a:endParaRPr lang="cs-CZ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B6F0621-C898-4F0E-B294-C146D7A398DE}"/>
              </a:ext>
            </a:extLst>
          </p:cNvPr>
          <p:cNvSpPr txBox="1">
            <a:spLocks/>
          </p:cNvSpPr>
          <p:nvPr/>
        </p:nvSpPr>
        <p:spPr>
          <a:xfrm>
            <a:off x="1980406" y="1143929"/>
            <a:ext cx="8229600" cy="4968875"/>
          </a:xfrm>
          <a:prstGeom prst="rect">
            <a:avLst/>
          </a:prstGeom>
        </p:spPr>
        <p:txBody>
          <a:bodyPr vert="horz" lIns="0" tIns="0" rIns="0" bIns="0" rtlCol="0" anchor="t">
            <a:normAutofit fontScale="92500"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2500" b="1" kern="0">
                <a:latin typeface="Candara" panose="020E0502030303020204" pitchFamily="34" charset="0"/>
              </a:rPr>
              <a:t>MoA:</a:t>
            </a:r>
            <a:r>
              <a:rPr lang="en-US" sz="2500" kern="0">
                <a:latin typeface="Candara" panose="020E0502030303020204" pitchFamily="34" charset="0"/>
              </a:rPr>
              <a:t> competitive antagonism of M receptors</a:t>
            </a: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endParaRPr lang="en-US" sz="2500" kern="0">
              <a:latin typeface="Candara" panose="020E0502030303020204" pitchFamily="34" charset="0"/>
            </a:endParaRP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500" kern="0">
                <a:latin typeface="Candara" panose="020E0502030303020204" pitchFamily="34" charset="0"/>
              </a:rPr>
              <a:t>- in a form of inhalation</a:t>
            </a: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500" kern="0">
                <a:latin typeface="Candara" panose="020E0502030303020204" pitchFamily="34" charset="0"/>
              </a:rPr>
              <a:t>- can be combined with </a:t>
            </a:r>
            <a:r>
              <a:rPr lang="en-US" sz="2500" kern="0">
                <a:latin typeface="Candara" panose="020E0502030303020204" pitchFamily="34" charset="0"/>
                <a:cs typeface="Arial" charset="0"/>
              </a:rPr>
              <a:t>β</a:t>
            </a:r>
            <a:r>
              <a:rPr lang="en-US" sz="2500" kern="0" baseline="-25000">
                <a:latin typeface="Candara" panose="020E0502030303020204" pitchFamily="34" charset="0"/>
                <a:cs typeface="Arial" charset="0"/>
              </a:rPr>
              <a:t>2</a:t>
            </a:r>
            <a:r>
              <a:rPr lang="en-US" sz="2500" kern="0">
                <a:latin typeface="Candara" panose="020E0502030303020204" pitchFamily="34" charset="0"/>
                <a:cs typeface="Arial" charset="0"/>
              </a:rPr>
              <a:t>-</a:t>
            </a:r>
            <a:r>
              <a:rPr lang="en-US" sz="2500" kern="0">
                <a:latin typeface="Candara" panose="020E0502030303020204" pitchFamily="34" charset="0"/>
              </a:rPr>
              <a:t>sympathomimetics or glucocorticoids</a:t>
            </a:r>
          </a:p>
          <a:p>
            <a:pPr algn="ctr" fontAlgn="auto">
              <a:spcBef>
                <a:spcPts val="1800"/>
              </a:spcBef>
              <a:spcAft>
                <a:spcPts val="0"/>
              </a:spcAft>
              <a:defRPr/>
            </a:pPr>
            <a:endParaRPr lang="en-US" sz="2500" b="1" kern="0">
              <a:latin typeface="Candara" panose="020E0502030303020204" pitchFamily="34" charset="0"/>
            </a:endParaRPr>
          </a:p>
          <a:p>
            <a:pPr algn="ctr" fontAlgn="auto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2500" b="1" kern="0">
                <a:latin typeface="Candara" panose="020E0502030303020204" pitchFamily="34" charset="0"/>
              </a:rPr>
              <a:t>Indication:</a:t>
            </a:r>
            <a:r>
              <a:rPr lang="en-US" sz="2500" kern="0">
                <a:latin typeface="Candara" panose="020E0502030303020204" pitchFamily="34" charset="0"/>
              </a:rPr>
              <a:t> </a:t>
            </a:r>
            <a:r>
              <a:rPr lang="en-US" sz="2500" b="1" kern="0">
                <a:latin typeface="Candara" panose="020E0502030303020204" pitchFamily="34" charset="0"/>
              </a:rPr>
              <a:t>COPD</a:t>
            </a:r>
            <a:r>
              <a:rPr lang="en-US" sz="2500" kern="0">
                <a:latin typeface="Candara" panose="020E0502030303020204" pitchFamily="34" charset="0"/>
              </a:rPr>
              <a:t>, asthma</a:t>
            </a:r>
          </a:p>
          <a:p>
            <a:pPr algn="ctr" fontAlgn="auto">
              <a:spcBef>
                <a:spcPts val="1800"/>
              </a:spcBef>
              <a:spcAft>
                <a:spcPts val="0"/>
              </a:spcAft>
              <a:defRPr/>
            </a:pPr>
            <a:endParaRPr lang="en-US" sz="2500" kern="0">
              <a:latin typeface="Candara" panose="020E0502030303020204" pitchFamily="34" charset="0"/>
            </a:endParaRPr>
          </a:p>
          <a:p>
            <a:pPr algn="ctr" fontAlgn="auto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2500" b="1" kern="0">
                <a:latin typeface="Candara" panose="020E0502030303020204" pitchFamily="34" charset="0"/>
              </a:rPr>
              <a:t>AE:</a:t>
            </a:r>
            <a:r>
              <a:rPr lang="en-US" sz="2500" kern="0">
                <a:latin typeface="Candara" panose="020E0502030303020204" pitchFamily="34" charset="0"/>
              </a:rPr>
              <a:t> if entering the systemic circulation (low risk, they contain quaternary nitrogen in their structure) – anticholinergic effects</a:t>
            </a:r>
          </a:p>
          <a:p>
            <a:pPr algn="ctr" fontAlgn="auto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2500" b="1" kern="0">
                <a:latin typeface="Candara" panose="020E0502030303020204" pitchFamily="34" charset="0"/>
              </a:rPr>
              <a:t>CI:</a:t>
            </a:r>
            <a:r>
              <a:rPr lang="en-US" sz="2500" kern="0">
                <a:latin typeface="Candara" panose="020E0502030303020204" pitchFamily="34" charset="0"/>
              </a:rPr>
              <a:t> glaucoma, prostate hypertrophy, pregnancy</a:t>
            </a:r>
          </a:p>
          <a:p>
            <a:pPr algn="ctr" fontAlgn="auto">
              <a:spcAft>
                <a:spcPts val="0"/>
              </a:spcAft>
              <a:defRPr/>
            </a:pPr>
            <a:endParaRPr lang="en-US" sz="2500" b="1" kern="0">
              <a:solidFill>
                <a:srgbClr val="6B009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03556CB-7DEA-4845-BC97-78707DF1B19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2501" y="39837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095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3579ACA7-6440-4A9B-8B17-84C46AE5D3A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0406" y="131673"/>
            <a:ext cx="8229600" cy="1143000"/>
          </a:xfrm>
        </p:spPr>
        <p:txBody>
          <a:bodyPr/>
          <a:lstStyle/>
          <a:p>
            <a:pPr algn="ctr" eaLnBrk="1" hangingPunct="1"/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Parasympatholytics</a:t>
            </a:r>
            <a:endParaRPr lang="cs-CZ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C8E9384-1567-4946-A218-5CF40E3676AD}"/>
              </a:ext>
            </a:extLst>
          </p:cNvPr>
          <p:cNvSpPr txBox="1">
            <a:spLocks/>
          </p:cNvSpPr>
          <p:nvPr/>
        </p:nvSpPr>
        <p:spPr>
          <a:xfrm>
            <a:off x="1558132" y="1214339"/>
            <a:ext cx="9109075" cy="471011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defRPr/>
            </a:pPr>
            <a:r>
              <a:rPr lang="en-US" sz="2700" b="1" kern="0">
                <a:latin typeface="Candara" panose="020E0502030303020204" pitchFamily="34" charset="0"/>
              </a:rPr>
              <a:t>ipratropium</a:t>
            </a:r>
          </a:p>
          <a:p>
            <a:pPr lvl="1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2700" kern="0">
                <a:latin typeface="Candara" panose="020E0502030303020204" pitchFamily="34" charset="0"/>
              </a:rPr>
              <a:t>- </a:t>
            </a:r>
            <a:r>
              <a:rPr lang="en-US" sz="2700">
                <a:latin typeface="Candara" panose="020E0502030303020204" pitchFamily="34" charset="0"/>
              </a:rPr>
              <a:t>used in asthma as well – in patients resistent to β2 sympathomimetic treatment (approx. 1/6 of patients)</a:t>
            </a:r>
          </a:p>
          <a:p>
            <a:pPr lvl="1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2700">
                <a:latin typeface="Candara" panose="020E0502030303020204" pitchFamily="34" charset="0"/>
              </a:rPr>
              <a:t>short acting (SAMA)</a:t>
            </a:r>
            <a:endParaRPr lang="en-US" sz="2700" b="1">
              <a:effectLst>
                <a:outerShdw blurRad="38100" dist="38100" dir="2700000" algn="tl">
                  <a:srgbClr val="C0C0C0"/>
                </a:outerShdw>
              </a:effectLst>
              <a:latin typeface="Candara" panose="020E0502030303020204" pitchFamily="34" charset="0"/>
            </a:endParaRPr>
          </a:p>
          <a:p>
            <a:pPr algn="ctr">
              <a:spcBef>
                <a:spcPts val="600"/>
              </a:spcBef>
              <a:defRPr/>
            </a:pPr>
            <a:endParaRPr lang="en-US" sz="2700" b="1" kern="0">
              <a:latin typeface="Candara" panose="020E0502030303020204" pitchFamily="34" charset="0"/>
            </a:endParaRPr>
          </a:p>
          <a:p>
            <a:pPr algn="ctr">
              <a:spcBef>
                <a:spcPts val="600"/>
              </a:spcBef>
              <a:defRPr/>
            </a:pPr>
            <a:r>
              <a:rPr lang="en-US" sz="2700" b="1" kern="0">
                <a:latin typeface="Candara" panose="020E0502030303020204" pitchFamily="34" charset="0"/>
              </a:rPr>
              <a:t>aclidinium </a:t>
            </a:r>
            <a:r>
              <a:rPr lang="en-US" sz="2700" kern="0">
                <a:latin typeface="Candara" panose="020E0502030303020204" pitchFamily="34" charset="0"/>
              </a:rPr>
              <a:t>(LAMA)</a:t>
            </a:r>
            <a:endParaRPr lang="en-US" sz="2700" b="1" kern="0">
              <a:latin typeface="Candara" panose="020E0502030303020204" pitchFamily="34" charset="0"/>
            </a:endParaRPr>
          </a:p>
          <a:p>
            <a:pPr algn="ctr">
              <a:spcBef>
                <a:spcPts val="600"/>
              </a:spcBef>
              <a:defRPr/>
            </a:pPr>
            <a:endParaRPr lang="en-US" sz="2700" b="1" kern="0">
              <a:latin typeface="Candara" panose="020E0502030303020204" pitchFamily="34" charset="0"/>
            </a:endParaRPr>
          </a:p>
          <a:p>
            <a:pPr algn="ctr">
              <a:spcBef>
                <a:spcPts val="600"/>
              </a:spcBef>
              <a:defRPr/>
            </a:pPr>
            <a:r>
              <a:rPr lang="en-US" sz="2700" b="1" kern="0">
                <a:latin typeface="Candara" panose="020E0502030303020204" pitchFamily="34" charset="0"/>
              </a:rPr>
              <a:t>tiotropium </a:t>
            </a:r>
            <a:r>
              <a:rPr lang="en-US" sz="2700" kern="0">
                <a:latin typeface="Candara" panose="020E0502030303020204" pitchFamily="34" charset="0"/>
              </a:rPr>
              <a:t>(U-LAMA) </a:t>
            </a:r>
          </a:p>
          <a:p>
            <a:pPr marL="342900" lvl="1" indent="-342900">
              <a:lnSpc>
                <a:spcPct val="100000"/>
              </a:lnSpc>
              <a:spcBef>
                <a:spcPts val="600"/>
              </a:spcBef>
              <a:defRPr/>
            </a:pPr>
            <a:endParaRPr lang="en-US" sz="2700" b="1" kern="0">
              <a:latin typeface="Candara" panose="020E0502030303020204" pitchFamily="34" charset="0"/>
            </a:endParaRPr>
          </a:p>
          <a:p>
            <a:pPr marL="342900" lvl="1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2700" b="1" kern="0">
                <a:latin typeface="Candara" panose="020E0502030303020204" pitchFamily="34" charset="0"/>
              </a:rPr>
              <a:t>glykopyrronium-bromide </a:t>
            </a:r>
            <a:r>
              <a:rPr lang="en-US" sz="2700" kern="0">
                <a:latin typeface="Candara" panose="020E0502030303020204" pitchFamily="34" charset="0"/>
              </a:rPr>
              <a:t>(U-LAMA)</a:t>
            </a:r>
            <a:endParaRPr lang="en-US" sz="2700" b="1" kern="0">
              <a:latin typeface="Candara" panose="020E0502030303020204" pitchFamily="34" charset="0"/>
            </a:endParaRPr>
          </a:p>
          <a:p>
            <a:pPr marL="342900" lvl="1" indent="-342900">
              <a:lnSpc>
                <a:spcPct val="100000"/>
              </a:lnSpc>
              <a:spcBef>
                <a:spcPts val="600"/>
              </a:spcBef>
              <a:defRPr/>
            </a:pPr>
            <a:endParaRPr lang="en-US" sz="2700" b="1" kern="0">
              <a:latin typeface="Candara" panose="020E0502030303020204" pitchFamily="34" charset="0"/>
            </a:endParaRPr>
          </a:p>
          <a:p>
            <a:pPr marL="342900" lvl="1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2700" b="1" kern="0">
                <a:latin typeface="Candara" panose="020E0502030303020204" pitchFamily="34" charset="0"/>
              </a:rPr>
              <a:t>umeclidinium </a:t>
            </a:r>
            <a:r>
              <a:rPr lang="en-US" sz="2700" kern="0">
                <a:latin typeface="Candara" panose="020E0502030303020204" pitchFamily="34" charset="0"/>
              </a:rPr>
              <a:t>(U-LAMA)</a:t>
            </a:r>
            <a:endParaRPr lang="en-US" sz="2700" b="1" kern="0">
              <a:latin typeface="Candara" panose="020E0502030303020204" pitchFamily="34" charset="0"/>
            </a:endParaRPr>
          </a:p>
        </p:txBody>
      </p:sp>
      <p:sp>
        <p:nvSpPr>
          <p:cNvPr id="6" name="Pravá složená závorka 5">
            <a:extLst>
              <a:ext uri="{FF2B5EF4-FFF2-40B4-BE49-F238E27FC236}">
                <a16:creationId xmlns:a16="http://schemas.microsoft.com/office/drawing/2014/main" id="{6738669E-9CDC-4E44-BF95-0372846D947F}"/>
              </a:ext>
            </a:extLst>
          </p:cNvPr>
          <p:cNvSpPr/>
          <p:nvPr/>
        </p:nvSpPr>
        <p:spPr>
          <a:xfrm>
            <a:off x="8685066" y="3441790"/>
            <a:ext cx="287338" cy="3229672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TextovéPole 2">
            <a:extLst>
              <a:ext uri="{FF2B5EF4-FFF2-40B4-BE49-F238E27FC236}">
                <a16:creationId xmlns:a16="http://schemas.microsoft.com/office/drawing/2014/main" id="{BE6C838A-3CF9-4297-9716-50EF287DE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9340" y="4642269"/>
            <a:ext cx="151961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700" dirty="0">
                <a:latin typeface="Candara" panose="020E0502030303020204" pitchFamily="34" charset="0"/>
              </a:rPr>
              <a:t>COPD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700" dirty="0" err="1">
                <a:latin typeface="Candara" panose="020E0502030303020204" pitchFamily="34" charset="0"/>
              </a:rPr>
              <a:t>only</a:t>
            </a:r>
            <a:endParaRPr lang="cs-CZ" altLang="cs-CZ" sz="270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67B8B26-8D1C-4654-A82F-B8F4C9C6B85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92142" y="39837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289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04074F17-230B-4C8B-8D48-421F59109C0C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0406" y="131673"/>
            <a:ext cx="8229600" cy="1143000"/>
          </a:xfrm>
        </p:spPr>
        <p:txBody>
          <a:bodyPr/>
          <a:lstStyle/>
          <a:p>
            <a:pPr algn="ctr" eaLnBrk="1" hangingPunct="1"/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Glucocorticoids</a:t>
            </a:r>
            <a:endParaRPr lang="cs-CZ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512978C-DEB9-4032-A68E-BB3F529BC826}"/>
              </a:ext>
            </a:extLst>
          </p:cNvPr>
          <p:cNvSpPr txBox="1">
            <a:spLocks/>
          </p:cNvSpPr>
          <p:nvPr/>
        </p:nvSpPr>
        <p:spPr>
          <a:xfrm>
            <a:off x="2265696" y="1100165"/>
            <a:ext cx="8362950" cy="55895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2600" b="1" kern="0" dirty="0" err="1">
                <a:latin typeface="Candara" panose="020E0502030303020204" pitchFamily="34" charset="0"/>
              </a:rPr>
              <a:t>MoA</a:t>
            </a:r>
            <a:r>
              <a:rPr lang="en-US" altLang="en-US" sz="2600" b="1" kern="0" dirty="0">
                <a:latin typeface="Candara" panose="020E0502030303020204" pitchFamily="34" charset="0"/>
              </a:rPr>
              <a:t>:</a:t>
            </a:r>
            <a:r>
              <a:rPr lang="en-US" altLang="en-US" sz="2600" kern="0" dirty="0">
                <a:latin typeface="Candara" panose="020E0502030303020204" pitchFamily="34" charset="0"/>
              </a:rPr>
              <a:t> inhibition of phospholipase A2 </a:t>
            </a:r>
            <a:endParaRPr lang="cs-CZ" altLang="en-US" sz="2600" kern="0" dirty="0">
              <a:latin typeface="Candara" panose="020E0502030303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altLang="en-US" sz="2600" kern="0" dirty="0">
                <a:latin typeface="Candara" panose="020E0502030303020204" pitchFamily="34" charset="0"/>
              </a:rPr>
              <a:t>by lipocortin</a:t>
            </a:r>
          </a:p>
          <a:p>
            <a:pPr algn="ctr">
              <a:lnSpc>
                <a:spcPct val="90000"/>
              </a:lnSpc>
            </a:pPr>
            <a:endParaRPr lang="cs-CZ" altLang="en-US" sz="2600" b="1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endParaRPr lang="cs-CZ" altLang="en-US" sz="2600" b="1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altLang="en-US" sz="2600" b="1" kern="0" dirty="0">
                <a:latin typeface="Candara" panose="020E0502030303020204" pitchFamily="34" charset="0"/>
                <a:cs typeface="Arial" panose="020B0604020202020204" pitchFamily="34" charset="0"/>
              </a:rPr>
              <a:t>Effects</a:t>
            </a:r>
            <a:r>
              <a:rPr lang="cs-CZ" altLang="en-US" sz="2600" b="1" kern="0" dirty="0">
                <a:latin typeface="Candara" panose="020E0502030303020204" pitchFamily="34" charset="0"/>
                <a:cs typeface="Arial" panose="020B0604020202020204" pitchFamily="34" charset="0"/>
              </a:rPr>
              <a:t> I</a:t>
            </a:r>
            <a:r>
              <a:rPr lang="en-US" altLang="en-US" sz="2600" b="1" kern="0" dirty="0">
                <a:latin typeface="Candara" panose="020E0502030303020204" pitchFamily="34" charset="0"/>
                <a:cs typeface="Arial" panose="020B0604020202020204" pitchFamily="34" charset="0"/>
              </a:rPr>
              <a:t>:</a:t>
            </a: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endParaRPr lang="cs-CZ" altLang="en-US" sz="26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endParaRPr lang="en-US" altLang="en-US" sz="26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079500" lvl="1" indent="-358775">
              <a:lnSpc>
                <a:spcPct val="90000"/>
              </a:lnSpc>
            </a:pP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↓ cytokine, PG a LT secretion</a:t>
            </a:r>
            <a:endParaRPr lang="cs-CZ" altLang="en-US" sz="26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079500" lvl="1" indent="-358775">
              <a:lnSpc>
                <a:spcPct val="90000"/>
              </a:lnSpc>
            </a:pPr>
            <a:endParaRPr lang="en-US" altLang="en-US" sz="26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079500" lvl="1" indent="-358775">
              <a:lnSpc>
                <a:spcPct val="90000"/>
              </a:lnSpc>
            </a:pP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↓ lipolytic and proteolytic enzyme secretion</a:t>
            </a:r>
            <a:endParaRPr lang="cs-CZ" altLang="en-US" sz="26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079500" lvl="1" indent="-358775">
              <a:lnSpc>
                <a:spcPct val="90000"/>
              </a:lnSpc>
            </a:pPr>
            <a:endParaRPr lang="en-US" altLang="en-US" sz="26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079500" lvl="1" indent="-358775">
              <a:lnSpc>
                <a:spcPct val="90000"/>
              </a:lnSpc>
            </a:pP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↓ endothelial permeability</a:t>
            </a:r>
            <a:endParaRPr lang="cs-CZ" altLang="en-US" sz="26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079500" lvl="1" indent="-358775">
              <a:lnSpc>
                <a:spcPct val="90000"/>
              </a:lnSpc>
            </a:pPr>
            <a:endParaRPr lang="en-US" altLang="en-US" sz="26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079500" lvl="1" indent="-358775">
              <a:lnSpc>
                <a:spcPct val="90000"/>
              </a:lnSpc>
            </a:pP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block of cell migration </a:t>
            </a:r>
            <a:endParaRPr lang="cs-CZ" altLang="en-US" sz="26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079500" lvl="1" indent="-358775">
              <a:lnSpc>
                <a:spcPct val="90000"/>
              </a:lnSpc>
            </a:pPr>
            <a:endParaRPr lang="cs-CZ" altLang="en-US" sz="26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079500" lvl="1" indent="-358775">
              <a:lnSpc>
                <a:spcPct val="90000"/>
              </a:lnSpc>
            </a:pP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↓ bronchial hyperreactivity,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467EF22-D8ED-46C9-8FF5-681629BF95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9592" y="39837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554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45</a:t>
            </a:fld>
            <a:endParaRPr lang="cs-CZ" altLang="cs-CZ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4074F17-230B-4C8B-8D48-421F59109C0C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0406" y="131673"/>
            <a:ext cx="8229600" cy="1143000"/>
          </a:xfrm>
        </p:spPr>
        <p:txBody>
          <a:bodyPr/>
          <a:lstStyle/>
          <a:p>
            <a:pPr algn="ctr" eaLnBrk="1" hangingPunct="1"/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Glucocorticoids</a:t>
            </a:r>
            <a:endParaRPr lang="cs-CZ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512978C-DEB9-4032-A68E-BB3F529BC826}"/>
              </a:ext>
            </a:extLst>
          </p:cNvPr>
          <p:cNvSpPr txBox="1">
            <a:spLocks/>
          </p:cNvSpPr>
          <p:nvPr/>
        </p:nvSpPr>
        <p:spPr>
          <a:xfrm>
            <a:off x="2265696" y="1100165"/>
            <a:ext cx="8362950" cy="55895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2600" b="1" kern="0" dirty="0">
                <a:latin typeface="Candara" panose="020E0502030303020204" pitchFamily="34" charset="0"/>
                <a:cs typeface="Arial" panose="020B0604020202020204" pitchFamily="34" charset="0"/>
              </a:rPr>
              <a:t>Effects</a:t>
            </a:r>
            <a:r>
              <a:rPr lang="cs-CZ" altLang="en-US" sz="2600" b="1" kern="0" dirty="0">
                <a:latin typeface="Candara" panose="020E0502030303020204" pitchFamily="34" charset="0"/>
                <a:cs typeface="Arial" panose="020B0604020202020204" pitchFamily="34" charset="0"/>
              </a:rPr>
              <a:t> II</a:t>
            </a:r>
            <a:r>
              <a:rPr lang="en-US" altLang="en-US" sz="2600" b="1" kern="0" dirty="0">
                <a:latin typeface="Candara" panose="020E0502030303020204" pitchFamily="34" charset="0"/>
                <a:cs typeface="Arial" panose="020B0604020202020204" pitchFamily="34" charset="0"/>
              </a:rPr>
              <a:t>:</a:t>
            </a: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endParaRPr lang="cs-CZ" altLang="en-US" sz="26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endParaRPr lang="en-US" altLang="en-US" sz="26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079500" lvl="1" indent="-358775">
              <a:lnSpc>
                <a:spcPct val="90000"/>
              </a:lnSpc>
            </a:pP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reduction of edema</a:t>
            </a:r>
          </a:p>
          <a:p>
            <a:pPr marL="1079500" lvl="1" indent="-358775">
              <a:lnSpc>
                <a:spcPct val="90000"/>
              </a:lnSpc>
            </a:pP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prevention of chronic irreversible changes </a:t>
            </a:r>
            <a:b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</a:b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(hypertrophy and hyperplasia of bronchial smooth muscles, subendothelial fibrosis and thickening of mucous basal membrane</a:t>
            </a:r>
            <a:r>
              <a:rPr lang="cs-CZ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 marL="1079500" lvl="1" indent="-358775">
              <a:lnSpc>
                <a:spcPct val="90000"/>
              </a:lnSpc>
            </a:pPr>
            <a:endParaRPr lang="en-US" altLang="en-US" sz="26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079500" lvl="1" indent="-358775">
              <a:lnSpc>
                <a:spcPct val="90000"/>
              </a:lnSpc>
            </a:pP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increase in sensitivity of </a:t>
            </a:r>
            <a:r>
              <a:rPr lang="el-GR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β</a:t>
            </a:r>
            <a:r>
              <a:rPr lang="el-GR" altLang="en-US" sz="2600" kern="0" baseline="-25000" dirty="0">
                <a:latin typeface="Candara" panose="020E0502030303020204" pitchFamily="34" charset="0"/>
                <a:cs typeface="Arial" panose="020B0604020202020204" pitchFamily="34" charset="0"/>
              </a:rPr>
              <a:t>2 </a:t>
            </a: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adrenergic receptors to </a:t>
            </a:r>
            <a:r>
              <a:rPr lang="el-GR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β</a:t>
            </a:r>
            <a:r>
              <a:rPr lang="el-GR" altLang="en-US" sz="2600" kern="0" baseline="-25000" dirty="0">
                <a:latin typeface="Candara" panose="020E0502030303020204" pitchFamily="34" charset="0"/>
                <a:cs typeface="Arial" panose="020B0604020202020204" pitchFamily="34" charset="0"/>
              </a:rPr>
              <a:t>2</a:t>
            </a:r>
            <a:r>
              <a:rPr lang="el-GR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SM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0BF682A-24C7-4D0F-9B3E-CF1855442FA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325" y="26135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960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E387821-BC4A-47FF-A256-7104F23747CD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0406" y="274638"/>
            <a:ext cx="8229600" cy="1143000"/>
          </a:xfrm>
        </p:spPr>
        <p:txBody>
          <a:bodyPr/>
          <a:lstStyle/>
          <a:p>
            <a:pPr algn="ctr" eaLnBrk="1" hangingPunct="1"/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MoA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at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the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cellular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level</a:t>
            </a:r>
            <a:endParaRPr lang="cs-CZ" altLang="cs-CZ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0C3A296-5831-46BB-B12C-59A3633F6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3673" y="2060576"/>
            <a:ext cx="62658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       </a:t>
            </a:r>
            <a:r>
              <a:rPr lang="en-US" altLang="cs-CZ" sz="2000" b="1" dirty="0" err="1">
                <a:latin typeface="Arial" panose="020B0604020202020204" pitchFamily="34" charset="0"/>
              </a:rPr>
              <a:t>glu</a:t>
            </a:r>
            <a:r>
              <a:rPr lang="cs-CZ" altLang="cs-CZ" sz="2000" b="1" dirty="0">
                <a:latin typeface="Arial" panose="020B0604020202020204" pitchFamily="34" charset="0"/>
              </a:rPr>
              <a:t>c</a:t>
            </a:r>
            <a:r>
              <a:rPr lang="en-US" altLang="cs-CZ" sz="2000" b="1" dirty="0">
                <a:latin typeface="Arial" panose="020B0604020202020204" pitchFamily="34" charset="0"/>
              </a:rPr>
              <a:t>o</a:t>
            </a:r>
            <a:r>
              <a:rPr lang="cs-CZ" altLang="cs-CZ" sz="2000" b="1" dirty="0">
                <a:latin typeface="Arial" panose="020B0604020202020204" pitchFamily="34" charset="0"/>
              </a:rPr>
              <a:t>c</a:t>
            </a:r>
            <a:r>
              <a:rPr lang="en-US" altLang="cs-CZ" sz="2000" b="1" dirty="0" err="1">
                <a:latin typeface="Arial" panose="020B0604020202020204" pitchFamily="34" charset="0"/>
              </a:rPr>
              <a:t>orti</a:t>
            </a:r>
            <a:r>
              <a:rPr lang="cs-CZ" altLang="cs-CZ" sz="2000" b="1" dirty="0">
                <a:latin typeface="Arial" panose="020B0604020202020204" pitchFamily="34" charset="0"/>
              </a:rPr>
              <a:t>c</a:t>
            </a:r>
            <a:r>
              <a:rPr lang="en-US" altLang="cs-CZ" sz="2000" b="1" dirty="0" err="1">
                <a:latin typeface="Arial" panose="020B0604020202020204" pitchFamily="34" charset="0"/>
              </a:rPr>
              <a:t>oid</a:t>
            </a:r>
            <a:r>
              <a:rPr lang="en-US" altLang="cs-CZ" sz="2000" b="1" dirty="0">
                <a:latin typeface="Arial" panose="020B0604020202020204" pitchFamily="34" charset="0"/>
              </a:rPr>
              <a:t> + 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en-US" altLang="cs-CZ" sz="2000" b="1" u="sng" dirty="0" err="1">
                <a:latin typeface="Arial" panose="020B0604020202020204" pitchFamily="34" charset="0"/>
              </a:rPr>
              <a:t>cytopla</a:t>
            </a:r>
            <a:r>
              <a:rPr lang="cs-CZ" altLang="cs-CZ" sz="2000" b="1" u="sng" dirty="0" err="1">
                <a:latin typeface="Arial" panose="020B0604020202020204" pitchFamily="34" charset="0"/>
              </a:rPr>
              <a:t>sma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en-US" altLang="cs-CZ" sz="2000" b="1" dirty="0">
                <a:latin typeface="Arial" panose="020B0604020202020204" pitchFamily="34" charset="0"/>
              </a:rPr>
              <a:t>receptor</a:t>
            </a:r>
            <a:endParaRPr lang="cs-CZ" altLang="cs-CZ" sz="2000" dirty="0">
              <a:latin typeface="Arial" panose="020B0604020202020204" pitchFamily="34" charset="0"/>
            </a:endParaRPr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68987F23-9B13-471B-A2C6-D2866CB0C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0382" y="2924176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4BFDB553-B7C7-431A-AD27-2250FACB1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8247" y="4076701"/>
            <a:ext cx="44230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Arial" panose="020B0604020202020204" pitchFamily="34" charset="0"/>
              </a:rPr>
              <a:t>production</a:t>
            </a:r>
            <a:r>
              <a:rPr lang="cs-CZ" altLang="cs-CZ" sz="2400" b="1" dirty="0">
                <a:latin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</a:rPr>
              <a:t>of</a:t>
            </a:r>
            <a:r>
              <a:rPr lang="cs-CZ" altLang="cs-CZ" sz="2400" b="1" dirty="0">
                <a:latin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</a:rPr>
              <a:t>specific</a:t>
            </a:r>
            <a:r>
              <a:rPr lang="cs-CZ" altLang="cs-CZ" sz="2400" b="1" dirty="0">
                <a:latin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</a:rPr>
              <a:t>mRNA</a:t>
            </a:r>
            <a:endParaRPr lang="cs-CZ" altLang="cs-CZ" sz="2400" b="1" dirty="0">
              <a:latin typeface="Arial" panose="020B0604020202020204" pitchFamily="34" charset="0"/>
            </a:endParaRPr>
          </a:p>
        </p:txBody>
      </p:sp>
      <p:sp>
        <p:nvSpPr>
          <p:cNvPr id="8" name="AutoShape 9">
            <a:extLst>
              <a:ext uri="{FF2B5EF4-FFF2-40B4-BE49-F238E27FC236}">
                <a16:creationId xmlns:a16="http://schemas.microsoft.com/office/drawing/2014/main" id="{EF38E10C-BF30-4805-BA4E-998EA871DA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0382" y="4581526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96ADE111-160C-41C0-B555-09623E8D7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5482" y="5734051"/>
            <a:ext cx="62985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Arial" panose="020B0604020202020204" pitchFamily="34" charset="0"/>
              </a:rPr>
              <a:t>production</a:t>
            </a:r>
            <a:r>
              <a:rPr lang="cs-CZ" altLang="cs-CZ" sz="2400" b="1" dirty="0">
                <a:latin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</a:rPr>
              <a:t>of</a:t>
            </a:r>
            <a:r>
              <a:rPr lang="cs-CZ" altLang="cs-CZ" sz="2400" b="1" dirty="0">
                <a:latin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</a:rPr>
              <a:t>some</a:t>
            </a:r>
            <a:r>
              <a:rPr lang="cs-CZ" altLang="cs-CZ" sz="2400" b="1" dirty="0">
                <a:latin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</a:rPr>
              <a:t>proteins</a:t>
            </a:r>
            <a:r>
              <a:rPr lang="cs-CZ" altLang="cs-CZ" sz="2400" b="1" dirty="0">
                <a:latin typeface="Arial" panose="020B0604020202020204" pitchFamily="34" charset="0"/>
              </a:rPr>
              <a:t> (</a:t>
            </a:r>
            <a:r>
              <a:rPr lang="cs-CZ" altLang="cs-CZ" sz="2400" b="1" dirty="0" err="1">
                <a:latin typeface="Arial" panose="020B0604020202020204" pitchFamily="34" charset="0"/>
              </a:rPr>
              <a:t>lipocortins</a:t>
            </a:r>
            <a:r>
              <a:rPr lang="cs-CZ" altLang="cs-CZ" sz="2400" b="1" dirty="0">
                <a:latin typeface="Arial" panose="020B0604020202020204" pitchFamily="34" charset="0"/>
              </a:rPr>
              <a:t>) </a:t>
            </a:r>
          </a:p>
        </p:txBody>
      </p:sp>
      <p:sp>
        <p:nvSpPr>
          <p:cNvPr id="10" name="Line 7">
            <a:extLst>
              <a:ext uri="{FF2B5EF4-FFF2-40B4-BE49-F238E27FC236}">
                <a16:creationId xmlns:a16="http://schemas.microsoft.com/office/drawing/2014/main" id="{78125DB7-EC29-4A43-A26A-4DE9E9F506C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70700" y="4122305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Line 11">
            <a:extLst>
              <a:ext uri="{FF2B5EF4-FFF2-40B4-BE49-F238E27FC236}">
                <a16:creationId xmlns:a16="http://schemas.microsoft.com/office/drawing/2014/main" id="{EFECB16E-915A-460D-91A4-0F981F8734B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97086" y="5756121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1DBC715-20BA-4570-AA81-C982E78CA7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7958" y="45791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733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E387821-BC4A-47FF-A256-7104F23747CD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0406" y="274638"/>
            <a:ext cx="8229600" cy="1143000"/>
          </a:xfrm>
        </p:spPr>
        <p:txBody>
          <a:bodyPr/>
          <a:lstStyle/>
          <a:p>
            <a:pPr algn="ctr" eaLnBrk="1" hangingPunct="1"/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MoA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at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the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cellular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level</a:t>
            </a:r>
            <a:endParaRPr lang="cs-CZ" altLang="cs-CZ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8E4DDA66-4525-4B2F-9296-D5819BEF3476}"/>
              </a:ext>
            </a:extLst>
          </p:cNvPr>
          <p:cNvSpPr txBox="1">
            <a:spLocks/>
          </p:cNvSpPr>
          <p:nvPr/>
        </p:nvSpPr>
        <p:spPr>
          <a:xfrm>
            <a:off x="1576522" y="1858823"/>
            <a:ext cx="4321175" cy="44862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GB" altLang="cs-CZ" sz="1800" kern="0" dirty="0">
                <a:latin typeface="Arial" panose="020B0604020202020204" pitchFamily="34" charset="0"/>
              </a:rPr>
              <a:t>After entering the cell they bind to specific receptors in cytoplasm causing change of conformation = activation of receptors </a:t>
            </a:r>
          </a:p>
          <a:p>
            <a:pPr algn="ctr">
              <a:lnSpc>
                <a:spcPct val="80000"/>
              </a:lnSpc>
            </a:pPr>
            <a:endParaRPr lang="en-GB" altLang="cs-CZ" sz="1800" kern="0" dirty="0">
              <a:latin typeface="Arial" panose="020B060402020202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GB" altLang="cs-CZ" sz="1800" kern="0" dirty="0">
                <a:latin typeface="Arial" panose="020B0604020202020204" pitchFamily="34" charset="0"/>
              </a:rPr>
              <a:t>Complexes of corticoid + receptor are transported to cell nucleus and bind to DNA elements. </a:t>
            </a:r>
          </a:p>
          <a:p>
            <a:pPr algn="ctr">
              <a:lnSpc>
                <a:spcPct val="80000"/>
              </a:lnSpc>
            </a:pPr>
            <a:endParaRPr lang="en-GB" altLang="cs-CZ" sz="1800" kern="0" dirty="0">
              <a:latin typeface="Arial" panose="020B060402020202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GB" altLang="cs-CZ" sz="1800" kern="0" dirty="0">
                <a:latin typeface="Arial" panose="020B0604020202020204" pitchFamily="34" charset="0"/>
              </a:rPr>
              <a:t>The result is increased transcription of genes either inducing or inhibiting synthesis of other proteins</a:t>
            </a:r>
          </a:p>
          <a:p>
            <a:pPr algn="ctr">
              <a:lnSpc>
                <a:spcPct val="80000"/>
              </a:lnSpc>
            </a:pPr>
            <a:endParaRPr lang="en-GB" altLang="cs-CZ" sz="1800" kern="0" dirty="0">
              <a:latin typeface="Arial" panose="020B060402020202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GB" altLang="cs-CZ" sz="1800" kern="0" dirty="0">
                <a:latin typeface="Arial" panose="020B0604020202020204" pitchFamily="34" charset="0"/>
              </a:rPr>
              <a:t>GLC receptors are present in all tissues!!!</a:t>
            </a:r>
          </a:p>
          <a:p>
            <a:pPr algn="ctr">
              <a:lnSpc>
                <a:spcPct val="80000"/>
              </a:lnSpc>
            </a:pPr>
            <a:endParaRPr lang="en-GB" altLang="cs-CZ" sz="1800" kern="0" dirty="0">
              <a:latin typeface="Arial" panose="020B060402020202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GB" altLang="cs-CZ" sz="1800" kern="0" dirty="0">
                <a:latin typeface="Arial" panose="020B0604020202020204" pitchFamily="34" charset="0"/>
              </a:rPr>
              <a:t>Proteins called </a:t>
            </a:r>
            <a:r>
              <a:rPr lang="en-GB" altLang="cs-CZ" sz="1800" b="1" kern="0" dirty="0" err="1">
                <a:latin typeface="Arial" panose="020B0604020202020204" pitchFamily="34" charset="0"/>
              </a:rPr>
              <a:t>lipocortins</a:t>
            </a:r>
            <a:r>
              <a:rPr lang="en-GB" altLang="cs-CZ" sz="1800" kern="0" dirty="0">
                <a:latin typeface="Arial" panose="020B0604020202020204" pitchFamily="34" charset="0"/>
              </a:rPr>
              <a:t> are able to suppress phospholipase A</a:t>
            </a:r>
          </a:p>
        </p:txBody>
      </p:sp>
      <p:pic>
        <p:nvPicPr>
          <p:cNvPr id="13" name="Picture 5" descr="Slide3">
            <a:extLst>
              <a:ext uri="{FF2B5EF4-FFF2-40B4-BE49-F238E27FC236}">
                <a16:creationId xmlns:a16="http://schemas.microsoft.com/office/drawing/2014/main" id="{C1C24CBB-0D83-403E-AD2C-7BD764312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94510" y="1528204"/>
            <a:ext cx="4643437" cy="5070475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2B42731-897A-4D27-939E-7DFE86B86A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9234" y="31095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932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6CB63993-33D1-4740-A875-DF9B39ABA21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0406" y="157596"/>
            <a:ext cx="8229600" cy="566610"/>
          </a:xfrm>
        </p:spPr>
        <p:txBody>
          <a:bodyPr/>
          <a:lstStyle/>
          <a:p>
            <a:pPr algn="ctr" eaLnBrk="1" hangingPunct="1"/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Antiinflammatory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effect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of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GC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82C8B76-A0CF-4046-B45F-1A6C212ECEA2}"/>
              </a:ext>
            </a:extLst>
          </p:cNvPr>
          <p:cNvSpPr txBox="1">
            <a:spLocks/>
          </p:cNvSpPr>
          <p:nvPr/>
        </p:nvSpPr>
        <p:spPr>
          <a:xfrm>
            <a:off x="2062956" y="765175"/>
            <a:ext cx="7772400" cy="4114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altLang="cs-CZ" sz="2800" kern="0" dirty="0">
                <a:latin typeface="Arial" panose="020B0604020202020204" pitchFamily="34" charset="0"/>
              </a:rPr>
              <a:t>                         AA </a:t>
            </a:r>
            <a:r>
              <a:rPr lang="cs-CZ" altLang="cs-CZ" sz="2800" kern="0" dirty="0" err="1">
                <a:latin typeface="Arial" panose="020B0604020202020204" pitchFamily="34" charset="0"/>
              </a:rPr>
              <a:t>cascade</a:t>
            </a:r>
            <a:r>
              <a:rPr lang="cs-CZ" altLang="cs-CZ" sz="2800" kern="0" dirty="0">
                <a:latin typeface="Arial" panose="020B0604020202020204" pitchFamily="34" charset="0"/>
              </a:rPr>
              <a:t> </a:t>
            </a:r>
            <a:r>
              <a:rPr lang="cs-CZ" altLang="cs-CZ" sz="2800" kern="0" dirty="0" err="1">
                <a:latin typeface="Arial" panose="020B0604020202020204" pitchFamily="34" charset="0"/>
              </a:rPr>
              <a:t>inhibition</a:t>
            </a:r>
            <a:endParaRPr lang="cs-CZ" altLang="cs-CZ" sz="2800" kern="0" dirty="0">
              <a:latin typeface="Arial" panose="020B0604020202020204" pitchFamily="34" charset="0"/>
            </a:endParaRP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1850811F-3074-4D31-A123-66D1E3B67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419" y="1484313"/>
            <a:ext cx="32385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 err="1">
                <a:latin typeface="Arial" panose="020B0604020202020204" pitchFamily="34" charset="0"/>
              </a:rPr>
              <a:t>membrane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phospholipids</a:t>
            </a:r>
            <a:endParaRPr lang="cs-CZ" altLang="cs-CZ" sz="2000" dirty="0">
              <a:latin typeface="Arial" panose="020B0604020202020204" pitchFamily="34" charset="0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83E55893-441C-4456-88FB-F385304A5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7507" y="1412876"/>
            <a:ext cx="21701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dirty="0" err="1">
                <a:latin typeface="Arial" panose="020B0604020202020204" pitchFamily="34" charset="0"/>
              </a:rPr>
              <a:t>lipocortin</a:t>
            </a:r>
            <a:endParaRPr lang="cs-CZ" altLang="cs-CZ" sz="2800" dirty="0">
              <a:latin typeface="Arial" panose="020B0604020202020204" pitchFamily="34" charset="0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58C94003-B98A-4339-84A7-99EF4B4AA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5432" y="1052513"/>
            <a:ext cx="2663825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i="1" dirty="0" err="1">
                <a:latin typeface="Arial" panose="020B0604020202020204" pitchFamily="34" charset="0"/>
              </a:rPr>
              <a:t>glucocorticoids</a:t>
            </a:r>
            <a:endParaRPr lang="cs-CZ" altLang="cs-CZ" sz="2000" b="1" i="1" dirty="0">
              <a:latin typeface="Arial" panose="020B0604020202020204" pitchFamily="34" charset="0"/>
            </a:endParaRPr>
          </a:p>
        </p:txBody>
      </p:sp>
      <p:sp>
        <p:nvSpPr>
          <p:cNvPr id="9" name="Line 8">
            <a:extLst>
              <a:ext uri="{FF2B5EF4-FFF2-40B4-BE49-F238E27FC236}">
                <a16:creationId xmlns:a16="http://schemas.microsoft.com/office/drawing/2014/main" id="{7D06B44A-CD82-4CCE-8A4A-EA5159421FF1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1245" y="1989138"/>
            <a:ext cx="1587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" name="Line 33">
            <a:extLst>
              <a:ext uri="{FF2B5EF4-FFF2-40B4-BE49-F238E27FC236}">
                <a16:creationId xmlns:a16="http://schemas.microsoft.com/office/drawing/2014/main" id="{D96E1EB2-BD30-4A90-A0BE-79E19AB677C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23770" y="1916114"/>
            <a:ext cx="358775" cy="433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Line 32">
            <a:extLst>
              <a:ext uri="{FF2B5EF4-FFF2-40B4-BE49-F238E27FC236}">
                <a16:creationId xmlns:a16="http://schemas.microsoft.com/office/drawing/2014/main" id="{27CAE351-A55C-4111-94DA-2E6EA7075D6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74707" y="1268414"/>
            <a:ext cx="576263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346B6B29-8BDF-4702-B091-284BC39F33B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03019" y="2565400"/>
            <a:ext cx="161925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67E63563-1B7F-4727-BBA2-876E61953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7345" y="2278063"/>
            <a:ext cx="25034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 err="1">
                <a:latin typeface="Arial" panose="020B0604020202020204" pitchFamily="34" charset="0"/>
              </a:rPr>
              <a:t>phospholipase</a:t>
            </a:r>
            <a:r>
              <a:rPr lang="cs-CZ" altLang="cs-CZ" sz="2000" dirty="0">
                <a:latin typeface="Arial" panose="020B0604020202020204" pitchFamily="34" charset="0"/>
              </a:rPr>
              <a:t> A2</a:t>
            </a:r>
          </a:p>
        </p:txBody>
      </p:sp>
      <p:sp>
        <p:nvSpPr>
          <p:cNvPr id="14" name="Line 12">
            <a:extLst>
              <a:ext uri="{FF2B5EF4-FFF2-40B4-BE49-F238E27FC236}">
                <a16:creationId xmlns:a16="http://schemas.microsoft.com/office/drawing/2014/main" id="{66FAF81B-2DE0-4F57-A850-968E0FE8DEB0}"/>
              </a:ext>
            </a:extLst>
          </p:cNvPr>
          <p:cNvSpPr>
            <a:spLocks noChangeShapeType="1"/>
          </p:cNvSpPr>
          <p:nvPr/>
        </p:nvSpPr>
        <p:spPr bwMode="auto">
          <a:xfrm>
            <a:off x="5822156" y="2349500"/>
            <a:ext cx="369888" cy="431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" name="Line 11">
            <a:extLst>
              <a:ext uri="{FF2B5EF4-FFF2-40B4-BE49-F238E27FC236}">
                <a16:creationId xmlns:a16="http://schemas.microsoft.com/office/drawing/2014/main" id="{EF7593B8-BB1D-45DA-A6B0-D6E334631AB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22156" y="2349500"/>
            <a:ext cx="368300" cy="431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id="{EFB0D905-810C-4410-860F-F69FB1651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0520" y="2925763"/>
            <a:ext cx="32400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 err="1">
                <a:latin typeface="Arial" panose="020B0604020202020204" pitchFamily="34" charset="0"/>
              </a:rPr>
              <a:t>arachidonic</a:t>
            </a:r>
            <a:r>
              <a:rPr lang="cs-CZ" altLang="cs-CZ" sz="2000" dirty="0">
                <a:latin typeface="Arial" panose="020B0604020202020204" pitchFamily="34" charset="0"/>
              </a:rPr>
              <a:t> acid</a:t>
            </a:r>
          </a:p>
        </p:txBody>
      </p:sp>
      <p:sp>
        <p:nvSpPr>
          <p:cNvPr id="17" name="Text Box 27">
            <a:extLst>
              <a:ext uri="{FF2B5EF4-FFF2-40B4-BE49-F238E27FC236}">
                <a16:creationId xmlns:a16="http://schemas.microsoft.com/office/drawing/2014/main" id="{7AF387CF-2C7A-4296-9837-35A0CB4A3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056" y="3213100"/>
            <a:ext cx="1512888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>
                <a:latin typeface="Arial" panose="020B0604020202020204" pitchFamily="34" charset="0"/>
              </a:rPr>
              <a:t>Inh. 5-LOX</a:t>
            </a:r>
          </a:p>
        </p:txBody>
      </p:sp>
      <p:sp>
        <p:nvSpPr>
          <p:cNvPr id="18" name="Text Box 16">
            <a:extLst>
              <a:ext uri="{FF2B5EF4-FFF2-40B4-BE49-F238E27FC236}">
                <a16:creationId xmlns:a16="http://schemas.microsoft.com/office/drawing/2014/main" id="{4C6885CD-ECEB-4040-9F02-2472D0AE8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9582" y="3717925"/>
            <a:ext cx="182614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Arial" panose="020B0604020202020204" pitchFamily="34" charset="0"/>
              </a:rPr>
              <a:t>lipooxygenase</a:t>
            </a:r>
            <a:endParaRPr lang="cs-CZ" altLang="cs-CZ" sz="2000" dirty="0">
              <a:latin typeface="Arial" panose="020B0604020202020204" pitchFamily="34" charset="0"/>
            </a:endParaRPr>
          </a:p>
        </p:txBody>
      </p:sp>
      <p:sp>
        <p:nvSpPr>
          <p:cNvPr id="19" name="Line 28">
            <a:extLst>
              <a:ext uri="{FF2B5EF4-FFF2-40B4-BE49-F238E27FC236}">
                <a16:creationId xmlns:a16="http://schemas.microsoft.com/office/drawing/2014/main" id="{40EE9F0C-451A-42DE-A863-FEE59785D3D3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2819" y="3502025"/>
            <a:ext cx="360362" cy="287338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0" name="Line 29">
            <a:extLst>
              <a:ext uri="{FF2B5EF4-FFF2-40B4-BE49-F238E27FC236}">
                <a16:creationId xmlns:a16="http://schemas.microsoft.com/office/drawing/2014/main" id="{8F8697BB-CE8A-4674-9668-877AD6B380B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02819" y="3502026"/>
            <a:ext cx="360362" cy="288925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1" name="Line 13">
            <a:extLst>
              <a:ext uri="{FF2B5EF4-FFF2-40B4-BE49-F238E27FC236}">
                <a16:creationId xmlns:a16="http://schemas.microsoft.com/office/drawing/2014/main" id="{E655814B-7C85-4135-8D82-29AD654DA3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94982" y="3357564"/>
            <a:ext cx="1222375" cy="1081087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2" name="Line 14">
            <a:extLst>
              <a:ext uri="{FF2B5EF4-FFF2-40B4-BE49-F238E27FC236}">
                <a16:creationId xmlns:a16="http://schemas.microsoft.com/office/drawing/2014/main" id="{B7FC890D-3A44-4072-B55C-F89826EFCF5C}"/>
              </a:ext>
            </a:extLst>
          </p:cNvPr>
          <p:cNvSpPr>
            <a:spLocks noChangeShapeType="1"/>
          </p:cNvSpPr>
          <p:nvPr/>
        </p:nvSpPr>
        <p:spPr bwMode="auto">
          <a:xfrm>
            <a:off x="5950745" y="3357564"/>
            <a:ext cx="1800225" cy="936625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3" name="Text Box 26">
            <a:extLst>
              <a:ext uri="{FF2B5EF4-FFF2-40B4-BE49-F238E27FC236}">
                <a16:creationId xmlns:a16="http://schemas.microsoft.com/office/drawing/2014/main" id="{E4C73522-F00F-4C3D-B289-A0AA5275F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1831" y="3141663"/>
            <a:ext cx="1149343" cy="707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>
                <a:latin typeface="Arial" panose="020B0604020202020204" pitchFamily="34" charset="0"/>
              </a:rPr>
              <a:t>A-A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 err="1">
                <a:latin typeface="Arial" panose="020B0604020202020204" pitchFamily="34" charset="0"/>
              </a:rPr>
              <a:t>NSAIDs</a:t>
            </a:r>
            <a:endParaRPr lang="cs-CZ" altLang="cs-CZ" sz="2000" b="1" i="1" dirty="0">
              <a:latin typeface="Arial" panose="020B0604020202020204" pitchFamily="34" charset="0"/>
            </a:endParaRPr>
          </a:p>
        </p:txBody>
      </p:sp>
      <p:sp>
        <p:nvSpPr>
          <p:cNvPr id="24" name="Line 25">
            <a:extLst>
              <a:ext uri="{FF2B5EF4-FFF2-40B4-BE49-F238E27FC236}">
                <a16:creationId xmlns:a16="http://schemas.microsoft.com/office/drawing/2014/main" id="{50176FC4-0164-40F1-B6D6-1308E5CBF6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55569" y="3573464"/>
            <a:ext cx="360362" cy="288925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5" name="Line 24">
            <a:extLst>
              <a:ext uri="{FF2B5EF4-FFF2-40B4-BE49-F238E27FC236}">
                <a16:creationId xmlns:a16="http://schemas.microsoft.com/office/drawing/2014/main" id="{686BB4FB-4B1D-44A2-9F02-F944D252712E}"/>
              </a:ext>
            </a:extLst>
          </p:cNvPr>
          <p:cNvSpPr>
            <a:spLocks noChangeShapeType="1"/>
          </p:cNvSpPr>
          <p:nvPr/>
        </p:nvSpPr>
        <p:spPr bwMode="auto">
          <a:xfrm>
            <a:off x="6455569" y="3573464"/>
            <a:ext cx="360362" cy="287337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6" name="Line 20">
            <a:extLst>
              <a:ext uri="{FF2B5EF4-FFF2-40B4-BE49-F238E27FC236}">
                <a16:creationId xmlns:a16="http://schemas.microsoft.com/office/drawing/2014/main" id="{3B39DD96-95F5-4D4C-9EAD-7E23DE2352D6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2456" y="4724400"/>
            <a:ext cx="0" cy="1150938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7" name="Text Box 18">
            <a:extLst>
              <a:ext uri="{FF2B5EF4-FFF2-40B4-BE49-F238E27FC236}">
                <a16:creationId xmlns:a16="http://schemas.microsoft.com/office/drawing/2014/main" id="{39126BD9-83EB-425C-831B-4CE6F6CE7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420" y="4365625"/>
            <a:ext cx="19976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LEUKOTRIENS</a:t>
            </a:r>
          </a:p>
        </p:txBody>
      </p:sp>
      <p:sp>
        <p:nvSpPr>
          <p:cNvPr id="29" name="Text Box 17">
            <a:extLst>
              <a:ext uri="{FF2B5EF4-FFF2-40B4-BE49-F238E27FC236}">
                <a16:creationId xmlns:a16="http://schemas.microsoft.com/office/drawing/2014/main" id="{E19EB60C-D30E-48DA-9016-0D660BC57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8945" y="4005263"/>
            <a:ext cx="20104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Arial" panose="020B0604020202020204" pitchFamily="34" charset="0"/>
              </a:rPr>
              <a:t>cyclooxygenase</a:t>
            </a:r>
            <a:endParaRPr lang="cs-CZ" altLang="cs-CZ" sz="2000" dirty="0">
              <a:latin typeface="Arial" panose="020B0604020202020204" pitchFamily="34" charset="0"/>
            </a:endParaRPr>
          </a:p>
        </p:txBody>
      </p:sp>
      <p:sp>
        <p:nvSpPr>
          <p:cNvPr id="30" name="Text Box 19">
            <a:extLst>
              <a:ext uri="{FF2B5EF4-FFF2-40B4-BE49-F238E27FC236}">
                <a16:creationId xmlns:a16="http://schemas.microsoft.com/office/drawing/2014/main" id="{B5C2D30E-B820-4D63-AECD-278367002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3995" y="3860801"/>
            <a:ext cx="253486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PROSTAGLANDINE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PROSTACYCLINES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TROMBOXANES</a:t>
            </a:r>
          </a:p>
        </p:txBody>
      </p:sp>
      <p:sp>
        <p:nvSpPr>
          <p:cNvPr id="31" name="Line 21">
            <a:extLst>
              <a:ext uri="{FF2B5EF4-FFF2-40B4-BE49-F238E27FC236}">
                <a16:creationId xmlns:a16="http://schemas.microsoft.com/office/drawing/2014/main" id="{87A023B1-9FE7-4C19-8BAF-F6487216D5BF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3994" y="4581525"/>
            <a:ext cx="0" cy="1081088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2" name="Text Box 22">
            <a:extLst>
              <a:ext uri="{FF2B5EF4-FFF2-40B4-BE49-F238E27FC236}">
                <a16:creationId xmlns:a16="http://schemas.microsoft.com/office/drawing/2014/main" id="{AE84942B-D50A-4FA0-A420-6C03E3420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6869" y="5805488"/>
            <a:ext cx="163859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Arial" panose="020B0604020202020204" pitchFamily="34" charset="0"/>
              </a:rPr>
              <a:t>inflammation</a:t>
            </a:r>
            <a:endParaRPr lang="cs-CZ" altLang="cs-CZ" sz="2000" dirty="0">
              <a:latin typeface="Arial" panose="020B0604020202020204" pitchFamily="34" charset="0"/>
            </a:endParaRPr>
          </a:p>
        </p:txBody>
      </p:sp>
      <p:sp>
        <p:nvSpPr>
          <p:cNvPr id="33" name="Text Box 20">
            <a:extLst>
              <a:ext uri="{FF2B5EF4-FFF2-40B4-BE49-F238E27FC236}">
                <a16:creationId xmlns:a16="http://schemas.microsoft.com/office/drawing/2014/main" id="{AF5EE602-3309-41B9-B44F-9E387DEBF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8494" y="5812599"/>
            <a:ext cx="349326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latin typeface="Arial" panose="020B0604020202020204" pitchFamily="34" charset="0"/>
              </a:rPr>
              <a:t>Mobilization</a:t>
            </a:r>
            <a:r>
              <a:rPr lang="cs-CZ" altLang="cs-CZ" sz="1800" dirty="0">
                <a:latin typeface="Arial" panose="020B0604020202020204" pitchFamily="34" charset="0"/>
              </a:rPr>
              <a:t> </a:t>
            </a:r>
            <a:r>
              <a:rPr lang="cs-CZ" altLang="cs-CZ" sz="1800" dirty="0" err="1">
                <a:latin typeface="Arial" panose="020B0604020202020204" pitchFamily="34" charset="0"/>
              </a:rPr>
              <a:t>of</a:t>
            </a:r>
            <a:r>
              <a:rPr lang="cs-CZ" altLang="cs-CZ" sz="1800" dirty="0">
                <a:latin typeface="Arial" panose="020B0604020202020204" pitchFamily="34" charset="0"/>
              </a:rPr>
              <a:t> </a:t>
            </a:r>
            <a:r>
              <a:rPr lang="cs-CZ" altLang="cs-CZ" sz="1800" dirty="0" err="1">
                <a:latin typeface="Arial" panose="020B0604020202020204" pitchFamily="34" charset="0"/>
              </a:rPr>
              <a:t>fagocytosis</a:t>
            </a:r>
            <a:endParaRPr lang="cs-CZ" altLang="cs-CZ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latin typeface="Arial" panose="020B0604020202020204" pitchFamily="34" charset="0"/>
              </a:rPr>
              <a:t>Changes</a:t>
            </a:r>
            <a:r>
              <a:rPr lang="cs-CZ" altLang="cs-CZ" sz="1800" dirty="0">
                <a:latin typeface="Arial" panose="020B0604020202020204" pitchFamily="34" charset="0"/>
              </a:rPr>
              <a:t> in </a:t>
            </a:r>
            <a:r>
              <a:rPr lang="cs-CZ" altLang="cs-CZ" sz="1800" dirty="0" err="1">
                <a:latin typeface="Arial" panose="020B0604020202020204" pitchFamily="34" charset="0"/>
              </a:rPr>
              <a:t>vessels</a:t>
            </a:r>
            <a:r>
              <a:rPr lang="cs-CZ" altLang="cs-CZ" sz="1800" dirty="0">
                <a:latin typeface="Arial" panose="020B0604020202020204" pitchFamily="34" charset="0"/>
              </a:rPr>
              <a:t> permeability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latin typeface="Arial" panose="020B0604020202020204" pitchFamily="34" charset="0"/>
              </a:rPr>
              <a:t>Inflammation</a:t>
            </a:r>
            <a:endParaRPr lang="cs-CZ" altLang="cs-CZ" sz="1800" dirty="0">
              <a:latin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B3E19BB-D1B9-4193-BA62-3BD8D0B696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6505" y="41940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406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0F600BA-9432-4899-BC81-6C6580279B4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0406" y="274638"/>
            <a:ext cx="8229600" cy="1143000"/>
          </a:xfrm>
        </p:spPr>
        <p:txBody>
          <a:bodyPr/>
          <a:lstStyle/>
          <a:p>
            <a:pPr algn="ctr" eaLnBrk="1" hangingPunct="1"/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Glucocorticoids</a:t>
            </a:r>
            <a:endParaRPr lang="cs-CZ" altLang="cs-CZ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B582E19-1EF3-4DAA-AC96-61B327E2F3DA}"/>
              </a:ext>
            </a:extLst>
          </p:cNvPr>
          <p:cNvSpPr txBox="1">
            <a:spLocks/>
          </p:cNvSpPr>
          <p:nvPr/>
        </p:nvSpPr>
        <p:spPr>
          <a:xfrm>
            <a:off x="1980406" y="1517651"/>
            <a:ext cx="8580438" cy="522446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sz="2000" b="1" u="sng" kern="0" dirty="0">
                <a:latin typeface="Candara" panose="020E0502030303020204" pitchFamily="34" charset="0"/>
              </a:rPr>
              <a:t>given by inhalation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kern="0" dirty="0">
                <a:latin typeface="Candara" panose="020E0502030303020204" pitchFamily="34" charset="0"/>
              </a:rPr>
              <a:t>lower risk of systemic adverse effects 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kern="0" dirty="0">
                <a:latin typeface="Candara" panose="020E0502030303020204" pitchFamily="34" charset="0"/>
                <a:cs typeface="Arial" panose="020B0604020202020204" pitchFamily="34" charset="0"/>
              </a:rPr>
              <a:t>AE: affected vocal cords – croaky voice,  oral </a:t>
            </a:r>
            <a:r>
              <a:rPr lang="en-US" altLang="en-US" b="1" kern="0" dirty="0">
                <a:latin typeface="Candara" panose="020E0502030303020204" pitchFamily="34" charset="0"/>
                <a:cs typeface="Arial" panose="020B0604020202020204" pitchFamily="34" charset="0"/>
              </a:rPr>
              <a:t>candidiasis (thrush)</a:t>
            </a:r>
          </a:p>
          <a:p>
            <a:pPr marL="468000" fontAlgn="auto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altLang="en-US" sz="2000" b="1" kern="0" dirty="0">
                <a:latin typeface="Candara" panose="020E0502030303020204" pitchFamily="34" charset="0"/>
                <a:cs typeface="Arial" panose="020B0604020202020204" pitchFamily="34" charset="0"/>
              </a:rPr>
              <a:t>                     beclomethasone</a:t>
            </a:r>
          </a:p>
          <a:p>
            <a:pPr marL="468000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sz="2000" b="1" kern="0" dirty="0">
                <a:latin typeface="Candara" panose="020E0502030303020204" pitchFamily="34" charset="0"/>
                <a:cs typeface="Arial" panose="020B0604020202020204" pitchFamily="34" charset="0"/>
              </a:rPr>
              <a:t>	             budesonide		</a:t>
            </a:r>
          </a:p>
          <a:p>
            <a:pPr marL="468000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sz="2000" b="1" i="1" kern="0" dirty="0">
                <a:latin typeface="Candara" panose="020E0502030303020204" pitchFamily="34" charset="0"/>
                <a:cs typeface="Arial" panose="020B0604020202020204" pitchFamily="34" charset="0"/>
              </a:rPr>
              <a:t>	             f</a:t>
            </a:r>
            <a:r>
              <a:rPr lang="en-US" altLang="en-US" sz="2000" b="1" kern="0" dirty="0">
                <a:latin typeface="Candara" panose="020E0502030303020204" pitchFamily="34" charset="0"/>
                <a:cs typeface="Arial" panose="020B0604020202020204" pitchFamily="34" charset="0"/>
              </a:rPr>
              <a:t>luticasone</a:t>
            </a:r>
          </a:p>
          <a:p>
            <a:pPr marL="468000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sz="2000" b="1" kern="0" dirty="0">
                <a:latin typeface="Candara" panose="020E0502030303020204" pitchFamily="34" charset="0"/>
                <a:cs typeface="Arial" panose="020B0604020202020204" pitchFamily="34" charset="0"/>
              </a:rPr>
              <a:t>                     </a:t>
            </a:r>
            <a:r>
              <a:rPr lang="en-US" altLang="en-US" sz="2000" b="1" kern="0" dirty="0" err="1">
                <a:latin typeface="Candara" panose="020E0502030303020204" pitchFamily="34" charset="0"/>
                <a:cs typeface="Arial" panose="020B0604020202020204" pitchFamily="34" charset="0"/>
              </a:rPr>
              <a:t>ciclesonide</a:t>
            </a:r>
            <a:endParaRPr lang="en-US" altLang="en-US" sz="2000" b="1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468000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sz="2000" b="1" kern="0" dirty="0">
                <a:latin typeface="Candara" panose="020E0502030303020204" pitchFamily="34" charset="0"/>
                <a:cs typeface="Arial" panose="020B0604020202020204" pitchFamily="34" charset="0"/>
              </a:rPr>
              <a:t>	             mometasone</a:t>
            </a:r>
          </a:p>
          <a:p>
            <a:pPr algn="ctr" fontAlgn="auto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defRPr/>
            </a:pPr>
            <a:endParaRPr lang="en-US" altLang="en-US" sz="2000" b="1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ctr" fontAlgn="auto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defRPr/>
            </a:pPr>
            <a:r>
              <a:rPr lang="en-US" altLang="en-US" sz="2000" b="1" u="sng" kern="0" dirty="0">
                <a:latin typeface="Candara" panose="020E0502030303020204" pitchFamily="34" charset="0"/>
                <a:cs typeface="Arial" panose="020B0604020202020204" pitchFamily="34" charset="0"/>
              </a:rPr>
              <a:t>systemic administration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kern="0" dirty="0">
                <a:latin typeface="Candara" panose="020E0502030303020204" pitchFamily="34" charset="0"/>
              </a:rPr>
              <a:t>orally, via injection – acute conditions, doses are gradually decreased, in severe persistent asthma – if nothing else is effective</a:t>
            </a:r>
            <a:endParaRPr lang="en-US" altLang="en-US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468000" fontAlgn="auto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altLang="en-US" sz="2000" kern="0" dirty="0">
                <a:latin typeface="Candara" panose="020E0502030303020204" pitchFamily="34" charset="0"/>
                <a:cs typeface="Arial" panose="020B0604020202020204" pitchFamily="34" charset="0"/>
              </a:rPr>
              <a:t>	</a:t>
            </a:r>
            <a:r>
              <a:rPr lang="cs-CZ" altLang="en-US" sz="2000" kern="0" dirty="0">
                <a:latin typeface="Candara" panose="020E0502030303020204" pitchFamily="34" charset="0"/>
                <a:cs typeface="Arial" panose="020B0604020202020204" pitchFamily="34" charset="0"/>
              </a:rPr>
              <a:t>            </a:t>
            </a:r>
            <a:r>
              <a:rPr lang="en-US" altLang="en-US" sz="2000" b="1" kern="0" dirty="0">
                <a:latin typeface="Candara" panose="020E0502030303020204" pitchFamily="34" charset="0"/>
                <a:cs typeface="Arial" panose="020B0604020202020204" pitchFamily="34" charset="0"/>
              </a:rPr>
              <a:t>prednisone</a:t>
            </a:r>
          </a:p>
          <a:p>
            <a:pPr marL="468000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sz="2000" b="1" kern="0" dirty="0">
                <a:latin typeface="Candara" panose="020E0502030303020204" pitchFamily="34" charset="0"/>
                <a:cs typeface="Arial" panose="020B0604020202020204" pitchFamily="34" charset="0"/>
              </a:rPr>
              <a:t>	</a:t>
            </a:r>
            <a:r>
              <a:rPr lang="cs-CZ" altLang="en-US" sz="2000" b="1" kern="0" dirty="0">
                <a:latin typeface="Candara" panose="020E0502030303020204" pitchFamily="34" charset="0"/>
                <a:cs typeface="Arial" panose="020B0604020202020204" pitchFamily="34" charset="0"/>
              </a:rPr>
              <a:t>            </a:t>
            </a:r>
            <a:r>
              <a:rPr lang="en-US" altLang="en-US" sz="2000" b="1" kern="0" dirty="0">
                <a:latin typeface="Candara" panose="020E0502030303020204" pitchFamily="34" charset="0"/>
                <a:cs typeface="Arial" panose="020B0604020202020204" pitchFamily="34" charset="0"/>
              </a:rPr>
              <a:t>triamcinolone</a:t>
            </a:r>
          </a:p>
          <a:p>
            <a:pPr marL="468000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sz="2000" b="1" kern="0" dirty="0">
                <a:latin typeface="Candara" panose="020E0502030303020204" pitchFamily="34" charset="0"/>
                <a:cs typeface="Arial" panose="020B0604020202020204" pitchFamily="34" charset="0"/>
              </a:rPr>
              <a:t>	</a:t>
            </a:r>
            <a:r>
              <a:rPr lang="cs-CZ" altLang="en-US" sz="2000" b="1" kern="0" dirty="0">
                <a:latin typeface="Candara" panose="020E0502030303020204" pitchFamily="34" charset="0"/>
                <a:cs typeface="Arial" panose="020B0604020202020204" pitchFamily="34" charset="0"/>
              </a:rPr>
              <a:t>            </a:t>
            </a:r>
            <a:r>
              <a:rPr lang="en-US" altLang="en-US" sz="2000" b="1" kern="0" dirty="0">
                <a:latin typeface="Candara" panose="020E0502030303020204" pitchFamily="34" charset="0"/>
                <a:cs typeface="Arial" panose="020B0604020202020204" pitchFamily="34" charset="0"/>
              </a:rPr>
              <a:t>hydrocortisone (injection)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37B10BF-A3D9-4B4C-8C11-D5FC9CA426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6505" y="44936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171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949DB7B8-054C-4E5F-961A-556B06229EF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21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Histamine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metabolism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F86F6315-71A8-4D6F-ABC3-6770F5493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3206" y="745802"/>
            <a:ext cx="8948738" cy="6042025"/>
          </a:xfrm>
          <a:prstGeom prst="roundRect">
            <a:avLst>
              <a:gd name="adj" fmla="val 16667"/>
            </a:avLst>
          </a:prstGeom>
          <a:solidFill>
            <a:srgbClr val="FFFFFF">
              <a:alpha val="70195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1639" tIns="42452" rIns="81639" bIns="42452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554163" algn="l"/>
                <a:tab pos="1960563" algn="l"/>
                <a:tab pos="2368550" algn="l"/>
                <a:tab pos="2774950" algn="l"/>
                <a:tab pos="3182938" algn="l"/>
                <a:tab pos="3590925" algn="l"/>
                <a:tab pos="3998913" algn="l"/>
                <a:tab pos="4405313" algn="l"/>
                <a:tab pos="4813300" algn="l"/>
                <a:tab pos="5221288" algn="l"/>
                <a:tab pos="5627688" algn="l"/>
                <a:tab pos="6035675" algn="l"/>
                <a:tab pos="6443663" algn="l"/>
                <a:tab pos="6850063" algn="l"/>
                <a:tab pos="7258050" algn="l"/>
                <a:tab pos="7666038" algn="l"/>
                <a:tab pos="8074025" algn="l"/>
                <a:tab pos="8480425" algn="l"/>
                <a:tab pos="8888413" algn="l"/>
                <a:tab pos="9296400" algn="l"/>
                <a:tab pos="97028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554163" algn="l"/>
                <a:tab pos="1960563" algn="l"/>
                <a:tab pos="2368550" algn="l"/>
                <a:tab pos="2774950" algn="l"/>
                <a:tab pos="3182938" algn="l"/>
                <a:tab pos="3590925" algn="l"/>
                <a:tab pos="3998913" algn="l"/>
                <a:tab pos="4405313" algn="l"/>
                <a:tab pos="4813300" algn="l"/>
                <a:tab pos="5221288" algn="l"/>
                <a:tab pos="5627688" algn="l"/>
                <a:tab pos="6035675" algn="l"/>
                <a:tab pos="6443663" algn="l"/>
                <a:tab pos="6850063" algn="l"/>
                <a:tab pos="7258050" algn="l"/>
                <a:tab pos="7666038" algn="l"/>
                <a:tab pos="8074025" algn="l"/>
                <a:tab pos="8480425" algn="l"/>
                <a:tab pos="8888413" algn="l"/>
                <a:tab pos="9296400" algn="l"/>
                <a:tab pos="97028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554163" algn="l"/>
                <a:tab pos="1960563" algn="l"/>
                <a:tab pos="2368550" algn="l"/>
                <a:tab pos="2774950" algn="l"/>
                <a:tab pos="3182938" algn="l"/>
                <a:tab pos="3590925" algn="l"/>
                <a:tab pos="3998913" algn="l"/>
                <a:tab pos="4405313" algn="l"/>
                <a:tab pos="4813300" algn="l"/>
                <a:tab pos="5221288" algn="l"/>
                <a:tab pos="5627688" algn="l"/>
                <a:tab pos="6035675" algn="l"/>
                <a:tab pos="6443663" algn="l"/>
                <a:tab pos="6850063" algn="l"/>
                <a:tab pos="7258050" algn="l"/>
                <a:tab pos="7666038" algn="l"/>
                <a:tab pos="8074025" algn="l"/>
                <a:tab pos="8480425" algn="l"/>
                <a:tab pos="8888413" algn="l"/>
                <a:tab pos="9296400" algn="l"/>
                <a:tab pos="97028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554163" algn="l"/>
                <a:tab pos="1960563" algn="l"/>
                <a:tab pos="2368550" algn="l"/>
                <a:tab pos="2774950" algn="l"/>
                <a:tab pos="3182938" algn="l"/>
                <a:tab pos="3590925" algn="l"/>
                <a:tab pos="3998913" algn="l"/>
                <a:tab pos="4405313" algn="l"/>
                <a:tab pos="4813300" algn="l"/>
                <a:tab pos="5221288" algn="l"/>
                <a:tab pos="5627688" algn="l"/>
                <a:tab pos="6035675" algn="l"/>
                <a:tab pos="6443663" algn="l"/>
                <a:tab pos="6850063" algn="l"/>
                <a:tab pos="7258050" algn="l"/>
                <a:tab pos="7666038" algn="l"/>
                <a:tab pos="8074025" algn="l"/>
                <a:tab pos="8480425" algn="l"/>
                <a:tab pos="8888413" algn="l"/>
                <a:tab pos="9296400" algn="l"/>
                <a:tab pos="9702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1554163" algn="l"/>
                <a:tab pos="1960563" algn="l"/>
                <a:tab pos="2368550" algn="l"/>
                <a:tab pos="2774950" algn="l"/>
                <a:tab pos="3182938" algn="l"/>
                <a:tab pos="3590925" algn="l"/>
                <a:tab pos="3998913" algn="l"/>
                <a:tab pos="4405313" algn="l"/>
                <a:tab pos="4813300" algn="l"/>
                <a:tab pos="5221288" algn="l"/>
                <a:tab pos="5627688" algn="l"/>
                <a:tab pos="6035675" algn="l"/>
                <a:tab pos="6443663" algn="l"/>
                <a:tab pos="6850063" algn="l"/>
                <a:tab pos="7258050" algn="l"/>
                <a:tab pos="7666038" algn="l"/>
                <a:tab pos="8074025" algn="l"/>
                <a:tab pos="8480425" algn="l"/>
                <a:tab pos="8888413" algn="l"/>
                <a:tab pos="9296400" algn="l"/>
                <a:tab pos="9702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554163" algn="l"/>
                <a:tab pos="1960563" algn="l"/>
                <a:tab pos="2368550" algn="l"/>
                <a:tab pos="2774950" algn="l"/>
                <a:tab pos="3182938" algn="l"/>
                <a:tab pos="3590925" algn="l"/>
                <a:tab pos="3998913" algn="l"/>
                <a:tab pos="4405313" algn="l"/>
                <a:tab pos="4813300" algn="l"/>
                <a:tab pos="5221288" algn="l"/>
                <a:tab pos="5627688" algn="l"/>
                <a:tab pos="6035675" algn="l"/>
                <a:tab pos="6443663" algn="l"/>
                <a:tab pos="6850063" algn="l"/>
                <a:tab pos="7258050" algn="l"/>
                <a:tab pos="7666038" algn="l"/>
                <a:tab pos="8074025" algn="l"/>
                <a:tab pos="8480425" algn="l"/>
                <a:tab pos="8888413" algn="l"/>
                <a:tab pos="9296400" algn="l"/>
                <a:tab pos="9702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554163" algn="l"/>
                <a:tab pos="1960563" algn="l"/>
                <a:tab pos="2368550" algn="l"/>
                <a:tab pos="2774950" algn="l"/>
                <a:tab pos="3182938" algn="l"/>
                <a:tab pos="3590925" algn="l"/>
                <a:tab pos="3998913" algn="l"/>
                <a:tab pos="4405313" algn="l"/>
                <a:tab pos="4813300" algn="l"/>
                <a:tab pos="5221288" algn="l"/>
                <a:tab pos="5627688" algn="l"/>
                <a:tab pos="6035675" algn="l"/>
                <a:tab pos="6443663" algn="l"/>
                <a:tab pos="6850063" algn="l"/>
                <a:tab pos="7258050" algn="l"/>
                <a:tab pos="7666038" algn="l"/>
                <a:tab pos="8074025" algn="l"/>
                <a:tab pos="8480425" algn="l"/>
                <a:tab pos="8888413" algn="l"/>
                <a:tab pos="9296400" algn="l"/>
                <a:tab pos="9702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554163" algn="l"/>
                <a:tab pos="1960563" algn="l"/>
                <a:tab pos="2368550" algn="l"/>
                <a:tab pos="2774950" algn="l"/>
                <a:tab pos="3182938" algn="l"/>
                <a:tab pos="3590925" algn="l"/>
                <a:tab pos="3998913" algn="l"/>
                <a:tab pos="4405313" algn="l"/>
                <a:tab pos="4813300" algn="l"/>
                <a:tab pos="5221288" algn="l"/>
                <a:tab pos="5627688" algn="l"/>
                <a:tab pos="6035675" algn="l"/>
                <a:tab pos="6443663" algn="l"/>
                <a:tab pos="6850063" algn="l"/>
                <a:tab pos="7258050" algn="l"/>
                <a:tab pos="7666038" algn="l"/>
                <a:tab pos="8074025" algn="l"/>
                <a:tab pos="8480425" algn="l"/>
                <a:tab pos="8888413" algn="l"/>
                <a:tab pos="9296400" algn="l"/>
                <a:tab pos="9702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554163" algn="l"/>
                <a:tab pos="1960563" algn="l"/>
                <a:tab pos="2368550" algn="l"/>
                <a:tab pos="2774950" algn="l"/>
                <a:tab pos="3182938" algn="l"/>
                <a:tab pos="3590925" algn="l"/>
                <a:tab pos="3998913" algn="l"/>
                <a:tab pos="4405313" algn="l"/>
                <a:tab pos="4813300" algn="l"/>
                <a:tab pos="5221288" algn="l"/>
                <a:tab pos="5627688" algn="l"/>
                <a:tab pos="6035675" algn="l"/>
                <a:tab pos="6443663" algn="l"/>
                <a:tab pos="6850063" algn="l"/>
                <a:tab pos="7258050" algn="l"/>
                <a:tab pos="7666038" algn="l"/>
                <a:tab pos="8074025" algn="l"/>
                <a:tab pos="8480425" algn="l"/>
                <a:tab pos="8888413" algn="l"/>
                <a:tab pos="9296400" algn="l"/>
                <a:tab pos="9702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2200" b="1"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2200" b="1">
              <a:latin typeface="Candara" panose="020E0502030303020204" pitchFamily="34" charset="0"/>
            </a:endParaRPr>
          </a:p>
        </p:txBody>
      </p:sp>
      <p:sp>
        <p:nvSpPr>
          <p:cNvPr id="10" name="AutoShape 11">
            <a:extLst>
              <a:ext uri="{FF2B5EF4-FFF2-40B4-BE49-F238E27FC236}">
                <a16:creationId xmlns:a16="http://schemas.microsoft.com/office/drawing/2014/main" id="{63D90915-492E-4C00-9B41-2C43AEE78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0469" y="1136651"/>
            <a:ext cx="1808162" cy="523875"/>
          </a:xfrm>
          <a:prstGeom prst="roundRect">
            <a:avLst>
              <a:gd name="adj" fmla="val 16667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1639" tIns="42452" rIns="81639" bIns="42452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latin typeface="Candara" panose="020E0502030303020204" pitchFamily="34" charset="0"/>
              </a:rPr>
              <a:t>L-histidine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1ABE80FD-20DE-465B-AE84-91052762C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6144" y="1730375"/>
            <a:ext cx="2335338" cy="362732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1639" tIns="42452" rIns="81639" bIns="4245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latin typeface="Candara" panose="020E0502030303020204" pitchFamily="34" charset="0"/>
              </a:rPr>
              <a:t>histidinde</a:t>
            </a:r>
            <a:r>
              <a:rPr lang="cs-CZ" altLang="cs-CZ" sz="1800" dirty="0"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latin typeface="Candara" panose="020E0502030303020204" pitchFamily="34" charset="0"/>
              </a:rPr>
              <a:t>karboxylase</a:t>
            </a:r>
            <a:endParaRPr lang="cs-CZ" altLang="cs-CZ" sz="1800" dirty="0">
              <a:latin typeface="Candara" panose="020E0502030303020204" pitchFamily="34" charset="0"/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D6ECBAB7-1208-41DE-95BA-95657B7781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2395" y="2055814"/>
            <a:ext cx="1949015" cy="639731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1639" tIns="42452" rIns="81639" bIns="4245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ndara" panose="020E0502030303020204" pitchFamily="34" charset="0"/>
              </a:rPr>
              <a:t>imidazole-N-</a:t>
            </a:r>
          </a:p>
          <a:p>
            <a:pPr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latin typeface="Candara" panose="020E0502030303020204" pitchFamily="34" charset="0"/>
              </a:rPr>
              <a:t>methyltransferase</a:t>
            </a:r>
            <a:endParaRPr lang="cs-CZ" altLang="cs-CZ" sz="1800" dirty="0">
              <a:latin typeface="Candara" panose="020E0502030303020204" pitchFamily="34" charset="0"/>
            </a:endParaRPr>
          </a:p>
        </p:txBody>
      </p:sp>
      <p:sp>
        <p:nvSpPr>
          <p:cNvPr id="13" name="AutoShape 10">
            <a:extLst>
              <a:ext uri="{FF2B5EF4-FFF2-40B4-BE49-F238E27FC236}">
                <a16:creationId xmlns:a16="http://schemas.microsoft.com/office/drawing/2014/main" id="{F7B6B4CE-02EE-494A-8E88-7B1947F7B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0469" y="2246314"/>
            <a:ext cx="1808162" cy="523875"/>
          </a:xfrm>
          <a:prstGeom prst="roundRect">
            <a:avLst>
              <a:gd name="adj" fmla="val 16667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1639" tIns="42452" rIns="81639" bIns="42452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 u="sng" dirty="0">
                <a:latin typeface="Candara" panose="020E0502030303020204" pitchFamily="34" charset="0"/>
              </a:rPr>
              <a:t>Histamine</a:t>
            </a:r>
          </a:p>
        </p:txBody>
      </p:sp>
      <p:sp>
        <p:nvSpPr>
          <p:cNvPr id="14" name="AutoShape 12">
            <a:extLst>
              <a:ext uri="{FF2B5EF4-FFF2-40B4-BE49-F238E27FC236}">
                <a16:creationId xmlns:a16="http://schemas.microsoft.com/office/drawing/2014/main" id="{BB0C077D-506B-4B70-850F-2CA7E7253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9207" y="3160714"/>
            <a:ext cx="1808163" cy="523875"/>
          </a:xfrm>
          <a:prstGeom prst="roundRect">
            <a:avLst>
              <a:gd name="adj" fmla="val 16667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1639" tIns="42452" rIns="81639" bIns="42452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latin typeface="Candara" panose="020E0502030303020204" pitchFamily="34" charset="0"/>
              </a:rPr>
              <a:t>metylhistamine</a:t>
            </a:r>
            <a:endParaRPr lang="cs-CZ" altLang="cs-CZ" sz="1800" dirty="0">
              <a:latin typeface="Candara" panose="020E0502030303020204" pitchFamily="34" charset="0"/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918C352F-66A0-430D-9273-E67C5199D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6682" y="2940050"/>
            <a:ext cx="1737419" cy="362732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1639" tIns="42452" rIns="81639" bIns="4245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ndara" panose="020E0502030303020204" pitchFamily="34" charset="0"/>
              </a:rPr>
              <a:t>diamine </a:t>
            </a:r>
            <a:r>
              <a:rPr lang="cs-CZ" altLang="cs-CZ" sz="1800" dirty="0" err="1">
                <a:latin typeface="Candara" panose="020E0502030303020204" pitchFamily="34" charset="0"/>
              </a:rPr>
              <a:t>oxidase</a:t>
            </a:r>
            <a:endParaRPr lang="cs-CZ" altLang="cs-CZ" sz="1800" dirty="0">
              <a:latin typeface="Candara" panose="020E0502030303020204" pitchFamily="34" charset="0"/>
            </a:endParaRPr>
          </a:p>
        </p:txBody>
      </p:sp>
      <p:sp>
        <p:nvSpPr>
          <p:cNvPr id="16" name="Rectangle 18">
            <a:extLst>
              <a:ext uri="{FF2B5EF4-FFF2-40B4-BE49-F238E27FC236}">
                <a16:creationId xmlns:a16="http://schemas.microsoft.com/office/drawing/2014/main" id="{A721FB5A-42DA-48D6-AEDE-22028B256F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5357" y="3751264"/>
            <a:ext cx="690563" cy="363537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1639" tIns="42452" rIns="81639" bIns="4245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1">
              <a:spcBef>
                <a:spcPct val="0"/>
              </a:spcBef>
              <a:buFontTx/>
              <a:buNone/>
            </a:pPr>
            <a:r>
              <a:rPr lang="cs-CZ" altLang="en-US" sz="1800">
                <a:latin typeface="Candara" panose="020E0502030303020204" pitchFamily="34" charset="0"/>
              </a:rPr>
              <a:t>MAO</a:t>
            </a:r>
          </a:p>
        </p:txBody>
      </p:sp>
      <p:sp>
        <p:nvSpPr>
          <p:cNvPr id="17" name="AutoShape 17">
            <a:extLst>
              <a:ext uri="{FF2B5EF4-FFF2-40B4-BE49-F238E27FC236}">
                <a16:creationId xmlns:a16="http://schemas.microsoft.com/office/drawing/2014/main" id="{7992DC70-9BD9-42E1-AE62-634CBF2E9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031" y="4271963"/>
            <a:ext cx="3297238" cy="595312"/>
          </a:xfrm>
          <a:prstGeom prst="roundRect">
            <a:avLst>
              <a:gd name="adj" fmla="val 16667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1639" tIns="42452" rIns="81639" bIns="42452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latin typeface="Candara" panose="020E0502030303020204" pitchFamily="34" charset="0"/>
              </a:rPr>
              <a:t>metylhimidazole</a:t>
            </a:r>
            <a:r>
              <a:rPr lang="cs-CZ" altLang="cs-CZ" sz="1800" dirty="0">
                <a:latin typeface="Candara" panose="020E0502030303020204" pitchFamily="34" charset="0"/>
              </a:rPr>
              <a:t> acetaldehyde</a:t>
            </a:r>
          </a:p>
        </p:txBody>
      </p:sp>
      <p:sp>
        <p:nvSpPr>
          <p:cNvPr id="18" name="AutoShape 15">
            <a:extLst>
              <a:ext uri="{FF2B5EF4-FFF2-40B4-BE49-F238E27FC236}">
                <a16:creationId xmlns:a16="http://schemas.microsoft.com/office/drawing/2014/main" id="{2B56CAB1-8277-4E16-8807-D2BAC3D926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2131" y="3946526"/>
            <a:ext cx="2825750" cy="523875"/>
          </a:xfrm>
          <a:prstGeom prst="roundRect">
            <a:avLst>
              <a:gd name="adj" fmla="val 16667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1639" tIns="42452" rIns="81639" bIns="42452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ndara" panose="020E0502030303020204" pitchFamily="34" charset="0"/>
              </a:rPr>
              <a:t>imidazole acetaldehyde</a:t>
            </a:r>
          </a:p>
        </p:txBody>
      </p:sp>
      <p:sp>
        <p:nvSpPr>
          <p:cNvPr id="19" name="Rectangle 20">
            <a:extLst>
              <a:ext uri="{FF2B5EF4-FFF2-40B4-BE49-F238E27FC236}">
                <a16:creationId xmlns:a16="http://schemas.microsoft.com/office/drawing/2014/main" id="{2F8C291D-C438-41CA-800A-9093A80F0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1047" y="4930775"/>
            <a:ext cx="2615864" cy="362732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1639" tIns="42452" rIns="81639" bIns="4245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ndara" panose="020E0502030303020204" pitchFamily="34" charset="0"/>
              </a:rPr>
              <a:t>aldehyde </a:t>
            </a:r>
            <a:r>
              <a:rPr lang="cs-CZ" altLang="cs-CZ" sz="1800" dirty="0" err="1">
                <a:latin typeface="Candara" panose="020E0502030303020204" pitchFamily="34" charset="0"/>
              </a:rPr>
              <a:t>dehydrogenase</a:t>
            </a:r>
            <a:endParaRPr lang="cs-CZ" altLang="cs-CZ" sz="1800" dirty="0">
              <a:latin typeface="Candara" panose="020E0502030303020204" pitchFamily="34" charset="0"/>
            </a:endParaRPr>
          </a:p>
        </p:txBody>
      </p:sp>
      <p:sp>
        <p:nvSpPr>
          <p:cNvPr id="20" name="AutoShape 13">
            <a:extLst>
              <a:ext uri="{FF2B5EF4-FFF2-40B4-BE49-F238E27FC236}">
                <a16:creationId xmlns:a16="http://schemas.microsoft.com/office/drawing/2014/main" id="{ADAEE794-1339-4EDB-9B8A-0831F3FBF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7132" y="5513388"/>
            <a:ext cx="3609975" cy="520700"/>
          </a:xfrm>
          <a:prstGeom prst="roundRect">
            <a:avLst>
              <a:gd name="adj" fmla="val 16667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1639" tIns="42452" rIns="81639" bIns="42452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Candara" panose="020E0502030303020204" pitchFamily="34" charset="0"/>
              </a:rPr>
              <a:t>methylimidazole</a:t>
            </a:r>
            <a:r>
              <a:rPr lang="cs-CZ" altLang="cs-CZ" sz="2000" dirty="0">
                <a:latin typeface="Candara" panose="020E0502030303020204" pitchFamily="34" charset="0"/>
              </a:rPr>
              <a:t> acid</a:t>
            </a:r>
          </a:p>
        </p:txBody>
      </p:sp>
      <p:sp>
        <p:nvSpPr>
          <p:cNvPr id="21" name="AutoShape 14">
            <a:extLst>
              <a:ext uri="{FF2B5EF4-FFF2-40B4-BE49-F238E27FC236}">
                <a16:creationId xmlns:a16="http://schemas.microsoft.com/office/drawing/2014/main" id="{EFDD4CA2-B98D-4F10-8AC3-C64EE4647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0469" y="5513388"/>
            <a:ext cx="2984500" cy="520700"/>
          </a:xfrm>
          <a:prstGeom prst="roundRect">
            <a:avLst>
              <a:gd name="adj" fmla="val 16667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1639" tIns="42452" rIns="81639" bIns="42452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Candara" panose="020E0502030303020204" pitchFamily="34" charset="0"/>
              </a:rPr>
              <a:t>imidazeacetic</a:t>
            </a:r>
            <a:r>
              <a:rPr lang="cs-CZ" altLang="cs-CZ" sz="2000" dirty="0">
                <a:latin typeface="Candara" panose="020E0502030303020204" pitchFamily="34" charset="0"/>
              </a:rPr>
              <a:t> acid</a:t>
            </a:r>
          </a:p>
        </p:txBody>
      </p:sp>
      <p:sp>
        <p:nvSpPr>
          <p:cNvPr id="22" name="Line 9">
            <a:extLst>
              <a:ext uri="{FF2B5EF4-FFF2-40B4-BE49-F238E27FC236}">
                <a16:creationId xmlns:a16="http://schemas.microsoft.com/office/drawing/2014/main" id="{E9008438-06EB-472C-8E97-9573214DF04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95182" y="1658938"/>
            <a:ext cx="4763" cy="5969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cs-CZ"/>
          </a:p>
        </p:txBody>
      </p:sp>
      <p:sp>
        <p:nvSpPr>
          <p:cNvPr id="23" name="Line 8">
            <a:extLst>
              <a:ext uri="{FF2B5EF4-FFF2-40B4-BE49-F238E27FC236}">
                <a16:creationId xmlns:a16="http://schemas.microsoft.com/office/drawing/2014/main" id="{38D298DC-1CFD-454B-9C9C-EC647A204FA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82182" y="2579688"/>
            <a:ext cx="1439863" cy="531812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cs-CZ"/>
          </a:p>
        </p:txBody>
      </p:sp>
      <p:sp>
        <p:nvSpPr>
          <p:cNvPr id="24" name="Line 7">
            <a:extLst>
              <a:ext uri="{FF2B5EF4-FFF2-40B4-BE49-F238E27FC236}">
                <a16:creationId xmlns:a16="http://schemas.microsoft.com/office/drawing/2014/main" id="{EA5FF194-DBD6-4D7B-B5C1-B9FF619EE9BA}"/>
              </a:ext>
            </a:extLst>
          </p:cNvPr>
          <p:cNvSpPr>
            <a:spLocks noChangeShapeType="1"/>
          </p:cNvSpPr>
          <p:nvPr/>
        </p:nvSpPr>
        <p:spPr bwMode="auto">
          <a:xfrm>
            <a:off x="6877845" y="2709864"/>
            <a:ext cx="1373187" cy="1176337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cs-CZ"/>
          </a:p>
        </p:txBody>
      </p:sp>
      <p:sp>
        <p:nvSpPr>
          <p:cNvPr id="25" name="Line 6">
            <a:extLst>
              <a:ext uri="{FF2B5EF4-FFF2-40B4-BE49-F238E27FC236}">
                <a16:creationId xmlns:a16="http://schemas.microsoft.com/office/drawing/2014/main" id="{584378B1-17F4-4D3D-AD84-36FEBD336D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15507" y="3683001"/>
            <a:ext cx="4763" cy="671513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cs-CZ"/>
          </a:p>
        </p:txBody>
      </p:sp>
      <p:sp>
        <p:nvSpPr>
          <p:cNvPr id="26" name="Line 19">
            <a:extLst>
              <a:ext uri="{FF2B5EF4-FFF2-40B4-BE49-F238E27FC236}">
                <a16:creationId xmlns:a16="http://schemas.microsoft.com/office/drawing/2014/main" id="{E0623C4C-E1BE-453F-85FF-C293F1C707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82369" y="4859338"/>
            <a:ext cx="4762" cy="671512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cs-CZ"/>
          </a:p>
        </p:txBody>
      </p:sp>
      <p:sp>
        <p:nvSpPr>
          <p:cNvPr id="27" name="Line 16">
            <a:extLst>
              <a:ext uri="{FF2B5EF4-FFF2-40B4-BE49-F238E27FC236}">
                <a16:creationId xmlns:a16="http://schemas.microsoft.com/office/drawing/2014/main" id="{4FA8D043-3D70-44C5-94E3-6806619889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60482" y="4527551"/>
            <a:ext cx="4763" cy="1046163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3ACCAF0-C021-412E-9D06-5017C5DDBB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15230" y="3825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292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34884930-C087-4E0D-9F3F-654B23C79B7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0406" y="274638"/>
            <a:ext cx="8229600" cy="1143000"/>
          </a:xfrm>
        </p:spPr>
        <p:txBody>
          <a:bodyPr/>
          <a:lstStyle/>
          <a:p>
            <a:pPr algn="ctr" eaLnBrk="1" hangingPunct="1"/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Methylxanthines</a:t>
            </a:r>
            <a:endParaRPr lang="cs-CZ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2D357BE-49AA-411E-812B-2A251240AE93}"/>
              </a:ext>
            </a:extLst>
          </p:cNvPr>
          <p:cNvSpPr txBox="1">
            <a:spLocks/>
          </p:cNvSpPr>
          <p:nvPr/>
        </p:nvSpPr>
        <p:spPr>
          <a:xfrm>
            <a:off x="1980406" y="1431268"/>
            <a:ext cx="8229600" cy="51847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80000"/>
              </a:lnSpc>
              <a:tabLst>
                <a:tab pos="1077913" algn="l"/>
              </a:tabLst>
            </a:pPr>
            <a:r>
              <a:rPr lang="cs-CZ" altLang="en-US" b="1" kern="0" dirty="0" err="1">
                <a:latin typeface="Candara" panose="020E0502030303020204" pitchFamily="34" charset="0"/>
              </a:rPr>
              <a:t>MoA</a:t>
            </a:r>
            <a:r>
              <a:rPr lang="cs-CZ" altLang="en-US" b="1" kern="0" dirty="0">
                <a:latin typeface="Candara" panose="020E0502030303020204" pitchFamily="34" charset="0"/>
              </a:rPr>
              <a:t>: </a:t>
            </a:r>
            <a:r>
              <a:rPr lang="cs-CZ" altLang="en-US" kern="0" dirty="0" err="1">
                <a:latin typeface="Candara" panose="020E0502030303020204" pitchFamily="34" charset="0"/>
              </a:rPr>
              <a:t>phosphodiesterase</a:t>
            </a:r>
            <a:r>
              <a:rPr lang="cs-CZ" altLang="en-US" kern="0" dirty="0">
                <a:latin typeface="Candara" panose="020E0502030303020204" pitchFamily="34" charset="0"/>
              </a:rPr>
              <a:t> 1 – 4 </a:t>
            </a:r>
            <a:r>
              <a:rPr lang="cs-CZ" altLang="en-US" kern="0" dirty="0" err="1">
                <a:latin typeface="Candara" panose="020E0502030303020204" pitchFamily="34" charset="0"/>
              </a:rPr>
              <a:t>inhibitors</a:t>
            </a:r>
            <a:endParaRPr lang="cs-CZ" altLang="en-US" kern="0" dirty="0">
              <a:latin typeface="Candara" panose="020E0502030303020204" pitchFamily="34" charset="0"/>
            </a:endParaRPr>
          </a:p>
          <a:p>
            <a:pPr algn="ctr">
              <a:lnSpc>
                <a:spcPct val="80000"/>
              </a:lnSpc>
              <a:tabLst>
                <a:tab pos="1077913" algn="l"/>
              </a:tabLst>
            </a:pPr>
            <a:r>
              <a:rPr lang="cs-CZ" altLang="en-US" kern="0" dirty="0">
                <a:latin typeface="Candara" panose="020E0502030303020204" pitchFamily="34" charset="0"/>
                <a:sym typeface="Symbol" panose="05050102010706020507" pitchFamily="18" charset="2"/>
              </a:rPr>
              <a:t>adenosine </a:t>
            </a:r>
            <a:r>
              <a:rPr lang="cs-CZ" altLang="en-US" kern="0" dirty="0" err="1">
                <a:latin typeface="Candara" panose="020E0502030303020204" pitchFamily="34" charset="0"/>
                <a:sym typeface="Symbol" panose="05050102010706020507" pitchFamily="18" charset="2"/>
              </a:rPr>
              <a:t>receptors</a:t>
            </a:r>
            <a:r>
              <a:rPr lang="cs-CZ" altLang="en-US" kern="0" dirty="0">
                <a:latin typeface="Candara" panose="020E0502030303020204" pitchFamily="34" charset="0"/>
                <a:sym typeface="Symbol" panose="05050102010706020507" pitchFamily="18" charset="2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  <a:sym typeface="Symbol" panose="05050102010706020507" pitchFamily="18" charset="2"/>
              </a:rPr>
              <a:t>antagonists</a:t>
            </a:r>
            <a:endParaRPr lang="cs-CZ" altLang="en-US" sz="1000" kern="0" dirty="0">
              <a:latin typeface="Candara" panose="020E0502030303020204" pitchFamily="34" charset="0"/>
            </a:endParaRPr>
          </a:p>
          <a:p>
            <a:pPr algn="ctr">
              <a:lnSpc>
                <a:spcPct val="80000"/>
              </a:lnSpc>
              <a:spcBef>
                <a:spcPts val="1800"/>
              </a:spcBef>
              <a:tabLst>
                <a:tab pos="1077913" algn="l"/>
              </a:tabLst>
            </a:pPr>
            <a:r>
              <a:rPr lang="cs-CZ" altLang="en-US" kern="0" dirty="0" err="1">
                <a:latin typeface="Candara" panose="020E0502030303020204" pitchFamily="34" charset="0"/>
              </a:rPr>
              <a:t>sustained-release</a:t>
            </a:r>
            <a:r>
              <a:rPr lang="cs-CZ" altLang="en-US" kern="0" dirty="0">
                <a:latin typeface="Candara" panose="020E0502030303020204" pitchFamily="34" charset="0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</a:rPr>
              <a:t>drug</a:t>
            </a:r>
            <a:r>
              <a:rPr lang="cs-CZ" altLang="en-US" kern="0" dirty="0">
                <a:latin typeface="Candara" panose="020E0502030303020204" pitchFamily="34" charset="0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</a:rPr>
              <a:t>forms</a:t>
            </a:r>
            <a:endParaRPr lang="cs-CZ" altLang="en-US" kern="0" dirty="0">
              <a:latin typeface="Candara" panose="020E0502030303020204" pitchFamily="34" charset="0"/>
            </a:endParaRPr>
          </a:p>
          <a:p>
            <a:pPr algn="ctr">
              <a:lnSpc>
                <a:spcPct val="80000"/>
              </a:lnSpc>
              <a:spcBef>
                <a:spcPts val="1800"/>
              </a:spcBef>
              <a:tabLst>
                <a:tab pos="1077913" algn="l"/>
              </a:tabLst>
            </a:pPr>
            <a:endParaRPr lang="cs-CZ" altLang="en-US" b="1" kern="0" dirty="0">
              <a:latin typeface="Candara" panose="020E0502030303020204" pitchFamily="34" charset="0"/>
            </a:endParaRPr>
          </a:p>
          <a:p>
            <a:pPr algn="ctr">
              <a:lnSpc>
                <a:spcPct val="80000"/>
              </a:lnSpc>
              <a:spcBef>
                <a:spcPts val="1800"/>
              </a:spcBef>
              <a:tabLst>
                <a:tab pos="1077913" algn="l"/>
              </a:tabLst>
            </a:pPr>
            <a:r>
              <a:rPr lang="cs-CZ" altLang="en-US" b="1" kern="0" dirty="0" err="1">
                <a:latin typeface="Candara" panose="020E0502030303020204" pitchFamily="34" charset="0"/>
              </a:rPr>
              <a:t>Effects</a:t>
            </a:r>
            <a:r>
              <a:rPr lang="cs-CZ" altLang="en-US" b="1" kern="0" dirty="0">
                <a:latin typeface="Candara" panose="020E0502030303020204" pitchFamily="34" charset="0"/>
              </a:rPr>
              <a:t>: 	</a:t>
            </a:r>
          </a:p>
          <a:p>
            <a:pPr>
              <a:lnSpc>
                <a:spcPct val="80000"/>
              </a:lnSpc>
              <a:spcBef>
                <a:spcPts val="1800"/>
              </a:spcBef>
              <a:tabLst>
                <a:tab pos="1077913" algn="l"/>
              </a:tabLst>
            </a:pPr>
            <a:r>
              <a:rPr lang="cs-CZ" altLang="en-US" kern="0" dirty="0">
                <a:latin typeface="Candara" panose="020E0502030303020204" pitchFamily="34" charset="0"/>
              </a:rPr>
              <a:t>–</a:t>
            </a:r>
            <a:r>
              <a:rPr lang="cs-CZ" altLang="en-US" b="1" kern="0" dirty="0">
                <a:latin typeface="Candara" panose="020E0502030303020204" pitchFamily="34" charset="0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</a:rPr>
              <a:t>bronchodilatation</a:t>
            </a:r>
            <a:endParaRPr lang="cs-CZ" altLang="en-US" kern="0" dirty="0">
              <a:latin typeface="Candara" panose="020E0502030303020204" pitchFamily="34" charset="0"/>
            </a:endParaRPr>
          </a:p>
          <a:p>
            <a:pPr>
              <a:lnSpc>
                <a:spcPct val="80000"/>
              </a:lnSpc>
              <a:tabLst>
                <a:tab pos="1077913" algn="l"/>
              </a:tabLst>
            </a:pPr>
            <a:endParaRPr lang="cs-CZ" altLang="en-US" kern="0" dirty="0">
              <a:latin typeface="Candara" panose="020E0502030303020204" pitchFamily="34" charset="0"/>
            </a:endParaRPr>
          </a:p>
          <a:p>
            <a:pPr>
              <a:lnSpc>
                <a:spcPct val="80000"/>
              </a:lnSpc>
              <a:tabLst>
                <a:tab pos="1077913" algn="l"/>
              </a:tabLst>
            </a:pPr>
            <a:r>
              <a:rPr lang="cs-CZ" altLang="en-US" kern="0" dirty="0">
                <a:latin typeface="Candara" panose="020E0502030303020204" pitchFamily="34" charset="0"/>
              </a:rPr>
              <a:t>– </a:t>
            </a:r>
            <a:r>
              <a:rPr lang="cs-CZ" altLang="en-US" kern="0" dirty="0" err="1">
                <a:latin typeface="Candara" panose="020E0502030303020204" pitchFamily="34" charset="0"/>
              </a:rPr>
              <a:t>cardiostimulation</a:t>
            </a:r>
            <a:r>
              <a:rPr lang="cs-CZ" altLang="en-US" kern="0" dirty="0">
                <a:latin typeface="Candara" panose="020E0502030303020204" pitchFamily="34" charset="0"/>
              </a:rPr>
              <a:t> (</a:t>
            </a:r>
            <a:r>
              <a:rPr lang="cs-CZ" altLang="en-US" kern="0" dirty="0">
                <a:latin typeface="Candara" panose="020E0502030303020204" pitchFamily="34" charset="0"/>
                <a:sym typeface="Symbol" panose="05050102010706020507" pitchFamily="18" charset="2"/>
              </a:rPr>
              <a:t>+</a:t>
            </a:r>
            <a:r>
              <a:rPr lang="cs-CZ" altLang="en-US" kern="0" dirty="0" err="1">
                <a:latin typeface="Candara" panose="020E0502030303020204" pitchFamily="34" charset="0"/>
                <a:sym typeface="Symbol" panose="05050102010706020507" pitchFamily="18" charset="2"/>
              </a:rPr>
              <a:t>chrono</a:t>
            </a:r>
            <a:r>
              <a:rPr lang="cs-CZ" altLang="en-US" kern="0" dirty="0">
                <a:latin typeface="Candara" panose="020E0502030303020204" pitchFamily="34" charset="0"/>
                <a:sym typeface="Symbol" panose="05050102010706020507" pitchFamily="18" charset="2"/>
              </a:rPr>
              <a:t>, +</a:t>
            </a:r>
            <a:r>
              <a:rPr lang="cs-CZ" altLang="en-US" kern="0" dirty="0" err="1">
                <a:latin typeface="Candara" panose="020E0502030303020204" pitchFamily="34" charset="0"/>
                <a:sym typeface="Symbol" panose="05050102010706020507" pitchFamily="18" charset="2"/>
              </a:rPr>
              <a:t>inotropic</a:t>
            </a:r>
            <a:r>
              <a:rPr lang="cs-CZ" altLang="en-US" kern="0" dirty="0">
                <a:latin typeface="Candara" panose="020E0502030303020204" pitchFamily="34" charset="0"/>
                <a:sym typeface="Symbol" panose="05050102010706020507" pitchFamily="18" charset="2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  <a:sym typeface="Symbol" panose="05050102010706020507" pitchFamily="18" charset="2"/>
              </a:rPr>
              <a:t>eff</a:t>
            </a:r>
            <a:r>
              <a:rPr lang="cs-CZ" altLang="en-US" kern="0" dirty="0">
                <a:latin typeface="Candara" panose="020E0502030303020204" pitchFamily="34" charset="0"/>
                <a:sym typeface="Symbol" panose="05050102010706020507" pitchFamily="18" charset="2"/>
              </a:rPr>
              <a:t>. )</a:t>
            </a:r>
          </a:p>
          <a:p>
            <a:pPr>
              <a:lnSpc>
                <a:spcPct val="80000"/>
              </a:lnSpc>
              <a:tabLst>
                <a:tab pos="1077913" algn="l"/>
              </a:tabLst>
            </a:pPr>
            <a:endParaRPr lang="cs-CZ" altLang="en-US" b="1" kern="0" dirty="0">
              <a:latin typeface="Candara" panose="020E0502030303020204" pitchFamily="34" charset="0"/>
            </a:endParaRPr>
          </a:p>
          <a:p>
            <a:pPr>
              <a:lnSpc>
                <a:spcPct val="80000"/>
              </a:lnSpc>
              <a:tabLst>
                <a:tab pos="1077913" algn="l"/>
              </a:tabLst>
            </a:pPr>
            <a:r>
              <a:rPr lang="cs-CZ" altLang="en-US" kern="0" dirty="0">
                <a:latin typeface="Candara" panose="020E0502030303020204" pitchFamily="34" charset="0"/>
              </a:rPr>
              <a:t>– </a:t>
            </a:r>
            <a:r>
              <a:rPr lang="cs-CZ" altLang="en-US" kern="0" dirty="0" err="1">
                <a:latin typeface="Candara" panose="020E0502030303020204" pitchFamily="34" charset="0"/>
              </a:rPr>
              <a:t>diuretic</a:t>
            </a:r>
            <a:r>
              <a:rPr lang="cs-CZ" altLang="en-US" kern="0" dirty="0">
                <a:latin typeface="Candara" panose="020E0502030303020204" pitchFamily="34" charset="0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</a:rPr>
              <a:t>eff</a:t>
            </a:r>
            <a:r>
              <a:rPr lang="cs-CZ" altLang="en-US" kern="0" dirty="0">
                <a:latin typeface="Candara" panose="020E0502030303020204" pitchFamily="34" charset="0"/>
              </a:rPr>
              <a:t>.</a:t>
            </a:r>
          </a:p>
          <a:p>
            <a:pPr>
              <a:lnSpc>
                <a:spcPct val="80000"/>
              </a:lnSpc>
              <a:tabLst>
                <a:tab pos="1077913" algn="l"/>
              </a:tabLst>
            </a:pPr>
            <a:endParaRPr lang="cs-CZ" altLang="en-US" kern="0" dirty="0">
              <a:latin typeface="Candara" panose="020E0502030303020204" pitchFamily="34" charset="0"/>
            </a:endParaRPr>
          </a:p>
          <a:p>
            <a:pPr>
              <a:lnSpc>
                <a:spcPct val="80000"/>
              </a:lnSpc>
              <a:tabLst>
                <a:tab pos="1077913" algn="l"/>
              </a:tabLst>
            </a:pPr>
            <a:r>
              <a:rPr lang="cs-CZ" altLang="en-US" kern="0" dirty="0">
                <a:latin typeface="Candara" panose="020E0502030303020204" pitchFamily="34" charset="0"/>
              </a:rPr>
              <a:t>– CNS and </a:t>
            </a:r>
            <a:r>
              <a:rPr lang="cs-CZ" altLang="en-US" kern="0" dirty="0" err="1">
                <a:latin typeface="Candara" panose="020E0502030303020204" pitchFamily="34" charset="0"/>
              </a:rPr>
              <a:t>respiratory</a:t>
            </a:r>
            <a:r>
              <a:rPr lang="cs-CZ" altLang="en-US" kern="0" dirty="0">
                <a:latin typeface="Candara" panose="020E0502030303020204" pitchFamily="34" charset="0"/>
              </a:rPr>
              <a:t> center </a:t>
            </a:r>
            <a:r>
              <a:rPr lang="cs-CZ" altLang="en-US" kern="0" dirty="0" err="1">
                <a:latin typeface="Candara" panose="020E0502030303020204" pitchFamily="34" charset="0"/>
              </a:rPr>
              <a:t>stimulation</a:t>
            </a:r>
            <a:endParaRPr lang="cs-CZ" altLang="en-US" kern="0" dirty="0">
              <a:latin typeface="Candara" panose="020E0502030303020204" pitchFamily="34" charset="0"/>
            </a:endParaRPr>
          </a:p>
          <a:p>
            <a:pPr>
              <a:lnSpc>
                <a:spcPct val="80000"/>
              </a:lnSpc>
              <a:tabLst>
                <a:tab pos="1077913" algn="l"/>
              </a:tabLst>
            </a:pPr>
            <a:endParaRPr lang="cs-CZ" altLang="en-US" kern="0" dirty="0">
              <a:latin typeface="Candara" panose="020E0502030303020204" pitchFamily="34" charset="0"/>
            </a:endParaRPr>
          </a:p>
          <a:p>
            <a:pPr>
              <a:lnSpc>
                <a:spcPct val="80000"/>
              </a:lnSpc>
              <a:tabLst>
                <a:tab pos="1077913" algn="l"/>
              </a:tabLst>
            </a:pPr>
            <a:r>
              <a:rPr lang="cs-CZ" altLang="en-US" kern="0" dirty="0">
                <a:latin typeface="Candara" panose="020E0502030303020204" pitchFamily="34" charset="0"/>
              </a:rPr>
              <a:t>– </a:t>
            </a:r>
            <a:r>
              <a:rPr lang="cs-CZ" altLang="en-US" kern="0" dirty="0" err="1">
                <a:latin typeface="Candara" panose="020E0502030303020204" pitchFamily="34" charset="0"/>
              </a:rPr>
              <a:t>stimulation</a:t>
            </a:r>
            <a:r>
              <a:rPr lang="cs-CZ" altLang="en-US" kern="0" dirty="0">
                <a:latin typeface="Candara" panose="020E0502030303020204" pitchFamily="34" charset="0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</a:rPr>
              <a:t>of</a:t>
            </a:r>
            <a:r>
              <a:rPr lang="cs-CZ" altLang="en-US" kern="0" dirty="0">
                <a:latin typeface="Candara" panose="020E0502030303020204" pitchFamily="34" charset="0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</a:rPr>
              <a:t>hydrochloric</a:t>
            </a:r>
            <a:r>
              <a:rPr lang="cs-CZ" altLang="en-US" kern="0" dirty="0">
                <a:latin typeface="Candara" panose="020E0502030303020204" pitchFamily="34" charset="0"/>
              </a:rPr>
              <a:t> acid </a:t>
            </a:r>
            <a:r>
              <a:rPr lang="cs-CZ" altLang="en-US" kern="0" dirty="0" err="1">
                <a:latin typeface="Candara" panose="020E0502030303020204" pitchFamily="34" charset="0"/>
              </a:rPr>
              <a:t>secretion</a:t>
            </a:r>
            <a:endParaRPr lang="cs-CZ" altLang="en-US" sz="1000" kern="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F494658-EFE9-4ABC-A930-F0D1139AE3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86145" y="27463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987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34884930-C087-4E0D-9F3F-654B23C79B7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0406" y="274638"/>
            <a:ext cx="8229600" cy="1143000"/>
          </a:xfrm>
        </p:spPr>
        <p:txBody>
          <a:bodyPr/>
          <a:lstStyle/>
          <a:p>
            <a:pPr algn="ctr" eaLnBrk="1" hangingPunct="1"/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Methylxanthines</a:t>
            </a:r>
            <a:endParaRPr lang="cs-CZ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2D357BE-49AA-411E-812B-2A251240AE93}"/>
              </a:ext>
            </a:extLst>
          </p:cNvPr>
          <p:cNvSpPr txBox="1">
            <a:spLocks/>
          </p:cNvSpPr>
          <p:nvPr/>
        </p:nvSpPr>
        <p:spPr>
          <a:xfrm>
            <a:off x="1980406" y="1628776"/>
            <a:ext cx="8229600" cy="51847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80000"/>
              </a:lnSpc>
              <a:spcBef>
                <a:spcPts val="1800"/>
              </a:spcBef>
              <a:tabLst>
                <a:tab pos="1077913" algn="l"/>
              </a:tabLst>
            </a:pPr>
            <a:r>
              <a:rPr lang="cs-CZ" altLang="en-US" b="1" kern="0" dirty="0" err="1">
                <a:latin typeface="Candara" panose="020E0502030303020204" pitchFamily="34" charset="0"/>
              </a:rPr>
              <a:t>Effects</a:t>
            </a:r>
            <a:r>
              <a:rPr lang="cs-CZ" altLang="en-US" b="1" kern="0" dirty="0">
                <a:latin typeface="Candara" panose="020E0502030303020204" pitchFamily="34" charset="0"/>
              </a:rPr>
              <a:t>:</a:t>
            </a:r>
            <a:endParaRPr lang="cs-CZ" altLang="en-US" kern="0" dirty="0">
              <a:latin typeface="Candara" panose="020E0502030303020204" pitchFamily="34" charset="0"/>
            </a:endParaRPr>
          </a:p>
          <a:p>
            <a:pPr algn="ctr">
              <a:lnSpc>
                <a:spcPct val="80000"/>
              </a:lnSpc>
              <a:spcBef>
                <a:spcPts val="1800"/>
              </a:spcBef>
              <a:tabLst>
                <a:tab pos="1077913" algn="l"/>
              </a:tabLst>
            </a:pPr>
            <a:r>
              <a:rPr lang="cs-CZ" altLang="en-US" kern="0" dirty="0">
                <a:latin typeface="Candara" panose="020E0502030303020204" pitchFamily="34" charset="0"/>
              </a:rPr>
              <a:t>- </a:t>
            </a:r>
            <a:r>
              <a:rPr lang="cs-CZ" altLang="en-US" kern="0" dirty="0" err="1">
                <a:latin typeface="Candara" panose="020E0502030303020204" pitchFamily="34" charset="0"/>
              </a:rPr>
              <a:t>substrates</a:t>
            </a:r>
            <a:r>
              <a:rPr lang="cs-CZ" altLang="en-US" kern="0" dirty="0">
                <a:latin typeface="Candara" panose="020E0502030303020204" pitchFamily="34" charset="0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</a:rPr>
              <a:t>of</a:t>
            </a:r>
            <a:r>
              <a:rPr lang="cs-CZ" altLang="en-US" kern="0" dirty="0">
                <a:latin typeface="Candara" panose="020E0502030303020204" pitchFamily="34" charset="0"/>
              </a:rPr>
              <a:t> CYP450 – </a:t>
            </a:r>
            <a:r>
              <a:rPr lang="cs-CZ" altLang="en-US" kern="0" dirty="0" err="1">
                <a:latin typeface="Candara" panose="020E0502030303020204" pitchFamily="34" charset="0"/>
              </a:rPr>
              <a:t>be</a:t>
            </a:r>
            <a:r>
              <a:rPr lang="cs-CZ" altLang="en-US" kern="0" dirty="0">
                <a:latin typeface="Candara" panose="020E0502030303020204" pitchFamily="34" charset="0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</a:rPr>
              <a:t>cautious</a:t>
            </a:r>
            <a:r>
              <a:rPr lang="cs-CZ" altLang="en-US" kern="0" dirty="0">
                <a:latin typeface="Candara" panose="020E0502030303020204" pitchFamily="34" charset="0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</a:rPr>
              <a:t>if</a:t>
            </a:r>
            <a:r>
              <a:rPr lang="cs-CZ" altLang="en-US" kern="0" dirty="0">
                <a:latin typeface="Candara" panose="020E0502030303020204" pitchFamily="34" charset="0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</a:rPr>
              <a:t>patient</a:t>
            </a:r>
            <a:r>
              <a:rPr lang="cs-CZ" altLang="en-US" kern="0" dirty="0">
                <a:latin typeface="Candara" panose="020E0502030303020204" pitchFamily="34" charset="0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</a:rPr>
              <a:t>is</a:t>
            </a:r>
            <a:r>
              <a:rPr lang="cs-CZ" altLang="en-US" kern="0" dirty="0">
                <a:latin typeface="Candara" panose="020E0502030303020204" pitchFamily="34" charset="0"/>
              </a:rPr>
              <a:t> a </a:t>
            </a:r>
            <a:r>
              <a:rPr lang="cs-CZ" altLang="en-US" kern="0" dirty="0" err="1">
                <a:latin typeface="Candara" panose="020E0502030303020204" pitchFamily="34" charset="0"/>
              </a:rPr>
              <a:t>smoker</a:t>
            </a:r>
            <a:r>
              <a:rPr lang="cs-CZ" altLang="en-US" kern="0" dirty="0">
                <a:latin typeface="Candara" panose="020E0502030303020204" pitchFamily="34" charset="0"/>
              </a:rPr>
              <a:t>!</a:t>
            </a:r>
            <a:endParaRPr lang="cs-CZ" altLang="en-US" sz="1000" kern="0" dirty="0">
              <a:latin typeface="Candara" panose="020E0502030303020204" pitchFamily="34" charset="0"/>
            </a:endParaRPr>
          </a:p>
          <a:p>
            <a:pPr algn="ctr">
              <a:lnSpc>
                <a:spcPct val="80000"/>
              </a:lnSpc>
              <a:spcBef>
                <a:spcPts val="1800"/>
              </a:spcBef>
              <a:tabLst>
                <a:tab pos="1077913" algn="l"/>
              </a:tabLst>
            </a:pPr>
            <a:endParaRPr lang="cs-CZ" altLang="en-US" b="1" kern="0" dirty="0">
              <a:latin typeface="Candara" panose="020E0502030303020204" pitchFamily="34" charset="0"/>
            </a:endParaRPr>
          </a:p>
          <a:p>
            <a:pPr algn="ctr">
              <a:lnSpc>
                <a:spcPct val="80000"/>
              </a:lnSpc>
              <a:spcBef>
                <a:spcPts val="1800"/>
              </a:spcBef>
              <a:tabLst>
                <a:tab pos="1077913" algn="l"/>
              </a:tabLst>
            </a:pPr>
            <a:r>
              <a:rPr lang="cs-CZ" altLang="en-US" b="1" kern="0" dirty="0">
                <a:latin typeface="Candara" panose="020E0502030303020204" pitchFamily="34" charset="0"/>
              </a:rPr>
              <a:t>CI:</a:t>
            </a:r>
            <a:r>
              <a:rPr lang="cs-CZ" altLang="en-US" kern="0" dirty="0">
                <a:latin typeface="Candara" panose="020E0502030303020204" pitchFamily="34" charset="0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</a:rPr>
              <a:t>pregnancy</a:t>
            </a:r>
            <a:r>
              <a:rPr lang="cs-CZ" altLang="en-US" kern="0" dirty="0">
                <a:latin typeface="Candara" panose="020E0502030303020204" pitchFamily="34" charset="0"/>
              </a:rPr>
              <a:t>, </a:t>
            </a:r>
            <a:r>
              <a:rPr lang="cs-CZ" altLang="en-US" kern="0" dirty="0" err="1">
                <a:latin typeface="Candara" panose="020E0502030303020204" pitchFamily="34" charset="0"/>
              </a:rPr>
              <a:t>epilepsy</a:t>
            </a:r>
            <a:r>
              <a:rPr lang="cs-CZ" altLang="en-US" kern="0" dirty="0">
                <a:latin typeface="Candara" panose="020E0502030303020204" pitchFamily="34" charset="0"/>
              </a:rPr>
              <a:t>, </a:t>
            </a:r>
            <a:r>
              <a:rPr lang="cs-CZ" altLang="en-US" kern="0" dirty="0" err="1">
                <a:latin typeface="Candara" panose="020E0502030303020204" pitchFamily="34" charset="0"/>
              </a:rPr>
              <a:t>cardiovascular</a:t>
            </a:r>
            <a:r>
              <a:rPr lang="cs-CZ" altLang="en-US" kern="0" dirty="0">
                <a:latin typeface="Candara" panose="020E0502030303020204" pitchFamily="34" charset="0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</a:rPr>
              <a:t>disease</a:t>
            </a:r>
            <a:endParaRPr lang="cs-CZ" altLang="en-US" sz="1000" kern="0" dirty="0">
              <a:latin typeface="Candara" panose="020E0502030303020204" pitchFamily="34" charset="0"/>
            </a:endParaRPr>
          </a:p>
          <a:p>
            <a:pPr algn="ctr">
              <a:lnSpc>
                <a:spcPct val="80000"/>
              </a:lnSpc>
              <a:spcBef>
                <a:spcPts val="1800"/>
              </a:spcBef>
              <a:tabLst>
                <a:tab pos="1077913" algn="l"/>
              </a:tabLst>
            </a:pPr>
            <a:endParaRPr lang="cs-CZ" altLang="en-US" b="1" kern="0" dirty="0">
              <a:latin typeface="Candara" panose="020E0502030303020204" pitchFamily="34" charset="0"/>
            </a:endParaRPr>
          </a:p>
          <a:p>
            <a:pPr algn="ctr">
              <a:lnSpc>
                <a:spcPct val="80000"/>
              </a:lnSpc>
              <a:spcBef>
                <a:spcPts val="1800"/>
              </a:spcBef>
              <a:tabLst>
                <a:tab pos="1077913" algn="l"/>
              </a:tabLst>
            </a:pPr>
            <a:r>
              <a:rPr lang="cs-CZ" altLang="en-US" b="1" kern="0" dirty="0">
                <a:latin typeface="Candara" panose="020E0502030303020204" pitchFamily="34" charset="0"/>
              </a:rPr>
              <a:t>AE:</a:t>
            </a:r>
            <a:r>
              <a:rPr lang="cs-CZ" altLang="en-US" kern="0" dirty="0">
                <a:latin typeface="Candara" panose="020E0502030303020204" pitchFamily="34" charset="0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</a:rPr>
              <a:t>tachycardia</a:t>
            </a:r>
            <a:r>
              <a:rPr lang="cs-CZ" altLang="en-US" kern="0" dirty="0">
                <a:latin typeface="Candara" panose="020E0502030303020204" pitchFamily="34" charset="0"/>
              </a:rPr>
              <a:t>, </a:t>
            </a:r>
            <a:r>
              <a:rPr lang="cs-CZ" altLang="en-US" kern="0" dirty="0" err="1">
                <a:latin typeface="Candara" panose="020E0502030303020204" pitchFamily="34" charset="0"/>
              </a:rPr>
              <a:t>palpitations</a:t>
            </a:r>
            <a:r>
              <a:rPr lang="cs-CZ" altLang="en-US" kern="0" dirty="0">
                <a:latin typeface="Candara" panose="020E0502030303020204" pitchFamily="34" charset="0"/>
              </a:rPr>
              <a:t>, </a:t>
            </a:r>
            <a:r>
              <a:rPr lang="cs-CZ" altLang="en-US" kern="0" dirty="0" err="1">
                <a:latin typeface="Candara" panose="020E0502030303020204" pitchFamily="34" charset="0"/>
              </a:rPr>
              <a:t>sleeplessness</a:t>
            </a:r>
            <a:endParaRPr lang="cs-CZ" altLang="en-US" kern="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32BEB80-91D6-4295-AA47-D897289A8E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23775" y="44082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42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B460C980-ADE4-4923-91A8-7311135B52E7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0406" y="274638"/>
            <a:ext cx="8229600" cy="1143000"/>
          </a:xfrm>
        </p:spPr>
        <p:txBody>
          <a:bodyPr/>
          <a:lstStyle/>
          <a:p>
            <a:pPr algn="ctr" eaLnBrk="1" hangingPunct="1"/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Methylxanthines</a:t>
            </a:r>
            <a:endParaRPr lang="cs-CZ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F4C4D36-D7E7-413E-8FB3-5AA8287BDC99}"/>
              </a:ext>
            </a:extLst>
          </p:cNvPr>
          <p:cNvSpPr txBox="1">
            <a:spLocks/>
          </p:cNvSpPr>
          <p:nvPr/>
        </p:nvSpPr>
        <p:spPr>
          <a:xfrm>
            <a:off x="1622130" y="954088"/>
            <a:ext cx="9046665" cy="452596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altLang="en-US" sz="2600" b="1" kern="0" dirty="0">
                <a:latin typeface="Candara" panose="020E0502030303020204" pitchFamily="34" charset="0"/>
              </a:rPr>
              <a:t>theophylline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600" kern="0" dirty="0">
                <a:latin typeface="Candara" panose="020E0502030303020204" pitchFamily="34" charset="0"/>
              </a:rPr>
              <a:t> - combination therapy with </a:t>
            </a: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β</a:t>
            </a:r>
            <a:r>
              <a:rPr lang="en-US" altLang="en-US" sz="2600" kern="0" baseline="-25000" dirty="0">
                <a:latin typeface="Candara" panose="020E0502030303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600" kern="0" dirty="0">
                <a:latin typeface="Candara" panose="020E0502030303020204" pitchFamily="34" charset="0"/>
              </a:rPr>
              <a:t> SM is convenient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600" kern="0" dirty="0">
                <a:latin typeface="Candara" panose="020E0502030303020204" pitchFamily="34" charset="0"/>
              </a:rPr>
              <a:t> 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600" kern="0" dirty="0">
                <a:latin typeface="Candara" panose="020E0502030303020204" pitchFamily="34" charset="0"/>
              </a:rPr>
              <a:t>- becoming </a:t>
            </a:r>
            <a:r>
              <a:rPr lang="en-US" altLang="en-US" sz="2600" kern="0" dirty="0" err="1">
                <a:latin typeface="Candara" panose="020E0502030303020204" pitchFamily="34" charset="0"/>
              </a:rPr>
              <a:t>obsolent</a:t>
            </a:r>
            <a:r>
              <a:rPr lang="en-US" altLang="en-US" sz="2600" kern="0" dirty="0">
                <a:latin typeface="Candara" panose="020E0502030303020204" pitchFamily="34" charset="0"/>
              </a:rPr>
              <a:t>, therapeutic drug monitoring needed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endParaRPr lang="en-US" altLang="en-US" sz="2600" kern="0" dirty="0">
              <a:latin typeface="Candara" panose="020E0502030303020204" pitchFamily="34" charset="0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600" kern="0" dirty="0">
                <a:latin typeface="Candara" panose="020E0502030303020204" pitchFamily="34" charset="0"/>
              </a:rPr>
              <a:t> - variable pharmacokinetics, low therapeutic index</a:t>
            </a:r>
          </a:p>
          <a:p>
            <a:pPr algn="ctr">
              <a:spcBef>
                <a:spcPts val="1800"/>
              </a:spcBef>
            </a:pPr>
            <a:endParaRPr lang="en-US" altLang="en-US" sz="2600" b="1" kern="0" dirty="0">
              <a:latin typeface="Candara" panose="020E0502030303020204" pitchFamily="34" charset="0"/>
            </a:endParaRPr>
          </a:p>
          <a:p>
            <a:pPr algn="ctr">
              <a:spcBef>
                <a:spcPts val="1800"/>
              </a:spcBef>
            </a:pPr>
            <a:r>
              <a:rPr lang="en-US" altLang="en-US" sz="2600" b="1" kern="0" dirty="0">
                <a:latin typeface="Candara" panose="020E0502030303020204" pitchFamily="34" charset="0"/>
              </a:rPr>
              <a:t>aminophylline</a:t>
            </a:r>
            <a:r>
              <a:rPr lang="en-US" altLang="en-US" sz="2600" kern="0" dirty="0">
                <a:latin typeface="Candara" panose="020E0502030303020204" pitchFamily="34" charset="0"/>
              </a:rPr>
              <a:t>  </a:t>
            </a:r>
          </a:p>
          <a:p>
            <a:pPr lvl="1">
              <a:lnSpc>
                <a:spcPct val="100000"/>
              </a:lnSpc>
            </a:pPr>
            <a:r>
              <a:rPr lang="en-US" altLang="en-US" sz="2600" kern="0" dirty="0">
                <a:latin typeface="Candara" panose="020E0502030303020204" pitchFamily="34" charset="0"/>
              </a:rPr>
              <a:t> - a complex of theophylline and </a:t>
            </a:r>
            <a:r>
              <a:rPr lang="en-US" altLang="en-US" sz="2600" kern="0" dirty="0" err="1">
                <a:latin typeface="Candara" panose="020E0502030303020204" pitchFamily="34" charset="0"/>
              </a:rPr>
              <a:t>ethylendiamine</a:t>
            </a:r>
            <a:r>
              <a:rPr lang="en-US" altLang="en-US" sz="2600" kern="0" dirty="0">
                <a:latin typeface="Candara" panose="020E0502030303020204" pitchFamily="34" charset="0"/>
              </a:rPr>
              <a:t> (better solubility)</a:t>
            </a:r>
          </a:p>
          <a:p>
            <a:pPr lvl="1">
              <a:lnSpc>
                <a:spcPct val="100000"/>
              </a:lnSpc>
            </a:pPr>
            <a:endParaRPr lang="en-US" altLang="en-US" sz="2600" kern="0" dirty="0">
              <a:latin typeface="Candara" panose="020E0502030303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altLang="en-US" sz="2600" kern="0" dirty="0">
                <a:latin typeface="Candara" panose="020E0502030303020204" pitchFamily="34" charset="0"/>
              </a:rPr>
              <a:t>- COPD, emphysema</a:t>
            </a:r>
            <a:endParaRPr lang="en-US" altLang="en-US" sz="2600" b="1" kern="0" dirty="0">
              <a:latin typeface="Candara" panose="020E0502030303020204" pitchFamily="34" charset="0"/>
            </a:endParaRPr>
          </a:p>
          <a:p>
            <a:pPr algn="ctr"/>
            <a:endParaRPr lang="en-US" altLang="en-US" sz="2600" kern="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FAAA99C-F71C-4978-BF9B-E8C5FBDF3E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27223" y="54133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111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85664E5-90C6-4001-A507-8B2A9F3F5F3B}"/>
              </a:ext>
            </a:extLst>
          </p:cNvPr>
          <p:cNvSpPr txBox="1"/>
          <p:nvPr/>
        </p:nvSpPr>
        <p:spPr>
          <a:xfrm>
            <a:off x="3438697" y="276633"/>
            <a:ext cx="518477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3600" b="1" dirty="0" err="1">
                <a:solidFill>
                  <a:srgbClr val="000000"/>
                </a:solidFill>
                <a:latin typeface="Candara" pitchFamily="34" charset="0"/>
              </a:rPr>
              <a:t>roflumilast</a:t>
            </a:r>
            <a:endParaRPr lang="cs-CZ" sz="3600" b="1" dirty="0">
              <a:solidFill>
                <a:srgbClr val="000000"/>
              </a:solidFill>
              <a:latin typeface="Candara" pitchFamily="34" charset="0"/>
            </a:endParaRPr>
          </a:p>
        </p:txBody>
      </p:sp>
      <p:sp>
        <p:nvSpPr>
          <p:cNvPr id="6" name="TextovéPole 3">
            <a:extLst>
              <a:ext uri="{FF2B5EF4-FFF2-40B4-BE49-F238E27FC236}">
                <a16:creationId xmlns:a16="http://schemas.microsoft.com/office/drawing/2014/main" id="{DED57075-AC23-489D-B162-B7D30563C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207" y="2627745"/>
            <a:ext cx="8713787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lvl="1" indent="0" algn="ctr">
              <a:spcBef>
                <a:spcPct val="0"/>
              </a:spcBef>
              <a:buNone/>
            </a:pPr>
            <a:r>
              <a:rPr lang="cs-CZ" altLang="cs-CZ" sz="2600" dirty="0">
                <a:latin typeface="Candara" panose="020E0502030303020204" pitchFamily="34" charset="0"/>
              </a:rPr>
              <a:t> </a:t>
            </a:r>
            <a:r>
              <a:rPr lang="cs-CZ" altLang="cs-CZ" sz="2600" dirty="0" err="1">
                <a:latin typeface="Candara" panose="020E0502030303020204" pitchFamily="34" charset="0"/>
              </a:rPr>
              <a:t>selective</a:t>
            </a:r>
            <a:r>
              <a:rPr lang="cs-CZ" altLang="cs-CZ" sz="2600" dirty="0">
                <a:latin typeface="Candara" panose="020E0502030303020204" pitchFamily="34" charset="0"/>
              </a:rPr>
              <a:t> long-</a:t>
            </a:r>
            <a:r>
              <a:rPr lang="cs-CZ" altLang="cs-CZ" sz="2600" dirty="0" err="1">
                <a:latin typeface="Candara" panose="020E0502030303020204" pitchFamily="34" charset="0"/>
              </a:rPr>
              <a:t>acting</a:t>
            </a:r>
            <a:r>
              <a:rPr lang="cs-CZ" altLang="cs-CZ" sz="2600" dirty="0">
                <a:latin typeface="Candara" panose="020E0502030303020204" pitchFamily="34" charset="0"/>
              </a:rPr>
              <a:t> inhibitor </a:t>
            </a:r>
            <a:r>
              <a:rPr lang="cs-CZ" altLang="cs-CZ" sz="2600" dirty="0" err="1">
                <a:latin typeface="Candara" panose="020E0502030303020204" pitchFamily="34" charset="0"/>
              </a:rPr>
              <a:t>of</a:t>
            </a:r>
            <a:r>
              <a:rPr lang="cs-CZ" altLang="cs-CZ" sz="2600" dirty="0">
                <a:latin typeface="Candara" panose="020E0502030303020204" pitchFamily="34" charset="0"/>
              </a:rPr>
              <a:t> </a:t>
            </a:r>
            <a:r>
              <a:rPr lang="cs-CZ" altLang="cs-CZ" sz="2600" dirty="0" err="1">
                <a:latin typeface="Candara" panose="020E0502030303020204" pitchFamily="34" charset="0"/>
              </a:rPr>
              <a:t>phosphodiesterase</a:t>
            </a:r>
            <a:r>
              <a:rPr lang="cs-CZ" altLang="cs-CZ" sz="2600" dirty="0">
                <a:latin typeface="Candara" panose="020E0502030303020204" pitchFamily="34" charset="0"/>
              </a:rPr>
              <a:t> 4</a:t>
            </a:r>
          </a:p>
          <a:p>
            <a:pPr marL="457200" lvl="1" indent="0" algn="ctr">
              <a:spcBef>
                <a:spcPct val="0"/>
              </a:spcBef>
              <a:buNone/>
            </a:pPr>
            <a:r>
              <a:rPr lang="cs-CZ" altLang="cs-CZ" sz="2600" dirty="0">
                <a:latin typeface="Candara" panose="020E0502030303020204" pitchFamily="34" charset="0"/>
              </a:rPr>
              <a:t> </a:t>
            </a:r>
          </a:p>
          <a:p>
            <a:pPr marL="457200" lvl="1" indent="0" algn="ctr">
              <a:spcBef>
                <a:spcPct val="0"/>
              </a:spcBef>
              <a:buNone/>
            </a:pPr>
            <a:r>
              <a:rPr lang="cs-CZ" altLang="cs-CZ" sz="2600" dirty="0" err="1">
                <a:latin typeface="Candara" panose="020E0502030303020204" pitchFamily="34" charset="0"/>
              </a:rPr>
              <a:t>reduces</a:t>
            </a:r>
            <a:r>
              <a:rPr lang="cs-CZ" altLang="cs-CZ" sz="2600" dirty="0">
                <a:latin typeface="Candara" panose="020E0502030303020204" pitchFamily="34" charset="0"/>
              </a:rPr>
              <a:t> </a:t>
            </a:r>
            <a:r>
              <a:rPr lang="cs-CZ" altLang="cs-CZ" sz="2600" dirty="0" err="1">
                <a:latin typeface="Candara" panose="020E0502030303020204" pitchFamily="34" charset="0"/>
              </a:rPr>
              <a:t>the</a:t>
            </a:r>
            <a:r>
              <a:rPr lang="cs-CZ" altLang="cs-CZ" sz="2600" dirty="0">
                <a:latin typeface="Candara" panose="020E0502030303020204" pitchFamily="34" charset="0"/>
              </a:rPr>
              <a:t> </a:t>
            </a:r>
            <a:r>
              <a:rPr lang="cs-CZ" altLang="cs-CZ" sz="2600" dirty="0" err="1">
                <a:latin typeface="Candara" panose="020E0502030303020204" pitchFamily="34" charset="0"/>
              </a:rPr>
              <a:t>inflammation</a:t>
            </a:r>
            <a:r>
              <a:rPr lang="cs-CZ" altLang="cs-CZ" sz="2600" dirty="0">
                <a:latin typeface="Candara" panose="020E0502030303020204" pitchFamily="34" charset="0"/>
              </a:rPr>
              <a:t> in </a:t>
            </a:r>
            <a:r>
              <a:rPr lang="cs-CZ" altLang="cs-CZ" sz="2600" dirty="0" err="1">
                <a:latin typeface="Candara" panose="020E0502030303020204" pitchFamily="34" charset="0"/>
              </a:rPr>
              <a:t>bronchi</a:t>
            </a:r>
            <a:r>
              <a:rPr lang="cs-CZ" altLang="cs-CZ" sz="2600" dirty="0">
                <a:latin typeface="Candara" panose="020E0502030303020204" pitchFamily="34" charset="0"/>
              </a:rPr>
              <a:t> in COPD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7C9407F-56C4-42C9-A653-FA356B0D7A5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7959" y="42372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114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F9E9565E-9A0B-44F8-8E54-34086D508267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0406" y="106389"/>
            <a:ext cx="8229600" cy="1143000"/>
          </a:xfrm>
        </p:spPr>
        <p:txBody>
          <a:bodyPr/>
          <a:lstStyle/>
          <a:p>
            <a:pPr algn="ctr" eaLnBrk="1" hangingPunct="1"/>
            <a:r>
              <a:rPr lang="cs-CZ" altLang="en-US" sz="3600" kern="12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Antileukotrienes</a:t>
            </a:r>
            <a:endParaRPr lang="cs-CZ" altLang="en-US" sz="3600" kern="12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D8A0607-C0F3-4EC3-B799-EF0AA635D0A0}"/>
              </a:ext>
            </a:extLst>
          </p:cNvPr>
          <p:cNvSpPr txBox="1">
            <a:spLocks/>
          </p:cNvSpPr>
          <p:nvPr/>
        </p:nvSpPr>
        <p:spPr>
          <a:xfrm>
            <a:off x="2134394" y="1844675"/>
            <a:ext cx="8229600" cy="3817290"/>
          </a:xfrm>
          <a:prstGeom prst="rect">
            <a:avLst/>
          </a:prstGeom>
        </p:spPr>
        <p:txBody>
          <a:bodyPr vert="horz" lIns="0" tIns="0" rIns="0" bIns="0" rtlCol="0" anchor="t">
            <a:normAutofit fontScale="77500" lnSpcReduction="20000"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altLang="en-US" sz="2350" b="1" kern="0" dirty="0" err="1">
                <a:latin typeface="Candara" panose="020E0502030303020204" pitchFamily="34" charset="0"/>
              </a:rPr>
              <a:t>MoA</a:t>
            </a:r>
            <a:r>
              <a:rPr lang="en-US" altLang="en-US" sz="2350" b="1" kern="0" dirty="0">
                <a:latin typeface="Candara" panose="020E0502030303020204" pitchFamily="34" charset="0"/>
              </a:rPr>
              <a:t>:</a:t>
            </a:r>
            <a:r>
              <a:rPr lang="en-US" altLang="en-US" sz="2350" kern="0" dirty="0">
                <a:latin typeface="Candara" panose="020E0502030303020204" pitchFamily="34" charset="0"/>
              </a:rPr>
              <a:t> antagonism of LT-receptors / inhibition of lipoxygenase</a:t>
            </a:r>
          </a:p>
          <a:p>
            <a:pPr algn="ctr" fontAlgn="auto">
              <a:lnSpc>
                <a:spcPct val="110000"/>
              </a:lnSpc>
              <a:spcBef>
                <a:spcPts val="2400"/>
              </a:spcBef>
              <a:spcAft>
                <a:spcPts val="0"/>
              </a:spcAft>
              <a:defRPr/>
            </a:pPr>
            <a:r>
              <a:rPr lang="en-US" altLang="en-US" sz="2350" b="1" kern="0" dirty="0">
                <a:latin typeface="Candara" panose="020E0502030303020204" pitchFamily="34" charset="0"/>
              </a:rPr>
              <a:t>LT receptor antagonists:</a:t>
            </a:r>
            <a:endParaRPr lang="en-US" altLang="en-US" sz="2350" kern="0" dirty="0">
              <a:latin typeface="Candara" panose="020E0502030303020204" pitchFamily="34" charset="0"/>
            </a:endParaRPr>
          </a:p>
          <a:p>
            <a:pPr lvl="1"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altLang="en-US" sz="2350" kern="0" dirty="0">
                <a:latin typeface="Candara" panose="020E0502030303020204" pitchFamily="34" charset="0"/>
              </a:rPr>
              <a:t>treatment of persisting asthma, allows lowering of glucocorticoid dose</a:t>
            </a:r>
          </a:p>
          <a:p>
            <a:pPr lvl="1"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altLang="en-US" sz="2350" kern="0" dirty="0">
                <a:latin typeface="Candara" panose="020E0502030303020204" pitchFamily="34" charset="0"/>
              </a:rPr>
              <a:t>1-2x a day, orally</a:t>
            </a:r>
          </a:p>
          <a:p>
            <a:pPr algn="ctr"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cs-CZ" altLang="en-US" sz="2350" b="1" kern="0" dirty="0">
                <a:latin typeface="Candara" panose="020E0502030303020204" pitchFamily="34" charset="0"/>
              </a:rPr>
              <a:t>      </a:t>
            </a:r>
          </a:p>
          <a:p>
            <a:pPr algn="ctr"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altLang="en-US" sz="2350" b="1" kern="0" dirty="0">
                <a:latin typeface="Candara" panose="020E0502030303020204" pitchFamily="34" charset="0"/>
              </a:rPr>
              <a:t>montelukast</a:t>
            </a:r>
            <a:endParaRPr lang="en-US" altLang="en-US" sz="2350" kern="0" dirty="0">
              <a:latin typeface="Candara" panose="020E0502030303020204" pitchFamily="34" charset="0"/>
            </a:endParaRPr>
          </a:p>
          <a:p>
            <a:pPr algn="ctr" fontAlgn="auto">
              <a:lnSpc>
                <a:spcPct val="110000"/>
              </a:lnSpc>
              <a:spcBef>
                <a:spcPts val="2400"/>
              </a:spcBef>
              <a:spcAft>
                <a:spcPts val="0"/>
              </a:spcAft>
              <a:defRPr/>
            </a:pPr>
            <a:endParaRPr lang="cs-CZ" altLang="en-US" sz="2350" b="1" kern="0" dirty="0">
              <a:latin typeface="Candara" panose="020E0502030303020204" pitchFamily="34" charset="0"/>
            </a:endParaRPr>
          </a:p>
          <a:p>
            <a:pPr algn="ctr" fontAlgn="auto">
              <a:lnSpc>
                <a:spcPct val="110000"/>
              </a:lnSpc>
              <a:spcBef>
                <a:spcPts val="2400"/>
              </a:spcBef>
              <a:spcAft>
                <a:spcPts val="0"/>
              </a:spcAft>
              <a:defRPr/>
            </a:pPr>
            <a:r>
              <a:rPr lang="en-US" altLang="en-US" sz="2350" b="1" kern="0" dirty="0">
                <a:latin typeface="Candara" panose="020E0502030303020204" pitchFamily="34" charset="0"/>
              </a:rPr>
              <a:t>Inhibitors of LOX:</a:t>
            </a:r>
            <a:endParaRPr lang="en-US" altLang="en-US" sz="2350" kern="0" dirty="0">
              <a:latin typeface="Candara" panose="020E0502030303020204" pitchFamily="34" charset="0"/>
            </a:endParaRPr>
          </a:p>
          <a:p>
            <a:pPr lvl="1"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altLang="en-US" sz="2350" kern="0" dirty="0">
                <a:latin typeface="Candara" panose="020E0502030303020204" pitchFamily="34" charset="0"/>
              </a:rPr>
              <a:t>need for frequent application</a:t>
            </a:r>
          </a:p>
          <a:p>
            <a:pPr lvl="1"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altLang="en-US" sz="2350" kern="0" dirty="0">
                <a:latin typeface="Candara" panose="020E0502030303020204" pitchFamily="34" charset="0"/>
              </a:rPr>
              <a:t>not registered in CZ (</a:t>
            </a:r>
            <a:r>
              <a:rPr lang="en-US" altLang="en-US" sz="2350" b="1" kern="0" dirty="0">
                <a:latin typeface="Candara" panose="020E0502030303020204" pitchFamily="34" charset="0"/>
              </a:rPr>
              <a:t>zileuton</a:t>
            </a:r>
            <a:r>
              <a:rPr lang="en-US" altLang="en-US" sz="2350" kern="0" dirty="0">
                <a:latin typeface="Candara" panose="020E0502030303020204" pitchFamily="34" charset="0"/>
              </a:rPr>
              <a:t> – USA)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sz="2350" b="1" kern="0" dirty="0">
                <a:latin typeface="Candara" panose="020E0502030303020204" pitchFamily="34" charset="0"/>
              </a:rPr>
              <a:t>	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43FFEF5-5725-4D18-951E-87976F0785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83596" y="46645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775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CB0E96BF-0124-4D6E-BB9B-8FDDECEDEF2F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847057" y="260350"/>
            <a:ext cx="8507413" cy="1143000"/>
          </a:xfrm>
        </p:spPr>
        <p:txBody>
          <a:bodyPr/>
          <a:lstStyle/>
          <a:p>
            <a:pPr algn="ctr" eaLnBrk="1" hangingPunct="1"/>
            <a:r>
              <a:rPr lang="cs-CZ" altLang="en-US" sz="3600" kern="12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Imunoprophylactics</a:t>
            </a:r>
            <a:r>
              <a:rPr lang="cs-CZ" altLang="en-US" sz="3600" kern="12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br>
              <a:rPr lang="cs-CZ" altLang="en-US" sz="3600" kern="12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</a:br>
            <a:r>
              <a:rPr lang="cs-CZ" altLang="en-US" sz="3600" kern="12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(mast </a:t>
            </a:r>
            <a:r>
              <a:rPr lang="cs-CZ" altLang="en-US" sz="3600" kern="12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cells</a:t>
            </a:r>
            <a:r>
              <a:rPr lang="cs-CZ" altLang="en-US" sz="3600" kern="12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kern="12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stabilizers</a:t>
            </a:r>
            <a:r>
              <a:rPr lang="cs-CZ" altLang="en-US" sz="3600" kern="12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4154E1E-6CD3-4DE4-9120-3160C951C820}"/>
              </a:ext>
            </a:extLst>
          </p:cNvPr>
          <p:cNvSpPr txBox="1">
            <a:spLocks/>
          </p:cNvSpPr>
          <p:nvPr/>
        </p:nvSpPr>
        <p:spPr>
          <a:xfrm>
            <a:off x="1908969" y="1720240"/>
            <a:ext cx="8507412" cy="4852988"/>
          </a:xfrm>
          <a:prstGeom prst="rect">
            <a:avLst/>
          </a:prstGeom>
        </p:spPr>
        <p:txBody>
          <a:bodyPr vert="horz" lIns="0" tIns="0" rIns="0" bIns="0" rtlCol="0" anchor="t">
            <a:normAutofit fontScale="92500" lnSpcReduction="10000"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altLang="en-US" sz="2600" b="1" kern="0" dirty="0" err="1">
                <a:latin typeface="Candara" panose="020E0502030303020204" pitchFamily="34" charset="0"/>
              </a:rPr>
              <a:t>MoA</a:t>
            </a:r>
            <a:r>
              <a:rPr lang="en-US" altLang="en-US" sz="2600" b="1" kern="0" dirty="0">
                <a:latin typeface="Candara" panose="020E0502030303020204" pitchFamily="34" charset="0"/>
              </a:rPr>
              <a:t>:</a:t>
            </a:r>
            <a:r>
              <a:rPr lang="en-US" altLang="en-US" sz="2600" kern="0" dirty="0">
                <a:latin typeface="Candara" panose="020E0502030303020204" pitchFamily="34" charset="0"/>
              </a:rPr>
              <a:t> </a:t>
            </a:r>
            <a:r>
              <a:rPr lang="en-US" altLang="en-US" sz="2600" kern="0" dirty="0" err="1">
                <a:latin typeface="Candara" panose="020E0502030303020204" pitchFamily="34" charset="0"/>
              </a:rPr>
              <a:t>stabilisation</a:t>
            </a:r>
            <a:r>
              <a:rPr lang="en-US" altLang="en-US" sz="2600" kern="0" dirty="0">
                <a:latin typeface="Candara" panose="020E0502030303020204" pitchFamily="34" charset="0"/>
              </a:rPr>
              <a:t> of mast cell membrane </a:t>
            </a: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→ ↓ Ca</a:t>
            </a:r>
            <a:r>
              <a:rPr lang="en-US" altLang="en-US" sz="2600" kern="0" baseline="30000" dirty="0">
                <a:latin typeface="Candara" panose="020E0502030303020204" pitchFamily="34" charset="0"/>
                <a:cs typeface="Arial" panose="020B0604020202020204" pitchFamily="34" charset="0"/>
              </a:rPr>
              <a:t>2+ </a:t>
            </a: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influx → ↓ degranulation of mast cells and thereby ↓ histamine release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influence on lymphocyte function</a:t>
            </a:r>
          </a:p>
          <a:p>
            <a:pPr algn="ctr" fontAlgn="auto">
              <a:spcAft>
                <a:spcPts val="0"/>
              </a:spcAft>
              <a:defRPr/>
            </a:pPr>
            <a:endParaRPr lang="cs-CZ" altLang="en-US" sz="2600" kern="0" dirty="0">
              <a:latin typeface="Candara" panose="020E0502030303020204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altLang="en-US" sz="2600" kern="0" dirty="0">
                <a:latin typeface="Candara" panose="020E0502030303020204" pitchFamily="34" charset="0"/>
              </a:rPr>
              <a:t>prevention of asthma attack, they </a:t>
            </a:r>
            <a:r>
              <a:rPr lang="en-US" altLang="en-US" sz="2600" b="1" kern="0" dirty="0">
                <a:latin typeface="Candara" panose="020E0502030303020204" pitchFamily="34" charset="0"/>
              </a:rPr>
              <a:t>do not affect already present bronchospasm</a:t>
            </a:r>
          </a:p>
          <a:p>
            <a:pPr algn="ctr" fontAlgn="auto">
              <a:spcBef>
                <a:spcPts val="1800"/>
              </a:spcBef>
              <a:spcAft>
                <a:spcPts val="0"/>
              </a:spcAft>
              <a:defRPr/>
            </a:pPr>
            <a:r>
              <a:rPr lang="en-US" altLang="en-US" sz="2600" b="1" kern="0" dirty="0">
                <a:latin typeface="Candara" panose="020E0502030303020204" pitchFamily="34" charset="0"/>
              </a:rPr>
              <a:t>Use: </a:t>
            </a:r>
            <a:r>
              <a:rPr lang="en-US" altLang="en-US" sz="2600" kern="0" dirty="0">
                <a:latin typeface="Candara" panose="020E0502030303020204" pitchFamily="34" charset="0"/>
              </a:rPr>
              <a:t>as preventive, long-term, maintenance therapy – mild and moderate asthma</a:t>
            </a:r>
            <a:endParaRPr lang="en-US" altLang="en-US" sz="26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when combined with other </a:t>
            </a:r>
            <a:r>
              <a:rPr lang="en-US" altLang="en-US" sz="2600" kern="0" dirty="0" err="1">
                <a:latin typeface="Candara" panose="020E0502030303020204" pitchFamily="34" charset="0"/>
                <a:cs typeface="Arial" panose="020B0604020202020204" pitchFamily="34" charset="0"/>
              </a:rPr>
              <a:t>antiasthmatics</a:t>
            </a: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, they allow lowering of their dose</a:t>
            </a:r>
          </a:p>
          <a:p>
            <a:pPr algn="ctr" fontAlgn="auto">
              <a:spcBef>
                <a:spcPts val="1800"/>
              </a:spcBef>
              <a:spcAft>
                <a:spcPts val="0"/>
              </a:spcAft>
              <a:defRPr/>
            </a:pPr>
            <a:r>
              <a:rPr lang="en-US" altLang="en-US" sz="2600" b="1" kern="0" dirty="0">
                <a:latin typeface="Candara" panose="020E0502030303020204" pitchFamily="34" charset="0"/>
                <a:cs typeface="Arial" panose="020B0604020202020204" pitchFamily="34" charset="0"/>
              </a:rPr>
              <a:t>CI:</a:t>
            </a: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kern="0" dirty="0" err="1">
                <a:latin typeface="Candara" panose="020E0502030303020204" pitchFamily="34" charset="0"/>
                <a:cs typeface="Arial" panose="020B0604020202020204" pitchFamily="34" charset="0"/>
              </a:rPr>
              <a:t>pregancy</a:t>
            </a: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 (1. trimester)</a:t>
            </a:r>
          </a:p>
          <a:p>
            <a:pPr algn="ctr" fontAlgn="auto">
              <a:spcBef>
                <a:spcPts val="1800"/>
              </a:spcBef>
              <a:spcAft>
                <a:spcPts val="0"/>
              </a:spcAft>
              <a:defRPr/>
            </a:pPr>
            <a:r>
              <a:rPr lang="en-US" altLang="en-US" sz="2600" b="1" kern="0" dirty="0" err="1">
                <a:latin typeface="Candara" panose="020E0502030303020204" pitchFamily="34" charset="0"/>
                <a:cs typeface="Arial" panose="020B0604020202020204" pitchFamily="34" charset="0"/>
              </a:rPr>
              <a:t>nedokromil</a:t>
            </a: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600" b="1" kern="0" dirty="0">
                <a:latin typeface="Candara" panose="020E0502030303020204" pitchFamily="34" charset="0"/>
                <a:cs typeface="Arial" panose="020B0604020202020204" pitchFamily="34" charset="0"/>
              </a:rPr>
              <a:t>ketotifen</a:t>
            </a: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 (H1 antihistamine), </a:t>
            </a:r>
            <a:r>
              <a:rPr lang="en-US" altLang="en-US" sz="2600" b="1" kern="0" dirty="0">
                <a:latin typeface="Candara" panose="020E0502030303020204" pitchFamily="34" charset="0"/>
                <a:cs typeface="Arial" panose="020B0604020202020204" pitchFamily="34" charset="0"/>
              </a:rPr>
              <a:t>cromoglycate</a:t>
            </a:r>
            <a:endParaRPr lang="en-US" altLang="en-US" sz="2600" b="1" kern="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F1F950A-2F02-4C5E-BAF1-D9DB153EAF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83596" y="35536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405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6A78DC9B-BC4C-4AB3-B580-B509092E9A99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2134394" y="204826"/>
            <a:ext cx="8229600" cy="766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3600" b="1" dirty="0" err="1">
                <a:latin typeface="Candara" panose="020E0502030303020204" pitchFamily="34" charset="0"/>
              </a:rPr>
              <a:t>Monoclonal</a:t>
            </a:r>
            <a:r>
              <a:rPr lang="cs-CZ" altLang="en-US" sz="3600" b="1" dirty="0">
                <a:latin typeface="Candara" panose="020E0502030303020204" pitchFamily="34" charset="0"/>
              </a:rPr>
              <a:t> </a:t>
            </a:r>
            <a:r>
              <a:rPr lang="cs-CZ" altLang="en-US" sz="3600" b="1" dirty="0" err="1">
                <a:latin typeface="Candara" panose="020E0502030303020204" pitchFamily="34" charset="0"/>
              </a:rPr>
              <a:t>antibodies</a:t>
            </a:r>
            <a:endParaRPr lang="cs-CZ" altLang="en-US" sz="3600" b="1" dirty="0">
              <a:latin typeface="Candara" panose="020E0502030303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D7570E4-A6EE-4E96-8969-C067007B2799}"/>
              </a:ext>
            </a:extLst>
          </p:cNvPr>
          <p:cNvSpPr txBox="1">
            <a:spLocks/>
          </p:cNvSpPr>
          <p:nvPr/>
        </p:nvSpPr>
        <p:spPr>
          <a:xfrm>
            <a:off x="1918495" y="1451382"/>
            <a:ext cx="8569325" cy="26012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altLang="en-US" sz="2000" b="1" kern="0" dirty="0">
                <a:latin typeface="Candara" panose="020E0502030303020204" pitchFamily="34" charset="0"/>
              </a:rPr>
              <a:t>Anti-</a:t>
            </a:r>
            <a:r>
              <a:rPr lang="en-US" altLang="en-US" sz="2000" b="1" kern="0" dirty="0" err="1">
                <a:latin typeface="Candara" panose="020E0502030303020204" pitchFamily="34" charset="0"/>
              </a:rPr>
              <a:t>IgE</a:t>
            </a:r>
            <a:endParaRPr lang="en-US" altLang="en-US" sz="2000" b="1" kern="0" dirty="0">
              <a:latin typeface="Candara" panose="020E0502030303020204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cs-CZ" altLang="en-US" sz="2000" b="1" kern="0" dirty="0">
              <a:latin typeface="Candara" panose="020E0502030303020204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altLang="en-US" sz="2000" b="1" kern="0" dirty="0">
                <a:latin typeface="Candara" panose="020E0502030303020204" pitchFamily="34" charset="0"/>
              </a:rPr>
              <a:t>omalizumab</a:t>
            </a:r>
            <a:endParaRPr lang="en-US" altLang="en-US" sz="2000" kern="0" dirty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cs-CZ" altLang="en-US" sz="2000" kern="0" dirty="0">
              <a:latin typeface="Candara" panose="020E0502030303020204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altLang="en-US" sz="2000" kern="0" dirty="0">
                <a:latin typeface="Candara" panose="020E0502030303020204" pitchFamily="34" charset="0"/>
              </a:rPr>
              <a:t>antibodies against a part of </a:t>
            </a:r>
            <a:r>
              <a:rPr lang="en-US" altLang="en-US" sz="2000" kern="0" dirty="0" err="1">
                <a:latin typeface="Candara" panose="020E0502030303020204" pitchFamily="34" charset="0"/>
              </a:rPr>
              <a:t>IgE</a:t>
            </a:r>
            <a:r>
              <a:rPr lang="en-US" altLang="en-US" sz="2000" kern="0" dirty="0">
                <a:latin typeface="Candara" panose="020E0502030303020204" pitchFamily="34" charset="0"/>
              </a:rPr>
              <a:t>, which binds to mast cells</a:t>
            </a:r>
          </a:p>
          <a:p>
            <a:pPr algn="ctr" fontAlgn="auto">
              <a:spcAft>
                <a:spcPts val="0"/>
              </a:spcAft>
              <a:defRPr/>
            </a:pPr>
            <a:endParaRPr lang="cs-CZ" altLang="en-US" sz="2000" kern="0" dirty="0">
              <a:latin typeface="Candara" panose="020E0502030303020204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altLang="en-US" sz="2000" kern="0" dirty="0">
                <a:latin typeface="Candara" panose="020E0502030303020204" pitchFamily="34" charset="0"/>
              </a:rPr>
              <a:t>Indication: severe persistent allergic asthma, which cannot be otherwise controlled</a:t>
            </a:r>
          </a:p>
          <a:p>
            <a:pPr algn="ctr" fontAlgn="auto">
              <a:spcAft>
                <a:spcPts val="0"/>
              </a:spcAft>
              <a:defRPr/>
            </a:pPr>
            <a:endParaRPr lang="cs-CZ" altLang="en-US" sz="2000" kern="0" dirty="0">
              <a:latin typeface="Candara" panose="020E0502030303020204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cs-CZ" altLang="en-US" sz="2000" kern="0" dirty="0">
              <a:latin typeface="Candara" panose="020E0502030303020204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altLang="en-US" sz="2000" kern="0" dirty="0">
                <a:latin typeface="Candara" panose="020E0502030303020204" pitchFamily="34" charset="0"/>
              </a:rPr>
              <a:t>administered subcutaneously in specialized centers only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97E7F79-E374-4768-AE99-E9854ECA62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06684" y="44936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100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42ECEF08-AEDA-4CFD-AB20-A33B92FB5246}"/>
              </a:ext>
            </a:extLst>
          </p:cNvPr>
          <p:cNvSpPr txBox="1"/>
          <p:nvPr/>
        </p:nvSpPr>
        <p:spPr>
          <a:xfrm>
            <a:off x="2539360" y="5888735"/>
            <a:ext cx="76947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/>
              <a:t>http://www.remedia.cz/Okruhy-temat/Respiracni-onemocneni/Omalizumab-terapeuticka-perspektiva-v-lecbe-tezkeho-bronchialniho-astmatu/8-1o-gD.magarticle.aspx</a:t>
            </a:r>
          </a:p>
        </p:txBody>
      </p:sp>
      <p:pic>
        <p:nvPicPr>
          <p:cNvPr id="4" name="Picture 5" descr="vtextu20060906032727">
            <a:extLst>
              <a:ext uri="{FF2B5EF4-FFF2-40B4-BE49-F238E27FC236}">
                <a16:creationId xmlns:a16="http://schemas.microsoft.com/office/drawing/2014/main" id="{837F24CE-80F6-4A5C-AEEC-539FD64BA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378" y="1929383"/>
            <a:ext cx="5370513" cy="36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A42F84F3-E98F-40BB-9377-D5F91F544DAC}"/>
              </a:ext>
            </a:extLst>
          </p:cNvPr>
          <p:cNvSpPr txBox="1">
            <a:spLocks/>
          </p:cNvSpPr>
          <p:nvPr/>
        </p:nvSpPr>
        <p:spPr>
          <a:xfrm>
            <a:off x="1918494" y="225693"/>
            <a:ext cx="8229600" cy="20780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cs-CZ" altLang="en-US" sz="2800" b="1" kern="0" dirty="0">
                <a:latin typeface="Candara" panose="020E0502030303020204" pitchFamily="34" charset="0"/>
              </a:rPr>
              <a:t>Anti-</a:t>
            </a:r>
            <a:r>
              <a:rPr lang="cs-CZ" altLang="en-US" sz="2800" b="1" kern="0" dirty="0" err="1">
                <a:latin typeface="Candara" panose="020E0502030303020204" pitchFamily="34" charset="0"/>
              </a:rPr>
              <a:t>IgE</a:t>
            </a:r>
            <a:endParaRPr lang="cs-CZ" altLang="en-US" sz="2800" b="1" kern="0" dirty="0">
              <a:latin typeface="Candara" panose="020E0502030303020204" pitchFamily="34" charset="0"/>
            </a:endParaRPr>
          </a:p>
          <a:p>
            <a:pPr algn="ctr">
              <a:buFont typeface="Arial" panose="020B0604020202020204" pitchFamily="34" charset="0"/>
              <a:buNone/>
              <a:defRPr/>
            </a:pPr>
            <a:endParaRPr lang="cs-CZ" altLang="en-US" sz="2600" b="1" kern="0" dirty="0">
              <a:latin typeface="Candara" panose="020E0502030303020204" pitchFamily="34" charset="0"/>
            </a:endParaRP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cs-CZ" altLang="en-US" sz="2600" b="1" kern="0" dirty="0">
                <a:latin typeface="Candara" panose="020E0502030303020204" pitchFamily="34" charset="0"/>
              </a:rPr>
              <a:t>  </a:t>
            </a:r>
            <a:r>
              <a:rPr lang="cs-CZ" altLang="en-US" sz="2600" b="1" kern="0" dirty="0" err="1">
                <a:latin typeface="Candara" panose="020E0502030303020204" pitchFamily="34" charset="0"/>
              </a:rPr>
              <a:t>omalizumab</a:t>
            </a:r>
            <a:endParaRPr lang="cs-CZ" altLang="en-US" sz="2600" kern="0" dirty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 algn="ctr">
              <a:defRPr/>
            </a:pPr>
            <a:endParaRPr lang="cs-CZ" altLang="en-US" sz="2600" kern="0" dirty="0">
              <a:latin typeface="Candara" panose="020E0502030303020204" pitchFamily="34" charset="0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12927ED-5B02-47D2-B0FF-D701FDD0F5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38318" y="50064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49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37271556-C2DB-408F-B58B-D16AFB319E30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2134394" y="204826"/>
            <a:ext cx="8229600" cy="766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3600" b="1" dirty="0" err="1">
                <a:latin typeface="Candara" panose="020E0502030303020204" pitchFamily="34" charset="0"/>
              </a:rPr>
              <a:t>Monoclonal</a:t>
            </a:r>
            <a:r>
              <a:rPr lang="cs-CZ" altLang="en-US" sz="3600" b="1" dirty="0">
                <a:latin typeface="Candara" panose="020E0502030303020204" pitchFamily="34" charset="0"/>
              </a:rPr>
              <a:t> </a:t>
            </a:r>
            <a:r>
              <a:rPr lang="cs-CZ" altLang="en-US" sz="3600" b="1" dirty="0" err="1">
                <a:latin typeface="Candara" panose="020E0502030303020204" pitchFamily="34" charset="0"/>
              </a:rPr>
              <a:t>antibodies</a:t>
            </a:r>
            <a:endParaRPr lang="cs-CZ" altLang="en-US" sz="3600" b="1" dirty="0">
              <a:latin typeface="Candara" panose="020E0502030303020204" pitchFamily="34" charset="0"/>
            </a:endParaRPr>
          </a:p>
        </p:txBody>
      </p:sp>
      <p:sp>
        <p:nvSpPr>
          <p:cNvPr id="7" name="TextovéPole 4">
            <a:extLst>
              <a:ext uri="{FF2B5EF4-FFF2-40B4-BE49-F238E27FC236}">
                <a16:creationId xmlns:a16="http://schemas.microsoft.com/office/drawing/2014/main" id="{D92BD213-F68F-4DED-A6FC-A0317D979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4394" y="1787526"/>
            <a:ext cx="8064500" cy="3062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spcBef>
                <a:spcPts val="1800"/>
              </a:spcBef>
              <a:spcAft>
                <a:spcPts val="0"/>
              </a:spcAft>
              <a:buNone/>
              <a:defRPr/>
            </a:pPr>
            <a:r>
              <a:rPr lang="cs-CZ" altLang="cs-CZ" sz="2800" b="1" dirty="0">
                <a:latin typeface="Candara" panose="020E0502030303020204" pitchFamily="34" charset="0"/>
              </a:rPr>
              <a:t>Anti-IL-5</a:t>
            </a:r>
          </a:p>
          <a:p>
            <a:pPr algn="ctr" fontAlgn="auto">
              <a:spcBef>
                <a:spcPts val="1200"/>
              </a:spcBef>
              <a:spcAft>
                <a:spcPts val="0"/>
              </a:spcAft>
              <a:buNone/>
              <a:defRPr/>
            </a:pPr>
            <a:endParaRPr lang="cs-CZ" altLang="cs-CZ" sz="2600" b="1" dirty="0">
              <a:latin typeface="Candara" panose="020E0502030303020204" pitchFamily="34" charset="0"/>
            </a:endParaRPr>
          </a:p>
          <a:p>
            <a:pPr algn="ctr" fontAlgn="auto">
              <a:spcBef>
                <a:spcPts val="1200"/>
              </a:spcBef>
              <a:spcAft>
                <a:spcPts val="0"/>
              </a:spcAft>
              <a:buNone/>
              <a:defRPr/>
            </a:pPr>
            <a:r>
              <a:rPr lang="cs-CZ" altLang="cs-CZ" sz="2600" b="1" dirty="0" err="1">
                <a:latin typeface="Candara" panose="020E0502030303020204" pitchFamily="34" charset="0"/>
              </a:rPr>
              <a:t>mepolizumab</a:t>
            </a:r>
            <a:r>
              <a:rPr lang="cs-CZ" altLang="cs-CZ" sz="2600" b="1" dirty="0">
                <a:latin typeface="Candara" panose="020E0502030303020204" pitchFamily="34" charset="0"/>
              </a:rPr>
              <a:t>, </a:t>
            </a:r>
            <a:r>
              <a:rPr lang="cs-CZ" altLang="cs-CZ" sz="2600" b="1" dirty="0" err="1">
                <a:latin typeface="Candara" panose="020E0502030303020204" pitchFamily="34" charset="0"/>
              </a:rPr>
              <a:t>reslizumab</a:t>
            </a:r>
            <a:endParaRPr lang="cs-CZ" altLang="cs-CZ" sz="2600" b="1" dirty="0">
              <a:latin typeface="Candara" panose="020E0502030303020204" pitchFamily="34" charset="0"/>
            </a:endParaRPr>
          </a:p>
          <a:p>
            <a:pPr algn="ctr" fontAlgn="auto">
              <a:spcBef>
                <a:spcPts val="1200"/>
              </a:spcBef>
              <a:spcAft>
                <a:spcPts val="0"/>
              </a:spcAft>
              <a:buNone/>
              <a:defRPr/>
            </a:pPr>
            <a:endParaRPr lang="cs-CZ" altLang="cs-CZ" sz="2600" b="1" dirty="0">
              <a:latin typeface="Candara" panose="020E0502030303020204" pitchFamily="34" charset="0"/>
            </a:endParaRPr>
          </a:p>
          <a:p>
            <a:pPr algn="ctr">
              <a:spcBef>
                <a:spcPts val="600"/>
              </a:spcBef>
              <a:buNone/>
              <a:defRPr/>
            </a:pPr>
            <a:r>
              <a:rPr lang="en-US" sz="2600" dirty="0">
                <a:latin typeface="Candara" panose="020E0502030303020204" pitchFamily="34" charset="0"/>
              </a:rPr>
              <a:t>add-on treatment for severe refractory eosinophilic asthma in adult patients</a:t>
            </a:r>
            <a:endParaRPr lang="cs-CZ" altLang="cs-CZ" sz="260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5AFC4A8-928C-4100-B425-31672BD4AC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21226" y="49209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744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B78EE9B2-598A-481C-9342-1460CC769EF5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2061369" y="444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3600" b="1" dirty="0" err="1">
                <a:latin typeface="Candara" panose="020E0502030303020204" pitchFamily="34" charset="0"/>
              </a:rPr>
              <a:t>Other</a:t>
            </a:r>
            <a:r>
              <a:rPr lang="cs-CZ" altLang="en-US" sz="3600" b="1" dirty="0">
                <a:latin typeface="Candara" panose="020E0502030303020204" pitchFamily="34" charset="0"/>
              </a:rPr>
              <a:t> </a:t>
            </a:r>
            <a:r>
              <a:rPr lang="cs-CZ" altLang="en-US" sz="3600" b="1" dirty="0" err="1">
                <a:latin typeface="Candara" panose="020E0502030303020204" pitchFamily="34" charset="0"/>
              </a:rPr>
              <a:t>options</a:t>
            </a:r>
            <a:endParaRPr lang="cs-CZ" altLang="en-US" sz="3600" b="1" dirty="0">
              <a:latin typeface="Candara" panose="020E0502030303020204" pitchFamily="34" charset="0"/>
            </a:endParaRPr>
          </a:p>
        </p:txBody>
      </p:sp>
      <p:sp>
        <p:nvSpPr>
          <p:cNvPr id="7" name="TextovéPole 4">
            <a:extLst>
              <a:ext uri="{FF2B5EF4-FFF2-40B4-BE49-F238E27FC236}">
                <a16:creationId xmlns:a16="http://schemas.microsoft.com/office/drawing/2014/main" id="{7800E593-943A-431D-8D8C-A06E06294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4394" y="1484313"/>
            <a:ext cx="8158162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spcBef>
                <a:spcPts val="2400"/>
              </a:spcBef>
              <a:spcAft>
                <a:spcPts val="0"/>
              </a:spcAft>
              <a:buNone/>
              <a:defRPr/>
            </a:pPr>
            <a:r>
              <a:rPr lang="cs-CZ" altLang="cs-CZ" sz="2600" b="1" dirty="0" err="1">
                <a:latin typeface="Candara" panose="020E0502030303020204" pitchFamily="34" charset="0"/>
              </a:rPr>
              <a:t>Bronchial</a:t>
            </a:r>
            <a:r>
              <a:rPr lang="cs-CZ" altLang="cs-CZ" sz="2600" b="1" dirty="0">
                <a:latin typeface="Candara" panose="020E0502030303020204" pitchFamily="34" charset="0"/>
              </a:rPr>
              <a:t> </a:t>
            </a:r>
            <a:r>
              <a:rPr lang="cs-CZ" altLang="cs-CZ" sz="2600" b="1" dirty="0" err="1">
                <a:latin typeface="Candara" panose="020E0502030303020204" pitchFamily="34" charset="0"/>
              </a:rPr>
              <a:t>thermoplasty</a:t>
            </a:r>
            <a:endParaRPr lang="cs-CZ" altLang="cs-CZ" sz="2600" b="1" dirty="0">
              <a:latin typeface="Candara" panose="020E0502030303020204" pitchFamily="34" charset="0"/>
            </a:endParaRPr>
          </a:p>
          <a:p>
            <a:pPr marL="457200" indent="-457200"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cs-CZ" altLang="cs-CZ" sz="2600" dirty="0" err="1">
                <a:latin typeface="Candara" panose="020E0502030303020204" pitchFamily="34" charset="0"/>
              </a:rPr>
              <a:t>bronchoskopic</a:t>
            </a:r>
            <a:r>
              <a:rPr lang="cs-CZ" altLang="cs-CZ" sz="2600" dirty="0">
                <a:latin typeface="Candara" panose="020E0502030303020204" pitchFamily="34" charset="0"/>
              </a:rPr>
              <a:t> </a:t>
            </a:r>
            <a:r>
              <a:rPr lang="cs-CZ" altLang="cs-CZ" sz="2600" dirty="0" err="1">
                <a:latin typeface="Candara" panose="020E0502030303020204" pitchFamily="34" charset="0"/>
              </a:rPr>
              <a:t>procedure</a:t>
            </a:r>
            <a:r>
              <a:rPr lang="cs-CZ" altLang="cs-CZ" sz="2600" dirty="0">
                <a:latin typeface="Candara" panose="020E0502030303020204" pitchFamily="34" charset="0"/>
              </a:rPr>
              <a:t>, </a:t>
            </a:r>
            <a:r>
              <a:rPr lang="cs-CZ" altLang="cs-CZ" sz="2600" dirty="0" err="1">
                <a:latin typeface="Candara" panose="020E0502030303020204" pitchFamily="34" charset="0"/>
              </a:rPr>
              <a:t>during</a:t>
            </a:r>
            <a:r>
              <a:rPr lang="cs-CZ" altLang="cs-CZ" sz="2600" dirty="0">
                <a:latin typeface="Candara" panose="020E0502030303020204" pitchFamily="34" charset="0"/>
              </a:rPr>
              <a:t> </a:t>
            </a:r>
            <a:r>
              <a:rPr lang="cs-CZ" altLang="cs-CZ" sz="2600" dirty="0" err="1">
                <a:latin typeface="Candara" panose="020E0502030303020204" pitchFamily="34" charset="0"/>
              </a:rPr>
              <a:t>which</a:t>
            </a:r>
            <a:r>
              <a:rPr lang="cs-CZ" altLang="cs-CZ" sz="2600" dirty="0">
                <a:latin typeface="Candara" panose="020E0502030303020204" pitchFamily="34" charset="0"/>
              </a:rPr>
              <a:t> a t</a:t>
            </a:r>
            <a:r>
              <a:rPr lang="en-US" sz="2600" dirty="0" err="1">
                <a:latin typeface="Candara" panose="020E0502030303020204" pitchFamily="34" charset="0"/>
              </a:rPr>
              <a:t>herapeutic</a:t>
            </a:r>
            <a:r>
              <a:rPr lang="en-US" sz="2600" dirty="0">
                <a:latin typeface="Candara" panose="020E0502030303020204" pitchFamily="34" charset="0"/>
              </a:rPr>
              <a:t> radiofrequency energy </a:t>
            </a:r>
            <a:r>
              <a:rPr lang="cs-CZ" altLang="cs-CZ" sz="2600" dirty="0" err="1">
                <a:latin typeface="Candara" panose="020E0502030303020204" pitchFamily="34" charset="0"/>
              </a:rPr>
              <a:t>is</a:t>
            </a:r>
            <a:r>
              <a:rPr lang="cs-CZ" altLang="cs-CZ" sz="2600" dirty="0">
                <a:latin typeface="Candara" panose="020E0502030303020204" pitchFamily="34" charset="0"/>
              </a:rPr>
              <a:t> </a:t>
            </a:r>
            <a:r>
              <a:rPr lang="cs-CZ" altLang="cs-CZ" sz="2600" dirty="0" err="1">
                <a:latin typeface="Candara" panose="020E0502030303020204" pitchFamily="34" charset="0"/>
              </a:rPr>
              <a:t>delivered</a:t>
            </a:r>
            <a:r>
              <a:rPr lang="cs-CZ" altLang="cs-CZ" sz="2600" dirty="0">
                <a:latin typeface="Candara" panose="020E0502030303020204" pitchFamily="34" charset="0"/>
              </a:rPr>
              <a:t> </a:t>
            </a:r>
            <a:r>
              <a:rPr lang="en-US" sz="2600" dirty="0">
                <a:latin typeface="Candara" panose="020E0502030303020204" pitchFamily="34" charset="0"/>
              </a:rPr>
              <a:t>to the airway wall</a:t>
            </a:r>
            <a:r>
              <a:rPr lang="cs-CZ" sz="2600" dirty="0">
                <a:latin typeface="Candara" panose="020E0502030303020204" pitchFamily="34" charset="0"/>
              </a:rPr>
              <a:t>, </a:t>
            </a:r>
            <a:r>
              <a:rPr lang="cs-CZ" sz="2600" dirty="0" err="1">
                <a:latin typeface="Candara" panose="020E0502030303020204" pitchFamily="34" charset="0"/>
              </a:rPr>
              <a:t>resulting</a:t>
            </a:r>
            <a:r>
              <a:rPr lang="cs-CZ" sz="2600" dirty="0">
                <a:latin typeface="Candara" panose="020E0502030303020204" pitchFamily="34" charset="0"/>
              </a:rPr>
              <a:t> in </a:t>
            </a:r>
            <a:r>
              <a:rPr lang="cs-CZ" sz="2600" dirty="0" err="1">
                <a:latin typeface="Candara" panose="020E0502030303020204" pitchFamily="34" charset="0"/>
              </a:rPr>
              <a:t>reduction</a:t>
            </a:r>
            <a:r>
              <a:rPr lang="cs-CZ" sz="2600" dirty="0">
                <a:latin typeface="Candara" panose="020E0502030303020204" pitchFamily="34" charset="0"/>
              </a:rPr>
              <a:t> </a:t>
            </a:r>
            <a:r>
              <a:rPr lang="cs-CZ" sz="2600" dirty="0" err="1">
                <a:latin typeface="Candara" panose="020E0502030303020204" pitchFamily="34" charset="0"/>
              </a:rPr>
              <a:t>of</a:t>
            </a:r>
            <a:r>
              <a:rPr lang="cs-CZ" sz="2600" dirty="0">
                <a:latin typeface="Candara" panose="020E0502030303020204" pitchFamily="34" charset="0"/>
              </a:rPr>
              <a:t> </a:t>
            </a:r>
            <a:r>
              <a:rPr lang="cs-CZ" sz="2600" dirty="0" err="1">
                <a:latin typeface="Candara" panose="020E0502030303020204" pitchFamily="34" charset="0"/>
              </a:rPr>
              <a:t>smooth</a:t>
            </a:r>
            <a:r>
              <a:rPr lang="cs-CZ" sz="2600" dirty="0">
                <a:latin typeface="Candara" panose="020E0502030303020204" pitchFamily="34" charset="0"/>
              </a:rPr>
              <a:t> </a:t>
            </a:r>
            <a:r>
              <a:rPr lang="cs-CZ" sz="2600" dirty="0" err="1">
                <a:latin typeface="Candara" panose="020E0502030303020204" pitchFamily="34" charset="0"/>
              </a:rPr>
              <a:t>mucle</a:t>
            </a:r>
            <a:r>
              <a:rPr lang="cs-CZ" sz="2600" dirty="0">
                <a:latin typeface="Candara" panose="020E0502030303020204" pitchFamily="34" charset="0"/>
              </a:rPr>
              <a:t> </a:t>
            </a:r>
            <a:r>
              <a:rPr lang="cs-CZ" sz="2600" dirty="0" err="1">
                <a:latin typeface="Candara" panose="020E0502030303020204" pitchFamily="34" charset="0"/>
              </a:rPr>
              <a:t>cells</a:t>
            </a:r>
            <a:endParaRPr lang="cs-CZ" altLang="cs-CZ" sz="2600" dirty="0">
              <a:latin typeface="Candara" panose="020E0502030303020204" pitchFamily="34" charset="0"/>
            </a:endParaRPr>
          </a:p>
          <a:p>
            <a:pPr algn="ctr" fontAlgn="auto">
              <a:spcBef>
                <a:spcPts val="2400"/>
              </a:spcBef>
              <a:spcAft>
                <a:spcPts val="0"/>
              </a:spcAft>
              <a:buNone/>
              <a:defRPr/>
            </a:pPr>
            <a:endParaRPr lang="cs-CZ" altLang="cs-CZ" sz="2600" b="1" dirty="0">
              <a:latin typeface="Candara" panose="020E0502030303020204" pitchFamily="34" charset="0"/>
            </a:endParaRPr>
          </a:p>
          <a:p>
            <a:pPr algn="ctr" fontAlgn="auto">
              <a:spcBef>
                <a:spcPts val="2400"/>
              </a:spcBef>
              <a:spcAft>
                <a:spcPts val="0"/>
              </a:spcAft>
              <a:buNone/>
              <a:defRPr/>
            </a:pPr>
            <a:r>
              <a:rPr lang="cs-CZ" altLang="cs-CZ" sz="2600" b="1" dirty="0" err="1">
                <a:latin typeface="Candara" panose="020E0502030303020204" pitchFamily="34" charset="0"/>
              </a:rPr>
              <a:t>Allergen</a:t>
            </a:r>
            <a:r>
              <a:rPr lang="cs-CZ" altLang="cs-CZ" sz="2600" b="1" dirty="0">
                <a:latin typeface="Candara" panose="020E0502030303020204" pitchFamily="34" charset="0"/>
              </a:rPr>
              <a:t> </a:t>
            </a:r>
            <a:r>
              <a:rPr lang="cs-CZ" altLang="cs-CZ" sz="2600" b="1" dirty="0" err="1">
                <a:latin typeface="Candara" panose="020E0502030303020204" pitchFamily="34" charset="0"/>
              </a:rPr>
              <a:t>immunotherapy</a:t>
            </a:r>
            <a:endParaRPr lang="cs-CZ" altLang="cs-CZ" sz="2600" b="1" dirty="0">
              <a:latin typeface="Candara" panose="020E0502030303020204" pitchFamily="34" charset="0"/>
            </a:endParaRPr>
          </a:p>
          <a:p>
            <a:pPr marL="457200" indent="-457200"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600" dirty="0">
                <a:latin typeface="Candara" panose="020E0502030303020204" pitchFamily="34" charset="0"/>
              </a:rPr>
              <a:t>induce</a:t>
            </a:r>
            <a:r>
              <a:rPr lang="cs-CZ" sz="2600" dirty="0">
                <a:latin typeface="Candara" panose="020E0502030303020204" pitchFamily="34" charset="0"/>
              </a:rPr>
              <a:t>s</a:t>
            </a:r>
            <a:r>
              <a:rPr lang="en-US" sz="2600" dirty="0">
                <a:latin typeface="Candara" panose="020E0502030303020204" pitchFamily="34" charset="0"/>
              </a:rPr>
              <a:t> tolerance to the</a:t>
            </a:r>
            <a:r>
              <a:rPr lang="cs-CZ" sz="2600" dirty="0">
                <a:latin typeface="Candara" panose="020E0502030303020204" pitchFamily="34" charset="0"/>
              </a:rPr>
              <a:t> </a:t>
            </a:r>
            <a:r>
              <a:rPr lang="cs-CZ" sz="2600" dirty="0" err="1">
                <a:latin typeface="Candara" panose="020E0502030303020204" pitchFamily="34" charset="0"/>
              </a:rPr>
              <a:t>triggering</a:t>
            </a:r>
            <a:r>
              <a:rPr lang="cs-CZ" sz="2600" dirty="0">
                <a:latin typeface="Candara" panose="020E0502030303020204" pitchFamily="34" charset="0"/>
              </a:rPr>
              <a:t> </a:t>
            </a:r>
            <a:r>
              <a:rPr lang="en-US" sz="2600" dirty="0">
                <a:latin typeface="Candara" panose="020E0502030303020204" pitchFamily="34" charset="0"/>
              </a:rPr>
              <a:t>allergen</a:t>
            </a:r>
            <a:endParaRPr lang="cs-CZ" altLang="cs-CZ" sz="2600" dirty="0">
              <a:latin typeface="Candara" panose="020E0502030303020204" pitchFamily="34" charset="0"/>
            </a:endParaRPr>
          </a:p>
          <a:p>
            <a:pPr marL="457200" indent="-457200" algn="ctr" fontAlgn="auto">
              <a:spcBef>
                <a:spcPts val="600"/>
              </a:spcBef>
              <a:spcAft>
                <a:spcPts val="0"/>
              </a:spcAft>
              <a:defRPr/>
            </a:pPr>
            <a:endParaRPr lang="cs-CZ" altLang="cs-CZ" sz="2600" dirty="0">
              <a:latin typeface="Candara" panose="020E0502030303020204" pitchFamily="34" charset="0"/>
            </a:endParaRPr>
          </a:p>
          <a:p>
            <a:pPr marL="457200" indent="-457200" algn="ctr" fontAlgn="auto">
              <a:spcBef>
                <a:spcPts val="600"/>
              </a:spcBef>
              <a:spcAft>
                <a:spcPts val="0"/>
              </a:spcAft>
              <a:defRPr/>
            </a:pPr>
            <a:endParaRPr lang="cs-CZ" altLang="cs-CZ" sz="260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EC852E2-D3B3-45F8-90B4-AE998970F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80149" y="31113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592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2FBE767-9AB1-48D7-AE11-235C42CF6B72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21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Histamine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receptors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C0E28A4-E131-447E-846B-CF36EB4AEABC}"/>
              </a:ext>
            </a:extLst>
          </p:cNvPr>
          <p:cNvSpPr txBox="1">
            <a:spLocks/>
          </p:cNvSpPr>
          <p:nvPr/>
        </p:nvSpPr>
        <p:spPr>
          <a:xfrm>
            <a:off x="1991519" y="1608956"/>
            <a:ext cx="8229600" cy="22606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defRPr/>
            </a:pPr>
            <a:r>
              <a:rPr lang="en-US" sz="2700" kern="0" dirty="0">
                <a:latin typeface="Candara" panose="020E0502030303020204" pitchFamily="34" charset="0"/>
              </a:rPr>
              <a:t>4 subtypes (H</a:t>
            </a:r>
            <a:r>
              <a:rPr lang="en-US" sz="2700" kern="0" baseline="-25000" dirty="0">
                <a:latin typeface="Candara" panose="020E0502030303020204" pitchFamily="34" charset="0"/>
              </a:rPr>
              <a:t>1</a:t>
            </a:r>
            <a:r>
              <a:rPr lang="en-US" sz="2700" kern="0" dirty="0">
                <a:latin typeface="Candara" panose="020E0502030303020204" pitchFamily="34" charset="0"/>
              </a:rPr>
              <a:t> – H</a:t>
            </a:r>
            <a:r>
              <a:rPr lang="en-US" sz="2700" kern="0" baseline="-25000" dirty="0">
                <a:latin typeface="Candara" panose="020E0502030303020204" pitchFamily="34" charset="0"/>
              </a:rPr>
              <a:t>4</a:t>
            </a:r>
            <a:r>
              <a:rPr lang="en-US" sz="2700" kern="0" dirty="0">
                <a:latin typeface="Candara" panose="020E0502030303020204" pitchFamily="34" charset="0"/>
              </a:rPr>
              <a:t>)</a:t>
            </a:r>
          </a:p>
          <a:p>
            <a:pPr algn="ctr">
              <a:defRPr/>
            </a:pPr>
            <a:endParaRPr lang="cs-CZ" sz="2700" kern="0" dirty="0">
              <a:latin typeface="Candara" panose="020E0502030303020204" pitchFamily="34" charset="0"/>
            </a:endParaRPr>
          </a:p>
          <a:p>
            <a:pPr algn="ctr">
              <a:defRPr/>
            </a:pPr>
            <a:r>
              <a:rPr lang="en-US" sz="2700" kern="0" dirty="0">
                <a:latin typeface="Candara" panose="020E0502030303020204" pitchFamily="34" charset="0"/>
              </a:rPr>
              <a:t>G protein-coupled receptors</a:t>
            </a:r>
          </a:p>
          <a:p>
            <a:pPr algn="ctr">
              <a:defRPr/>
            </a:pPr>
            <a:endParaRPr lang="cs-CZ" sz="2700" kern="0" dirty="0">
              <a:latin typeface="Candara" panose="020E0502030303020204" pitchFamily="34" charset="0"/>
            </a:endParaRPr>
          </a:p>
          <a:p>
            <a:pPr algn="ctr">
              <a:defRPr/>
            </a:pPr>
            <a:r>
              <a:rPr lang="en-US" sz="2700" kern="0" dirty="0">
                <a:latin typeface="Candara" panose="020E0502030303020204" pitchFamily="34" charset="0"/>
              </a:rPr>
              <a:t>their stimulation results in increase in cellular concentration of Ca</a:t>
            </a:r>
            <a:r>
              <a:rPr lang="en-US" sz="2700" kern="0" baseline="30000" dirty="0">
                <a:latin typeface="Candara" panose="020E0502030303020204" pitchFamily="34" charset="0"/>
              </a:rPr>
              <a:t>2+</a:t>
            </a:r>
            <a:r>
              <a:rPr lang="en-US" sz="2700" kern="0" dirty="0">
                <a:latin typeface="Candara" panose="020E0502030303020204" pitchFamily="34" charset="0"/>
              </a:rPr>
              <a:t> ions</a:t>
            </a:r>
          </a:p>
          <a:p>
            <a:pPr algn="ctr">
              <a:buFont typeface="Arial" charset="0"/>
              <a:buNone/>
              <a:defRPr/>
            </a:pPr>
            <a:endParaRPr lang="en-US" kern="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55D1D9B-38E3-4870-B361-8E2B3B2DB49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78497" y="48354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277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CFBBE3A4-6088-4717-9181-1E5C42434726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515093" y="72006"/>
            <a:ext cx="6362071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altLang="en-US" sz="36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Devices</a:t>
            </a:r>
            <a:r>
              <a:rPr lang="cs-CZ" altLang="en-US" sz="36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for</a:t>
            </a:r>
            <a:r>
              <a:rPr lang="cs-CZ" altLang="en-US" sz="36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inhaled</a:t>
            </a:r>
            <a:r>
              <a:rPr lang="cs-CZ" altLang="en-US" sz="36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medications</a:t>
            </a:r>
            <a:endParaRPr lang="cs-CZ" altLang="en-US" sz="3600" dirty="0">
              <a:solidFill>
                <a:schemeClr val="tx1"/>
              </a:solidFill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0BB4C359-DE94-40DF-9EDD-3BD955411B6D}"/>
              </a:ext>
            </a:extLst>
          </p:cNvPr>
          <p:cNvSpPr txBox="1">
            <a:spLocks/>
          </p:cNvSpPr>
          <p:nvPr/>
        </p:nvSpPr>
        <p:spPr>
          <a:xfrm>
            <a:off x="1523206" y="1196976"/>
            <a:ext cx="9070848" cy="51419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90000"/>
              </a:lnSpc>
              <a:spcBef>
                <a:spcPts val="1200"/>
              </a:spcBef>
            </a:pPr>
            <a:r>
              <a:rPr lang="cs-CZ" altLang="en-US" sz="2500" b="1" kern="0" dirty="0">
                <a:latin typeface="Candara" panose="020E0502030303020204" pitchFamily="34" charset="0"/>
              </a:rPr>
              <a:t>MDI </a:t>
            </a:r>
            <a:r>
              <a:rPr lang="cs-CZ" altLang="en-US" sz="2500" kern="0" dirty="0">
                <a:latin typeface="Candara" panose="020E0502030303020204" pitchFamily="34" charset="0"/>
              </a:rPr>
              <a:t>= </a:t>
            </a:r>
            <a:r>
              <a:rPr lang="cs-CZ" altLang="en-US" sz="2500" kern="0" dirty="0" err="1">
                <a:latin typeface="Candara" panose="020E0502030303020204" pitchFamily="34" charset="0"/>
              </a:rPr>
              <a:t>metered</a:t>
            </a:r>
            <a:r>
              <a:rPr lang="cs-CZ" altLang="en-US" sz="2500" kern="0" dirty="0">
                <a:latin typeface="Candara" panose="020E0502030303020204" pitchFamily="34" charset="0"/>
              </a:rPr>
              <a:t> dose </a:t>
            </a:r>
            <a:r>
              <a:rPr lang="cs-CZ" altLang="en-US" sz="2500" kern="0" dirty="0" err="1">
                <a:latin typeface="Candara" panose="020E0502030303020204" pitchFamily="34" charset="0"/>
              </a:rPr>
              <a:t>inhalers</a:t>
            </a:r>
            <a:endParaRPr lang="cs-CZ" altLang="en-US" sz="2500" kern="0" dirty="0">
              <a:latin typeface="Candara" panose="020E0502030303020204" pitchFamily="34" charset="0"/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cs-CZ" altLang="en-US" sz="2500" kern="0" dirty="0" err="1">
                <a:latin typeface="Candara" panose="020E0502030303020204" pitchFamily="34" charset="0"/>
              </a:rPr>
              <a:t>drugs</a:t>
            </a:r>
            <a:r>
              <a:rPr lang="cs-CZ" altLang="en-US" sz="2500" kern="0" dirty="0">
                <a:latin typeface="Candara" panose="020E0502030303020204" pitchFamily="34" charset="0"/>
              </a:rPr>
              <a:t> as </a:t>
            </a:r>
            <a:r>
              <a:rPr lang="cs-CZ" altLang="en-US" sz="2500" kern="0" dirty="0" err="1">
                <a:latin typeface="Candara" panose="020E0502030303020204" pitchFamily="34" charset="0"/>
              </a:rPr>
              <a:t>solutions</a:t>
            </a:r>
            <a:r>
              <a:rPr lang="cs-CZ" altLang="en-US" sz="2500" kern="0" dirty="0">
                <a:latin typeface="Candara" panose="020E0502030303020204" pitchFamily="34" charset="0"/>
              </a:rPr>
              <a:t>, </a:t>
            </a:r>
            <a:r>
              <a:rPr lang="cs-CZ" altLang="en-US" sz="2500" kern="0" dirty="0" err="1">
                <a:latin typeface="Candara" panose="020E0502030303020204" pitchFamily="34" charset="0"/>
              </a:rPr>
              <a:t>propellants</a:t>
            </a:r>
            <a:endParaRPr lang="cs-CZ" altLang="en-US" sz="2500" kern="0" dirty="0">
              <a:latin typeface="Candara" panose="020E0502030303020204" pitchFamily="34" charset="0"/>
            </a:endParaRPr>
          </a:p>
          <a:p>
            <a:pPr algn="ctr">
              <a:lnSpc>
                <a:spcPct val="90000"/>
              </a:lnSpc>
              <a:spcBef>
                <a:spcPts val="1200"/>
              </a:spcBef>
            </a:pPr>
            <a:endParaRPr lang="cs-CZ" altLang="en-US" sz="2500" b="1" kern="0" dirty="0">
              <a:latin typeface="Candara" panose="020E0502030303020204" pitchFamily="34" charset="0"/>
            </a:endParaRPr>
          </a:p>
          <a:p>
            <a:pPr algn="ctr">
              <a:lnSpc>
                <a:spcPct val="90000"/>
              </a:lnSpc>
              <a:spcBef>
                <a:spcPts val="1200"/>
              </a:spcBef>
            </a:pPr>
            <a:r>
              <a:rPr lang="cs-CZ" altLang="en-US" sz="2500" b="1" kern="0" dirty="0">
                <a:latin typeface="Candara" panose="020E0502030303020204" pitchFamily="34" charset="0"/>
              </a:rPr>
              <a:t>BAI </a:t>
            </a:r>
            <a:r>
              <a:rPr lang="cs-CZ" altLang="en-US" sz="2500" kern="0" dirty="0">
                <a:latin typeface="Candara" panose="020E0502030303020204" pitchFamily="34" charset="0"/>
              </a:rPr>
              <a:t>= </a:t>
            </a:r>
            <a:r>
              <a:rPr lang="cs-CZ" altLang="en-US" sz="2500" kern="0" dirty="0" err="1">
                <a:latin typeface="Candara" panose="020E0502030303020204" pitchFamily="34" charset="0"/>
              </a:rPr>
              <a:t>breath-actuated</a:t>
            </a:r>
            <a:r>
              <a:rPr lang="cs-CZ" altLang="en-US" sz="2500" kern="0" dirty="0">
                <a:latin typeface="Candara" panose="020E0502030303020204" pitchFamily="34" charset="0"/>
              </a:rPr>
              <a:t> </a:t>
            </a:r>
            <a:r>
              <a:rPr lang="cs-CZ" altLang="en-US" sz="2500" kern="0" dirty="0" err="1">
                <a:latin typeface="Candara" panose="020E0502030303020204" pitchFamily="34" charset="0"/>
              </a:rPr>
              <a:t>inhalers</a:t>
            </a:r>
            <a:endParaRPr lang="cs-CZ" altLang="en-US" sz="2500" kern="0" dirty="0">
              <a:latin typeface="Candara" panose="020E0502030303020204" pitchFamily="34" charset="0"/>
            </a:endParaRPr>
          </a:p>
          <a:p>
            <a:pPr algn="ctr">
              <a:lnSpc>
                <a:spcPct val="90000"/>
              </a:lnSpc>
              <a:spcBef>
                <a:spcPts val="1200"/>
              </a:spcBef>
            </a:pPr>
            <a:endParaRPr lang="cs-CZ" altLang="en-US" sz="2500" b="1" kern="0" dirty="0">
              <a:latin typeface="Candara" panose="020E0502030303020204" pitchFamily="34" charset="0"/>
            </a:endParaRPr>
          </a:p>
          <a:p>
            <a:pPr algn="ctr">
              <a:lnSpc>
                <a:spcPct val="90000"/>
              </a:lnSpc>
              <a:spcBef>
                <a:spcPts val="1200"/>
              </a:spcBef>
            </a:pPr>
            <a:r>
              <a:rPr lang="cs-CZ" altLang="en-US" sz="2500" b="1" kern="0" dirty="0">
                <a:latin typeface="Candara" panose="020E0502030303020204" pitchFamily="34" charset="0"/>
              </a:rPr>
              <a:t>DPI </a:t>
            </a:r>
            <a:r>
              <a:rPr lang="cs-CZ" altLang="en-US" sz="2500" kern="0" dirty="0">
                <a:latin typeface="Candara" panose="020E0502030303020204" pitchFamily="34" charset="0"/>
              </a:rPr>
              <a:t>= dry </a:t>
            </a:r>
            <a:r>
              <a:rPr lang="cs-CZ" altLang="en-US" sz="2500" kern="0" dirty="0" err="1">
                <a:latin typeface="Candara" panose="020E0502030303020204" pitchFamily="34" charset="0"/>
              </a:rPr>
              <a:t>powder</a:t>
            </a:r>
            <a:r>
              <a:rPr lang="cs-CZ" altLang="en-US" sz="2500" kern="0" dirty="0">
                <a:latin typeface="Candara" panose="020E0502030303020204" pitchFamily="34" charset="0"/>
              </a:rPr>
              <a:t> </a:t>
            </a:r>
            <a:r>
              <a:rPr lang="cs-CZ" altLang="en-US" sz="2500" kern="0" dirty="0" err="1">
                <a:latin typeface="Candara" panose="020E0502030303020204" pitchFamily="34" charset="0"/>
              </a:rPr>
              <a:t>inhalers</a:t>
            </a:r>
            <a:endParaRPr lang="cs-CZ" altLang="en-US" sz="2500" kern="0" dirty="0">
              <a:latin typeface="Candara" panose="020E0502030303020204" pitchFamily="34" charset="0"/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cs-CZ" altLang="en-US" sz="2500" kern="0" dirty="0" err="1">
                <a:latin typeface="Candara" panose="020E0502030303020204" pitchFamily="34" charset="0"/>
              </a:rPr>
              <a:t>spinhaler</a:t>
            </a:r>
            <a:r>
              <a:rPr lang="cs-CZ" altLang="en-US" sz="2500" kern="0" dirty="0">
                <a:latin typeface="Candara" panose="020E0502030303020204" pitchFamily="34" charset="0"/>
              </a:rPr>
              <a:t>, </a:t>
            </a:r>
            <a:r>
              <a:rPr lang="cs-CZ" altLang="en-US" sz="2500" kern="0" dirty="0" err="1">
                <a:latin typeface="Candara" panose="020E0502030303020204" pitchFamily="34" charset="0"/>
              </a:rPr>
              <a:t>diskhaler</a:t>
            </a:r>
            <a:r>
              <a:rPr lang="cs-CZ" altLang="en-US" sz="2500" kern="0" dirty="0">
                <a:latin typeface="Candara" panose="020E0502030303020204" pitchFamily="34" charset="0"/>
              </a:rPr>
              <a:t>, </a:t>
            </a:r>
            <a:r>
              <a:rPr lang="cs-CZ" altLang="en-US" sz="2500" kern="0" dirty="0" err="1">
                <a:latin typeface="Candara" panose="020E0502030303020204" pitchFamily="34" charset="0"/>
              </a:rPr>
              <a:t>turbohaler</a:t>
            </a:r>
            <a:endParaRPr lang="cs-CZ" altLang="en-US" sz="2500" kern="0" dirty="0">
              <a:latin typeface="Candara" panose="020E0502030303020204" pitchFamily="34" charset="0"/>
            </a:endParaRPr>
          </a:p>
          <a:p>
            <a:pPr algn="ctr">
              <a:lnSpc>
                <a:spcPct val="90000"/>
              </a:lnSpc>
              <a:spcBef>
                <a:spcPts val="1200"/>
              </a:spcBef>
            </a:pPr>
            <a:endParaRPr lang="cs-CZ" altLang="en-US" sz="2500" b="1" kern="0" dirty="0">
              <a:latin typeface="Candara" panose="020E0502030303020204" pitchFamily="34" charset="0"/>
            </a:endParaRPr>
          </a:p>
          <a:p>
            <a:pPr algn="ctr">
              <a:lnSpc>
                <a:spcPct val="90000"/>
              </a:lnSpc>
              <a:spcBef>
                <a:spcPts val="1200"/>
              </a:spcBef>
            </a:pPr>
            <a:r>
              <a:rPr lang="cs-CZ" altLang="en-US" sz="2500" b="1" kern="0" dirty="0" err="1">
                <a:latin typeface="Candara" panose="020E0502030303020204" pitchFamily="34" charset="0"/>
              </a:rPr>
              <a:t>nebulizers</a:t>
            </a:r>
            <a:r>
              <a:rPr lang="cs-CZ" altLang="en-US" sz="2500" b="1" kern="0" dirty="0">
                <a:latin typeface="Candara" panose="020E0502030303020204" pitchFamily="34" charset="0"/>
              </a:rPr>
              <a:t> </a:t>
            </a:r>
            <a:r>
              <a:rPr lang="cs-CZ" altLang="en-US" sz="2500" kern="0" dirty="0">
                <a:latin typeface="Candara" panose="020E0502030303020204" pitchFamily="34" charset="0"/>
              </a:rPr>
              <a:t>(</a:t>
            </a:r>
            <a:r>
              <a:rPr lang="cs-CZ" altLang="en-US" sz="2500" kern="0" dirty="0" err="1">
                <a:latin typeface="Candara" panose="020E0502030303020204" pitchFamily="34" charset="0"/>
              </a:rPr>
              <a:t>liquid</a:t>
            </a:r>
            <a:r>
              <a:rPr lang="cs-CZ" altLang="en-US" sz="2500" kern="0" dirty="0">
                <a:latin typeface="Candara" panose="020E0502030303020204" pitchFamily="34" charset="0"/>
                <a:cs typeface="Arial" panose="020B0604020202020204" pitchFamily="34" charset="0"/>
              </a:rPr>
              <a:t> → </a:t>
            </a:r>
            <a:r>
              <a:rPr lang="cs-CZ" altLang="en-US" sz="2500" kern="0" dirty="0">
                <a:latin typeface="Candara" panose="020E0502030303020204" pitchFamily="34" charset="0"/>
              </a:rPr>
              <a:t>aerosol)</a:t>
            </a:r>
            <a:endParaRPr lang="cs-CZ" altLang="en-US" sz="25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ts val="1200"/>
              </a:spcBef>
            </a:pPr>
            <a:endParaRPr lang="cs-CZ" altLang="en-US" sz="2500" kern="0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2593D53-BCE4-4963-B9D8-CE051F896C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98138" y="51773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516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CFBBE3A4-6088-4717-9181-1E5C42434726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515093" y="72006"/>
            <a:ext cx="6362071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altLang="en-US" sz="36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Devices</a:t>
            </a:r>
            <a:r>
              <a:rPr lang="cs-CZ" altLang="en-US" sz="36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for</a:t>
            </a:r>
            <a:r>
              <a:rPr lang="cs-CZ" altLang="en-US" sz="36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inhaled</a:t>
            </a:r>
            <a:r>
              <a:rPr lang="cs-CZ" altLang="en-US" sz="36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medications</a:t>
            </a:r>
            <a:endParaRPr lang="cs-CZ" altLang="en-US" sz="3600" dirty="0">
              <a:solidFill>
                <a:schemeClr val="tx1"/>
              </a:solidFill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0BB4C359-DE94-40DF-9EDD-3BD955411B6D}"/>
              </a:ext>
            </a:extLst>
          </p:cNvPr>
          <p:cNvSpPr txBox="1">
            <a:spLocks/>
          </p:cNvSpPr>
          <p:nvPr/>
        </p:nvSpPr>
        <p:spPr>
          <a:xfrm>
            <a:off x="1523206" y="1196976"/>
            <a:ext cx="9070848" cy="51419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90000"/>
              </a:lnSpc>
              <a:spcBef>
                <a:spcPts val="1200"/>
              </a:spcBef>
            </a:pPr>
            <a:r>
              <a:rPr lang="en-US" altLang="en-US" sz="2500" kern="0" dirty="0">
                <a:latin typeface="Candara" panose="020E0502030303020204" pitchFamily="34" charset="0"/>
                <a:cs typeface="Arial" panose="020B0604020202020204" pitchFamily="34" charset="0"/>
              </a:rPr>
              <a:t>spacers for children and elderly</a:t>
            </a:r>
          </a:p>
          <a:p>
            <a:pPr algn="ctr">
              <a:lnSpc>
                <a:spcPct val="90000"/>
              </a:lnSpc>
              <a:spcBef>
                <a:spcPts val="1200"/>
              </a:spcBef>
            </a:pPr>
            <a:endParaRPr lang="en-US" altLang="en-US" sz="25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ts val="1200"/>
              </a:spcBef>
            </a:pPr>
            <a:r>
              <a:rPr lang="en-US" altLang="en-US" sz="2500" kern="0" dirty="0">
                <a:latin typeface="Candara" panose="020E0502030303020204" pitchFamily="34" charset="0"/>
                <a:cs typeface="Arial" panose="020B0604020202020204" pitchFamily="34" charset="0"/>
              </a:rPr>
              <a:t>patient must be educated how to use their inhaler</a:t>
            </a:r>
            <a:br>
              <a:rPr lang="en-US" altLang="en-US" sz="2500" kern="0" dirty="0">
                <a:latin typeface="Candara" panose="020E0502030303020204" pitchFamily="34" charset="0"/>
                <a:cs typeface="Arial" panose="020B0604020202020204" pitchFamily="34" charset="0"/>
              </a:rPr>
            </a:br>
            <a:r>
              <a:rPr lang="en-US" altLang="en-US" sz="2500" kern="0" dirty="0">
                <a:latin typeface="Candara" panose="020E0502030303020204" pitchFamily="34" charset="0"/>
                <a:cs typeface="Arial" panose="020B0604020202020204" pitchFamily="34" charset="0"/>
              </a:rPr>
              <a:t>→ up to 41 % of patients use incorrect technique</a:t>
            </a:r>
          </a:p>
          <a:p>
            <a:pPr algn="ctr">
              <a:lnSpc>
                <a:spcPct val="90000"/>
              </a:lnSpc>
              <a:spcBef>
                <a:spcPts val="1200"/>
              </a:spcBef>
            </a:pPr>
            <a:endParaRPr lang="en-US" altLang="en-US" sz="25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ts val="1200"/>
              </a:spcBef>
            </a:pPr>
            <a:r>
              <a:rPr lang="cs-CZ" altLang="en-US" sz="2500" kern="0" dirty="0">
                <a:latin typeface="Candara" panose="020E0502030303020204" pitchFamily="34" charset="0"/>
                <a:cs typeface="Arial" panose="020B0604020202020204" pitchFamily="34" charset="0"/>
              </a:rPr>
              <a:t>i</a:t>
            </a:r>
            <a:r>
              <a:rPr lang="en-US" altLang="en-US" sz="2500" kern="0" dirty="0" err="1">
                <a:latin typeface="Candara" panose="020E0502030303020204" pitchFamily="34" charset="0"/>
                <a:cs typeface="Arial" panose="020B0604020202020204" pitchFamily="34" charset="0"/>
              </a:rPr>
              <a:t>nhalers</a:t>
            </a:r>
            <a:r>
              <a:rPr lang="en-US" altLang="en-US" sz="2500" kern="0" dirty="0">
                <a:latin typeface="Candara" panose="020E0502030303020204" pitchFamily="34" charset="0"/>
                <a:cs typeface="Arial" panose="020B0604020202020204" pitchFamily="34" charset="0"/>
              </a:rPr>
              <a:t> often combine two drugs (bronchodilator + glucocorticoid or two bronchodilators)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454A9CE-D35B-4205-A145-14238C3358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63955" y="44082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899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200905280912_meshcare_4">
            <a:extLst>
              <a:ext uri="{FF2B5EF4-FFF2-40B4-BE49-F238E27FC236}">
                <a16:creationId xmlns:a16="http://schemas.microsoft.com/office/drawing/2014/main" id="{45BE3325-0738-47CE-93DD-585E2C20D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815" y="1646238"/>
            <a:ext cx="2592387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article_images">
            <a:extLst>
              <a:ext uri="{FF2B5EF4-FFF2-40B4-BE49-F238E27FC236}">
                <a16:creationId xmlns:a16="http://schemas.microsoft.com/office/drawing/2014/main" id="{B3D2FCB8-611A-404C-AD3B-BA7966D8F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006" y="47625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main">
            <a:extLst>
              <a:ext uri="{FF2B5EF4-FFF2-40B4-BE49-F238E27FC236}">
                <a16:creationId xmlns:a16="http://schemas.microsoft.com/office/drawing/2014/main" id="{8092F844-131A-4F7F-9B7A-AB2F11D41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206" y="4055947"/>
            <a:ext cx="431958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69499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62AB3DAB-8D41-4DA0-B9B4-6DFE825624CD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2570868" y="55183"/>
            <a:ext cx="8229600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cs-CZ" altLang="en-US" sz="28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        </a:t>
            </a:r>
            <a:r>
              <a:rPr lang="cs-CZ" altLang="en-US" sz="28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Adjuvant</a:t>
            </a:r>
            <a:r>
              <a:rPr lang="cs-CZ" altLang="en-US" sz="28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lang="cs-CZ" altLang="en-US" sz="28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medication</a:t>
            </a:r>
            <a:r>
              <a:rPr lang="cs-CZ" altLang="en-US" sz="28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in </a:t>
            </a:r>
            <a:r>
              <a:rPr lang="cs-CZ" altLang="en-US" sz="28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diseases</a:t>
            </a:r>
            <a:r>
              <a:rPr lang="cs-CZ" altLang="en-US" sz="28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lang="cs-CZ" altLang="en-US" sz="28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characterized</a:t>
            </a:r>
            <a:r>
              <a:rPr lang="cs-CZ" altLang="en-US" sz="28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cs-CZ" altLang="en-US" sz="28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  by </a:t>
            </a:r>
            <a:r>
              <a:rPr lang="cs-CZ" altLang="en-US" sz="28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bronchial</a:t>
            </a:r>
            <a:r>
              <a:rPr lang="cs-CZ" altLang="en-US" sz="28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lang="cs-CZ" altLang="en-US" sz="28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obstruction</a:t>
            </a:r>
            <a:r>
              <a:rPr lang="cs-CZ" altLang="en-US" sz="28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and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cs-CZ" altLang="en-US" sz="28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another</a:t>
            </a:r>
            <a:r>
              <a:rPr lang="cs-CZ" altLang="en-US" sz="28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lang="cs-CZ" altLang="en-US" sz="28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drugs</a:t>
            </a:r>
            <a:r>
              <a:rPr lang="cs-CZ" altLang="en-US" sz="28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lang="cs-CZ" altLang="en-US" sz="28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affecting</a:t>
            </a:r>
            <a:r>
              <a:rPr lang="cs-CZ" altLang="en-US" sz="28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lang="cs-CZ" altLang="en-US" sz="28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respiratory</a:t>
            </a:r>
            <a:r>
              <a:rPr lang="cs-CZ" altLang="en-US" sz="28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lang="cs-CZ" altLang="en-US" sz="28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system</a:t>
            </a:r>
            <a:endParaRPr lang="cs-CZ" altLang="en-US" sz="2800" dirty="0">
              <a:solidFill>
                <a:schemeClr val="tx1"/>
              </a:solidFill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C4E2E298-CC2F-4F09-8C83-D55E08AF6330}"/>
              </a:ext>
            </a:extLst>
          </p:cNvPr>
          <p:cNvSpPr txBox="1">
            <a:spLocks/>
          </p:cNvSpPr>
          <p:nvPr/>
        </p:nvSpPr>
        <p:spPr>
          <a:xfrm>
            <a:off x="2439194" y="3013394"/>
            <a:ext cx="8229600" cy="21950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cs-CZ" altLang="en-US" kern="0">
                <a:latin typeface="Candara" panose="020E0502030303020204" pitchFamily="34" charset="0"/>
              </a:rPr>
              <a:t>antitussives</a:t>
            </a:r>
          </a:p>
          <a:p>
            <a:pPr algn="ctr">
              <a:spcBef>
                <a:spcPts val="2400"/>
              </a:spcBef>
            </a:pPr>
            <a:r>
              <a:rPr lang="cs-CZ" altLang="en-US" kern="0">
                <a:latin typeface="Candara" panose="020E0502030303020204" pitchFamily="34" charset="0"/>
              </a:rPr>
              <a:t>drugs facilitating expectoration</a:t>
            </a:r>
          </a:p>
          <a:p>
            <a:pPr algn="ctr">
              <a:spcBef>
                <a:spcPts val="2400"/>
              </a:spcBef>
            </a:pPr>
            <a:r>
              <a:rPr lang="cs-CZ" altLang="en-US" kern="0">
                <a:latin typeface="Candara" panose="020E0502030303020204" pitchFamily="34" charset="0"/>
              </a:rPr>
              <a:t>H</a:t>
            </a:r>
            <a:r>
              <a:rPr lang="cs-CZ" altLang="en-US" kern="0" baseline="-25000">
                <a:latin typeface="Candara" panose="020E0502030303020204" pitchFamily="34" charset="0"/>
              </a:rPr>
              <a:t>1</a:t>
            </a:r>
            <a:r>
              <a:rPr lang="cs-CZ" altLang="en-US" kern="0">
                <a:latin typeface="Candara" panose="020E0502030303020204" pitchFamily="34" charset="0"/>
              </a:rPr>
              <a:t> antihistamines (mainly II. a III. generation)</a:t>
            </a:r>
          </a:p>
          <a:p>
            <a:pPr algn="ctr">
              <a:spcBef>
                <a:spcPts val="2400"/>
              </a:spcBef>
            </a:pPr>
            <a:endParaRPr lang="cs-CZ" altLang="en-US" kern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B855901-435F-4D5E-83DF-ACC6F6B08C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2501" y="32188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500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77A07D8B-1DEC-4468-88DC-8E1EEA7147D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21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</a:t>
            </a:r>
            <a:r>
              <a:rPr lang="cs-CZ" altLang="en-US" sz="3600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1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receptors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9C818C98-ADA7-4BBC-A01D-F2A2F6177DAB}"/>
              </a:ext>
            </a:extLst>
          </p:cNvPr>
          <p:cNvSpPr txBox="1">
            <a:spLocks/>
          </p:cNvSpPr>
          <p:nvPr/>
        </p:nvSpPr>
        <p:spPr>
          <a:xfrm>
            <a:off x="2017876" y="1215976"/>
            <a:ext cx="8569325" cy="542766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defRPr/>
            </a:pPr>
            <a:r>
              <a:rPr lang="en-US" altLang="en-US" sz="2600" kern="0" dirty="0">
                <a:latin typeface="Candara" panose="020E0502030303020204" pitchFamily="34" charset="0"/>
              </a:rPr>
              <a:t>postsynaptic, </a:t>
            </a:r>
            <a:r>
              <a:rPr lang="en-US" altLang="en-US" sz="2600" kern="0" dirty="0" err="1">
                <a:latin typeface="Candara" panose="020E0502030303020204" pitchFamily="34" charset="0"/>
              </a:rPr>
              <a:t>G</a:t>
            </a:r>
            <a:r>
              <a:rPr lang="en-US" altLang="en-US" sz="2600" kern="0" baseline="-25000" dirty="0" err="1">
                <a:latin typeface="Candara" panose="020E0502030303020204" pitchFamily="34" charset="0"/>
              </a:rPr>
              <a:t>q</a:t>
            </a:r>
            <a:r>
              <a:rPr lang="en-US" altLang="en-US" sz="2600" kern="0" dirty="0">
                <a:latin typeface="Candara" panose="020E0502030303020204" pitchFamily="34" charset="0"/>
              </a:rPr>
              <a:t>-protein </a:t>
            </a: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↑ </a:t>
            </a:r>
            <a:r>
              <a:rPr lang="en-US" altLang="en-US" sz="2600" kern="0" dirty="0">
                <a:latin typeface="Candara" panose="020E0502030303020204" pitchFamily="34" charset="0"/>
              </a:rPr>
              <a:t>phospholipase C</a:t>
            </a: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 → </a:t>
            </a:r>
            <a:b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</a:b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↑ IP3 and DAG → ↑ Ca</a:t>
            </a:r>
            <a:r>
              <a:rPr lang="en-US" altLang="en-US" sz="2600" kern="0" baseline="30000" dirty="0">
                <a:latin typeface="Candara" panose="020E0502030303020204" pitchFamily="34" charset="0"/>
                <a:cs typeface="Arial" panose="020B0604020202020204" pitchFamily="34" charset="0"/>
              </a:rPr>
              <a:t>2+</a:t>
            </a:r>
            <a:endParaRPr lang="en-US" altLang="en-US" sz="2600" b="1" kern="0" dirty="0">
              <a:latin typeface="Candara" panose="020E0502030303020204" pitchFamily="34" charset="0"/>
            </a:endParaRPr>
          </a:p>
          <a:p>
            <a:pPr algn="ctr">
              <a:spcBef>
                <a:spcPts val="1800"/>
              </a:spcBef>
              <a:defRPr/>
            </a:pPr>
            <a:r>
              <a:rPr lang="en-US" altLang="en-US" sz="2800" b="1" kern="0" dirty="0">
                <a:latin typeface="Candara" panose="020E0502030303020204" pitchFamily="34" charset="0"/>
              </a:rPr>
              <a:t>Location: </a:t>
            </a:r>
          </a:p>
          <a:p>
            <a:pPr marL="540000" lvl="1">
              <a:lnSpc>
                <a:spcPct val="100000"/>
              </a:lnSpc>
              <a:defRPr/>
            </a:pPr>
            <a:r>
              <a:rPr lang="en-US" altLang="en-US" sz="2400" kern="0" dirty="0" err="1">
                <a:latin typeface="Candara" panose="020E0502030303020204" pitchFamily="34" charset="0"/>
              </a:rPr>
              <a:t>endothel</a:t>
            </a:r>
            <a:r>
              <a:rPr lang="en-US" altLang="en-US" sz="2400" kern="0" dirty="0">
                <a:latin typeface="Candara" panose="020E0502030303020204" pitchFamily="34" charset="0"/>
              </a:rPr>
              <a:t>, smooth muscles (vessels, bronchi, uterus, GIT), peripheral neuron ending, CNS (!!!)</a:t>
            </a:r>
          </a:p>
          <a:p>
            <a:pPr algn="ctr">
              <a:spcBef>
                <a:spcPts val="1800"/>
              </a:spcBef>
              <a:defRPr/>
            </a:pPr>
            <a:r>
              <a:rPr lang="en-US" altLang="en-US" sz="2800" b="1" kern="0" dirty="0">
                <a:latin typeface="Candara" panose="020E0502030303020204" pitchFamily="34" charset="0"/>
              </a:rPr>
              <a:t>Effect</a:t>
            </a:r>
            <a:r>
              <a:rPr lang="cs-CZ" altLang="en-US" sz="2800" b="1" kern="0" dirty="0">
                <a:latin typeface="Candara" panose="020E0502030303020204" pitchFamily="34" charset="0"/>
              </a:rPr>
              <a:t>s</a:t>
            </a:r>
            <a:r>
              <a:rPr lang="en-US" altLang="en-US" sz="2800" b="1" kern="0" dirty="0">
                <a:latin typeface="Candara" panose="020E0502030303020204" pitchFamily="34" charset="0"/>
              </a:rPr>
              <a:t>:</a:t>
            </a:r>
          </a:p>
          <a:p>
            <a:pPr marL="540000" lvl="1">
              <a:lnSpc>
                <a:spcPct val="150000"/>
              </a:lnSpc>
              <a:defRPr/>
            </a:pPr>
            <a:r>
              <a:rPr lang="en-US" altLang="en-US" sz="2400" kern="0" dirty="0">
                <a:latin typeface="Candara" panose="020E0502030303020204" pitchFamily="34" charset="0"/>
              </a:rPr>
              <a:t>smooth muscle contraction (bronchi, uterus, ileum)</a:t>
            </a:r>
          </a:p>
          <a:p>
            <a:pPr marL="540000" lvl="1">
              <a:lnSpc>
                <a:spcPct val="150000"/>
              </a:lnSpc>
              <a:defRPr/>
            </a:pPr>
            <a:r>
              <a:rPr lang="en-US" altLang="en-US" sz="2400" kern="0" dirty="0">
                <a:latin typeface="Candara" panose="020E0502030303020204" pitchFamily="34" charset="0"/>
              </a:rPr>
              <a:t>vasodilatation of minor vessels (↓BP, reddening of skin)</a:t>
            </a:r>
          </a:p>
          <a:p>
            <a:pPr marL="540000" lvl="1">
              <a:lnSpc>
                <a:spcPct val="150000"/>
              </a:lnSpc>
              <a:defRPr/>
            </a:pPr>
            <a:r>
              <a:rPr lang="en-US" altLang="en-US" sz="2400" kern="0" dirty="0">
                <a:latin typeface="Candara" panose="020E0502030303020204" pitchFamily="34" charset="0"/>
              </a:rPr>
              <a:t>increase in vessel permeability (swelling)</a:t>
            </a:r>
          </a:p>
          <a:p>
            <a:pPr marL="540000" lvl="1">
              <a:lnSpc>
                <a:spcPct val="150000"/>
              </a:lnSpc>
              <a:defRPr/>
            </a:pPr>
            <a:r>
              <a:rPr lang="en-US" altLang="en-US" sz="2400" kern="0" dirty="0">
                <a:latin typeface="Candara" panose="020E0502030303020204" pitchFamily="34" charset="0"/>
              </a:rPr>
              <a:t>irritation of peripheral neuron endings (itching, even pain)</a:t>
            </a:r>
          </a:p>
          <a:p>
            <a:pPr marL="540000" lvl="1">
              <a:lnSpc>
                <a:spcPct val="150000"/>
              </a:lnSpc>
              <a:defRPr/>
            </a:pPr>
            <a:r>
              <a:rPr lang="en-US" altLang="en-US" sz="2400" kern="0" dirty="0">
                <a:latin typeface="Candara" panose="020E0502030303020204" pitchFamily="34" charset="0"/>
              </a:rPr>
              <a:t>excitation of CNS</a:t>
            </a:r>
          </a:p>
          <a:p>
            <a:pPr lvl="1">
              <a:defRPr/>
            </a:pPr>
            <a:endParaRPr lang="en-US" altLang="en-US" sz="2400" kern="0" dirty="0"/>
          </a:p>
          <a:p>
            <a:pPr algn="ctr">
              <a:buFont typeface="Arial" panose="020B0604020202020204" pitchFamily="34" charset="0"/>
              <a:buNone/>
              <a:defRPr/>
            </a:pPr>
            <a:endParaRPr lang="en-US" altLang="en-US" kern="0" dirty="0"/>
          </a:p>
          <a:p>
            <a:pPr algn="ctr">
              <a:defRPr/>
            </a:pPr>
            <a:endParaRPr lang="en-US" altLang="en-US" kern="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52AD8CD-A0AD-43A0-BDA1-DC45570994F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69054" y="29554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292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27839821-D2A7-49F7-9778-1EDCFCB6BDBF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21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</a:t>
            </a:r>
            <a:r>
              <a:rPr lang="cs-CZ" altLang="en-US" sz="3600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2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receptors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6DB64EF2-44FF-47A6-90F5-2E74C6BBCC48}"/>
              </a:ext>
            </a:extLst>
          </p:cNvPr>
          <p:cNvSpPr txBox="1">
            <a:spLocks/>
          </p:cNvSpPr>
          <p:nvPr/>
        </p:nvSpPr>
        <p:spPr>
          <a:xfrm>
            <a:off x="1934802" y="1538215"/>
            <a:ext cx="8497890" cy="50355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defRPr/>
            </a:pPr>
            <a:r>
              <a:rPr lang="en-US" altLang="en-US" sz="2600" kern="0" dirty="0">
                <a:latin typeface="Candara" panose="020E0502030303020204" pitchFamily="34" charset="0"/>
              </a:rPr>
              <a:t>postsynaptic, G</a:t>
            </a:r>
            <a:r>
              <a:rPr lang="en-US" altLang="en-US" sz="2600" kern="0" baseline="-25000" dirty="0">
                <a:latin typeface="Candara" panose="020E0502030303020204" pitchFamily="34" charset="0"/>
              </a:rPr>
              <a:t>s</a:t>
            </a:r>
            <a:r>
              <a:rPr lang="en-US" altLang="en-US" sz="2600" kern="0" dirty="0">
                <a:latin typeface="Candara" panose="020E0502030303020204" pitchFamily="34" charset="0"/>
              </a:rPr>
              <a:t>-protein ↑ activity of adenylate cyclase →</a:t>
            </a:r>
            <a:r>
              <a:rPr lang="en-US" altLang="en-US" sz="2600" kern="0" dirty="0">
                <a:latin typeface="Candara" panose="020E0502030303020204" pitchFamily="34" charset="0"/>
                <a:sym typeface="Symbol" panose="05050102010706020507" pitchFamily="18" charset="2"/>
              </a:rPr>
              <a:t> cAMP</a:t>
            </a:r>
          </a:p>
          <a:p>
            <a:pPr algn="ctr">
              <a:defRPr/>
            </a:pPr>
            <a:endParaRPr lang="en-US" altLang="en-US" sz="2600" kern="0" dirty="0">
              <a:latin typeface="Candara" panose="020E0502030303020204" pitchFamily="34" charset="0"/>
              <a:sym typeface="Symbol" panose="05050102010706020507" pitchFamily="18" charset="2"/>
            </a:endParaRPr>
          </a:p>
          <a:p>
            <a:pPr algn="ctr">
              <a:spcBef>
                <a:spcPts val="1800"/>
              </a:spcBef>
              <a:defRPr/>
            </a:pPr>
            <a:r>
              <a:rPr lang="en-US" altLang="en-US" sz="2600" b="1" kern="0" dirty="0">
                <a:latin typeface="Candara" panose="020E0502030303020204" pitchFamily="34" charset="0"/>
              </a:rPr>
              <a:t>Location: </a:t>
            </a:r>
          </a:p>
          <a:p>
            <a:pPr marL="540000" lvl="1">
              <a:lnSpc>
                <a:spcPct val="100000"/>
              </a:lnSpc>
              <a:defRPr/>
            </a:pPr>
            <a:r>
              <a:rPr lang="en-US" altLang="en-US" sz="2400" kern="0" dirty="0">
                <a:latin typeface="Candara" panose="020E0502030303020204" pitchFamily="34" charset="0"/>
              </a:rPr>
              <a:t>stomach mucosa, heart, vessels, immune system</a:t>
            </a:r>
          </a:p>
          <a:p>
            <a:pPr algn="ctr">
              <a:spcBef>
                <a:spcPts val="1800"/>
              </a:spcBef>
              <a:defRPr/>
            </a:pPr>
            <a:endParaRPr lang="en-US" altLang="en-US" sz="2600" b="1" kern="0" dirty="0">
              <a:latin typeface="Candara" panose="020E0502030303020204" pitchFamily="34" charset="0"/>
              <a:sym typeface="Symbol" panose="05050102010706020507" pitchFamily="18" charset="2"/>
            </a:endParaRPr>
          </a:p>
          <a:p>
            <a:pPr algn="ctr">
              <a:spcBef>
                <a:spcPts val="1800"/>
              </a:spcBef>
              <a:defRPr/>
            </a:pPr>
            <a:r>
              <a:rPr lang="en-US" altLang="en-US" sz="2600" b="1" kern="0" dirty="0">
                <a:latin typeface="Candara" panose="020E0502030303020204" pitchFamily="34" charset="0"/>
                <a:sym typeface="Symbol" panose="05050102010706020507" pitchFamily="18" charset="2"/>
              </a:rPr>
              <a:t>Effect:</a:t>
            </a:r>
          </a:p>
          <a:p>
            <a:pPr marL="540000" lvl="1">
              <a:lnSpc>
                <a:spcPct val="100000"/>
              </a:lnSpc>
              <a:defRPr/>
            </a:pPr>
            <a:r>
              <a:rPr lang="en-US" altLang="en-US" sz="2400" kern="0" dirty="0">
                <a:latin typeface="Candara" panose="020E0502030303020204" pitchFamily="34" charset="0"/>
              </a:rPr>
              <a:t>in stomach: gastric acid, </a:t>
            </a:r>
            <a:r>
              <a:rPr lang="en-US" altLang="en-US" sz="2400" kern="0" dirty="0" err="1">
                <a:latin typeface="Candara" panose="020E0502030303020204" pitchFamily="34" charset="0"/>
              </a:rPr>
              <a:t>pepsine</a:t>
            </a:r>
            <a:r>
              <a:rPr lang="en-US" altLang="en-US" sz="2400" kern="0" dirty="0">
                <a:latin typeface="Candara" panose="020E0502030303020204" pitchFamily="34" charset="0"/>
              </a:rPr>
              <a:t>, intrinsic factor secretion</a:t>
            </a:r>
          </a:p>
          <a:p>
            <a:pPr marL="540000" lvl="1">
              <a:lnSpc>
                <a:spcPct val="100000"/>
              </a:lnSpc>
              <a:defRPr/>
            </a:pPr>
            <a:endParaRPr lang="en-US" altLang="en-US" sz="2400" kern="0" dirty="0">
              <a:latin typeface="Candara" panose="020E0502030303020204" pitchFamily="34" charset="0"/>
            </a:endParaRPr>
          </a:p>
          <a:p>
            <a:pPr marL="540000" lvl="1">
              <a:lnSpc>
                <a:spcPct val="100000"/>
              </a:lnSpc>
              <a:defRPr/>
            </a:pPr>
            <a:r>
              <a:rPr lang="en-US" altLang="en-US" sz="2400" kern="0" dirty="0">
                <a:latin typeface="Candara" panose="020E0502030303020204" pitchFamily="34" charset="0"/>
              </a:rPr>
              <a:t>slower and longer vasodilatation</a:t>
            </a:r>
          </a:p>
          <a:p>
            <a:pPr marL="540000" lvl="1">
              <a:lnSpc>
                <a:spcPct val="100000"/>
              </a:lnSpc>
              <a:defRPr/>
            </a:pPr>
            <a:endParaRPr lang="en-US" altLang="en-US" sz="2400" kern="0" dirty="0">
              <a:latin typeface="Candara" panose="020E0502030303020204" pitchFamily="34" charset="0"/>
            </a:endParaRPr>
          </a:p>
          <a:p>
            <a:pPr marL="540000" lvl="1">
              <a:lnSpc>
                <a:spcPct val="100000"/>
              </a:lnSpc>
              <a:defRPr/>
            </a:pPr>
            <a:r>
              <a:rPr lang="en-US" altLang="en-US" sz="2400" kern="0" dirty="0">
                <a:latin typeface="Candara" panose="020E0502030303020204" pitchFamily="34" charset="0"/>
              </a:rPr>
              <a:t>+ inotropic, + chronotropic effect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7657DA4-F971-4FAB-A9BF-1976B2F2F2C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21226" y="3825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555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802D3412-EBC8-4E10-B654-8D21692584B2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21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</a:t>
            </a:r>
            <a:r>
              <a:rPr lang="cs-CZ" altLang="en-US" sz="3600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3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receptors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7AD9AA84-9F3C-4DED-8562-5DACDCEDA487}"/>
              </a:ext>
            </a:extLst>
          </p:cNvPr>
          <p:cNvSpPr txBox="1">
            <a:spLocks/>
          </p:cNvSpPr>
          <p:nvPr/>
        </p:nvSpPr>
        <p:spPr>
          <a:xfrm>
            <a:off x="2136155" y="1268414"/>
            <a:ext cx="8227839" cy="55451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defRPr/>
            </a:pPr>
            <a:endParaRPr lang="cs-CZ" sz="2600" u="sng" kern="0" dirty="0">
              <a:latin typeface="Candara" panose="020E0502030303020204" pitchFamily="34" charset="0"/>
            </a:endParaRPr>
          </a:p>
          <a:p>
            <a:pPr algn="ctr">
              <a:defRPr/>
            </a:pPr>
            <a:r>
              <a:rPr lang="en-US" sz="2600" u="sng" kern="0" dirty="0">
                <a:latin typeface="Candara" panose="020E0502030303020204" pitchFamily="34" charset="0"/>
              </a:rPr>
              <a:t>presynaptic</a:t>
            </a:r>
            <a:r>
              <a:rPr lang="en-US" sz="2600" kern="0" dirty="0">
                <a:latin typeface="Candara" panose="020E0502030303020204" pitchFamily="34" charset="0"/>
              </a:rPr>
              <a:t>, G</a:t>
            </a:r>
            <a:r>
              <a:rPr lang="en-US" sz="2600" kern="0" baseline="-25000" dirty="0">
                <a:latin typeface="Candara" panose="020E0502030303020204" pitchFamily="34" charset="0"/>
              </a:rPr>
              <a:t>i</a:t>
            </a:r>
            <a:r>
              <a:rPr lang="en-US" sz="2600" kern="0" dirty="0">
                <a:latin typeface="Candara" panose="020E0502030303020204" pitchFamily="34" charset="0"/>
              </a:rPr>
              <a:t> protein</a:t>
            </a:r>
            <a:r>
              <a:rPr lang="en-US" sz="2600" kern="0" dirty="0">
                <a:latin typeface="Candara" panose="020E0502030303020204" pitchFamily="34" charset="0"/>
                <a:sym typeface="Symbol" pitchFamily="16" charset="2"/>
              </a:rPr>
              <a:t> → inhibition of N-type Ca</a:t>
            </a:r>
            <a:r>
              <a:rPr lang="en-US" sz="2600" kern="0" baseline="30000" dirty="0">
                <a:latin typeface="Candara" panose="020E0502030303020204" pitchFamily="34" charset="0"/>
                <a:sym typeface="Symbol" pitchFamily="16" charset="2"/>
              </a:rPr>
              <a:t>2+</a:t>
            </a:r>
            <a:r>
              <a:rPr lang="en-US" sz="2600" kern="0" dirty="0">
                <a:latin typeface="Candara" panose="020E0502030303020204" pitchFamily="34" charset="0"/>
                <a:sym typeface="Symbol" pitchFamily="16" charset="2"/>
              </a:rPr>
              <a:t> channels → </a:t>
            </a:r>
            <a:r>
              <a:rPr lang="en-US" sz="2600" kern="0" dirty="0">
                <a:latin typeface="Candara" panose="020E0502030303020204" pitchFamily="34" charset="0"/>
              </a:rPr>
              <a:t>↓ cellular Ca</a:t>
            </a:r>
            <a:r>
              <a:rPr lang="en-US" sz="2600" kern="0" baseline="30000" dirty="0">
                <a:latin typeface="Candara" panose="020E0502030303020204" pitchFamily="34" charset="0"/>
              </a:rPr>
              <a:t>2+</a:t>
            </a:r>
            <a:endParaRPr lang="en-US" sz="2600" kern="0" dirty="0">
              <a:latin typeface="Candara" panose="020E0502030303020204" pitchFamily="34" charset="0"/>
            </a:endParaRPr>
          </a:p>
          <a:p>
            <a:pPr marL="0" lvl="1">
              <a:lnSpc>
                <a:spcPct val="100000"/>
              </a:lnSpc>
              <a:defRPr/>
            </a:pPr>
            <a:r>
              <a:rPr lang="en-US" sz="2600" kern="0" dirty="0">
                <a:latin typeface="Candara" panose="020E0502030303020204" pitchFamily="34" charset="0"/>
              </a:rPr>
              <a:t>feedback inhibition of histamine release</a:t>
            </a:r>
          </a:p>
          <a:p>
            <a:pPr algn="ctr">
              <a:defRPr/>
            </a:pPr>
            <a:endParaRPr lang="cs-CZ" sz="2600" kern="0" dirty="0">
              <a:latin typeface="Candara" panose="020E0502030303020204" pitchFamily="34" charset="0"/>
            </a:endParaRPr>
          </a:p>
          <a:p>
            <a:pPr algn="ctr">
              <a:defRPr/>
            </a:pPr>
            <a:r>
              <a:rPr lang="en-US" sz="2600" kern="0" dirty="0">
                <a:latin typeface="Candara" panose="020E0502030303020204" pitchFamily="34" charset="0"/>
              </a:rPr>
              <a:t>heteroreceptors, ↓ release of other neurotransmitters</a:t>
            </a:r>
          </a:p>
          <a:p>
            <a:pPr algn="ctr">
              <a:spcBef>
                <a:spcPts val="1800"/>
              </a:spcBef>
              <a:defRPr/>
            </a:pPr>
            <a:r>
              <a:rPr lang="en-US" sz="2800" b="1" kern="0" dirty="0">
                <a:latin typeface="Candara" panose="020E0502030303020204" pitchFamily="34" charset="0"/>
              </a:rPr>
              <a:t>Location: </a:t>
            </a:r>
          </a:p>
          <a:p>
            <a:pPr marL="540000" lvl="1">
              <a:lnSpc>
                <a:spcPct val="100000"/>
              </a:lnSpc>
              <a:defRPr/>
            </a:pPr>
            <a:r>
              <a:rPr lang="en-US" sz="2400" kern="0" dirty="0">
                <a:latin typeface="Candara" panose="020E0502030303020204" pitchFamily="34" charset="0"/>
              </a:rPr>
              <a:t>mainly in CNS (but in PNS tissues as well)</a:t>
            </a:r>
          </a:p>
          <a:p>
            <a:pPr algn="ctr">
              <a:spcBef>
                <a:spcPts val="1800"/>
              </a:spcBef>
              <a:defRPr/>
            </a:pPr>
            <a:r>
              <a:rPr lang="en-US" sz="2800" b="1" kern="0" dirty="0">
                <a:latin typeface="Candara" panose="020E0502030303020204" pitchFamily="34" charset="0"/>
              </a:rPr>
              <a:t>Effect</a:t>
            </a:r>
            <a:r>
              <a:rPr lang="cs-CZ" sz="2800" b="1" kern="0" dirty="0">
                <a:latin typeface="Candara" panose="020E0502030303020204" pitchFamily="34" charset="0"/>
              </a:rPr>
              <a:t>s</a:t>
            </a:r>
            <a:r>
              <a:rPr lang="en-US" sz="2800" b="1" kern="0" dirty="0">
                <a:latin typeface="Candara" panose="020E0502030303020204" pitchFamily="34" charset="0"/>
              </a:rPr>
              <a:t>: </a:t>
            </a:r>
            <a:endParaRPr lang="cs-CZ" sz="2800" b="1" kern="0" dirty="0">
              <a:latin typeface="Candara" panose="020E0502030303020204" pitchFamily="34" charset="0"/>
            </a:endParaRPr>
          </a:p>
          <a:p>
            <a:pPr algn="ctr">
              <a:spcBef>
                <a:spcPts val="1800"/>
              </a:spcBef>
              <a:defRPr/>
            </a:pPr>
            <a:r>
              <a:rPr lang="en-US" kern="0" dirty="0">
                <a:latin typeface="Candara" panose="020E0502030303020204" pitchFamily="34" charset="0"/>
              </a:rPr>
              <a:t>sedation </a:t>
            </a:r>
          </a:p>
          <a:p>
            <a:pPr marL="540000" lvl="1">
              <a:lnSpc>
                <a:spcPct val="100000"/>
              </a:lnSpc>
              <a:defRPr/>
            </a:pPr>
            <a:r>
              <a:rPr lang="en-US" sz="2400" kern="0" dirty="0">
                <a:latin typeface="Candara" panose="020E0502030303020204" pitchFamily="34" charset="0"/>
              </a:rPr>
              <a:t>negative chronotropic effect</a:t>
            </a:r>
          </a:p>
          <a:p>
            <a:pPr marL="540000" lvl="1">
              <a:lnSpc>
                <a:spcPct val="100000"/>
              </a:lnSpc>
              <a:defRPr/>
            </a:pPr>
            <a:r>
              <a:rPr lang="en-US" sz="2400" kern="0" dirty="0">
                <a:latin typeface="Candara" panose="020E0502030303020204" pitchFamily="34" charset="0"/>
              </a:rPr>
              <a:t>bronchoconstriction</a:t>
            </a:r>
            <a:endParaRPr lang="en-US" b="1" kern="0" dirty="0">
              <a:latin typeface="Candara" panose="020E0502030303020204" pitchFamily="34" charset="0"/>
            </a:endParaRPr>
          </a:p>
          <a:p>
            <a:pPr algn="ctr">
              <a:defRPr/>
            </a:pPr>
            <a:endParaRPr lang="en-US" kern="0" dirty="0">
              <a:latin typeface="Candara" panose="020E0502030303020204" pitchFamily="34" charset="0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B34834D-71B5-43F9-AD5F-E6F174EDC1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75051" y="3040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557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5. Thyroid_2022_ENG[20220408155532830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CZ.potx" id="{0256B392-11D6-4CFF-A65D-2F19E0793336}" vid="{4DBF336A-63FD-420A-B5B7-04D31F847D6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UNI MED">
    <a:dk1>
      <a:srgbClr val="000000"/>
    </a:dk1>
    <a:lt1>
      <a:srgbClr val="FFFFFF"/>
    </a:lt1>
    <a:dk2>
      <a:srgbClr val="0000DC"/>
    </a:dk2>
    <a:lt2>
      <a:srgbClr val="FFC000"/>
    </a:lt2>
    <a:accent1>
      <a:srgbClr val="0000DC"/>
    </a:accent1>
    <a:accent2>
      <a:srgbClr val="F01928"/>
    </a:accent2>
    <a:accent3>
      <a:srgbClr val="00AF3F"/>
    </a:accent3>
    <a:accent4>
      <a:srgbClr val="4BC8FF"/>
    </a:accent4>
    <a:accent5>
      <a:srgbClr val="FF7300"/>
    </a:accent5>
    <a:accent6>
      <a:srgbClr val="B9006E"/>
    </a:accent6>
    <a:hlink>
      <a:srgbClr val="0000DC"/>
    </a:hlink>
    <a:folHlink>
      <a:srgbClr val="5AC8A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508</TotalTime>
  <Words>2799</Words>
  <Application>Microsoft Office PowerPoint</Application>
  <PresentationFormat>Širokoúhlá obrazovka</PresentationFormat>
  <Paragraphs>650</Paragraphs>
  <Slides>63</Slides>
  <Notes>19</Notes>
  <HiddenSlides>0</HiddenSlides>
  <MMClips>62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63</vt:i4>
      </vt:variant>
    </vt:vector>
  </HeadingPairs>
  <TitlesOfParts>
    <vt:vector size="70" baseType="lpstr">
      <vt:lpstr>Arial</vt:lpstr>
      <vt:lpstr>Calibri</vt:lpstr>
      <vt:lpstr>Candara</vt:lpstr>
      <vt:lpstr>Tahoma</vt:lpstr>
      <vt:lpstr>Times New Roman</vt:lpstr>
      <vt:lpstr>Wingdings</vt:lpstr>
      <vt:lpstr>Prezentace_MU_CZ</vt:lpstr>
      <vt:lpstr>Antihistaminines </vt:lpstr>
      <vt:lpstr>Histamine</vt:lpstr>
      <vt:lpstr>Histamine</vt:lpstr>
      <vt:lpstr>Prezentace aplikace PowerPoint</vt:lpstr>
      <vt:lpstr>Histamine metabolism</vt:lpstr>
      <vt:lpstr>Histamine receptors</vt:lpstr>
      <vt:lpstr>H1 receptors</vt:lpstr>
      <vt:lpstr>H2 receptors</vt:lpstr>
      <vt:lpstr>H3 receptors</vt:lpstr>
      <vt:lpstr>H4 receptors</vt:lpstr>
      <vt:lpstr>Prezentace aplikace PowerPoint</vt:lpstr>
      <vt:lpstr> Lewis reaction</vt:lpstr>
      <vt:lpstr>Prezentace aplikace PowerPoint</vt:lpstr>
      <vt:lpstr> Allergy</vt:lpstr>
      <vt:lpstr>Prezentace aplikace PowerPoint</vt:lpstr>
      <vt:lpstr> Allergy treatment</vt:lpstr>
      <vt:lpstr>H1 antihistamines</vt:lpstr>
      <vt:lpstr>H1 antihistamines  pharmacokinetics</vt:lpstr>
      <vt:lpstr>              H1 antihistamines - I. generation</vt:lpstr>
      <vt:lpstr>H1 antihistamines  AE of I. generation</vt:lpstr>
      <vt:lpstr>H1 antihistamines  II. and III. generation</vt:lpstr>
      <vt:lpstr>Novel H1 antihistamines  III. generation</vt:lpstr>
      <vt:lpstr>H1 antihistamines  AE of II. generation</vt:lpstr>
      <vt:lpstr>H1 antihistamines  Indications I</vt:lpstr>
      <vt:lpstr>H1 antihistamines  Indications II</vt:lpstr>
      <vt:lpstr>H1 antihistamines  Contraindications</vt:lpstr>
      <vt:lpstr>H3 antihistamines  </vt:lpstr>
      <vt:lpstr>Prezentace aplikace PowerPoint</vt:lpstr>
      <vt:lpstr>Bronchial asthma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Administration </vt:lpstr>
      <vt:lpstr>Prezentace aplikace PowerPoint</vt:lpstr>
      <vt:lpstr>β2 sympathomimetics</vt:lpstr>
      <vt:lpstr>β2 sympathomimetics</vt:lpstr>
      <vt:lpstr>β2 sympatomimetics</vt:lpstr>
      <vt:lpstr>Parasympatholytics</vt:lpstr>
      <vt:lpstr>Parasympatholytics</vt:lpstr>
      <vt:lpstr>Glucocorticoids</vt:lpstr>
      <vt:lpstr>Glucocorticoids</vt:lpstr>
      <vt:lpstr>MoA at the cellular level</vt:lpstr>
      <vt:lpstr>MoA at the cellular level</vt:lpstr>
      <vt:lpstr>Antiinflammatory effect of GC</vt:lpstr>
      <vt:lpstr>Glucocorticoids</vt:lpstr>
      <vt:lpstr>Methylxanthines</vt:lpstr>
      <vt:lpstr>Methylxanthines</vt:lpstr>
      <vt:lpstr>Methylxanthines</vt:lpstr>
      <vt:lpstr>Prezentace aplikace PowerPoint</vt:lpstr>
      <vt:lpstr>Antileukotrienes</vt:lpstr>
      <vt:lpstr>Imunoprophylactics  (mast cells stabilizers)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Farmakokinetika I</dc:title>
  <dc:creator>Jan Jurica</dc:creator>
  <cp:lastModifiedBy>Leoš Landa</cp:lastModifiedBy>
  <cp:revision>76</cp:revision>
  <cp:lastPrinted>1601-01-01T00:00:00Z</cp:lastPrinted>
  <dcterms:created xsi:type="dcterms:W3CDTF">2020-10-24T20:05:04Z</dcterms:created>
  <dcterms:modified xsi:type="dcterms:W3CDTF">2024-10-08T09:21:42Z</dcterms:modified>
</cp:coreProperties>
</file>