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16C78-76D8-4EBF-B7EB-53F3AA821554}" v="39" dt="2022-10-11T10:55:59.14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5768" autoAdjust="0"/>
  </p:normalViewPr>
  <p:slideViewPr>
    <p:cSldViewPr snapToGrid="0">
      <p:cViewPr varScale="1">
        <p:scale>
          <a:sx n="89" d="100"/>
          <a:sy n="89" d="100"/>
        </p:scale>
        <p:origin x="114" y="7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noProof="0" dirty="0"/>
              <a:t>Department </a:t>
            </a:r>
            <a:r>
              <a:rPr lang="cs-CZ" noProof="0" dirty="0" err="1"/>
              <a:t>of</a:t>
            </a:r>
            <a:r>
              <a:rPr lang="cs-CZ" noProof="0" dirty="0"/>
              <a:t> </a:t>
            </a:r>
            <a:r>
              <a:rPr lang="cs-CZ" noProof="0" dirty="0" err="1"/>
              <a:t>Physiology</a:t>
            </a:r>
            <a:r>
              <a:rPr lang="cs-CZ" noProof="0" dirty="0"/>
              <a:t>, </a:t>
            </a:r>
            <a:r>
              <a:rPr lang="cs-CZ" noProof="0" dirty="0" err="1"/>
              <a:t>Faculty</a:t>
            </a:r>
            <a:r>
              <a:rPr lang="cs-CZ" noProof="0" dirty="0"/>
              <a:t> </a:t>
            </a:r>
            <a:r>
              <a:rPr lang="cs-CZ" noProof="0" dirty="0" err="1"/>
              <a:t>of</a:t>
            </a:r>
            <a:r>
              <a:rPr lang="cs-CZ" noProof="0" dirty="0"/>
              <a:t> </a:t>
            </a:r>
            <a:r>
              <a:rPr lang="cs-CZ" noProof="0" dirty="0" err="1"/>
              <a:t>Medicine</a:t>
            </a:r>
            <a:r>
              <a:rPr lang="cs-CZ" noProof="0"/>
              <a:t>, Masaryk University</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398502" y="2741598"/>
            <a:ext cx="11361600" cy="1171580"/>
          </a:xfrm>
        </p:spPr>
        <p:txBody>
          <a:bodyPr/>
          <a:lstStyle/>
          <a:p>
            <a:r>
              <a:rPr lang="en-US" dirty="0"/>
              <a:t>Determination of the sensitivity of the respiratory center to hypercapnia</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415200" y="4022843"/>
            <a:ext cx="11361600" cy="698497"/>
          </a:xfrm>
        </p:spPr>
        <p:txBody>
          <a:bodyPr/>
          <a:lstStyle/>
          <a:p>
            <a:r>
              <a:rPr lang="cs-CZ" dirty="0" err="1"/>
              <a:t>Physiology</a:t>
            </a:r>
            <a:r>
              <a:rPr lang="cs-CZ" dirty="0"/>
              <a:t> I – </a:t>
            </a:r>
            <a:r>
              <a:rPr lang="cs-CZ" dirty="0" err="1"/>
              <a:t>practice</a:t>
            </a:r>
            <a:endParaRPr lang="cs-CZ" dirty="0"/>
          </a:p>
          <a:p>
            <a:r>
              <a:rPr lang="cs-CZ" dirty="0" err="1"/>
              <a:t>Autumn</a:t>
            </a:r>
            <a:r>
              <a:rPr lang="cs-CZ" dirty="0"/>
              <a:t>, </a:t>
            </a:r>
            <a:r>
              <a:rPr lang="cs-CZ" dirty="0" err="1"/>
              <a:t>weeks</a:t>
            </a:r>
            <a:r>
              <a:rPr lang="cs-CZ" dirty="0"/>
              <a:t> 7–9</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C51C993-BED0-5F80-5AAA-375DCC5980F9}"/>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EA931110-A8DB-715F-8C63-8004EE09FA73}"/>
              </a:ext>
            </a:extLst>
          </p:cNvPr>
          <p:cNvSpPr>
            <a:spLocks noGrp="1"/>
          </p:cNvSpPr>
          <p:nvPr>
            <p:ph type="title"/>
          </p:nvPr>
        </p:nvSpPr>
        <p:spPr/>
        <p:txBody>
          <a:bodyPr/>
          <a:lstStyle/>
          <a:p>
            <a:r>
              <a:rPr lang="cs-CZ" dirty="0"/>
              <a:t>Pulse </a:t>
            </a:r>
            <a:r>
              <a:rPr lang="cs-CZ" dirty="0" err="1"/>
              <a:t>oximetry</a:t>
            </a:r>
            <a:endParaRPr lang="cs-CZ" dirty="0"/>
          </a:p>
        </p:txBody>
      </p:sp>
      <p:sp>
        <p:nvSpPr>
          <p:cNvPr id="5" name="Content Placeholder 4">
            <a:extLst>
              <a:ext uri="{FF2B5EF4-FFF2-40B4-BE49-F238E27FC236}">
                <a16:creationId xmlns:a16="http://schemas.microsoft.com/office/drawing/2014/main" id="{CD78C722-C212-14F2-E095-603FC4ADFC57}"/>
              </a:ext>
            </a:extLst>
          </p:cNvPr>
          <p:cNvSpPr>
            <a:spLocks noGrp="1"/>
          </p:cNvSpPr>
          <p:nvPr>
            <p:ph idx="1"/>
          </p:nvPr>
        </p:nvSpPr>
        <p:spPr>
          <a:xfrm>
            <a:off x="414000" y="1611030"/>
            <a:ext cx="7380885" cy="4139998"/>
          </a:xfrm>
        </p:spPr>
        <p:txBody>
          <a:bodyPr/>
          <a:lstStyle/>
          <a:p>
            <a:pPr lvl="1"/>
            <a:r>
              <a:rPr lang="en-US" sz="2400" dirty="0"/>
              <a:t>Is a photometric method of non-invasive measurement of hemoglobin saturation with oxygen in the arterial blood.</a:t>
            </a:r>
          </a:p>
          <a:p>
            <a:pPr lvl="1"/>
            <a:r>
              <a:rPr lang="en-US" sz="2400" dirty="0"/>
              <a:t>The method is based on the evaluation of the absorption of transmitted light of two different wavelengths after passing through tissues.</a:t>
            </a:r>
          </a:p>
          <a:p>
            <a:pPr lvl="1"/>
            <a:r>
              <a:rPr lang="en-US" sz="2400" dirty="0"/>
              <a:t>How to get saturation only in the arterial blood: subtract the value between individual heartbeats from the value at the peak of the pulse wave. The component calculated in this way is then equal to the absorption of the variable component, which is the arterial blood (the representation of other tissue is stable).</a:t>
            </a:r>
          </a:p>
        </p:txBody>
      </p:sp>
      <p:pic>
        <p:nvPicPr>
          <p:cNvPr id="6" name="Picture 3" descr="C:\Users\Johanka\Desktop\výuka\prezentace k praktikám ppt\Nové verze praktik podzim 2018\hypoxie, hyperkapnie\staré prezentace\FingertipPulseOximeter300C2.jpg">
            <a:extLst>
              <a:ext uri="{FF2B5EF4-FFF2-40B4-BE49-F238E27FC236}">
                <a16:creationId xmlns:a16="http://schemas.microsoft.com/office/drawing/2014/main" id="{D5015366-27B3-2197-D6C2-698B3504C58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76408" y="147012"/>
            <a:ext cx="1701689" cy="1350117"/>
          </a:xfrm>
          <a:prstGeom prst="rect">
            <a:avLst/>
          </a:prstGeom>
          <a:noFill/>
          <a:extLst>
            <a:ext uri="{909E8E84-426E-40DD-AFC4-6F175D3DCCD1}">
              <a14:hiddenFill xmlns:a14="http://schemas.microsoft.com/office/drawing/2010/main">
                <a:solidFill>
                  <a:srgbClr val="FFFFFF"/>
                </a:solidFill>
              </a14:hiddenFill>
            </a:ext>
          </a:extLst>
        </p:spPr>
      </p:pic>
      <p:grpSp>
        <p:nvGrpSpPr>
          <p:cNvPr id="7" name="Skupina 25">
            <a:extLst>
              <a:ext uri="{FF2B5EF4-FFF2-40B4-BE49-F238E27FC236}">
                <a16:creationId xmlns:a16="http://schemas.microsoft.com/office/drawing/2014/main" id="{219441B3-EE4D-42AD-7573-82A594A51244}"/>
              </a:ext>
            </a:extLst>
          </p:cNvPr>
          <p:cNvGrpSpPr/>
          <p:nvPr/>
        </p:nvGrpSpPr>
        <p:grpSpPr>
          <a:xfrm>
            <a:off x="7488429" y="295432"/>
            <a:ext cx="4279744" cy="3315179"/>
            <a:chOff x="4727776" y="2790438"/>
            <a:chExt cx="4279744" cy="3315179"/>
          </a:xfrm>
        </p:grpSpPr>
        <p:sp>
          <p:nvSpPr>
            <p:cNvPr id="8" name="Volný tvar 13">
              <a:extLst>
                <a:ext uri="{FF2B5EF4-FFF2-40B4-BE49-F238E27FC236}">
                  <a16:creationId xmlns:a16="http://schemas.microsoft.com/office/drawing/2014/main" id="{CF910A96-07F1-58EB-8CE1-C5A49B4D074B}"/>
                </a:ext>
              </a:extLst>
            </p:cNvPr>
            <p:cNvSpPr/>
            <p:nvPr/>
          </p:nvSpPr>
          <p:spPr>
            <a:xfrm>
              <a:off x="5120640" y="3043753"/>
              <a:ext cx="3582050" cy="1700867"/>
            </a:xfrm>
            <a:custGeom>
              <a:avLst/>
              <a:gdLst>
                <a:gd name="connsiteX0" fmla="*/ 0 w 3570136"/>
                <a:gd name="connsiteY0" fmla="*/ 433797 h 1719015"/>
                <a:gd name="connsiteX1" fmla="*/ 166977 w 3570136"/>
                <a:gd name="connsiteY1" fmla="*/ 211160 h 1719015"/>
                <a:gd name="connsiteX2" fmla="*/ 318052 w 3570136"/>
                <a:gd name="connsiteY2" fmla="*/ 4427 h 1719015"/>
                <a:gd name="connsiteX3" fmla="*/ 437322 w 3570136"/>
                <a:gd name="connsiteY3" fmla="*/ 83940 h 1719015"/>
                <a:gd name="connsiteX4" fmla="*/ 516835 w 3570136"/>
                <a:gd name="connsiteY4" fmla="*/ 250917 h 1719015"/>
                <a:gd name="connsiteX5" fmla="*/ 588397 w 3570136"/>
                <a:gd name="connsiteY5" fmla="*/ 179355 h 1719015"/>
                <a:gd name="connsiteX6" fmla="*/ 636104 w 3570136"/>
                <a:gd name="connsiteY6" fmla="*/ 12378 h 1719015"/>
                <a:gd name="connsiteX7" fmla="*/ 691763 w 3570136"/>
                <a:gd name="connsiteY7" fmla="*/ 274771 h 1719015"/>
                <a:gd name="connsiteX8" fmla="*/ 866692 w 3570136"/>
                <a:gd name="connsiteY8" fmla="*/ 1260733 h 1719015"/>
                <a:gd name="connsiteX9" fmla="*/ 1081377 w 3570136"/>
                <a:gd name="connsiteY9" fmla="*/ 1666249 h 1719015"/>
                <a:gd name="connsiteX10" fmla="*/ 1415332 w 3570136"/>
                <a:gd name="connsiteY10" fmla="*/ 1682152 h 1719015"/>
                <a:gd name="connsiteX11" fmla="*/ 2194560 w 3570136"/>
                <a:gd name="connsiteY11" fmla="*/ 1372051 h 1719015"/>
                <a:gd name="connsiteX12" fmla="*/ 2846567 w 3570136"/>
                <a:gd name="connsiteY12" fmla="*/ 1236879 h 1719015"/>
                <a:gd name="connsiteX13" fmla="*/ 3570136 w 3570136"/>
                <a:gd name="connsiteY13" fmla="*/ 1236879 h 1719015"/>
                <a:gd name="connsiteX0" fmla="*/ 0 w 3570136"/>
                <a:gd name="connsiteY0" fmla="*/ 433797 h 1719015"/>
                <a:gd name="connsiteX1" fmla="*/ 166977 w 3570136"/>
                <a:gd name="connsiteY1" fmla="*/ 211160 h 1719015"/>
                <a:gd name="connsiteX2" fmla="*/ 318052 w 3570136"/>
                <a:gd name="connsiteY2" fmla="*/ 4427 h 1719015"/>
                <a:gd name="connsiteX3" fmla="*/ 437322 w 3570136"/>
                <a:gd name="connsiteY3" fmla="*/ 83940 h 1719015"/>
                <a:gd name="connsiteX4" fmla="*/ 516835 w 3570136"/>
                <a:gd name="connsiteY4" fmla="*/ 250917 h 1719015"/>
                <a:gd name="connsiteX5" fmla="*/ 573505 w 3570136"/>
                <a:gd name="connsiteY5" fmla="*/ 119785 h 1719015"/>
                <a:gd name="connsiteX6" fmla="*/ 636104 w 3570136"/>
                <a:gd name="connsiteY6" fmla="*/ 12378 h 1719015"/>
                <a:gd name="connsiteX7" fmla="*/ 691763 w 3570136"/>
                <a:gd name="connsiteY7" fmla="*/ 274771 h 1719015"/>
                <a:gd name="connsiteX8" fmla="*/ 866692 w 3570136"/>
                <a:gd name="connsiteY8" fmla="*/ 1260733 h 1719015"/>
                <a:gd name="connsiteX9" fmla="*/ 1081377 w 3570136"/>
                <a:gd name="connsiteY9" fmla="*/ 1666249 h 1719015"/>
                <a:gd name="connsiteX10" fmla="*/ 1415332 w 3570136"/>
                <a:gd name="connsiteY10" fmla="*/ 1682152 h 1719015"/>
                <a:gd name="connsiteX11" fmla="*/ 2194560 w 3570136"/>
                <a:gd name="connsiteY11" fmla="*/ 1372051 h 1719015"/>
                <a:gd name="connsiteX12" fmla="*/ 2846567 w 3570136"/>
                <a:gd name="connsiteY12" fmla="*/ 1236879 h 1719015"/>
                <a:gd name="connsiteX13" fmla="*/ 3570136 w 3570136"/>
                <a:gd name="connsiteY13" fmla="*/ 1236879 h 1719015"/>
                <a:gd name="connsiteX0" fmla="*/ 0 w 3570136"/>
                <a:gd name="connsiteY0" fmla="*/ 437420 h 1722638"/>
                <a:gd name="connsiteX1" fmla="*/ 166977 w 3570136"/>
                <a:gd name="connsiteY1" fmla="*/ 214783 h 1722638"/>
                <a:gd name="connsiteX2" fmla="*/ 318052 w 3570136"/>
                <a:gd name="connsiteY2" fmla="*/ 8050 h 1722638"/>
                <a:gd name="connsiteX3" fmla="*/ 437322 w 3570136"/>
                <a:gd name="connsiteY3" fmla="*/ 87563 h 1722638"/>
                <a:gd name="connsiteX4" fmla="*/ 516835 w 3570136"/>
                <a:gd name="connsiteY4" fmla="*/ 254540 h 1722638"/>
                <a:gd name="connsiteX5" fmla="*/ 573505 w 3570136"/>
                <a:gd name="connsiteY5" fmla="*/ 123408 h 1722638"/>
                <a:gd name="connsiteX6" fmla="*/ 633125 w 3570136"/>
                <a:gd name="connsiteY6" fmla="*/ 4087 h 1722638"/>
                <a:gd name="connsiteX7" fmla="*/ 691763 w 3570136"/>
                <a:gd name="connsiteY7" fmla="*/ 278394 h 1722638"/>
                <a:gd name="connsiteX8" fmla="*/ 866692 w 3570136"/>
                <a:gd name="connsiteY8" fmla="*/ 1264356 h 1722638"/>
                <a:gd name="connsiteX9" fmla="*/ 1081377 w 3570136"/>
                <a:gd name="connsiteY9" fmla="*/ 1669872 h 1722638"/>
                <a:gd name="connsiteX10" fmla="*/ 1415332 w 3570136"/>
                <a:gd name="connsiteY10" fmla="*/ 1685775 h 1722638"/>
                <a:gd name="connsiteX11" fmla="*/ 2194560 w 3570136"/>
                <a:gd name="connsiteY11" fmla="*/ 1375674 h 1722638"/>
                <a:gd name="connsiteX12" fmla="*/ 2846567 w 3570136"/>
                <a:gd name="connsiteY12" fmla="*/ 1240502 h 1722638"/>
                <a:gd name="connsiteX13" fmla="*/ 3570136 w 3570136"/>
                <a:gd name="connsiteY13" fmla="*/ 1240502 h 1722638"/>
                <a:gd name="connsiteX0" fmla="*/ 0 w 3570136"/>
                <a:gd name="connsiteY0" fmla="*/ 437420 h 1722638"/>
                <a:gd name="connsiteX1" fmla="*/ 166977 w 3570136"/>
                <a:gd name="connsiteY1" fmla="*/ 214783 h 1722638"/>
                <a:gd name="connsiteX2" fmla="*/ 294224 w 3570136"/>
                <a:gd name="connsiteY2" fmla="*/ 8050 h 1722638"/>
                <a:gd name="connsiteX3" fmla="*/ 437322 w 3570136"/>
                <a:gd name="connsiteY3" fmla="*/ 87563 h 1722638"/>
                <a:gd name="connsiteX4" fmla="*/ 516835 w 3570136"/>
                <a:gd name="connsiteY4" fmla="*/ 254540 h 1722638"/>
                <a:gd name="connsiteX5" fmla="*/ 573505 w 3570136"/>
                <a:gd name="connsiteY5" fmla="*/ 123408 h 1722638"/>
                <a:gd name="connsiteX6" fmla="*/ 633125 w 3570136"/>
                <a:gd name="connsiteY6" fmla="*/ 4087 h 1722638"/>
                <a:gd name="connsiteX7" fmla="*/ 691763 w 3570136"/>
                <a:gd name="connsiteY7" fmla="*/ 278394 h 1722638"/>
                <a:gd name="connsiteX8" fmla="*/ 866692 w 3570136"/>
                <a:gd name="connsiteY8" fmla="*/ 1264356 h 1722638"/>
                <a:gd name="connsiteX9" fmla="*/ 1081377 w 3570136"/>
                <a:gd name="connsiteY9" fmla="*/ 1669872 h 1722638"/>
                <a:gd name="connsiteX10" fmla="*/ 1415332 w 3570136"/>
                <a:gd name="connsiteY10" fmla="*/ 1685775 h 1722638"/>
                <a:gd name="connsiteX11" fmla="*/ 2194560 w 3570136"/>
                <a:gd name="connsiteY11" fmla="*/ 1375674 h 1722638"/>
                <a:gd name="connsiteX12" fmla="*/ 2846567 w 3570136"/>
                <a:gd name="connsiteY12" fmla="*/ 1240502 h 1722638"/>
                <a:gd name="connsiteX13" fmla="*/ 3570136 w 3570136"/>
                <a:gd name="connsiteY13" fmla="*/ 1240502 h 1722638"/>
                <a:gd name="connsiteX0" fmla="*/ 0 w 3570136"/>
                <a:gd name="connsiteY0" fmla="*/ 437420 h 1722638"/>
                <a:gd name="connsiteX1" fmla="*/ 166977 w 3570136"/>
                <a:gd name="connsiteY1" fmla="*/ 214783 h 1722638"/>
                <a:gd name="connsiteX2" fmla="*/ 297202 w 3570136"/>
                <a:gd name="connsiteY2" fmla="*/ 11028 h 1722638"/>
                <a:gd name="connsiteX3" fmla="*/ 437322 w 3570136"/>
                <a:gd name="connsiteY3" fmla="*/ 87563 h 1722638"/>
                <a:gd name="connsiteX4" fmla="*/ 516835 w 3570136"/>
                <a:gd name="connsiteY4" fmla="*/ 254540 h 1722638"/>
                <a:gd name="connsiteX5" fmla="*/ 573505 w 3570136"/>
                <a:gd name="connsiteY5" fmla="*/ 123408 h 1722638"/>
                <a:gd name="connsiteX6" fmla="*/ 633125 w 3570136"/>
                <a:gd name="connsiteY6" fmla="*/ 4087 h 1722638"/>
                <a:gd name="connsiteX7" fmla="*/ 691763 w 3570136"/>
                <a:gd name="connsiteY7" fmla="*/ 278394 h 1722638"/>
                <a:gd name="connsiteX8" fmla="*/ 866692 w 3570136"/>
                <a:gd name="connsiteY8" fmla="*/ 1264356 h 1722638"/>
                <a:gd name="connsiteX9" fmla="*/ 1081377 w 3570136"/>
                <a:gd name="connsiteY9" fmla="*/ 1669872 h 1722638"/>
                <a:gd name="connsiteX10" fmla="*/ 1415332 w 3570136"/>
                <a:gd name="connsiteY10" fmla="*/ 1685775 h 1722638"/>
                <a:gd name="connsiteX11" fmla="*/ 2194560 w 3570136"/>
                <a:gd name="connsiteY11" fmla="*/ 1375674 h 1722638"/>
                <a:gd name="connsiteX12" fmla="*/ 2846567 w 3570136"/>
                <a:gd name="connsiteY12" fmla="*/ 1240502 h 1722638"/>
                <a:gd name="connsiteX13" fmla="*/ 3570136 w 3570136"/>
                <a:gd name="connsiteY13" fmla="*/ 1240502 h 1722638"/>
                <a:gd name="connsiteX0" fmla="*/ 0 w 3570136"/>
                <a:gd name="connsiteY0" fmla="*/ 442688 h 1727906"/>
                <a:gd name="connsiteX1" fmla="*/ 166977 w 3570136"/>
                <a:gd name="connsiteY1" fmla="*/ 220051 h 1727906"/>
                <a:gd name="connsiteX2" fmla="*/ 297202 w 3570136"/>
                <a:gd name="connsiteY2" fmla="*/ 16296 h 1727906"/>
                <a:gd name="connsiteX3" fmla="*/ 437322 w 3570136"/>
                <a:gd name="connsiteY3" fmla="*/ 92831 h 1727906"/>
                <a:gd name="connsiteX4" fmla="*/ 516835 w 3570136"/>
                <a:gd name="connsiteY4" fmla="*/ 259808 h 1727906"/>
                <a:gd name="connsiteX5" fmla="*/ 573505 w 3570136"/>
                <a:gd name="connsiteY5" fmla="*/ 128676 h 1727906"/>
                <a:gd name="connsiteX6" fmla="*/ 633125 w 3570136"/>
                <a:gd name="connsiteY6" fmla="*/ 9355 h 1727906"/>
                <a:gd name="connsiteX7" fmla="*/ 691763 w 3570136"/>
                <a:gd name="connsiteY7" fmla="*/ 283662 h 1727906"/>
                <a:gd name="connsiteX8" fmla="*/ 866692 w 3570136"/>
                <a:gd name="connsiteY8" fmla="*/ 1269624 h 1727906"/>
                <a:gd name="connsiteX9" fmla="*/ 1081377 w 3570136"/>
                <a:gd name="connsiteY9" fmla="*/ 1675140 h 1727906"/>
                <a:gd name="connsiteX10" fmla="*/ 1415332 w 3570136"/>
                <a:gd name="connsiteY10" fmla="*/ 1691043 h 1727906"/>
                <a:gd name="connsiteX11" fmla="*/ 2194560 w 3570136"/>
                <a:gd name="connsiteY11" fmla="*/ 1380942 h 1727906"/>
                <a:gd name="connsiteX12" fmla="*/ 2846567 w 3570136"/>
                <a:gd name="connsiteY12" fmla="*/ 1245770 h 1727906"/>
                <a:gd name="connsiteX13" fmla="*/ 3570136 w 3570136"/>
                <a:gd name="connsiteY13" fmla="*/ 1245770 h 1727906"/>
                <a:gd name="connsiteX0" fmla="*/ 0 w 3570136"/>
                <a:gd name="connsiteY0" fmla="*/ 430966 h 1716184"/>
                <a:gd name="connsiteX1" fmla="*/ 166977 w 3570136"/>
                <a:gd name="connsiteY1" fmla="*/ 208329 h 1716184"/>
                <a:gd name="connsiteX2" fmla="*/ 297202 w 3570136"/>
                <a:gd name="connsiteY2" fmla="*/ 4574 h 1716184"/>
                <a:gd name="connsiteX3" fmla="*/ 437322 w 3570136"/>
                <a:gd name="connsiteY3" fmla="*/ 81109 h 1716184"/>
                <a:gd name="connsiteX4" fmla="*/ 516835 w 3570136"/>
                <a:gd name="connsiteY4" fmla="*/ 248086 h 1716184"/>
                <a:gd name="connsiteX5" fmla="*/ 573505 w 3570136"/>
                <a:gd name="connsiteY5" fmla="*/ 116954 h 1716184"/>
                <a:gd name="connsiteX6" fmla="*/ 653974 w 3570136"/>
                <a:gd name="connsiteY6" fmla="*/ 12525 h 1716184"/>
                <a:gd name="connsiteX7" fmla="*/ 691763 w 3570136"/>
                <a:gd name="connsiteY7" fmla="*/ 271940 h 1716184"/>
                <a:gd name="connsiteX8" fmla="*/ 866692 w 3570136"/>
                <a:gd name="connsiteY8" fmla="*/ 1257902 h 1716184"/>
                <a:gd name="connsiteX9" fmla="*/ 1081377 w 3570136"/>
                <a:gd name="connsiteY9" fmla="*/ 1663418 h 1716184"/>
                <a:gd name="connsiteX10" fmla="*/ 1415332 w 3570136"/>
                <a:gd name="connsiteY10" fmla="*/ 1679321 h 1716184"/>
                <a:gd name="connsiteX11" fmla="*/ 2194560 w 3570136"/>
                <a:gd name="connsiteY11" fmla="*/ 1369220 h 1716184"/>
                <a:gd name="connsiteX12" fmla="*/ 2846567 w 3570136"/>
                <a:gd name="connsiteY12" fmla="*/ 1234048 h 1716184"/>
                <a:gd name="connsiteX13" fmla="*/ 3570136 w 3570136"/>
                <a:gd name="connsiteY13" fmla="*/ 1234048 h 1716184"/>
                <a:gd name="connsiteX0" fmla="*/ 0 w 3570136"/>
                <a:gd name="connsiteY0" fmla="*/ 430966 h 1716184"/>
                <a:gd name="connsiteX1" fmla="*/ 166977 w 3570136"/>
                <a:gd name="connsiteY1" fmla="*/ 208329 h 1716184"/>
                <a:gd name="connsiteX2" fmla="*/ 297202 w 3570136"/>
                <a:gd name="connsiteY2" fmla="*/ 4574 h 1716184"/>
                <a:gd name="connsiteX3" fmla="*/ 437322 w 3570136"/>
                <a:gd name="connsiteY3" fmla="*/ 81109 h 1716184"/>
                <a:gd name="connsiteX4" fmla="*/ 516835 w 3570136"/>
                <a:gd name="connsiteY4" fmla="*/ 248086 h 1716184"/>
                <a:gd name="connsiteX5" fmla="*/ 573505 w 3570136"/>
                <a:gd name="connsiteY5" fmla="*/ 116954 h 1716184"/>
                <a:gd name="connsiteX6" fmla="*/ 653974 w 3570136"/>
                <a:gd name="connsiteY6" fmla="*/ 12525 h 1716184"/>
                <a:gd name="connsiteX7" fmla="*/ 721548 w 3570136"/>
                <a:gd name="connsiteY7" fmla="*/ 411930 h 1716184"/>
                <a:gd name="connsiteX8" fmla="*/ 866692 w 3570136"/>
                <a:gd name="connsiteY8" fmla="*/ 1257902 h 1716184"/>
                <a:gd name="connsiteX9" fmla="*/ 1081377 w 3570136"/>
                <a:gd name="connsiteY9" fmla="*/ 1663418 h 1716184"/>
                <a:gd name="connsiteX10" fmla="*/ 1415332 w 3570136"/>
                <a:gd name="connsiteY10" fmla="*/ 1679321 h 1716184"/>
                <a:gd name="connsiteX11" fmla="*/ 2194560 w 3570136"/>
                <a:gd name="connsiteY11" fmla="*/ 1369220 h 1716184"/>
                <a:gd name="connsiteX12" fmla="*/ 2846567 w 3570136"/>
                <a:gd name="connsiteY12" fmla="*/ 1234048 h 1716184"/>
                <a:gd name="connsiteX13" fmla="*/ 3570136 w 3570136"/>
                <a:gd name="connsiteY13" fmla="*/ 1234048 h 1716184"/>
                <a:gd name="connsiteX0" fmla="*/ 0 w 3570136"/>
                <a:gd name="connsiteY0" fmla="*/ 430966 h 1700867"/>
                <a:gd name="connsiteX1" fmla="*/ 166977 w 3570136"/>
                <a:gd name="connsiteY1" fmla="*/ 208329 h 1700867"/>
                <a:gd name="connsiteX2" fmla="*/ 297202 w 3570136"/>
                <a:gd name="connsiteY2" fmla="*/ 4574 h 1700867"/>
                <a:gd name="connsiteX3" fmla="*/ 437322 w 3570136"/>
                <a:gd name="connsiteY3" fmla="*/ 81109 h 1700867"/>
                <a:gd name="connsiteX4" fmla="*/ 516835 w 3570136"/>
                <a:gd name="connsiteY4" fmla="*/ 248086 h 1700867"/>
                <a:gd name="connsiteX5" fmla="*/ 573505 w 3570136"/>
                <a:gd name="connsiteY5" fmla="*/ 116954 h 1700867"/>
                <a:gd name="connsiteX6" fmla="*/ 653974 w 3570136"/>
                <a:gd name="connsiteY6" fmla="*/ 12525 h 1700867"/>
                <a:gd name="connsiteX7" fmla="*/ 721548 w 3570136"/>
                <a:gd name="connsiteY7" fmla="*/ 411930 h 1700867"/>
                <a:gd name="connsiteX8" fmla="*/ 866692 w 3570136"/>
                <a:gd name="connsiteY8" fmla="*/ 1257902 h 1700867"/>
                <a:gd name="connsiteX9" fmla="*/ 1081377 w 3570136"/>
                <a:gd name="connsiteY9" fmla="*/ 1663418 h 1700867"/>
                <a:gd name="connsiteX10" fmla="*/ 1439160 w 3570136"/>
                <a:gd name="connsiteY10" fmla="*/ 1649536 h 1700867"/>
                <a:gd name="connsiteX11" fmla="*/ 2194560 w 3570136"/>
                <a:gd name="connsiteY11" fmla="*/ 1369220 h 1700867"/>
                <a:gd name="connsiteX12" fmla="*/ 2846567 w 3570136"/>
                <a:gd name="connsiteY12" fmla="*/ 1234048 h 1700867"/>
                <a:gd name="connsiteX13" fmla="*/ 3570136 w 3570136"/>
                <a:gd name="connsiteY13" fmla="*/ 1234048 h 1700867"/>
                <a:gd name="connsiteX0" fmla="*/ 0 w 3582050"/>
                <a:gd name="connsiteY0" fmla="*/ 430966 h 1700867"/>
                <a:gd name="connsiteX1" fmla="*/ 166977 w 3582050"/>
                <a:gd name="connsiteY1" fmla="*/ 208329 h 1700867"/>
                <a:gd name="connsiteX2" fmla="*/ 297202 w 3582050"/>
                <a:gd name="connsiteY2" fmla="*/ 4574 h 1700867"/>
                <a:gd name="connsiteX3" fmla="*/ 437322 w 3582050"/>
                <a:gd name="connsiteY3" fmla="*/ 81109 h 1700867"/>
                <a:gd name="connsiteX4" fmla="*/ 516835 w 3582050"/>
                <a:gd name="connsiteY4" fmla="*/ 248086 h 1700867"/>
                <a:gd name="connsiteX5" fmla="*/ 573505 w 3582050"/>
                <a:gd name="connsiteY5" fmla="*/ 116954 h 1700867"/>
                <a:gd name="connsiteX6" fmla="*/ 653974 w 3582050"/>
                <a:gd name="connsiteY6" fmla="*/ 12525 h 1700867"/>
                <a:gd name="connsiteX7" fmla="*/ 721548 w 3582050"/>
                <a:gd name="connsiteY7" fmla="*/ 411930 h 1700867"/>
                <a:gd name="connsiteX8" fmla="*/ 866692 w 3582050"/>
                <a:gd name="connsiteY8" fmla="*/ 1257902 h 1700867"/>
                <a:gd name="connsiteX9" fmla="*/ 1081377 w 3582050"/>
                <a:gd name="connsiteY9" fmla="*/ 1663418 h 1700867"/>
                <a:gd name="connsiteX10" fmla="*/ 1439160 w 3582050"/>
                <a:gd name="connsiteY10" fmla="*/ 1649536 h 1700867"/>
                <a:gd name="connsiteX11" fmla="*/ 2194560 w 3582050"/>
                <a:gd name="connsiteY11" fmla="*/ 1369220 h 1700867"/>
                <a:gd name="connsiteX12" fmla="*/ 2846567 w 3582050"/>
                <a:gd name="connsiteY12" fmla="*/ 1234048 h 1700867"/>
                <a:gd name="connsiteX13" fmla="*/ 3582050 w 3582050"/>
                <a:gd name="connsiteY13" fmla="*/ 1228091 h 1700867"/>
                <a:gd name="connsiteX0" fmla="*/ 0 w 3582050"/>
                <a:gd name="connsiteY0" fmla="*/ 430966 h 1700867"/>
                <a:gd name="connsiteX1" fmla="*/ 166977 w 3582050"/>
                <a:gd name="connsiteY1" fmla="*/ 208329 h 1700867"/>
                <a:gd name="connsiteX2" fmla="*/ 297202 w 3582050"/>
                <a:gd name="connsiteY2" fmla="*/ 4574 h 1700867"/>
                <a:gd name="connsiteX3" fmla="*/ 437322 w 3582050"/>
                <a:gd name="connsiteY3" fmla="*/ 81109 h 1700867"/>
                <a:gd name="connsiteX4" fmla="*/ 516835 w 3582050"/>
                <a:gd name="connsiteY4" fmla="*/ 248086 h 1700867"/>
                <a:gd name="connsiteX5" fmla="*/ 573505 w 3582050"/>
                <a:gd name="connsiteY5" fmla="*/ 116954 h 1700867"/>
                <a:gd name="connsiteX6" fmla="*/ 653974 w 3582050"/>
                <a:gd name="connsiteY6" fmla="*/ 12525 h 1700867"/>
                <a:gd name="connsiteX7" fmla="*/ 721548 w 3582050"/>
                <a:gd name="connsiteY7" fmla="*/ 411930 h 1700867"/>
                <a:gd name="connsiteX8" fmla="*/ 866692 w 3582050"/>
                <a:gd name="connsiteY8" fmla="*/ 1257902 h 1700867"/>
                <a:gd name="connsiteX9" fmla="*/ 1081377 w 3582050"/>
                <a:gd name="connsiteY9" fmla="*/ 1663418 h 1700867"/>
                <a:gd name="connsiteX10" fmla="*/ 1439160 w 3582050"/>
                <a:gd name="connsiteY10" fmla="*/ 1649536 h 1700867"/>
                <a:gd name="connsiteX11" fmla="*/ 2194560 w 3582050"/>
                <a:gd name="connsiteY11" fmla="*/ 1369220 h 1700867"/>
                <a:gd name="connsiteX12" fmla="*/ 2846567 w 3582050"/>
                <a:gd name="connsiteY12" fmla="*/ 1234048 h 1700867"/>
                <a:gd name="connsiteX13" fmla="*/ 3582050 w 3582050"/>
                <a:gd name="connsiteY13" fmla="*/ 1228091 h 170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82050" h="1700867">
                  <a:moveTo>
                    <a:pt x="0" y="430966"/>
                  </a:moveTo>
                  <a:cubicBezTo>
                    <a:pt x="55659" y="356754"/>
                    <a:pt x="117443" y="279394"/>
                    <a:pt x="166977" y="208329"/>
                  </a:cubicBezTo>
                  <a:cubicBezTo>
                    <a:pt x="216511" y="137264"/>
                    <a:pt x="252144" y="25777"/>
                    <a:pt x="297202" y="4574"/>
                  </a:cubicBezTo>
                  <a:cubicBezTo>
                    <a:pt x="342260" y="-16629"/>
                    <a:pt x="400717" y="40524"/>
                    <a:pt x="437322" y="81109"/>
                  </a:cubicBezTo>
                  <a:cubicBezTo>
                    <a:pt x="473928" y="121694"/>
                    <a:pt x="494138" y="242112"/>
                    <a:pt x="516835" y="248086"/>
                  </a:cubicBezTo>
                  <a:cubicBezTo>
                    <a:pt x="539532" y="254060"/>
                    <a:pt x="550649" y="156214"/>
                    <a:pt x="573505" y="116954"/>
                  </a:cubicBezTo>
                  <a:cubicBezTo>
                    <a:pt x="596362" y="77694"/>
                    <a:pt x="629300" y="-36638"/>
                    <a:pt x="653974" y="12525"/>
                  </a:cubicBezTo>
                  <a:cubicBezTo>
                    <a:pt x="678648" y="61688"/>
                    <a:pt x="686095" y="204367"/>
                    <a:pt x="721548" y="411930"/>
                  </a:cubicBezTo>
                  <a:cubicBezTo>
                    <a:pt x="757001" y="619493"/>
                    <a:pt x="806721" y="1049321"/>
                    <a:pt x="866692" y="1257902"/>
                  </a:cubicBezTo>
                  <a:cubicBezTo>
                    <a:pt x="926663" y="1466483"/>
                    <a:pt x="985966" y="1598146"/>
                    <a:pt x="1081377" y="1663418"/>
                  </a:cubicBezTo>
                  <a:cubicBezTo>
                    <a:pt x="1176788" y="1728690"/>
                    <a:pt x="1253630" y="1698569"/>
                    <a:pt x="1439160" y="1649536"/>
                  </a:cubicBezTo>
                  <a:cubicBezTo>
                    <a:pt x="1624691" y="1600503"/>
                    <a:pt x="1959992" y="1438468"/>
                    <a:pt x="2194560" y="1369220"/>
                  </a:cubicBezTo>
                  <a:cubicBezTo>
                    <a:pt x="2429128" y="1299972"/>
                    <a:pt x="2615319" y="1257569"/>
                    <a:pt x="2846567" y="1234048"/>
                  </a:cubicBezTo>
                  <a:cubicBezTo>
                    <a:pt x="3077815" y="1210527"/>
                    <a:pt x="3416450" y="1204591"/>
                    <a:pt x="3582050" y="1228091"/>
                  </a:cubicBezTo>
                </a:path>
              </a:pathLst>
            </a:custGeom>
            <a:ln w="28575">
              <a:solidFill>
                <a:srgbClr val="FF0000"/>
              </a:solidFill>
            </a:ln>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b="0" i="0" u="none" strike="noStrike" cap="none" normalizeH="0" baseline="0">
                <a:ln>
                  <a:noFill/>
                </a:ln>
                <a:solidFill>
                  <a:schemeClr val="tx1"/>
                </a:solidFill>
                <a:effectLst/>
                <a:latin typeface="Tahoma" pitchFamily="34" charset="0"/>
              </a:endParaRPr>
            </a:p>
          </p:txBody>
        </p:sp>
        <p:sp>
          <p:nvSpPr>
            <p:cNvPr id="9" name="Volný tvar 14">
              <a:extLst>
                <a:ext uri="{FF2B5EF4-FFF2-40B4-BE49-F238E27FC236}">
                  <a16:creationId xmlns:a16="http://schemas.microsoft.com/office/drawing/2014/main" id="{1CB5EC91-95AA-8F9B-0E7A-B5052E5D76A6}"/>
                </a:ext>
              </a:extLst>
            </p:cNvPr>
            <p:cNvSpPr/>
            <p:nvPr/>
          </p:nvSpPr>
          <p:spPr>
            <a:xfrm>
              <a:off x="5124177" y="3081891"/>
              <a:ext cx="3586407" cy="1611678"/>
            </a:xfrm>
            <a:custGeom>
              <a:avLst/>
              <a:gdLst>
                <a:gd name="connsiteX0" fmla="*/ 0 w 3583602"/>
                <a:gd name="connsiteY0" fmla="*/ 446586 h 1635835"/>
                <a:gd name="connsiteX1" fmla="*/ 317133 w 3583602"/>
                <a:gd name="connsiteY1" fmla="*/ 55455 h 1635835"/>
                <a:gd name="connsiteX2" fmla="*/ 502127 w 3583602"/>
                <a:gd name="connsiteY2" fmla="*/ 44884 h 1635835"/>
                <a:gd name="connsiteX3" fmla="*/ 824545 w 3583602"/>
                <a:gd name="connsiteY3" fmla="*/ 451872 h 1635835"/>
                <a:gd name="connsiteX4" fmla="*/ 1046538 w 3583602"/>
                <a:gd name="connsiteY4" fmla="*/ 827146 h 1635835"/>
                <a:gd name="connsiteX5" fmla="*/ 1310816 w 3583602"/>
                <a:gd name="connsiteY5" fmla="*/ 1138993 h 1635835"/>
                <a:gd name="connsiteX6" fmla="*/ 1490525 w 3583602"/>
                <a:gd name="connsiteY6" fmla="*/ 1191849 h 1635835"/>
                <a:gd name="connsiteX7" fmla="*/ 1723089 w 3583602"/>
                <a:gd name="connsiteY7" fmla="*/ 1091423 h 1635835"/>
                <a:gd name="connsiteX8" fmla="*/ 1828800 w 3583602"/>
                <a:gd name="connsiteY8" fmla="*/ 1070281 h 1635835"/>
                <a:gd name="connsiteX9" fmla="*/ 2304499 w 3583602"/>
                <a:gd name="connsiteY9" fmla="*/ 1387414 h 1635835"/>
                <a:gd name="connsiteX10" fmla="*/ 2706201 w 3583602"/>
                <a:gd name="connsiteY10" fmla="*/ 1487839 h 1635835"/>
                <a:gd name="connsiteX11" fmla="*/ 3118474 w 3583602"/>
                <a:gd name="connsiteY11" fmla="*/ 1408556 h 1635835"/>
                <a:gd name="connsiteX12" fmla="*/ 3583602 w 3583602"/>
                <a:gd name="connsiteY12" fmla="*/ 1635835 h 1635835"/>
                <a:gd name="connsiteX0" fmla="*/ 0 w 3586407"/>
                <a:gd name="connsiteY0" fmla="*/ 428798 h 1634877"/>
                <a:gd name="connsiteX1" fmla="*/ 319938 w 3586407"/>
                <a:gd name="connsiteY1" fmla="*/ 54497 h 1634877"/>
                <a:gd name="connsiteX2" fmla="*/ 504932 w 3586407"/>
                <a:gd name="connsiteY2" fmla="*/ 43926 h 1634877"/>
                <a:gd name="connsiteX3" fmla="*/ 827350 w 3586407"/>
                <a:gd name="connsiteY3" fmla="*/ 450914 h 1634877"/>
                <a:gd name="connsiteX4" fmla="*/ 1049343 w 3586407"/>
                <a:gd name="connsiteY4" fmla="*/ 826188 h 1634877"/>
                <a:gd name="connsiteX5" fmla="*/ 1313621 w 3586407"/>
                <a:gd name="connsiteY5" fmla="*/ 1138035 h 1634877"/>
                <a:gd name="connsiteX6" fmla="*/ 1493330 w 3586407"/>
                <a:gd name="connsiteY6" fmla="*/ 1190891 h 1634877"/>
                <a:gd name="connsiteX7" fmla="*/ 1725894 w 3586407"/>
                <a:gd name="connsiteY7" fmla="*/ 1090465 h 1634877"/>
                <a:gd name="connsiteX8" fmla="*/ 1831605 w 3586407"/>
                <a:gd name="connsiteY8" fmla="*/ 1069323 h 1634877"/>
                <a:gd name="connsiteX9" fmla="*/ 2307304 w 3586407"/>
                <a:gd name="connsiteY9" fmla="*/ 1386456 h 1634877"/>
                <a:gd name="connsiteX10" fmla="*/ 2709006 w 3586407"/>
                <a:gd name="connsiteY10" fmla="*/ 1486881 h 1634877"/>
                <a:gd name="connsiteX11" fmla="*/ 3121279 w 3586407"/>
                <a:gd name="connsiteY11" fmla="*/ 1407598 h 1634877"/>
                <a:gd name="connsiteX12" fmla="*/ 3586407 w 3586407"/>
                <a:gd name="connsiteY12" fmla="*/ 1634877 h 1634877"/>
                <a:gd name="connsiteX0" fmla="*/ 0 w 3586407"/>
                <a:gd name="connsiteY0" fmla="*/ 426059 h 1632138"/>
                <a:gd name="connsiteX1" fmla="*/ 289084 w 3586407"/>
                <a:gd name="connsiteY1" fmla="*/ 57368 h 1632138"/>
                <a:gd name="connsiteX2" fmla="*/ 504932 w 3586407"/>
                <a:gd name="connsiteY2" fmla="*/ 41187 h 1632138"/>
                <a:gd name="connsiteX3" fmla="*/ 827350 w 3586407"/>
                <a:gd name="connsiteY3" fmla="*/ 448175 h 1632138"/>
                <a:gd name="connsiteX4" fmla="*/ 1049343 w 3586407"/>
                <a:gd name="connsiteY4" fmla="*/ 823449 h 1632138"/>
                <a:gd name="connsiteX5" fmla="*/ 1313621 w 3586407"/>
                <a:gd name="connsiteY5" fmla="*/ 1135296 h 1632138"/>
                <a:gd name="connsiteX6" fmla="*/ 1493330 w 3586407"/>
                <a:gd name="connsiteY6" fmla="*/ 1188152 h 1632138"/>
                <a:gd name="connsiteX7" fmla="*/ 1725894 w 3586407"/>
                <a:gd name="connsiteY7" fmla="*/ 1087726 h 1632138"/>
                <a:gd name="connsiteX8" fmla="*/ 1831605 w 3586407"/>
                <a:gd name="connsiteY8" fmla="*/ 1066584 h 1632138"/>
                <a:gd name="connsiteX9" fmla="*/ 2307304 w 3586407"/>
                <a:gd name="connsiteY9" fmla="*/ 1383717 h 1632138"/>
                <a:gd name="connsiteX10" fmla="*/ 2709006 w 3586407"/>
                <a:gd name="connsiteY10" fmla="*/ 1484142 h 1632138"/>
                <a:gd name="connsiteX11" fmla="*/ 3121279 w 3586407"/>
                <a:gd name="connsiteY11" fmla="*/ 1404859 h 1632138"/>
                <a:gd name="connsiteX12" fmla="*/ 3586407 w 3586407"/>
                <a:gd name="connsiteY12" fmla="*/ 1632138 h 1632138"/>
                <a:gd name="connsiteX0" fmla="*/ 0 w 3586407"/>
                <a:gd name="connsiteY0" fmla="*/ 405599 h 1611678"/>
                <a:gd name="connsiteX1" fmla="*/ 289084 w 3586407"/>
                <a:gd name="connsiteY1" fmla="*/ 36908 h 1611678"/>
                <a:gd name="connsiteX2" fmla="*/ 524567 w 3586407"/>
                <a:gd name="connsiteY2" fmla="*/ 57191 h 1611678"/>
                <a:gd name="connsiteX3" fmla="*/ 827350 w 3586407"/>
                <a:gd name="connsiteY3" fmla="*/ 427715 h 1611678"/>
                <a:gd name="connsiteX4" fmla="*/ 1049343 w 3586407"/>
                <a:gd name="connsiteY4" fmla="*/ 802989 h 1611678"/>
                <a:gd name="connsiteX5" fmla="*/ 1313621 w 3586407"/>
                <a:gd name="connsiteY5" fmla="*/ 1114836 h 1611678"/>
                <a:gd name="connsiteX6" fmla="*/ 1493330 w 3586407"/>
                <a:gd name="connsiteY6" fmla="*/ 1167692 h 1611678"/>
                <a:gd name="connsiteX7" fmla="*/ 1725894 w 3586407"/>
                <a:gd name="connsiteY7" fmla="*/ 1067266 h 1611678"/>
                <a:gd name="connsiteX8" fmla="*/ 1831605 w 3586407"/>
                <a:gd name="connsiteY8" fmla="*/ 1046124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313621 w 3586407"/>
                <a:gd name="connsiteY5" fmla="*/ 1114836 h 1611678"/>
                <a:gd name="connsiteX6" fmla="*/ 1493330 w 3586407"/>
                <a:gd name="connsiteY6" fmla="*/ 1167692 h 1611678"/>
                <a:gd name="connsiteX7" fmla="*/ 1725894 w 3586407"/>
                <a:gd name="connsiteY7" fmla="*/ 1067266 h 1611678"/>
                <a:gd name="connsiteX8" fmla="*/ 1831605 w 3586407"/>
                <a:gd name="connsiteY8" fmla="*/ 1046124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313621 w 3586407"/>
                <a:gd name="connsiteY5" fmla="*/ 1114836 h 1611678"/>
                <a:gd name="connsiteX6" fmla="*/ 1493330 w 3586407"/>
                <a:gd name="connsiteY6" fmla="*/ 1167692 h 1611678"/>
                <a:gd name="connsiteX7" fmla="*/ 1697845 w 3586407"/>
                <a:gd name="connsiteY7" fmla="*/ 1086900 h 1611678"/>
                <a:gd name="connsiteX8" fmla="*/ 1831605 w 3586407"/>
                <a:gd name="connsiteY8" fmla="*/ 1046124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313621 w 3586407"/>
                <a:gd name="connsiteY5" fmla="*/ 1114836 h 1611678"/>
                <a:gd name="connsiteX6" fmla="*/ 1493330 w 3586407"/>
                <a:gd name="connsiteY6" fmla="*/ 1167692 h 1611678"/>
                <a:gd name="connsiteX7" fmla="*/ 1697845 w 3586407"/>
                <a:gd name="connsiteY7" fmla="*/ 1086900 h 1611678"/>
                <a:gd name="connsiteX8" fmla="*/ 1898922 w 3586407"/>
                <a:gd name="connsiteY8" fmla="*/ 1060148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288376 w 3586407"/>
                <a:gd name="connsiteY5" fmla="*/ 1092397 h 1611678"/>
                <a:gd name="connsiteX6" fmla="*/ 1493330 w 3586407"/>
                <a:gd name="connsiteY6" fmla="*/ 1167692 h 1611678"/>
                <a:gd name="connsiteX7" fmla="*/ 1697845 w 3586407"/>
                <a:gd name="connsiteY7" fmla="*/ 1086900 h 1611678"/>
                <a:gd name="connsiteX8" fmla="*/ 1898922 w 3586407"/>
                <a:gd name="connsiteY8" fmla="*/ 1060148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288376 w 3586407"/>
                <a:gd name="connsiteY5" fmla="*/ 1092397 h 1611678"/>
                <a:gd name="connsiteX6" fmla="*/ 1507354 w 3586407"/>
                <a:gd name="connsiteY6" fmla="*/ 1176107 h 1611678"/>
                <a:gd name="connsiteX7" fmla="*/ 1697845 w 3586407"/>
                <a:gd name="connsiteY7" fmla="*/ 1086900 h 1611678"/>
                <a:gd name="connsiteX8" fmla="*/ 1898922 w 3586407"/>
                <a:gd name="connsiteY8" fmla="*/ 1060148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 name="connsiteX0" fmla="*/ 0 w 3586407"/>
                <a:gd name="connsiteY0" fmla="*/ 405599 h 1611678"/>
                <a:gd name="connsiteX1" fmla="*/ 289084 w 3586407"/>
                <a:gd name="connsiteY1" fmla="*/ 36908 h 1611678"/>
                <a:gd name="connsiteX2" fmla="*/ 541397 w 3586407"/>
                <a:gd name="connsiteY2" fmla="*/ 57191 h 1611678"/>
                <a:gd name="connsiteX3" fmla="*/ 827350 w 3586407"/>
                <a:gd name="connsiteY3" fmla="*/ 427715 h 1611678"/>
                <a:gd name="connsiteX4" fmla="*/ 1049343 w 3586407"/>
                <a:gd name="connsiteY4" fmla="*/ 802989 h 1611678"/>
                <a:gd name="connsiteX5" fmla="*/ 1288376 w 3586407"/>
                <a:gd name="connsiteY5" fmla="*/ 1092397 h 1611678"/>
                <a:gd name="connsiteX6" fmla="*/ 1507354 w 3586407"/>
                <a:gd name="connsiteY6" fmla="*/ 1176107 h 1611678"/>
                <a:gd name="connsiteX7" fmla="*/ 1711870 w 3586407"/>
                <a:gd name="connsiteY7" fmla="*/ 1089705 h 1611678"/>
                <a:gd name="connsiteX8" fmla="*/ 1898922 w 3586407"/>
                <a:gd name="connsiteY8" fmla="*/ 1060148 h 1611678"/>
                <a:gd name="connsiteX9" fmla="*/ 2307304 w 3586407"/>
                <a:gd name="connsiteY9" fmla="*/ 1363257 h 1611678"/>
                <a:gd name="connsiteX10" fmla="*/ 2709006 w 3586407"/>
                <a:gd name="connsiteY10" fmla="*/ 1463682 h 1611678"/>
                <a:gd name="connsiteX11" fmla="*/ 3121279 w 3586407"/>
                <a:gd name="connsiteY11" fmla="*/ 1384399 h 1611678"/>
                <a:gd name="connsiteX12" fmla="*/ 3586407 w 3586407"/>
                <a:gd name="connsiteY12" fmla="*/ 1611678 h 16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86407" h="1611678">
                  <a:moveTo>
                    <a:pt x="0" y="405599"/>
                  </a:moveTo>
                  <a:cubicBezTo>
                    <a:pt x="116722" y="243508"/>
                    <a:pt x="198851" y="94976"/>
                    <a:pt x="289084" y="36908"/>
                  </a:cubicBezTo>
                  <a:cubicBezTo>
                    <a:pt x="379317" y="-21160"/>
                    <a:pt x="451686" y="-7944"/>
                    <a:pt x="541397" y="57191"/>
                  </a:cubicBezTo>
                  <a:cubicBezTo>
                    <a:pt x="631108" y="122326"/>
                    <a:pt x="742692" y="303415"/>
                    <a:pt x="827350" y="427715"/>
                  </a:cubicBezTo>
                  <a:cubicBezTo>
                    <a:pt x="912008" y="552015"/>
                    <a:pt x="972505" y="692209"/>
                    <a:pt x="1049343" y="802989"/>
                  </a:cubicBezTo>
                  <a:cubicBezTo>
                    <a:pt x="1126181" y="913769"/>
                    <a:pt x="1212041" y="1030211"/>
                    <a:pt x="1288376" y="1092397"/>
                  </a:cubicBezTo>
                  <a:cubicBezTo>
                    <a:pt x="1364711" y="1154583"/>
                    <a:pt x="1436772" y="1176556"/>
                    <a:pt x="1507354" y="1176107"/>
                  </a:cubicBezTo>
                  <a:cubicBezTo>
                    <a:pt x="1577936" y="1175658"/>
                    <a:pt x="1646609" y="1109032"/>
                    <a:pt x="1711870" y="1089705"/>
                  </a:cubicBezTo>
                  <a:cubicBezTo>
                    <a:pt x="1777131" y="1070379"/>
                    <a:pt x="1799683" y="1014556"/>
                    <a:pt x="1898922" y="1060148"/>
                  </a:cubicBezTo>
                  <a:cubicBezTo>
                    <a:pt x="1998161" y="1105740"/>
                    <a:pt x="2172290" y="1296001"/>
                    <a:pt x="2307304" y="1363257"/>
                  </a:cubicBezTo>
                  <a:cubicBezTo>
                    <a:pt x="2442318" y="1430513"/>
                    <a:pt x="2573344" y="1460158"/>
                    <a:pt x="2709006" y="1463682"/>
                  </a:cubicBezTo>
                  <a:cubicBezTo>
                    <a:pt x="2844668" y="1467206"/>
                    <a:pt x="2975046" y="1359733"/>
                    <a:pt x="3121279" y="1384399"/>
                  </a:cubicBezTo>
                  <a:cubicBezTo>
                    <a:pt x="3267512" y="1409065"/>
                    <a:pt x="3517695" y="1574679"/>
                    <a:pt x="3586407" y="1611678"/>
                  </a:cubicBezTo>
                </a:path>
              </a:pathLst>
            </a:custGeom>
            <a:ln w="28575">
              <a:solidFill>
                <a:srgbClr val="A50021"/>
              </a:solidFill>
            </a:ln>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b="0" i="0" u="none" strike="noStrike" cap="none" normalizeH="0" baseline="0">
                <a:ln>
                  <a:noFill/>
                </a:ln>
                <a:solidFill>
                  <a:schemeClr val="tx1"/>
                </a:solidFill>
                <a:effectLst/>
                <a:latin typeface="Tahoma" pitchFamily="34" charset="0"/>
              </a:endParaRPr>
            </a:p>
          </p:txBody>
        </p:sp>
        <p:cxnSp>
          <p:nvCxnSpPr>
            <p:cNvPr id="10" name="Přímá spojnice 23">
              <a:extLst>
                <a:ext uri="{FF2B5EF4-FFF2-40B4-BE49-F238E27FC236}">
                  <a16:creationId xmlns:a16="http://schemas.microsoft.com/office/drawing/2014/main" id="{E95C2C1D-7F06-9CCE-23DD-B1C9555DD157}"/>
                </a:ext>
              </a:extLst>
            </p:cNvPr>
            <p:cNvCxnSpPr/>
            <p:nvPr/>
          </p:nvCxnSpPr>
          <p:spPr bwMode="auto">
            <a:xfrm>
              <a:off x="5120640" y="5418161"/>
              <a:ext cx="3589944" cy="0"/>
            </a:xfrm>
            <a:prstGeom prst="line">
              <a:avLst/>
            </a:prstGeom>
            <a:solidFill>
              <a:schemeClr val="accent1"/>
            </a:solidFill>
            <a:ln w="2857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Přímá spojnice 28">
              <a:extLst>
                <a:ext uri="{FF2B5EF4-FFF2-40B4-BE49-F238E27FC236}">
                  <a16:creationId xmlns:a16="http://schemas.microsoft.com/office/drawing/2014/main" id="{ECB72B14-5D30-C8FE-2D12-B91BF85CE119}"/>
                </a:ext>
              </a:extLst>
            </p:cNvPr>
            <p:cNvCxnSpPr/>
            <p:nvPr/>
          </p:nvCxnSpPr>
          <p:spPr bwMode="auto">
            <a:xfrm>
              <a:off x="5120640" y="2904985"/>
              <a:ext cx="0" cy="2520000"/>
            </a:xfrm>
            <a:prstGeom prst="line">
              <a:avLst/>
            </a:prstGeom>
            <a:solidFill>
              <a:schemeClr val="accent1"/>
            </a:solidFill>
            <a:ln w="2857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Přímá spojnice 29">
              <a:extLst>
                <a:ext uri="{FF2B5EF4-FFF2-40B4-BE49-F238E27FC236}">
                  <a16:creationId xmlns:a16="http://schemas.microsoft.com/office/drawing/2014/main" id="{72E769FD-A63A-15FF-4C61-2DE52B51FB2A}"/>
                </a:ext>
              </a:extLst>
            </p:cNvPr>
            <p:cNvCxnSpPr/>
            <p:nvPr/>
          </p:nvCxnSpPr>
          <p:spPr bwMode="auto">
            <a:xfrm>
              <a:off x="6289816" y="3057385"/>
              <a:ext cx="0" cy="2520000"/>
            </a:xfrm>
            <a:prstGeom prst="line">
              <a:avLst/>
            </a:prstGeom>
            <a:solidFill>
              <a:schemeClr val="accent1"/>
            </a:solidFill>
            <a:ln w="12700" cap="flat" cmpd="sng"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Přímá spojnice 31">
              <a:extLst>
                <a:ext uri="{FF2B5EF4-FFF2-40B4-BE49-F238E27FC236}">
                  <a16:creationId xmlns:a16="http://schemas.microsoft.com/office/drawing/2014/main" id="{F768F3F3-6A03-6518-674B-6572E8E507C5}"/>
                </a:ext>
              </a:extLst>
            </p:cNvPr>
            <p:cNvCxnSpPr/>
            <p:nvPr/>
          </p:nvCxnSpPr>
          <p:spPr bwMode="auto">
            <a:xfrm>
              <a:off x="8141392" y="3059657"/>
              <a:ext cx="0" cy="2520000"/>
            </a:xfrm>
            <a:prstGeom prst="line">
              <a:avLst/>
            </a:prstGeom>
            <a:solidFill>
              <a:schemeClr val="accent1"/>
            </a:solidFill>
            <a:ln w="12700" cap="flat" cmpd="sng"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ovéPole 32">
              <a:extLst>
                <a:ext uri="{FF2B5EF4-FFF2-40B4-BE49-F238E27FC236}">
                  <a16:creationId xmlns:a16="http://schemas.microsoft.com/office/drawing/2014/main" id="{4A7F9E63-1CF4-2362-69B2-27F207B6E65B}"/>
                </a:ext>
              </a:extLst>
            </p:cNvPr>
            <p:cNvSpPr txBox="1"/>
            <p:nvPr/>
          </p:nvSpPr>
          <p:spPr>
            <a:xfrm>
              <a:off x="6058318" y="5642098"/>
              <a:ext cx="462996" cy="276999"/>
            </a:xfrm>
            <a:prstGeom prst="rect">
              <a:avLst/>
            </a:prstGeom>
            <a:noFill/>
          </p:spPr>
          <p:txBody>
            <a:bodyPr wrap="square" rtlCol="0">
              <a:spAutoFit/>
            </a:bodyPr>
            <a:lstStyle/>
            <a:p>
              <a:pPr algn="ctr"/>
              <a:r>
                <a:rPr lang="cs-CZ" sz="1200" dirty="0"/>
                <a:t>660</a:t>
              </a:r>
            </a:p>
          </p:txBody>
        </p:sp>
        <p:sp>
          <p:nvSpPr>
            <p:cNvPr id="15" name="TextovéPole 33">
              <a:extLst>
                <a:ext uri="{FF2B5EF4-FFF2-40B4-BE49-F238E27FC236}">
                  <a16:creationId xmlns:a16="http://schemas.microsoft.com/office/drawing/2014/main" id="{3A1CA679-B19C-8635-7461-E5F6EF5EE321}"/>
                </a:ext>
              </a:extLst>
            </p:cNvPr>
            <p:cNvSpPr txBox="1"/>
            <p:nvPr/>
          </p:nvSpPr>
          <p:spPr>
            <a:xfrm>
              <a:off x="7903070" y="5623898"/>
              <a:ext cx="462996" cy="276999"/>
            </a:xfrm>
            <a:prstGeom prst="rect">
              <a:avLst/>
            </a:prstGeom>
            <a:noFill/>
          </p:spPr>
          <p:txBody>
            <a:bodyPr wrap="square" rtlCol="0">
              <a:spAutoFit/>
            </a:bodyPr>
            <a:lstStyle/>
            <a:p>
              <a:pPr algn="ctr"/>
              <a:r>
                <a:rPr lang="cs-CZ" sz="1200" dirty="0"/>
                <a:t>920</a:t>
              </a:r>
            </a:p>
          </p:txBody>
        </p:sp>
        <p:sp>
          <p:nvSpPr>
            <p:cNvPr id="16" name="TextovéPole 34">
              <a:extLst>
                <a:ext uri="{FF2B5EF4-FFF2-40B4-BE49-F238E27FC236}">
                  <a16:creationId xmlns:a16="http://schemas.microsoft.com/office/drawing/2014/main" id="{A8AA8643-FEB2-4D22-3A3A-636468EE20EF}"/>
                </a:ext>
              </a:extLst>
            </p:cNvPr>
            <p:cNvSpPr txBox="1"/>
            <p:nvPr/>
          </p:nvSpPr>
          <p:spPr>
            <a:xfrm>
              <a:off x="8420847" y="5503598"/>
              <a:ext cx="586673" cy="276999"/>
            </a:xfrm>
            <a:prstGeom prst="rect">
              <a:avLst/>
            </a:prstGeom>
            <a:noFill/>
          </p:spPr>
          <p:txBody>
            <a:bodyPr wrap="square" rtlCol="0">
              <a:spAutoFit/>
            </a:bodyPr>
            <a:lstStyle/>
            <a:p>
              <a:pPr algn="ctr"/>
              <a:r>
                <a:rPr lang="cs-CZ" sz="1200" dirty="0"/>
                <a:t>1000</a:t>
              </a:r>
            </a:p>
          </p:txBody>
        </p:sp>
        <p:sp>
          <p:nvSpPr>
            <p:cNvPr id="17" name="TextovéPole 35">
              <a:extLst>
                <a:ext uri="{FF2B5EF4-FFF2-40B4-BE49-F238E27FC236}">
                  <a16:creationId xmlns:a16="http://schemas.microsoft.com/office/drawing/2014/main" id="{75828341-4763-B674-2826-4A9132D40CE3}"/>
                </a:ext>
              </a:extLst>
            </p:cNvPr>
            <p:cNvSpPr txBox="1"/>
            <p:nvPr/>
          </p:nvSpPr>
          <p:spPr>
            <a:xfrm>
              <a:off x="6962783" y="5485398"/>
              <a:ext cx="586673" cy="276999"/>
            </a:xfrm>
            <a:prstGeom prst="rect">
              <a:avLst/>
            </a:prstGeom>
            <a:noFill/>
          </p:spPr>
          <p:txBody>
            <a:bodyPr wrap="square" rtlCol="0">
              <a:spAutoFit/>
            </a:bodyPr>
            <a:lstStyle/>
            <a:p>
              <a:pPr algn="ctr"/>
              <a:r>
                <a:rPr lang="cs-CZ" sz="1200" dirty="0"/>
                <a:t>800</a:t>
              </a:r>
            </a:p>
          </p:txBody>
        </p:sp>
        <p:sp>
          <p:nvSpPr>
            <p:cNvPr id="18" name="TextovéPole 36">
              <a:extLst>
                <a:ext uri="{FF2B5EF4-FFF2-40B4-BE49-F238E27FC236}">
                  <a16:creationId xmlns:a16="http://schemas.microsoft.com/office/drawing/2014/main" id="{588E08AC-E2E6-DCB3-CA52-00F5894CADA1}"/>
                </a:ext>
              </a:extLst>
            </p:cNvPr>
            <p:cNvSpPr txBox="1"/>
            <p:nvPr/>
          </p:nvSpPr>
          <p:spPr>
            <a:xfrm>
              <a:off x="5547715" y="5497026"/>
              <a:ext cx="586673" cy="276999"/>
            </a:xfrm>
            <a:prstGeom prst="rect">
              <a:avLst/>
            </a:prstGeom>
            <a:noFill/>
          </p:spPr>
          <p:txBody>
            <a:bodyPr wrap="square" rtlCol="0">
              <a:spAutoFit/>
            </a:bodyPr>
            <a:lstStyle/>
            <a:p>
              <a:pPr algn="ctr"/>
              <a:r>
                <a:rPr lang="cs-CZ" sz="1200" dirty="0"/>
                <a:t>600</a:t>
              </a:r>
            </a:p>
          </p:txBody>
        </p:sp>
        <p:sp>
          <p:nvSpPr>
            <p:cNvPr id="19" name="TextovéPole 37">
              <a:extLst>
                <a:ext uri="{FF2B5EF4-FFF2-40B4-BE49-F238E27FC236}">
                  <a16:creationId xmlns:a16="http://schemas.microsoft.com/office/drawing/2014/main" id="{730B2B0D-685D-B691-2250-88216A4051D1}"/>
                </a:ext>
              </a:extLst>
            </p:cNvPr>
            <p:cNvSpPr txBox="1"/>
            <p:nvPr/>
          </p:nvSpPr>
          <p:spPr>
            <a:xfrm>
              <a:off x="4727776" y="3553528"/>
              <a:ext cx="369332" cy="1222914"/>
            </a:xfrm>
            <a:prstGeom prst="rect">
              <a:avLst/>
            </a:prstGeom>
            <a:noFill/>
          </p:spPr>
          <p:txBody>
            <a:bodyPr vert="vert270" wrap="square" rtlCol="0">
              <a:spAutoFit/>
            </a:bodyPr>
            <a:lstStyle/>
            <a:p>
              <a:r>
                <a:rPr lang="cs-CZ" sz="1200" dirty="0" err="1"/>
                <a:t>Absorption</a:t>
              </a:r>
              <a:endParaRPr lang="cs-CZ" sz="1200" dirty="0"/>
            </a:p>
          </p:txBody>
        </p:sp>
        <p:sp>
          <p:nvSpPr>
            <p:cNvPr id="20" name="TextovéPole 38">
              <a:extLst>
                <a:ext uri="{FF2B5EF4-FFF2-40B4-BE49-F238E27FC236}">
                  <a16:creationId xmlns:a16="http://schemas.microsoft.com/office/drawing/2014/main" id="{B00CAA52-A04F-0A95-E4BE-284FDDD7C7C5}"/>
                </a:ext>
              </a:extLst>
            </p:cNvPr>
            <p:cNvSpPr txBox="1"/>
            <p:nvPr/>
          </p:nvSpPr>
          <p:spPr>
            <a:xfrm>
              <a:off x="6456381" y="5828618"/>
              <a:ext cx="1541205" cy="276999"/>
            </a:xfrm>
            <a:prstGeom prst="rect">
              <a:avLst/>
            </a:prstGeom>
            <a:noFill/>
          </p:spPr>
          <p:txBody>
            <a:bodyPr wrap="square" rtlCol="0">
              <a:spAutoFit/>
            </a:bodyPr>
            <a:lstStyle/>
            <a:p>
              <a:pPr algn="ctr"/>
              <a:r>
                <a:rPr lang="cs-CZ" sz="1200" dirty="0" err="1"/>
                <a:t>Wavelenght</a:t>
              </a:r>
              <a:r>
                <a:rPr lang="cs-CZ" sz="1200" dirty="0"/>
                <a:t> (</a:t>
              </a:r>
              <a:r>
                <a:rPr lang="cs-CZ" sz="1200" dirty="0" err="1"/>
                <a:t>nm</a:t>
              </a:r>
              <a:r>
                <a:rPr lang="cs-CZ" sz="1200" dirty="0"/>
                <a:t>)</a:t>
              </a:r>
            </a:p>
          </p:txBody>
        </p:sp>
        <p:sp>
          <p:nvSpPr>
            <p:cNvPr id="21" name="TextovéPole 39">
              <a:extLst>
                <a:ext uri="{FF2B5EF4-FFF2-40B4-BE49-F238E27FC236}">
                  <a16:creationId xmlns:a16="http://schemas.microsoft.com/office/drawing/2014/main" id="{C7F6DCCA-E8E6-9F3E-9D5D-4AD449B68050}"/>
                </a:ext>
              </a:extLst>
            </p:cNvPr>
            <p:cNvSpPr txBox="1"/>
            <p:nvPr/>
          </p:nvSpPr>
          <p:spPr>
            <a:xfrm>
              <a:off x="5547715" y="2790438"/>
              <a:ext cx="1541205" cy="276999"/>
            </a:xfrm>
            <a:prstGeom prst="rect">
              <a:avLst/>
            </a:prstGeom>
            <a:noFill/>
          </p:spPr>
          <p:txBody>
            <a:bodyPr wrap="square" rtlCol="0">
              <a:spAutoFit/>
            </a:bodyPr>
            <a:lstStyle/>
            <a:p>
              <a:pPr algn="ctr"/>
              <a:r>
                <a:rPr lang="cs-CZ" sz="1200" dirty="0" err="1"/>
                <a:t>Red</a:t>
              </a:r>
              <a:endParaRPr lang="cs-CZ" sz="1200" dirty="0"/>
            </a:p>
          </p:txBody>
        </p:sp>
        <p:sp>
          <p:nvSpPr>
            <p:cNvPr id="22" name="TextovéPole 41">
              <a:extLst>
                <a:ext uri="{FF2B5EF4-FFF2-40B4-BE49-F238E27FC236}">
                  <a16:creationId xmlns:a16="http://schemas.microsoft.com/office/drawing/2014/main" id="{127B1D0E-A4C2-C6BE-E7D4-094C490DA987}"/>
                </a:ext>
              </a:extLst>
            </p:cNvPr>
            <p:cNvSpPr txBox="1"/>
            <p:nvPr/>
          </p:nvSpPr>
          <p:spPr>
            <a:xfrm>
              <a:off x="7343483" y="2790438"/>
              <a:ext cx="1541205" cy="276999"/>
            </a:xfrm>
            <a:prstGeom prst="rect">
              <a:avLst/>
            </a:prstGeom>
            <a:noFill/>
          </p:spPr>
          <p:txBody>
            <a:bodyPr wrap="square" rtlCol="0">
              <a:spAutoFit/>
            </a:bodyPr>
            <a:lstStyle/>
            <a:p>
              <a:pPr algn="ctr"/>
              <a:r>
                <a:rPr lang="cs-CZ" sz="1200" dirty="0" err="1"/>
                <a:t>Infrared</a:t>
              </a:r>
              <a:endParaRPr lang="cs-CZ" sz="1200" dirty="0"/>
            </a:p>
          </p:txBody>
        </p:sp>
        <p:sp>
          <p:nvSpPr>
            <p:cNvPr id="23" name="TextovéPole 42">
              <a:extLst>
                <a:ext uri="{FF2B5EF4-FFF2-40B4-BE49-F238E27FC236}">
                  <a16:creationId xmlns:a16="http://schemas.microsoft.com/office/drawing/2014/main" id="{30A115AA-17E4-099E-B545-9D1FD8558403}"/>
                </a:ext>
              </a:extLst>
            </p:cNvPr>
            <p:cNvSpPr txBox="1"/>
            <p:nvPr/>
          </p:nvSpPr>
          <p:spPr>
            <a:xfrm>
              <a:off x="6059950" y="4720956"/>
              <a:ext cx="1541205" cy="276999"/>
            </a:xfrm>
            <a:prstGeom prst="rect">
              <a:avLst/>
            </a:prstGeom>
            <a:noFill/>
          </p:spPr>
          <p:txBody>
            <a:bodyPr wrap="square" rtlCol="0">
              <a:spAutoFit/>
            </a:bodyPr>
            <a:lstStyle/>
            <a:p>
              <a:pPr algn="ctr"/>
              <a:r>
                <a:rPr lang="cs-CZ" sz="1200" dirty="0">
                  <a:solidFill>
                    <a:srgbClr val="FF0000"/>
                  </a:solidFill>
                </a:rPr>
                <a:t>oxyhemoglobin</a:t>
              </a:r>
            </a:p>
          </p:txBody>
        </p:sp>
        <p:sp>
          <p:nvSpPr>
            <p:cNvPr id="24" name="TextovéPole 43">
              <a:extLst>
                <a:ext uri="{FF2B5EF4-FFF2-40B4-BE49-F238E27FC236}">
                  <a16:creationId xmlns:a16="http://schemas.microsoft.com/office/drawing/2014/main" id="{75D90403-108C-3B9C-5D17-9C654245C479}"/>
                </a:ext>
              </a:extLst>
            </p:cNvPr>
            <p:cNvSpPr txBox="1"/>
            <p:nvPr/>
          </p:nvSpPr>
          <p:spPr>
            <a:xfrm>
              <a:off x="6201525" y="3819287"/>
              <a:ext cx="1541205" cy="276999"/>
            </a:xfrm>
            <a:prstGeom prst="rect">
              <a:avLst/>
            </a:prstGeom>
            <a:noFill/>
          </p:spPr>
          <p:txBody>
            <a:bodyPr wrap="square" rtlCol="0">
              <a:spAutoFit/>
            </a:bodyPr>
            <a:lstStyle/>
            <a:p>
              <a:pPr algn="ctr"/>
              <a:r>
                <a:rPr lang="cs-CZ" sz="1200" dirty="0" err="1">
                  <a:solidFill>
                    <a:srgbClr val="A50021"/>
                  </a:solidFill>
                </a:rPr>
                <a:t>deoxyhemoglobin</a:t>
              </a:r>
              <a:endParaRPr lang="cs-CZ" sz="1200" dirty="0">
                <a:solidFill>
                  <a:srgbClr val="A50021"/>
                </a:solidFill>
              </a:endParaRPr>
            </a:p>
          </p:txBody>
        </p:sp>
      </p:grpSp>
      <p:grpSp>
        <p:nvGrpSpPr>
          <p:cNvPr id="25" name="Skupina 10">
            <a:extLst>
              <a:ext uri="{FF2B5EF4-FFF2-40B4-BE49-F238E27FC236}">
                <a16:creationId xmlns:a16="http://schemas.microsoft.com/office/drawing/2014/main" id="{ACECF201-4D14-BB7D-9A30-6EDA786C81E1}"/>
              </a:ext>
            </a:extLst>
          </p:cNvPr>
          <p:cNvGrpSpPr/>
          <p:nvPr/>
        </p:nvGrpSpPr>
        <p:grpSpPr>
          <a:xfrm>
            <a:off x="8964864" y="3840499"/>
            <a:ext cx="3017407" cy="3039215"/>
            <a:chOff x="240165" y="2988194"/>
            <a:chExt cx="3017407" cy="3039215"/>
          </a:xfrm>
        </p:grpSpPr>
        <p:sp>
          <p:nvSpPr>
            <p:cNvPr id="26" name="Volný tvar 5">
              <a:extLst>
                <a:ext uri="{FF2B5EF4-FFF2-40B4-BE49-F238E27FC236}">
                  <a16:creationId xmlns:a16="http://schemas.microsoft.com/office/drawing/2014/main" id="{2FB32526-BB12-631E-6607-6CDF5528E6DE}"/>
                </a:ext>
              </a:extLst>
            </p:cNvPr>
            <p:cNvSpPr/>
            <p:nvPr/>
          </p:nvSpPr>
          <p:spPr>
            <a:xfrm>
              <a:off x="801389" y="3256735"/>
              <a:ext cx="2260899" cy="417601"/>
            </a:xfrm>
            <a:custGeom>
              <a:avLst/>
              <a:gdLst>
                <a:gd name="connsiteX0" fmla="*/ 29767 w 2301480"/>
                <a:gd name="connsiteY0" fmla="*/ 403086 h 425526"/>
                <a:gd name="connsiteX1" fmla="*/ 39292 w 2301480"/>
                <a:gd name="connsiteY1" fmla="*/ 45898 h 425526"/>
                <a:gd name="connsiteX2" fmla="*/ 39292 w 2301480"/>
                <a:gd name="connsiteY2" fmla="*/ 50661 h 425526"/>
                <a:gd name="connsiteX3" fmla="*/ 120255 w 2301480"/>
                <a:gd name="connsiteY3" fmla="*/ 83998 h 425526"/>
                <a:gd name="connsiteX4" fmla="*/ 148830 w 2301480"/>
                <a:gd name="connsiteY4" fmla="*/ 193536 h 425526"/>
                <a:gd name="connsiteX5" fmla="*/ 153592 w 2301480"/>
                <a:gd name="connsiteY5" fmla="*/ 255448 h 425526"/>
                <a:gd name="connsiteX6" fmla="*/ 225030 w 2301480"/>
                <a:gd name="connsiteY6" fmla="*/ 264973 h 425526"/>
                <a:gd name="connsiteX7" fmla="*/ 291705 w 2301480"/>
                <a:gd name="connsiteY7" fmla="*/ 345936 h 425526"/>
                <a:gd name="connsiteX8" fmla="*/ 348855 w 2301480"/>
                <a:gd name="connsiteY8" fmla="*/ 379273 h 425526"/>
                <a:gd name="connsiteX9" fmla="*/ 434580 w 2301480"/>
                <a:gd name="connsiteY9" fmla="*/ 250686 h 425526"/>
                <a:gd name="connsiteX10" fmla="*/ 501255 w 2301480"/>
                <a:gd name="connsiteY10" fmla="*/ 74473 h 425526"/>
                <a:gd name="connsiteX11" fmla="*/ 567930 w 2301480"/>
                <a:gd name="connsiteY11" fmla="*/ 36373 h 425526"/>
                <a:gd name="connsiteX12" fmla="*/ 596505 w 2301480"/>
                <a:gd name="connsiteY12" fmla="*/ 145911 h 425526"/>
                <a:gd name="connsiteX13" fmla="*/ 677467 w 2301480"/>
                <a:gd name="connsiteY13" fmla="*/ 245923 h 425526"/>
                <a:gd name="connsiteX14" fmla="*/ 772717 w 2301480"/>
                <a:gd name="connsiteY14" fmla="*/ 288786 h 425526"/>
                <a:gd name="connsiteX15" fmla="*/ 915592 w 2301480"/>
                <a:gd name="connsiteY15" fmla="*/ 388798 h 425526"/>
                <a:gd name="connsiteX16" fmla="*/ 1010842 w 2301480"/>
                <a:gd name="connsiteY16" fmla="*/ 322123 h 425526"/>
                <a:gd name="connsiteX17" fmla="*/ 1129905 w 2301480"/>
                <a:gd name="connsiteY17" fmla="*/ 3036 h 425526"/>
                <a:gd name="connsiteX18" fmla="*/ 1253730 w 2301480"/>
                <a:gd name="connsiteY18" fmla="*/ 160198 h 425526"/>
                <a:gd name="connsiteX19" fmla="*/ 1301355 w 2301480"/>
                <a:gd name="connsiteY19" fmla="*/ 141148 h 425526"/>
                <a:gd name="connsiteX20" fmla="*/ 1420417 w 2301480"/>
                <a:gd name="connsiteY20" fmla="*/ 250686 h 425526"/>
                <a:gd name="connsiteX21" fmla="*/ 1553767 w 2301480"/>
                <a:gd name="connsiteY21" fmla="*/ 374511 h 425526"/>
                <a:gd name="connsiteX22" fmla="*/ 1682355 w 2301480"/>
                <a:gd name="connsiteY22" fmla="*/ 198298 h 425526"/>
                <a:gd name="connsiteX23" fmla="*/ 1768080 w 2301480"/>
                <a:gd name="connsiteY23" fmla="*/ 26848 h 425526"/>
                <a:gd name="connsiteX24" fmla="*/ 1849042 w 2301480"/>
                <a:gd name="connsiteY24" fmla="*/ 226873 h 425526"/>
                <a:gd name="connsiteX25" fmla="*/ 1944292 w 2301480"/>
                <a:gd name="connsiteY25" fmla="*/ 169723 h 425526"/>
                <a:gd name="connsiteX26" fmla="*/ 2053830 w 2301480"/>
                <a:gd name="connsiteY26" fmla="*/ 307836 h 425526"/>
                <a:gd name="connsiteX27" fmla="*/ 2258617 w 2301480"/>
                <a:gd name="connsiteY27" fmla="*/ 398323 h 425526"/>
                <a:gd name="connsiteX28" fmla="*/ 2301480 w 2301480"/>
                <a:gd name="connsiteY28" fmla="*/ 403086 h 425526"/>
                <a:gd name="connsiteX29" fmla="*/ 1220392 w 2301480"/>
                <a:gd name="connsiteY29" fmla="*/ 393561 h 425526"/>
                <a:gd name="connsiteX30" fmla="*/ 467917 w 2301480"/>
                <a:gd name="connsiteY30" fmla="*/ 388798 h 425526"/>
                <a:gd name="connsiteX31" fmla="*/ 29767 w 2301480"/>
                <a:gd name="connsiteY31" fmla="*/ 403086 h 425526"/>
                <a:gd name="connsiteX0" fmla="*/ 31579 w 2303292"/>
                <a:gd name="connsiteY0" fmla="*/ 403086 h 425526"/>
                <a:gd name="connsiteX1" fmla="*/ 41104 w 2303292"/>
                <a:gd name="connsiteY1" fmla="*/ 45898 h 425526"/>
                <a:gd name="connsiteX2" fmla="*/ 93491 w 2303292"/>
                <a:gd name="connsiteY2" fmla="*/ 48280 h 425526"/>
                <a:gd name="connsiteX3" fmla="*/ 122067 w 2303292"/>
                <a:gd name="connsiteY3" fmla="*/ 83998 h 425526"/>
                <a:gd name="connsiteX4" fmla="*/ 150642 w 2303292"/>
                <a:gd name="connsiteY4" fmla="*/ 193536 h 425526"/>
                <a:gd name="connsiteX5" fmla="*/ 155404 w 2303292"/>
                <a:gd name="connsiteY5" fmla="*/ 255448 h 425526"/>
                <a:gd name="connsiteX6" fmla="*/ 226842 w 2303292"/>
                <a:gd name="connsiteY6" fmla="*/ 264973 h 425526"/>
                <a:gd name="connsiteX7" fmla="*/ 293517 w 2303292"/>
                <a:gd name="connsiteY7" fmla="*/ 345936 h 425526"/>
                <a:gd name="connsiteX8" fmla="*/ 350667 w 2303292"/>
                <a:gd name="connsiteY8" fmla="*/ 379273 h 425526"/>
                <a:gd name="connsiteX9" fmla="*/ 436392 w 2303292"/>
                <a:gd name="connsiteY9" fmla="*/ 250686 h 425526"/>
                <a:gd name="connsiteX10" fmla="*/ 503067 w 2303292"/>
                <a:gd name="connsiteY10" fmla="*/ 74473 h 425526"/>
                <a:gd name="connsiteX11" fmla="*/ 569742 w 2303292"/>
                <a:gd name="connsiteY11" fmla="*/ 36373 h 425526"/>
                <a:gd name="connsiteX12" fmla="*/ 598317 w 2303292"/>
                <a:gd name="connsiteY12" fmla="*/ 145911 h 425526"/>
                <a:gd name="connsiteX13" fmla="*/ 679279 w 2303292"/>
                <a:gd name="connsiteY13" fmla="*/ 245923 h 425526"/>
                <a:gd name="connsiteX14" fmla="*/ 774529 w 2303292"/>
                <a:gd name="connsiteY14" fmla="*/ 288786 h 425526"/>
                <a:gd name="connsiteX15" fmla="*/ 917404 w 2303292"/>
                <a:gd name="connsiteY15" fmla="*/ 388798 h 425526"/>
                <a:gd name="connsiteX16" fmla="*/ 1012654 w 2303292"/>
                <a:gd name="connsiteY16" fmla="*/ 322123 h 425526"/>
                <a:gd name="connsiteX17" fmla="*/ 1131717 w 2303292"/>
                <a:gd name="connsiteY17" fmla="*/ 3036 h 425526"/>
                <a:gd name="connsiteX18" fmla="*/ 1255542 w 2303292"/>
                <a:gd name="connsiteY18" fmla="*/ 160198 h 425526"/>
                <a:gd name="connsiteX19" fmla="*/ 1303167 w 2303292"/>
                <a:gd name="connsiteY19" fmla="*/ 141148 h 425526"/>
                <a:gd name="connsiteX20" fmla="*/ 1422229 w 2303292"/>
                <a:gd name="connsiteY20" fmla="*/ 250686 h 425526"/>
                <a:gd name="connsiteX21" fmla="*/ 1555579 w 2303292"/>
                <a:gd name="connsiteY21" fmla="*/ 374511 h 425526"/>
                <a:gd name="connsiteX22" fmla="*/ 1684167 w 2303292"/>
                <a:gd name="connsiteY22" fmla="*/ 198298 h 425526"/>
                <a:gd name="connsiteX23" fmla="*/ 1769892 w 2303292"/>
                <a:gd name="connsiteY23" fmla="*/ 26848 h 425526"/>
                <a:gd name="connsiteX24" fmla="*/ 1850854 w 2303292"/>
                <a:gd name="connsiteY24" fmla="*/ 226873 h 425526"/>
                <a:gd name="connsiteX25" fmla="*/ 1946104 w 2303292"/>
                <a:gd name="connsiteY25" fmla="*/ 169723 h 425526"/>
                <a:gd name="connsiteX26" fmla="*/ 2055642 w 2303292"/>
                <a:gd name="connsiteY26" fmla="*/ 307836 h 425526"/>
                <a:gd name="connsiteX27" fmla="*/ 2260429 w 2303292"/>
                <a:gd name="connsiteY27" fmla="*/ 398323 h 425526"/>
                <a:gd name="connsiteX28" fmla="*/ 2303292 w 2303292"/>
                <a:gd name="connsiteY28" fmla="*/ 403086 h 425526"/>
                <a:gd name="connsiteX29" fmla="*/ 1222204 w 2303292"/>
                <a:gd name="connsiteY29" fmla="*/ 393561 h 425526"/>
                <a:gd name="connsiteX30" fmla="*/ 469729 w 2303292"/>
                <a:gd name="connsiteY30" fmla="*/ 388798 h 425526"/>
                <a:gd name="connsiteX31" fmla="*/ 31579 w 2303292"/>
                <a:gd name="connsiteY31" fmla="*/ 403086 h 425526"/>
                <a:gd name="connsiteX0" fmla="*/ 31580 w 2303293"/>
                <a:gd name="connsiteY0" fmla="*/ 403086 h 422920"/>
                <a:gd name="connsiteX1" fmla="*/ 41105 w 2303293"/>
                <a:gd name="connsiteY1" fmla="*/ 81617 h 422920"/>
                <a:gd name="connsiteX2" fmla="*/ 93492 w 2303293"/>
                <a:gd name="connsiteY2" fmla="*/ 48280 h 422920"/>
                <a:gd name="connsiteX3" fmla="*/ 122068 w 2303293"/>
                <a:gd name="connsiteY3" fmla="*/ 83998 h 422920"/>
                <a:gd name="connsiteX4" fmla="*/ 150643 w 2303293"/>
                <a:gd name="connsiteY4" fmla="*/ 193536 h 422920"/>
                <a:gd name="connsiteX5" fmla="*/ 155405 w 2303293"/>
                <a:gd name="connsiteY5" fmla="*/ 255448 h 422920"/>
                <a:gd name="connsiteX6" fmla="*/ 226843 w 2303293"/>
                <a:gd name="connsiteY6" fmla="*/ 264973 h 422920"/>
                <a:gd name="connsiteX7" fmla="*/ 293518 w 2303293"/>
                <a:gd name="connsiteY7" fmla="*/ 345936 h 422920"/>
                <a:gd name="connsiteX8" fmla="*/ 350668 w 2303293"/>
                <a:gd name="connsiteY8" fmla="*/ 379273 h 422920"/>
                <a:gd name="connsiteX9" fmla="*/ 436393 w 2303293"/>
                <a:gd name="connsiteY9" fmla="*/ 250686 h 422920"/>
                <a:gd name="connsiteX10" fmla="*/ 503068 w 2303293"/>
                <a:gd name="connsiteY10" fmla="*/ 74473 h 422920"/>
                <a:gd name="connsiteX11" fmla="*/ 569743 w 2303293"/>
                <a:gd name="connsiteY11" fmla="*/ 36373 h 422920"/>
                <a:gd name="connsiteX12" fmla="*/ 598318 w 2303293"/>
                <a:gd name="connsiteY12" fmla="*/ 145911 h 422920"/>
                <a:gd name="connsiteX13" fmla="*/ 679280 w 2303293"/>
                <a:gd name="connsiteY13" fmla="*/ 245923 h 422920"/>
                <a:gd name="connsiteX14" fmla="*/ 774530 w 2303293"/>
                <a:gd name="connsiteY14" fmla="*/ 288786 h 422920"/>
                <a:gd name="connsiteX15" fmla="*/ 917405 w 2303293"/>
                <a:gd name="connsiteY15" fmla="*/ 388798 h 422920"/>
                <a:gd name="connsiteX16" fmla="*/ 1012655 w 2303293"/>
                <a:gd name="connsiteY16" fmla="*/ 322123 h 422920"/>
                <a:gd name="connsiteX17" fmla="*/ 1131718 w 2303293"/>
                <a:gd name="connsiteY17" fmla="*/ 3036 h 422920"/>
                <a:gd name="connsiteX18" fmla="*/ 1255543 w 2303293"/>
                <a:gd name="connsiteY18" fmla="*/ 160198 h 422920"/>
                <a:gd name="connsiteX19" fmla="*/ 1303168 w 2303293"/>
                <a:gd name="connsiteY19" fmla="*/ 141148 h 422920"/>
                <a:gd name="connsiteX20" fmla="*/ 1422230 w 2303293"/>
                <a:gd name="connsiteY20" fmla="*/ 250686 h 422920"/>
                <a:gd name="connsiteX21" fmla="*/ 1555580 w 2303293"/>
                <a:gd name="connsiteY21" fmla="*/ 374511 h 422920"/>
                <a:gd name="connsiteX22" fmla="*/ 1684168 w 2303293"/>
                <a:gd name="connsiteY22" fmla="*/ 198298 h 422920"/>
                <a:gd name="connsiteX23" fmla="*/ 1769893 w 2303293"/>
                <a:gd name="connsiteY23" fmla="*/ 26848 h 422920"/>
                <a:gd name="connsiteX24" fmla="*/ 1850855 w 2303293"/>
                <a:gd name="connsiteY24" fmla="*/ 226873 h 422920"/>
                <a:gd name="connsiteX25" fmla="*/ 1946105 w 2303293"/>
                <a:gd name="connsiteY25" fmla="*/ 169723 h 422920"/>
                <a:gd name="connsiteX26" fmla="*/ 2055643 w 2303293"/>
                <a:gd name="connsiteY26" fmla="*/ 307836 h 422920"/>
                <a:gd name="connsiteX27" fmla="*/ 2260430 w 2303293"/>
                <a:gd name="connsiteY27" fmla="*/ 398323 h 422920"/>
                <a:gd name="connsiteX28" fmla="*/ 2303293 w 2303293"/>
                <a:gd name="connsiteY28" fmla="*/ 403086 h 422920"/>
                <a:gd name="connsiteX29" fmla="*/ 1222205 w 2303293"/>
                <a:gd name="connsiteY29" fmla="*/ 393561 h 422920"/>
                <a:gd name="connsiteX30" fmla="*/ 469730 w 2303293"/>
                <a:gd name="connsiteY30" fmla="*/ 388798 h 422920"/>
                <a:gd name="connsiteX31" fmla="*/ 31580 w 2303293"/>
                <a:gd name="connsiteY31" fmla="*/ 403086 h 422920"/>
                <a:gd name="connsiteX0" fmla="*/ 29060 w 2300773"/>
                <a:gd name="connsiteY0" fmla="*/ 403086 h 415512"/>
                <a:gd name="connsiteX1" fmla="*/ 40967 w 2300773"/>
                <a:gd name="connsiteY1" fmla="*/ 184011 h 415512"/>
                <a:gd name="connsiteX2" fmla="*/ 38585 w 2300773"/>
                <a:gd name="connsiteY2" fmla="*/ 81617 h 415512"/>
                <a:gd name="connsiteX3" fmla="*/ 90972 w 2300773"/>
                <a:gd name="connsiteY3" fmla="*/ 48280 h 415512"/>
                <a:gd name="connsiteX4" fmla="*/ 119548 w 2300773"/>
                <a:gd name="connsiteY4" fmla="*/ 83998 h 415512"/>
                <a:gd name="connsiteX5" fmla="*/ 148123 w 2300773"/>
                <a:gd name="connsiteY5" fmla="*/ 193536 h 415512"/>
                <a:gd name="connsiteX6" fmla="*/ 152885 w 2300773"/>
                <a:gd name="connsiteY6" fmla="*/ 255448 h 415512"/>
                <a:gd name="connsiteX7" fmla="*/ 224323 w 2300773"/>
                <a:gd name="connsiteY7" fmla="*/ 264973 h 415512"/>
                <a:gd name="connsiteX8" fmla="*/ 290998 w 2300773"/>
                <a:gd name="connsiteY8" fmla="*/ 345936 h 415512"/>
                <a:gd name="connsiteX9" fmla="*/ 348148 w 2300773"/>
                <a:gd name="connsiteY9" fmla="*/ 379273 h 415512"/>
                <a:gd name="connsiteX10" fmla="*/ 433873 w 2300773"/>
                <a:gd name="connsiteY10" fmla="*/ 250686 h 415512"/>
                <a:gd name="connsiteX11" fmla="*/ 500548 w 2300773"/>
                <a:gd name="connsiteY11" fmla="*/ 74473 h 415512"/>
                <a:gd name="connsiteX12" fmla="*/ 567223 w 2300773"/>
                <a:gd name="connsiteY12" fmla="*/ 36373 h 415512"/>
                <a:gd name="connsiteX13" fmla="*/ 595798 w 2300773"/>
                <a:gd name="connsiteY13" fmla="*/ 145911 h 415512"/>
                <a:gd name="connsiteX14" fmla="*/ 676760 w 2300773"/>
                <a:gd name="connsiteY14" fmla="*/ 245923 h 415512"/>
                <a:gd name="connsiteX15" fmla="*/ 772010 w 2300773"/>
                <a:gd name="connsiteY15" fmla="*/ 288786 h 415512"/>
                <a:gd name="connsiteX16" fmla="*/ 914885 w 2300773"/>
                <a:gd name="connsiteY16" fmla="*/ 388798 h 415512"/>
                <a:gd name="connsiteX17" fmla="*/ 1010135 w 2300773"/>
                <a:gd name="connsiteY17" fmla="*/ 322123 h 415512"/>
                <a:gd name="connsiteX18" fmla="*/ 1129198 w 2300773"/>
                <a:gd name="connsiteY18" fmla="*/ 3036 h 415512"/>
                <a:gd name="connsiteX19" fmla="*/ 1253023 w 2300773"/>
                <a:gd name="connsiteY19" fmla="*/ 160198 h 415512"/>
                <a:gd name="connsiteX20" fmla="*/ 1300648 w 2300773"/>
                <a:gd name="connsiteY20" fmla="*/ 141148 h 415512"/>
                <a:gd name="connsiteX21" fmla="*/ 1419710 w 2300773"/>
                <a:gd name="connsiteY21" fmla="*/ 250686 h 415512"/>
                <a:gd name="connsiteX22" fmla="*/ 1553060 w 2300773"/>
                <a:gd name="connsiteY22" fmla="*/ 374511 h 415512"/>
                <a:gd name="connsiteX23" fmla="*/ 1681648 w 2300773"/>
                <a:gd name="connsiteY23" fmla="*/ 198298 h 415512"/>
                <a:gd name="connsiteX24" fmla="*/ 1767373 w 2300773"/>
                <a:gd name="connsiteY24" fmla="*/ 26848 h 415512"/>
                <a:gd name="connsiteX25" fmla="*/ 1848335 w 2300773"/>
                <a:gd name="connsiteY25" fmla="*/ 226873 h 415512"/>
                <a:gd name="connsiteX26" fmla="*/ 1943585 w 2300773"/>
                <a:gd name="connsiteY26" fmla="*/ 169723 h 415512"/>
                <a:gd name="connsiteX27" fmla="*/ 2053123 w 2300773"/>
                <a:gd name="connsiteY27" fmla="*/ 307836 h 415512"/>
                <a:gd name="connsiteX28" fmla="*/ 2257910 w 2300773"/>
                <a:gd name="connsiteY28" fmla="*/ 398323 h 415512"/>
                <a:gd name="connsiteX29" fmla="*/ 2300773 w 2300773"/>
                <a:gd name="connsiteY29" fmla="*/ 403086 h 415512"/>
                <a:gd name="connsiteX30" fmla="*/ 1219685 w 2300773"/>
                <a:gd name="connsiteY30" fmla="*/ 393561 h 415512"/>
                <a:gd name="connsiteX31" fmla="*/ 467210 w 2300773"/>
                <a:gd name="connsiteY31" fmla="*/ 388798 h 415512"/>
                <a:gd name="connsiteX32" fmla="*/ 29060 w 2300773"/>
                <a:gd name="connsiteY32" fmla="*/ 403086 h 415512"/>
                <a:gd name="connsiteX0" fmla="*/ 31930 w 2291736"/>
                <a:gd name="connsiteY0" fmla="*/ 403086 h 415512"/>
                <a:gd name="connsiteX1" fmla="*/ 31930 w 2291736"/>
                <a:gd name="connsiteY1" fmla="*/ 184011 h 415512"/>
                <a:gd name="connsiteX2" fmla="*/ 29548 w 2291736"/>
                <a:gd name="connsiteY2" fmla="*/ 81617 h 415512"/>
                <a:gd name="connsiteX3" fmla="*/ 81935 w 2291736"/>
                <a:gd name="connsiteY3" fmla="*/ 48280 h 415512"/>
                <a:gd name="connsiteX4" fmla="*/ 110511 w 2291736"/>
                <a:gd name="connsiteY4" fmla="*/ 83998 h 415512"/>
                <a:gd name="connsiteX5" fmla="*/ 139086 w 2291736"/>
                <a:gd name="connsiteY5" fmla="*/ 193536 h 415512"/>
                <a:gd name="connsiteX6" fmla="*/ 143848 w 2291736"/>
                <a:gd name="connsiteY6" fmla="*/ 255448 h 415512"/>
                <a:gd name="connsiteX7" fmla="*/ 215286 w 2291736"/>
                <a:gd name="connsiteY7" fmla="*/ 264973 h 415512"/>
                <a:gd name="connsiteX8" fmla="*/ 281961 w 2291736"/>
                <a:gd name="connsiteY8" fmla="*/ 345936 h 415512"/>
                <a:gd name="connsiteX9" fmla="*/ 339111 w 2291736"/>
                <a:gd name="connsiteY9" fmla="*/ 379273 h 415512"/>
                <a:gd name="connsiteX10" fmla="*/ 424836 w 2291736"/>
                <a:gd name="connsiteY10" fmla="*/ 250686 h 415512"/>
                <a:gd name="connsiteX11" fmla="*/ 491511 w 2291736"/>
                <a:gd name="connsiteY11" fmla="*/ 74473 h 415512"/>
                <a:gd name="connsiteX12" fmla="*/ 558186 w 2291736"/>
                <a:gd name="connsiteY12" fmla="*/ 36373 h 415512"/>
                <a:gd name="connsiteX13" fmla="*/ 586761 w 2291736"/>
                <a:gd name="connsiteY13" fmla="*/ 145911 h 415512"/>
                <a:gd name="connsiteX14" fmla="*/ 667723 w 2291736"/>
                <a:gd name="connsiteY14" fmla="*/ 245923 h 415512"/>
                <a:gd name="connsiteX15" fmla="*/ 762973 w 2291736"/>
                <a:gd name="connsiteY15" fmla="*/ 288786 h 415512"/>
                <a:gd name="connsiteX16" fmla="*/ 905848 w 2291736"/>
                <a:gd name="connsiteY16" fmla="*/ 388798 h 415512"/>
                <a:gd name="connsiteX17" fmla="*/ 1001098 w 2291736"/>
                <a:gd name="connsiteY17" fmla="*/ 322123 h 415512"/>
                <a:gd name="connsiteX18" fmla="*/ 1120161 w 2291736"/>
                <a:gd name="connsiteY18" fmla="*/ 3036 h 415512"/>
                <a:gd name="connsiteX19" fmla="*/ 1243986 w 2291736"/>
                <a:gd name="connsiteY19" fmla="*/ 160198 h 415512"/>
                <a:gd name="connsiteX20" fmla="*/ 1291611 w 2291736"/>
                <a:gd name="connsiteY20" fmla="*/ 141148 h 415512"/>
                <a:gd name="connsiteX21" fmla="*/ 1410673 w 2291736"/>
                <a:gd name="connsiteY21" fmla="*/ 250686 h 415512"/>
                <a:gd name="connsiteX22" fmla="*/ 1544023 w 2291736"/>
                <a:gd name="connsiteY22" fmla="*/ 374511 h 415512"/>
                <a:gd name="connsiteX23" fmla="*/ 1672611 w 2291736"/>
                <a:gd name="connsiteY23" fmla="*/ 198298 h 415512"/>
                <a:gd name="connsiteX24" fmla="*/ 1758336 w 2291736"/>
                <a:gd name="connsiteY24" fmla="*/ 26848 h 415512"/>
                <a:gd name="connsiteX25" fmla="*/ 1839298 w 2291736"/>
                <a:gd name="connsiteY25" fmla="*/ 226873 h 415512"/>
                <a:gd name="connsiteX26" fmla="*/ 1934548 w 2291736"/>
                <a:gd name="connsiteY26" fmla="*/ 169723 h 415512"/>
                <a:gd name="connsiteX27" fmla="*/ 2044086 w 2291736"/>
                <a:gd name="connsiteY27" fmla="*/ 307836 h 415512"/>
                <a:gd name="connsiteX28" fmla="*/ 2248873 w 2291736"/>
                <a:gd name="connsiteY28" fmla="*/ 398323 h 415512"/>
                <a:gd name="connsiteX29" fmla="*/ 2291736 w 2291736"/>
                <a:gd name="connsiteY29" fmla="*/ 403086 h 415512"/>
                <a:gd name="connsiteX30" fmla="*/ 1210648 w 2291736"/>
                <a:gd name="connsiteY30" fmla="*/ 393561 h 415512"/>
                <a:gd name="connsiteX31" fmla="*/ 458173 w 2291736"/>
                <a:gd name="connsiteY31" fmla="*/ 388798 h 415512"/>
                <a:gd name="connsiteX32" fmla="*/ 31930 w 2291736"/>
                <a:gd name="connsiteY32" fmla="*/ 403086 h 415512"/>
                <a:gd name="connsiteX0" fmla="*/ 5305 w 2265111"/>
                <a:gd name="connsiteY0" fmla="*/ 403086 h 406867"/>
                <a:gd name="connsiteX1" fmla="*/ 5305 w 2265111"/>
                <a:gd name="connsiteY1" fmla="*/ 184011 h 406867"/>
                <a:gd name="connsiteX2" fmla="*/ 2923 w 2265111"/>
                <a:gd name="connsiteY2" fmla="*/ 81617 h 406867"/>
                <a:gd name="connsiteX3" fmla="*/ 55310 w 2265111"/>
                <a:gd name="connsiteY3" fmla="*/ 48280 h 406867"/>
                <a:gd name="connsiteX4" fmla="*/ 83886 w 2265111"/>
                <a:gd name="connsiteY4" fmla="*/ 83998 h 406867"/>
                <a:gd name="connsiteX5" fmla="*/ 112461 w 2265111"/>
                <a:gd name="connsiteY5" fmla="*/ 193536 h 406867"/>
                <a:gd name="connsiteX6" fmla="*/ 117223 w 2265111"/>
                <a:gd name="connsiteY6" fmla="*/ 255448 h 406867"/>
                <a:gd name="connsiteX7" fmla="*/ 188661 w 2265111"/>
                <a:gd name="connsiteY7" fmla="*/ 264973 h 406867"/>
                <a:gd name="connsiteX8" fmla="*/ 255336 w 2265111"/>
                <a:gd name="connsiteY8" fmla="*/ 345936 h 406867"/>
                <a:gd name="connsiteX9" fmla="*/ 312486 w 2265111"/>
                <a:gd name="connsiteY9" fmla="*/ 379273 h 406867"/>
                <a:gd name="connsiteX10" fmla="*/ 398211 w 2265111"/>
                <a:gd name="connsiteY10" fmla="*/ 250686 h 406867"/>
                <a:gd name="connsiteX11" fmla="*/ 464886 w 2265111"/>
                <a:gd name="connsiteY11" fmla="*/ 74473 h 406867"/>
                <a:gd name="connsiteX12" fmla="*/ 531561 w 2265111"/>
                <a:gd name="connsiteY12" fmla="*/ 36373 h 406867"/>
                <a:gd name="connsiteX13" fmla="*/ 560136 w 2265111"/>
                <a:gd name="connsiteY13" fmla="*/ 145911 h 406867"/>
                <a:gd name="connsiteX14" fmla="*/ 641098 w 2265111"/>
                <a:gd name="connsiteY14" fmla="*/ 245923 h 406867"/>
                <a:gd name="connsiteX15" fmla="*/ 736348 w 2265111"/>
                <a:gd name="connsiteY15" fmla="*/ 288786 h 406867"/>
                <a:gd name="connsiteX16" fmla="*/ 879223 w 2265111"/>
                <a:gd name="connsiteY16" fmla="*/ 388798 h 406867"/>
                <a:gd name="connsiteX17" fmla="*/ 974473 w 2265111"/>
                <a:gd name="connsiteY17" fmla="*/ 322123 h 406867"/>
                <a:gd name="connsiteX18" fmla="*/ 1093536 w 2265111"/>
                <a:gd name="connsiteY18" fmla="*/ 3036 h 406867"/>
                <a:gd name="connsiteX19" fmla="*/ 1217361 w 2265111"/>
                <a:gd name="connsiteY19" fmla="*/ 160198 h 406867"/>
                <a:gd name="connsiteX20" fmla="*/ 1264986 w 2265111"/>
                <a:gd name="connsiteY20" fmla="*/ 141148 h 406867"/>
                <a:gd name="connsiteX21" fmla="*/ 1384048 w 2265111"/>
                <a:gd name="connsiteY21" fmla="*/ 250686 h 406867"/>
                <a:gd name="connsiteX22" fmla="*/ 1517398 w 2265111"/>
                <a:gd name="connsiteY22" fmla="*/ 374511 h 406867"/>
                <a:gd name="connsiteX23" fmla="*/ 1645986 w 2265111"/>
                <a:gd name="connsiteY23" fmla="*/ 198298 h 406867"/>
                <a:gd name="connsiteX24" fmla="*/ 1731711 w 2265111"/>
                <a:gd name="connsiteY24" fmla="*/ 26848 h 406867"/>
                <a:gd name="connsiteX25" fmla="*/ 1812673 w 2265111"/>
                <a:gd name="connsiteY25" fmla="*/ 226873 h 406867"/>
                <a:gd name="connsiteX26" fmla="*/ 1907923 w 2265111"/>
                <a:gd name="connsiteY26" fmla="*/ 169723 h 406867"/>
                <a:gd name="connsiteX27" fmla="*/ 2017461 w 2265111"/>
                <a:gd name="connsiteY27" fmla="*/ 307836 h 406867"/>
                <a:gd name="connsiteX28" fmla="*/ 2222248 w 2265111"/>
                <a:gd name="connsiteY28" fmla="*/ 398323 h 406867"/>
                <a:gd name="connsiteX29" fmla="*/ 2265111 w 2265111"/>
                <a:gd name="connsiteY29" fmla="*/ 403086 h 406867"/>
                <a:gd name="connsiteX30" fmla="*/ 1184023 w 2265111"/>
                <a:gd name="connsiteY30" fmla="*/ 393561 h 406867"/>
                <a:gd name="connsiteX31" fmla="*/ 431548 w 2265111"/>
                <a:gd name="connsiteY31" fmla="*/ 388798 h 406867"/>
                <a:gd name="connsiteX32" fmla="*/ 5305 w 2265111"/>
                <a:gd name="connsiteY32" fmla="*/ 403086 h 406867"/>
                <a:gd name="connsiteX0" fmla="*/ 5305 w 2265111"/>
                <a:gd name="connsiteY0" fmla="*/ 403086 h 406867"/>
                <a:gd name="connsiteX1" fmla="*/ 5305 w 2265111"/>
                <a:gd name="connsiteY1" fmla="*/ 184011 h 406867"/>
                <a:gd name="connsiteX2" fmla="*/ 2923 w 2265111"/>
                <a:gd name="connsiteY2" fmla="*/ 53042 h 406867"/>
                <a:gd name="connsiteX3" fmla="*/ 55310 w 2265111"/>
                <a:gd name="connsiteY3" fmla="*/ 48280 h 406867"/>
                <a:gd name="connsiteX4" fmla="*/ 83886 w 2265111"/>
                <a:gd name="connsiteY4" fmla="*/ 83998 h 406867"/>
                <a:gd name="connsiteX5" fmla="*/ 112461 w 2265111"/>
                <a:gd name="connsiteY5" fmla="*/ 193536 h 406867"/>
                <a:gd name="connsiteX6" fmla="*/ 117223 w 2265111"/>
                <a:gd name="connsiteY6" fmla="*/ 255448 h 406867"/>
                <a:gd name="connsiteX7" fmla="*/ 188661 w 2265111"/>
                <a:gd name="connsiteY7" fmla="*/ 264973 h 406867"/>
                <a:gd name="connsiteX8" fmla="*/ 255336 w 2265111"/>
                <a:gd name="connsiteY8" fmla="*/ 345936 h 406867"/>
                <a:gd name="connsiteX9" fmla="*/ 312486 w 2265111"/>
                <a:gd name="connsiteY9" fmla="*/ 379273 h 406867"/>
                <a:gd name="connsiteX10" fmla="*/ 398211 w 2265111"/>
                <a:gd name="connsiteY10" fmla="*/ 250686 h 406867"/>
                <a:gd name="connsiteX11" fmla="*/ 464886 w 2265111"/>
                <a:gd name="connsiteY11" fmla="*/ 74473 h 406867"/>
                <a:gd name="connsiteX12" fmla="*/ 531561 w 2265111"/>
                <a:gd name="connsiteY12" fmla="*/ 36373 h 406867"/>
                <a:gd name="connsiteX13" fmla="*/ 560136 w 2265111"/>
                <a:gd name="connsiteY13" fmla="*/ 145911 h 406867"/>
                <a:gd name="connsiteX14" fmla="*/ 641098 w 2265111"/>
                <a:gd name="connsiteY14" fmla="*/ 245923 h 406867"/>
                <a:gd name="connsiteX15" fmla="*/ 736348 w 2265111"/>
                <a:gd name="connsiteY15" fmla="*/ 288786 h 406867"/>
                <a:gd name="connsiteX16" fmla="*/ 879223 w 2265111"/>
                <a:gd name="connsiteY16" fmla="*/ 388798 h 406867"/>
                <a:gd name="connsiteX17" fmla="*/ 974473 w 2265111"/>
                <a:gd name="connsiteY17" fmla="*/ 322123 h 406867"/>
                <a:gd name="connsiteX18" fmla="*/ 1093536 w 2265111"/>
                <a:gd name="connsiteY18" fmla="*/ 3036 h 406867"/>
                <a:gd name="connsiteX19" fmla="*/ 1217361 w 2265111"/>
                <a:gd name="connsiteY19" fmla="*/ 160198 h 406867"/>
                <a:gd name="connsiteX20" fmla="*/ 1264986 w 2265111"/>
                <a:gd name="connsiteY20" fmla="*/ 141148 h 406867"/>
                <a:gd name="connsiteX21" fmla="*/ 1384048 w 2265111"/>
                <a:gd name="connsiteY21" fmla="*/ 250686 h 406867"/>
                <a:gd name="connsiteX22" fmla="*/ 1517398 w 2265111"/>
                <a:gd name="connsiteY22" fmla="*/ 374511 h 406867"/>
                <a:gd name="connsiteX23" fmla="*/ 1645986 w 2265111"/>
                <a:gd name="connsiteY23" fmla="*/ 198298 h 406867"/>
                <a:gd name="connsiteX24" fmla="*/ 1731711 w 2265111"/>
                <a:gd name="connsiteY24" fmla="*/ 26848 h 406867"/>
                <a:gd name="connsiteX25" fmla="*/ 1812673 w 2265111"/>
                <a:gd name="connsiteY25" fmla="*/ 226873 h 406867"/>
                <a:gd name="connsiteX26" fmla="*/ 1907923 w 2265111"/>
                <a:gd name="connsiteY26" fmla="*/ 169723 h 406867"/>
                <a:gd name="connsiteX27" fmla="*/ 2017461 w 2265111"/>
                <a:gd name="connsiteY27" fmla="*/ 307836 h 406867"/>
                <a:gd name="connsiteX28" fmla="*/ 2222248 w 2265111"/>
                <a:gd name="connsiteY28" fmla="*/ 398323 h 406867"/>
                <a:gd name="connsiteX29" fmla="*/ 2265111 w 2265111"/>
                <a:gd name="connsiteY29" fmla="*/ 403086 h 406867"/>
                <a:gd name="connsiteX30" fmla="*/ 1184023 w 2265111"/>
                <a:gd name="connsiteY30" fmla="*/ 393561 h 406867"/>
                <a:gd name="connsiteX31" fmla="*/ 431548 w 2265111"/>
                <a:gd name="connsiteY31" fmla="*/ 388798 h 406867"/>
                <a:gd name="connsiteX32" fmla="*/ 5305 w 2265111"/>
                <a:gd name="connsiteY32" fmla="*/ 403086 h 406867"/>
                <a:gd name="connsiteX0" fmla="*/ 2563 w 2262369"/>
                <a:gd name="connsiteY0" fmla="*/ 403086 h 406867"/>
                <a:gd name="connsiteX1" fmla="*/ 2563 w 2262369"/>
                <a:gd name="connsiteY1" fmla="*/ 184011 h 406867"/>
                <a:gd name="connsiteX2" fmla="*/ 181 w 2262369"/>
                <a:gd name="connsiteY2" fmla="*/ 53042 h 406867"/>
                <a:gd name="connsiteX3" fmla="*/ 52568 w 2262369"/>
                <a:gd name="connsiteY3" fmla="*/ 48280 h 406867"/>
                <a:gd name="connsiteX4" fmla="*/ 81144 w 2262369"/>
                <a:gd name="connsiteY4" fmla="*/ 83998 h 406867"/>
                <a:gd name="connsiteX5" fmla="*/ 109719 w 2262369"/>
                <a:gd name="connsiteY5" fmla="*/ 193536 h 406867"/>
                <a:gd name="connsiteX6" fmla="*/ 114481 w 2262369"/>
                <a:gd name="connsiteY6" fmla="*/ 255448 h 406867"/>
                <a:gd name="connsiteX7" fmla="*/ 185919 w 2262369"/>
                <a:gd name="connsiteY7" fmla="*/ 264973 h 406867"/>
                <a:gd name="connsiteX8" fmla="*/ 252594 w 2262369"/>
                <a:gd name="connsiteY8" fmla="*/ 345936 h 406867"/>
                <a:gd name="connsiteX9" fmla="*/ 309744 w 2262369"/>
                <a:gd name="connsiteY9" fmla="*/ 379273 h 406867"/>
                <a:gd name="connsiteX10" fmla="*/ 395469 w 2262369"/>
                <a:gd name="connsiteY10" fmla="*/ 250686 h 406867"/>
                <a:gd name="connsiteX11" fmla="*/ 462144 w 2262369"/>
                <a:gd name="connsiteY11" fmla="*/ 74473 h 406867"/>
                <a:gd name="connsiteX12" fmla="*/ 528819 w 2262369"/>
                <a:gd name="connsiteY12" fmla="*/ 36373 h 406867"/>
                <a:gd name="connsiteX13" fmla="*/ 557394 w 2262369"/>
                <a:gd name="connsiteY13" fmla="*/ 145911 h 406867"/>
                <a:gd name="connsiteX14" fmla="*/ 638356 w 2262369"/>
                <a:gd name="connsiteY14" fmla="*/ 245923 h 406867"/>
                <a:gd name="connsiteX15" fmla="*/ 733606 w 2262369"/>
                <a:gd name="connsiteY15" fmla="*/ 288786 h 406867"/>
                <a:gd name="connsiteX16" fmla="*/ 876481 w 2262369"/>
                <a:gd name="connsiteY16" fmla="*/ 388798 h 406867"/>
                <a:gd name="connsiteX17" fmla="*/ 971731 w 2262369"/>
                <a:gd name="connsiteY17" fmla="*/ 322123 h 406867"/>
                <a:gd name="connsiteX18" fmla="*/ 1090794 w 2262369"/>
                <a:gd name="connsiteY18" fmla="*/ 3036 h 406867"/>
                <a:gd name="connsiteX19" fmla="*/ 1214619 w 2262369"/>
                <a:gd name="connsiteY19" fmla="*/ 160198 h 406867"/>
                <a:gd name="connsiteX20" fmla="*/ 1262244 w 2262369"/>
                <a:gd name="connsiteY20" fmla="*/ 141148 h 406867"/>
                <a:gd name="connsiteX21" fmla="*/ 1381306 w 2262369"/>
                <a:gd name="connsiteY21" fmla="*/ 250686 h 406867"/>
                <a:gd name="connsiteX22" fmla="*/ 1514656 w 2262369"/>
                <a:gd name="connsiteY22" fmla="*/ 374511 h 406867"/>
                <a:gd name="connsiteX23" fmla="*/ 1643244 w 2262369"/>
                <a:gd name="connsiteY23" fmla="*/ 198298 h 406867"/>
                <a:gd name="connsiteX24" fmla="*/ 1728969 w 2262369"/>
                <a:gd name="connsiteY24" fmla="*/ 26848 h 406867"/>
                <a:gd name="connsiteX25" fmla="*/ 1809931 w 2262369"/>
                <a:gd name="connsiteY25" fmla="*/ 226873 h 406867"/>
                <a:gd name="connsiteX26" fmla="*/ 1905181 w 2262369"/>
                <a:gd name="connsiteY26" fmla="*/ 169723 h 406867"/>
                <a:gd name="connsiteX27" fmla="*/ 2014719 w 2262369"/>
                <a:gd name="connsiteY27" fmla="*/ 307836 h 406867"/>
                <a:gd name="connsiteX28" fmla="*/ 2219506 w 2262369"/>
                <a:gd name="connsiteY28" fmla="*/ 398323 h 406867"/>
                <a:gd name="connsiteX29" fmla="*/ 2262369 w 2262369"/>
                <a:gd name="connsiteY29" fmla="*/ 403086 h 406867"/>
                <a:gd name="connsiteX30" fmla="*/ 1181281 w 2262369"/>
                <a:gd name="connsiteY30" fmla="*/ 393561 h 406867"/>
                <a:gd name="connsiteX31" fmla="*/ 428806 w 2262369"/>
                <a:gd name="connsiteY31" fmla="*/ 388798 h 406867"/>
                <a:gd name="connsiteX32" fmla="*/ 2563 w 2262369"/>
                <a:gd name="connsiteY32" fmla="*/ 403086 h 406867"/>
                <a:gd name="connsiteX0" fmla="*/ 625 w 2260431"/>
                <a:gd name="connsiteY0" fmla="*/ 403086 h 406867"/>
                <a:gd name="connsiteX1" fmla="*/ 625 w 2260431"/>
                <a:gd name="connsiteY1" fmla="*/ 184011 h 406867"/>
                <a:gd name="connsiteX2" fmla="*/ 3005 w 2260431"/>
                <a:gd name="connsiteY2" fmla="*/ 43517 h 406867"/>
                <a:gd name="connsiteX3" fmla="*/ 50630 w 2260431"/>
                <a:gd name="connsiteY3" fmla="*/ 48280 h 406867"/>
                <a:gd name="connsiteX4" fmla="*/ 79206 w 2260431"/>
                <a:gd name="connsiteY4" fmla="*/ 83998 h 406867"/>
                <a:gd name="connsiteX5" fmla="*/ 107781 w 2260431"/>
                <a:gd name="connsiteY5" fmla="*/ 193536 h 406867"/>
                <a:gd name="connsiteX6" fmla="*/ 112543 w 2260431"/>
                <a:gd name="connsiteY6" fmla="*/ 255448 h 406867"/>
                <a:gd name="connsiteX7" fmla="*/ 183981 w 2260431"/>
                <a:gd name="connsiteY7" fmla="*/ 264973 h 406867"/>
                <a:gd name="connsiteX8" fmla="*/ 250656 w 2260431"/>
                <a:gd name="connsiteY8" fmla="*/ 345936 h 406867"/>
                <a:gd name="connsiteX9" fmla="*/ 307806 w 2260431"/>
                <a:gd name="connsiteY9" fmla="*/ 379273 h 406867"/>
                <a:gd name="connsiteX10" fmla="*/ 393531 w 2260431"/>
                <a:gd name="connsiteY10" fmla="*/ 250686 h 406867"/>
                <a:gd name="connsiteX11" fmla="*/ 460206 w 2260431"/>
                <a:gd name="connsiteY11" fmla="*/ 74473 h 406867"/>
                <a:gd name="connsiteX12" fmla="*/ 526881 w 2260431"/>
                <a:gd name="connsiteY12" fmla="*/ 36373 h 406867"/>
                <a:gd name="connsiteX13" fmla="*/ 555456 w 2260431"/>
                <a:gd name="connsiteY13" fmla="*/ 145911 h 406867"/>
                <a:gd name="connsiteX14" fmla="*/ 636418 w 2260431"/>
                <a:gd name="connsiteY14" fmla="*/ 245923 h 406867"/>
                <a:gd name="connsiteX15" fmla="*/ 731668 w 2260431"/>
                <a:gd name="connsiteY15" fmla="*/ 288786 h 406867"/>
                <a:gd name="connsiteX16" fmla="*/ 874543 w 2260431"/>
                <a:gd name="connsiteY16" fmla="*/ 388798 h 406867"/>
                <a:gd name="connsiteX17" fmla="*/ 969793 w 2260431"/>
                <a:gd name="connsiteY17" fmla="*/ 322123 h 406867"/>
                <a:gd name="connsiteX18" fmla="*/ 1088856 w 2260431"/>
                <a:gd name="connsiteY18" fmla="*/ 3036 h 406867"/>
                <a:gd name="connsiteX19" fmla="*/ 1212681 w 2260431"/>
                <a:gd name="connsiteY19" fmla="*/ 160198 h 406867"/>
                <a:gd name="connsiteX20" fmla="*/ 1260306 w 2260431"/>
                <a:gd name="connsiteY20" fmla="*/ 141148 h 406867"/>
                <a:gd name="connsiteX21" fmla="*/ 1379368 w 2260431"/>
                <a:gd name="connsiteY21" fmla="*/ 250686 h 406867"/>
                <a:gd name="connsiteX22" fmla="*/ 1512718 w 2260431"/>
                <a:gd name="connsiteY22" fmla="*/ 374511 h 406867"/>
                <a:gd name="connsiteX23" fmla="*/ 1641306 w 2260431"/>
                <a:gd name="connsiteY23" fmla="*/ 198298 h 406867"/>
                <a:gd name="connsiteX24" fmla="*/ 1727031 w 2260431"/>
                <a:gd name="connsiteY24" fmla="*/ 26848 h 406867"/>
                <a:gd name="connsiteX25" fmla="*/ 1807993 w 2260431"/>
                <a:gd name="connsiteY25" fmla="*/ 226873 h 406867"/>
                <a:gd name="connsiteX26" fmla="*/ 1903243 w 2260431"/>
                <a:gd name="connsiteY26" fmla="*/ 169723 h 406867"/>
                <a:gd name="connsiteX27" fmla="*/ 2012781 w 2260431"/>
                <a:gd name="connsiteY27" fmla="*/ 307836 h 406867"/>
                <a:gd name="connsiteX28" fmla="*/ 2217568 w 2260431"/>
                <a:gd name="connsiteY28" fmla="*/ 398323 h 406867"/>
                <a:gd name="connsiteX29" fmla="*/ 2260431 w 2260431"/>
                <a:gd name="connsiteY29" fmla="*/ 403086 h 406867"/>
                <a:gd name="connsiteX30" fmla="*/ 1179343 w 2260431"/>
                <a:gd name="connsiteY30" fmla="*/ 393561 h 406867"/>
                <a:gd name="connsiteX31" fmla="*/ 426868 w 2260431"/>
                <a:gd name="connsiteY31" fmla="*/ 388798 h 406867"/>
                <a:gd name="connsiteX32" fmla="*/ 625 w 2260431"/>
                <a:gd name="connsiteY32" fmla="*/ 403086 h 406867"/>
                <a:gd name="connsiteX0" fmla="*/ 625 w 2260431"/>
                <a:gd name="connsiteY0" fmla="*/ 403086 h 406867"/>
                <a:gd name="connsiteX1" fmla="*/ 625 w 2260431"/>
                <a:gd name="connsiteY1" fmla="*/ 184011 h 406867"/>
                <a:gd name="connsiteX2" fmla="*/ 3005 w 2260431"/>
                <a:gd name="connsiteY2" fmla="*/ 43517 h 406867"/>
                <a:gd name="connsiteX3" fmla="*/ 50630 w 2260431"/>
                <a:gd name="connsiteY3" fmla="*/ 48280 h 406867"/>
                <a:gd name="connsiteX4" fmla="*/ 79206 w 2260431"/>
                <a:gd name="connsiteY4" fmla="*/ 83998 h 406867"/>
                <a:gd name="connsiteX5" fmla="*/ 107781 w 2260431"/>
                <a:gd name="connsiteY5" fmla="*/ 193536 h 406867"/>
                <a:gd name="connsiteX6" fmla="*/ 126830 w 2260431"/>
                <a:gd name="connsiteY6" fmla="*/ 250685 h 406867"/>
                <a:gd name="connsiteX7" fmla="*/ 183981 w 2260431"/>
                <a:gd name="connsiteY7" fmla="*/ 264973 h 406867"/>
                <a:gd name="connsiteX8" fmla="*/ 250656 w 2260431"/>
                <a:gd name="connsiteY8" fmla="*/ 345936 h 406867"/>
                <a:gd name="connsiteX9" fmla="*/ 307806 w 2260431"/>
                <a:gd name="connsiteY9" fmla="*/ 379273 h 406867"/>
                <a:gd name="connsiteX10" fmla="*/ 393531 w 2260431"/>
                <a:gd name="connsiteY10" fmla="*/ 250686 h 406867"/>
                <a:gd name="connsiteX11" fmla="*/ 460206 w 2260431"/>
                <a:gd name="connsiteY11" fmla="*/ 74473 h 406867"/>
                <a:gd name="connsiteX12" fmla="*/ 526881 w 2260431"/>
                <a:gd name="connsiteY12" fmla="*/ 36373 h 406867"/>
                <a:gd name="connsiteX13" fmla="*/ 555456 w 2260431"/>
                <a:gd name="connsiteY13" fmla="*/ 145911 h 406867"/>
                <a:gd name="connsiteX14" fmla="*/ 636418 w 2260431"/>
                <a:gd name="connsiteY14" fmla="*/ 245923 h 406867"/>
                <a:gd name="connsiteX15" fmla="*/ 731668 w 2260431"/>
                <a:gd name="connsiteY15" fmla="*/ 288786 h 406867"/>
                <a:gd name="connsiteX16" fmla="*/ 874543 w 2260431"/>
                <a:gd name="connsiteY16" fmla="*/ 388798 h 406867"/>
                <a:gd name="connsiteX17" fmla="*/ 969793 w 2260431"/>
                <a:gd name="connsiteY17" fmla="*/ 322123 h 406867"/>
                <a:gd name="connsiteX18" fmla="*/ 1088856 w 2260431"/>
                <a:gd name="connsiteY18" fmla="*/ 3036 h 406867"/>
                <a:gd name="connsiteX19" fmla="*/ 1212681 w 2260431"/>
                <a:gd name="connsiteY19" fmla="*/ 160198 h 406867"/>
                <a:gd name="connsiteX20" fmla="*/ 1260306 w 2260431"/>
                <a:gd name="connsiteY20" fmla="*/ 141148 h 406867"/>
                <a:gd name="connsiteX21" fmla="*/ 1379368 w 2260431"/>
                <a:gd name="connsiteY21" fmla="*/ 250686 h 406867"/>
                <a:gd name="connsiteX22" fmla="*/ 1512718 w 2260431"/>
                <a:gd name="connsiteY22" fmla="*/ 374511 h 406867"/>
                <a:gd name="connsiteX23" fmla="*/ 1641306 w 2260431"/>
                <a:gd name="connsiteY23" fmla="*/ 198298 h 406867"/>
                <a:gd name="connsiteX24" fmla="*/ 1727031 w 2260431"/>
                <a:gd name="connsiteY24" fmla="*/ 26848 h 406867"/>
                <a:gd name="connsiteX25" fmla="*/ 1807993 w 2260431"/>
                <a:gd name="connsiteY25" fmla="*/ 226873 h 406867"/>
                <a:gd name="connsiteX26" fmla="*/ 1903243 w 2260431"/>
                <a:gd name="connsiteY26" fmla="*/ 169723 h 406867"/>
                <a:gd name="connsiteX27" fmla="*/ 2012781 w 2260431"/>
                <a:gd name="connsiteY27" fmla="*/ 307836 h 406867"/>
                <a:gd name="connsiteX28" fmla="*/ 2217568 w 2260431"/>
                <a:gd name="connsiteY28" fmla="*/ 398323 h 406867"/>
                <a:gd name="connsiteX29" fmla="*/ 2260431 w 2260431"/>
                <a:gd name="connsiteY29" fmla="*/ 403086 h 406867"/>
                <a:gd name="connsiteX30" fmla="*/ 1179343 w 2260431"/>
                <a:gd name="connsiteY30" fmla="*/ 393561 h 406867"/>
                <a:gd name="connsiteX31" fmla="*/ 426868 w 2260431"/>
                <a:gd name="connsiteY31" fmla="*/ 388798 h 406867"/>
                <a:gd name="connsiteX32" fmla="*/ 625 w 2260431"/>
                <a:gd name="connsiteY32" fmla="*/ 403086 h 406867"/>
                <a:gd name="connsiteX0" fmla="*/ 625 w 2260431"/>
                <a:gd name="connsiteY0" fmla="*/ 403086 h 406867"/>
                <a:gd name="connsiteX1" fmla="*/ 625 w 2260431"/>
                <a:gd name="connsiteY1" fmla="*/ 184011 h 406867"/>
                <a:gd name="connsiteX2" fmla="*/ 3005 w 2260431"/>
                <a:gd name="connsiteY2" fmla="*/ 43517 h 406867"/>
                <a:gd name="connsiteX3" fmla="*/ 50630 w 2260431"/>
                <a:gd name="connsiteY3" fmla="*/ 48280 h 406867"/>
                <a:gd name="connsiteX4" fmla="*/ 76825 w 2260431"/>
                <a:gd name="connsiteY4" fmla="*/ 112573 h 406867"/>
                <a:gd name="connsiteX5" fmla="*/ 107781 w 2260431"/>
                <a:gd name="connsiteY5" fmla="*/ 193536 h 406867"/>
                <a:gd name="connsiteX6" fmla="*/ 126830 w 2260431"/>
                <a:gd name="connsiteY6" fmla="*/ 250685 h 406867"/>
                <a:gd name="connsiteX7" fmla="*/ 183981 w 2260431"/>
                <a:gd name="connsiteY7" fmla="*/ 264973 h 406867"/>
                <a:gd name="connsiteX8" fmla="*/ 250656 w 2260431"/>
                <a:gd name="connsiteY8" fmla="*/ 345936 h 406867"/>
                <a:gd name="connsiteX9" fmla="*/ 307806 w 2260431"/>
                <a:gd name="connsiteY9" fmla="*/ 379273 h 406867"/>
                <a:gd name="connsiteX10" fmla="*/ 393531 w 2260431"/>
                <a:gd name="connsiteY10" fmla="*/ 250686 h 406867"/>
                <a:gd name="connsiteX11" fmla="*/ 460206 w 2260431"/>
                <a:gd name="connsiteY11" fmla="*/ 74473 h 406867"/>
                <a:gd name="connsiteX12" fmla="*/ 526881 w 2260431"/>
                <a:gd name="connsiteY12" fmla="*/ 36373 h 406867"/>
                <a:gd name="connsiteX13" fmla="*/ 555456 w 2260431"/>
                <a:gd name="connsiteY13" fmla="*/ 145911 h 406867"/>
                <a:gd name="connsiteX14" fmla="*/ 636418 w 2260431"/>
                <a:gd name="connsiteY14" fmla="*/ 245923 h 406867"/>
                <a:gd name="connsiteX15" fmla="*/ 731668 w 2260431"/>
                <a:gd name="connsiteY15" fmla="*/ 288786 h 406867"/>
                <a:gd name="connsiteX16" fmla="*/ 874543 w 2260431"/>
                <a:gd name="connsiteY16" fmla="*/ 388798 h 406867"/>
                <a:gd name="connsiteX17" fmla="*/ 969793 w 2260431"/>
                <a:gd name="connsiteY17" fmla="*/ 322123 h 406867"/>
                <a:gd name="connsiteX18" fmla="*/ 1088856 w 2260431"/>
                <a:gd name="connsiteY18" fmla="*/ 3036 h 406867"/>
                <a:gd name="connsiteX19" fmla="*/ 1212681 w 2260431"/>
                <a:gd name="connsiteY19" fmla="*/ 160198 h 406867"/>
                <a:gd name="connsiteX20" fmla="*/ 1260306 w 2260431"/>
                <a:gd name="connsiteY20" fmla="*/ 141148 h 406867"/>
                <a:gd name="connsiteX21" fmla="*/ 1379368 w 2260431"/>
                <a:gd name="connsiteY21" fmla="*/ 250686 h 406867"/>
                <a:gd name="connsiteX22" fmla="*/ 1512718 w 2260431"/>
                <a:gd name="connsiteY22" fmla="*/ 374511 h 406867"/>
                <a:gd name="connsiteX23" fmla="*/ 1641306 w 2260431"/>
                <a:gd name="connsiteY23" fmla="*/ 198298 h 406867"/>
                <a:gd name="connsiteX24" fmla="*/ 1727031 w 2260431"/>
                <a:gd name="connsiteY24" fmla="*/ 26848 h 406867"/>
                <a:gd name="connsiteX25" fmla="*/ 1807993 w 2260431"/>
                <a:gd name="connsiteY25" fmla="*/ 226873 h 406867"/>
                <a:gd name="connsiteX26" fmla="*/ 1903243 w 2260431"/>
                <a:gd name="connsiteY26" fmla="*/ 169723 h 406867"/>
                <a:gd name="connsiteX27" fmla="*/ 2012781 w 2260431"/>
                <a:gd name="connsiteY27" fmla="*/ 307836 h 406867"/>
                <a:gd name="connsiteX28" fmla="*/ 2217568 w 2260431"/>
                <a:gd name="connsiteY28" fmla="*/ 398323 h 406867"/>
                <a:gd name="connsiteX29" fmla="*/ 2260431 w 2260431"/>
                <a:gd name="connsiteY29" fmla="*/ 403086 h 406867"/>
                <a:gd name="connsiteX30" fmla="*/ 1179343 w 2260431"/>
                <a:gd name="connsiteY30" fmla="*/ 393561 h 406867"/>
                <a:gd name="connsiteX31" fmla="*/ 426868 w 2260431"/>
                <a:gd name="connsiteY31" fmla="*/ 388798 h 406867"/>
                <a:gd name="connsiteX32" fmla="*/ 625 w 2260431"/>
                <a:gd name="connsiteY32" fmla="*/ 403086 h 406867"/>
                <a:gd name="connsiteX0" fmla="*/ 1093 w 2260899"/>
                <a:gd name="connsiteY0" fmla="*/ 403086 h 406867"/>
                <a:gd name="connsiteX1" fmla="*/ 1093 w 2260899"/>
                <a:gd name="connsiteY1" fmla="*/ 184011 h 406867"/>
                <a:gd name="connsiteX2" fmla="*/ 3473 w 2260899"/>
                <a:gd name="connsiteY2" fmla="*/ 43517 h 406867"/>
                <a:gd name="connsiteX3" fmla="*/ 43954 w 2260899"/>
                <a:gd name="connsiteY3" fmla="*/ 48280 h 406867"/>
                <a:gd name="connsiteX4" fmla="*/ 77293 w 2260899"/>
                <a:gd name="connsiteY4" fmla="*/ 112573 h 406867"/>
                <a:gd name="connsiteX5" fmla="*/ 108249 w 2260899"/>
                <a:gd name="connsiteY5" fmla="*/ 193536 h 406867"/>
                <a:gd name="connsiteX6" fmla="*/ 127298 w 2260899"/>
                <a:gd name="connsiteY6" fmla="*/ 250685 h 406867"/>
                <a:gd name="connsiteX7" fmla="*/ 184449 w 2260899"/>
                <a:gd name="connsiteY7" fmla="*/ 264973 h 406867"/>
                <a:gd name="connsiteX8" fmla="*/ 251124 w 2260899"/>
                <a:gd name="connsiteY8" fmla="*/ 345936 h 406867"/>
                <a:gd name="connsiteX9" fmla="*/ 308274 w 2260899"/>
                <a:gd name="connsiteY9" fmla="*/ 379273 h 406867"/>
                <a:gd name="connsiteX10" fmla="*/ 393999 w 2260899"/>
                <a:gd name="connsiteY10" fmla="*/ 250686 h 406867"/>
                <a:gd name="connsiteX11" fmla="*/ 460674 w 2260899"/>
                <a:gd name="connsiteY11" fmla="*/ 74473 h 406867"/>
                <a:gd name="connsiteX12" fmla="*/ 527349 w 2260899"/>
                <a:gd name="connsiteY12" fmla="*/ 36373 h 406867"/>
                <a:gd name="connsiteX13" fmla="*/ 555924 w 2260899"/>
                <a:gd name="connsiteY13" fmla="*/ 145911 h 406867"/>
                <a:gd name="connsiteX14" fmla="*/ 636886 w 2260899"/>
                <a:gd name="connsiteY14" fmla="*/ 245923 h 406867"/>
                <a:gd name="connsiteX15" fmla="*/ 732136 w 2260899"/>
                <a:gd name="connsiteY15" fmla="*/ 288786 h 406867"/>
                <a:gd name="connsiteX16" fmla="*/ 875011 w 2260899"/>
                <a:gd name="connsiteY16" fmla="*/ 388798 h 406867"/>
                <a:gd name="connsiteX17" fmla="*/ 970261 w 2260899"/>
                <a:gd name="connsiteY17" fmla="*/ 322123 h 406867"/>
                <a:gd name="connsiteX18" fmla="*/ 1089324 w 2260899"/>
                <a:gd name="connsiteY18" fmla="*/ 3036 h 406867"/>
                <a:gd name="connsiteX19" fmla="*/ 1213149 w 2260899"/>
                <a:gd name="connsiteY19" fmla="*/ 160198 h 406867"/>
                <a:gd name="connsiteX20" fmla="*/ 1260774 w 2260899"/>
                <a:gd name="connsiteY20" fmla="*/ 141148 h 406867"/>
                <a:gd name="connsiteX21" fmla="*/ 1379836 w 2260899"/>
                <a:gd name="connsiteY21" fmla="*/ 250686 h 406867"/>
                <a:gd name="connsiteX22" fmla="*/ 1513186 w 2260899"/>
                <a:gd name="connsiteY22" fmla="*/ 374511 h 406867"/>
                <a:gd name="connsiteX23" fmla="*/ 1641774 w 2260899"/>
                <a:gd name="connsiteY23" fmla="*/ 198298 h 406867"/>
                <a:gd name="connsiteX24" fmla="*/ 1727499 w 2260899"/>
                <a:gd name="connsiteY24" fmla="*/ 26848 h 406867"/>
                <a:gd name="connsiteX25" fmla="*/ 1808461 w 2260899"/>
                <a:gd name="connsiteY25" fmla="*/ 226873 h 406867"/>
                <a:gd name="connsiteX26" fmla="*/ 1903711 w 2260899"/>
                <a:gd name="connsiteY26" fmla="*/ 169723 h 406867"/>
                <a:gd name="connsiteX27" fmla="*/ 2013249 w 2260899"/>
                <a:gd name="connsiteY27" fmla="*/ 307836 h 406867"/>
                <a:gd name="connsiteX28" fmla="*/ 2218036 w 2260899"/>
                <a:gd name="connsiteY28" fmla="*/ 398323 h 406867"/>
                <a:gd name="connsiteX29" fmla="*/ 2260899 w 2260899"/>
                <a:gd name="connsiteY29" fmla="*/ 403086 h 406867"/>
                <a:gd name="connsiteX30" fmla="*/ 1179811 w 2260899"/>
                <a:gd name="connsiteY30" fmla="*/ 393561 h 406867"/>
                <a:gd name="connsiteX31" fmla="*/ 427336 w 2260899"/>
                <a:gd name="connsiteY31" fmla="*/ 388798 h 406867"/>
                <a:gd name="connsiteX32" fmla="*/ 1093 w 2260899"/>
                <a:gd name="connsiteY32" fmla="*/ 403086 h 406867"/>
                <a:gd name="connsiteX0" fmla="*/ 1093 w 2260899"/>
                <a:gd name="connsiteY0" fmla="*/ 403086 h 406867"/>
                <a:gd name="connsiteX1" fmla="*/ 1093 w 2260899"/>
                <a:gd name="connsiteY1" fmla="*/ 184011 h 406867"/>
                <a:gd name="connsiteX2" fmla="*/ 3473 w 2260899"/>
                <a:gd name="connsiteY2" fmla="*/ 43517 h 406867"/>
                <a:gd name="connsiteX3" fmla="*/ 43954 w 2260899"/>
                <a:gd name="connsiteY3" fmla="*/ 48280 h 406867"/>
                <a:gd name="connsiteX4" fmla="*/ 77293 w 2260899"/>
                <a:gd name="connsiteY4" fmla="*/ 112573 h 406867"/>
                <a:gd name="connsiteX5" fmla="*/ 108249 w 2260899"/>
                <a:gd name="connsiteY5" fmla="*/ 193536 h 406867"/>
                <a:gd name="connsiteX6" fmla="*/ 127298 w 2260899"/>
                <a:gd name="connsiteY6" fmla="*/ 250685 h 406867"/>
                <a:gd name="connsiteX7" fmla="*/ 174924 w 2260899"/>
                <a:gd name="connsiteY7" fmla="*/ 231636 h 406867"/>
                <a:gd name="connsiteX8" fmla="*/ 251124 w 2260899"/>
                <a:gd name="connsiteY8" fmla="*/ 345936 h 406867"/>
                <a:gd name="connsiteX9" fmla="*/ 308274 w 2260899"/>
                <a:gd name="connsiteY9" fmla="*/ 379273 h 406867"/>
                <a:gd name="connsiteX10" fmla="*/ 393999 w 2260899"/>
                <a:gd name="connsiteY10" fmla="*/ 250686 h 406867"/>
                <a:gd name="connsiteX11" fmla="*/ 460674 w 2260899"/>
                <a:gd name="connsiteY11" fmla="*/ 74473 h 406867"/>
                <a:gd name="connsiteX12" fmla="*/ 527349 w 2260899"/>
                <a:gd name="connsiteY12" fmla="*/ 36373 h 406867"/>
                <a:gd name="connsiteX13" fmla="*/ 555924 w 2260899"/>
                <a:gd name="connsiteY13" fmla="*/ 145911 h 406867"/>
                <a:gd name="connsiteX14" fmla="*/ 636886 w 2260899"/>
                <a:gd name="connsiteY14" fmla="*/ 245923 h 406867"/>
                <a:gd name="connsiteX15" fmla="*/ 732136 w 2260899"/>
                <a:gd name="connsiteY15" fmla="*/ 288786 h 406867"/>
                <a:gd name="connsiteX16" fmla="*/ 875011 w 2260899"/>
                <a:gd name="connsiteY16" fmla="*/ 388798 h 406867"/>
                <a:gd name="connsiteX17" fmla="*/ 970261 w 2260899"/>
                <a:gd name="connsiteY17" fmla="*/ 322123 h 406867"/>
                <a:gd name="connsiteX18" fmla="*/ 1089324 w 2260899"/>
                <a:gd name="connsiteY18" fmla="*/ 3036 h 406867"/>
                <a:gd name="connsiteX19" fmla="*/ 1213149 w 2260899"/>
                <a:gd name="connsiteY19" fmla="*/ 160198 h 406867"/>
                <a:gd name="connsiteX20" fmla="*/ 1260774 w 2260899"/>
                <a:gd name="connsiteY20" fmla="*/ 141148 h 406867"/>
                <a:gd name="connsiteX21" fmla="*/ 1379836 w 2260899"/>
                <a:gd name="connsiteY21" fmla="*/ 250686 h 406867"/>
                <a:gd name="connsiteX22" fmla="*/ 1513186 w 2260899"/>
                <a:gd name="connsiteY22" fmla="*/ 374511 h 406867"/>
                <a:gd name="connsiteX23" fmla="*/ 1641774 w 2260899"/>
                <a:gd name="connsiteY23" fmla="*/ 198298 h 406867"/>
                <a:gd name="connsiteX24" fmla="*/ 1727499 w 2260899"/>
                <a:gd name="connsiteY24" fmla="*/ 26848 h 406867"/>
                <a:gd name="connsiteX25" fmla="*/ 1808461 w 2260899"/>
                <a:gd name="connsiteY25" fmla="*/ 226873 h 406867"/>
                <a:gd name="connsiteX26" fmla="*/ 1903711 w 2260899"/>
                <a:gd name="connsiteY26" fmla="*/ 169723 h 406867"/>
                <a:gd name="connsiteX27" fmla="*/ 2013249 w 2260899"/>
                <a:gd name="connsiteY27" fmla="*/ 307836 h 406867"/>
                <a:gd name="connsiteX28" fmla="*/ 2218036 w 2260899"/>
                <a:gd name="connsiteY28" fmla="*/ 398323 h 406867"/>
                <a:gd name="connsiteX29" fmla="*/ 2260899 w 2260899"/>
                <a:gd name="connsiteY29" fmla="*/ 403086 h 406867"/>
                <a:gd name="connsiteX30" fmla="*/ 1179811 w 2260899"/>
                <a:gd name="connsiteY30" fmla="*/ 393561 h 406867"/>
                <a:gd name="connsiteX31" fmla="*/ 427336 w 2260899"/>
                <a:gd name="connsiteY31" fmla="*/ 388798 h 406867"/>
                <a:gd name="connsiteX32" fmla="*/ 1093 w 2260899"/>
                <a:gd name="connsiteY32" fmla="*/ 403086 h 406867"/>
                <a:gd name="connsiteX0" fmla="*/ 1093 w 2260899"/>
                <a:gd name="connsiteY0" fmla="*/ 403086 h 406867"/>
                <a:gd name="connsiteX1" fmla="*/ 1093 w 2260899"/>
                <a:gd name="connsiteY1" fmla="*/ 184011 h 406867"/>
                <a:gd name="connsiteX2" fmla="*/ 3473 w 2260899"/>
                <a:gd name="connsiteY2" fmla="*/ 43517 h 406867"/>
                <a:gd name="connsiteX3" fmla="*/ 43954 w 2260899"/>
                <a:gd name="connsiteY3" fmla="*/ 48280 h 406867"/>
                <a:gd name="connsiteX4" fmla="*/ 77293 w 2260899"/>
                <a:gd name="connsiteY4" fmla="*/ 112573 h 406867"/>
                <a:gd name="connsiteX5" fmla="*/ 108249 w 2260899"/>
                <a:gd name="connsiteY5" fmla="*/ 193536 h 406867"/>
                <a:gd name="connsiteX6" fmla="*/ 127298 w 2260899"/>
                <a:gd name="connsiteY6" fmla="*/ 250685 h 406867"/>
                <a:gd name="connsiteX7" fmla="*/ 174924 w 2260899"/>
                <a:gd name="connsiteY7" fmla="*/ 231636 h 406867"/>
                <a:gd name="connsiteX8" fmla="*/ 251124 w 2260899"/>
                <a:gd name="connsiteY8" fmla="*/ 345936 h 406867"/>
                <a:gd name="connsiteX9" fmla="*/ 308274 w 2260899"/>
                <a:gd name="connsiteY9" fmla="*/ 379273 h 406867"/>
                <a:gd name="connsiteX10" fmla="*/ 393999 w 2260899"/>
                <a:gd name="connsiteY10" fmla="*/ 250686 h 406867"/>
                <a:gd name="connsiteX11" fmla="*/ 460674 w 2260899"/>
                <a:gd name="connsiteY11" fmla="*/ 74473 h 406867"/>
                <a:gd name="connsiteX12" fmla="*/ 527349 w 2260899"/>
                <a:gd name="connsiteY12" fmla="*/ 36373 h 406867"/>
                <a:gd name="connsiteX13" fmla="*/ 579736 w 2260899"/>
                <a:gd name="connsiteY13" fmla="*/ 148293 h 406867"/>
                <a:gd name="connsiteX14" fmla="*/ 636886 w 2260899"/>
                <a:gd name="connsiteY14" fmla="*/ 245923 h 406867"/>
                <a:gd name="connsiteX15" fmla="*/ 732136 w 2260899"/>
                <a:gd name="connsiteY15" fmla="*/ 288786 h 406867"/>
                <a:gd name="connsiteX16" fmla="*/ 875011 w 2260899"/>
                <a:gd name="connsiteY16" fmla="*/ 388798 h 406867"/>
                <a:gd name="connsiteX17" fmla="*/ 970261 w 2260899"/>
                <a:gd name="connsiteY17" fmla="*/ 322123 h 406867"/>
                <a:gd name="connsiteX18" fmla="*/ 1089324 w 2260899"/>
                <a:gd name="connsiteY18" fmla="*/ 3036 h 406867"/>
                <a:gd name="connsiteX19" fmla="*/ 1213149 w 2260899"/>
                <a:gd name="connsiteY19" fmla="*/ 160198 h 406867"/>
                <a:gd name="connsiteX20" fmla="*/ 1260774 w 2260899"/>
                <a:gd name="connsiteY20" fmla="*/ 141148 h 406867"/>
                <a:gd name="connsiteX21" fmla="*/ 1379836 w 2260899"/>
                <a:gd name="connsiteY21" fmla="*/ 250686 h 406867"/>
                <a:gd name="connsiteX22" fmla="*/ 1513186 w 2260899"/>
                <a:gd name="connsiteY22" fmla="*/ 374511 h 406867"/>
                <a:gd name="connsiteX23" fmla="*/ 1641774 w 2260899"/>
                <a:gd name="connsiteY23" fmla="*/ 198298 h 406867"/>
                <a:gd name="connsiteX24" fmla="*/ 1727499 w 2260899"/>
                <a:gd name="connsiteY24" fmla="*/ 26848 h 406867"/>
                <a:gd name="connsiteX25" fmla="*/ 1808461 w 2260899"/>
                <a:gd name="connsiteY25" fmla="*/ 226873 h 406867"/>
                <a:gd name="connsiteX26" fmla="*/ 1903711 w 2260899"/>
                <a:gd name="connsiteY26" fmla="*/ 169723 h 406867"/>
                <a:gd name="connsiteX27" fmla="*/ 2013249 w 2260899"/>
                <a:gd name="connsiteY27" fmla="*/ 307836 h 406867"/>
                <a:gd name="connsiteX28" fmla="*/ 2218036 w 2260899"/>
                <a:gd name="connsiteY28" fmla="*/ 398323 h 406867"/>
                <a:gd name="connsiteX29" fmla="*/ 2260899 w 2260899"/>
                <a:gd name="connsiteY29" fmla="*/ 403086 h 406867"/>
                <a:gd name="connsiteX30" fmla="*/ 1179811 w 2260899"/>
                <a:gd name="connsiteY30" fmla="*/ 393561 h 406867"/>
                <a:gd name="connsiteX31" fmla="*/ 427336 w 2260899"/>
                <a:gd name="connsiteY31" fmla="*/ 388798 h 406867"/>
                <a:gd name="connsiteX32" fmla="*/ 1093 w 2260899"/>
                <a:gd name="connsiteY32" fmla="*/ 403086 h 406867"/>
                <a:gd name="connsiteX0" fmla="*/ 1093 w 2260899"/>
                <a:gd name="connsiteY0" fmla="*/ 403086 h 406867"/>
                <a:gd name="connsiteX1" fmla="*/ 1093 w 2260899"/>
                <a:gd name="connsiteY1" fmla="*/ 184011 h 406867"/>
                <a:gd name="connsiteX2" fmla="*/ 3473 w 2260899"/>
                <a:gd name="connsiteY2" fmla="*/ 43517 h 406867"/>
                <a:gd name="connsiteX3" fmla="*/ 43954 w 2260899"/>
                <a:gd name="connsiteY3" fmla="*/ 48280 h 406867"/>
                <a:gd name="connsiteX4" fmla="*/ 77293 w 2260899"/>
                <a:gd name="connsiteY4" fmla="*/ 112573 h 406867"/>
                <a:gd name="connsiteX5" fmla="*/ 108249 w 2260899"/>
                <a:gd name="connsiteY5" fmla="*/ 193536 h 406867"/>
                <a:gd name="connsiteX6" fmla="*/ 127298 w 2260899"/>
                <a:gd name="connsiteY6" fmla="*/ 250685 h 406867"/>
                <a:gd name="connsiteX7" fmla="*/ 174924 w 2260899"/>
                <a:gd name="connsiteY7" fmla="*/ 231636 h 406867"/>
                <a:gd name="connsiteX8" fmla="*/ 251124 w 2260899"/>
                <a:gd name="connsiteY8" fmla="*/ 345936 h 406867"/>
                <a:gd name="connsiteX9" fmla="*/ 308274 w 2260899"/>
                <a:gd name="connsiteY9" fmla="*/ 379273 h 406867"/>
                <a:gd name="connsiteX10" fmla="*/ 393999 w 2260899"/>
                <a:gd name="connsiteY10" fmla="*/ 250686 h 406867"/>
                <a:gd name="connsiteX11" fmla="*/ 460674 w 2260899"/>
                <a:gd name="connsiteY11" fmla="*/ 74473 h 406867"/>
                <a:gd name="connsiteX12" fmla="*/ 527349 w 2260899"/>
                <a:gd name="connsiteY12" fmla="*/ 36373 h 406867"/>
                <a:gd name="connsiteX13" fmla="*/ 579736 w 2260899"/>
                <a:gd name="connsiteY13" fmla="*/ 148293 h 406867"/>
                <a:gd name="connsiteX14" fmla="*/ 636886 w 2260899"/>
                <a:gd name="connsiteY14" fmla="*/ 245923 h 406867"/>
                <a:gd name="connsiteX15" fmla="*/ 691655 w 2260899"/>
                <a:gd name="connsiteY15" fmla="*/ 226874 h 406867"/>
                <a:gd name="connsiteX16" fmla="*/ 875011 w 2260899"/>
                <a:gd name="connsiteY16" fmla="*/ 388798 h 406867"/>
                <a:gd name="connsiteX17" fmla="*/ 970261 w 2260899"/>
                <a:gd name="connsiteY17" fmla="*/ 322123 h 406867"/>
                <a:gd name="connsiteX18" fmla="*/ 1089324 w 2260899"/>
                <a:gd name="connsiteY18" fmla="*/ 3036 h 406867"/>
                <a:gd name="connsiteX19" fmla="*/ 1213149 w 2260899"/>
                <a:gd name="connsiteY19" fmla="*/ 160198 h 406867"/>
                <a:gd name="connsiteX20" fmla="*/ 1260774 w 2260899"/>
                <a:gd name="connsiteY20" fmla="*/ 141148 h 406867"/>
                <a:gd name="connsiteX21" fmla="*/ 1379836 w 2260899"/>
                <a:gd name="connsiteY21" fmla="*/ 250686 h 406867"/>
                <a:gd name="connsiteX22" fmla="*/ 1513186 w 2260899"/>
                <a:gd name="connsiteY22" fmla="*/ 374511 h 406867"/>
                <a:gd name="connsiteX23" fmla="*/ 1641774 w 2260899"/>
                <a:gd name="connsiteY23" fmla="*/ 198298 h 406867"/>
                <a:gd name="connsiteX24" fmla="*/ 1727499 w 2260899"/>
                <a:gd name="connsiteY24" fmla="*/ 26848 h 406867"/>
                <a:gd name="connsiteX25" fmla="*/ 1808461 w 2260899"/>
                <a:gd name="connsiteY25" fmla="*/ 226873 h 406867"/>
                <a:gd name="connsiteX26" fmla="*/ 1903711 w 2260899"/>
                <a:gd name="connsiteY26" fmla="*/ 169723 h 406867"/>
                <a:gd name="connsiteX27" fmla="*/ 2013249 w 2260899"/>
                <a:gd name="connsiteY27" fmla="*/ 307836 h 406867"/>
                <a:gd name="connsiteX28" fmla="*/ 2218036 w 2260899"/>
                <a:gd name="connsiteY28" fmla="*/ 398323 h 406867"/>
                <a:gd name="connsiteX29" fmla="*/ 2260899 w 2260899"/>
                <a:gd name="connsiteY29" fmla="*/ 403086 h 406867"/>
                <a:gd name="connsiteX30" fmla="*/ 1179811 w 2260899"/>
                <a:gd name="connsiteY30" fmla="*/ 393561 h 406867"/>
                <a:gd name="connsiteX31" fmla="*/ 427336 w 2260899"/>
                <a:gd name="connsiteY31" fmla="*/ 388798 h 406867"/>
                <a:gd name="connsiteX32" fmla="*/ 1093 w 2260899"/>
                <a:gd name="connsiteY32" fmla="*/ 403086 h 406867"/>
                <a:gd name="connsiteX0" fmla="*/ 1093 w 2260899"/>
                <a:gd name="connsiteY0" fmla="*/ 403086 h 406867"/>
                <a:gd name="connsiteX1" fmla="*/ 1093 w 2260899"/>
                <a:gd name="connsiteY1" fmla="*/ 184011 h 406867"/>
                <a:gd name="connsiteX2" fmla="*/ 3473 w 2260899"/>
                <a:gd name="connsiteY2" fmla="*/ 43517 h 406867"/>
                <a:gd name="connsiteX3" fmla="*/ 43954 w 2260899"/>
                <a:gd name="connsiteY3" fmla="*/ 48280 h 406867"/>
                <a:gd name="connsiteX4" fmla="*/ 77293 w 2260899"/>
                <a:gd name="connsiteY4" fmla="*/ 112573 h 406867"/>
                <a:gd name="connsiteX5" fmla="*/ 108249 w 2260899"/>
                <a:gd name="connsiteY5" fmla="*/ 193536 h 406867"/>
                <a:gd name="connsiteX6" fmla="*/ 127298 w 2260899"/>
                <a:gd name="connsiteY6" fmla="*/ 250685 h 406867"/>
                <a:gd name="connsiteX7" fmla="*/ 174924 w 2260899"/>
                <a:gd name="connsiteY7" fmla="*/ 231636 h 406867"/>
                <a:gd name="connsiteX8" fmla="*/ 251124 w 2260899"/>
                <a:gd name="connsiteY8" fmla="*/ 345936 h 406867"/>
                <a:gd name="connsiteX9" fmla="*/ 308274 w 2260899"/>
                <a:gd name="connsiteY9" fmla="*/ 379273 h 406867"/>
                <a:gd name="connsiteX10" fmla="*/ 393999 w 2260899"/>
                <a:gd name="connsiteY10" fmla="*/ 250686 h 406867"/>
                <a:gd name="connsiteX11" fmla="*/ 460674 w 2260899"/>
                <a:gd name="connsiteY11" fmla="*/ 74473 h 406867"/>
                <a:gd name="connsiteX12" fmla="*/ 527349 w 2260899"/>
                <a:gd name="connsiteY12" fmla="*/ 36373 h 406867"/>
                <a:gd name="connsiteX13" fmla="*/ 579736 w 2260899"/>
                <a:gd name="connsiteY13" fmla="*/ 148293 h 406867"/>
                <a:gd name="connsiteX14" fmla="*/ 636886 w 2260899"/>
                <a:gd name="connsiteY14" fmla="*/ 245923 h 406867"/>
                <a:gd name="connsiteX15" fmla="*/ 691655 w 2260899"/>
                <a:gd name="connsiteY15" fmla="*/ 226874 h 406867"/>
                <a:gd name="connsiteX16" fmla="*/ 875011 w 2260899"/>
                <a:gd name="connsiteY16" fmla="*/ 388798 h 406867"/>
                <a:gd name="connsiteX17" fmla="*/ 963117 w 2260899"/>
                <a:gd name="connsiteY17" fmla="*/ 381655 h 406867"/>
                <a:gd name="connsiteX18" fmla="*/ 970261 w 2260899"/>
                <a:gd name="connsiteY18" fmla="*/ 322123 h 406867"/>
                <a:gd name="connsiteX19" fmla="*/ 1089324 w 2260899"/>
                <a:gd name="connsiteY19" fmla="*/ 3036 h 406867"/>
                <a:gd name="connsiteX20" fmla="*/ 1213149 w 2260899"/>
                <a:gd name="connsiteY20" fmla="*/ 160198 h 406867"/>
                <a:gd name="connsiteX21" fmla="*/ 1260774 w 2260899"/>
                <a:gd name="connsiteY21" fmla="*/ 141148 h 406867"/>
                <a:gd name="connsiteX22" fmla="*/ 1379836 w 2260899"/>
                <a:gd name="connsiteY22" fmla="*/ 250686 h 406867"/>
                <a:gd name="connsiteX23" fmla="*/ 1513186 w 2260899"/>
                <a:gd name="connsiteY23" fmla="*/ 374511 h 406867"/>
                <a:gd name="connsiteX24" fmla="*/ 1641774 w 2260899"/>
                <a:gd name="connsiteY24" fmla="*/ 198298 h 406867"/>
                <a:gd name="connsiteX25" fmla="*/ 1727499 w 2260899"/>
                <a:gd name="connsiteY25" fmla="*/ 26848 h 406867"/>
                <a:gd name="connsiteX26" fmla="*/ 1808461 w 2260899"/>
                <a:gd name="connsiteY26" fmla="*/ 226873 h 406867"/>
                <a:gd name="connsiteX27" fmla="*/ 1903711 w 2260899"/>
                <a:gd name="connsiteY27" fmla="*/ 169723 h 406867"/>
                <a:gd name="connsiteX28" fmla="*/ 2013249 w 2260899"/>
                <a:gd name="connsiteY28" fmla="*/ 307836 h 406867"/>
                <a:gd name="connsiteX29" fmla="*/ 2218036 w 2260899"/>
                <a:gd name="connsiteY29" fmla="*/ 398323 h 406867"/>
                <a:gd name="connsiteX30" fmla="*/ 2260899 w 2260899"/>
                <a:gd name="connsiteY30" fmla="*/ 403086 h 406867"/>
                <a:gd name="connsiteX31" fmla="*/ 1179811 w 2260899"/>
                <a:gd name="connsiteY31" fmla="*/ 393561 h 406867"/>
                <a:gd name="connsiteX32" fmla="*/ 427336 w 2260899"/>
                <a:gd name="connsiteY32" fmla="*/ 388798 h 406867"/>
                <a:gd name="connsiteX33" fmla="*/ 1093 w 2260899"/>
                <a:gd name="connsiteY33" fmla="*/ 403086 h 406867"/>
                <a:gd name="connsiteX0" fmla="*/ 1093 w 2260899"/>
                <a:gd name="connsiteY0" fmla="*/ 402633 h 406414"/>
                <a:gd name="connsiteX1" fmla="*/ 1093 w 2260899"/>
                <a:gd name="connsiteY1" fmla="*/ 183558 h 406414"/>
                <a:gd name="connsiteX2" fmla="*/ 3473 w 2260899"/>
                <a:gd name="connsiteY2" fmla="*/ 43064 h 406414"/>
                <a:gd name="connsiteX3" fmla="*/ 43954 w 2260899"/>
                <a:gd name="connsiteY3" fmla="*/ 47827 h 406414"/>
                <a:gd name="connsiteX4" fmla="*/ 77293 w 2260899"/>
                <a:gd name="connsiteY4" fmla="*/ 112120 h 406414"/>
                <a:gd name="connsiteX5" fmla="*/ 108249 w 2260899"/>
                <a:gd name="connsiteY5" fmla="*/ 193083 h 406414"/>
                <a:gd name="connsiteX6" fmla="*/ 127298 w 2260899"/>
                <a:gd name="connsiteY6" fmla="*/ 250232 h 406414"/>
                <a:gd name="connsiteX7" fmla="*/ 174924 w 2260899"/>
                <a:gd name="connsiteY7" fmla="*/ 231183 h 406414"/>
                <a:gd name="connsiteX8" fmla="*/ 251124 w 2260899"/>
                <a:gd name="connsiteY8" fmla="*/ 345483 h 406414"/>
                <a:gd name="connsiteX9" fmla="*/ 308274 w 2260899"/>
                <a:gd name="connsiteY9" fmla="*/ 378820 h 406414"/>
                <a:gd name="connsiteX10" fmla="*/ 393999 w 2260899"/>
                <a:gd name="connsiteY10" fmla="*/ 250233 h 406414"/>
                <a:gd name="connsiteX11" fmla="*/ 460674 w 2260899"/>
                <a:gd name="connsiteY11" fmla="*/ 74020 h 406414"/>
                <a:gd name="connsiteX12" fmla="*/ 527349 w 2260899"/>
                <a:gd name="connsiteY12" fmla="*/ 35920 h 406414"/>
                <a:gd name="connsiteX13" fmla="*/ 579736 w 2260899"/>
                <a:gd name="connsiteY13" fmla="*/ 147840 h 406414"/>
                <a:gd name="connsiteX14" fmla="*/ 636886 w 2260899"/>
                <a:gd name="connsiteY14" fmla="*/ 245470 h 406414"/>
                <a:gd name="connsiteX15" fmla="*/ 691655 w 2260899"/>
                <a:gd name="connsiteY15" fmla="*/ 226421 h 406414"/>
                <a:gd name="connsiteX16" fmla="*/ 875011 w 2260899"/>
                <a:gd name="connsiteY16" fmla="*/ 388345 h 406414"/>
                <a:gd name="connsiteX17" fmla="*/ 963117 w 2260899"/>
                <a:gd name="connsiteY17" fmla="*/ 381202 h 406414"/>
                <a:gd name="connsiteX18" fmla="*/ 991692 w 2260899"/>
                <a:gd name="connsiteY18" fmla="*/ 307382 h 406414"/>
                <a:gd name="connsiteX19" fmla="*/ 1089324 w 2260899"/>
                <a:gd name="connsiteY19" fmla="*/ 2583 h 406414"/>
                <a:gd name="connsiteX20" fmla="*/ 1213149 w 2260899"/>
                <a:gd name="connsiteY20" fmla="*/ 159745 h 406414"/>
                <a:gd name="connsiteX21" fmla="*/ 1260774 w 2260899"/>
                <a:gd name="connsiteY21" fmla="*/ 140695 h 406414"/>
                <a:gd name="connsiteX22" fmla="*/ 1379836 w 2260899"/>
                <a:gd name="connsiteY22" fmla="*/ 250233 h 406414"/>
                <a:gd name="connsiteX23" fmla="*/ 1513186 w 2260899"/>
                <a:gd name="connsiteY23" fmla="*/ 374058 h 406414"/>
                <a:gd name="connsiteX24" fmla="*/ 1641774 w 2260899"/>
                <a:gd name="connsiteY24" fmla="*/ 197845 h 406414"/>
                <a:gd name="connsiteX25" fmla="*/ 1727499 w 2260899"/>
                <a:gd name="connsiteY25" fmla="*/ 26395 h 406414"/>
                <a:gd name="connsiteX26" fmla="*/ 1808461 w 2260899"/>
                <a:gd name="connsiteY26" fmla="*/ 226420 h 406414"/>
                <a:gd name="connsiteX27" fmla="*/ 1903711 w 2260899"/>
                <a:gd name="connsiteY27" fmla="*/ 169270 h 406414"/>
                <a:gd name="connsiteX28" fmla="*/ 2013249 w 2260899"/>
                <a:gd name="connsiteY28" fmla="*/ 307383 h 406414"/>
                <a:gd name="connsiteX29" fmla="*/ 2218036 w 2260899"/>
                <a:gd name="connsiteY29" fmla="*/ 397870 h 406414"/>
                <a:gd name="connsiteX30" fmla="*/ 2260899 w 2260899"/>
                <a:gd name="connsiteY30" fmla="*/ 402633 h 406414"/>
                <a:gd name="connsiteX31" fmla="*/ 1179811 w 2260899"/>
                <a:gd name="connsiteY31" fmla="*/ 393108 h 406414"/>
                <a:gd name="connsiteX32" fmla="*/ 427336 w 2260899"/>
                <a:gd name="connsiteY32" fmla="*/ 388345 h 406414"/>
                <a:gd name="connsiteX33" fmla="*/ 1093 w 2260899"/>
                <a:gd name="connsiteY33" fmla="*/ 402633 h 406414"/>
                <a:gd name="connsiteX0" fmla="*/ 1093 w 2260899"/>
                <a:gd name="connsiteY0" fmla="*/ 402633 h 406414"/>
                <a:gd name="connsiteX1" fmla="*/ 1093 w 2260899"/>
                <a:gd name="connsiteY1" fmla="*/ 183558 h 406414"/>
                <a:gd name="connsiteX2" fmla="*/ 3473 w 2260899"/>
                <a:gd name="connsiteY2" fmla="*/ 43064 h 406414"/>
                <a:gd name="connsiteX3" fmla="*/ 43954 w 2260899"/>
                <a:gd name="connsiteY3" fmla="*/ 47827 h 406414"/>
                <a:gd name="connsiteX4" fmla="*/ 77293 w 2260899"/>
                <a:gd name="connsiteY4" fmla="*/ 112120 h 406414"/>
                <a:gd name="connsiteX5" fmla="*/ 108249 w 2260899"/>
                <a:gd name="connsiteY5" fmla="*/ 193083 h 406414"/>
                <a:gd name="connsiteX6" fmla="*/ 127298 w 2260899"/>
                <a:gd name="connsiteY6" fmla="*/ 250232 h 406414"/>
                <a:gd name="connsiteX7" fmla="*/ 174924 w 2260899"/>
                <a:gd name="connsiteY7" fmla="*/ 231183 h 406414"/>
                <a:gd name="connsiteX8" fmla="*/ 251124 w 2260899"/>
                <a:gd name="connsiteY8" fmla="*/ 345483 h 406414"/>
                <a:gd name="connsiteX9" fmla="*/ 308274 w 2260899"/>
                <a:gd name="connsiteY9" fmla="*/ 378820 h 406414"/>
                <a:gd name="connsiteX10" fmla="*/ 393999 w 2260899"/>
                <a:gd name="connsiteY10" fmla="*/ 250233 h 406414"/>
                <a:gd name="connsiteX11" fmla="*/ 460674 w 2260899"/>
                <a:gd name="connsiteY11" fmla="*/ 74020 h 406414"/>
                <a:gd name="connsiteX12" fmla="*/ 527349 w 2260899"/>
                <a:gd name="connsiteY12" fmla="*/ 35920 h 406414"/>
                <a:gd name="connsiteX13" fmla="*/ 579736 w 2260899"/>
                <a:gd name="connsiteY13" fmla="*/ 147840 h 406414"/>
                <a:gd name="connsiteX14" fmla="*/ 636886 w 2260899"/>
                <a:gd name="connsiteY14" fmla="*/ 245470 h 406414"/>
                <a:gd name="connsiteX15" fmla="*/ 691655 w 2260899"/>
                <a:gd name="connsiteY15" fmla="*/ 226421 h 406414"/>
                <a:gd name="connsiteX16" fmla="*/ 846436 w 2260899"/>
                <a:gd name="connsiteY16" fmla="*/ 355008 h 406414"/>
                <a:gd name="connsiteX17" fmla="*/ 875011 w 2260899"/>
                <a:gd name="connsiteY17" fmla="*/ 388345 h 406414"/>
                <a:gd name="connsiteX18" fmla="*/ 963117 w 2260899"/>
                <a:gd name="connsiteY18" fmla="*/ 381202 h 406414"/>
                <a:gd name="connsiteX19" fmla="*/ 991692 w 2260899"/>
                <a:gd name="connsiteY19" fmla="*/ 307382 h 406414"/>
                <a:gd name="connsiteX20" fmla="*/ 1089324 w 2260899"/>
                <a:gd name="connsiteY20" fmla="*/ 2583 h 406414"/>
                <a:gd name="connsiteX21" fmla="*/ 1213149 w 2260899"/>
                <a:gd name="connsiteY21" fmla="*/ 159745 h 406414"/>
                <a:gd name="connsiteX22" fmla="*/ 1260774 w 2260899"/>
                <a:gd name="connsiteY22" fmla="*/ 140695 h 406414"/>
                <a:gd name="connsiteX23" fmla="*/ 1379836 w 2260899"/>
                <a:gd name="connsiteY23" fmla="*/ 250233 h 406414"/>
                <a:gd name="connsiteX24" fmla="*/ 1513186 w 2260899"/>
                <a:gd name="connsiteY24" fmla="*/ 374058 h 406414"/>
                <a:gd name="connsiteX25" fmla="*/ 1641774 w 2260899"/>
                <a:gd name="connsiteY25" fmla="*/ 197845 h 406414"/>
                <a:gd name="connsiteX26" fmla="*/ 1727499 w 2260899"/>
                <a:gd name="connsiteY26" fmla="*/ 26395 h 406414"/>
                <a:gd name="connsiteX27" fmla="*/ 1808461 w 2260899"/>
                <a:gd name="connsiteY27" fmla="*/ 226420 h 406414"/>
                <a:gd name="connsiteX28" fmla="*/ 1903711 w 2260899"/>
                <a:gd name="connsiteY28" fmla="*/ 169270 h 406414"/>
                <a:gd name="connsiteX29" fmla="*/ 2013249 w 2260899"/>
                <a:gd name="connsiteY29" fmla="*/ 307383 h 406414"/>
                <a:gd name="connsiteX30" fmla="*/ 2218036 w 2260899"/>
                <a:gd name="connsiteY30" fmla="*/ 397870 h 406414"/>
                <a:gd name="connsiteX31" fmla="*/ 2260899 w 2260899"/>
                <a:gd name="connsiteY31" fmla="*/ 402633 h 406414"/>
                <a:gd name="connsiteX32" fmla="*/ 1179811 w 2260899"/>
                <a:gd name="connsiteY32" fmla="*/ 393108 h 406414"/>
                <a:gd name="connsiteX33" fmla="*/ 427336 w 2260899"/>
                <a:gd name="connsiteY33" fmla="*/ 388345 h 406414"/>
                <a:gd name="connsiteX34" fmla="*/ 1093 w 2260899"/>
                <a:gd name="connsiteY34" fmla="*/ 402633 h 406414"/>
                <a:gd name="connsiteX0" fmla="*/ 1093 w 2260899"/>
                <a:gd name="connsiteY0" fmla="*/ 402633 h 406414"/>
                <a:gd name="connsiteX1" fmla="*/ 1093 w 2260899"/>
                <a:gd name="connsiteY1" fmla="*/ 183558 h 406414"/>
                <a:gd name="connsiteX2" fmla="*/ 3473 w 2260899"/>
                <a:gd name="connsiteY2" fmla="*/ 43064 h 406414"/>
                <a:gd name="connsiteX3" fmla="*/ 43954 w 2260899"/>
                <a:gd name="connsiteY3" fmla="*/ 47827 h 406414"/>
                <a:gd name="connsiteX4" fmla="*/ 77293 w 2260899"/>
                <a:gd name="connsiteY4" fmla="*/ 112120 h 406414"/>
                <a:gd name="connsiteX5" fmla="*/ 108249 w 2260899"/>
                <a:gd name="connsiteY5" fmla="*/ 193083 h 406414"/>
                <a:gd name="connsiteX6" fmla="*/ 127298 w 2260899"/>
                <a:gd name="connsiteY6" fmla="*/ 250232 h 406414"/>
                <a:gd name="connsiteX7" fmla="*/ 174924 w 2260899"/>
                <a:gd name="connsiteY7" fmla="*/ 231183 h 406414"/>
                <a:gd name="connsiteX8" fmla="*/ 251124 w 2260899"/>
                <a:gd name="connsiteY8" fmla="*/ 345483 h 406414"/>
                <a:gd name="connsiteX9" fmla="*/ 308274 w 2260899"/>
                <a:gd name="connsiteY9" fmla="*/ 378820 h 406414"/>
                <a:gd name="connsiteX10" fmla="*/ 393999 w 2260899"/>
                <a:gd name="connsiteY10" fmla="*/ 250233 h 406414"/>
                <a:gd name="connsiteX11" fmla="*/ 460674 w 2260899"/>
                <a:gd name="connsiteY11" fmla="*/ 74020 h 406414"/>
                <a:gd name="connsiteX12" fmla="*/ 527349 w 2260899"/>
                <a:gd name="connsiteY12" fmla="*/ 35920 h 406414"/>
                <a:gd name="connsiteX13" fmla="*/ 579736 w 2260899"/>
                <a:gd name="connsiteY13" fmla="*/ 147840 h 406414"/>
                <a:gd name="connsiteX14" fmla="*/ 636886 w 2260899"/>
                <a:gd name="connsiteY14" fmla="*/ 245470 h 406414"/>
                <a:gd name="connsiteX15" fmla="*/ 691655 w 2260899"/>
                <a:gd name="connsiteY15" fmla="*/ 226421 h 406414"/>
                <a:gd name="connsiteX16" fmla="*/ 822623 w 2260899"/>
                <a:gd name="connsiteY16" fmla="*/ 355008 h 406414"/>
                <a:gd name="connsiteX17" fmla="*/ 875011 w 2260899"/>
                <a:gd name="connsiteY17" fmla="*/ 388345 h 406414"/>
                <a:gd name="connsiteX18" fmla="*/ 963117 w 2260899"/>
                <a:gd name="connsiteY18" fmla="*/ 381202 h 406414"/>
                <a:gd name="connsiteX19" fmla="*/ 991692 w 2260899"/>
                <a:gd name="connsiteY19" fmla="*/ 307382 h 406414"/>
                <a:gd name="connsiteX20" fmla="*/ 1089324 w 2260899"/>
                <a:gd name="connsiteY20" fmla="*/ 2583 h 406414"/>
                <a:gd name="connsiteX21" fmla="*/ 1213149 w 2260899"/>
                <a:gd name="connsiteY21" fmla="*/ 159745 h 406414"/>
                <a:gd name="connsiteX22" fmla="*/ 1260774 w 2260899"/>
                <a:gd name="connsiteY22" fmla="*/ 140695 h 406414"/>
                <a:gd name="connsiteX23" fmla="*/ 1379836 w 2260899"/>
                <a:gd name="connsiteY23" fmla="*/ 250233 h 406414"/>
                <a:gd name="connsiteX24" fmla="*/ 1513186 w 2260899"/>
                <a:gd name="connsiteY24" fmla="*/ 374058 h 406414"/>
                <a:gd name="connsiteX25" fmla="*/ 1641774 w 2260899"/>
                <a:gd name="connsiteY25" fmla="*/ 197845 h 406414"/>
                <a:gd name="connsiteX26" fmla="*/ 1727499 w 2260899"/>
                <a:gd name="connsiteY26" fmla="*/ 26395 h 406414"/>
                <a:gd name="connsiteX27" fmla="*/ 1808461 w 2260899"/>
                <a:gd name="connsiteY27" fmla="*/ 226420 h 406414"/>
                <a:gd name="connsiteX28" fmla="*/ 1903711 w 2260899"/>
                <a:gd name="connsiteY28" fmla="*/ 169270 h 406414"/>
                <a:gd name="connsiteX29" fmla="*/ 2013249 w 2260899"/>
                <a:gd name="connsiteY29" fmla="*/ 307383 h 406414"/>
                <a:gd name="connsiteX30" fmla="*/ 2218036 w 2260899"/>
                <a:gd name="connsiteY30" fmla="*/ 397870 h 406414"/>
                <a:gd name="connsiteX31" fmla="*/ 2260899 w 2260899"/>
                <a:gd name="connsiteY31" fmla="*/ 402633 h 406414"/>
                <a:gd name="connsiteX32" fmla="*/ 1179811 w 2260899"/>
                <a:gd name="connsiteY32" fmla="*/ 393108 h 406414"/>
                <a:gd name="connsiteX33" fmla="*/ 427336 w 2260899"/>
                <a:gd name="connsiteY33" fmla="*/ 388345 h 406414"/>
                <a:gd name="connsiteX34" fmla="*/ 1093 w 2260899"/>
                <a:gd name="connsiteY34" fmla="*/ 402633 h 406414"/>
                <a:gd name="connsiteX0" fmla="*/ 1093 w 2260899"/>
                <a:gd name="connsiteY0" fmla="*/ 416755 h 420536"/>
                <a:gd name="connsiteX1" fmla="*/ 1093 w 2260899"/>
                <a:gd name="connsiteY1" fmla="*/ 197680 h 420536"/>
                <a:gd name="connsiteX2" fmla="*/ 3473 w 2260899"/>
                <a:gd name="connsiteY2" fmla="*/ 57186 h 420536"/>
                <a:gd name="connsiteX3" fmla="*/ 43954 w 2260899"/>
                <a:gd name="connsiteY3" fmla="*/ 61949 h 420536"/>
                <a:gd name="connsiteX4" fmla="*/ 77293 w 2260899"/>
                <a:gd name="connsiteY4" fmla="*/ 126242 h 420536"/>
                <a:gd name="connsiteX5" fmla="*/ 108249 w 2260899"/>
                <a:gd name="connsiteY5" fmla="*/ 207205 h 420536"/>
                <a:gd name="connsiteX6" fmla="*/ 127298 w 2260899"/>
                <a:gd name="connsiteY6" fmla="*/ 264354 h 420536"/>
                <a:gd name="connsiteX7" fmla="*/ 174924 w 2260899"/>
                <a:gd name="connsiteY7" fmla="*/ 245305 h 420536"/>
                <a:gd name="connsiteX8" fmla="*/ 251124 w 2260899"/>
                <a:gd name="connsiteY8" fmla="*/ 359605 h 420536"/>
                <a:gd name="connsiteX9" fmla="*/ 308274 w 2260899"/>
                <a:gd name="connsiteY9" fmla="*/ 392942 h 420536"/>
                <a:gd name="connsiteX10" fmla="*/ 393999 w 2260899"/>
                <a:gd name="connsiteY10" fmla="*/ 264355 h 420536"/>
                <a:gd name="connsiteX11" fmla="*/ 460674 w 2260899"/>
                <a:gd name="connsiteY11" fmla="*/ 88142 h 420536"/>
                <a:gd name="connsiteX12" fmla="*/ 527349 w 2260899"/>
                <a:gd name="connsiteY12" fmla="*/ 50042 h 420536"/>
                <a:gd name="connsiteX13" fmla="*/ 579736 w 2260899"/>
                <a:gd name="connsiteY13" fmla="*/ 161962 h 420536"/>
                <a:gd name="connsiteX14" fmla="*/ 636886 w 2260899"/>
                <a:gd name="connsiteY14" fmla="*/ 259592 h 420536"/>
                <a:gd name="connsiteX15" fmla="*/ 691655 w 2260899"/>
                <a:gd name="connsiteY15" fmla="*/ 240543 h 420536"/>
                <a:gd name="connsiteX16" fmla="*/ 822623 w 2260899"/>
                <a:gd name="connsiteY16" fmla="*/ 369130 h 420536"/>
                <a:gd name="connsiteX17" fmla="*/ 875011 w 2260899"/>
                <a:gd name="connsiteY17" fmla="*/ 402467 h 420536"/>
                <a:gd name="connsiteX18" fmla="*/ 963117 w 2260899"/>
                <a:gd name="connsiteY18" fmla="*/ 395324 h 420536"/>
                <a:gd name="connsiteX19" fmla="*/ 991692 w 2260899"/>
                <a:gd name="connsiteY19" fmla="*/ 321504 h 420536"/>
                <a:gd name="connsiteX20" fmla="*/ 1082180 w 2260899"/>
                <a:gd name="connsiteY20" fmla="*/ 2418 h 420536"/>
                <a:gd name="connsiteX21" fmla="*/ 1213149 w 2260899"/>
                <a:gd name="connsiteY21" fmla="*/ 173867 h 420536"/>
                <a:gd name="connsiteX22" fmla="*/ 1260774 w 2260899"/>
                <a:gd name="connsiteY22" fmla="*/ 154817 h 420536"/>
                <a:gd name="connsiteX23" fmla="*/ 1379836 w 2260899"/>
                <a:gd name="connsiteY23" fmla="*/ 264355 h 420536"/>
                <a:gd name="connsiteX24" fmla="*/ 1513186 w 2260899"/>
                <a:gd name="connsiteY24" fmla="*/ 388180 h 420536"/>
                <a:gd name="connsiteX25" fmla="*/ 1641774 w 2260899"/>
                <a:gd name="connsiteY25" fmla="*/ 211967 h 420536"/>
                <a:gd name="connsiteX26" fmla="*/ 1727499 w 2260899"/>
                <a:gd name="connsiteY26" fmla="*/ 40517 h 420536"/>
                <a:gd name="connsiteX27" fmla="*/ 1808461 w 2260899"/>
                <a:gd name="connsiteY27" fmla="*/ 240542 h 420536"/>
                <a:gd name="connsiteX28" fmla="*/ 1903711 w 2260899"/>
                <a:gd name="connsiteY28" fmla="*/ 183392 h 420536"/>
                <a:gd name="connsiteX29" fmla="*/ 2013249 w 2260899"/>
                <a:gd name="connsiteY29" fmla="*/ 321505 h 420536"/>
                <a:gd name="connsiteX30" fmla="*/ 2218036 w 2260899"/>
                <a:gd name="connsiteY30" fmla="*/ 411992 h 420536"/>
                <a:gd name="connsiteX31" fmla="*/ 2260899 w 2260899"/>
                <a:gd name="connsiteY31" fmla="*/ 416755 h 420536"/>
                <a:gd name="connsiteX32" fmla="*/ 1179811 w 2260899"/>
                <a:gd name="connsiteY32" fmla="*/ 407230 h 420536"/>
                <a:gd name="connsiteX33" fmla="*/ 427336 w 2260899"/>
                <a:gd name="connsiteY33" fmla="*/ 402467 h 420536"/>
                <a:gd name="connsiteX34" fmla="*/ 1093 w 2260899"/>
                <a:gd name="connsiteY34" fmla="*/ 416755 h 420536"/>
                <a:gd name="connsiteX0" fmla="*/ 1093 w 2260899"/>
                <a:gd name="connsiteY0" fmla="*/ 415129 h 418910"/>
                <a:gd name="connsiteX1" fmla="*/ 1093 w 2260899"/>
                <a:gd name="connsiteY1" fmla="*/ 196054 h 418910"/>
                <a:gd name="connsiteX2" fmla="*/ 3473 w 2260899"/>
                <a:gd name="connsiteY2" fmla="*/ 55560 h 418910"/>
                <a:gd name="connsiteX3" fmla="*/ 43954 w 2260899"/>
                <a:gd name="connsiteY3" fmla="*/ 60323 h 418910"/>
                <a:gd name="connsiteX4" fmla="*/ 77293 w 2260899"/>
                <a:gd name="connsiteY4" fmla="*/ 124616 h 418910"/>
                <a:gd name="connsiteX5" fmla="*/ 108249 w 2260899"/>
                <a:gd name="connsiteY5" fmla="*/ 205579 h 418910"/>
                <a:gd name="connsiteX6" fmla="*/ 127298 w 2260899"/>
                <a:gd name="connsiteY6" fmla="*/ 262728 h 418910"/>
                <a:gd name="connsiteX7" fmla="*/ 174924 w 2260899"/>
                <a:gd name="connsiteY7" fmla="*/ 243679 h 418910"/>
                <a:gd name="connsiteX8" fmla="*/ 251124 w 2260899"/>
                <a:gd name="connsiteY8" fmla="*/ 357979 h 418910"/>
                <a:gd name="connsiteX9" fmla="*/ 308274 w 2260899"/>
                <a:gd name="connsiteY9" fmla="*/ 391316 h 418910"/>
                <a:gd name="connsiteX10" fmla="*/ 393999 w 2260899"/>
                <a:gd name="connsiteY10" fmla="*/ 262729 h 418910"/>
                <a:gd name="connsiteX11" fmla="*/ 460674 w 2260899"/>
                <a:gd name="connsiteY11" fmla="*/ 86516 h 418910"/>
                <a:gd name="connsiteX12" fmla="*/ 527349 w 2260899"/>
                <a:gd name="connsiteY12" fmla="*/ 48416 h 418910"/>
                <a:gd name="connsiteX13" fmla="*/ 579736 w 2260899"/>
                <a:gd name="connsiteY13" fmla="*/ 160336 h 418910"/>
                <a:gd name="connsiteX14" fmla="*/ 636886 w 2260899"/>
                <a:gd name="connsiteY14" fmla="*/ 257966 h 418910"/>
                <a:gd name="connsiteX15" fmla="*/ 691655 w 2260899"/>
                <a:gd name="connsiteY15" fmla="*/ 238917 h 418910"/>
                <a:gd name="connsiteX16" fmla="*/ 822623 w 2260899"/>
                <a:gd name="connsiteY16" fmla="*/ 367504 h 418910"/>
                <a:gd name="connsiteX17" fmla="*/ 875011 w 2260899"/>
                <a:gd name="connsiteY17" fmla="*/ 400841 h 418910"/>
                <a:gd name="connsiteX18" fmla="*/ 963117 w 2260899"/>
                <a:gd name="connsiteY18" fmla="*/ 393698 h 418910"/>
                <a:gd name="connsiteX19" fmla="*/ 991692 w 2260899"/>
                <a:gd name="connsiteY19" fmla="*/ 319878 h 418910"/>
                <a:gd name="connsiteX20" fmla="*/ 1082180 w 2260899"/>
                <a:gd name="connsiteY20" fmla="*/ 792 h 418910"/>
                <a:gd name="connsiteX21" fmla="*/ 1210768 w 2260899"/>
                <a:gd name="connsiteY21" fmla="*/ 227010 h 418910"/>
                <a:gd name="connsiteX22" fmla="*/ 1260774 w 2260899"/>
                <a:gd name="connsiteY22" fmla="*/ 153191 h 418910"/>
                <a:gd name="connsiteX23" fmla="*/ 1379836 w 2260899"/>
                <a:gd name="connsiteY23" fmla="*/ 262729 h 418910"/>
                <a:gd name="connsiteX24" fmla="*/ 1513186 w 2260899"/>
                <a:gd name="connsiteY24" fmla="*/ 386554 h 418910"/>
                <a:gd name="connsiteX25" fmla="*/ 1641774 w 2260899"/>
                <a:gd name="connsiteY25" fmla="*/ 210341 h 418910"/>
                <a:gd name="connsiteX26" fmla="*/ 1727499 w 2260899"/>
                <a:gd name="connsiteY26" fmla="*/ 38891 h 418910"/>
                <a:gd name="connsiteX27" fmla="*/ 1808461 w 2260899"/>
                <a:gd name="connsiteY27" fmla="*/ 238916 h 418910"/>
                <a:gd name="connsiteX28" fmla="*/ 1903711 w 2260899"/>
                <a:gd name="connsiteY28" fmla="*/ 181766 h 418910"/>
                <a:gd name="connsiteX29" fmla="*/ 2013249 w 2260899"/>
                <a:gd name="connsiteY29" fmla="*/ 319879 h 418910"/>
                <a:gd name="connsiteX30" fmla="*/ 2218036 w 2260899"/>
                <a:gd name="connsiteY30" fmla="*/ 410366 h 418910"/>
                <a:gd name="connsiteX31" fmla="*/ 2260899 w 2260899"/>
                <a:gd name="connsiteY31" fmla="*/ 415129 h 418910"/>
                <a:gd name="connsiteX32" fmla="*/ 1179811 w 2260899"/>
                <a:gd name="connsiteY32" fmla="*/ 405604 h 418910"/>
                <a:gd name="connsiteX33" fmla="*/ 427336 w 2260899"/>
                <a:gd name="connsiteY33" fmla="*/ 400841 h 418910"/>
                <a:gd name="connsiteX34" fmla="*/ 1093 w 2260899"/>
                <a:gd name="connsiteY34" fmla="*/ 415129 h 418910"/>
                <a:gd name="connsiteX0" fmla="*/ 1093 w 2260899"/>
                <a:gd name="connsiteY0" fmla="*/ 415152 h 418933"/>
                <a:gd name="connsiteX1" fmla="*/ 1093 w 2260899"/>
                <a:gd name="connsiteY1" fmla="*/ 196077 h 418933"/>
                <a:gd name="connsiteX2" fmla="*/ 3473 w 2260899"/>
                <a:gd name="connsiteY2" fmla="*/ 55583 h 418933"/>
                <a:gd name="connsiteX3" fmla="*/ 43954 w 2260899"/>
                <a:gd name="connsiteY3" fmla="*/ 60346 h 418933"/>
                <a:gd name="connsiteX4" fmla="*/ 77293 w 2260899"/>
                <a:gd name="connsiteY4" fmla="*/ 124639 h 418933"/>
                <a:gd name="connsiteX5" fmla="*/ 108249 w 2260899"/>
                <a:gd name="connsiteY5" fmla="*/ 205602 h 418933"/>
                <a:gd name="connsiteX6" fmla="*/ 127298 w 2260899"/>
                <a:gd name="connsiteY6" fmla="*/ 262751 h 418933"/>
                <a:gd name="connsiteX7" fmla="*/ 174924 w 2260899"/>
                <a:gd name="connsiteY7" fmla="*/ 243702 h 418933"/>
                <a:gd name="connsiteX8" fmla="*/ 251124 w 2260899"/>
                <a:gd name="connsiteY8" fmla="*/ 358002 h 418933"/>
                <a:gd name="connsiteX9" fmla="*/ 308274 w 2260899"/>
                <a:gd name="connsiteY9" fmla="*/ 391339 h 418933"/>
                <a:gd name="connsiteX10" fmla="*/ 393999 w 2260899"/>
                <a:gd name="connsiteY10" fmla="*/ 262752 h 418933"/>
                <a:gd name="connsiteX11" fmla="*/ 460674 w 2260899"/>
                <a:gd name="connsiteY11" fmla="*/ 86539 h 418933"/>
                <a:gd name="connsiteX12" fmla="*/ 527349 w 2260899"/>
                <a:gd name="connsiteY12" fmla="*/ 48439 h 418933"/>
                <a:gd name="connsiteX13" fmla="*/ 579736 w 2260899"/>
                <a:gd name="connsiteY13" fmla="*/ 160359 h 418933"/>
                <a:gd name="connsiteX14" fmla="*/ 636886 w 2260899"/>
                <a:gd name="connsiteY14" fmla="*/ 257989 h 418933"/>
                <a:gd name="connsiteX15" fmla="*/ 691655 w 2260899"/>
                <a:gd name="connsiteY15" fmla="*/ 238940 h 418933"/>
                <a:gd name="connsiteX16" fmla="*/ 822623 w 2260899"/>
                <a:gd name="connsiteY16" fmla="*/ 367527 h 418933"/>
                <a:gd name="connsiteX17" fmla="*/ 875011 w 2260899"/>
                <a:gd name="connsiteY17" fmla="*/ 400864 h 418933"/>
                <a:gd name="connsiteX18" fmla="*/ 963117 w 2260899"/>
                <a:gd name="connsiteY18" fmla="*/ 393721 h 418933"/>
                <a:gd name="connsiteX19" fmla="*/ 991692 w 2260899"/>
                <a:gd name="connsiteY19" fmla="*/ 319901 h 418933"/>
                <a:gd name="connsiteX20" fmla="*/ 1082180 w 2260899"/>
                <a:gd name="connsiteY20" fmla="*/ 815 h 418933"/>
                <a:gd name="connsiteX21" fmla="*/ 1210768 w 2260899"/>
                <a:gd name="connsiteY21" fmla="*/ 227033 h 418933"/>
                <a:gd name="connsiteX22" fmla="*/ 1279824 w 2260899"/>
                <a:gd name="connsiteY22" fmla="*/ 193696 h 418933"/>
                <a:gd name="connsiteX23" fmla="*/ 1379836 w 2260899"/>
                <a:gd name="connsiteY23" fmla="*/ 262752 h 418933"/>
                <a:gd name="connsiteX24" fmla="*/ 1513186 w 2260899"/>
                <a:gd name="connsiteY24" fmla="*/ 386577 h 418933"/>
                <a:gd name="connsiteX25" fmla="*/ 1641774 w 2260899"/>
                <a:gd name="connsiteY25" fmla="*/ 210364 h 418933"/>
                <a:gd name="connsiteX26" fmla="*/ 1727499 w 2260899"/>
                <a:gd name="connsiteY26" fmla="*/ 38914 h 418933"/>
                <a:gd name="connsiteX27" fmla="*/ 1808461 w 2260899"/>
                <a:gd name="connsiteY27" fmla="*/ 238939 h 418933"/>
                <a:gd name="connsiteX28" fmla="*/ 1903711 w 2260899"/>
                <a:gd name="connsiteY28" fmla="*/ 181789 h 418933"/>
                <a:gd name="connsiteX29" fmla="*/ 2013249 w 2260899"/>
                <a:gd name="connsiteY29" fmla="*/ 319902 h 418933"/>
                <a:gd name="connsiteX30" fmla="*/ 2218036 w 2260899"/>
                <a:gd name="connsiteY30" fmla="*/ 410389 h 418933"/>
                <a:gd name="connsiteX31" fmla="*/ 2260899 w 2260899"/>
                <a:gd name="connsiteY31" fmla="*/ 415152 h 418933"/>
                <a:gd name="connsiteX32" fmla="*/ 1179811 w 2260899"/>
                <a:gd name="connsiteY32" fmla="*/ 405627 h 418933"/>
                <a:gd name="connsiteX33" fmla="*/ 427336 w 2260899"/>
                <a:gd name="connsiteY33" fmla="*/ 400864 h 418933"/>
                <a:gd name="connsiteX34" fmla="*/ 1093 w 2260899"/>
                <a:gd name="connsiteY34" fmla="*/ 415152 h 418933"/>
                <a:gd name="connsiteX0" fmla="*/ 1093 w 2260899"/>
                <a:gd name="connsiteY0" fmla="*/ 415152 h 418933"/>
                <a:gd name="connsiteX1" fmla="*/ 1093 w 2260899"/>
                <a:gd name="connsiteY1" fmla="*/ 196077 h 418933"/>
                <a:gd name="connsiteX2" fmla="*/ 3473 w 2260899"/>
                <a:gd name="connsiteY2" fmla="*/ 55583 h 418933"/>
                <a:gd name="connsiteX3" fmla="*/ 43954 w 2260899"/>
                <a:gd name="connsiteY3" fmla="*/ 60346 h 418933"/>
                <a:gd name="connsiteX4" fmla="*/ 77293 w 2260899"/>
                <a:gd name="connsiteY4" fmla="*/ 124639 h 418933"/>
                <a:gd name="connsiteX5" fmla="*/ 108249 w 2260899"/>
                <a:gd name="connsiteY5" fmla="*/ 205602 h 418933"/>
                <a:gd name="connsiteX6" fmla="*/ 127298 w 2260899"/>
                <a:gd name="connsiteY6" fmla="*/ 262751 h 418933"/>
                <a:gd name="connsiteX7" fmla="*/ 174924 w 2260899"/>
                <a:gd name="connsiteY7" fmla="*/ 243702 h 418933"/>
                <a:gd name="connsiteX8" fmla="*/ 251124 w 2260899"/>
                <a:gd name="connsiteY8" fmla="*/ 358002 h 418933"/>
                <a:gd name="connsiteX9" fmla="*/ 308274 w 2260899"/>
                <a:gd name="connsiteY9" fmla="*/ 391339 h 418933"/>
                <a:gd name="connsiteX10" fmla="*/ 393999 w 2260899"/>
                <a:gd name="connsiteY10" fmla="*/ 262752 h 418933"/>
                <a:gd name="connsiteX11" fmla="*/ 460674 w 2260899"/>
                <a:gd name="connsiteY11" fmla="*/ 86539 h 418933"/>
                <a:gd name="connsiteX12" fmla="*/ 527349 w 2260899"/>
                <a:gd name="connsiteY12" fmla="*/ 48439 h 418933"/>
                <a:gd name="connsiteX13" fmla="*/ 579736 w 2260899"/>
                <a:gd name="connsiteY13" fmla="*/ 160359 h 418933"/>
                <a:gd name="connsiteX14" fmla="*/ 636886 w 2260899"/>
                <a:gd name="connsiteY14" fmla="*/ 257989 h 418933"/>
                <a:gd name="connsiteX15" fmla="*/ 691655 w 2260899"/>
                <a:gd name="connsiteY15" fmla="*/ 238940 h 418933"/>
                <a:gd name="connsiteX16" fmla="*/ 822623 w 2260899"/>
                <a:gd name="connsiteY16" fmla="*/ 367527 h 418933"/>
                <a:gd name="connsiteX17" fmla="*/ 875011 w 2260899"/>
                <a:gd name="connsiteY17" fmla="*/ 400864 h 418933"/>
                <a:gd name="connsiteX18" fmla="*/ 963117 w 2260899"/>
                <a:gd name="connsiteY18" fmla="*/ 393721 h 418933"/>
                <a:gd name="connsiteX19" fmla="*/ 991692 w 2260899"/>
                <a:gd name="connsiteY19" fmla="*/ 319901 h 418933"/>
                <a:gd name="connsiteX20" fmla="*/ 1082180 w 2260899"/>
                <a:gd name="connsiteY20" fmla="*/ 815 h 418933"/>
                <a:gd name="connsiteX21" fmla="*/ 1210768 w 2260899"/>
                <a:gd name="connsiteY21" fmla="*/ 227033 h 418933"/>
                <a:gd name="connsiteX22" fmla="*/ 1279824 w 2260899"/>
                <a:gd name="connsiteY22" fmla="*/ 193696 h 418933"/>
                <a:gd name="connsiteX23" fmla="*/ 1363167 w 2260899"/>
                <a:gd name="connsiteY23" fmla="*/ 277040 h 418933"/>
                <a:gd name="connsiteX24" fmla="*/ 1513186 w 2260899"/>
                <a:gd name="connsiteY24" fmla="*/ 386577 h 418933"/>
                <a:gd name="connsiteX25" fmla="*/ 1641774 w 2260899"/>
                <a:gd name="connsiteY25" fmla="*/ 210364 h 418933"/>
                <a:gd name="connsiteX26" fmla="*/ 1727499 w 2260899"/>
                <a:gd name="connsiteY26" fmla="*/ 38914 h 418933"/>
                <a:gd name="connsiteX27" fmla="*/ 1808461 w 2260899"/>
                <a:gd name="connsiteY27" fmla="*/ 238939 h 418933"/>
                <a:gd name="connsiteX28" fmla="*/ 1903711 w 2260899"/>
                <a:gd name="connsiteY28" fmla="*/ 181789 h 418933"/>
                <a:gd name="connsiteX29" fmla="*/ 2013249 w 2260899"/>
                <a:gd name="connsiteY29" fmla="*/ 319902 h 418933"/>
                <a:gd name="connsiteX30" fmla="*/ 2218036 w 2260899"/>
                <a:gd name="connsiteY30" fmla="*/ 410389 h 418933"/>
                <a:gd name="connsiteX31" fmla="*/ 2260899 w 2260899"/>
                <a:gd name="connsiteY31" fmla="*/ 415152 h 418933"/>
                <a:gd name="connsiteX32" fmla="*/ 1179811 w 2260899"/>
                <a:gd name="connsiteY32" fmla="*/ 405627 h 418933"/>
                <a:gd name="connsiteX33" fmla="*/ 427336 w 2260899"/>
                <a:gd name="connsiteY33" fmla="*/ 400864 h 418933"/>
                <a:gd name="connsiteX34" fmla="*/ 1093 w 2260899"/>
                <a:gd name="connsiteY34" fmla="*/ 415152 h 418933"/>
                <a:gd name="connsiteX0" fmla="*/ 1093 w 2260899"/>
                <a:gd name="connsiteY0" fmla="*/ 415152 h 418933"/>
                <a:gd name="connsiteX1" fmla="*/ 1093 w 2260899"/>
                <a:gd name="connsiteY1" fmla="*/ 196077 h 418933"/>
                <a:gd name="connsiteX2" fmla="*/ 3473 w 2260899"/>
                <a:gd name="connsiteY2" fmla="*/ 55583 h 418933"/>
                <a:gd name="connsiteX3" fmla="*/ 43954 w 2260899"/>
                <a:gd name="connsiteY3" fmla="*/ 60346 h 418933"/>
                <a:gd name="connsiteX4" fmla="*/ 77293 w 2260899"/>
                <a:gd name="connsiteY4" fmla="*/ 124639 h 418933"/>
                <a:gd name="connsiteX5" fmla="*/ 108249 w 2260899"/>
                <a:gd name="connsiteY5" fmla="*/ 205602 h 418933"/>
                <a:gd name="connsiteX6" fmla="*/ 127298 w 2260899"/>
                <a:gd name="connsiteY6" fmla="*/ 262751 h 418933"/>
                <a:gd name="connsiteX7" fmla="*/ 174924 w 2260899"/>
                <a:gd name="connsiteY7" fmla="*/ 243702 h 418933"/>
                <a:gd name="connsiteX8" fmla="*/ 251124 w 2260899"/>
                <a:gd name="connsiteY8" fmla="*/ 358002 h 418933"/>
                <a:gd name="connsiteX9" fmla="*/ 308274 w 2260899"/>
                <a:gd name="connsiteY9" fmla="*/ 391339 h 418933"/>
                <a:gd name="connsiteX10" fmla="*/ 393999 w 2260899"/>
                <a:gd name="connsiteY10" fmla="*/ 262752 h 418933"/>
                <a:gd name="connsiteX11" fmla="*/ 460674 w 2260899"/>
                <a:gd name="connsiteY11" fmla="*/ 86539 h 418933"/>
                <a:gd name="connsiteX12" fmla="*/ 527349 w 2260899"/>
                <a:gd name="connsiteY12" fmla="*/ 48439 h 418933"/>
                <a:gd name="connsiteX13" fmla="*/ 579736 w 2260899"/>
                <a:gd name="connsiteY13" fmla="*/ 160359 h 418933"/>
                <a:gd name="connsiteX14" fmla="*/ 636886 w 2260899"/>
                <a:gd name="connsiteY14" fmla="*/ 257989 h 418933"/>
                <a:gd name="connsiteX15" fmla="*/ 691655 w 2260899"/>
                <a:gd name="connsiteY15" fmla="*/ 238940 h 418933"/>
                <a:gd name="connsiteX16" fmla="*/ 822623 w 2260899"/>
                <a:gd name="connsiteY16" fmla="*/ 367527 h 418933"/>
                <a:gd name="connsiteX17" fmla="*/ 875011 w 2260899"/>
                <a:gd name="connsiteY17" fmla="*/ 400864 h 418933"/>
                <a:gd name="connsiteX18" fmla="*/ 963117 w 2260899"/>
                <a:gd name="connsiteY18" fmla="*/ 393721 h 418933"/>
                <a:gd name="connsiteX19" fmla="*/ 991692 w 2260899"/>
                <a:gd name="connsiteY19" fmla="*/ 319901 h 418933"/>
                <a:gd name="connsiteX20" fmla="*/ 1082180 w 2260899"/>
                <a:gd name="connsiteY20" fmla="*/ 815 h 418933"/>
                <a:gd name="connsiteX21" fmla="*/ 1210768 w 2260899"/>
                <a:gd name="connsiteY21" fmla="*/ 227033 h 418933"/>
                <a:gd name="connsiteX22" fmla="*/ 1279824 w 2260899"/>
                <a:gd name="connsiteY22" fmla="*/ 193696 h 418933"/>
                <a:gd name="connsiteX23" fmla="*/ 1363167 w 2260899"/>
                <a:gd name="connsiteY23" fmla="*/ 277040 h 418933"/>
                <a:gd name="connsiteX24" fmla="*/ 1513186 w 2260899"/>
                <a:gd name="connsiteY24" fmla="*/ 386577 h 418933"/>
                <a:gd name="connsiteX25" fmla="*/ 1641774 w 2260899"/>
                <a:gd name="connsiteY25" fmla="*/ 210364 h 418933"/>
                <a:gd name="connsiteX26" fmla="*/ 1727499 w 2260899"/>
                <a:gd name="connsiteY26" fmla="*/ 38914 h 418933"/>
                <a:gd name="connsiteX27" fmla="*/ 1829892 w 2260899"/>
                <a:gd name="connsiteY27" fmla="*/ 250845 h 418933"/>
                <a:gd name="connsiteX28" fmla="*/ 1903711 w 2260899"/>
                <a:gd name="connsiteY28" fmla="*/ 181789 h 418933"/>
                <a:gd name="connsiteX29" fmla="*/ 2013249 w 2260899"/>
                <a:gd name="connsiteY29" fmla="*/ 319902 h 418933"/>
                <a:gd name="connsiteX30" fmla="*/ 2218036 w 2260899"/>
                <a:gd name="connsiteY30" fmla="*/ 410389 h 418933"/>
                <a:gd name="connsiteX31" fmla="*/ 2260899 w 2260899"/>
                <a:gd name="connsiteY31" fmla="*/ 415152 h 418933"/>
                <a:gd name="connsiteX32" fmla="*/ 1179811 w 2260899"/>
                <a:gd name="connsiteY32" fmla="*/ 405627 h 418933"/>
                <a:gd name="connsiteX33" fmla="*/ 427336 w 2260899"/>
                <a:gd name="connsiteY33" fmla="*/ 400864 h 418933"/>
                <a:gd name="connsiteX34" fmla="*/ 1093 w 2260899"/>
                <a:gd name="connsiteY34" fmla="*/ 415152 h 418933"/>
                <a:gd name="connsiteX0" fmla="*/ 1093 w 2260899"/>
                <a:gd name="connsiteY0" fmla="*/ 415152 h 418933"/>
                <a:gd name="connsiteX1" fmla="*/ 1093 w 2260899"/>
                <a:gd name="connsiteY1" fmla="*/ 196077 h 418933"/>
                <a:gd name="connsiteX2" fmla="*/ 3473 w 2260899"/>
                <a:gd name="connsiteY2" fmla="*/ 55583 h 418933"/>
                <a:gd name="connsiteX3" fmla="*/ 43954 w 2260899"/>
                <a:gd name="connsiteY3" fmla="*/ 60346 h 418933"/>
                <a:gd name="connsiteX4" fmla="*/ 77293 w 2260899"/>
                <a:gd name="connsiteY4" fmla="*/ 124639 h 418933"/>
                <a:gd name="connsiteX5" fmla="*/ 108249 w 2260899"/>
                <a:gd name="connsiteY5" fmla="*/ 205602 h 418933"/>
                <a:gd name="connsiteX6" fmla="*/ 127298 w 2260899"/>
                <a:gd name="connsiteY6" fmla="*/ 262751 h 418933"/>
                <a:gd name="connsiteX7" fmla="*/ 174924 w 2260899"/>
                <a:gd name="connsiteY7" fmla="*/ 243702 h 418933"/>
                <a:gd name="connsiteX8" fmla="*/ 251124 w 2260899"/>
                <a:gd name="connsiteY8" fmla="*/ 358002 h 418933"/>
                <a:gd name="connsiteX9" fmla="*/ 308274 w 2260899"/>
                <a:gd name="connsiteY9" fmla="*/ 391339 h 418933"/>
                <a:gd name="connsiteX10" fmla="*/ 393999 w 2260899"/>
                <a:gd name="connsiteY10" fmla="*/ 262752 h 418933"/>
                <a:gd name="connsiteX11" fmla="*/ 460674 w 2260899"/>
                <a:gd name="connsiteY11" fmla="*/ 86539 h 418933"/>
                <a:gd name="connsiteX12" fmla="*/ 527349 w 2260899"/>
                <a:gd name="connsiteY12" fmla="*/ 48439 h 418933"/>
                <a:gd name="connsiteX13" fmla="*/ 579736 w 2260899"/>
                <a:gd name="connsiteY13" fmla="*/ 160359 h 418933"/>
                <a:gd name="connsiteX14" fmla="*/ 636886 w 2260899"/>
                <a:gd name="connsiteY14" fmla="*/ 257989 h 418933"/>
                <a:gd name="connsiteX15" fmla="*/ 691655 w 2260899"/>
                <a:gd name="connsiteY15" fmla="*/ 238940 h 418933"/>
                <a:gd name="connsiteX16" fmla="*/ 822623 w 2260899"/>
                <a:gd name="connsiteY16" fmla="*/ 367527 h 418933"/>
                <a:gd name="connsiteX17" fmla="*/ 875011 w 2260899"/>
                <a:gd name="connsiteY17" fmla="*/ 400864 h 418933"/>
                <a:gd name="connsiteX18" fmla="*/ 963117 w 2260899"/>
                <a:gd name="connsiteY18" fmla="*/ 393721 h 418933"/>
                <a:gd name="connsiteX19" fmla="*/ 991692 w 2260899"/>
                <a:gd name="connsiteY19" fmla="*/ 319901 h 418933"/>
                <a:gd name="connsiteX20" fmla="*/ 1082180 w 2260899"/>
                <a:gd name="connsiteY20" fmla="*/ 815 h 418933"/>
                <a:gd name="connsiteX21" fmla="*/ 1210768 w 2260899"/>
                <a:gd name="connsiteY21" fmla="*/ 227033 h 418933"/>
                <a:gd name="connsiteX22" fmla="*/ 1279824 w 2260899"/>
                <a:gd name="connsiteY22" fmla="*/ 193696 h 418933"/>
                <a:gd name="connsiteX23" fmla="*/ 1363167 w 2260899"/>
                <a:gd name="connsiteY23" fmla="*/ 277040 h 418933"/>
                <a:gd name="connsiteX24" fmla="*/ 1513186 w 2260899"/>
                <a:gd name="connsiteY24" fmla="*/ 386577 h 418933"/>
                <a:gd name="connsiteX25" fmla="*/ 1641774 w 2260899"/>
                <a:gd name="connsiteY25" fmla="*/ 210364 h 418933"/>
                <a:gd name="connsiteX26" fmla="*/ 1727499 w 2260899"/>
                <a:gd name="connsiteY26" fmla="*/ 38914 h 418933"/>
                <a:gd name="connsiteX27" fmla="*/ 1829892 w 2260899"/>
                <a:gd name="connsiteY27" fmla="*/ 250845 h 418933"/>
                <a:gd name="connsiteX28" fmla="*/ 1901330 w 2260899"/>
                <a:gd name="connsiteY28" fmla="*/ 224652 h 418933"/>
                <a:gd name="connsiteX29" fmla="*/ 2013249 w 2260899"/>
                <a:gd name="connsiteY29" fmla="*/ 319902 h 418933"/>
                <a:gd name="connsiteX30" fmla="*/ 2218036 w 2260899"/>
                <a:gd name="connsiteY30" fmla="*/ 410389 h 418933"/>
                <a:gd name="connsiteX31" fmla="*/ 2260899 w 2260899"/>
                <a:gd name="connsiteY31" fmla="*/ 415152 h 418933"/>
                <a:gd name="connsiteX32" fmla="*/ 1179811 w 2260899"/>
                <a:gd name="connsiteY32" fmla="*/ 405627 h 418933"/>
                <a:gd name="connsiteX33" fmla="*/ 427336 w 2260899"/>
                <a:gd name="connsiteY33" fmla="*/ 400864 h 418933"/>
                <a:gd name="connsiteX34" fmla="*/ 1093 w 2260899"/>
                <a:gd name="connsiteY34" fmla="*/ 415152 h 418933"/>
                <a:gd name="connsiteX0" fmla="*/ 1093 w 2260899"/>
                <a:gd name="connsiteY0" fmla="*/ 415152 h 417601"/>
                <a:gd name="connsiteX1" fmla="*/ 1093 w 2260899"/>
                <a:gd name="connsiteY1" fmla="*/ 196077 h 417601"/>
                <a:gd name="connsiteX2" fmla="*/ 3473 w 2260899"/>
                <a:gd name="connsiteY2" fmla="*/ 55583 h 417601"/>
                <a:gd name="connsiteX3" fmla="*/ 43954 w 2260899"/>
                <a:gd name="connsiteY3" fmla="*/ 60346 h 417601"/>
                <a:gd name="connsiteX4" fmla="*/ 77293 w 2260899"/>
                <a:gd name="connsiteY4" fmla="*/ 124639 h 417601"/>
                <a:gd name="connsiteX5" fmla="*/ 108249 w 2260899"/>
                <a:gd name="connsiteY5" fmla="*/ 205602 h 417601"/>
                <a:gd name="connsiteX6" fmla="*/ 127298 w 2260899"/>
                <a:gd name="connsiteY6" fmla="*/ 262751 h 417601"/>
                <a:gd name="connsiteX7" fmla="*/ 174924 w 2260899"/>
                <a:gd name="connsiteY7" fmla="*/ 243702 h 417601"/>
                <a:gd name="connsiteX8" fmla="*/ 251124 w 2260899"/>
                <a:gd name="connsiteY8" fmla="*/ 358002 h 417601"/>
                <a:gd name="connsiteX9" fmla="*/ 308274 w 2260899"/>
                <a:gd name="connsiteY9" fmla="*/ 391339 h 417601"/>
                <a:gd name="connsiteX10" fmla="*/ 393999 w 2260899"/>
                <a:gd name="connsiteY10" fmla="*/ 262752 h 417601"/>
                <a:gd name="connsiteX11" fmla="*/ 460674 w 2260899"/>
                <a:gd name="connsiteY11" fmla="*/ 86539 h 417601"/>
                <a:gd name="connsiteX12" fmla="*/ 527349 w 2260899"/>
                <a:gd name="connsiteY12" fmla="*/ 48439 h 417601"/>
                <a:gd name="connsiteX13" fmla="*/ 579736 w 2260899"/>
                <a:gd name="connsiteY13" fmla="*/ 160359 h 417601"/>
                <a:gd name="connsiteX14" fmla="*/ 636886 w 2260899"/>
                <a:gd name="connsiteY14" fmla="*/ 257989 h 417601"/>
                <a:gd name="connsiteX15" fmla="*/ 691655 w 2260899"/>
                <a:gd name="connsiteY15" fmla="*/ 238940 h 417601"/>
                <a:gd name="connsiteX16" fmla="*/ 822623 w 2260899"/>
                <a:gd name="connsiteY16" fmla="*/ 367527 h 417601"/>
                <a:gd name="connsiteX17" fmla="*/ 875011 w 2260899"/>
                <a:gd name="connsiteY17" fmla="*/ 400864 h 417601"/>
                <a:gd name="connsiteX18" fmla="*/ 963117 w 2260899"/>
                <a:gd name="connsiteY18" fmla="*/ 393721 h 417601"/>
                <a:gd name="connsiteX19" fmla="*/ 991692 w 2260899"/>
                <a:gd name="connsiteY19" fmla="*/ 319901 h 417601"/>
                <a:gd name="connsiteX20" fmla="*/ 1082180 w 2260899"/>
                <a:gd name="connsiteY20" fmla="*/ 815 h 417601"/>
                <a:gd name="connsiteX21" fmla="*/ 1210768 w 2260899"/>
                <a:gd name="connsiteY21" fmla="*/ 227033 h 417601"/>
                <a:gd name="connsiteX22" fmla="*/ 1279824 w 2260899"/>
                <a:gd name="connsiteY22" fmla="*/ 193696 h 417601"/>
                <a:gd name="connsiteX23" fmla="*/ 1363167 w 2260899"/>
                <a:gd name="connsiteY23" fmla="*/ 277040 h 417601"/>
                <a:gd name="connsiteX24" fmla="*/ 1513186 w 2260899"/>
                <a:gd name="connsiteY24" fmla="*/ 386577 h 417601"/>
                <a:gd name="connsiteX25" fmla="*/ 1641774 w 2260899"/>
                <a:gd name="connsiteY25" fmla="*/ 210364 h 417601"/>
                <a:gd name="connsiteX26" fmla="*/ 1727499 w 2260899"/>
                <a:gd name="connsiteY26" fmla="*/ 38914 h 417601"/>
                <a:gd name="connsiteX27" fmla="*/ 1829892 w 2260899"/>
                <a:gd name="connsiteY27" fmla="*/ 250845 h 417601"/>
                <a:gd name="connsiteX28" fmla="*/ 1901330 w 2260899"/>
                <a:gd name="connsiteY28" fmla="*/ 224652 h 417601"/>
                <a:gd name="connsiteX29" fmla="*/ 2018012 w 2260899"/>
                <a:gd name="connsiteY29" fmla="*/ 338952 h 417601"/>
                <a:gd name="connsiteX30" fmla="*/ 2218036 w 2260899"/>
                <a:gd name="connsiteY30" fmla="*/ 410389 h 417601"/>
                <a:gd name="connsiteX31" fmla="*/ 2260899 w 2260899"/>
                <a:gd name="connsiteY31" fmla="*/ 415152 h 417601"/>
                <a:gd name="connsiteX32" fmla="*/ 1179811 w 2260899"/>
                <a:gd name="connsiteY32" fmla="*/ 405627 h 417601"/>
                <a:gd name="connsiteX33" fmla="*/ 427336 w 2260899"/>
                <a:gd name="connsiteY33" fmla="*/ 400864 h 417601"/>
                <a:gd name="connsiteX34" fmla="*/ 1093 w 2260899"/>
                <a:gd name="connsiteY34" fmla="*/ 415152 h 417601"/>
                <a:gd name="connsiteX0" fmla="*/ 1093 w 2260899"/>
                <a:gd name="connsiteY0" fmla="*/ 415152 h 417601"/>
                <a:gd name="connsiteX1" fmla="*/ 1093 w 2260899"/>
                <a:gd name="connsiteY1" fmla="*/ 196077 h 417601"/>
                <a:gd name="connsiteX2" fmla="*/ 3473 w 2260899"/>
                <a:gd name="connsiteY2" fmla="*/ 55583 h 417601"/>
                <a:gd name="connsiteX3" fmla="*/ 43954 w 2260899"/>
                <a:gd name="connsiteY3" fmla="*/ 60346 h 417601"/>
                <a:gd name="connsiteX4" fmla="*/ 77293 w 2260899"/>
                <a:gd name="connsiteY4" fmla="*/ 124639 h 417601"/>
                <a:gd name="connsiteX5" fmla="*/ 108249 w 2260899"/>
                <a:gd name="connsiteY5" fmla="*/ 205602 h 417601"/>
                <a:gd name="connsiteX6" fmla="*/ 127298 w 2260899"/>
                <a:gd name="connsiteY6" fmla="*/ 262751 h 417601"/>
                <a:gd name="connsiteX7" fmla="*/ 174924 w 2260899"/>
                <a:gd name="connsiteY7" fmla="*/ 243702 h 417601"/>
                <a:gd name="connsiteX8" fmla="*/ 251124 w 2260899"/>
                <a:gd name="connsiteY8" fmla="*/ 358002 h 417601"/>
                <a:gd name="connsiteX9" fmla="*/ 308274 w 2260899"/>
                <a:gd name="connsiteY9" fmla="*/ 391339 h 417601"/>
                <a:gd name="connsiteX10" fmla="*/ 393999 w 2260899"/>
                <a:gd name="connsiteY10" fmla="*/ 262752 h 417601"/>
                <a:gd name="connsiteX11" fmla="*/ 460674 w 2260899"/>
                <a:gd name="connsiteY11" fmla="*/ 86539 h 417601"/>
                <a:gd name="connsiteX12" fmla="*/ 527349 w 2260899"/>
                <a:gd name="connsiteY12" fmla="*/ 48439 h 417601"/>
                <a:gd name="connsiteX13" fmla="*/ 579736 w 2260899"/>
                <a:gd name="connsiteY13" fmla="*/ 160359 h 417601"/>
                <a:gd name="connsiteX14" fmla="*/ 636886 w 2260899"/>
                <a:gd name="connsiteY14" fmla="*/ 257989 h 417601"/>
                <a:gd name="connsiteX15" fmla="*/ 691655 w 2260899"/>
                <a:gd name="connsiteY15" fmla="*/ 238940 h 417601"/>
                <a:gd name="connsiteX16" fmla="*/ 822623 w 2260899"/>
                <a:gd name="connsiteY16" fmla="*/ 367527 h 417601"/>
                <a:gd name="connsiteX17" fmla="*/ 875011 w 2260899"/>
                <a:gd name="connsiteY17" fmla="*/ 400864 h 417601"/>
                <a:gd name="connsiteX18" fmla="*/ 963117 w 2260899"/>
                <a:gd name="connsiteY18" fmla="*/ 393721 h 417601"/>
                <a:gd name="connsiteX19" fmla="*/ 991692 w 2260899"/>
                <a:gd name="connsiteY19" fmla="*/ 319901 h 417601"/>
                <a:gd name="connsiteX20" fmla="*/ 1082180 w 2260899"/>
                <a:gd name="connsiteY20" fmla="*/ 815 h 417601"/>
                <a:gd name="connsiteX21" fmla="*/ 1210768 w 2260899"/>
                <a:gd name="connsiteY21" fmla="*/ 227033 h 417601"/>
                <a:gd name="connsiteX22" fmla="*/ 1279824 w 2260899"/>
                <a:gd name="connsiteY22" fmla="*/ 193696 h 417601"/>
                <a:gd name="connsiteX23" fmla="*/ 1363167 w 2260899"/>
                <a:gd name="connsiteY23" fmla="*/ 277040 h 417601"/>
                <a:gd name="connsiteX24" fmla="*/ 1513186 w 2260899"/>
                <a:gd name="connsiteY24" fmla="*/ 386577 h 417601"/>
                <a:gd name="connsiteX25" fmla="*/ 1641774 w 2260899"/>
                <a:gd name="connsiteY25" fmla="*/ 210364 h 417601"/>
                <a:gd name="connsiteX26" fmla="*/ 1727499 w 2260899"/>
                <a:gd name="connsiteY26" fmla="*/ 12720 h 417601"/>
                <a:gd name="connsiteX27" fmla="*/ 1829892 w 2260899"/>
                <a:gd name="connsiteY27" fmla="*/ 250845 h 417601"/>
                <a:gd name="connsiteX28" fmla="*/ 1901330 w 2260899"/>
                <a:gd name="connsiteY28" fmla="*/ 224652 h 417601"/>
                <a:gd name="connsiteX29" fmla="*/ 2018012 w 2260899"/>
                <a:gd name="connsiteY29" fmla="*/ 338952 h 417601"/>
                <a:gd name="connsiteX30" fmla="*/ 2218036 w 2260899"/>
                <a:gd name="connsiteY30" fmla="*/ 410389 h 417601"/>
                <a:gd name="connsiteX31" fmla="*/ 2260899 w 2260899"/>
                <a:gd name="connsiteY31" fmla="*/ 415152 h 417601"/>
                <a:gd name="connsiteX32" fmla="*/ 1179811 w 2260899"/>
                <a:gd name="connsiteY32" fmla="*/ 405627 h 417601"/>
                <a:gd name="connsiteX33" fmla="*/ 427336 w 2260899"/>
                <a:gd name="connsiteY33" fmla="*/ 400864 h 417601"/>
                <a:gd name="connsiteX34" fmla="*/ 1093 w 2260899"/>
                <a:gd name="connsiteY34" fmla="*/ 415152 h 417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60899" h="417601">
                  <a:moveTo>
                    <a:pt x="1093" y="415152"/>
                  </a:moveTo>
                  <a:cubicBezTo>
                    <a:pt x="1490" y="414358"/>
                    <a:pt x="-494" y="249655"/>
                    <a:pt x="1093" y="196077"/>
                  </a:cubicBezTo>
                  <a:cubicBezTo>
                    <a:pt x="2680" y="142499"/>
                    <a:pt x="-3670" y="78205"/>
                    <a:pt x="3473" y="55583"/>
                  </a:cubicBezTo>
                  <a:cubicBezTo>
                    <a:pt x="10616" y="32961"/>
                    <a:pt x="31651" y="48837"/>
                    <a:pt x="43954" y="60346"/>
                  </a:cubicBezTo>
                  <a:cubicBezTo>
                    <a:pt x="56257" y="71855"/>
                    <a:pt x="66577" y="100430"/>
                    <a:pt x="77293" y="124639"/>
                  </a:cubicBezTo>
                  <a:cubicBezTo>
                    <a:pt x="88009" y="148848"/>
                    <a:pt x="99915" y="182583"/>
                    <a:pt x="108249" y="205602"/>
                  </a:cubicBezTo>
                  <a:cubicBezTo>
                    <a:pt x="116583" y="228621"/>
                    <a:pt x="116186" y="256401"/>
                    <a:pt x="127298" y="262751"/>
                  </a:cubicBezTo>
                  <a:cubicBezTo>
                    <a:pt x="138410" y="269101"/>
                    <a:pt x="154286" y="227827"/>
                    <a:pt x="174924" y="243702"/>
                  </a:cubicBezTo>
                  <a:cubicBezTo>
                    <a:pt x="195562" y="259577"/>
                    <a:pt x="228899" y="333396"/>
                    <a:pt x="251124" y="358002"/>
                  </a:cubicBezTo>
                  <a:cubicBezTo>
                    <a:pt x="273349" y="382608"/>
                    <a:pt x="284462" y="407214"/>
                    <a:pt x="308274" y="391339"/>
                  </a:cubicBezTo>
                  <a:cubicBezTo>
                    <a:pt x="332087" y="375464"/>
                    <a:pt x="368599" y="313552"/>
                    <a:pt x="393999" y="262752"/>
                  </a:cubicBezTo>
                  <a:cubicBezTo>
                    <a:pt x="419399" y="211952"/>
                    <a:pt x="438449" y="122258"/>
                    <a:pt x="460674" y="86539"/>
                  </a:cubicBezTo>
                  <a:cubicBezTo>
                    <a:pt x="482899" y="50820"/>
                    <a:pt x="507505" y="36136"/>
                    <a:pt x="527349" y="48439"/>
                  </a:cubicBezTo>
                  <a:cubicBezTo>
                    <a:pt x="547193" y="60742"/>
                    <a:pt x="561480" y="125434"/>
                    <a:pt x="579736" y="160359"/>
                  </a:cubicBezTo>
                  <a:cubicBezTo>
                    <a:pt x="597992" y="195284"/>
                    <a:pt x="618233" y="244892"/>
                    <a:pt x="636886" y="257989"/>
                  </a:cubicBezTo>
                  <a:cubicBezTo>
                    <a:pt x="655539" y="271086"/>
                    <a:pt x="660699" y="220684"/>
                    <a:pt x="691655" y="238940"/>
                  </a:cubicBezTo>
                  <a:cubicBezTo>
                    <a:pt x="722611" y="257196"/>
                    <a:pt x="792064" y="340540"/>
                    <a:pt x="822623" y="367527"/>
                  </a:cubicBezTo>
                  <a:cubicBezTo>
                    <a:pt x="853182" y="394514"/>
                    <a:pt x="851595" y="396498"/>
                    <a:pt x="875011" y="400864"/>
                  </a:cubicBezTo>
                  <a:cubicBezTo>
                    <a:pt x="898427" y="405230"/>
                    <a:pt x="947242" y="404834"/>
                    <a:pt x="963117" y="393721"/>
                  </a:cubicBezTo>
                  <a:cubicBezTo>
                    <a:pt x="978992" y="382609"/>
                    <a:pt x="971848" y="385385"/>
                    <a:pt x="991692" y="319901"/>
                  </a:cubicBezTo>
                  <a:cubicBezTo>
                    <a:pt x="1011536" y="254417"/>
                    <a:pt x="1045667" y="16293"/>
                    <a:pt x="1082180" y="815"/>
                  </a:cubicBezTo>
                  <a:cubicBezTo>
                    <a:pt x="1118693" y="-14663"/>
                    <a:pt x="1177827" y="194886"/>
                    <a:pt x="1210768" y="227033"/>
                  </a:cubicBezTo>
                  <a:cubicBezTo>
                    <a:pt x="1243709" y="259180"/>
                    <a:pt x="1254424" y="185362"/>
                    <a:pt x="1279824" y="193696"/>
                  </a:cubicBezTo>
                  <a:cubicBezTo>
                    <a:pt x="1305224" y="202031"/>
                    <a:pt x="1324273" y="244893"/>
                    <a:pt x="1363167" y="277040"/>
                  </a:cubicBezTo>
                  <a:cubicBezTo>
                    <a:pt x="1402061" y="309187"/>
                    <a:pt x="1466751" y="397690"/>
                    <a:pt x="1513186" y="386577"/>
                  </a:cubicBezTo>
                  <a:cubicBezTo>
                    <a:pt x="1559621" y="375464"/>
                    <a:pt x="1606055" y="272673"/>
                    <a:pt x="1641774" y="210364"/>
                  </a:cubicBezTo>
                  <a:cubicBezTo>
                    <a:pt x="1677493" y="148055"/>
                    <a:pt x="1696146" y="5973"/>
                    <a:pt x="1727499" y="12720"/>
                  </a:cubicBezTo>
                  <a:cubicBezTo>
                    <a:pt x="1758852" y="19467"/>
                    <a:pt x="1800920" y="215523"/>
                    <a:pt x="1829892" y="250845"/>
                  </a:cubicBezTo>
                  <a:cubicBezTo>
                    <a:pt x="1858864" y="286167"/>
                    <a:pt x="1869977" y="209968"/>
                    <a:pt x="1901330" y="224652"/>
                  </a:cubicBezTo>
                  <a:cubicBezTo>
                    <a:pt x="1932683" y="239336"/>
                    <a:pt x="1965228" y="307996"/>
                    <a:pt x="2018012" y="338952"/>
                  </a:cubicBezTo>
                  <a:cubicBezTo>
                    <a:pt x="2070796" y="369908"/>
                    <a:pt x="2177555" y="397689"/>
                    <a:pt x="2218036" y="410389"/>
                  </a:cubicBezTo>
                  <a:cubicBezTo>
                    <a:pt x="2258517" y="423089"/>
                    <a:pt x="2260899" y="415152"/>
                    <a:pt x="2260899" y="415152"/>
                  </a:cubicBezTo>
                  <a:lnTo>
                    <a:pt x="1179811" y="405627"/>
                  </a:lnTo>
                  <a:lnTo>
                    <a:pt x="427336" y="400864"/>
                  </a:lnTo>
                  <a:cubicBezTo>
                    <a:pt x="230883" y="402452"/>
                    <a:pt x="696" y="415946"/>
                    <a:pt x="1093" y="415152"/>
                  </a:cubicBezTo>
                  <a:close/>
                </a:path>
              </a:pathLst>
            </a:custGeom>
            <a:solidFill>
              <a:srgbClr val="FF0000"/>
            </a:solidFill>
            <a:ln>
              <a:solidFill>
                <a:srgbClr val="FF0000"/>
              </a:solidFill>
            </a:ln>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7" name="Obdélník 6">
              <a:extLst>
                <a:ext uri="{FF2B5EF4-FFF2-40B4-BE49-F238E27FC236}">
                  <a16:creationId xmlns:a16="http://schemas.microsoft.com/office/drawing/2014/main" id="{9D2AC5EF-8280-65DD-A9AF-4453E9CAAD65}"/>
                </a:ext>
              </a:extLst>
            </p:cNvPr>
            <p:cNvSpPr/>
            <p:nvPr/>
          </p:nvSpPr>
          <p:spPr bwMode="auto">
            <a:xfrm>
              <a:off x="801389" y="3661578"/>
              <a:ext cx="2260899" cy="274320"/>
            </a:xfrm>
            <a:prstGeom prst="rect">
              <a:avLst/>
            </a:prstGeom>
            <a:solidFill>
              <a:srgbClr val="FF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8" name="Obdélník 11">
              <a:extLst>
                <a:ext uri="{FF2B5EF4-FFF2-40B4-BE49-F238E27FC236}">
                  <a16:creationId xmlns:a16="http://schemas.microsoft.com/office/drawing/2014/main" id="{CF397735-3970-2017-00F4-679F13F8452B}"/>
                </a:ext>
              </a:extLst>
            </p:cNvPr>
            <p:cNvSpPr/>
            <p:nvPr/>
          </p:nvSpPr>
          <p:spPr bwMode="auto">
            <a:xfrm>
              <a:off x="802701" y="3941210"/>
              <a:ext cx="2260899" cy="328640"/>
            </a:xfrm>
            <a:prstGeom prst="rect">
              <a:avLst/>
            </a:prstGeom>
            <a:solidFill>
              <a:srgbClr val="A5002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9" name="Obdélník 12">
              <a:extLst>
                <a:ext uri="{FF2B5EF4-FFF2-40B4-BE49-F238E27FC236}">
                  <a16:creationId xmlns:a16="http://schemas.microsoft.com/office/drawing/2014/main" id="{C0C62CE7-6382-8AEC-F51B-C6E92E9E2A0B}"/>
                </a:ext>
              </a:extLst>
            </p:cNvPr>
            <p:cNvSpPr/>
            <p:nvPr/>
          </p:nvSpPr>
          <p:spPr bwMode="auto">
            <a:xfrm>
              <a:off x="800037" y="4272530"/>
              <a:ext cx="2260899" cy="1508068"/>
            </a:xfrm>
            <a:prstGeom prst="rect">
              <a:avLst/>
            </a:prstGeom>
            <a:solidFill>
              <a:srgbClr val="FFC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cxnSp>
          <p:nvCxnSpPr>
            <p:cNvPr id="30" name="Přímá spojnice se šipkou 8">
              <a:extLst>
                <a:ext uri="{FF2B5EF4-FFF2-40B4-BE49-F238E27FC236}">
                  <a16:creationId xmlns:a16="http://schemas.microsoft.com/office/drawing/2014/main" id="{D1F38F40-319F-E4B5-4B32-9890239EFAF9}"/>
                </a:ext>
              </a:extLst>
            </p:cNvPr>
            <p:cNvCxnSpPr/>
            <p:nvPr/>
          </p:nvCxnSpPr>
          <p:spPr bwMode="auto">
            <a:xfrm>
              <a:off x="623455" y="5780598"/>
              <a:ext cx="2634117" cy="0"/>
            </a:xfrm>
            <a:prstGeom prst="straightConnector1">
              <a:avLst/>
            </a:prstGeom>
            <a:solidFill>
              <a:schemeClr val="accent1"/>
            </a:solidFill>
            <a:ln w="9525"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Přímá spojnice se šipkou 15">
              <a:extLst>
                <a:ext uri="{FF2B5EF4-FFF2-40B4-BE49-F238E27FC236}">
                  <a16:creationId xmlns:a16="http://schemas.microsoft.com/office/drawing/2014/main" id="{4F969E70-12C4-FD53-9B69-A5EA68E2630A}"/>
                </a:ext>
              </a:extLst>
            </p:cNvPr>
            <p:cNvCxnSpPr/>
            <p:nvPr/>
          </p:nvCxnSpPr>
          <p:spPr bwMode="auto">
            <a:xfrm>
              <a:off x="621467" y="3254960"/>
              <a:ext cx="0" cy="2520000"/>
            </a:xfrm>
            <a:prstGeom prst="straightConnector1">
              <a:avLst/>
            </a:prstGeom>
            <a:solidFill>
              <a:schemeClr val="accent1"/>
            </a:solidFill>
            <a:ln w="9525" cap="flat" cmpd="sng" algn="ctr">
              <a:solidFill>
                <a:schemeClr val="tx1"/>
              </a:solidFill>
              <a:prstDash val="solid"/>
              <a:miter lim="800000"/>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ovéPole 9">
              <a:extLst>
                <a:ext uri="{FF2B5EF4-FFF2-40B4-BE49-F238E27FC236}">
                  <a16:creationId xmlns:a16="http://schemas.microsoft.com/office/drawing/2014/main" id="{440F932D-0C30-B72A-FB7D-0C310C2C27A6}"/>
                </a:ext>
              </a:extLst>
            </p:cNvPr>
            <p:cNvSpPr txBox="1"/>
            <p:nvPr/>
          </p:nvSpPr>
          <p:spPr>
            <a:xfrm>
              <a:off x="1585410" y="4760223"/>
              <a:ext cx="1209540" cy="276999"/>
            </a:xfrm>
            <a:prstGeom prst="rect">
              <a:avLst/>
            </a:prstGeom>
            <a:noFill/>
          </p:spPr>
          <p:txBody>
            <a:bodyPr wrap="square" rtlCol="0">
              <a:spAutoFit/>
            </a:bodyPr>
            <a:lstStyle/>
            <a:p>
              <a:r>
                <a:rPr lang="cs-CZ" sz="1200" dirty="0" err="1"/>
                <a:t>Tissues</a:t>
              </a:r>
              <a:endParaRPr lang="cs-CZ" sz="1200" dirty="0"/>
            </a:p>
          </p:txBody>
        </p:sp>
        <p:sp>
          <p:nvSpPr>
            <p:cNvPr id="33" name="TextovéPole 17">
              <a:extLst>
                <a:ext uri="{FF2B5EF4-FFF2-40B4-BE49-F238E27FC236}">
                  <a16:creationId xmlns:a16="http://schemas.microsoft.com/office/drawing/2014/main" id="{E1792571-C620-5130-8014-6D57D711185E}"/>
                </a:ext>
              </a:extLst>
            </p:cNvPr>
            <p:cNvSpPr txBox="1"/>
            <p:nvPr/>
          </p:nvSpPr>
          <p:spPr>
            <a:xfrm>
              <a:off x="1351055" y="3963974"/>
              <a:ext cx="1522183" cy="276999"/>
            </a:xfrm>
            <a:prstGeom prst="rect">
              <a:avLst/>
            </a:prstGeom>
            <a:noFill/>
          </p:spPr>
          <p:txBody>
            <a:bodyPr wrap="square" rtlCol="0">
              <a:spAutoFit/>
            </a:bodyPr>
            <a:lstStyle/>
            <a:p>
              <a:r>
                <a:rPr lang="cs-CZ" sz="1200" dirty="0" err="1">
                  <a:solidFill>
                    <a:schemeClr val="bg1"/>
                  </a:solidFill>
                </a:rPr>
                <a:t>Venous</a:t>
              </a:r>
              <a:r>
                <a:rPr lang="cs-CZ" sz="1200" dirty="0">
                  <a:solidFill>
                    <a:schemeClr val="bg1"/>
                  </a:solidFill>
                </a:rPr>
                <a:t> </a:t>
              </a:r>
              <a:r>
                <a:rPr lang="cs-CZ" sz="1200" dirty="0" err="1">
                  <a:solidFill>
                    <a:schemeClr val="bg1"/>
                  </a:solidFill>
                </a:rPr>
                <a:t>blood</a:t>
              </a:r>
              <a:endParaRPr lang="cs-CZ" sz="1200" dirty="0">
                <a:solidFill>
                  <a:schemeClr val="bg1"/>
                </a:solidFill>
              </a:endParaRPr>
            </a:p>
          </p:txBody>
        </p:sp>
        <p:sp>
          <p:nvSpPr>
            <p:cNvPr id="34" name="TextovéPole 18">
              <a:extLst>
                <a:ext uri="{FF2B5EF4-FFF2-40B4-BE49-F238E27FC236}">
                  <a16:creationId xmlns:a16="http://schemas.microsoft.com/office/drawing/2014/main" id="{FF41EE67-39F5-5F9E-A9D2-2F0DA34458E9}"/>
                </a:ext>
              </a:extLst>
            </p:cNvPr>
            <p:cNvSpPr txBox="1"/>
            <p:nvPr/>
          </p:nvSpPr>
          <p:spPr>
            <a:xfrm>
              <a:off x="981916" y="3659242"/>
              <a:ext cx="1938726" cy="276999"/>
            </a:xfrm>
            <a:prstGeom prst="rect">
              <a:avLst/>
            </a:prstGeom>
            <a:noFill/>
          </p:spPr>
          <p:txBody>
            <a:bodyPr wrap="square" rtlCol="0">
              <a:spAutoFit/>
            </a:bodyPr>
            <a:lstStyle/>
            <a:p>
              <a:r>
                <a:rPr lang="cs-CZ" sz="1200" dirty="0" err="1">
                  <a:solidFill>
                    <a:schemeClr val="bg1"/>
                  </a:solidFill>
                </a:rPr>
                <a:t>Arterial</a:t>
              </a:r>
              <a:r>
                <a:rPr lang="cs-CZ" sz="1200" dirty="0">
                  <a:solidFill>
                    <a:schemeClr val="bg1"/>
                  </a:solidFill>
                </a:rPr>
                <a:t> </a:t>
              </a:r>
              <a:r>
                <a:rPr lang="cs-CZ" sz="1200" dirty="0" err="1">
                  <a:solidFill>
                    <a:schemeClr val="bg1"/>
                  </a:solidFill>
                </a:rPr>
                <a:t>blood</a:t>
              </a:r>
              <a:r>
                <a:rPr lang="cs-CZ" sz="1200" dirty="0">
                  <a:solidFill>
                    <a:schemeClr val="bg1"/>
                  </a:solidFill>
                </a:rPr>
                <a:t> – </a:t>
              </a:r>
              <a:r>
                <a:rPr lang="cs-CZ" sz="1200" dirty="0" err="1">
                  <a:solidFill>
                    <a:schemeClr val="bg1"/>
                  </a:solidFill>
                </a:rPr>
                <a:t>constant</a:t>
              </a:r>
              <a:endParaRPr lang="cs-CZ" sz="1200" dirty="0">
                <a:solidFill>
                  <a:schemeClr val="bg1"/>
                </a:solidFill>
              </a:endParaRPr>
            </a:p>
          </p:txBody>
        </p:sp>
        <p:sp>
          <p:nvSpPr>
            <p:cNvPr id="35" name="TextovéPole 19">
              <a:extLst>
                <a:ext uri="{FF2B5EF4-FFF2-40B4-BE49-F238E27FC236}">
                  <a16:creationId xmlns:a16="http://schemas.microsoft.com/office/drawing/2014/main" id="{C45E30EE-608E-D2B5-2483-280445E8E812}"/>
                </a:ext>
              </a:extLst>
            </p:cNvPr>
            <p:cNvSpPr txBox="1"/>
            <p:nvPr/>
          </p:nvSpPr>
          <p:spPr>
            <a:xfrm>
              <a:off x="492335" y="2988194"/>
              <a:ext cx="2713985" cy="276999"/>
            </a:xfrm>
            <a:prstGeom prst="rect">
              <a:avLst/>
            </a:prstGeom>
            <a:noFill/>
          </p:spPr>
          <p:txBody>
            <a:bodyPr wrap="square" rtlCol="0">
              <a:spAutoFit/>
            </a:bodyPr>
            <a:lstStyle/>
            <a:p>
              <a:r>
                <a:rPr lang="cs-CZ" sz="1200" dirty="0"/>
                <a:t>Pulse </a:t>
              </a:r>
              <a:r>
                <a:rPr lang="cs-CZ" sz="1200" dirty="0" err="1"/>
                <a:t>absorption</a:t>
              </a:r>
              <a:r>
                <a:rPr lang="cs-CZ" sz="1200" dirty="0"/>
                <a:t> in </a:t>
              </a:r>
              <a:r>
                <a:rPr lang="cs-CZ" sz="1200" dirty="0" err="1"/>
                <a:t>the</a:t>
              </a:r>
              <a:r>
                <a:rPr lang="cs-CZ" sz="1200" dirty="0"/>
                <a:t> </a:t>
              </a:r>
              <a:r>
                <a:rPr lang="cs-CZ" sz="1200" dirty="0" err="1"/>
                <a:t>arterial</a:t>
              </a:r>
              <a:r>
                <a:rPr lang="cs-CZ" sz="1200" dirty="0"/>
                <a:t> </a:t>
              </a:r>
              <a:r>
                <a:rPr lang="cs-CZ" sz="1200" dirty="0" err="1"/>
                <a:t>blood</a:t>
              </a:r>
              <a:endParaRPr lang="cs-CZ" sz="1200" dirty="0"/>
            </a:p>
          </p:txBody>
        </p:sp>
        <p:sp>
          <p:nvSpPr>
            <p:cNvPr id="36" name="TextovéPole 20">
              <a:extLst>
                <a:ext uri="{FF2B5EF4-FFF2-40B4-BE49-F238E27FC236}">
                  <a16:creationId xmlns:a16="http://schemas.microsoft.com/office/drawing/2014/main" id="{2B9C2F3D-09C2-C717-5655-85C3E47FEDD3}"/>
                </a:ext>
              </a:extLst>
            </p:cNvPr>
            <p:cNvSpPr txBox="1"/>
            <p:nvPr/>
          </p:nvSpPr>
          <p:spPr>
            <a:xfrm>
              <a:off x="1663699" y="5750410"/>
              <a:ext cx="1209539" cy="276999"/>
            </a:xfrm>
            <a:prstGeom prst="rect">
              <a:avLst/>
            </a:prstGeom>
            <a:noFill/>
          </p:spPr>
          <p:txBody>
            <a:bodyPr wrap="square" rtlCol="0">
              <a:spAutoFit/>
            </a:bodyPr>
            <a:lstStyle/>
            <a:p>
              <a:r>
                <a:rPr lang="cs-CZ" sz="1200" dirty="0"/>
                <a:t>Time</a:t>
              </a:r>
            </a:p>
          </p:txBody>
        </p:sp>
        <p:sp>
          <p:nvSpPr>
            <p:cNvPr id="37" name="TextovéPole 21">
              <a:extLst>
                <a:ext uri="{FF2B5EF4-FFF2-40B4-BE49-F238E27FC236}">
                  <a16:creationId xmlns:a16="http://schemas.microsoft.com/office/drawing/2014/main" id="{2BCAABBE-9895-2104-9BE9-32829E81AFD0}"/>
                </a:ext>
              </a:extLst>
            </p:cNvPr>
            <p:cNvSpPr txBox="1"/>
            <p:nvPr/>
          </p:nvSpPr>
          <p:spPr>
            <a:xfrm>
              <a:off x="240165" y="3631909"/>
              <a:ext cx="369332" cy="1222914"/>
            </a:xfrm>
            <a:prstGeom prst="rect">
              <a:avLst/>
            </a:prstGeom>
            <a:noFill/>
          </p:spPr>
          <p:txBody>
            <a:bodyPr vert="vert270" wrap="square" rtlCol="0">
              <a:spAutoFit/>
            </a:bodyPr>
            <a:lstStyle/>
            <a:p>
              <a:r>
                <a:rPr lang="cs-CZ" sz="1200" dirty="0" err="1"/>
                <a:t>Absorption</a:t>
              </a:r>
              <a:endParaRPr lang="cs-CZ" sz="1200" dirty="0"/>
            </a:p>
          </p:txBody>
        </p:sp>
      </p:grpSp>
    </p:spTree>
    <p:extLst>
      <p:ext uri="{BB962C8B-B14F-4D97-AF65-F5344CB8AC3E}">
        <p14:creationId xmlns:p14="http://schemas.microsoft.com/office/powerpoint/2010/main" val="2303146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BD313EF-587B-FC72-8D99-2E89649F20DE}"/>
              </a:ext>
            </a:extLst>
          </p:cNvPr>
          <p:cNvSpPr>
            <a:spLocks noGrp="1"/>
          </p:cNvSpPr>
          <p:nvPr>
            <p:ph type="ftr" sz="quarter" idx="10"/>
          </p:nvPr>
        </p:nvSpPr>
        <p:spPr/>
        <p:txBody>
          <a:bodyPr/>
          <a:lstStyle/>
          <a:p>
            <a:r>
              <a:rPr lang="cs-CZ" noProof="0" dirty="0"/>
              <a:t>Department </a:t>
            </a:r>
            <a:r>
              <a:rPr lang="cs-CZ" noProof="0" dirty="0" err="1"/>
              <a:t>of</a:t>
            </a:r>
            <a:r>
              <a:rPr lang="cs-CZ" noProof="0" dirty="0"/>
              <a:t> </a:t>
            </a:r>
            <a:r>
              <a:rPr lang="cs-CZ" noProof="0" dirty="0" err="1"/>
              <a:t>Physiology</a:t>
            </a:r>
            <a:r>
              <a:rPr lang="cs-CZ" noProof="0" dirty="0"/>
              <a:t>, </a:t>
            </a:r>
            <a:r>
              <a:rPr lang="cs-CZ" noProof="0" dirty="0" err="1"/>
              <a:t>Faculty</a:t>
            </a:r>
            <a:r>
              <a:rPr lang="cs-CZ" noProof="0" dirty="0"/>
              <a:t> </a:t>
            </a:r>
            <a:r>
              <a:rPr lang="cs-CZ" noProof="0" dirty="0" err="1"/>
              <a:t>of</a:t>
            </a:r>
            <a:r>
              <a:rPr lang="cs-CZ" noProof="0" dirty="0"/>
              <a:t> </a:t>
            </a:r>
            <a:r>
              <a:rPr lang="cs-CZ" noProof="0" dirty="0" err="1"/>
              <a:t>Medicine</a:t>
            </a:r>
            <a:r>
              <a:rPr lang="cs-CZ" noProof="0" dirty="0"/>
              <a:t>, Masaryk University</a:t>
            </a:r>
            <a:endParaRPr lang="en-GB" noProof="0" dirty="0"/>
          </a:p>
        </p:txBody>
      </p:sp>
      <p:sp>
        <p:nvSpPr>
          <p:cNvPr id="3" name="Slide Number Placeholder 2">
            <a:extLst>
              <a:ext uri="{FF2B5EF4-FFF2-40B4-BE49-F238E27FC236}">
                <a16:creationId xmlns:a16="http://schemas.microsoft.com/office/drawing/2014/main" id="{DC5AEBAB-0037-1F2F-7809-EEA2532F240C}"/>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4A31CDF6-BEEA-E05B-B2BE-A2D7E4D002FD}"/>
              </a:ext>
            </a:extLst>
          </p:cNvPr>
          <p:cNvSpPr>
            <a:spLocks noGrp="1"/>
          </p:cNvSpPr>
          <p:nvPr>
            <p:ph type="title"/>
          </p:nvPr>
        </p:nvSpPr>
        <p:spPr/>
        <p:txBody>
          <a:bodyPr/>
          <a:lstStyle/>
          <a:p>
            <a:r>
              <a:rPr lang="cs-CZ" sz="3400" dirty="0"/>
              <a:t>S</a:t>
            </a:r>
            <a:r>
              <a:rPr lang="en-US" sz="3400" dirty="0" err="1"/>
              <a:t>ensitivity</a:t>
            </a:r>
            <a:r>
              <a:rPr lang="en-US" sz="3400" dirty="0"/>
              <a:t> of the respiratory </a:t>
            </a:r>
            <a:r>
              <a:rPr lang="en-US" sz="3400" dirty="0" err="1"/>
              <a:t>centre</a:t>
            </a:r>
            <a:r>
              <a:rPr lang="en-US" sz="3400" dirty="0"/>
              <a:t> to </a:t>
            </a:r>
            <a:r>
              <a:rPr lang="en-US" sz="3400" dirty="0" err="1"/>
              <a:t>hypercapni</a:t>
            </a:r>
            <a:r>
              <a:rPr lang="cs-CZ" sz="3400" dirty="0"/>
              <a:t>a</a:t>
            </a:r>
          </a:p>
        </p:txBody>
      </p:sp>
      <p:sp>
        <p:nvSpPr>
          <p:cNvPr id="5" name="Content Placeholder 4">
            <a:extLst>
              <a:ext uri="{FF2B5EF4-FFF2-40B4-BE49-F238E27FC236}">
                <a16:creationId xmlns:a16="http://schemas.microsoft.com/office/drawing/2014/main" id="{E42758B4-266E-6535-B18F-FEFEFB7F918B}"/>
              </a:ext>
            </a:extLst>
          </p:cNvPr>
          <p:cNvSpPr>
            <a:spLocks noGrp="1"/>
          </p:cNvSpPr>
          <p:nvPr>
            <p:ph idx="1"/>
          </p:nvPr>
        </p:nvSpPr>
        <p:spPr>
          <a:xfrm>
            <a:off x="540000" y="1629789"/>
            <a:ext cx="10753200" cy="4139998"/>
          </a:xfrm>
        </p:spPr>
        <p:txBody>
          <a:bodyPr/>
          <a:lstStyle/>
          <a:p>
            <a:pPr lvl="1"/>
            <a:r>
              <a:rPr lang="en-US" b="1" dirty="0"/>
              <a:t>Aim</a:t>
            </a:r>
            <a:r>
              <a:rPr lang="en-US" dirty="0"/>
              <a:t>: to demonstrate the changes in ventilation during induced hypercapnia and to compare the sensitivity of the respiratory </a:t>
            </a:r>
            <a:r>
              <a:rPr lang="en-US" dirty="0" err="1"/>
              <a:t>centre</a:t>
            </a:r>
            <a:r>
              <a:rPr lang="en-US" dirty="0"/>
              <a:t> to hypercapnia in several subjects</a:t>
            </a:r>
          </a:p>
          <a:p>
            <a:pPr lvl="1"/>
            <a:r>
              <a:rPr lang="en-US" b="1" dirty="0"/>
              <a:t>Method</a:t>
            </a:r>
            <a:r>
              <a:rPr lang="en-US" dirty="0"/>
              <a:t>: Hypercapnia is induced by re-breathing of air expired into Krogh respirometer with a closed circuit (Krogh respirometer with oxygen, without the soda lime – the CO</a:t>
            </a:r>
            <a:r>
              <a:rPr lang="en-US" baseline="-25000" dirty="0"/>
              <a:t>2</a:t>
            </a:r>
            <a:r>
              <a:rPr lang="en-US" dirty="0"/>
              <a:t> concentration naturally increases)</a:t>
            </a:r>
          </a:p>
          <a:p>
            <a:pPr lvl="1"/>
            <a:r>
              <a:rPr lang="en-US" b="1" dirty="0"/>
              <a:t>Interpretation</a:t>
            </a:r>
            <a:r>
              <a:rPr lang="en-US" dirty="0"/>
              <a:t>: The slope of the curve shows the sensitivity of the respiratory </a:t>
            </a:r>
            <a:r>
              <a:rPr lang="en-US" dirty="0" err="1"/>
              <a:t>centre</a:t>
            </a:r>
            <a:r>
              <a:rPr lang="en-US" dirty="0"/>
              <a:t> to hypercapnia </a:t>
            </a:r>
            <a:endParaRPr lang="cs-CZ" dirty="0"/>
          </a:p>
          <a:p>
            <a:pPr marL="324000" lvl="1" indent="0">
              <a:buNone/>
            </a:pPr>
            <a:r>
              <a:rPr lang="cs-CZ" altLang="en-US" sz="2000" dirty="0"/>
              <a:t> 			</a:t>
            </a:r>
            <a:endParaRPr lang="cs-CZ" dirty="0"/>
          </a:p>
        </p:txBody>
      </p:sp>
      <p:grpSp>
        <p:nvGrpSpPr>
          <p:cNvPr id="6" name="Group 5">
            <a:extLst>
              <a:ext uri="{FF2B5EF4-FFF2-40B4-BE49-F238E27FC236}">
                <a16:creationId xmlns:a16="http://schemas.microsoft.com/office/drawing/2014/main" id="{40675B52-B34C-6A38-1C1A-635487289EBC}"/>
              </a:ext>
            </a:extLst>
          </p:cNvPr>
          <p:cNvGrpSpPr/>
          <p:nvPr/>
        </p:nvGrpSpPr>
        <p:grpSpPr>
          <a:xfrm>
            <a:off x="6878455" y="3699788"/>
            <a:ext cx="3228975" cy="2697500"/>
            <a:chOff x="6630805" y="3774558"/>
            <a:chExt cx="3228975" cy="2697500"/>
          </a:xfrm>
        </p:grpSpPr>
        <p:cxnSp>
          <p:nvCxnSpPr>
            <p:cNvPr id="7" name="Přímá spojnice 6">
              <a:extLst>
                <a:ext uri="{FF2B5EF4-FFF2-40B4-BE49-F238E27FC236}">
                  <a16:creationId xmlns:a16="http://schemas.microsoft.com/office/drawing/2014/main" id="{2E48C5C5-F354-F43C-027F-17188A669DA8}"/>
                </a:ext>
              </a:extLst>
            </p:cNvPr>
            <p:cNvCxnSpPr/>
            <p:nvPr/>
          </p:nvCxnSpPr>
          <p:spPr bwMode="auto">
            <a:xfrm>
              <a:off x="7123780" y="3774558"/>
              <a:ext cx="0" cy="2354780"/>
            </a:xfrm>
            <a:prstGeom prst="line">
              <a:avLst/>
            </a:prstGeom>
            <a:solidFill>
              <a:schemeClr val="accent1"/>
            </a:solidFill>
            <a:ln w="2857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Přímá spojnice 40">
              <a:extLst>
                <a:ext uri="{FF2B5EF4-FFF2-40B4-BE49-F238E27FC236}">
                  <a16:creationId xmlns:a16="http://schemas.microsoft.com/office/drawing/2014/main" id="{B4D3BA62-005E-C748-CDC5-30A0B19DF171}"/>
                </a:ext>
              </a:extLst>
            </p:cNvPr>
            <p:cNvCxnSpPr/>
            <p:nvPr/>
          </p:nvCxnSpPr>
          <p:spPr bwMode="auto">
            <a:xfrm>
              <a:off x="7123780" y="6108072"/>
              <a:ext cx="2736000" cy="0"/>
            </a:xfrm>
            <a:prstGeom prst="line">
              <a:avLst/>
            </a:prstGeom>
            <a:solidFill>
              <a:schemeClr val="accent1"/>
            </a:solidFill>
            <a:ln w="2857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ovéPole 42">
              <a:extLst>
                <a:ext uri="{FF2B5EF4-FFF2-40B4-BE49-F238E27FC236}">
                  <a16:creationId xmlns:a16="http://schemas.microsoft.com/office/drawing/2014/main" id="{77A1D6C1-621D-FE8D-6A48-5526CE6C60AC}"/>
                </a:ext>
              </a:extLst>
            </p:cNvPr>
            <p:cNvSpPr txBox="1"/>
            <p:nvPr/>
          </p:nvSpPr>
          <p:spPr>
            <a:xfrm>
              <a:off x="8118108" y="6133504"/>
              <a:ext cx="1408664" cy="338554"/>
            </a:xfrm>
            <a:prstGeom prst="rect">
              <a:avLst/>
            </a:prstGeom>
            <a:noFill/>
          </p:spPr>
          <p:txBody>
            <a:bodyPr wrap="square" rtlCol="0">
              <a:spAutoFit/>
            </a:bodyPr>
            <a:lstStyle/>
            <a:p>
              <a:r>
                <a:rPr lang="cs-CZ" sz="1600" dirty="0"/>
                <a:t>inspCO</a:t>
              </a:r>
              <a:r>
                <a:rPr lang="cs-CZ" sz="1600" baseline="-25000" dirty="0"/>
                <a:t>2</a:t>
              </a:r>
              <a:r>
                <a:rPr lang="cs-CZ" sz="1600" dirty="0"/>
                <a:t> (%)</a:t>
              </a:r>
            </a:p>
          </p:txBody>
        </p:sp>
        <p:sp>
          <p:nvSpPr>
            <p:cNvPr id="10" name="TextovéPole 43">
              <a:extLst>
                <a:ext uri="{FF2B5EF4-FFF2-40B4-BE49-F238E27FC236}">
                  <a16:creationId xmlns:a16="http://schemas.microsoft.com/office/drawing/2014/main" id="{074ADD77-DE7D-1829-7F73-90A84DCE6C59}"/>
                </a:ext>
              </a:extLst>
            </p:cNvPr>
            <p:cNvSpPr txBox="1"/>
            <p:nvPr/>
          </p:nvSpPr>
          <p:spPr>
            <a:xfrm>
              <a:off x="6630805" y="3849005"/>
              <a:ext cx="430887" cy="1868508"/>
            </a:xfrm>
            <a:prstGeom prst="rect">
              <a:avLst/>
            </a:prstGeom>
            <a:noFill/>
          </p:spPr>
          <p:txBody>
            <a:bodyPr vert="vert270" wrap="square" rtlCol="0">
              <a:spAutoFit/>
            </a:bodyPr>
            <a:lstStyle/>
            <a:p>
              <a:r>
                <a:rPr lang="cs-CZ" sz="1600" dirty="0" err="1"/>
                <a:t>ventilation</a:t>
              </a:r>
              <a:r>
                <a:rPr lang="cs-CZ" sz="1600" dirty="0"/>
                <a:t> (l/min)</a:t>
              </a:r>
            </a:p>
          </p:txBody>
        </p:sp>
        <p:cxnSp>
          <p:nvCxnSpPr>
            <p:cNvPr id="11" name="Přímá spojnice 9">
              <a:extLst>
                <a:ext uri="{FF2B5EF4-FFF2-40B4-BE49-F238E27FC236}">
                  <a16:creationId xmlns:a16="http://schemas.microsoft.com/office/drawing/2014/main" id="{82EAFCF1-1606-A8D2-42E4-9E17A6B7D32A}"/>
                </a:ext>
              </a:extLst>
            </p:cNvPr>
            <p:cNvCxnSpPr/>
            <p:nvPr/>
          </p:nvCxnSpPr>
          <p:spPr bwMode="auto">
            <a:xfrm flipV="1">
              <a:off x="7336465" y="4284922"/>
              <a:ext cx="2523315" cy="1299204"/>
            </a:xfrm>
            <a:prstGeom prst="line">
              <a:avLst/>
            </a:prstGeom>
            <a:solidFill>
              <a:schemeClr val="accent1"/>
            </a:solidFill>
            <a:ln w="28575" cap="flat" cmpd="sng" algn="ctr">
              <a:solidFill>
                <a:srgbClr val="0033CC"/>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Přímá spojnice 35">
              <a:extLst>
                <a:ext uri="{FF2B5EF4-FFF2-40B4-BE49-F238E27FC236}">
                  <a16:creationId xmlns:a16="http://schemas.microsoft.com/office/drawing/2014/main" id="{F4F8D3E1-15BD-E8AA-E982-24E4E2BF2BDB}"/>
                </a:ext>
              </a:extLst>
            </p:cNvPr>
            <p:cNvCxnSpPr/>
            <p:nvPr/>
          </p:nvCxnSpPr>
          <p:spPr bwMode="auto">
            <a:xfrm>
              <a:off x="7123780" y="4688963"/>
              <a:ext cx="1944000" cy="0"/>
            </a:xfrm>
            <a:prstGeom prst="line">
              <a:avLst/>
            </a:prstGeom>
            <a:solidFill>
              <a:schemeClr val="accent1"/>
            </a:solidFill>
            <a:ln w="9525" cap="flat" cmpd="sng" algn="ctr">
              <a:solidFill>
                <a:srgbClr val="0033CC"/>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Přímá spojnice 48">
              <a:extLst>
                <a:ext uri="{FF2B5EF4-FFF2-40B4-BE49-F238E27FC236}">
                  <a16:creationId xmlns:a16="http://schemas.microsoft.com/office/drawing/2014/main" id="{302BFBE3-5A30-E09A-B8A2-D6140F13AE75}"/>
                </a:ext>
              </a:extLst>
            </p:cNvPr>
            <p:cNvCxnSpPr/>
            <p:nvPr/>
          </p:nvCxnSpPr>
          <p:spPr bwMode="auto">
            <a:xfrm>
              <a:off x="7137951" y="5181619"/>
              <a:ext cx="936000" cy="0"/>
            </a:xfrm>
            <a:prstGeom prst="line">
              <a:avLst/>
            </a:prstGeom>
            <a:solidFill>
              <a:schemeClr val="accent1"/>
            </a:solidFill>
            <a:ln w="9525" cap="flat" cmpd="sng" algn="ctr">
              <a:solidFill>
                <a:srgbClr val="0033CC"/>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Přímá spojnice 50">
              <a:extLst>
                <a:ext uri="{FF2B5EF4-FFF2-40B4-BE49-F238E27FC236}">
                  <a16:creationId xmlns:a16="http://schemas.microsoft.com/office/drawing/2014/main" id="{67FB44A0-2246-8DC3-298C-93C3F577B570}"/>
                </a:ext>
              </a:extLst>
            </p:cNvPr>
            <p:cNvCxnSpPr/>
            <p:nvPr/>
          </p:nvCxnSpPr>
          <p:spPr bwMode="auto">
            <a:xfrm>
              <a:off x="8086209" y="5209980"/>
              <a:ext cx="0" cy="864000"/>
            </a:xfrm>
            <a:prstGeom prst="line">
              <a:avLst/>
            </a:prstGeom>
            <a:solidFill>
              <a:schemeClr val="accent1"/>
            </a:solidFill>
            <a:ln w="9525" cap="flat" cmpd="sng" algn="ctr">
              <a:solidFill>
                <a:srgbClr val="A50021"/>
              </a:solidFill>
              <a:prstDash val="lgDashDot"/>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Přímá spojnice 51">
              <a:extLst>
                <a:ext uri="{FF2B5EF4-FFF2-40B4-BE49-F238E27FC236}">
                  <a16:creationId xmlns:a16="http://schemas.microsoft.com/office/drawing/2014/main" id="{C0D08335-ADED-6499-7FF5-2E2F3E158529}"/>
                </a:ext>
              </a:extLst>
            </p:cNvPr>
            <p:cNvCxnSpPr/>
            <p:nvPr/>
          </p:nvCxnSpPr>
          <p:spPr bwMode="auto">
            <a:xfrm>
              <a:off x="9057350" y="4724400"/>
              <a:ext cx="0" cy="1368000"/>
            </a:xfrm>
            <a:prstGeom prst="line">
              <a:avLst/>
            </a:prstGeom>
            <a:solidFill>
              <a:schemeClr val="accent1"/>
            </a:solidFill>
            <a:ln w="9525" cap="flat" cmpd="sng" algn="ctr">
              <a:solidFill>
                <a:srgbClr val="A50021"/>
              </a:solidFill>
              <a:prstDash val="lgDashDot"/>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ovéPole 52">
              <a:extLst>
                <a:ext uri="{FF2B5EF4-FFF2-40B4-BE49-F238E27FC236}">
                  <a16:creationId xmlns:a16="http://schemas.microsoft.com/office/drawing/2014/main" id="{8887E7DF-7F50-30CE-2FCB-979B6407BFAC}"/>
                </a:ext>
              </a:extLst>
            </p:cNvPr>
            <p:cNvSpPr txBox="1"/>
            <p:nvPr/>
          </p:nvSpPr>
          <p:spPr>
            <a:xfrm>
              <a:off x="8196077" y="5584126"/>
              <a:ext cx="1209539" cy="338554"/>
            </a:xfrm>
            <a:prstGeom prst="rect">
              <a:avLst/>
            </a:prstGeom>
            <a:noFill/>
          </p:spPr>
          <p:txBody>
            <a:bodyPr wrap="square" rtlCol="0">
              <a:spAutoFit/>
            </a:bodyPr>
            <a:lstStyle/>
            <a:p>
              <a:r>
                <a:rPr lang="el-GR" sz="1600" dirty="0">
                  <a:solidFill>
                    <a:srgbClr val="FF0000"/>
                  </a:solidFill>
                </a:rPr>
                <a:t>Δ</a:t>
              </a:r>
              <a:r>
                <a:rPr lang="cs-CZ" sz="1600" dirty="0">
                  <a:solidFill>
                    <a:srgbClr val="FF0000"/>
                  </a:solidFill>
                </a:rPr>
                <a:t>CO</a:t>
              </a:r>
              <a:r>
                <a:rPr lang="cs-CZ" sz="1600" baseline="-25000" dirty="0">
                  <a:solidFill>
                    <a:srgbClr val="FF0000"/>
                  </a:solidFill>
                </a:rPr>
                <a:t>2</a:t>
              </a:r>
            </a:p>
          </p:txBody>
        </p:sp>
        <p:sp>
          <p:nvSpPr>
            <p:cNvPr id="17" name="TextovéPole 53">
              <a:extLst>
                <a:ext uri="{FF2B5EF4-FFF2-40B4-BE49-F238E27FC236}">
                  <a16:creationId xmlns:a16="http://schemas.microsoft.com/office/drawing/2014/main" id="{90E5D3FA-6F90-5130-9271-BCD1A6BE7B0D}"/>
                </a:ext>
              </a:extLst>
            </p:cNvPr>
            <p:cNvSpPr txBox="1"/>
            <p:nvPr/>
          </p:nvSpPr>
          <p:spPr>
            <a:xfrm>
              <a:off x="7204981" y="4746568"/>
              <a:ext cx="897017" cy="338554"/>
            </a:xfrm>
            <a:prstGeom prst="rect">
              <a:avLst/>
            </a:prstGeom>
            <a:noFill/>
          </p:spPr>
          <p:txBody>
            <a:bodyPr wrap="square" rtlCol="0">
              <a:spAutoFit/>
            </a:bodyPr>
            <a:lstStyle/>
            <a:p>
              <a:r>
                <a:rPr lang="el-GR" sz="1600" dirty="0">
                  <a:solidFill>
                    <a:srgbClr val="0033CC"/>
                  </a:solidFill>
                </a:rPr>
                <a:t>Δ</a:t>
              </a:r>
              <a:r>
                <a:rPr lang="cs-CZ" sz="1600" dirty="0">
                  <a:solidFill>
                    <a:srgbClr val="0033CC"/>
                  </a:solidFill>
                </a:rPr>
                <a:t> V</a:t>
              </a:r>
            </a:p>
          </p:txBody>
        </p:sp>
        <p:cxnSp>
          <p:nvCxnSpPr>
            <p:cNvPr id="18" name="Přímá spojnice se šipkou 46">
              <a:extLst>
                <a:ext uri="{FF2B5EF4-FFF2-40B4-BE49-F238E27FC236}">
                  <a16:creationId xmlns:a16="http://schemas.microsoft.com/office/drawing/2014/main" id="{6B40DF7A-E5C4-ED2F-B98D-25048BEF2C5F}"/>
                </a:ext>
              </a:extLst>
            </p:cNvPr>
            <p:cNvCxnSpPr/>
            <p:nvPr/>
          </p:nvCxnSpPr>
          <p:spPr bwMode="auto">
            <a:xfrm flipV="1">
              <a:off x="8075576" y="5922680"/>
              <a:ext cx="972000" cy="0"/>
            </a:xfrm>
            <a:prstGeom prst="straightConnector1">
              <a:avLst/>
            </a:prstGeom>
            <a:solidFill>
              <a:schemeClr val="accent1"/>
            </a:solidFill>
            <a:ln w="28575" cap="flat" cmpd="sng" algn="ctr">
              <a:solidFill>
                <a:srgbClr val="FF0000"/>
              </a:solidFill>
              <a:prstDash val="solid"/>
              <a:miter lim="800000"/>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Přímá spojnice se šipkou 54">
              <a:extLst>
                <a:ext uri="{FF2B5EF4-FFF2-40B4-BE49-F238E27FC236}">
                  <a16:creationId xmlns:a16="http://schemas.microsoft.com/office/drawing/2014/main" id="{8CAC2410-B719-524E-0882-7AB5F7959DF6}"/>
                </a:ext>
              </a:extLst>
            </p:cNvPr>
            <p:cNvCxnSpPr/>
            <p:nvPr/>
          </p:nvCxnSpPr>
          <p:spPr bwMode="auto">
            <a:xfrm flipV="1">
              <a:off x="7256704" y="4679350"/>
              <a:ext cx="0" cy="504000"/>
            </a:xfrm>
            <a:prstGeom prst="straightConnector1">
              <a:avLst/>
            </a:prstGeom>
            <a:solidFill>
              <a:schemeClr val="accent1"/>
            </a:solidFill>
            <a:ln w="28575" cap="flat" cmpd="sng" algn="ctr">
              <a:solidFill>
                <a:schemeClr val="tx2"/>
              </a:solidFill>
              <a:prstDash val="solid"/>
              <a:miter lim="800000"/>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Ovál 8">
              <a:extLst>
                <a:ext uri="{FF2B5EF4-FFF2-40B4-BE49-F238E27FC236}">
                  <a16:creationId xmlns:a16="http://schemas.microsoft.com/office/drawing/2014/main" id="{FFF70EC8-2122-4AA2-839F-34B01A20F4F9}"/>
                </a:ext>
              </a:extLst>
            </p:cNvPr>
            <p:cNvSpPr/>
            <p:nvPr/>
          </p:nvSpPr>
          <p:spPr bwMode="auto">
            <a:xfrm>
              <a:off x="7496070" y="5518299"/>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1" name="Ovál 21">
              <a:extLst>
                <a:ext uri="{FF2B5EF4-FFF2-40B4-BE49-F238E27FC236}">
                  <a16:creationId xmlns:a16="http://schemas.microsoft.com/office/drawing/2014/main" id="{EDE8DF4B-2A35-A2CF-0414-4178DA78419F}"/>
                </a:ext>
              </a:extLst>
            </p:cNvPr>
            <p:cNvSpPr/>
            <p:nvPr/>
          </p:nvSpPr>
          <p:spPr bwMode="auto">
            <a:xfrm>
              <a:off x="7792775" y="5341076"/>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2" name="Ovál 22">
              <a:extLst>
                <a:ext uri="{FF2B5EF4-FFF2-40B4-BE49-F238E27FC236}">
                  <a16:creationId xmlns:a16="http://schemas.microsoft.com/office/drawing/2014/main" id="{E3A4E9AD-962B-C34B-614C-6C390AC064E4}"/>
                </a:ext>
              </a:extLst>
            </p:cNvPr>
            <p:cNvSpPr/>
            <p:nvPr/>
          </p:nvSpPr>
          <p:spPr bwMode="auto">
            <a:xfrm>
              <a:off x="8089480" y="5068156"/>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3" name="Ovál 23">
              <a:extLst>
                <a:ext uri="{FF2B5EF4-FFF2-40B4-BE49-F238E27FC236}">
                  <a16:creationId xmlns:a16="http://schemas.microsoft.com/office/drawing/2014/main" id="{C0848631-A50A-BD1A-9206-9BCCF7EC3439}"/>
                </a:ext>
              </a:extLst>
            </p:cNvPr>
            <p:cNvSpPr/>
            <p:nvPr/>
          </p:nvSpPr>
          <p:spPr bwMode="auto">
            <a:xfrm>
              <a:off x="8386185" y="5103593"/>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4" name="Ovál 24">
              <a:extLst>
                <a:ext uri="{FF2B5EF4-FFF2-40B4-BE49-F238E27FC236}">
                  <a16:creationId xmlns:a16="http://schemas.microsoft.com/office/drawing/2014/main" id="{C13D7577-E923-401F-B409-ECC30126746F}"/>
                </a:ext>
              </a:extLst>
            </p:cNvPr>
            <p:cNvSpPr/>
            <p:nvPr/>
          </p:nvSpPr>
          <p:spPr bwMode="auto">
            <a:xfrm>
              <a:off x="8682890" y="4830673"/>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5" name="Ovál 25">
              <a:extLst>
                <a:ext uri="{FF2B5EF4-FFF2-40B4-BE49-F238E27FC236}">
                  <a16:creationId xmlns:a16="http://schemas.microsoft.com/office/drawing/2014/main" id="{CC31358B-B8A8-7DBF-2335-A874A90C6C22}"/>
                </a:ext>
              </a:extLst>
            </p:cNvPr>
            <p:cNvSpPr/>
            <p:nvPr/>
          </p:nvSpPr>
          <p:spPr bwMode="auto">
            <a:xfrm>
              <a:off x="8979595" y="4589652"/>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6" name="Ovál 26">
              <a:extLst>
                <a:ext uri="{FF2B5EF4-FFF2-40B4-BE49-F238E27FC236}">
                  <a16:creationId xmlns:a16="http://schemas.microsoft.com/office/drawing/2014/main" id="{0EBAD916-B3FE-5E8A-6092-6D78C1412A2B}"/>
                </a:ext>
              </a:extLst>
            </p:cNvPr>
            <p:cNvSpPr/>
            <p:nvPr/>
          </p:nvSpPr>
          <p:spPr bwMode="auto">
            <a:xfrm>
              <a:off x="9276300" y="4529392"/>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7" name="Ovál 27">
              <a:extLst>
                <a:ext uri="{FF2B5EF4-FFF2-40B4-BE49-F238E27FC236}">
                  <a16:creationId xmlns:a16="http://schemas.microsoft.com/office/drawing/2014/main" id="{85E28543-D4BF-9739-9327-8303ABFDDBB6}"/>
                </a:ext>
              </a:extLst>
            </p:cNvPr>
            <p:cNvSpPr/>
            <p:nvPr/>
          </p:nvSpPr>
          <p:spPr bwMode="auto">
            <a:xfrm>
              <a:off x="9573005" y="4384068"/>
              <a:ext cx="108000" cy="108000"/>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grpSp>
      <p:sp>
        <p:nvSpPr>
          <p:cNvPr id="29" name="TextBox 28">
            <a:extLst>
              <a:ext uri="{FF2B5EF4-FFF2-40B4-BE49-F238E27FC236}">
                <a16:creationId xmlns:a16="http://schemas.microsoft.com/office/drawing/2014/main" id="{65420AE2-0ECF-C88F-D147-7E0A2C8E2C3D}"/>
              </a:ext>
            </a:extLst>
          </p:cNvPr>
          <p:cNvSpPr txBox="1"/>
          <p:nvPr/>
        </p:nvSpPr>
        <p:spPr>
          <a:xfrm>
            <a:off x="453865" y="4352918"/>
            <a:ext cx="6096000" cy="1754326"/>
          </a:xfrm>
          <a:prstGeom prst="rect">
            <a:avLst/>
          </a:prstGeom>
          <a:noFill/>
        </p:spPr>
        <p:txBody>
          <a:bodyPr wrap="square">
            <a:spAutoFit/>
          </a:bodyPr>
          <a:lstStyle/>
          <a:p>
            <a:pPr lvl="1"/>
            <a:r>
              <a:rPr lang="en-US" sz="1800" dirty="0"/>
              <a:t>Clinical note: the sensitivity of the respiratory </a:t>
            </a:r>
            <a:r>
              <a:rPr lang="en-US" sz="1800" dirty="0" err="1"/>
              <a:t>centre</a:t>
            </a:r>
            <a:r>
              <a:rPr lang="en-US" sz="1800" dirty="0"/>
              <a:t> to change of partial pressure of CO</a:t>
            </a:r>
            <a:r>
              <a:rPr lang="en-US" sz="1800" baseline="-25000" dirty="0"/>
              <a:t>2</a:t>
            </a:r>
            <a:r>
              <a:rPr lang="en-US" sz="1800" dirty="0"/>
              <a:t> is reduced in patients with chronic end-stage lung disease, in patients with heart failure as well as in subjects training breath holding (e.g. divers without oxygen tanks)</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F056A6A8-91C0-2413-55AC-8C85D0C4EA7B}"/>
                  </a:ext>
                </a:extLst>
              </p:cNvPr>
              <p:cNvSpPr txBox="1"/>
              <p:nvPr/>
            </p:nvSpPr>
            <p:spPr>
              <a:xfrm>
                <a:off x="2225601" y="3523542"/>
                <a:ext cx="6096000" cy="7029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cs-CZ" altLang="en-US" sz="1800" i="1" smtClean="0">
                              <a:latin typeface="Cambria Math" panose="02040503050406030204" pitchFamily="18" charset="0"/>
                            </a:rPr>
                          </m:ctrlPr>
                        </m:fPr>
                        <m:num>
                          <m:r>
                            <a:rPr lang="cs-CZ" altLang="en-US" sz="1800" i="1" smtClean="0">
                              <a:latin typeface="Cambria Math"/>
                              <a:ea typeface="Cambria Math"/>
                            </a:rPr>
                            <m:t>∆</m:t>
                          </m:r>
                          <m:acc>
                            <m:accPr>
                              <m:chr m:val="̇"/>
                              <m:ctrlPr>
                                <a:rPr lang="cs-CZ" altLang="en-US" sz="1800" i="1" smtClean="0">
                                  <a:latin typeface="Cambria Math" panose="02040503050406030204" pitchFamily="18" charset="0"/>
                                  <a:ea typeface="Cambria Math"/>
                                </a:rPr>
                              </m:ctrlPr>
                            </m:accPr>
                            <m:e>
                              <m:r>
                                <a:rPr lang="cs-CZ" altLang="en-US" sz="1800" b="0" i="1" smtClean="0">
                                  <a:latin typeface="Cambria Math"/>
                                  <a:ea typeface="Cambria Math"/>
                                </a:rPr>
                                <m:t>𝑉</m:t>
                              </m:r>
                            </m:e>
                          </m:acc>
                        </m:num>
                        <m:den>
                          <m:r>
                            <a:rPr lang="cs-CZ" altLang="en-US" sz="1800" i="1" smtClean="0">
                              <a:latin typeface="Cambria Math"/>
                              <a:ea typeface="Cambria Math"/>
                            </a:rPr>
                            <m:t>∆</m:t>
                          </m:r>
                          <m:r>
                            <a:rPr lang="cs-CZ" altLang="en-US" sz="1800" b="0" i="1" smtClean="0">
                              <a:latin typeface="Cambria Math"/>
                              <a:ea typeface="Cambria Math"/>
                            </a:rPr>
                            <m:t>𝐶</m:t>
                          </m:r>
                          <m:sSub>
                            <m:sSubPr>
                              <m:ctrlPr>
                                <a:rPr lang="cs-CZ" altLang="en-US" sz="1800" b="0" i="1" smtClean="0">
                                  <a:latin typeface="Cambria Math" panose="02040503050406030204" pitchFamily="18" charset="0"/>
                                  <a:ea typeface="Cambria Math"/>
                                </a:rPr>
                              </m:ctrlPr>
                            </m:sSubPr>
                            <m:e>
                              <m:r>
                                <a:rPr lang="cs-CZ" altLang="en-US" sz="1800" b="0" i="1" smtClean="0">
                                  <a:latin typeface="Cambria Math"/>
                                  <a:ea typeface="Cambria Math"/>
                                </a:rPr>
                                <m:t>𝑂</m:t>
                              </m:r>
                            </m:e>
                            <m:sub>
                              <m:r>
                                <a:rPr lang="cs-CZ" altLang="en-US" sz="1800" b="0" i="1" smtClean="0">
                                  <a:latin typeface="Cambria Math"/>
                                  <a:ea typeface="Cambria Math"/>
                                </a:rPr>
                                <m:t>2</m:t>
                              </m:r>
                            </m:sub>
                          </m:sSub>
                        </m:den>
                      </m:f>
                      <m:r>
                        <a:rPr lang="cs-CZ" altLang="en-US" sz="1800" b="0" i="0" smtClean="0">
                          <a:latin typeface="Cambria Math"/>
                        </a:rPr>
                        <m:t> </m:t>
                      </m:r>
                      <m:d>
                        <m:dPr>
                          <m:begChr m:val="["/>
                          <m:endChr m:val="]"/>
                          <m:ctrlPr>
                            <a:rPr lang="cs-CZ" altLang="en-US" sz="1800" b="0" i="1" smtClean="0">
                              <a:latin typeface="Cambria Math" panose="02040503050406030204" pitchFamily="18" charset="0"/>
                            </a:rPr>
                          </m:ctrlPr>
                        </m:dPr>
                        <m:e>
                          <m:f>
                            <m:fPr>
                              <m:type m:val="lin"/>
                              <m:ctrlPr>
                                <a:rPr lang="cs-CZ" altLang="en-US" sz="1800" b="0" i="1" smtClean="0">
                                  <a:latin typeface="Cambria Math" panose="02040503050406030204" pitchFamily="18" charset="0"/>
                                </a:rPr>
                              </m:ctrlPr>
                            </m:fPr>
                            <m:num>
                              <m:r>
                                <m:rPr>
                                  <m:sty m:val="p"/>
                                </m:rPr>
                                <a:rPr lang="cs-CZ" altLang="en-US" sz="1800" i="0">
                                  <a:latin typeface="Cambria Math"/>
                                </a:rPr>
                                <m:t>l</m:t>
                              </m:r>
                            </m:num>
                            <m:den>
                              <m:r>
                                <m:rPr>
                                  <m:sty m:val="p"/>
                                </m:rPr>
                                <a:rPr lang="cs-CZ" altLang="en-US" sz="1800" b="0" i="0" smtClean="0">
                                  <a:latin typeface="Cambria Math"/>
                                </a:rPr>
                                <m:t>min</m:t>
                              </m:r>
                              <m:r>
                                <a:rPr lang="cs-CZ" altLang="en-US" sz="1800" i="0">
                                  <a:latin typeface="Cambria Math"/>
                                  <a:ea typeface="Cambria Math"/>
                                </a:rPr>
                                <m:t>∙%</m:t>
                              </m:r>
                            </m:den>
                          </m:f>
                        </m:e>
                      </m:d>
                    </m:oMath>
                  </m:oMathPara>
                </a14:m>
                <a:endParaRPr lang="cs-CZ" sz="1800" dirty="0"/>
              </a:p>
            </p:txBody>
          </p:sp>
        </mc:Choice>
        <mc:Fallback xmlns="">
          <p:sp>
            <p:nvSpPr>
              <p:cNvPr id="31" name="TextBox 30">
                <a:extLst>
                  <a:ext uri="{FF2B5EF4-FFF2-40B4-BE49-F238E27FC236}">
                    <a16:creationId xmlns:a16="http://schemas.microsoft.com/office/drawing/2014/main" id="{F056A6A8-91C0-2413-55AC-8C85D0C4EA7B}"/>
                  </a:ext>
                </a:extLst>
              </p:cNvPr>
              <p:cNvSpPr txBox="1">
                <a:spLocks noRot="1" noChangeAspect="1" noMove="1" noResize="1" noEditPoints="1" noAdjustHandles="1" noChangeArrowheads="1" noChangeShapeType="1" noTextEdit="1"/>
              </p:cNvSpPr>
              <p:nvPr/>
            </p:nvSpPr>
            <p:spPr>
              <a:xfrm>
                <a:off x="2225601" y="3523542"/>
                <a:ext cx="6096000" cy="702949"/>
              </a:xfrm>
              <a:prstGeom prst="rect">
                <a:avLst/>
              </a:prstGeom>
              <a:blipFill>
                <a:blip r:embed="rId2"/>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88449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6954B086-FC7E-AECA-484E-9ADC013E36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323" y="832490"/>
            <a:ext cx="5263116" cy="5837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Slide Number Placeholder 2">
            <a:extLst>
              <a:ext uri="{FF2B5EF4-FFF2-40B4-BE49-F238E27FC236}">
                <a16:creationId xmlns:a16="http://schemas.microsoft.com/office/drawing/2014/main" id="{C6D6E3F8-AB66-18AA-194D-DFBDAD9B6438}"/>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4EE5B7C1-F8EA-B585-B00A-61CFEC61F7CD}"/>
              </a:ext>
            </a:extLst>
          </p:cNvPr>
          <p:cNvSpPr>
            <a:spLocks noGrp="1"/>
          </p:cNvSpPr>
          <p:nvPr>
            <p:ph type="title"/>
          </p:nvPr>
        </p:nvSpPr>
        <p:spPr/>
        <p:txBody>
          <a:bodyPr/>
          <a:lstStyle/>
          <a:p>
            <a:r>
              <a:rPr lang="cs-CZ" dirty="0" err="1"/>
              <a:t>Regulation</a:t>
            </a:r>
            <a:r>
              <a:rPr lang="cs-CZ" dirty="0"/>
              <a:t> </a:t>
            </a:r>
            <a:r>
              <a:rPr lang="cs-CZ" dirty="0" err="1"/>
              <a:t>of</a:t>
            </a:r>
            <a:r>
              <a:rPr lang="cs-CZ" dirty="0"/>
              <a:t> </a:t>
            </a:r>
            <a:r>
              <a:rPr lang="cs-CZ" dirty="0" err="1"/>
              <a:t>breathing</a:t>
            </a:r>
            <a:endParaRPr lang="cs-CZ" dirty="0"/>
          </a:p>
        </p:txBody>
      </p:sp>
      <p:grpSp>
        <p:nvGrpSpPr>
          <p:cNvPr id="7" name="Skupina 39">
            <a:extLst>
              <a:ext uri="{FF2B5EF4-FFF2-40B4-BE49-F238E27FC236}">
                <a16:creationId xmlns:a16="http://schemas.microsoft.com/office/drawing/2014/main" id="{625686AF-F7BC-C5FE-1C3E-4C6B48D2DBBE}"/>
              </a:ext>
            </a:extLst>
          </p:cNvPr>
          <p:cNvGrpSpPr>
            <a:grpSpLocks noChangeAspect="1"/>
          </p:cNvGrpSpPr>
          <p:nvPr/>
        </p:nvGrpSpPr>
        <p:grpSpPr>
          <a:xfrm>
            <a:off x="102765" y="1496701"/>
            <a:ext cx="6430093" cy="5103520"/>
            <a:chOff x="70417" y="548680"/>
            <a:chExt cx="8856715" cy="7029520"/>
          </a:xfrm>
        </p:grpSpPr>
        <p:sp>
          <p:nvSpPr>
            <p:cNvPr id="8" name="TextovéPole 17">
              <a:extLst>
                <a:ext uri="{FF2B5EF4-FFF2-40B4-BE49-F238E27FC236}">
                  <a16:creationId xmlns:a16="http://schemas.microsoft.com/office/drawing/2014/main" id="{C320715E-DE8D-257B-7A6C-BD9EEBC47BEB}"/>
                </a:ext>
              </a:extLst>
            </p:cNvPr>
            <p:cNvSpPr txBox="1">
              <a:spLocks noChangeAspect="1"/>
            </p:cNvSpPr>
            <p:nvPr/>
          </p:nvSpPr>
          <p:spPr>
            <a:xfrm>
              <a:off x="3548501" y="2708921"/>
              <a:ext cx="2016223" cy="1504942"/>
            </a:xfrm>
            <a:prstGeom prst="rect">
              <a:avLst/>
            </a:prstGeom>
            <a:noFill/>
          </p:spPr>
          <p:txBody>
            <a:bodyPr wrap="square" rtlCol="0">
              <a:spAutoFit/>
            </a:bodyPr>
            <a:lstStyle/>
            <a:p>
              <a:pPr algn="ctr"/>
              <a:r>
                <a:rPr lang="cs-CZ" sz="1600" b="1" dirty="0" err="1"/>
                <a:t>Respiratory</a:t>
              </a:r>
              <a:r>
                <a:rPr lang="cs-CZ" sz="1600" b="1" dirty="0"/>
                <a:t> centre</a:t>
              </a:r>
            </a:p>
            <a:p>
              <a:pPr algn="ctr"/>
              <a:r>
                <a:rPr lang="cs-CZ" sz="1100" dirty="0" err="1"/>
                <a:t>Central</a:t>
              </a:r>
              <a:r>
                <a:rPr lang="cs-CZ" sz="1100" dirty="0"/>
                <a:t> </a:t>
              </a:r>
              <a:r>
                <a:rPr lang="cs-CZ" sz="1100" dirty="0" err="1"/>
                <a:t>chemoreceptors</a:t>
              </a:r>
              <a:r>
                <a:rPr lang="cs-CZ" sz="1100" dirty="0"/>
                <a:t>, </a:t>
              </a:r>
              <a:r>
                <a:rPr lang="cs-CZ" sz="1100" dirty="0" err="1"/>
                <a:t>automatic</a:t>
              </a:r>
              <a:r>
                <a:rPr lang="cs-CZ" sz="1100" dirty="0"/>
                <a:t> </a:t>
              </a:r>
              <a:r>
                <a:rPr lang="cs-CZ" sz="1100" dirty="0" err="1"/>
                <a:t>breathing</a:t>
              </a:r>
              <a:endParaRPr lang="cs-CZ" sz="1100" dirty="0"/>
            </a:p>
          </p:txBody>
        </p:sp>
        <p:sp>
          <p:nvSpPr>
            <p:cNvPr id="9" name="TextovéPole 18">
              <a:extLst>
                <a:ext uri="{FF2B5EF4-FFF2-40B4-BE49-F238E27FC236}">
                  <a16:creationId xmlns:a16="http://schemas.microsoft.com/office/drawing/2014/main" id="{6EC0BE4A-6551-F9CB-0CF9-A830B88F1109}"/>
                </a:ext>
              </a:extLst>
            </p:cNvPr>
            <p:cNvSpPr txBox="1">
              <a:spLocks noChangeAspect="1"/>
            </p:cNvSpPr>
            <p:nvPr/>
          </p:nvSpPr>
          <p:spPr>
            <a:xfrm>
              <a:off x="2380987" y="548680"/>
              <a:ext cx="4351252" cy="699479"/>
            </a:xfrm>
            <a:prstGeom prst="rect">
              <a:avLst/>
            </a:prstGeom>
            <a:noFill/>
          </p:spPr>
          <p:txBody>
            <a:bodyPr wrap="square" rtlCol="0">
              <a:spAutoFit/>
            </a:bodyPr>
            <a:lstStyle/>
            <a:p>
              <a:pPr algn="ctr"/>
              <a:r>
                <a:rPr lang="cs-CZ" sz="1600" b="1" dirty="0" err="1"/>
                <a:t>Cerebral</a:t>
              </a:r>
              <a:r>
                <a:rPr lang="cs-CZ" sz="1600" b="1" dirty="0"/>
                <a:t> </a:t>
              </a:r>
              <a:r>
                <a:rPr lang="cs-CZ" sz="1600" b="1" dirty="0" err="1"/>
                <a:t>cortex</a:t>
              </a:r>
              <a:endParaRPr lang="cs-CZ" sz="1600" b="1" dirty="0"/>
            </a:p>
            <a:p>
              <a:pPr algn="ctr"/>
              <a:r>
                <a:rPr lang="cs-CZ" sz="1100" dirty="0" err="1"/>
                <a:t>Voluntary</a:t>
              </a:r>
              <a:r>
                <a:rPr lang="cs-CZ" sz="1100" dirty="0"/>
                <a:t> </a:t>
              </a:r>
              <a:r>
                <a:rPr lang="cs-CZ" sz="1100" dirty="0" err="1"/>
                <a:t>breathing</a:t>
              </a:r>
              <a:r>
                <a:rPr lang="cs-CZ" sz="1100" dirty="0"/>
                <a:t>, </a:t>
              </a:r>
              <a:r>
                <a:rPr lang="cs-CZ" sz="1100" dirty="0" err="1"/>
                <a:t>conditioned</a:t>
              </a:r>
              <a:r>
                <a:rPr lang="cs-CZ" sz="1100" dirty="0"/>
                <a:t> </a:t>
              </a:r>
              <a:r>
                <a:rPr lang="cs-CZ" sz="1100" dirty="0" err="1"/>
                <a:t>reflexes</a:t>
              </a:r>
              <a:endParaRPr lang="cs-CZ" sz="1100" dirty="0"/>
            </a:p>
          </p:txBody>
        </p:sp>
        <p:sp>
          <p:nvSpPr>
            <p:cNvPr id="10" name="TextovéPole 19">
              <a:extLst>
                <a:ext uri="{FF2B5EF4-FFF2-40B4-BE49-F238E27FC236}">
                  <a16:creationId xmlns:a16="http://schemas.microsoft.com/office/drawing/2014/main" id="{4934B037-0710-FB99-DA9C-4EE4B65EAB99}"/>
                </a:ext>
              </a:extLst>
            </p:cNvPr>
            <p:cNvSpPr txBox="1">
              <a:spLocks noChangeAspect="1"/>
            </p:cNvSpPr>
            <p:nvPr/>
          </p:nvSpPr>
          <p:spPr>
            <a:xfrm>
              <a:off x="2380988" y="1484784"/>
              <a:ext cx="4351252" cy="932639"/>
            </a:xfrm>
            <a:prstGeom prst="rect">
              <a:avLst/>
            </a:prstGeom>
            <a:noFill/>
          </p:spPr>
          <p:txBody>
            <a:bodyPr wrap="square" rtlCol="0">
              <a:spAutoFit/>
            </a:bodyPr>
            <a:lstStyle/>
            <a:p>
              <a:pPr algn="ctr"/>
              <a:r>
                <a:rPr lang="cs-CZ" sz="1600" b="1" dirty="0" err="1"/>
                <a:t>Subcortical</a:t>
              </a:r>
              <a:r>
                <a:rPr lang="cs-CZ" sz="1600" b="1" dirty="0"/>
                <a:t> </a:t>
              </a:r>
              <a:r>
                <a:rPr lang="cs-CZ" sz="1600" b="1" dirty="0" err="1"/>
                <a:t>structures</a:t>
              </a:r>
              <a:endParaRPr lang="cs-CZ" sz="1600" b="1" dirty="0"/>
            </a:p>
            <a:p>
              <a:pPr algn="ctr"/>
              <a:r>
                <a:rPr lang="cs-CZ" sz="1100" dirty="0" err="1"/>
                <a:t>Emotions</a:t>
              </a:r>
              <a:r>
                <a:rPr lang="cs-CZ" sz="1100" dirty="0"/>
                <a:t>, </a:t>
              </a:r>
              <a:r>
                <a:rPr lang="cs-CZ" sz="1100" dirty="0" err="1"/>
                <a:t>changes</a:t>
              </a:r>
              <a:r>
                <a:rPr lang="cs-CZ" sz="1100" dirty="0"/>
                <a:t> in </a:t>
              </a:r>
              <a:r>
                <a:rPr lang="cs-CZ" sz="1100" dirty="0" err="1"/>
                <a:t>central</a:t>
              </a:r>
              <a:r>
                <a:rPr lang="cs-CZ" sz="1100" dirty="0"/>
                <a:t> </a:t>
              </a:r>
              <a:r>
                <a:rPr lang="cs-CZ" sz="1100" dirty="0" err="1"/>
                <a:t>temperature</a:t>
              </a:r>
              <a:r>
                <a:rPr lang="cs-CZ" sz="1100" dirty="0"/>
                <a:t>, </a:t>
              </a:r>
              <a:r>
                <a:rPr lang="cs-CZ" sz="1100" dirty="0" err="1"/>
                <a:t>reactions</a:t>
              </a:r>
              <a:r>
                <a:rPr lang="cs-CZ" sz="1100" dirty="0"/>
                <a:t> </a:t>
              </a:r>
              <a:r>
                <a:rPr lang="cs-CZ" sz="1100" dirty="0" err="1"/>
                <a:t>of</a:t>
              </a:r>
              <a:r>
                <a:rPr lang="cs-CZ" sz="1100" dirty="0"/>
                <a:t> </a:t>
              </a:r>
              <a:r>
                <a:rPr lang="cs-CZ" sz="1100" dirty="0" err="1"/>
                <a:t>autonomic</a:t>
              </a:r>
              <a:r>
                <a:rPr lang="cs-CZ" sz="1100" dirty="0"/>
                <a:t> </a:t>
              </a:r>
              <a:r>
                <a:rPr lang="cs-CZ" sz="1100" dirty="0" err="1"/>
                <a:t>nervous</a:t>
              </a:r>
              <a:r>
                <a:rPr lang="cs-CZ" sz="1100" dirty="0"/>
                <a:t> </a:t>
              </a:r>
              <a:r>
                <a:rPr lang="cs-CZ" sz="1100" dirty="0" err="1"/>
                <a:t>system</a:t>
              </a:r>
              <a:endParaRPr lang="cs-CZ" sz="1100" dirty="0"/>
            </a:p>
          </p:txBody>
        </p:sp>
        <p:sp>
          <p:nvSpPr>
            <p:cNvPr id="11" name="TextovéPole 20">
              <a:extLst>
                <a:ext uri="{FF2B5EF4-FFF2-40B4-BE49-F238E27FC236}">
                  <a16:creationId xmlns:a16="http://schemas.microsoft.com/office/drawing/2014/main" id="{7C38DEF7-FDB5-9186-920D-002673804B23}"/>
                </a:ext>
              </a:extLst>
            </p:cNvPr>
            <p:cNvSpPr txBox="1">
              <a:spLocks noChangeAspect="1"/>
            </p:cNvSpPr>
            <p:nvPr/>
          </p:nvSpPr>
          <p:spPr>
            <a:xfrm>
              <a:off x="6263105" y="3485962"/>
              <a:ext cx="2664027" cy="805461"/>
            </a:xfrm>
            <a:prstGeom prst="rect">
              <a:avLst/>
            </a:prstGeom>
            <a:noFill/>
          </p:spPr>
          <p:txBody>
            <a:bodyPr wrap="square" rtlCol="0">
              <a:spAutoFit/>
            </a:bodyPr>
            <a:lstStyle/>
            <a:p>
              <a:pPr algn="ctr"/>
              <a:r>
                <a:rPr lang="cs-CZ" sz="1600" b="1" dirty="0"/>
                <a:t>Direct </a:t>
              </a:r>
              <a:r>
                <a:rPr lang="cs-CZ" sz="1600" b="1" dirty="0" err="1"/>
                <a:t>effect</a:t>
              </a:r>
              <a:r>
                <a:rPr lang="cs-CZ" sz="1600" b="1" dirty="0"/>
                <a:t> </a:t>
              </a:r>
              <a:r>
                <a:rPr lang="cs-CZ" sz="1600" b="1" dirty="0" err="1"/>
                <a:t>of</a:t>
              </a:r>
              <a:r>
                <a:rPr lang="cs-CZ" sz="1600" b="1" dirty="0"/>
                <a:t> environment</a:t>
              </a:r>
            </a:p>
          </p:txBody>
        </p:sp>
        <p:sp>
          <p:nvSpPr>
            <p:cNvPr id="12" name="TextovéPole 21">
              <a:extLst>
                <a:ext uri="{FF2B5EF4-FFF2-40B4-BE49-F238E27FC236}">
                  <a16:creationId xmlns:a16="http://schemas.microsoft.com/office/drawing/2014/main" id="{DD1C0069-CCFB-FA58-3E0D-994C72DEBB7F}"/>
                </a:ext>
              </a:extLst>
            </p:cNvPr>
            <p:cNvSpPr txBox="1">
              <a:spLocks noChangeAspect="1"/>
            </p:cNvSpPr>
            <p:nvPr/>
          </p:nvSpPr>
          <p:spPr>
            <a:xfrm>
              <a:off x="6263105" y="4310945"/>
              <a:ext cx="2664027" cy="1144604"/>
            </a:xfrm>
            <a:prstGeom prst="rect">
              <a:avLst/>
            </a:prstGeom>
            <a:noFill/>
          </p:spPr>
          <p:txBody>
            <a:bodyPr wrap="square" rtlCol="0">
              <a:spAutoFit/>
            </a:bodyPr>
            <a:lstStyle/>
            <a:p>
              <a:pPr algn="ctr"/>
              <a:r>
                <a:rPr lang="cs-CZ" sz="1600" b="1" dirty="0" err="1"/>
                <a:t>Hormones</a:t>
              </a:r>
              <a:endParaRPr lang="cs-CZ" sz="1600" b="1" dirty="0"/>
            </a:p>
            <a:p>
              <a:pPr algn="ctr"/>
              <a:r>
                <a:rPr lang="cs-CZ" sz="1600" dirty="0"/>
                <a:t> </a:t>
              </a:r>
              <a:r>
                <a:rPr lang="cs-CZ" sz="1100" dirty="0"/>
                <a:t>(</a:t>
              </a:r>
              <a:r>
                <a:rPr lang="cs-CZ" sz="1100" dirty="0" err="1"/>
                <a:t>epinephrine</a:t>
              </a:r>
              <a:r>
                <a:rPr lang="cs-CZ" sz="1100" dirty="0"/>
                <a:t>, steroid </a:t>
              </a:r>
              <a:r>
                <a:rPr lang="cs-CZ" sz="1100" dirty="0" err="1"/>
                <a:t>hormones</a:t>
              </a:r>
              <a:r>
                <a:rPr lang="cs-CZ" sz="1600" dirty="0"/>
                <a:t>)</a:t>
              </a:r>
            </a:p>
          </p:txBody>
        </p:sp>
        <p:sp>
          <p:nvSpPr>
            <p:cNvPr id="13" name="TextovéPole 22">
              <a:extLst>
                <a:ext uri="{FF2B5EF4-FFF2-40B4-BE49-F238E27FC236}">
                  <a16:creationId xmlns:a16="http://schemas.microsoft.com/office/drawing/2014/main" id="{F3EF1A1A-6CEF-83CE-6821-2C44AD136EA0}"/>
                </a:ext>
              </a:extLst>
            </p:cNvPr>
            <p:cNvSpPr txBox="1">
              <a:spLocks noChangeAspect="1"/>
            </p:cNvSpPr>
            <p:nvPr/>
          </p:nvSpPr>
          <p:spPr>
            <a:xfrm>
              <a:off x="5471016" y="5350500"/>
              <a:ext cx="2664027" cy="466319"/>
            </a:xfrm>
            <a:prstGeom prst="rect">
              <a:avLst/>
            </a:prstGeom>
            <a:noFill/>
          </p:spPr>
          <p:txBody>
            <a:bodyPr wrap="square" rtlCol="0">
              <a:spAutoFit/>
            </a:bodyPr>
            <a:lstStyle/>
            <a:p>
              <a:pPr algn="ctr"/>
              <a:r>
                <a:rPr lang="cs-CZ" sz="1600" b="1" dirty="0" err="1"/>
                <a:t>Baroreceptors</a:t>
              </a:r>
              <a:endParaRPr lang="cs-CZ" sz="1600" b="1" dirty="0"/>
            </a:p>
          </p:txBody>
        </p:sp>
        <p:sp>
          <p:nvSpPr>
            <p:cNvPr id="14" name="TextovéPole 23">
              <a:extLst>
                <a:ext uri="{FF2B5EF4-FFF2-40B4-BE49-F238E27FC236}">
                  <a16:creationId xmlns:a16="http://schemas.microsoft.com/office/drawing/2014/main" id="{996F0A35-CC66-C6D2-B62E-262B93105EBF}"/>
                </a:ext>
              </a:extLst>
            </p:cNvPr>
            <p:cNvSpPr txBox="1">
              <a:spLocks noChangeAspect="1"/>
            </p:cNvSpPr>
            <p:nvPr/>
          </p:nvSpPr>
          <p:spPr>
            <a:xfrm>
              <a:off x="4597158" y="5937595"/>
              <a:ext cx="3044802" cy="805461"/>
            </a:xfrm>
            <a:prstGeom prst="rect">
              <a:avLst/>
            </a:prstGeom>
            <a:noFill/>
          </p:spPr>
          <p:txBody>
            <a:bodyPr wrap="square" rtlCol="0">
              <a:spAutoFit/>
            </a:bodyPr>
            <a:lstStyle/>
            <a:p>
              <a:pPr algn="ctr"/>
              <a:r>
                <a:rPr lang="cs-CZ" sz="1600" b="1" dirty="0" err="1"/>
                <a:t>Nespecific</a:t>
              </a:r>
              <a:r>
                <a:rPr lang="cs-CZ" sz="1600" b="1" dirty="0"/>
                <a:t> </a:t>
              </a:r>
              <a:r>
                <a:rPr lang="cs-CZ" sz="1600" b="1" dirty="0" err="1"/>
                <a:t>mechanoreceptors</a:t>
              </a:r>
              <a:endParaRPr lang="cs-CZ" sz="1600" b="1" dirty="0"/>
            </a:p>
          </p:txBody>
        </p:sp>
        <p:sp>
          <p:nvSpPr>
            <p:cNvPr id="15" name="TextovéPole 24">
              <a:extLst>
                <a:ext uri="{FF2B5EF4-FFF2-40B4-BE49-F238E27FC236}">
                  <a16:creationId xmlns:a16="http://schemas.microsoft.com/office/drawing/2014/main" id="{33BC30E8-3455-0599-97F0-F221577D9AD5}"/>
                </a:ext>
              </a:extLst>
            </p:cNvPr>
            <p:cNvSpPr txBox="1">
              <a:spLocks noChangeAspect="1"/>
            </p:cNvSpPr>
            <p:nvPr/>
          </p:nvSpPr>
          <p:spPr>
            <a:xfrm>
              <a:off x="2302665" y="6094454"/>
              <a:ext cx="2664027" cy="1483746"/>
            </a:xfrm>
            <a:prstGeom prst="rect">
              <a:avLst/>
            </a:prstGeom>
            <a:noFill/>
          </p:spPr>
          <p:txBody>
            <a:bodyPr wrap="square" rtlCol="0">
              <a:spAutoFit/>
            </a:bodyPr>
            <a:lstStyle/>
            <a:p>
              <a:pPr algn="ctr"/>
              <a:r>
                <a:rPr lang="cs-CZ" sz="1600" b="1" dirty="0" err="1"/>
                <a:t>Receptors</a:t>
              </a:r>
              <a:r>
                <a:rPr lang="cs-CZ" sz="1600" b="1" dirty="0"/>
                <a:t> in skin, </a:t>
              </a:r>
              <a:r>
                <a:rPr lang="cs-CZ" sz="1600" b="1" dirty="0" err="1"/>
                <a:t>muscles</a:t>
              </a:r>
              <a:r>
                <a:rPr lang="cs-CZ" sz="1600" b="1" dirty="0"/>
                <a:t>, </a:t>
              </a:r>
              <a:r>
                <a:rPr lang="cs-CZ" sz="1600" b="1" dirty="0" err="1"/>
                <a:t>tendons</a:t>
              </a:r>
              <a:r>
                <a:rPr lang="cs-CZ" sz="1600" b="1" dirty="0"/>
                <a:t> and </a:t>
              </a:r>
              <a:r>
                <a:rPr lang="cs-CZ" sz="1600" b="1" dirty="0" err="1"/>
                <a:t>joints</a:t>
              </a:r>
              <a:endParaRPr lang="cs-CZ" sz="1600" b="1" dirty="0"/>
            </a:p>
          </p:txBody>
        </p:sp>
        <p:sp>
          <p:nvSpPr>
            <p:cNvPr id="16" name="TextovéPole 25">
              <a:extLst>
                <a:ext uri="{FF2B5EF4-FFF2-40B4-BE49-F238E27FC236}">
                  <a16:creationId xmlns:a16="http://schemas.microsoft.com/office/drawing/2014/main" id="{A494F225-9357-3D57-AB76-89287DA7946F}"/>
                </a:ext>
              </a:extLst>
            </p:cNvPr>
            <p:cNvSpPr txBox="1">
              <a:spLocks noChangeAspect="1"/>
            </p:cNvSpPr>
            <p:nvPr/>
          </p:nvSpPr>
          <p:spPr>
            <a:xfrm>
              <a:off x="550881" y="5287783"/>
              <a:ext cx="3044801" cy="805461"/>
            </a:xfrm>
            <a:prstGeom prst="rect">
              <a:avLst/>
            </a:prstGeom>
            <a:noFill/>
          </p:spPr>
          <p:txBody>
            <a:bodyPr wrap="square" rtlCol="0">
              <a:spAutoFit/>
            </a:bodyPr>
            <a:lstStyle/>
            <a:p>
              <a:pPr algn="ctr"/>
              <a:r>
                <a:rPr lang="cs-CZ" sz="1600" b="1" dirty="0" err="1"/>
                <a:t>Receptors</a:t>
              </a:r>
              <a:r>
                <a:rPr lang="cs-CZ" sz="1600" b="1" dirty="0"/>
                <a:t> in </a:t>
              </a:r>
              <a:r>
                <a:rPr lang="cs-CZ" sz="1600" b="1" dirty="0" err="1"/>
                <a:t>breathing</a:t>
              </a:r>
              <a:r>
                <a:rPr lang="cs-CZ" sz="1600" b="1" dirty="0"/>
                <a:t> </a:t>
              </a:r>
              <a:r>
                <a:rPr lang="cs-CZ" sz="1600" b="1" dirty="0" err="1"/>
                <a:t>muscles</a:t>
              </a:r>
              <a:endParaRPr lang="cs-CZ" sz="1600" b="1" dirty="0"/>
            </a:p>
          </p:txBody>
        </p:sp>
        <p:sp>
          <p:nvSpPr>
            <p:cNvPr id="17" name="TextovéPole 26">
              <a:extLst>
                <a:ext uri="{FF2B5EF4-FFF2-40B4-BE49-F238E27FC236}">
                  <a16:creationId xmlns:a16="http://schemas.microsoft.com/office/drawing/2014/main" id="{9EDDEDAD-094C-D1BD-31B4-0884F7173457}"/>
                </a:ext>
              </a:extLst>
            </p:cNvPr>
            <p:cNvSpPr txBox="1">
              <a:spLocks noChangeAspect="1"/>
            </p:cNvSpPr>
            <p:nvPr/>
          </p:nvSpPr>
          <p:spPr>
            <a:xfrm>
              <a:off x="394309" y="4495697"/>
              <a:ext cx="2664027" cy="805461"/>
            </a:xfrm>
            <a:prstGeom prst="rect">
              <a:avLst/>
            </a:prstGeom>
            <a:noFill/>
          </p:spPr>
          <p:txBody>
            <a:bodyPr wrap="square" rtlCol="0">
              <a:spAutoFit/>
            </a:bodyPr>
            <a:lstStyle/>
            <a:p>
              <a:pPr algn="ctr"/>
              <a:r>
                <a:rPr lang="cs-CZ" sz="1600" b="1" dirty="0" err="1"/>
                <a:t>Receptors</a:t>
              </a:r>
              <a:r>
                <a:rPr lang="cs-CZ" sz="1600" b="1" dirty="0"/>
                <a:t> in </a:t>
              </a:r>
              <a:r>
                <a:rPr lang="cs-CZ" sz="1600" b="1" dirty="0" err="1"/>
                <a:t>lung</a:t>
              </a:r>
              <a:r>
                <a:rPr lang="cs-CZ" sz="1600" b="1" dirty="0"/>
                <a:t> and </a:t>
              </a:r>
              <a:r>
                <a:rPr lang="cs-CZ" sz="1600" b="1" dirty="0" err="1"/>
                <a:t>airways</a:t>
              </a:r>
              <a:endParaRPr lang="cs-CZ" sz="1600" b="1" dirty="0"/>
            </a:p>
          </p:txBody>
        </p:sp>
        <p:sp>
          <p:nvSpPr>
            <p:cNvPr id="18" name="TextovéPole 27">
              <a:extLst>
                <a:ext uri="{FF2B5EF4-FFF2-40B4-BE49-F238E27FC236}">
                  <a16:creationId xmlns:a16="http://schemas.microsoft.com/office/drawing/2014/main" id="{96B85566-5CC2-2E95-BB2B-7B693435EAC6}"/>
                </a:ext>
              </a:extLst>
            </p:cNvPr>
            <p:cNvSpPr txBox="1">
              <a:spLocks noChangeAspect="1"/>
            </p:cNvSpPr>
            <p:nvPr/>
          </p:nvSpPr>
          <p:spPr>
            <a:xfrm>
              <a:off x="70417" y="3559591"/>
              <a:ext cx="2664027" cy="805461"/>
            </a:xfrm>
            <a:prstGeom prst="rect">
              <a:avLst/>
            </a:prstGeom>
            <a:noFill/>
          </p:spPr>
          <p:txBody>
            <a:bodyPr wrap="square" rtlCol="0">
              <a:spAutoFit/>
            </a:bodyPr>
            <a:lstStyle/>
            <a:p>
              <a:pPr algn="ctr"/>
              <a:r>
                <a:rPr lang="cs-CZ" sz="1600" b="1" dirty="0" err="1"/>
                <a:t>Peripheral</a:t>
              </a:r>
              <a:r>
                <a:rPr lang="cs-CZ" sz="1600" b="1" dirty="0"/>
                <a:t> </a:t>
              </a:r>
              <a:r>
                <a:rPr lang="cs-CZ" sz="1600" b="1" dirty="0" err="1"/>
                <a:t>chemoreceptors</a:t>
              </a:r>
              <a:endParaRPr lang="cs-CZ" sz="1600" b="1" dirty="0"/>
            </a:p>
          </p:txBody>
        </p:sp>
        <p:cxnSp>
          <p:nvCxnSpPr>
            <p:cNvPr id="19" name="Přímá spojnice se šipkou 28">
              <a:extLst>
                <a:ext uri="{FF2B5EF4-FFF2-40B4-BE49-F238E27FC236}">
                  <a16:creationId xmlns:a16="http://schemas.microsoft.com/office/drawing/2014/main" id="{E4C17C64-0DCB-C006-3D50-2AA0223D7B5B}"/>
                </a:ext>
              </a:extLst>
            </p:cNvPr>
            <p:cNvCxnSpPr>
              <a:cxnSpLocks noChangeAspect="1"/>
              <a:stCxn id="18" idx="3"/>
            </p:cNvCxnSpPr>
            <p:nvPr/>
          </p:nvCxnSpPr>
          <p:spPr>
            <a:xfrm flipV="1">
              <a:off x="2734444" y="3559594"/>
              <a:ext cx="685428" cy="40272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29">
              <a:extLst>
                <a:ext uri="{FF2B5EF4-FFF2-40B4-BE49-F238E27FC236}">
                  <a16:creationId xmlns:a16="http://schemas.microsoft.com/office/drawing/2014/main" id="{3A5A05CE-DEA7-84DA-5F7E-FCE037744F84}"/>
                </a:ext>
              </a:extLst>
            </p:cNvPr>
            <p:cNvCxnSpPr>
              <a:cxnSpLocks noChangeAspect="1"/>
            </p:cNvCxnSpPr>
            <p:nvPr/>
          </p:nvCxnSpPr>
          <p:spPr>
            <a:xfrm flipV="1">
              <a:off x="2627783" y="3982781"/>
              <a:ext cx="827797" cy="5927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Přímá spojnice se šipkou 30">
              <a:extLst>
                <a:ext uri="{FF2B5EF4-FFF2-40B4-BE49-F238E27FC236}">
                  <a16:creationId xmlns:a16="http://schemas.microsoft.com/office/drawing/2014/main" id="{4B0E0172-48BC-9D1D-C26C-C38F699AEA0E}"/>
                </a:ext>
              </a:extLst>
            </p:cNvPr>
            <p:cNvCxnSpPr>
              <a:cxnSpLocks noChangeAspect="1"/>
            </p:cNvCxnSpPr>
            <p:nvPr/>
          </p:nvCxnSpPr>
          <p:spPr>
            <a:xfrm flipV="1">
              <a:off x="2915817" y="4258318"/>
              <a:ext cx="718861" cy="107895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nice se šipkou 31">
              <a:extLst>
                <a:ext uri="{FF2B5EF4-FFF2-40B4-BE49-F238E27FC236}">
                  <a16:creationId xmlns:a16="http://schemas.microsoft.com/office/drawing/2014/main" id="{C87FE570-28B8-B368-EFF8-DE3A20BD73BE}"/>
                </a:ext>
              </a:extLst>
            </p:cNvPr>
            <p:cNvCxnSpPr>
              <a:cxnSpLocks noChangeAspect="1"/>
            </p:cNvCxnSpPr>
            <p:nvPr/>
          </p:nvCxnSpPr>
          <p:spPr>
            <a:xfrm flipV="1">
              <a:off x="3692508" y="4204962"/>
              <a:ext cx="504055" cy="1975574"/>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nice se šipkou 32">
              <a:extLst>
                <a:ext uri="{FF2B5EF4-FFF2-40B4-BE49-F238E27FC236}">
                  <a16:creationId xmlns:a16="http://schemas.microsoft.com/office/drawing/2014/main" id="{63353702-DA21-C5F5-13F1-A5D1576B2F5B}"/>
                </a:ext>
              </a:extLst>
            </p:cNvPr>
            <p:cNvCxnSpPr>
              <a:cxnSpLocks noChangeAspect="1"/>
            </p:cNvCxnSpPr>
            <p:nvPr/>
          </p:nvCxnSpPr>
          <p:spPr>
            <a:xfrm flipH="1" flipV="1">
              <a:off x="4727567" y="4236244"/>
              <a:ext cx="564512" cy="1603843"/>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nice se šipkou 33">
              <a:extLst>
                <a:ext uri="{FF2B5EF4-FFF2-40B4-BE49-F238E27FC236}">
                  <a16:creationId xmlns:a16="http://schemas.microsoft.com/office/drawing/2014/main" id="{E374A66A-830F-AD48-B4BE-E73411AA1710}"/>
                </a:ext>
              </a:extLst>
            </p:cNvPr>
            <p:cNvCxnSpPr>
              <a:cxnSpLocks noChangeAspect="1"/>
            </p:cNvCxnSpPr>
            <p:nvPr/>
          </p:nvCxnSpPr>
          <p:spPr>
            <a:xfrm flipH="1" flipV="1">
              <a:off x="5251356" y="4250910"/>
              <a:ext cx="760806" cy="104245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Přímá spojnice se šipkou 34">
              <a:extLst>
                <a:ext uri="{FF2B5EF4-FFF2-40B4-BE49-F238E27FC236}">
                  <a16:creationId xmlns:a16="http://schemas.microsoft.com/office/drawing/2014/main" id="{55303C79-B7F1-4AA2-798A-1CF7883A3420}"/>
                </a:ext>
              </a:extLst>
            </p:cNvPr>
            <p:cNvCxnSpPr>
              <a:cxnSpLocks noChangeAspect="1"/>
            </p:cNvCxnSpPr>
            <p:nvPr/>
          </p:nvCxnSpPr>
          <p:spPr>
            <a:xfrm flipH="1" flipV="1">
              <a:off x="5680512" y="3888692"/>
              <a:ext cx="1123737" cy="62614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35">
              <a:extLst>
                <a:ext uri="{FF2B5EF4-FFF2-40B4-BE49-F238E27FC236}">
                  <a16:creationId xmlns:a16="http://schemas.microsoft.com/office/drawing/2014/main" id="{DEDB1D32-6C8C-C8FE-A60E-BBB77A3C6353}"/>
                </a:ext>
              </a:extLst>
            </p:cNvPr>
            <p:cNvCxnSpPr>
              <a:cxnSpLocks noChangeAspect="1"/>
            </p:cNvCxnSpPr>
            <p:nvPr/>
          </p:nvCxnSpPr>
          <p:spPr>
            <a:xfrm flipH="1" flipV="1">
              <a:off x="5564725" y="3427379"/>
              <a:ext cx="783285" cy="287301"/>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7" name="Přímá spojnice se šipkou 36">
              <a:extLst>
                <a:ext uri="{FF2B5EF4-FFF2-40B4-BE49-F238E27FC236}">
                  <a16:creationId xmlns:a16="http://schemas.microsoft.com/office/drawing/2014/main" id="{2DA6C031-03A2-E581-9F3E-652D06F29087}"/>
                </a:ext>
              </a:extLst>
            </p:cNvPr>
            <p:cNvCxnSpPr>
              <a:cxnSpLocks noChangeAspect="1"/>
              <a:stCxn id="10" idx="2"/>
            </p:cNvCxnSpPr>
            <p:nvPr/>
          </p:nvCxnSpPr>
          <p:spPr>
            <a:xfrm>
              <a:off x="4556614" y="2417423"/>
              <a:ext cx="0" cy="354214"/>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37">
              <a:extLst>
                <a:ext uri="{FF2B5EF4-FFF2-40B4-BE49-F238E27FC236}">
                  <a16:creationId xmlns:a16="http://schemas.microsoft.com/office/drawing/2014/main" id="{56B1A3C3-EBCC-9137-B8D8-2A105A60DB0F}"/>
                </a:ext>
              </a:extLst>
            </p:cNvPr>
            <p:cNvCxnSpPr>
              <a:cxnSpLocks noChangeAspect="1"/>
            </p:cNvCxnSpPr>
            <p:nvPr/>
          </p:nvCxnSpPr>
          <p:spPr>
            <a:xfrm>
              <a:off x="4556614" y="1195011"/>
              <a:ext cx="0" cy="36352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9" name="Volný tvar 38">
              <a:extLst>
                <a:ext uri="{FF2B5EF4-FFF2-40B4-BE49-F238E27FC236}">
                  <a16:creationId xmlns:a16="http://schemas.microsoft.com/office/drawing/2014/main" id="{309694E3-5425-D5EB-E6BB-D527A98A7585}"/>
                </a:ext>
              </a:extLst>
            </p:cNvPr>
            <p:cNvSpPr>
              <a:spLocks noChangeAspect="1"/>
            </p:cNvSpPr>
            <p:nvPr/>
          </p:nvSpPr>
          <p:spPr>
            <a:xfrm>
              <a:off x="1523227" y="861237"/>
              <a:ext cx="1932354" cy="2094614"/>
            </a:xfrm>
            <a:custGeom>
              <a:avLst/>
              <a:gdLst>
                <a:gd name="connsiteX0" fmla="*/ 1453889 w 1932354"/>
                <a:gd name="connsiteY0" fmla="*/ 0 h 2094614"/>
                <a:gd name="connsiteX1" fmla="*/ 486326 w 1932354"/>
                <a:gd name="connsiteY1" fmla="*/ 265814 h 2094614"/>
                <a:gd name="connsiteX2" fmla="*/ 71657 w 1932354"/>
                <a:gd name="connsiteY2" fmla="*/ 1509823 h 2094614"/>
                <a:gd name="connsiteX3" fmla="*/ 1932354 w 1932354"/>
                <a:gd name="connsiteY3" fmla="*/ 2094614 h 2094614"/>
              </a:gdLst>
              <a:ahLst/>
              <a:cxnLst>
                <a:cxn ang="0">
                  <a:pos x="connsiteX0" y="connsiteY0"/>
                </a:cxn>
                <a:cxn ang="0">
                  <a:pos x="connsiteX1" y="connsiteY1"/>
                </a:cxn>
                <a:cxn ang="0">
                  <a:pos x="connsiteX2" y="connsiteY2"/>
                </a:cxn>
                <a:cxn ang="0">
                  <a:pos x="connsiteX3" y="connsiteY3"/>
                </a:cxn>
              </a:cxnLst>
              <a:rect l="l" t="t" r="r" b="b"/>
              <a:pathLst>
                <a:path w="1932354" h="2094614">
                  <a:moveTo>
                    <a:pt x="1453889" y="0"/>
                  </a:moveTo>
                  <a:cubicBezTo>
                    <a:pt x="1085293" y="7088"/>
                    <a:pt x="716698" y="14177"/>
                    <a:pt x="486326" y="265814"/>
                  </a:cubicBezTo>
                  <a:cubicBezTo>
                    <a:pt x="255954" y="517451"/>
                    <a:pt x="-169348" y="1205023"/>
                    <a:pt x="71657" y="1509823"/>
                  </a:cubicBezTo>
                  <a:cubicBezTo>
                    <a:pt x="312662" y="1814623"/>
                    <a:pt x="1625782" y="2009554"/>
                    <a:pt x="1932354" y="2094614"/>
                  </a:cubicBezTo>
                </a:path>
              </a:pathLst>
            </a:custGeom>
            <a:noFill/>
            <a:ln w="3810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grpSp>
    </p:spTree>
    <p:extLst>
      <p:ext uri="{BB962C8B-B14F-4D97-AF65-F5344CB8AC3E}">
        <p14:creationId xmlns:p14="http://schemas.microsoft.com/office/powerpoint/2010/main" val="292738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3A163BA-F52F-F450-B393-C40A0EC088FF}"/>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9C47A6FE-0F5A-BCA3-0664-5848E0D7BA57}"/>
              </a:ext>
            </a:extLst>
          </p:cNvPr>
          <p:cNvSpPr>
            <a:spLocks noGrp="1"/>
          </p:cNvSpPr>
          <p:nvPr>
            <p:ph type="title"/>
          </p:nvPr>
        </p:nvSpPr>
        <p:spPr/>
        <p:txBody>
          <a:bodyPr/>
          <a:lstStyle/>
          <a:p>
            <a:r>
              <a:rPr lang="en-US" dirty="0"/>
              <a:t>Breathing </a:t>
            </a:r>
            <a:r>
              <a:rPr lang="en-US" dirty="0" err="1"/>
              <a:t>centres</a:t>
            </a:r>
            <a:r>
              <a:rPr lang="en-US" dirty="0"/>
              <a:t> in the medulla</a:t>
            </a:r>
            <a:endParaRPr lang="cs-CZ" dirty="0"/>
          </a:p>
        </p:txBody>
      </p:sp>
      <p:sp>
        <p:nvSpPr>
          <p:cNvPr id="5" name="Content Placeholder 4">
            <a:extLst>
              <a:ext uri="{FF2B5EF4-FFF2-40B4-BE49-F238E27FC236}">
                <a16:creationId xmlns:a16="http://schemas.microsoft.com/office/drawing/2014/main" id="{35A37439-D320-A5D3-8835-808693CA56DD}"/>
              </a:ext>
            </a:extLst>
          </p:cNvPr>
          <p:cNvSpPr>
            <a:spLocks noGrp="1"/>
          </p:cNvSpPr>
          <p:nvPr>
            <p:ph idx="1"/>
          </p:nvPr>
        </p:nvSpPr>
        <p:spPr>
          <a:xfrm>
            <a:off x="719400" y="1359001"/>
            <a:ext cx="10753200" cy="4139998"/>
          </a:xfrm>
        </p:spPr>
        <p:txBody>
          <a:bodyPr/>
          <a:lstStyle/>
          <a:p>
            <a:r>
              <a:rPr lang="en-US" dirty="0"/>
              <a:t>Breathing is an automatic process that takes place unconsciously. </a:t>
            </a:r>
          </a:p>
          <a:p>
            <a:r>
              <a:rPr lang="en-US" dirty="0"/>
              <a:t>Automaticity of breathing comes from regular (rhythmic) activity of groups of neurons anatomically localized in the medulla and its vicinity. They can be divided into three main groups:</a:t>
            </a:r>
          </a:p>
          <a:p>
            <a:pPr lvl="1"/>
            <a:r>
              <a:rPr lang="en-US" b="1" dirty="0"/>
              <a:t>Dorsal respiratory group </a:t>
            </a:r>
            <a:r>
              <a:rPr lang="en-US" dirty="0"/>
              <a:t>– only inspiratory neurons, their axons go to the motoneurons of the inspiratory muscles (diaphragm, external intercostal muscles; their activation = inspiration, during their relaxation = expiration), they participate in inspiration at rest and also during exercise</a:t>
            </a:r>
          </a:p>
          <a:p>
            <a:pPr lvl="1"/>
            <a:r>
              <a:rPr lang="en-US" b="1" dirty="0"/>
              <a:t>Ventral respiratory group </a:t>
            </a:r>
            <a:r>
              <a:rPr lang="en-US" dirty="0"/>
              <a:t>– located on the ventrolateral part of the medulla, the upper part: neurons whose axons activate the motoneurons of the primary and accessory inspiratory muscles; the lower part: expiratory neurons with innervation of expiratory muscles. Neurons of this group are active only during forced inhalation and exhalation</a:t>
            </a:r>
          </a:p>
          <a:p>
            <a:pPr lvl="1"/>
            <a:r>
              <a:rPr lang="en-US" b="1" dirty="0"/>
              <a:t>Pontine respiratory group (</a:t>
            </a:r>
            <a:r>
              <a:rPr lang="en-US" b="1" dirty="0" err="1"/>
              <a:t>pneumotaxic</a:t>
            </a:r>
            <a:r>
              <a:rPr lang="en-US" b="1" dirty="0"/>
              <a:t> </a:t>
            </a:r>
            <a:r>
              <a:rPr lang="en-US" b="1" dirty="0" err="1"/>
              <a:t>centre</a:t>
            </a:r>
            <a:r>
              <a:rPr lang="en-US" b="1" dirty="0"/>
              <a:t>) </a:t>
            </a:r>
            <a:r>
              <a:rPr lang="en-US" dirty="0"/>
              <a:t>– participates in the control of the frequency and depth of breathing; it affects the activity of respiratory neurons in the medulla</a:t>
            </a:r>
          </a:p>
        </p:txBody>
      </p:sp>
    </p:spTree>
    <p:extLst>
      <p:ext uri="{BB962C8B-B14F-4D97-AF65-F5344CB8AC3E}">
        <p14:creationId xmlns:p14="http://schemas.microsoft.com/office/powerpoint/2010/main" val="329803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59C53C9-B221-2226-695E-D475C56B4F47}"/>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D6B2F221-8388-CF9C-F63D-309CA0D12D8B}"/>
              </a:ext>
            </a:extLst>
          </p:cNvPr>
          <p:cNvSpPr>
            <a:spLocks noGrp="1"/>
          </p:cNvSpPr>
          <p:nvPr>
            <p:ph type="title"/>
          </p:nvPr>
        </p:nvSpPr>
        <p:spPr/>
        <p:txBody>
          <a:bodyPr/>
          <a:lstStyle/>
          <a:p>
            <a:r>
              <a:rPr lang="cs-CZ"/>
              <a:t>Central chemoreceptors</a:t>
            </a:r>
            <a:endParaRPr lang="cs-CZ" dirty="0"/>
          </a:p>
        </p:txBody>
      </p:sp>
      <p:sp>
        <p:nvSpPr>
          <p:cNvPr id="5" name="Content Placeholder 4">
            <a:extLst>
              <a:ext uri="{FF2B5EF4-FFF2-40B4-BE49-F238E27FC236}">
                <a16:creationId xmlns:a16="http://schemas.microsoft.com/office/drawing/2014/main" id="{BA41754D-6FB3-EC27-45C7-8E4D0C405B91}"/>
              </a:ext>
            </a:extLst>
          </p:cNvPr>
          <p:cNvSpPr>
            <a:spLocks noGrp="1"/>
          </p:cNvSpPr>
          <p:nvPr>
            <p:ph idx="1"/>
          </p:nvPr>
        </p:nvSpPr>
        <p:spPr>
          <a:xfrm>
            <a:off x="720000" y="1692002"/>
            <a:ext cx="7335429" cy="4139998"/>
          </a:xfrm>
        </p:spPr>
        <p:txBody>
          <a:bodyPr/>
          <a:lstStyle/>
          <a:p>
            <a:r>
              <a:rPr lang="en-US" dirty="0"/>
              <a:t>on the front side of the medulla</a:t>
            </a:r>
          </a:p>
          <a:p>
            <a:r>
              <a:rPr lang="en-US" dirty="0"/>
              <a:t>CO</a:t>
            </a:r>
            <a:r>
              <a:rPr lang="en-US" baseline="-25000" dirty="0"/>
              <a:t>2</a:t>
            </a:r>
            <a:r>
              <a:rPr lang="en-US" dirty="0"/>
              <a:t> can cross the </a:t>
            </a:r>
            <a:r>
              <a:rPr lang="en-US" dirty="0" err="1"/>
              <a:t>hematoencephalic</a:t>
            </a:r>
            <a:r>
              <a:rPr lang="en-US" dirty="0"/>
              <a:t> barrier to the cerebrospinal and intercellular fluid</a:t>
            </a:r>
            <a:endParaRPr lang="cs-CZ" dirty="0"/>
          </a:p>
          <a:p>
            <a:pPr lvl="1"/>
            <a:r>
              <a:rPr lang="en-US" dirty="0"/>
              <a:t>CO</a:t>
            </a:r>
            <a:r>
              <a:rPr lang="en-US" baseline="-25000" dirty="0"/>
              <a:t>2</a:t>
            </a:r>
            <a:r>
              <a:rPr lang="en-US" dirty="0"/>
              <a:t> </a:t>
            </a:r>
            <a:r>
              <a:rPr lang="cs-CZ" dirty="0"/>
              <a:t>+ H</a:t>
            </a:r>
            <a:r>
              <a:rPr lang="cs-CZ" baseline="-25000" dirty="0"/>
              <a:t>2</a:t>
            </a:r>
            <a:r>
              <a:rPr lang="cs-CZ" dirty="0"/>
              <a:t>O </a:t>
            </a:r>
            <a:r>
              <a:rPr lang="en-US" dirty="0"/>
              <a:t>→</a:t>
            </a:r>
            <a:r>
              <a:rPr lang="cs-CZ" dirty="0"/>
              <a:t> CHO</a:t>
            </a:r>
            <a:r>
              <a:rPr lang="cs-CZ" baseline="-25000" dirty="0"/>
              <a:t>3</a:t>
            </a:r>
            <a:r>
              <a:rPr lang="cs-CZ" baseline="30000" dirty="0"/>
              <a:t>-</a:t>
            </a:r>
            <a:r>
              <a:rPr lang="cs-CZ" dirty="0"/>
              <a:t> + </a:t>
            </a:r>
            <a:r>
              <a:rPr lang="en-US" dirty="0"/>
              <a:t>H</a:t>
            </a:r>
            <a:r>
              <a:rPr lang="en-US" baseline="30000" dirty="0"/>
              <a:t>+</a:t>
            </a:r>
            <a:endParaRPr lang="en-US" dirty="0"/>
          </a:p>
          <a:p>
            <a:r>
              <a:rPr lang="en-US" dirty="0"/>
              <a:t>Higher H</a:t>
            </a:r>
            <a:r>
              <a:rPr lang="en-US" baseline="30000" dirty="0"/>
              <a:t>+</a:t>
            </a:r>
            <a:r>
              <a:rPr lang="en-US" dirty="0"/>
              <a:t> concentration of H</a:t>
            </a:r>
            <a:r>
              <a:rPr lang="en-US" baseline="30000" dirty="0"/>
              <a:t>+</a:t>
            </a:r>
            <a:r>
              <a:rPr lang="en-US" dirty="0"/>
              <a:t> in cerebrospinal fluid stimulates central chemoreceptors → increased ventilation</a:t>
            </a:r>
          </a:p>
          <a:p>
            <a:pPr lvl="1"/>
            <a:r>
              <a:rPr lang="en-US" dirty="0"/>
              <a:t>central chemoreceptor are stimulated also by other types of acidosis (lactate acidosis, ketoacidosis)</a:t>
            </a:r>
          </a:p>
          <a:p>
            <a:pPr lvl="1"/>
            <a:r>
              <a:rPr lang="en-US" dirty="0"/>
              <a:t>a sudden change of pCO</a:t>
            </a:r>
            <a:r>
              <a:rPr lang="en-US" baseline="-25000" dirty="0"/>
              <a:t>2</a:t>
            </a:r>
            <a:r>
              <a:rPr lang="en-US" dirty="0"/>
              <a:t> does not have an immediate effect, the changes in ventilation through central chemoreceptors occur after 20-30 s</a:t>
            </a:r>
          </a:p>
        </p:txBody>
      </p:sp>
      <p:pic>
        <p:nvPicPr>
          <p:cNvPr id="6" name="Picture 13">
            <a:extLst>
              <a:ext uri="{FF2B5EF4-FFF2-40B4-BE49-F238E27FC236}">
                <a16:creationId xmlns:a16="http://schemas.microsoft.com/office/drawing/2014/main" id="{0D1B4BD0-9180-F677-9565-8FA1A6BF03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055429" y="945788"/>
            <a:ext cx="3855522" cy="4582041"/>
          </a:xfrm>
          <a:prstGeom prst="rect">
            <a:avLst/>
          </a:prstGeom>
          <a:noFill/>
          <a:ln/>
        </p:spPr>
      </p:pic>
    </p:spTree>
    <p:extLst>
      <p:ext uri="{BB962C8B-B14F-4D97-AF65-F5344CB8AC3E}">
        <p14:creationId xmlns:p14="http://schemas.microsoft.com/office/powerpoint/2010/main" val="3767820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1D8096C-56C0-C4AC-4FCB-126703E33CA2}"/>
              </a:ext>
            </a:extLst>
          </p:cNvPr>
          <p:cNvSpPr>
            <a:spLocks noGrp="1"/>
          </p:cNvSpPr>
          <p:nvPr>
            <p:ph type="ftr" sz="quarter" idx="10"/>
          </p:nvPr>
        </p:nvSpPr>
        <p:spPr/>
        <p:txBody>
          <a:bodyPr/>
          <a:lstStyle/>
          <a:p>
            <a:r>
              <a:rPr lang="cs-CZ" noProof="0" dirty="0"/>
              <a:t>Department </a:t>
            </a:r>
            <a:r>
              <a:rPr lang="cs-CZ" noProof="0" dirty="0" err="1"/>
              <a:t>of</a:t>
            </a:r>
            <a:r>
              <a:rPr lang="cs-CZ" noProof="0" dirty="0"/>
              <a:t> </a:t>
            </a:r>
            <a:r>
              <a:rPr lang="cs-CZ" noProof="0" dirty="0" err="1"/>
              <a:t>Physiology</a:t>
            </a:r>
            <a:r>
              <a:rPr lang="cs-CZ" noProof="0" dirty="0"/>
              <a:t>, </a:t>
            </a:r>
            <a:r>
              <a:rPr lang="cs-CZ" noProof="0" dirty="0" err="1"/>
              <a:t>Faculty</a:t>
            </a:r>
            <a:r>
              <a:rPr lang="cs-CZ" noProof="0" dirty="0"/>
              <a:t> </a:t>
            </a:r>
            <a:r>
              <a:rPr lang="cs-CZ" noProof="0" dirty="0" err="1"/>
              <a:t>of</a:t>
            </a:r>
            <a:r>
              <a:rPr lang="cs-CZ" noProof="0" dirty="0"/>
              <a:t> </a:t>
            </a:r>
            <a:r>
              <a:rPr lang="cs-CZ" noProof="0" dirty="0" err="1"/>
              <a:t>Medicine</a:t>
            </a:r>
            <a:r>
              <a:rPr lang="cs-CZ" noProof="0" dirty="0"/>
              <a:t>, Masaryk University</a:t>
            </a:r>
            <a:endParaRPr lang="en-GB" noProof="0" dirty="0"/>
          </a:p>
        </p:txBody>
      </p:sp>
      <p:sp>
        <p:nvSpPr>
          <p:cNvPr id="3" name="Slide Number Placeholder 2">
            <a:extLst>
              <a:ext uri="{FF2B5EF4-FFF2-40B4-BE49-F238E27FC236}">
                <a16:creationId xmlns:a16="http://schemas.microsoft.com/office/drawing/2014/main" id="{64133AB7-CA71-32CA-A9CF-8047C533CB16}"/>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9553CAFB-9EEF-B074-7F9E-AC046C7301A2}"/>
              </a:ext>
            </a:extLst>
          </p:cNvPr>
          <p:cNvSpPr>
            <a:spLocks noGrp="1"/>
          </p:cNvSpPr>
          <p:nvPr>
            <p:ph type="title"/>
          </p:nvPr>
        </p:nvSpPr>
        <p:spPr/>
        <p:txBody>
          <a:bodyPr/>
          <a:lstStyle/>
          <a:p>
            <a:r>
              <a:rPr lang="cs-CZ" dirty="0" err="1"/>
              <a:t>Peripheral</a:t>
            </a:r>
            <a:r>
              <a:rPr lang="cs-CZ" dirty="0"/>
              <a:t> </a:t>
            </a:r>
            <a:r>
              <a:rPr lang="cs-CZ" dirty="0" err="1"/>
              <a:t>chemoreceptors</a:t>
            </a:r>
            <a:endParaRPr lang="cs-CZ" dirty="0"/>
          </a:p>
        </p:txBody>
      </p:sp>
      <p:sp>
        <p:nvSpPr>
          <p:cNvPr id="5" name="Content Placeholder 4">
            <a:extLst>
              <a:ext uri="{FF2B5EF4-FFF2-40B4-BE49-F238E27FC236}">
                <a16:creationId xmlns:a16="http://schemas.microsoft.com/office/drawing/2014/main" id="{6892CA64-90DE-ABB5-73DD-BFACCC9F4A08}"/>
              </a:ext>
            </a:extLst>
          </p:cNvPr>
          <p:cNvSpPr>
            <a:spLocks noGrp="1"/>
          </p:cNvSpPr>
          <p:nvPr>
            <p:ph idx="1"/>
          </p:nvPr>
        </p:nvSpPr>
        <p:spPr>
          <a:xfrm>
            <a:off x="720000" y="1692002"/>
            <a:ext cx="6870971" cy="4139998"/>
          </a:xfrm>
        </p:spPr>
        <p:txBody>
          <a:bodyPr/>
          <a:lstStyle/>
          <a:p>
            <a:r>
              <a:rPr lang="cs-CZ" dirty="0"/>
              <a:t>L</a:t>
            </a:r>
            <a:r>
              <a:rPr lang="en-US" dirty="0" err="1"/>
              <a:t>ocated</a:t>
            </a:r>
            <a:r>
              <a:rPr lang="en-US" dirty="0"/>
              <a:t> in the aortic and carotid bodies </a:t>
            </a:r>
            <a:endParaRPr lang="cs-CZ" dirty="0"/>
          </a:p>
          <a:p>
            <a:pPr lvl="1"/>
            <a:r>
              <a:rPr lang="en-US" dirty="0"/>
              <a:t>glomus </a:t>
            </a:r>
            <a:r>
              <a:rPr lang="en-US" dirty="0" err="1"/>
              <a:t>caroticum</a:t>
            </a:r>
            <a:r>
              <a:rPr lang="en-US" dirty="0"/>
              <a:t>, glomus </a:t>
            </a:r>
            <a:r>
              <a:rPr lang="en-US" dirty="0" err="1"/>
              <a:t>aorticum</a:t>
            </a:r>
            <a:endParaRPr lang="en-US" dirty="0"/>
          </a:p>
          <a:p>
            <a:pPr lvl="1"/>
            <a:r>
              <a:rPr lang="en-US" dirty="0"/>
              <a:t>They convey their sensory information to the medulla via the </a:t>
            </a:r>
            <a:r>
              <a:rPr lang="en-US" dirty="0" err="1"/>
              <a:t>vagus</a:t>
            </a:r>
            <a:r>
              <a:rPr lang="en-US" dirty="0"/>
              <a:t> nerve and glossopharyngeal nerve.</a:t>
            </a:r>
          </a:p>
          <a:p>
            <a:r>
              <a:rPr lang="cs-CZ" dirty="0"/>
              <a:t>S</a:t>
            </a:r>
            <a:r>
              <a:rPr lang="en-US" dirty="0" err="1"/>
              <a:t>ensitive</a:t>
            </a:r>
            <a:r>
              <a:rPr lang="en-US" dirty="0"/>
              <a:t> to a decrease in arterial pH and pO</a:t>
            </a:r>
            <a:r>
              <a:rPr lang="en-US" baseline="-25000" dirty="0"/>
              <a:t>2</a:t>
            </a:r>
            <a:r>
              <a:rPr lang="en-US" dirty="0"/>
              <a:t> and an increase in arterial pCO</a:t>
            </a:r>
            <a:r>
              <a:rPr lang="en-US" baseline="-25000" dirty="0"/>
              <a:t>2</a:t>
            </a:r>
          </a:p>
          <a:p>
            <a:pPr lvl="1"/>
            <a:r>
              <a:rPr lang="cs-CZ" dirty="0"/>
              <a:t>T</a:t>
            </a:r>
            <a:r>
              <a:rPr lang="en-US" dirty="0"/>
              <a:t>he </a:t>
            </a:r>
            <a:r>
              <a:rPr lang="en-US" b="1" dirty="0">
                <a:solidFill>
                  <a:srgbClr val="FF0000"/>
                </a:solidFill>
              </a:rPr>
              <a:t>most important reaction is to decrease in arterial pO</a:t>
            </a:r>
            <a:r>
              <a:rPr lang="en-US" b="1" baseline="-25000" dirty="0">
                <a:solidFill>
                  <a:srgbClr val="FF0000"/>
                </a:solidFill>
              </a:rPr>
              <a:t>2</a:t>
            </a:r>
            <a:r>
              <a:rPr lang="en-US" dirty="0"/>
              <a:t>, particularly to decrease of O</a:t>
            </a:r>
            <a:r>
              <a:rPr lang="en-US" baseline="-25000" dirty="0"/>
              <a:t>2</a:t>
            </a:r>
            <a:r>
              <a:rPr lang="en-US" dirty="0"/>
              <a:t> under 10-13 kPa in the arterial blood (caused mainly by a general decrease of pO</a:t>
            </a:r>
            <a:r>
              <a:rPr lang="en-US" baseline="-25000" dirty="0"/>
              <a:t>2</a:t>
            </a:r>
            <a:r>
              <a:rPr lang="en-US" dirty="0"/>
              <a:t> or impaired flow of the blood)</a:t>
            </a:r>
          </a:p>
          <a:p>
            <a:pPr lvl="1"/>
            <a:r>
              <a:rPr lang="en-US" dirty="0"/>
              <a:t>Mechanism: decreased pO</a:t>
            </a:r>
            <a:r>
              <a:rPr lang="en-US" baseline="-25000" dirty="0"/>
              <a:t>2</a:t>
            </a:r>
            <a:r>
              <a:rPr lang="en-US" dirty="0"/>
              <a:t> leads to the decrease of ATP synthesis in mitochondria resulting in membrane depolarization</a:t>
            </a:r>
          </a:p>
        </p:txBody>
      </p:sp>
      <p:pic>
        <p:nvPicPr>
          <p:cNvPr id="6" name="Picture 2" descr="C:\Users\Johanka\Desktop\výuka\prezentace k praktikám ppt\Nové verze praktik podzim 2018\hypoxie, hyperkapnie\staré prezentace\Fig-216-Locations-of-peripheral-chemoreceptors-22.png">
            <a:extLst>
              <a:ext uri="{FF2B5EF4-FFF2-40B4-BE49-F238E27FC236}">
                <a16:creationId xmlns:a16="http://schemas.microsoft.com/office/drawing/2014/main" id="{7F2929AA-8442-C46A-8F37-4AD6C7DB3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9175" y="229914"/>
            <a:ext cx="3881761" cy="31949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9685E4EE-3985-562C-B36B-6FF0E6BC5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5741" y="3549248"/>
            <a:ext cx="4519369" cy="280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3223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5FC72B0-B710-B7D2-D734-42BE0915E82C}"/>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074176D1-5D5A-0261-2B36-02866E8DC676}"/>
              </a:ext>
            </a:extLst>
          </p:cNvPr>
          <p:cNvSpPr>
            <a:spLocks noGrp="1"/>
          </p:cNvSpPr>
          <p:nvPr>
            <p:ph type="title"/>
          </p:nvPr>
        </p:nvSpPr>
        <p:spPr/>
        <p:txBody>
          <a:bodyPr/>
          <a:lstStyle/>
          <a:p>
            <a:r>
              <a:rPr lang="cs-CZ" dirty="0" err="1"/>
              <a:t>Hypoxia</a:t>
            </a:r>
            <a:r>
              <a:rPr lang="cs-CZ" dirty="0"/>
              <a:t>, </a:t>
            </a:r>
            <a:r>
              <a:rPr lang="cs-CZ" dirty="0" err="1"/>
              <a:t>hypoxemia</a:t>
            </a:r>
            <a:r>
              <a:rPr lang="cs-CZ" dirty="0"/>
              <a:t> (</a:t>
            </a:r>
            <a:r>
              <a:rPr lang="cs-CZ" dirty="0" err="1"/>
              <a:t>norm</a:t>
            </a:r>
            <a:r>
              <a:rPr lang="cs-CZ" dirty="0"/>
              <a:t>. 11-16 </a:t>
            </a:r>
            <a:r>
              <a:rPr lang="cs-CZ" dirty="0" err="1"/>
              <a:t>kPa</a:t>
            </a:r>
            <a:r>
              <a:rPr lang="cs-CZ" dirty="0"/>
              <a:t>)</a:t>
            </a:r>
          </a:p>
        </p:txBody>
      </p:sp>
      <p:sp>
        <p:nvSpPr>
          <p:cNvPr id="5" name="Content Placeholder 4">
            <a:extLst>
              <a:ext uri="{FF2B5EF4-FFF2-40B4-BE49-F238E27FC236}">
                <a16:creationId xmlns:a16="http://schemas.microsoft.com/office/drawing/2014/main" id="{1F50B1D0-9FCB-F262-DAA9-869588F533B8}"/>
              </a:ext>
            </a:extLst>
          </p:cNvPr>
          <p:cNvSpPr>
            <a:spLocks noGrp="1"/>
          </p:cNvSpPr>
          <p:nvPr>
            <p:ph idx="1"/>
          </p:nvPr>
        </p:nvSpPr>
        <p:spPr/>
        <p:txBody>
          <a:bodyPr/>
          <a:lstStyle/>
          <a:p>
            <a:r>
              <a:rPr lang="en-US" b="1" dirty="0"/>
              <a:t>Hypoxia</a:t>
            </a:r>
            <a:r>
              <a:rPr lang="en-US" dirty="0"/>
              <a:t> is a general name for a lack of oxygen in the body or certain tissues.</a:t>
            </a:r>
          </a:p>
          <a:p>
            <a:r>
              <a:rPr lang="en-US" b="1" dirty="0"/>
              <a:t>Hypoxemia</a:t>
            </a:r>
            <a:r>
              <a:rPr lang="en-US" dirty="0"/>
              <a:t> is a lack of oxygen in arterial blood.</a:t>
            </a:r>
          </a:p>
          <a:p>
            <a:r>
              <a:rPr lang="en-US" dirty="0"/>
              <a:t>A complete lack of oxygen is known as </a:t>
            </a:r>
            <a:r>
              <a:rPr lang="en-US" b="1" dirty="0"/>
              <a:t>anoxia</a:t>
            </a:r>
            <a:r>
              <a:rPr lang="en-US" dirty="0"/>
              <a:t>.</a:t>
            </a:r>
          </a:p>
          <a:p>
            <a:r>
              <a:rPr lang="en-US" dirty="0"/>
              <a:t>The most common types of hypoxia:</a:t>
            </a:r>
          </a:p>
          <a:p>
            <a:pPr lvl="1"/>
            <a:r>
              <a:rPr lang="en-US" b="1" dirty="0"/>
              <a:t>Hypoxic</a:t>
            </a:r>
            <a:r>
              <a:rPr lang="en-US" dirty="0"/>
              <a:t> – physiological: stay at higher altitudes, pathological: hypoventilation during lung or neuromuscular diseases, thorax injuries, opioid overdose, …</a:t>
            </a:r>
          </a:p>
          <a:p>
            <a:pPr lvl="1"/>
            <a:r>
              <a:rPr lang="en-US" b="1" dirty="0"/>
              <a:t>Transport (anemic) </a:t>
            </a:r>
            <a:r>
              <a:rPr lang="en-US" dirty="0"/>
              <a:t>– reduced transport capacity of blood for oxygen (anemia, blood loss, CO poisoning)</a:t>
            </a:r>
          </a:p>
          <a:p>
            <a:pPr lvl="1"/>
            <a:r>
              <a:rPr lang="en-US" b="1" dirty="0"/>
              <a:t>Ischemic (stagnation) </a:t>
            </a:r>
            <a:r>
              <a:rPr lang="en-US" dirty="0"/>
              <a:t>– restricted blood flow to tissues (heart failure, shock, obstruction of an artery)</a:t>
            </a:r>
          </a:p>
          <a:p>
            <a:pPr lvl="1"/>
            <a:r>
              <a:rPr lang="en-US" b="1" dirty="0"/>
              <a:t>Histotoxic</a:t>
            </a:r>
            <a:r>
              <a:rPr lang="en-US" dirty="0"/>
              <a:t> – cells are unable to utilize oxygen (cyanide poisoning – disruption of the respiratory chain)</a:t>
            </a:r>
          </a:p>
        </p:txBody>
      </p:sp>
    </p:spTree>
    <p:extLst>
      <p:ext uri="{BB962C8B-B14F-4D97-AF65-F5344CB8AC3E}">
        <p14:creationId xmlns:p14="http://schemas.microsoft.com/office/powerpoint/2010/main" val="357785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206CCB1-FD50-5DA4-415E-153D7364DAD3}"/>
              </a:ext>
            </a:extLst>
          </p:cNvPr>
          <p:cNvSpPr>
            <a:spLocks noGrp="1"/>
          </p:cNvSpPr>
          <p:nvPr>
            <p:ph type="ftr" sz="quarter" idx="10"/>
          </p:nvPr>
        </p:nvSpPr>
        <p:spPr/>
        <p:txBody>
          <a:bodyPr/>
          <a:lstStyle/>
          <a:p>
            <a:r>
              <a:rPr lang="cs-CZ" noProof="0" dirty="0"/>
              <a:t>Department </a:t>
            </a:r>
            <a:r>
              <a:rPr lang="cs-CZ" noProof="0" dirty="0" err="1"/>
              <a:t>of</a:t>
            </a:r>
            <a:r>
              <a:rPr lang="cs-CZ" noProof="0" dirty="0"/>
              <a:t> </a:t>
            </a:r>
            <a:r>
              <a:rPr lang="cs-CZ" noProof="0" dirty="0" err="1"/>
              <a:t>Physiology</a:t>
            </a:r>
            <a:r>
              <a:rPr lang="cs-CZ" noProof="0" dirty="0"/>
              <a:t>, </a:t>
            </a:r>
            <a:r>
              <a:rPr lang="cs-CZ" noProof="0" dirty="0" err="1"/>
              <a:t>Faculty</a:t>
            </a:r>
            <a:r>
              <a:rPr lang="cs-CZ" noProof="0" dirty="0"/>
              <a:t> </a:t>
            </a:r>
            <a:r>
              <a:rPr lang="cs-CZ" noProof="0" dirty="0" err="1"/>
              <a:t>of</a:t>
            </a:r>
            <a:r>
              <a:rPr lang="cs-CZ" noProof="0" dirty="0"/>
              <a:t> </a:t>
            </a:r>
            <a:r>
              <a:rPr lang="cs-CZ" noProof="0" dirty="0" err="1"/>
              <a:t>Medicine</a:t>
            </a:r>
            <a:r>
              <a:rPr lang="cs-CZ" noProof="0" dirty="0"/>
              <a:t>, Masaryk University</a:t>
            </a:r>
            <a:endParaRPr lang="en-GB" noProof="0" dirty="0"/>
          </a:p>
        </p:txBody>
      </p:sp>
      <p:sp>
        <p:nvSpPr>
          <p:cNvPr id="3" name="Slide Number Placeholder 2">
            <a:extLst>
              <a:ext uri="{FF2B5EF4-FFF2-40B4-BE49-F238E27FC236}">
                <a16:creationId xmlns:a16="http://schemas.microsoft.com/office/drawing/2014/main" id="{856A0659-D6EC-4EC0-85EB-21E4B8AD7CB8}"/>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3F37080E-FADE-B8E6-D06F-2F046C87BD89}"/>
              </a:ext>
            </a:extLst>
          </p:cNvPr>
          <p:cNvSpPr>
            <a:spLocks noGrp="1"/>
          </p:cNvSpPr>
          <p:nvPr>
            <p:ph type="title"/>
          </p:nvPr>
        </p:nvSpPr>
        <p:spPr/>
        <p:txBody>
          <a:bodyPr/>
          <a:lstStyle/>
          <a:p>
            <a:r>
              <a:rPr lang="cs-CZ" dirty="0" err="1"/>
              <a:t>Hypercapnia</a:t>
            </a:r>
            <a:r>
              <a:rPr lang="cs-CZ" dirty="0"/>
              <a:t> (</a:t>
            </a:r>
            <a:r>
              <a:rPr lang="cs-CZ" dirty="0" err="1"/>
              <a:t>norm</a:t>
            </a:r>
            <a:r>
              <a:rPr lang="cs-CZ" dirty="0"/>
              <a:t>. 5.3-6.65 </a:t>
            </a:r>
            <a:r>
              <a:rPr lang="cs-CZ" dirty="0" err="1"/>
              <a:t>kPa</a:t>
            </a:r>
            <a:r>
              <a:rPr lang="cs-CZ" dirty="0"/>
              <a:t>)</a:t>
            </a:r>
          </a:p>
        </p:txBody>
      </p:sp>
      <p:sp>
        <p:nvSpPr>
          <p:cNvPr id="5" name="Content Placeholder 4">
            <a:extLst>
              <a:ext uri="{FF2B5EF4-FFF2-40B4-BE49-F238E27FC236}">
                <a16:creationId xmlns:a16="http://schemas.microsoft.com/office/drawing/2014/main" id="{A80302A0-59E8-6636-CB18-CD26E2D703CB}"/>
              </a:ext>
            </a:extLst>
          </p:cNvPr>
          <p:cNvSpPr>
            <a:spLocks noGrp="1"/>
          </p:cNvSpPr>
          <p:nvPr>
            <p:ph idx="1"/>
          </p:nvPr>
        </p:nvSpPr>
        <p:spPr/>
        <p:txBody>
          <a:bodyPr/>
          <a:lstStyle/>
          <a:p>
            <a:r>
              <a:rPr lang="en-US" dirty="0"/>
              <a:t>An increase in the concentration of carbon dioxide in the blood or tissues caused by the retention of </a:t>
            </a:r>
            <a:r>
              <a:rPr lang="cs-CZ" dirty="0"/>
              <a:t>CO</a:t>
            </a:r>
            <a:r>
              <a:rPr lang="cs-CZ" baseline="-25000" dirty="0"/>
              <a:t>2</a:t>
            </a:r>
            <a:r>
              <a:rPr lang="cs-CZ" dirty="0"/>
              <a:t> in </a:t>
            </a:r>
            <a:r>
              <a:rPr lang="cs-CZ" dirty="0" err="1"/>
              <a:t>the</a:t>
            </a:r>
            <a:r>
              <a:rPr lang="cs-CZ" dirty="0"/>
              <a:t> body</a:t>
            </a:r>
          </a:p>
          <a:p>
            <a:pPr lvl="1"/>
            <a:r>
              <a:rPr lang="cs-CZ" dirty="0" err="1"/>
              <a:t>Possible</a:t>
            </a:r>
            <a:r>
              <a:rPr lang="cs-CZ" dirty="0"/>
              <a:t> </a:t>
            </a:r>
            <a:r>
              <a:rPr lang="cs-CZ" dirty="0" err="1"/>
              <a:t>causes</a:t>
            </a:r>
            <a:r>
              <a:rPr lang="cs-CZ" dirty="0"/>
              <a:t>: </a:t>
            </a:r>
            <a:r>
              <a:rPr lang="cs-CZ" dirty="0" err="1"/>
              <a:t>total</a:t>
            </a:r>
            <a:r>
              <a:rPr lang="cs-CZ" dirty="0"/>
              <a:t> </a:t>
            </a:r>
            <a:r>
              <a:rPr lang="cs-CZ" dirty="0" err="1"/>
              <a:t>alveolar</a:t>
            </a:r>
            <a:r>
              <a:rPr lang="cs-CZ" dirty="0"/>
              <a:t> </a:t>
            </a:r>
            <a:r>
              <a:rPr lang="cs-CZ" dirty="0" err="1"/>
              <a:t>hypoventilation</a:t>
            </a:r>
            <a:r>
              <a:rPr lang="cs-CZ" dirty="0"/>
              <a:t> – </a:t>
            </a:r>
            <a:r>
              <a:rPr lang="cs-CZ" dirty="0" err="1"/>
              <a:t>decreased</a:t>
            </a:r>
            <a:r>
              <a:rPr lang="cs-CZ" dirty="0"/>
              <a:t> </a:t>
            </a:r>
            <a:r>
              <a:rPr lang="cs-CZ" dirty="0" err="1"/>
              <a:t>respiration</a:t>
            </a:r>
            <a:r>
              <a:rPr lang="cs-CZ" dirty="0"/>
              <a:t> </a:t>
            </a:r>
            <a:r>
              <a:rPr lang="cs-CZ" dirty="0" err="1"/>
              <a:t>or</a:t>
            </a:r>
            <a:r>
              <a:rPr lang="cs-CZ" dirty="0"/>
              <a:t> </a:t>
            </a:r>
            <a:r>
              <a:rPr lang="cs-CZ" dirty="0" err="1"/>
              <a:t>extension</a:t>
            </a:r>
            <a:r>
              <a:rPr lang="cs-CZ" dirty="0"/>
              <a:t> </a:t>
            </a:r>
            <a:r>
              <a:rPr lang="cs-CZ" dirty="0" err="1"/>
              <a:t>of</a:t>
            </a:r>
            <a:r>
              <a:rPr lang="cs-CZ" dirty="0"/>
              <a:t> </a:t>
            </a:r>
            <a:r>
              <a:rPr lang="cs-CZ" dirty="0" err="1"/>
              <a:t>dead</a:t>
            </a:r>
            <a:r>
              <a:rPr lang="cs-CZ" dirty="0"/>
              <a:t> </a:t>
            </a:r>
            <a:r>
              <a:rPr lang="cs-CZ" dirty="0" err="1"/>
              <a:t>space</a:t>
            </a:r>
            <a:endParaRPr lang="cs-CZ" dirty="0"/>
          </a:p>
          <a:p>
            <a:pPr lvl="1"/>
            <a:endParaRPr lang="cs-CZ" dirty="0"/>
          </a:p>
          <a:p>
            <a:pPr lvl="1"/>
            <a:endParaRPr lang="cs-CZ" dirty="0"/>
          </a:p>
          <a:p>
            <a:pPr lvl="1"/>
            <a:r>
              <a:rPr lang="cs-CZ" dirty="0" err="1"/>
              <a:t>Mild</a:t>
            </a:r>
            <a:r>
              <a:rPr lang="cs-CZ" dirty="0"/>
              <a:t> </a:t>
            </a:r>
            <a:r>
              <a:rPr lang="cs-CZ" dirty="0" err="1"/>
              <a:t>hypercapnia</a:t>
            </a:r>
            <a:r>
              <a:rPr lang="cs-CZ" dirty="0"/>
              <a:t> (5-7 </a:t>
            </a:r>
            <a:r>
              <a:rPr lang="cs-CZ" dirty="0" err="1"/>
              <a:t>kPa</a:t>
            </a:r>
            <a:r>
              <a:rPr lang="cs-CZ" dirty="0"/>
              <a:t>) </a:t>
            </a:r>
            <a:r>
              <a:rPr lang="cs-CZ" dirty="0" err="1"/>
              <a:t>causes</a:t>
            </a:r>
            <a:r>
              <a:rPr lang="cs-CZ" dirty="0"/>
              <a:t> </a:t>
            </a:r>
            <a:r>
              <a:rPr lang="cs-CZ" dirty="0" err="1"/>
              <a:t>stimulation</a:t>
            </a:r>
            <a:r>
              <a:rPr lang="cs-CZ" dirty="0"/>
              <a:t> </a:t>
            </a:r>
            <a:r>
              <a:rPr lang="cs-CZ" dirty="0" err="1"/>
              <a:t>of</a:t>
            </a:r>
            <a:r>
              <a:rPr lang="cs-CZ" dirty="0"/>
              <a:t> </a:t>
            </a:r>
            <a:r>
              <a:rPr lang="cs-CZ" dirty="0" err="1"/>
              <a:t>the</a:t>
            </a:r>
            <a:r>
              <a:rPr lang="cs-CZ" dirty="0"/>
              <a:t> </a:t>
            </a:r>
            <a:r>
              <a:rPr lang="cs-CZ" dirty="0" err="1"/>
              <a:t>respiratory</a:t>
            </a:r>
            <a:r>
              <a:rPr lang="cs-CZ" dirty="0"/>
              <a:t> center (</a:t>
            </a:r>
            <a:r>
              <a:rPr lang="cs-CZ" dirty="0" err="1"/>
              <a:t>therapeutic</a:t>
            </a:r>
            <a:r>
              <a:rPr lang="cs-CZ" dirty="0"/>
              <a:t> use: </a:t>
            </a:r>
            <a:r>
              <a:rPr lang="cs-CZ" dirty="0" err="1"/>
              <a:t>pneumoxid</a:t>
            </a:r>
            <a:r>
              <a:rPr lang="cs-CZ" dirty="0"/>
              <a:t> = </a:t>
            </a:r>
            <a:r>
              <a:rPr lang="cs-CZ" dirty="0" err="1"/>
              <a:t>mixture</a:t>
            </a:r>
            <a:r>
              <a:rPr lang="cs-CZ" dirty="0"/>
              <a:t> </a:t>
            </a:r>
            <a:r>
              <a:rPr lang="cs-CZ" dirty="0" err="1"/>
              <a:t>of</a:t>
            </a:r>
            <a:r>
              <a:rPr lang="cs-CZ" dirty="0"/>
              <a:t> oxygen + 2-5% CO</a:t>
            </a:r>
            <a:r>
              <a:rPr lang="cs-CZ" baseline="-25000" dirty="0"/>
              <a:t>2</a:t>
            </a:r>
            <a:r>
              <a:rPr lang="cs-CZ" dirty="0"/>
              <a:t>)</a:t>
            </a:r>
          </a:p>
          <a:p>
            <a:pPr lvl="1"/>
            <a:r>
              <a:rPr lang="cs-CZ" dirty="0" err="1"/>
              <a:t>Hypercapnia</a:t>
            </a:r>
            <a:r>
              <a:rPr lang="cs-CZ" dirty="0"/>
              <a:t> </a:t>
            </a:r>
            <a:r>
              <a:rPr lang="cs-CZ" dirty="0" err="1"/>
              <a:t>around</a:t>
            </a:r>
            <a:r>
              <a:rPr lang="cs-CZ" dirty="0"/>
              <a:t> 10 </a:t>
            </a:r>
            <a:r>
              <a:rPr lang="cs-CZ" dirty="0" err="1"/>
              <a:t>kPa</a:t>
            </a:r>
            <a:r>
              <a:rPr lang="cs-CZ" dirty="0"/>
              <a:t> – CO</a:t>
            </a:r>
            <a:r>
              <a:rPr lang="cs-CZ" baseline="-25000" dirty="0"/>
              <a:t>2</a:t>
            </a:r>
            <a:r>
              <a:rPr lang="cs-CZ" dirty="0"/>
              <a:t> </a:t>
            </a:r>
            <a:r>
              <a:rPr lang="cs-CZ" dirty="0" err="1"/>
              <a:t>narcosis</a:t>
            </a:r>
            <a:r>
              <a:rPr lang="cs-CZ" dirty="0"/>
              <a:t> – </a:t>
            </a:r>
            <a:r>
              <a:rPr lang="cs-CZ" dirty="0" err="1"/>
              <a:t>respiratory</a:t>
            </a:r>
            <a:r>
              <a:rPr lang="cs-CZ" dirty="0"/>
              <a:t> </a:t>
            </a:r>
            <a:r>
              <a:rPr lang="cs-CZ" dirty="0" err="1"/>
              <a:t>depression</a:t>
            </a:r>
            <a:r>
              <a:rPr lang="cs-CZ" dirty="0"/>
              <a:t> (</a:t>
            </a:r>
            <a:r>
              <a:rPr lang="cs-CZ" dirty="0" err="1"/>
              <a:t>preceded</a:t>
            </a:r>
            <a:r>
              <a:rPr lang="cs-CZ" dirty="0"/>
              <a:t> by </a:t>
            </a:r>
            <a:r>
              <a:rPr lang="cs-CZ" dirty="0" err="1"/>
              <a:t>headache</a:t>
            </a:r>
            <a:r>
              <a:rPr lang="cs-CZ" dirty="0"/>
              <a:t>, </a:t>
            </a:r>
            <a:r>
              <a:rPr lang="cs-CZ" dirty="0" err="1"/>
              <a:t>confusion</a:t>
            </a:r>
            <a:r>
              <a:rPr lang="cs-CZ" dirty="0"/>
              <a:t>, </a:t>
            </a:r>
            <a:r>
              <a:rPr lang="cs-CZ" dirty="0" err="1"/>
              <a:t>disorientation</a:t>
            </a:r>
            <a:r>
              <a:rPr lang="cs-CZ" dirty="0"/>
              <a:t>, a feeling </a:t>
            </a:r>
            <a:r>
              <a:rPr lang="cs-CZ" dirty="0" err="1"/>
              <a:t>of</a:t>
            </a:r>
            <a:r>
              <a:rPr lang="cs-CZ" dirty="0"/>
              <a:t> </a:t>
            </a:r>
            <a:r>
              <a:rPr lang="cs-CZ" dirty="0" err="1"/>
              <a:t>breathlessness</a:t>
            </a:r>
            <a:r>
              <a:rPr lang="cs-CZ" dirty="0"/>
              <a:t>)</a:t>
            </a:r>
          </a:p>
          <a:p>
            <a:pPr lvl="1"/>
            <a:r>
              <a:rPr lang="cs-CZ" dirty="0" err="1"/>
              <a:t>Hypercapnia</a:t>
            </a:r>
            <a:r>
              <a:rPr lang="cs-CZ" dirty="0"/>
              <a:t> </a:t>
            </a:r>
            <a:r>
              <a:rPr lang="cs-CZ" dirty="0" err="1"/>
              <a:t>over</a:t>
            </a:r>
            <a:r>
              <a:rPr lang="cs-CZ" dirty="0"/>
              <a:t> 12 </a:t>
            </a:r>
            <a:r>
              <a:rPr lang="cs-CZ" dirty="0" err="1"/>
              <a:t>kPa</a:t>
            </a:r>
            <a:r>
              <a:rPr lang="cs-CZ" dirty="0"/>
              <a:t> – </a:t>
            </a:r>
            <a:r>
              <a:rPr lang="cs-CZ" dirty="0" err="1"/>
              <a:t>significant</a:t>
            </a:r>
            <a:r>
              <a:rPr lang="cs-CZ" dirty="0"/>
              <a:t> </a:t>
            </a:r>
            <a:r>
              <a:rPr lang="cs-CZ" dirty="0" err="1"/>
              <a:t>respiratory</a:t>
            </a:r>
            <a:r>
              <a:rPr lang="cs-CZ" dirty="0"/>
              <a:t> </a:t>
            </a:r>
            <a:r>
              <a:rPr lang="cs-CZ" dirty="0" err="1"/>
              <a:t>depression</a:t>
            </a:r>
            <a:r>
              <a:rPr lang="cs-CZ" dirty="0"/>
              <a:t> – </a:t>
            </a:r>
            <a:r>
              <a:rPr lang="cs-CZ" dirty="0" err="1"/>
              <a:t>coma</a:t>
            </a:r>
            <a:r>
              <a:rPr lang="cs-CZ" dirty="0"/>
              <a:t> and </a:t>
            </a:r>
            <a:r>
              <a:rPr lang="cs-CZ" dirty="0" err="1"/>
              <a:t>death</a:t>
            </a:r>
            <a:r>
              <a:rPr lang="cs-CZ" dirty="0"/>
              <a:t>.</a:t>
            </a:r>
          </a:p>
        </p:txBody>
      </p:sp>
    </p:spTree>
    <p:extLst>
      <p:ext uri="{BB962C8B-B14F-4D97-AF65-F5344CB8AC3E}">
        <p14:creationId xmlns:p14="http://schemas.microsoft.com/office/powerpoint/2010/main" val="1215179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98255D-EF34-A338-7C44-7304E1601D45}"/>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89477572-1CF3-A582-37D2-27A7BB323F73}"/>
              </a:ext>
            </a:extLst>
          </p:cNvPr>
          <p:cNvSpPr>
            <a:spLocks noGrp="1"/>
          </p:cNvSpPr>
          <p:nvPr>
            <p:ph type="title"/>
          </p:nvPr>
        </p:nvSpPr>
        <p:spPr/>
        <p:txBody>
          <a:bodyPr/>
          <a:lstStyle/>
          <a:p>
            <a:r>
              <a:rPr lang="en-US" dirty="0"/>
              <a:t>The partial pressure of gases (mmHg)</a:t>
            </a:r>
            <a:endParaRPr lang="cs-CZ" dirty="0"/>
          </a:p>
        </p:txBody>
      </p:sp>
      <p:sp>
        <p:nvSpPr>
          <p:cNvPr id="5" name="Content Placeholder 4">
            <a:extLst>
              <a:ext uri="{FF2B5EF4-FFF2-40B4-BE49-F238E27FC236}">
                <a16:creationId xmlns:a16="http://schemas.microsoft.com/office/drawing/2014/main" id="{BA9520B4-9A34-C81E-98F6-29E71206ADA7}"/>
              </a:ext>
            </a:extLst>
          </p:cNvPr>
          <p:cNvSpPr>
            <a:spLocks noGrp="1"/>
          </p:cNvSpPr>
          <p:nvPr>
            <p:ph idx="1"/>
          </p:nvPr>
        </p:nvSpPr>
        <p:spPr>
          <a:xfrm>
            <a:off x="719400" y="1546860"/>
            <a:ext cx="10753200" cy="4139998"/>
          </a:xfrm>
        </p:spPr>
        <p:txBody>
          <a:bodyPr/>
          <a:lstStyle/>
          <a:p>
            <a:r>
              <a:rPr lang="cs-CZ" dirty="0"/>
              <a:t>I</a:t>
            </a:r>
            <a:r>
              <a:rPr lang="en-US" dirty="0"/>
              <a:t>n different parts of the respiratory and circulatory system</a:t>
            </a:r>
            <a:endParaRPr lang="cs-CZ" dirty="0"/>
          </a:p>
        </p:txBody>
      </p:sp>
      <p:pic>
        <p:nvPicPr>
          <p:cNvPr id="6" name="Zástupný symbol pro obsah 3">
            <a:extLst>
              <a:ext uri="{FF2B5EF4-FFF2-40B4-BE49-F238E27FC236}">
                <a16:creationId xmlns:a16="http://schemas.microsoft.com/office/drawing/2014/main" id="{8939091D-FC46-ED79-3D14-63E54DD39705}"/>
              </a:ext>
            </a:extLst>
          </p:cNvPr>
          <p:cNvPicPr>
            <a:picLocks noChangeAspect="1"/>
          </p:cNvPicPr>
          <p:nvPr/>
        </p:nvPicPr>
        <p:blipFill>
          <a:blip r:embed="rId2"/>
          <a:stretch>
            <a:fillRect/>
          </a:stretch>
        </p:blipFill>
        <p:spPr>
          <a:xfrm>
            <a:off x="3413220" y="2248556"/>
            <a:ext cx="4803186" cy="4364181"/>
          </a:xfrm>
          <a:prstGeom prst="rect">
            <a:avLst/>
          </a:prstGeom>
        </p:spPr>
      </p:pic>
    </p:spTree>
    <p:extLst>
      <p:ext uri="{BB962C8B-B14F-4D97-AF65-F5344CB8AC3E}">
        <p14:creationId xmlns:p14="http://schemas.microsoft.com/office/powerpoint/2010/main" val="1699927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7B19B26-6D53-9EFB-45B7-C689A1994DF9}"/>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D3A47FE4-99A4-39C3-78D9-91D3AE9DBD9F}"/>
              </a:ext>
            </a:extLst>
          </p:cNvPr>
          <p:cNvSpPr>
            <a:spLocks noGrp="1"/>
          </p:cNvSpPr>
          <p:nvPr>
            <p:ph type="title"/>
          </p:nvPr>
        </p:nvSpPr>
        <p:spPr/>
        <p:txBody>
          <a:bodyPr/>
          <a:lstStyle/>
          <a:p>
            <a:r>
              <a:rPr lang="en-US" dirty="0"/>
              <a:t>Saturation of hemoglobin with oxygen</a:t>
            </a:r>
            <a:endParaRPr lang="cs-CZ" dirty="0"/>
          </a:p>
        </p:txBody>
      </p:sp>
      <p:sp>
        <p:nvSpPr>
          <p:cNvPr id="5" name="Content Placeholder 4">
            <a:extLst>
              <a:ext uri="{FF2B5EF4-FFF2-40B4-BE49-F238E27FC236}">
                <a16:creationId xmlns:a16="http://schemas.microsoft.com/office/drawing/2014/main" id="{8E710D47-3CE7-AD29-90EC-D491B73A91F8}"/>
              </a:ext>
            </a:extLst>
          </p:cNvPr>
          <p:cNvSpPr>
            <a:spLocks noGrp="1"/>
          </p:cNvSpPr>
          <p:nvPr>
            <p:ph idx="1"/>
          </p:nvPr>
        </p:nvSpPr>
        <p:spPr>
          <a:xfrm>
            <a:off x="6201298" y="1692002"/>
            <a:ext cx="5271902" cy="4139998"/>
          </a:xfrm>
        </p:spPr>
        <p:txBody>
          <a:bodyPr/>
          <a:lstStyle/>
          <a:p>
            <a:r>
              <a:rPr lang="en-US" dirty="0"/>
              <a:t>Percentage of hemoglobin saturated with oxygen</a:t>
            </a:r>
          </a:p>
          <a:p>
            <a:r>
              <a:rPr lang="en-US" dirty="0"/>
              <a:t>In arterial blood around 95-98%</a:t>
            </a:r>
          </a:p>
          <a:p>
            <a:r>
              <a:rPr lang="en-US" dirty="0"/>
              <a:t>Hypoxia &lt;85%</a:t>
            </a:r>
          </a:p>
        </p:txBody>
      </p:sp>
      <p:grpSp>
        <p:nvGrpSpPr>
          <p:cNvPr id="6" name="Skupina 21">
            <a:extLst>
              <a:ext uri="{FF2B5EF4-FFF2-40B4-BE49-F238E27FC236}">
                <a16:creationId xmlns:a16="http://schemas.microsoft.com/office/drawing/2014/main" id="{F520BCA6-20C6-A58F-C019-DA39708B923E}"/>
              </a:ext>
            </a:extLst>
          </p:cNvPr>
          <p:cNvGrpSpPr/>
          <p:nvPr/>
        </p:nvGrpSpPr>
        <p:grpSpPr>
          <a:xfrm>
            <a:off x="414000" y="1471044"/>
            <a:ext cx="6606879" cy="4882956"/>
            <a:chOff x="6045423" y="1212973"/>
            <a:chExt cx="6606879" cy="4882956"/>
          </a:xfrm>
        </p:grpSpPr>
        <p:pic>
          <p:nvPicPr>
            <p:cNvPr id="7" name="Picture 3" descr="disociační křivka hemoglobinu">
              <a:extLst>
                <a:ext uri="{FF2B5EF4-FFF2-40B4-BE49-F238E27FC236}">
                  <a16:creationId xmlns:a16="http://schemas.microsoft.com/office/drawing/2014/main" id="{74B884D3-1845-668D-EA2D-381B15E73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923" y="1390144"/>
              <a:ext cx="4335318" cy="4410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
              <a:extLst>
                <a:ext uri="{FF2B5EF4-FFF2-40B4-BE49-F238E27FC236}">
                  <a16:creationId xmlns:a16="http://schemas.microsoft.com/office/drawing/2014/main" id="{7F4A0DA2-F58E-3150-9A49-2D866A51A351}"/>
                </a:ext>
              </a:extLst>
            </p:cNvPr>
            <p:cNvSpPr txBox="1">
              <a:spLocks noChangeArrowheads="1"/>
            </p:cNvSpPr>
            <p:nvPr/>
          </p:nvSpPr>
          <p:spPr bwMode="auto">
            <a:xfrm>
              <a:off x="6045423" y="1212973"/>
              <a:ext cx="10612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dirty="0">
                  <a:latin typeface="Times New Roman" pitchFamily="18" charset="0"/>
                </a:rPr>
                <a:t>100%</a:t>
              </a:r>
            </a:p>
          </p:txBody>
        </p:sp>
        <p:sp>
          <p:nvSpPr>
            <p:cNvPr id="9" name="Text Box 7">
              <a:extLst>
                <a:ext uri="{FF2B5EF4-FFF2-40B4-BE49-F238E27FC236}">
                  <a16:creationId xmlns:a16="http://schemas.microsoft.com/office/drawing/2014/main" id="{7BBF3847-D74E-54B9-04E8-3A2179F547C4}"/>
                </a:ext>
              </a:extLst>
            </p:cNvPr>
            <p:cNvSpPr txBox="1">
              <a:spLocks noChangeArrowheads="1"/>
            </p:cNvSpPr>
            <p:nvPr/>
          </p:nvSpPr>
          <p:spPr bwMode="auto">
            <a:xfrm>
              <a:off x="6116860" y="3370586"/>
              <a:ext cx="8806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a:latin typeface="Times New Roman" pitchFamily="18" charset="0"/>
                </a:rPr>
                <a:t>50%</a:t>
              </a:r>
            </a:p>
          </p:txBody>
        </p:sp>
        <p:sp>
          <p:nvSpPr>
            <p:cNvPr id="10" name="Text Box 8">
              <a:extLst>
                <a:ext uri="{FF2B5EF4-FFF2-40B4-BE49-F238E27FC236}">
                  <a16:creationId xmlns:a16="http://schemas.microsoft.com/office/drawing/2014/main" id="{700BB6CD-D998-8B75-C38B-8A56BFB52BD9}"/>
                </a:ext>
              </a:extLst>
            </p:cNvPr>
            <p:cNvSpPr txBox="1">
              <a:spLocks noChangeArrowheads="1"/>
            </p:cNvSpPr>
            <p:nvPr/>
          </p:nvSpPr>
          <p:spPr bwMode="auto">
            <a:xfrm>
              <a:off x="6914644" y="1448783"/>
              <a:ext cx="194190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a:t>
              </a:r>
              <a:r>
                <a:rPr lang="cs-CZ" altLang="cs-CZ" sz="2000" dirty="0" err="1">
                  <a:effectLst>
                    <a:outerShdw blurRad="38100" dist="38100" dir="2700000" algn="tl">
                      <a:srgbClr val="C0C0C0"/>
                    </a:outerShdw>
                  </a:effectLst>
                  <a:latin typeface="Times New Roman" panose="02020603050405020304" pitchFamily="18" charset="0"/>
                </a:rPr>
                <a:t>temperature</a:t>
              </a:r>
              <a:endParaRPr lang="cs-CZ" altLang="cs-CZ" sz="2000" dirty="0">
                <a:effectLst>
                  <a:outerShdw blurRad="38100" dist="38100" dir="2700000" algn="tl">
                    <a:srgbClr val="C0C0C0"/>
                  </a:outerShdw>
                </a:effectLst>
                <a:latin typeface="Times New Roman" panose="02020603050405020304" pitchFamily="18" charset="0"/>
              </a:endParaRPr>
            </a:p>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 </a:t>
              </a:r>
              <a:r>
                <a:rPr lang="cs-CZ" altLang="cs-CZ" sz="2000" dirty="0">
                  <a:effectLst>
                    <a:outerShdw blurRad="38100" dist="38100" dir="2700000" algn="tl">
                      <a:srgbClr val="C0C0C0"/>
                    </a:outerShdw>
                  </a:effectLst>
                  <a:latin typeface="Times New Roman" panose="02020603050405020304" pitchFamily="18" charset="0"/>
                </a:rPr>
                <a:t>pH</a:t>
              </a:r>
            </a:p>
            <a:p>
              <a:pPr eaLnBrk="1" hangingPunct="1">
                <a:buFont typeface="Symbol" panose="05050102010706020507" pitchFamily="18" charset="2"/>
                <a:buChar char="¯"/>
                <a:defRPr/>
              </a:pPr>
              <a:r>
                <a:rPr lang="cs-CZ" altLang="cs-CZ" sz="2000" dirty="0">
                  <a:effectLst>
                    <a:outerShdw blurRad="38100" dist="38100" dir="2700000" algn="tl">
                      <a:srgbClr val="C0C0C0"/>
                    </a:outerShdw>
                  </a:effectLst>
                  <a:latin typeface="Times New Roman" panose="02020603050405020304" pitchFamily="18" charset="0"/>
                </a:rPr>
                <a:t>pCO</a:t>
              </a:r>
              <a:r>
                <a:rPr lang="cs-CZ" altLang="cs-CZ" sz="2000" baseline="-25000" dirty="0">
                  <a:effectLst>
                    <a:outerShdw blurRad="38100" dist="38100" dir="2700000" algn="tl">
                      <a:srgbClr val="C0C0C0"/>
                    </a:outerShdw>
                  </a:effectLst>
                  <a:latin typeface="Times New Roman" panose="02020603050405020304" pitchFamily="18" charset="0"/>
                </a:rPr>
                <a:t>2</a:t>
              </a:r>
            </a:p>
            <a:p>
              <a:pPr eaLnBrk="1" hangingPunct="1">
                <a:buFont typeface="Symbol" panose="05050102010706020507" pitchFamily="18" charset="2"/>
                <a:buNone/>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DPG</a:t>
              </a:r>
              <a:r>
                <a:rPr lang="cs-CZ" altLang="cs-CZ" sz="2400" dirty="0">
                  <a:effectLst>
                    <a:outerShdw blurRad="38100" dist="38100" dir="2700000" algn="tl">
                      <a:srgbClr val="C0C0C0"/>
                    </a:outerShdw>
                  </a:effectLst>
                  <a:latin typeface="Times New Roman" panose="02020603050405020304" pitchFamily="18" charset="0"/>
                </a:rPr>
                <a:t>	</a:t>
              </a:r>
            </a:p>
          </p:txBody>
        </p:sp>
        <p:sp>
          <p:nvSpPr>
            <p:cNvPr id="11" name="Text Box 9">
              <a:extLst>
                <a:ext uri="{FF2B5EF4-FFF2-40B4-BE49-F238E27FC236}">
                  <a16:creationId xmlns:a16="http://schemas.microsoft.com/office/drawing/2014/main" id="{E935C7FB-567D-62A1-9535-8109E65E4565}"/>
                </a:ext>
              </a:extLst>
            </p:cNvPr>
            <p:cNvSpPr txBox="1">
              <a:spLocks noChangeArrowheads="1"/>
            </p:cNvSpPr>
            <p:nvPr/>
          </p:nvSpPr>
          <p:spPr bwMode="auto">
            <a:xfrm>
              <a:off x="8905526" y="4033423"/>
              <a:ext cx="173111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a:t>
              </a:r>
              <a:r>
                <a:rPr lang="cs-CZ" altLang="cs-CZ" sz="2000" dirty="0" err="1">
                  <a:effectLst>
                    <a:outerShdw blurRad="38100" dist="38100" dir="2700000" algn="tl">
                      <a:srgbClr val="C0C0C0"/>
                    </a:outerShdw>
                  </a:effectLst>
                  <a:latin typeface="Times New Roman" panose="02020603050405020304" pitchFamily="18" charset="0"/>
                </a:rPr>
                <a:t>temperature</a:t>
              </a:r>
              <a:endPar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endParaRPr>
            </a:p>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pH	</a:t>
              </a:r>
            </a:p>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pCO</a:t>
              </a:r>
              <a:r>
                <a:rPr lang="cs-CZ" altLang="cs-CZ" sz="2000" baseline="-25000" dirty="0">
                  <a:effectLst>
                    <a:outerShdw blurRad="38100" dist="38100" dir="2700000" algn="tl">
                      <a:srgbClr val="C0C0C0"/>
                    </a:outerShdw>
                  </a:effectLst>
                  <a:latin typeface="Times New Roman" panose="02020603050405020304" pitchFamily="18" charset="0"/>
                </a:rPr>
                <a:t>2</a:t>
              </a:r>
              <a:endParaRPr lang="cs-CZ" altLang="cs-CZ" sz="2000" baseline="-25000" dirty="0">
                <a:effectLst>
                  <a:outerShdw blurRad="38100" dist="38100" dir="2700000" algn="tl">
                    <a:srgbClr val="C0C0C0"/>
                  </a:outerShdw>
                </a:effectLst>
                <a:latin typeface="Times New Roman" panose="02020603050405020304" pitchFamily="18" charset="0"/>
                <a:sym typeface="Symbol" panose="05050102010706020507" pitchFamily="18" charset="2"/>
              </a:endParaRPr>
            </a:p>
            <a:p>
              <a:pPr eaLnBrk="1" hangingPunct="1">
                <a:defRPr/>
              </a:pPr>
              <a:r>
                <a:rPr lang="cs-CZ" altLang="cs-CZ" sz="2000" dirty="0">
                  <a:effectLst>
                    <a:outerShdw blurRad="38100" dist="38100" dir="2700000" algn="tl">
                      <a:srgbClr val="C0C0C0"/>
                    </a:outerShdw>
                  </a:effectLst>
                  <a:latin typeface="Times New Roman" panose="02020603050405020304" pitchFamily="18" charset="0"/>
                  <a:sym typeface="Symbol" panose="05050102010706020507" pitchFamily="18" charset="2"/>
                </a:rPr>
                <a:t></a:t>
              </a:r>
              <a:r>
                <a:rPr lang="cs-CZ" altLang="cs-CZ" sz="2000" dirty="0">
                  <a:effectLst>
                    <a:outerShdw blurRad="38100" dist="38100" dir="2700000" algn="tl">
                      <a:srgbClr val="C0C0C0"/>
                    </a:outerShdw>
                  </a:effectLst>
                  <a:latin typeface="Times New Roman" panose="02020603050405020304" pitchFamily="18" charset="0"/>
                </a:rPr>
                <a:t> DPG</a:t>
              </a:r>
            </a:p>
          </p:txBody>
        </p:sp>
        <p:sp>
          <p:nvSpPr>
            <p:cNvPr id="12" name="Text Box 10">
              <a:extLst>
                <a:ext uri="{FF2B5EF4-FFF2-40B4-BE49-F238E27FC236}">
                  <a16:creationId xmlns:a16="http://schemas.microsoft.com/office/drawing/2014/main" id="{26826782-4FC8-D106-5A56-4CE16014461B}"/>
                </a:ext>
              </a:extLst>
            </p:cNvPr>
            <p:cNvSpPr txBox="1">
              <a:spLocks noChangeArrowheads="1"/>
            </p:cNvSpPr>
            <p:nvPr/>
          </p:nvSpPr>
          <p:spPr bwMode="auto">
            <a:xfrm>
              <a:off x="10669881" y="5156807"/>
              <a:ext cx="1982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cs-CZ" altLang="cs-CZ" sz="2000" dirty="0">
                  <a:effectLst>
                    <a:outerShdw blurRad="38100" dist="38100" dir="2700000" algn="tl">
                      <a:srgbClr val="C0C0C0"/>
                    </a:outerShdw>
                  </a:effectLst>
                  <a:latin typeface="Times New Roman" panose="02020603050405020304" pitchFamily="18" charset="0"/>
                </a:rPr>
                <a:t>pO</a:t>
              </a:r>
              <a:r>
                <a:rPr lang="cs-CZ" altLang="cs-CZ" sz="2000" baseline="-25000" dirty="0">
                  <a:effectLst>
                    <a:outerShdw blurRad="38100" dist="38100" dir="2700000" algn="tl">
                      <a:srgbClr val="C0C0C0"/>
                    </a:outerShdw>
                  </a:effectLst>
                  <a:latin typeface="Times New Roman" panose="02020603050405020304" pitchFamily="18" charset="0"/>
                </a:rPr>
                <a:t>2</a:t>
              </a:r>
              <a:r>
                <a:rPr lang="cs-CZ" altLang="cs-CZ" sz="2000" dirty="0">
                  <a:effectLst>
                    <a:outerShdw blurRad="38100" dist="38100" dir="2700000" algn="tl">
                      <a:srgbClr val="C0C0C0"/>
                    </a:outerShdw>
                  </a:effectLst>
                  <a:latin typeface="Times New Roman" panose="02020603050405020304" pitchFamily="18" charset="0"/>
                </a:rPr>
                <a:t> </a:t>
              </a:r>
              <a:r>
                <a:rPr lang="en-US" altLang="cs-CZ" sz="2000" dirty="0">
                  <a:effectLst>
                    <a:outerShdw blurRad="38100" dist="38100" dir="2700000" algn="tl">
                      <a:srgbClr val="C0C0C0"/>
                    </a:outerShdw>
                  </a:effectLst>
                  <a:latin typeface="Times New Roman" panose="02020603050405020304" pitchFamily="18" charset="0"/>
                </a:rPr>
                <a:t>[mmHg]</a:t>
              </a:r>
              <a:endParaRPr lang="cs-CZ" altLang="cs-CZ" sz="2000" dirty="0">
                <a:effectLst>
                  <a:outerShdw blurRad="38100" dist="38100" dir="2700000" algn="tl">
                    <a:srgbClr val="C0C0C0"/>
                  </a:outerShdw>
                </a:effectLst>
                <a:latin typeface="Times New Roman" panose="02020603050405020304" pitchFamily="18" charset="0"/>
              </a:endParaRPr>
            </a:p>
          </p:txBody>
        </p:sp>
        <p:sp>
          <p:nvSpPr>
            <p:cNvPr id="13" name="Text Box 11">
              <a:extLst>
                <a:ext uri="{FF2B5EF4-FFF2-40B4-BE49-F238E27FC236}">
                  <a16:creationId xmlns:a16="http://schemas.microsoft.com/office/drawing/2014/main" id="{FBC51580-B5D7-F6B5-D112-5889D391ADA7}"/>
                </a:ext>
              </a:extLst>
            </p:cNvPr>
            <p:cNvSpPr txBox="1">
              <a:spLocks noChangeArrowheads="1"/>
            </p:cNvSpPr>
            <p:nvPr/>
          </p:nvSpPr>
          <p:spPr bwMode="auto">
            <a:xfrm>
              <a:off x="7707173" y="5588226"/>
              <a:ext cx="5795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dirty="0">
                  <a:latin typeface="Times New Roman" pitchFamily="18" charset="0"/>
                </a:rPr>
                <a:t>25</a:t>
              </a:r>
            </a:p>
          </p:txBody>
        </p:sp>
        <p:sp>
          <p:nvSpPr>
            <p:cNvPr id="14" name="Text Box 12">
              <a:extLst>
                <a:ext uri="{FF2B5EF4-FFF2-40B4-BE49-F238E27FC236}">
                  <a16:creationId xmlns:a16="http://schemas.microsoft.com/office/drawing/2014/main" id="{51B4740F-756D-F6B0-5831-2EBAF0634C28}"/>
                </a:ext>
              </a:extLst>
            </p:cNvPr>
            <p:cNvSpPr txBox="1">
              <a:spLocks noChangeArrowheads="1"/>
            </p:cNvSpPr>
            <p:nvPr/>
          </p:nvSpPr>
          <p:spPr bwMode="auto">
            <a:xfrm>
              <a:off x="8733261" y="5634264"/>
              <a:ext cx="5795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dirty="0">
                  <a:latin typeface="Times New Roman" pitchFamily="18" charset="0"/>
                </a:rPr>
                <a:t>50</a:t>
              </a:r>
            </a:p>
          </p:txBody>
        </p:sp>
        <p:sp>
          <p:nvSpPr>
            <p:cNvPr id="15" name="Text Box 13">
              <a:extLst>
                <a:ext uri="{FF2B5EF4-FFF2-40B4-BE49-F238E27FC236}">
                  <a16:creationId xmlns:a16="http://schemas.microsoft.com/office/drawing/2014/main" id="{17D6201F-66FE-A671-7CD5-2F335A0C6BA1}"/>
                </a:ext>
              </a:extLst>
            </p:cNvPr>
            <p:cNvSpPr txBox="1">
              <a:spLocks noChangeArrowheads="1"/>
            </p:cNvSpPr>
            <p:nvPr/>
          </p:nvSpPr>
          <p:spPr bwMode="auto">
            <a:xfrm>
              <a:off x="9723680" y="5607276"/>
              <a:ext cx="5795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a:latin typeface="Times New Roman" pitchFamily="18" charset="0"/>
                </a:rPr>
                <a:t>75</a:t>
              </a:r>
            </a:p>
          </p:txBody>
        </p:sp>
        <p:sp>
          <p:nvSpPr>
            <p:cNvPr id="16" name="Text Box 14">
              <a:extLst>
                <a:ext uri="{FF2B5EF4-FFF2-40B4-BE49-F238E27FC236}">
                  <a16:creationId xmlns:a16="http://schemas.microsoft.com/office/drawing/2014/main" id="{100D93AD-21B4-0606-C0D8-E036BB98DA3A}"/>
                </a:ext>
              </a:extLst>
            </p:cNvPr>
            <p:cNvSpPr txBox="1">
              <a:spLocks noChangeArrowheads="1"/>
            </p:cNvSpPr>
            <p:nvPr/>
          </p:nvSpPr>
          <p:spPr bwMode="auto">
            <a:xfrm>
              <a:off x="10669881" y="5607276"/>
              <a:ext cx="7601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cs-CZ" altLang="cs-CZ" sz="2400" dirty="0">
                  <a:latin typeface="Times New Roman" pitchFamily="18" charset="0"/>
                </a:rPr>
                <a:t>100</a:t>
              </a:r>
            </a:p>
          </p:txBody>
        </p:sp>
        <p:cxnSp>
          <p:nvCxnSpPr>
            <p:cNvPr id="17" name="Přímá spojnice 17">
              <a:extLst>
                <a:ext uri="{FF2B5EF4-FFF2-40B4-BE49-F238E27FC236}">
                  <a16:creationId xmlns:a16="http://schemas.microsoft.com/office/drawing/2014/main" id="{E75C03FE-3702-7AF6-1188-DB3DAFEA5D30}"/>
                </a:ext>
              </a:extLst>
            </p:cNvPr>
            <p:cNvCxnSpPr/>
            <p:nvPr/>
          </p:nvCxnSpPr>
          <p:spPr>
            <a:xfrm>
              <a:off x="7707173" y="1863172"/>
              <a:ext cx="389161" cy="228600"/>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Přímá spojnice 18">
              <a:extLst>
                <a:ext uri="{FF2B5EF4-FFF2-40B4-BE49-F238E27FC236}">
                  <a16:creationId xmlns:a16="http://schemas.microsoft.com/office/drawing/2014/main" id="{E142DA7D-66BE-4CFD-0681-18BF814D98A0}"/>
                </a:ext>
              </a:extLst>
            </p:cNvPr>
            <p:cNvCxnSpPr/>
            <p:nvPr/>
          </p:nvCxnSpPr>
          <p:spPr>
            <a:xfrm flipH="1" flipV="1">
              <a:off x="8747348" y="3185223"/>
              <a:ext cx="763588" cy="778769"/>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Volný tvar 20">
              <a:extLst>
                <a:ext uri="{FF2B5EF4-FFF2-40B4-BE49-F238E27FC236}">
                  <a16:creationId xmlns:a16="http://schemas.microsoft.com/office/drawing/2014/main" id="{75513D9D-E897-4804-C9DA-F932781CF5B8}"/>
                </a:ext>
              </a:extLst>
            </p:cNvPr>
            <p:cNvSpPr/>
            <p:nvPr/>
          </p:nvSpPr>
          <p:spPr>
            <a:xfrm>
              <a:off x="6953693" y="1491736"/>
              <a:ext cx="4029740" cy="4125433"/>
            </a:xfrm>
            <a:custGeom>
              <a:avLst/>
              <a:gdLst>
                <a:gd name="connsiteX0" fmla="*/ 0 w 4029740"/>
                <a:gd name="connsiteY0" fmla="*/ 4125433 h 4125433"/>
                <a:gd name="connsiteX1" fmla="*/ 329609 w 4029740"/>
                <a:gd name="connsiteY1" fmla="*/ 3795823 h 4125433"/>
                <a:gd name="connsiteX2" fmla="*/ 659219 w 4029740"/>
                <a:gd name="connsiteY2" fmla="*/ 3115340 h 4125433"/>
                <a:gd name="connsiteX3" fmla="*/ 1041991 w 4029740"/>
                <a:gd name="connsiteY3" fmla="*/ 1977656 h 4125433"/>
                <a:gd name="connsiteX4" fmla="*/ 1531088 w 4029740"/>
                <a:gd name="connsiteY4" fmla="*/ 1063256 h 4125433"/>
                <a:gd name="connsiteX5" fmla="*/ 2371060 w 4029740"/>
                <a:gd name="connsiteY5" fmla="*/ 414670 h 4125433"/>
                <a:gd name="connsiteX6" fmla="*/ 3296093 w 4029740"/>
                <a:gd name="connsiteY6" fmla="*/ 63795 h 4125433"/>
                <a:gd name="connsiteX7" fmla="*/ 4029740 w 4029740"/>
                <a:gd name="connsiteY7" fmla="*/ 0 h 4125433"/>
                <a:gd name="connsiteX0" fmla="*/ 0 w 4029740"/>
                <a:gd name="connsiteY0" fmla="*/ 4125433 h 4125433"/>
                <a:gd name="connsiteX1" fmla="*/ 329609 w 4029740"/>
                <a:gd name="connsiteY1" fmla="*/ 3795823 h 4125433"/>
                <a:gd name="connsiteX2" fmla="*/ 659219 w 4029740"/>
                <a:gd name="connsiteY2" fmla="*/ 3115340 h 4125433"/>
                <a:gd name="connsiteX3" fmla="*/ 1041991 w 4029740"/>
                <a:gd name="connsiteY3" fmla="*/ 1977656 h 4125433"/>
                <a:gd name="connsiteX4" fmla="*/ 1585680 w 4029740"/>
                <a:gd name="connsiteY4" fmla="*/ 1001841 h 4125433"/>
                <a:gd name="connsiteX5" fmla="*/ 2371060 w 4029740"/>
                <a:gd name="connsiteY5" fmla="*/ 414670 h 4125433"/>
                <a:gd name="connsiteX6" fmla="*/ 3296093 w 4029740"/>
                <a:gd name="connsiteY6" fmla="*/ 63795 h 4125433"/>
                <a:gd name="connsiteX7" fmla="*/ 4029740 w 4029740"/>
                <a:gd name="connsiteY7" fmla="*/ 0 h 4125433"/>
                <a:gd name="connsiteX0" fmla="*/ 0 w 4029740"/>
                <a:gd name="connsiteY0" fmla="*/ 4125433 h 4125433"/>
                <a:gd name="connsiteX1" fmla="*/ 329609 w 4029740"/>
                <a:gd name="connsiteY1" fmla="*/ 3795823 h 4125433"/>
                <a:gd name="connsiteX2" fmla="*/ 659219 w 4029740"/>
                <a:gd name="connsiteY2" fmla="*/ 3115340 h 4125433"/>
                <a:gd name="connsiteX3" fmla="*/ 1041991 w 4029740"/>
                <a:gd name="connsiteY3" fmla="*/ 1977656 h 4125433"/>
                <a:gd name="connsiteX4" fmla="*/ 1585680 w 4029740"/>
                <a:gd name="connsiteY4" fmla="*/ 1001841 h 4125433"/>
                <a:gd name="connsiteX5" fmla="*/ 2384707 w 4029740"/>
                <a:gd name="connsiteY5" fmla="*/ 360079 h 4125433"/>
                <a:gd name="connsiteX6" fmla="*/ 3296093 w 4029740"/>
                <a:gd name="connsiteY6" fmla="*/ 63795 h 4125433"/>
                <a:gd name="connsiteX7" fmla="*/ 4029740 w 4029740"/>
                <a:gd name="connsiteY7" fmla="*/ 0 h 4125433"/>
                <a:gd name="connsiteX0" fmla="*/ 0 w 4029740"/>
                <a:gd name="connsiteY0" fmla="*/ 4125433 h 4125433"/>
                <a:gd name="connsiteX1" fmla="*/ 329609 w 4029740"/>
                <a:gd name="connsiteY1" fmla="*/ 3795823 h 4125433"/>
                <a:gd name="connsiteX2" fmla="*/ 659219 w 4029740"/>
                <a:gd name="connsiteY2" fmla="*/ 3115340 h 4125433"/>
                <a:gd name="connsiteX3" fmla="*/ 1041991 w 4029740"/>
                <a:gd name="connsiteY3" fmla="*/ 1977656 h 4125433"/>
                <a:gd name="connsiteX4" fmla="*/ 1585680 w 4029740"/>
                <a:gd name="connsiteY4" fmla="*/ 1001841 h 4125433"/>
                <a:gd name="connsiteX5" fmla="*/ 2377883 w 4029740"/>
                <a:gd name="connsiteY5" fmla="*/ 387374 h 4125433"/>
                <a:gd name="connsiteX6" fmla="*/ 3296093 w 4029740"/>
                <a:gd name="connsiteY6" fmla="*/ 63795 h 4125433"/>
                <a:gd name="connsiteX7" fmla="*/ 4029740 w 4029740"/>
                <a:gd name="connsiteY7" fmla="*/ 0 h 4125433"/>
                <a:gd name="connsiteX0" fmla="*/ 0 w 4029740"/>
                <a:gd name="connsiteY0" fmla="*/ 4125433 h 4125433"/>
                <a:gd name="connsiteX1" fmla="*/ 329609 w 4029740"/>
                <a:gd name="connsiteY1" fmla="*/ 3795823 h 4125433"/>
                <a:gd name="connsiteX2" fmla="*/ 659219 w 4029740"/>
                <a:gd name="connsiteY2" fmla="*/ 3115340 h 4125433"/>
                <a:gd name="connsiteX3" fmla="*/ 1041991 w 4029740"/>
                <a:gd name="connsiteY3" fmla="*/ 1977656 h 4125433"/>
                <a:gd name="connsiteX4" fmla="*/ 1585680 w 4029740"/>
                <a:gd name="connsiteY4" fmla="*/ 1022313 h 4125433"/>
                <a:gd name="connsiteX5" fmla="*/ 2377883 w 4029740"/>
                <a:gd name="connsiteY5" fmla="*/ 387374 h 4125433"/>
                <a:gd name="connsiteX6" fmla="*/ 3296093 w 4029740"/>
                <a:gd name="connsiteY6" fmla="*/ 63795 h 4125433"/>
                <a:gd name="connsiteX7" fmla="*/ 4029740 w 4029740"/>
                <a:gd name="connsiteY7" fmla="*/ 0 h 4125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29740" h="4125433">
                  <a:moveTo>
                    <a:pt x="0" y="4125433"/>
                  </a:moveTo>
                  <a:cubicBezTo>
                    <a:pt x="109869" y="4044802"/>
                    <a:pt x="219739" y="3964172"/>
                    <a:pt x="329609" y="3795823"/>
                  </a:cubicBezTo>
                  <a:cubicBezTo>
                    <a:pt x="439479" y="3627474"/>
                    <a:pt x="540489" y="3418368"/>
                    <a:pt x="659219" y="3115340"/>
                  </a:cubicBezTo>
                  <a:cubicBezTo>
                    <a:pt x="777949" y="2812312"/>
                    <a:pt x="887581" y="2326494"/>
                    <a:pt x="1041991" y="1977656"/>
                  </a:cubicBezTo>
                  <a:cubicBezTo>
                    <a:pt x="1196401" y="1628818"/>
                    <a:pt x="1363031" y="1287360"/>
                    <a:pt x="1585680" y="1022313"/>
                  </a:cubicBezTo>
                  <a:cubicBezTo>
                    <a:pt x="1808329" y="757266"/>
                    <a:pt x="2092814" y="547127"/>
                    <a:pt x="2377883" y="387374"/>
                  </a:cubicBezTo>
                  <a:cubicBezTo>
                    <a:pt x="2662952" y="227621"/>
                    <a:pt x="3020784" y="128357"/>
                    <a:pt x="3296093" y="63795"/>
                  </a:cubicBezTo>
                  <a:cubicBezTo>
                    <a:pt x="3571402" y="-767"/>
                    <a:pt x="3898605" y="10633"/>
                    <a:pt x="4029740" y="0"/>
                  </a:cubicBezTo>
                </a:path>
              </a:pathLst>
            </a:custGeom>
            <a:ln w="57150">
              <a:solidFill>
                <a:srgbClr val="0033CC"/>
              </a:solidFill>
            </a:ln>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grpSp>
    </p:spTree>
    <p:extLst>
      <p:ext uri="{BB962C8B-B14F-4D97-AF65-F5344CB8AC3E}">
        <p14:creationId xmlns:p14="http://schemas.microsoft.com/office/powerpoint/2010/main" val="3527079190"/>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muni-med-prezentace-16-9-en-v10</Template>
  <TotalTime>496</TotalTime>
  <Words>1092</Words>
  <Application>Microsoft Office PowerPoint</Application>
  <PresentationFormat>Širokoúhlá obrazovka</PresentationFormat>
  <Paragraphs>124</Paragraphs>
  <Slides>11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vt:i4>
      </vt:variant>
    </vt:vector>
  </HeadingPairs>
  <TitlesOfParts>
    <vt:vector size="18" baseType="lpstr">
      <vt:lpstr>Arial</vt:lpstr>
      <vt:lpstr>Cambria Math</vt:lpstr>
      <vt:lpstr>Symbol</vt:lpstr>
      <vt:lpstr>Tahoma</vt:lpstr>
      <vt:lpstr>Times New Roman</vt:lpstr>
      <vt:lpstr>Wingdings</vt:lpstr>
      <vt:lpstr>Presentation_MU_EN</vt:lpstr>
      <vt:lpstr>Determination of the sensitivity of the respiratory center to hypercapnia</vt:lpstr>
      <vt:lpstr>Regulation of breathing</vt:lpstr>
      <vt:lpstr>Breathing centres in the medulla</vt:lpstr>
      <vt:lpstr>Central chemoreceptors</vt:lpstr>
      <vt:lpstr>Peripheral chemoreceptors</vt:lpstr>
      <vt:lpstr>Hypoxia, hypoxemia (norm. 11-16 kPa)</vt:lpstr>
      <vt:lpstr>Hypercapnia (norm. 5.3-6.65 kPa)</vt:lpstr>
      <vt:lpstr>The partial pressure of gases (mmHg)</vt:lpstr>
      <vt:lpstr>Saturation of hemoglobin with oxygen</vt:lpstr>
      <vt:lpstr>Pulse oximetry</vt:lpstr>
      <vt:lpstr>Sensitivity of the respiratory centre to hypercapnia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the sensitivity of the respiratory center to hypercapnia</dc:title>
  <dc:creator>Eva Opatřilová</dc:creator>
  <cp:lastModifiedBy>Zuzana Nováková</cp:lastModifiedBy>
  <cp:revision>3</cp:revision>
  <cp:lastPrinted>1601-01-01T00:00:00Z</cp:lastPrinted>
  <dcterms:created xsi:type="dcterms:W3CDTF">2022-10-11T07:23:04Z</dcterms:created>
  <dcterms:modified xsi:type="dcterms:W3CDTF">2022-10-14T12:46:37Z</dcterms:modified>
</cp:coreProperties>
</file>