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8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90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18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21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99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3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64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26A1-1C8B-4187-B765-0AD4F4A46E66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6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0637"/>
          </a:xfrm>
        </p:spPr>
        <p:txBody>
          <a:bodyPr>
            <a:normAutofit/>
          </a:bodyPr>
          <a:lstStyle/>
          <a:p>
            <a:r>
              <a:rPr lang="cs-CZ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Syndromology</a:t>
            </a:r>
            <a:endParaRPr lang="cs-CZ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Doc.MUDr.Dagmar</a:t>
            </a:r>
            <a:r>
              <a:rPr lang="cs-CZ" dirty="0" smtClean="0"/>
              <a:t> Procházková, Ph.D.</a:t>
            </a:r>
          </a:p>
          <a:p>
            <a:r>
              <a:rPr lang="cs-CZ" dirty="0" smtClean="0"/>
              <a:t>Department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Genetics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8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point mutations in one gene, gene microdeletion, uniparental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disomy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mosaic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consequences can be significantly different for the genetic prognosis of reproduction in the family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overview of examples of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somatoscopically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detectable small anomalies and symptoms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most often focus on the face,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hands, feet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genital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(boys)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Often combined with growth retardation and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retardation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psychomotor development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 birth weight to gestational age, small for gestational age, intrauterine growth retardation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birth weight to </a:t>
            </a:r>
            <a:r>
              <a:rPr lang="cs-CZ" dirty="0" err="1" smtClean="0"/>
              <a:t>gestational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r>
              <a:rPr lang="en-US" dirty="0" smtClean="0"/>
              <a:t>, </a:t>
            </a:r>
            <a:r>
              <a:rPr lang="en-US" dirty="0"/>
              <a:t>huge newborns</a:t>
            </a:r>
            <a:endParaRPr lang="cs-CZ" dirty="0" smtClean="0"/>
          </a:p>
        </p:txBody>
      </p:sp>
      <p:pic>
        <p:nvPicPr>
          <p:cNvPr id="1026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894592"/>
            <a:ext cx="5157787" cy="29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alezený obrázek pro beckwith wiedem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894593"/>
            <a:ext cx="3594100" cy="25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Large fontanelle-late closure after 18 months of age, irregular large fontanelle, wide open large fontanelle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Large fontanelle - premature closure, premature adhesion of </a:t>
            </a:r>
            <a:r>
              <a:rPr lang="en-US" sz="2000" dirty="0" smtClean="0"/>
              <a:t>e</a:t>
            </a:r>
            <a:r>
              <a:rPr lang="cs-CZ" sz="2000" dirty="0" smtClean="0"/>
              <a:t>.</a:t>
            </a:r>
            <a:r>
              <a:rPr lang="en-US" sz="2000" dirty="0" smtClean="0"/>
              <a:t>g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sagittal suture, importance of measuring </a:t>
            </a:r>
            <a:r>
              <a:rPr lang="cs-CZ" sz="2000" dirty="0" err="1" smtClean="0"/>
              <a:t>frontooccipital</a:t>
            </a:r>
            <a:r>
              <a:rPr lang="en-US" sz="2000" dirty="0" smtClean="0"/>
              <a:t> </a:t>
            </a:r>
            <a:r>
              <a:rPr lang="en-US" sz="2000" dirty="0"/>
              <a:t>circumference</a:t>
            </a:r>
            <a:endParaRPr lang="cs-CZ" sz="2000" dirty="0"/>
          </a:p>
        </p:txBody>
      </p:sp>
      <p:pic>
        <p:nvPicPr>
          <p:cNvPr id="2050" name="Picture 2" descr="Nalezený obrázek pro large fontane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38500"/>
            <a:ext cx="3723481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ezený obrázek pro scafocephal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299720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092201"/>
            <a:ext cx="5157787" cy="901700"/>
          </a:xfrm>
        </p:spPr>
        <p:txBody>
          <a:bodyPr>
            <a:normAutofit/>
          </a:bodyPr>
          <a:lstStyle/>
          <a:p>
            <a:r>
              <a:rPr lang="en-US" dirty="0"/>
              <a:t>Severe muscle </a:t>
            </a:r>
            <a:r>
              <a:rPr lang="en-US" dirty="0" smtClean="0"/>
              <a:t>hypo</a:t>
            </a:r>
            <a:r>
              <a:rPr lang="cs-CZ" dirty="0" err="1" smtClean="0"/>
              <a:t>tonia</a:t>
            </a:r>
            <a:r>
              <a:rPr lang="en-US" dirty="0" smtClean="0"/>
              <a:t>, </a:t>
            </a:r>
            <a:r>
              <a:rPr lang="en-US" dirty="0"/>
              <a:t>floppy baby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Atypical distribution of fat on the body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62862" y="3006726"/>
            <a:ext cx="3401863" cy="2547755"/>
          </a:xfrm>
          <a:prstGeom prst="rect">
            <a:avLst/>
          </a:prstGeom>
        </p:spPr>
      </p:pic>
      <p:pic>
        <p:nvPicPr>
          <p:cNvPr id="3074" name="Picture 2" descr="Nalezený obrázek pro floppy bab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201862"/>
            <a:ext cx="48514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Delayed growth, small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 given age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Accelerated growth, high growth&gt;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cs-CZ" sz="20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 given age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Nalezený obrázek pro mucopolysacharidoz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755900"/>
            <a:ext cx="2806700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19900" y="2755900"/>
            <a:ext cx="3005931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11202988" cy="132556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Overweight (BMI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cs-CZ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- 97</a:t>
            </a:r>
            <a:r>
              <a:rPr lang="cs-CZ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percentil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and obesity (BMI&gt;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cs-CZ" sz="20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percentil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8600" y="2082800"/>
            <a:ext cx="3009900" cy="3670300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511301"/>
            <a:ext cx="5183188" cy="673100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dysmorphia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Picture 8" descr="\\fnbrno.cz\tree\home\3713\20171019_111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05074"/>
            <a:ext cx="35941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so74E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241300"/>
            <a:ext cx="2740025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76237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Iris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heterochromia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76237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Bulbous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08600" y="2730501"/>
            <a:ext cx="6261100" cy="3556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505075"/>
            <a:ext cx="4216400" cy="32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Atypical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nipples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inverted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8500" y="3006726"/>
            <a:ext cx="2730500" cy="2746374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Dysplastic lobes, lower set, rotated and small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37400" y="3006726"/>
            <a:ext cx="2971800" cy="30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673101"/>
            <a:ext cx="5157787" cy="1017588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Hypogenitalism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hypogonadism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cryptorchidism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ambiguous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genitalia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5100" y="2616200"/>
            <a:ext cx="3136106" cy="3390900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18100" y="2184400"/>
            <a:ext cx="6237288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combination of several anomalies and malformations, which occurs repeatedly together and creates a characteristic clinical picture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symptom is pathognomonic and none is mandatory for a particular syndrome (but some databases show a percentage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particular syndrome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occurrence is decided at the time of conception (for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phenocopies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early embryonic development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do not manifest themselves in the whole spectrum of symptoms at the time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early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infancy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diagnosis is usually not made during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genetic examination, the child must be monitored and cooperated with other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disciplines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multidisciplinary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cs-CZ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19087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laxa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loose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skin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168401"/>
            <a:ext cx="5183188" cy="831848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Arachnodactyly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brachydactyly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syndactyly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polydactyly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thumbs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50161" y="2506217"/>
            <a:ext cx="4627265" cy="3682303"/>
          </a:xfrm>
          <a:prstGeom prst="rect">
            <a:avLst/>
          </a:prstGeom>
        </p:spPr>
      </p:pic>
      <p:pic>
        <p:nvPicPr>
          <p:cNvPr id="8" name="Picture 9" descr="C:\Users\3713\Downloads\20171019_111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570288"/>
            <a:ext cx="281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362200"/>
            <a:ext cx="4025900" cy="36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Microdeletion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Alagill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(ALGS)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Prader-Willi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syndrome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PWS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Williams-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Beueren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facies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 occurrence of congenital heart disease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may be mental disabilities of varying degrees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usually arise as "de novo" mutations, but also as inherited mutations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 report of a child 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Subtelomeric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rearrangement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7%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mental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retardations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dysmorphia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dysplastic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dermatoglyph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anomalies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microcephaly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, growth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retardation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indicated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dysmorphic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unexplained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developmental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 </a:t>
            </a:r>
            <a:r>
              <a:rPr 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affections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(approx. 1% of the population)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Sturge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-Weber syndrome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SWS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postzygotic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chromosomal or gene mutations lead to the development of two or more cell lines with different genetic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the development of poor placental function or the development of malformations and anomalies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Presence of affection only in a part of cells - affection has a clinically less severe course compared to the full form, when the affection can be up to lethal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Syndromes of chromosomal instability, immunodeficiency and hypersensitivity to mutagens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NIJMEGEN BREAKAGE SYNDROME;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NBS,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ataxia telangiectasia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variant V1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Enzymatic disorders at the DNA level leading to DNA repair failure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most often affects rapidly dividing cells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risk of malignancies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Syndromes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trinucleotide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expantion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ragile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syndrome,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FXS;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trinucleotide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expantion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depend on the sex of the parent from whom the child inherits the mutation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Presence of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premutation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parent - the presence of an increase in the number of trinucleotide repeats from normal to abnormal numbers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recommend you look at all the syndromes listed here on the Internet or in a textbook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050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endParaRPr lang="cs-CZ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cs-CZ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cs-C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(PKU, ALGS, HPP)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1581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importance of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family photography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symptoms may increase or decrease 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Syndromological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diagnostics places high demands on time, own and literary experience, there are a large number of affections, their population incidence is low, we do not have to see them in our entire professional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importance of international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diagnosis of rare diseases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importance of a general practitioner for children and adolescents and a pediatrician or outpatient specialist - they have data from the birth of a child, they know the family and can speed up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evaluates the prognosis, can suggest therapeutic and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preventive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clarifies the genetic causes of the child's disability, makes it easier for parents to accept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Klinefelter's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syndrome 1: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Turner syndrome 1: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2,500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Marfan's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1:10,000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Alagille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syndrome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1:30,000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Xeroderma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pigmentosum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1: 2 mil.</a:t>
            </a:r>
          </a:p>
        </p:txBody>
      </p:sp>
    </p:spTree>
    <p:extLst>
      <p:ext uri="{BB962C8B-B14F-4D97-AF65-F5344CB8AC3E}">
        <p14:creationId xmlns:p14="http://schemas.microsoft.com/office/powerpoint/2010/main" val="1030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dysmorphic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anomalies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Phenocopy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dysmorphic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anomalies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not rare,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observe them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15% of the population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occur in isolation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c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linically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insignificant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e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xternal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symptoms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importance of examination 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sight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E.g. protruding ears, disproportion of the length of the fingers, toes, aberrant patterns of flexion palm and finger lines, less common inclination of the eye slits, etc.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dysmorphic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anomalies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a child has </a:t>
            </a:r>
            <a:r>
              <a:rPr 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such symptoms, they may be a signal of the presence of one or more malformations of various organ systems as a manifestation of a severe morphogenesis disorder in ontogenesis.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 normally occurring signs can become anomalies if they persist or manifest at an unusual stage of development,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large fontanelle in a child over 18 months of age, small stature, disproportionately large head, etc.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Small anomalies are a valuable differential diagnostic guide and are referred to as 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signaling symptoms</a:t>
            </a:r>
            <a:endParaRPr lang="cs-CZ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same syndrome can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inherited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an autosomal dominant or recessive inherited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genes affect the same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pathogenetic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pathway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Phenocopy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Teratogenic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embryopathy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mimic the genetic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PKU syndrome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concentration of phenylalanine in the mother's blood causes microcephaly, congenital heart disease and mental retardation in the offspring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1079</Words>
  <Application>Microsoft Office PowerPoint</Application>
  <PresentationFormat>Širokoúhlá obrazovka</PresentationFormat>
  <Paragraphs>139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Syndromology</vt:lpstr>
      <vt:lpstr>Syndrome</vt:lpstr>
      <vt:lpstr>Syndrome</vt:lpstr>
      <vt:lpstr>Syndrome</vt:lpstr>
      <vt:lpstr>Concepts</vt:lpstr>
      <vt:lpstr>Small dysmorphic anomalies </vt:lpstr>
      <vt:lpstr>Small dysmorphic anomalies </vt:lpstr>
      <vt:lpstr>Genetic heterogeneity</vt:lpstr>
      <vt:lpstr>Phenocopy</vt:lpstr>
      <vt:lpstr>Molecular heterogeneity</vt:lpstr>
      <vt:lpstr>An overview of examples of somatoscopically detectable small anomalies and symptoms</vt:lpstr>
      <vt:lpstr>Prezentace aplikace PowerPoint</vt:lpstr>
      <vt:lpstr>Prezentace aplikace PowerPoint</vt:lpstr>
      <vt:lpstr>Prezentace aplikace PowerPoint</vt:lpstr>
      <vt:lpstr>Prezentace aplikace PowerPoint</vt:lpstr>
      <vt:lpstr>Overweight (BMI 90th - 97th percentil) and obesity (BMI&gt; 97th percentil)</vt:lpstr>
      <vt:lpstr>Prezentace aplikace PowerPoint</vt:lpstr>
      <vt:lpstr>Prezentace aplikace PowerPoint</vt:lpstr>
      <vt:lpstr>Prezentace aplikace PowerPoint</vt:lpstr>
      <vt:lpstr>Prezentace aplikace PowerPoint</vt:lpstr>
      <vt:lpstr>Microdeletion syndrome</vt:lpstr>
      <vt:lpstr>Subtelomeric rearrangement</vt:lpstr>
      <vt:lpstr>Mosaic affections (approx. 1% of the population)</vt:lpstr>
      <vt:lpstr>Syndromes of chromosomal instability, immunodeficiency and hypersensitivity to mutagens</vt:lpstr>
      <vt:lpstr>Syndromes caused by a trinucleotide repeat expantion </vt:lpstr>
      <vt:lpstr>Prezentace aplikace PowerPoint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Syndromologie</dc:title>
  <dc:creator>Procházková Dagmar</dc:creator>
  <cp:lastModifiedBy>Procházková Dagmar</cp:lastModifiedBy>
  <cp:revision>111</cp:revision>
  <dcterms:created xsi:type="dcterms:W3CDTF">2020-09-11T06:56:19Z</dcterms:created>
  <dcterms:modified xsi:type="dcterms:W3CDTF">2020-10-09T09:19:12Z</dcterms:modified>
</cp:coreProperties>
</file>