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9"/>
  </p:notesMasterIdLst>
  <p:handoutMasterIdLst>
    <p:handoutMasterId r:id="rId20"/>
  </p:handoutMasterIdLst>
  <p:sldIdLst>
    <p:sldId id="275" r:id="rId2"/>
    <p:sldId id="276"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73" r:id="rId17"/>
    <p:sldId id="272"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F01928"/>
    <a:srgbClr val="9100DC"/>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6327" autoAdjust="0"/>
  </p:normalViewPr>
  <p:slideViewPr>
    <p:cSldViewPr snapToGrid="0">
      <p:cViewPr varScale="1">
        <p:scale>
          <a:sx n="110" d="100"/>
          <a:sy n="110" d="100"/>
        </p:scale>
        <p:origin x="144" y="126"/>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p:nvPr>
        </p:nvSpPr>
        <p:spPr>
          <a:xfrm>
            <a:off x="398502" y="2900365"/>
            <a:ext cx="11361600" cy="1171580"/>
          </a:xfrm>
        </p:spPr>
        <p:txBody>
          <a:bodyPr anchor="t"/>
          <a:lstStyle>
            <a:lvl1pPr algn="l">
              <a:lnSpc>
                <a:spcPts val="4400"/>
              </a:lnSpc>
              <a:defRPr sz="4400"/>
            </a:lvl1pPr>
          </a:lstStyle>
          <a:p>
            <a:r>
              <a:rPr lang="cs-CZ" noProof="0"/>
              <a:t>Kliknutím lze upravit styl.</a:t>
            </a:r>
            <a:endParaRPr lang="cs-CZ" noProof="0" dirty="0"/>
          </a:p>
        </p:txBody>
      </p:sp>
      <p:sp>
        <p:nvSpPr>
          <p:cNvPr id="8" name="Podnadpis 2"/>
          <p:cNvSpPr>
            <a:spLocks noGrp="1"/>
          </p:cNvSpPr>
          <p:nvPr>
            <p:ph type="subTitle" idx="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noProof="0"/>
              <a:t>Kliknutím můžete upravit styl předlohy.</a:t>
            </a:r>
            <a:endParaRPr lang="cs-CZ" noProof="0" dirty="0"/>
          </a:p>
        </p:txBody>
      </p:sp>
      <p:pic>
        <p:nvPicPr>
          <p:cNvPr id="9" name="Obrázek 8">
            <a:extLst>
              <a:ext uri="{FF2B5EF4-FFF2-40B4-BE49-F238E27FC236}">
                <a16:creationId xmlns:a16="http://schemas.microsoft.com/office/drawing/2014/main" id="{9D65A7D6-4EB3-4E67-B358-56DDA6BFDE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000"/>
            <a:ext cx="1546943" cy="1067390"/>
          </a:xfrm>
          <a:prstGeom prst="rect">
            <a:avLst/>
          </a:prstGeom>
        </p:spPr>
      </p:pic>
    </p:spTree>
    <p:extLst>
      <p:ext uri="{BB962C8B-B14F-4D97-AF65-F5344CB8AC3E}">
        <p14:creationId xmlns:p14="http://schemas.microsoft.com/office/powerpoint/2010/main" val="935384140"/>
      </p:ext>
    </p:extLst>
  </p:cSld>
  <p:clrMapOvr>
    <a:masterClrMapping/>
  </p:clrMapOvr>
  <p:extLst mod="1">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UNI MED slide">
    <p:bg>
      <p:bgPr>
        <a:solidFill>
          <a:srgbClr val="F01928"/>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42872" y="2014647"/>
            <a:ext cx="4106255" cy="2828705"/>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Video – závěrečný snímek">
    <p:bg>
      <p:bgPr>
        <a:solidFill>
          <a:srgbClr val="F01928"/>
        </a:solidFill>
        <a:effectLst/>
      </p:bgPr>
    </p:bg>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716521B6-6164-7649-9BB9-98A3FC15AE46}"/>
              </a:ext>
            </a:extLst>
          </p:cNvPr>
          <p:cNvSpPr txBox="1"/>
          <p:nvPr userDrawn="1"/>
        </p:nvSpPr>
        <p:spPr>
          <a:xfrm>
            <a:off x="307497" y="5837678"/>
            <a:ext cx="6069027" cy="461665"/>
          </a:xfrm>
          <a:prstGeom prst="rect">
            <a:avLst/>
          </a:prstGeom>
          <a:noFill/>
        </p:spPr>
        <p:txBody>
          <a:bodyPr wrap="square" rtlCol="0" anchor="ctr">
            <a:spAutoFit/>
          </a:bodyPr>
          <a:lstStyle/>
          <a:p>
            <a:pPr lvl="0"/>
            <a:r>
              <a:rPr lang="cs-CZ" sz="1200" dirty="0">
                <a:solidFill>
                  <a:schemeClr val="bg1"/>
                </a:solidFill>
                <a:latin typeface="Arial" panose="020B0604020202020204" pitchFamily="34" charset="0"/>
                <a:cs typeface="Arial" panose="020B0604020202020204" pitchFamily="34" charset="0"/>
              </a:rPr>
              <a:t>Lékařská fakulta Masarykovy univerzity</a:t>
            </a:r>
          </a:p>
          <a:p>
            <a:pPr lvl="0"/>
            <a:r>
              <a:rPr lang="cs-CZ" sz="1200" dirty="0">
                <a:solidFill>
                  <a:schemeClr val="bg1"/>
                </a:solidFill>
                <a:latin typeface="Arial" panose="020B0604020202020204" pitchFamily="34" charset="0"/>
                <a:cs typeface="Arial" panose="020B0604020202020204" pitchFamily="34" charset="0"/>
              </a:rPr>
              <a:t>2021</a:t>
            </a:r>
          </a:p>
        </p:txBody>
      </p:sp>
      <p:pic>
        <p:nvPicPr>
          <p:cNvPr id="4" name="Obrázek 3">
            <a:extLst>
              <a:ext uri="{FF2B5EF4-FFF2-40B4-BE49-F238E27FC236}">
                <a16:creationId xmlns:a16="http://schemas.microsoft.com/office/drawing/2014/main" id="{9CBF481B-8B94-4C57-A2B8-0B7D7AFAE5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868"/>
            <a:ext cx="1546943" cy="1065653"/>
          </a:xfrm>
          <a:prstGeom prst="rect">
            <a:avLst/>
          </a:prstGeom>
        </p:spPr>
      </p:pic>
    </p:spTree>
    <p:extLst>
      <p:ext uri="{BB962C8B-B14F-4D97-AF65-F5344CB8AC3E}">
        <p14:creationId xmlns:p14="http://schemas.microsoft.com/office/powerpoint/2010/main" val="1931322405"/>
      </p:ext>
    </p:extLst>
  </p:cSld>
  <p:clrMapOvr>
    <a:masterClrMapping/>
  </p:clrMapOvr>
  <p:extLst mod="1">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Název předmětu (kód předmětu) (např. První pomoc - cvičení (VLPO011c))</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p:nvPr>
        </p:nvSpPr>
        <p:spPr/>
        <p:txBody>
          <a:bodyPr/>
          <a:lstStyle/>
          <a:p>
            <a:r>
              <a:rPr lang="cs-CZ"/>
              <a:t>Kliknutím lze upravit styl.</a:t>
            </a:r>
            <a:endParaRPr lang="cs-CZ" dirty="0"/>
          </a:p>
        </p:txBody>
      </p:sp>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pic>
        <p:nvPicPr>
          <p:cNvPr id="7" name="Obrázek 6">
            <a:extLst>
              <a:ext uri="{FF2B5EF4-FFF2-40B4-BE49-F238E27FC236}">
                <a16:creationId xmlns:a16="http://schemas.microsoft.com/office/drawing/2014/main" id="{820552E7-48CC-40F3-B391-087BD87902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1691229579"/>
      </p:ext>
    </p:extLst>
  </p:cSld>
  <p:clrMapOvr>
    <a:masterClrMapping/>
  </p:clrMapOvr>
  <p:extLst mod="1">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Název předmětu (kód předmětu) (např. První pomoc - cvičení (VLPO011c))</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p:nvPr>
        </p:nvSpPr>
        <p:spPr/>
        <p:txBody>
          <a:bodyPr/>
          <a:lstStyle/>
          <a:p>
            <a:r>
              <a:rPr lang="cs-CZ"/>
              <a:t>Kliknutím lze upravit styl.</a:t>
            </a:r>
            <a:endParaRPr lang="cs-CZ" dirty="0"/>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pic>
        <p:nvPicPr>
          <p:cNvPr id="8" name="Obrázek 7">
            <a:extLst>
              <a:ext uri="{FF2B5EF4-FFF2-40B4-BE49-F238E27FC236}">
                <a16:creationId xmlns:a16="http://schemas.microsoft.com/office/drawing/2014/main" id="{D656F7E9-5E47-41D0-9CA9-DE4A31EE09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p:nvPr>
        </p:nvSpPr>
        <p:spPr/>
        <p:txBody>
          <a:bodyPr/>
          <a:lstStyle/>
          <a:p>
            <a:r>
              <a:rPr lang="cs-CZ"/>
              <a:t>Kliknutím lze upravit styl.</a:t>
            </a:r>
            <a:endParaRPr lang="cs-CZ" dirty="0"/>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pic>
        <p:nvPicPr>
          <p:cNvPr id="10" name="Obrázek 9">
            <a:extLst>
              <a:ext uri="{FF2B5EF4-FFF2-40B4-BE49-F238E27FC236}">
                <a16:creationId xmlns:a16="http://schemas.microsoft.com/office/drawing/2014/main" id="{9E805697-F6B9-4F6A-9C5B-5AAFE54A07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2966739591"/>
      </p:ext>
    </p:extLst>
  </p:cSld>
  <p:clrMapOvr>
    <a:masterClrMapping/>
  </p:clrMapOvr>
  <p:extLst mod="1">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p:nvPr>
        </p:nvSpPr>
        <p:spPr>
          <a:xfrm>
            <a:off x="720000" y="720000"/>
            <a:ext cx="10753200" cy="451576"/>
          </a:xfrm>
        </p:spPr>
        <p:txBody>
          <a:bodyPr/>
          <a:lstStyle/>
          <a:p>
            <a:r>
              <a:rPr lang="cs-CZ"/>
              <a:t>Kliknutím lze upravit styl.</a:t>
            </a:r>
            <a:endParaRPr lang="cs-CZ"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a:p>
            <a:pPr lvl="1"/>
            <a:r>
              <a:rPr lang="cs-CZ" noProof="0" dirty="0"/>
              <a:t>Druhá úroveň</a:t>
            </a:r>
            <a:endParaRPr lang="en-GB" noProof="0" dirty="0"/>
          </a:p>
          <a:p>
            <a:pPr lvl="2"/>
            <a:r>
              <a:rPr lang="cs-CZ" noProof="0" dirty="0"/>
              <a:t>Třetí úroveň</a:t>
            </a:r>
            <a:endParaRPr lang="en-GB" noProof="0" dirty="0"/>
          </a:p>
        </p:txBody>
      </p:sp>
      <p:pic>
        <p:nvPicPr>
          <p:cNvPr id="10" name="Obrázek 9">
            <a:extLst>
              <a:ext uri="{FF2B5EF4-FFF2-40B4-BE49-F238E27FC236}">
                <a16:creationId xmlns:a16="http://schemas.microsoft.com/office/drawing/2014/main" id="{A5354773-248E-4956-8633-6A496534A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3317168426"/>
      </p:ext>
    </p:extLst>
  </p:cSld>
  <p:clrMapOvr>
    <a:masterClrMapping/>
  </p:clrMapOvr>
  <p:extLst mod="1">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r>
              <a:rPr lang="en-GB" noProof="0" dirty="0"/>
              <a:t>.</a:t>
            </a:r>
          </a:p>
        </p:txBody>
      </p:sp>
      <p:pic>
        <p:nvPicPr>
          <p:cNvPr id="6" name="Obrázek 5">
            <a:extLst>
              <a:ext uri="{FF2B5EF4-FFF2-40B4-BE49-F238E27FC236}">
                <a16:creationId xmlns:a16="http://schemas.microsoft.com/office/drawing/2014/main" id="{89BA260D-C952-48F5-9BCF-8EDB00FA2E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234975528"/>
      </p:ext>
    </p:extLst>
  </p:cSld>
  <p:clrMapOvr>
    <a:masterClrMapping/>
  </p:clrMapOvr>
  <p:extLst mod="1">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p:nvPr>
        </p:nvSpPr>
        <p:spPr>
          <a:xfrm>
            <a:off x="720000" y="720000"/>
            <a:ext cx="10753200" cy="451576"/>
          </a:xfrm>
        </p:spPr>
        <p:txBody>
          <a:bodyPr/>
          <a:lstStyle/>
          <a:p>
            <a:r>
              <a:rPr lang="cs-CZ"/>
              <a:t>Kliknutím lze upravit styl.</a:t>
            </a:r>
            <a:endParaRPr lang="cs-CZ" dirty="0"/>
          </a:p>
        </p:txBody>
      </p:sp>
      <p:pic>
        <p:nvPicPr>
          <p:cNvPr id="8" name="Obrázek 7">
            <a:extLst>
              <a:ext uri="{FF2B5EF4-FFF2-40B4-BE49-F238E27FC236}">
                <a16:creationId xmlns:a16="http://schemas.microsoft.com/office/drawing/2014/main" id="{A5E2D3A7-3660-4B54-93F1-E2F006CF22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Název předmětu (kód předmětu) (např. První pomoc - cvičení (VLPO011c))</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5" name="Obrázek 4">
            <a:extLst>
              <a:ext uri="{FF2B5EF4-FFF2-40B4-BE49-F238E27FC236}">
                <a16:creationId xmlns:a16="http://schemas.microsoft.com/office/drawing/2014/main" id="{92A1E796-F773-4049-A027-E6B6CD7530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F01928"/>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a:xfrm>
            <a:off x="373771" y="6228000"/>
            <a:ext cx="7920000" cy="252000"/>
          </a:xfrm>
        </p:spPr>
        <p:txBody>
          <a:bodyPr/>
          <a:lstStyle>
            <a:lvl1pPr>
              <a:defRPr>
                <a:solidFill>
                  <a:schemeClr val="bg1"/>
                </a:solidFill>
              </a:defRPr>
            </a:lvl1pPr>
          </a:lstStyle>
          <a:p>
            <a:r>
              <a:rPr lang="cs-CZ"/>
              <a:t>Název předmětu (kód předmětu) (např. První pomoc - cvičení (VLPO011c))</a:t>
            </a:r>
            <a:endParaRPr 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Vložte název přednášky</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noProof="0" dirty="0"/>
              <a:t>Jméno Příjmení (bez titulů)</a:t>
            </a:r>
          </a:p>
        </p:txBody>
      </p:sp>
      <p:pic>
        <p:nvPicPr>
          <p:cNvPr id="9" name="Obrázek 8">
            <a:extLst>
              <a:ext uri="{FF2B5EF4-FFF2-40B4-BE49-F238E27FC236}">
                <a16:creationId xmlns:a16="http://schemas.microsoft.com/office/drawing/2014/main" id="{8FC17CBE-6747-4FB3-910C-F34D0CC6F3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868"/>
            <a:ext cx="1546943" cy="1065653"/>
          </a:xfrm>
          <a:prstGeom prst="rect">
            <a:avLst/>
          </a:prstGeom>
        </p:spPr>
      </p:pic>
    </p:spTree>
    <p:extLst>
      <p:ext uri="{BB962C8B-B14F-4D97-AF65-F5344CB8AC3E}">
        <p14:creationId xmlns:p14="http://schemas.microsoft.com/office/powerpoint/2010/main" val="39481167"/>
      </p:ext>
    </p:extLst>
  </p:cSld>
  <p:clrMapOvr>
    <a:masterClrMapping/>
  </p:clrMapOvr>
  <p:extLst mod="1">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Název předmětu (kód předmětu) (např. První pomoc - cvičení (VLPO011c))</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endParaRPr lang="cs-CZ" dirty="0"/>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lvl="0"/>
            <a:endParaRPr lang="cs-CZ" noProof="0" dirty="0"/>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75" r:id="rId6"/>
    <p:sldLayoutId id="2147483695" r:id="rId7"/>
    <p:sldLayoutId id="2147483686" r:id="rId8"/>
    <p:sldLayoutId id="2147483690" r:id="rId9"/>
    <p:sldLayoutId id="2147483692" r:id="rId10"/>
    <p:sldLayoutId id="2147483700" r:id="rId11"/>
  </p:sldLayoutIdLst>
  <p:hf sldNum="0"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indent="0" algn="l" rtl="0" eaLnBrk="1" fontAlgn="base" hangingPunct="1">
        <a:lnSpc>
          <a:spcPct val="114000"/>
        </a:lnSpc>
        <a:spcBef>
          <a:spcPts val="0"/>
        </a:spcBef>
        <a:spcAft>
          <a:spcPct val="0"/>
        </a:spcAft>
        <a:buClr>
          <a:schemeClr val="tx2"/>
        </a:buClr>
        <a:buSzPct val="100000"/>
        <a:buFontTx/>
        <a:buNone/>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13"/>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E5DD285-E00D-4C54-A6D0-EEAA922CE8F3}"/>
              </a:ext>
            </a:extLst>
          </p:cNvPr>
          <p:cNvSpPr>
            <a:spLocks noGrp="1"/>
          </p:cNvSpPr>
          <p:nvPr>
            <p:ph type="title"/>
          </p:nvPr>
        </p:nvSpPr>
        <p:spPr>
          <a:xfrm>
            <a:off x="398502" y="1846480"/>
            <a:ext cx="11361600" cy="1171580"/>
          </a:xfrm>
        </p:spPr>
        <p:txBody>
          <a:bodyPr/>
          <a:lstStyle/>
          <a:p>
            <a:r>
              <a:rPr lang="en-US" dirty="0"/>
              <a:t>Case report </a:t>
            </a:r>
            <a:r>
              <a:rPr lang="en-US" dirty="0" smtClean="0"/>
              <a:t>1</a:t>
            </a:r>
            <a:r>
              <a:rPr lang="en-US" dirty="0"/>
              <a:t/>
            </a:r>
            <a:br>
              <a:rPr lang="en-US" dirty="0"/>
            </a:br>
            <a:r>
              <a:rPr lang="en-US" dirty="0"/>
              <a:t/>
            </a:r>
            <a:br>
              <a:rPr lang="en-US" dirty="0"/>
            </a:br>
            <a:r>
              <a:rPr lang="cs-CZ" smtClean="0"/>
              <a:t>A</a:t>
            </a:r>
            <a:r>
              <a:rPr lang="en-US" smtClean="0"/>
              <a:t> </a:t>
            </a:r>
            <a:r>
              <a:rPr lang="en-US" dirty="0"/>
              <a:t>case of a boy whose teeth had fallen out a bit </a:t>
            </a:r>
            <a:r>
              <a:rPr lang="en-US" dirty="0" smtClean="0"/>
              <a:t>earlier</a:t>
            </a:r>
            <a:r>
              <a:rPr lang="cs-CZ" dirty="0" smtClean="0"/>
              <a:t/>
            </a:r>
            <a:br>
              <a:rPr lang="cs-CZ" dirty="0" smtClean="0"/>
            </a:br>
            <a:r>
              <a:rPr lang="cs-CZ" dirty="0"/>
              <a:t/>
            </a:r>
            <a:br>
              <a:rPr lang="cs-CZ" dirty="0"/>
            </a:br>
            <a:endParaRPr lang="cs-CZ" dirty="0"/>
          </a:p>
        </p:txBody>
      </p:sp>
      <p:sp>
        <p:nvSpPr>
          <p:cNvPr id="4" name="Podnadpis 3">
            <a:extLst>
              <a:ext uri="{FF2B5EF4-FFF2-40B4-BE49-F238E27FC236}">
                <a16:creationId xmlns:a16="http://schemas.microsoft.com/office/drawing/2014/main" id="{CFB37652-23F2-4193-BD4D-BBC6A754C353}"/>
              </a:ext>
            </a:extLst>
          </p:cNvPr>
          <p:cNvSpPr>
            <a:spLocks noGrp="1"/>
          </p:cNvSpPr>
          <p:nvPr>
            <p:ph type="subTitle" idx="1"/>
          </p:nvPr>
        </p:nvSpPr>
        <p:spPr/>
        <p:txBody>
          <a:bodyPr/>
          <a:lstStyle/>
          <a:p>
            <a:endParaRPr lang="cs-CZ" dirty="0" smtClean="0"/>
          </a:p>
          <a:p>
            <a:r>
              <a:rPr lang="cs-CZ" dirty="0" smtClean="0"/>
              <a:t>Dagmar Procházková</a:t>
            </a:r>
            <a:endParaRPr lang="cs-CZ" dirty="0"/>
          </a:p>
        </p:txBody>
      </p:sp>
      <p:sp>
        <p:nvSpPr>
          <p:cNvPr id="5" name="Zástupný symbol pro zápatí 4">
            <a:extLst>
              <a:ext uri="{FF2B5EF4-FFF2-40B4-BE49-F238E27FC236}">
                <a16:creationId xmlns:a16="http://schemas.microsoft.com/office/drawing/2014/main" id="{25A9858B-2B4A-46CB-84A6-A14EFB53B1F6}"/>
              </a:ext>
            </a:extLst>
          </p:cNvPr>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Tree>
    <p:extLst>
      <p:ext uri="{BB962C8B-B14F-4D97-AF65-F5344CB8AC3E}">
        <p14:creationId xmlns:p14="http://schemas.microsoft.com/office/powerpoint/2010/main" val="4197058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a:t>DNA </a:t>
            </a:r>
            <a:r>
              <a:rPr lang="cs-CZ" dirty="0" err="1"/>
              <a:t>diagnostics</a:t>
            </a:r>
            <a:endParaRPr lang="cs-CZ" dirty="0"/>
          </a:p>
        </p:txBody>
      </p:sp>
      <p:sp>
        <p:nvSpPr>
          <p:cNvPr id="4" name="Zástupný symbol pro obsah 3"/>
          <p:cNvSpPr>
            <a:spLocks noGrp="1"/>
          </p:cNvSpPr>
          <p:nvPr>
            <p:ph idx="1"/>
          </p:nvPr>
        </p:nvSpPr>
        <p:spPr/>
        <p:txBody>
          <a:bodyPr/>
          <a:lstStyle/>
          <a:p>
            <a:r>
              <a:rPr lang="en-US" altLang="cs-CZ" sz="1800" dirty="0"/>
              <a:t>In 2016, DNA analysis of the ALPL gene for HPP was performed at the </a:t>
            </a:r>
            <a:r>
              <a:rPr lang="en-US" altLang="cs-CZ" sz="1800" u="sng" dirty="0"/>
              <a:t>Institute of Biology and Medical Genetics of the 2nd Medical Faculty of Charles University and the </a:t>
            </a:r>
            <a:r>
              <a:rPr lang="en-US" altLang="cs-CZ" sz="1800" u="sng" dirty="0" err="1"/>
              <a:t>Motol</a:t>
            </a:r>
            <a:r>
              <a:rPr lang="en-US" altLang="cs-CZ" sz="1800" u="sng" dirty="0"/>
              <a:t> University Hospital</a:t>
            </a:r>
            <a:r>
              <a:rPr lang="en-US" altLang="cs-CZ" sz="1800" dirty="0"/>
              <a:t>.</a:t>
            </a:r>
          </a:p>
          <a:p>
            <a:endParaRPr lang="en-US" altLang="cs-CZ" sz="1800" dirty="0"/>
          </a:p>
          <a:p>
            <a:r>
              <a:rPr lang="en-US" altLang="cs-CZ" sz="1800" dirty="0" err="1"/>
              <a:t>Proband</a:t>
            </a:r>
            <a:r>
              <a:rPr lang="en-US" altLang="cs-CZ" sz="1800" dirty="0"/>
              <a:t> is a composite heterozygote for the c.526G&gt; A, p. (Ala176Thr) / c.2797_802delCCCACT, p. (Ser266_His267del) mutations.</a:t>
            </a:r>
          </a:p>
          <a:p>
            <a:endParaRPr lang="en-US" altLang="cs-CZ" sz="1800" dirty="0"/>
          </a:p>
          <a:p>
            <a:r>
              <a:rPr lang="en-US" altLang="cs-CZ" sz="1800" dirty="0"/>
              <a:t>Both variants are termed pathogenic and are the molecular cause of HPP </a:t>
            </a:r>
            <a:r>
              <a:rPr lang="en-US" altLang="cs-CZ" sz="1400" dirty="0"/>
              <a:t>(</a:t>
            </a:r>
            <a:r>
              <a:rPr lang="en-US" altLang="cs-CZ" sz="1400" dirty="0" err="1"/>
              <a:t>Taillandier</a:t>
            </a:r>
            <a:r>
              <a:rPr lang="en-US" altLang="cs-CZ" sz="1400" dirty="0"/>
              <a:t>, 2000; </a:t>
            </a:r>
            <a:r>
              <a:rPr lang="en-US" altLang="cs-CZ" sz="1400" dirty="0" err="1"/>
              <a:t>Spetchian</a:t>
            </a:r>
            <a:r>
              <a:rPr lang="en-US" altLang="cs-CZ" sz="1400" dirty="0"/>
              <a:t>, 2006).</a:t>
            </a:r>
            <a:endParaRPr lang="cs-CZ" altLang="cs-CZ" sz="1400" dirty="0"/>
          </a:p>
          <a:p>
            <a:pPr marL="72000" indent="0">
              <a:buNone/>
            </a:pPr>
            <a:endParaRPr lang="cs-CZ" sz="1800" dirty="0"/>
          </a:p>
        </p:txBody>
      </p:sp>
    </p:spTree>
    <p:extLst>
      <p:ext uri="{BB962C8B-B14F-4D97-AF65-F5344CB8AC3E}">
        <p14:creationId xmlns:p14="http://schemas.microsoft.com/office/powerpoint/2010/main" val="3908904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err="1"/>
              <a:t>Hypophosphatasia</a:t>
            </a:r>
            <a:r>
              <a:rPr lang="cs-CZ" dirty="0"/>
              <a:t>- HPP</a:t>
            </a:r>
          </a:p>
        </p:txBody>
      </p:sp>
      <p:sp>
        <p:nvSpPr>
          <p:cNvPr id="4" name="Zástupný symbol pro obsah 3"/>
          <p:cNvSpPr>
            <a:spLocks noGrp="1"/>
          </p:cNvSpPr>
          <p:nvPr>
            <p:ph idx="1"/>
          </p:nvPr>
        </p:nvSpPr>
        <p:spPr/>
        <p:txBody>
          <a:bodyPr/>
          <a:lstStyle/>
          <a:p>
            <a:r>
              <a:rPr lang="en-US" altLang="cs-CZ" sz="2400" dirty="0"/>
              <a:t># MIM 241500, 241510, </a:t>
            </a:r>
            <a:r>
              <a:rPr lang="en-US" altLang="cs-CZ" sz="2400" dirty="0" smtClean="0"/>
              <a:t>146300</a:t>
            </a:r>
            <a:endParaRPr lang="en-US" altLang="cs-CZ" sz="2400" dirty="0"/>
          </a:p>
          <a:p>
            <a:r>
              <a:rPr lang="en-US" altLang="cs-CZ" sz="2400" dirty="0"/>
              <a:t>Rare congenital metabolic disorder caused by a mutation in the </a:t>
            </a:r>
            <a:r>
              <a:rPr lang="en-US" altLang="cs-CZ" sz="2400" i="1" dirty="0"/>
              <a:t>ALPL</a:t>
            </a:r>
            <a:r>
              <a:rPr lang="en-US" altLang="cs-CZ" sz="2400" dirty="0"/>
              <a:t> gene, which encodes tissue non-specific alkaline phosphatase (TNSALP</a:t>
            </a:r>
            <a:r>
              <a:rPr lang="en-US" altLang="cs-CZ" sz="2400" dirty="0" smtClean="0"/>
              <a:t>)</a:t>
            </a:r>
            <a:endParaRPr lang="en-US" altLang="cs-CZ" sz="2400" dirty="0"/>
          </a:p>
          <a:p>
            <a:r>
              <a:rPr lang="en-US" altLang="cs-CZ" sz="2400" dirty="0"/>
              <a:t>Low serum TNSALP activity leads to impaired skeletal and dental </a:t>
            </a:r>
            <a:r>
              <a:rPr lang="en-US" altLang="cs-CZ" sz="2400" dirty="0" smtClean="0"/>
              <a:t>mineralization</a:t>
            </a:r>
            <a:endParaRPr lang="en-US" altLang="cs-CZ" sz="2400" dirty="0"/>
          </a:p>
          <a:p>
            <a:r>
              <a:rPr lang="en-US" altLang="cs-CZ" sz="2400" dirty="0"/>
              <a:t>The incidence of severe forms in the European population is about 1: 300,000 live births, milder forms </a:t>
            </a:r>
            <a:r>
              <a:rPr lang="cs-CZ" altLang="cs-CZ" sz="2400" dirty="0"/>
              <a:t>are </a:t>
            </a:r>
            <a:r>
              <a:rPr lang="en-US" altLang="cs-CZ" sz="2400" dirty="0"/>
              <a:t>more </a:t>
            </a:r>
            <a:r>
              <a:rPr lang="en-US" altLang="cs-CZ" sz="2400" dirty="0" smtClean="0"/>
              <a:t>common</a:t>
            </a:r>
            <a:endParaRPr lang="en-US" altLang="cs-CZ" sz="2400" dirty="0"/>
          </a:p>
          <a:p>
            <a:r>
              <a:rPr lang="en-US" altLang="cs-CZ" sz="2400" dirty="0"/>
              <a:t>Heredity in severe forms AR, in lighter forms </a:t>
            </a:r>
            <a:r>
              <a:rPr lang="en-US" altLang="cs-CZ" sz="2400" dirty="0" smtClean="0"/>
              <a:t>AD</a:t>
            </a:r>
            <a:endParaRPr lang="en-US" altLang="cs-CZ" sz="2400" dirty="0"/>
          </a:p>
          <a:p>
            <a:r>
              <a:rPr lang="en-US" altLang="cs-CZ" sz="2400" dirty="0"/>
              <a:t>The clinical manifestation is very wide</a:t>
            </a:r>
            <a:endParaRPr lang="cs-CZ" altLang="cs-CZ" sz="2400" dirty="0"/>
          </a:p>
          <a:p>
            <a:pPr marL="72000" indent="0">
              <a:buNone/>
            </a:pPr>
            <a:endParaRPr lang="cs-CZ" sz="1800" dirty="0"/>
          </a:p>
        </p:txBody>
      </p:sp>
    </p:spTree>
    <p:extLst>
      <p:ext uri="{BB962C8B-B14F-4D97-AF65-F5344CB8AC3E}">
        <p14:creationId xmlns:p14="http://schemas.microsoft.com/office/powerpoint/2010/main" val="347194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err="1" smtClean="0"/>
              <a:t>Hypophosphatasia</a:t>
            </a:r>
            <a:r>
              <a:rPr lang="cs-CZ" dirty="0" smtClean="0"/>
              <a:t> - HPP-</a:t>
            </a:r>
            <a:r>
              <a:rPr lang="cs-CZ" dirty="0" err="1" smtClean="0"/>
              <a:t>forms</a:t>
            </a:r>
            <a:endParaRPr lang="cs-CZ" dirty="0"/>
          </a:p>
        </p:txBody>
      </p:sp>
      <p:sp>
        <p:nvSpPr>
          <p:cNvPr id="4" name="Zástupný symbol pro obsah 3"/>
          <p:cNvSpPr>
            <a:spLocks noGrp="1"/>
          </p:cNvSpPr>
          <p:nvPr>
            <p:ph idx="1"/>
          </p:nvPr>
        </p:nvSpPr>
        <p:spPr>
          <a:xfrm>
            <a:off x="720000" y="1335541"/>
            <a:ext cx="10753200" cy="4139998"/>
          </a:xfrm>
        </p:spPr>
        <p:txBody>
          <a:bodyPr/>
          <a:lstStyle/>
          <a:p>
            <a:r>
              <a:rPr lang="en-US" altLang="cs-CZ" sz="2000" dirty="0"/>
              <a:t>Distribution based on the severity of clinical symptoms and age of the individual at the time of the first manifestation of the disease</a:t>
            </a:r>
            <a:r>
              <a:rPr lang="en-US" altLang="cs-CZ" sz="2000" dirty="0" smtClean="0"/>
              <a:t>:</a:t>
            </a:r>
            <a:endParaRPr lang="en-US" altLang="cs-CZ" sz="2000" dirty="0"/>
          </a:p>
          <a:p>
            <a:r>
              <a:rPr lang="en-US" altLang="cs-CZ" sz="2000" b="1" dirty="0"/>
              <a:t>Perinatal lethal </a:t>
            </a:r>
            <a:r>
              <a:rPr lang="en-US" altLang="cs-CZ" sz="2000" dirty="0"/>
              <a:t>- already </a:t>
            </a:r>
            <a:r>
              <a:rPr lang="en-US" altLang="cs-CZ" sz="2000" dirty="0" err="1"/>
              <a:t>intrauterinely</a:t>
            </a:r>
            <a:r>
              <a:rPr lang="en-US" altLang="cs-CZ" sz="2000" dirty="0"/>
              <a:t> as severe skeletal </a:t>
            </a:r>
            <a:r>
              <a:rPr lang="en-US" altLang="cs-CZ" sz="2000" dirty="0" err="1" smtClean="0"/>
              <a:t>hypomineralization</a:t>
            </a:r>
            <a:endParaRPr lang="en-US" altLang="cs-CZ" sz="2000" dirty="0"/>
          </a:p>
          <a:p>
            <a:r>
              <a:rPr lang="en-US" altLang="cs-CZ" sz="2000" b="1" dirty="0"/>
              <a:t>Prenatal benign </a:t>
            </a:r>
            <a:r>
              <a:rPr lang="en-US" altLang="cs-CZ" sz="2000" dirty="0"/>
              <a:t>- short and markedly curved bones of the lower limbs, improvement in the </a:t>
            </a:r>
            <a:r>
              <a:rPr lang="cs-CZ" altLang="cs-CZ" sz="2000" dirty="0"/>
              <a:t>3</a:t>
            </a:r>
            <a:r>
              <a:rPr lang="en-US" altLang="cs-CZ" sz="2000" baseline="30000" dirty="0" err="1"/>
              <a:t>rd</a:t>
            </a:r>
            <a:r>
              <a:rPr lang="en-US" altLang="cs-CZ" sz="2000" dirty="0"/>
              <a:t> trimester</a:t>
            </a:r>
            <a:r>
              <a:rPr lang="cs-CZ" altLang="cs-CZ" sz="2000" dirty="0"/>
              <a:t> </a:t>
            </a:r>
            <a:r>
              <a:rPr lang="cs-CZ" altLang="cs-CZ" sz="2000" dirty="0" err="1"/>
              <a:t>of</a:t>
            </a:r>
            <a:r>
              <a:rPr lang="cs-CZ" altLang="cs-CZ" sz="2000" dirty="0"/>
              <a:t> </a:t>
            </a:r>
            <a:r>
              <a:rPr lang="cs-CZ" altLang="cs-CZ" sz="2000" dirty="0" err="1" smtClean="0"/>
              <a:t>pregnancy</a:t>
            </a:r>
            <a:endParaRPr lang="en-US" altLang="cs-CZ" sz="2000" dirty="0"/>
          </a:p>
          <a:p>
            <a:r>
              <a:rPr lang="en-US" altLang="cs-CZ" sz="2000" b="1" dirty="0"/>
              <a:t>Infantile</a:t>
            </a:r>
            <a:r>
              <a:rPr lang="en-US" altLang="cs-CZ" sz="2000" dirty="0"/>
              <a:t> - in the first 6 months of age, deformities of the chest, ribs, </a:t>
            </a:r>
            <a:r>
              <a:rPr lang="en-US" altLang="cs-CZ" sz="2000" dirty="0" err="1"/>
              <a:t>hypercalcaemia</a:t>
            </a:r>
            <a:r>
              <a:rPr lang="en-US" altLang="cs-CZ" sz="2000" dirty="0"/>
              <a:t>, </a:t>
            </a:r>
            <a:r>
              <a:rPr lang="en-US" altLang="cs-CZ" sz="2000" dirty="0" err="1"/>
              <a:t>nephrocalcinosis</a:t>
            </a:r>
            <a:r>
              <a:rPr lang="en-US" altLang="cs-CZ" sz="2000" dirty="0"/>
              <a:t>, convulsions, failure to thrive, </a:t>
            </a:r>
            <a:r>
              <a:rPr lang="en-US" altLang="cs-CZ" sz="2000" dirty="0" err="1"/>
              <a:t>craniosynostosis</a:t>
            </a:r>
            <a:r>
              <a:rPr lang="en-US" altLang="cs-CZ" sz="2000" dirty="0"/>
              <a:t>, pyridoxine-responsive </a:t>
            </a:r>
            <a:r>
              <a:rPr lang="en-US" altLang="cs-CZ" sz="2000" dirty="0" smtClean="0"/>
              <a:t>epilepsy</a:t>
            </a:r>
            <a:endParaRPr lang="en-US" altLang="cs-CZ" sz="2000" dirty="0"/>
          </a:p>
          <a:p>
            <a:r>
              <a:rPr lang="en-US" altLang="cs-CZ" sz="2000" b="1" dirty="0"/>
              <a:t>Pediatric</a:t>
            </a:r>
            <a:r>
              <a:rPr lang="en-US" altLang="cs-CZ" sz="2000" dirty="0"/>
              <a:t> - manifestations after 6 months of age, changes resembling rickets, skeletal deformities, short stature, dentition disorders, failure to thrive, hypotension, myopathy, pain</a:t>
            </a:r>
            <a:r>
              <a:rPr lang="cs-CZ" altLang="cs-CZ" sz="2000" dirty="0"/>
              <a:t> </a:t>
            </a:r>
            <a:r>
              <a:rPr lang="cs-CZ" altLang="cs-CZ" sz="2000" dirty="0" err="1"/>
              <a:t>of</a:t>
            </a:r>
            <a:r>
              <a:rPr lang="cs-CZ" altLang="cs-CZ" sz="2000" dirty="0"/>
              <a:t> </a:t>
            </a:r>
            <a:r>
              <a:rPr lang="cs-CZ" altLang="cs-CZ" sz="2000" dirty="0" err="1"/>
              <a:t>low</a:t>
            </a:r>
            <a:r>
              <a:rPr lang="cs-CZ" altLang="cs-CZ" sz="2000" dirty="0"/>
              <a:t> </a:t>
            </a:r>
            <a:r>
              <a:rPr lang="cs-CZ" altLang="cs-CZ" sz="2000" dirty="0" err="1"/>
              <a:t>extremities</a:t>
            </a:r>
            <a:endParaRPr lang="cs-CZ" altLang="cs-CZ" sz="2000" dirty="0"/>
          </a:p>
          <a:p>
            <a:pPr marL="72000" indent="0">
              <a:buNone/>
            </a:pPr>
            <a:endParaRPr lang="cs-CZ" sz="2000" dirty="0"/>
          </a:p>
        </p:txBody>
      </p:sp>
    </p:spTree>
    <p:extLst>
      <p:ext uri="{BB962C8B-B14F-4D97-AF65-F5344CB8AC3E}">
        <p14:creationId xmlns:p14="http://schemas.microsoft.com/office/powerpoint/2010/main" val="1971787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4" name="Zástupný symbol pro obsah 3"/>
          <p:cNvSpPr>
            <a:spLocks noGrp="1"/>
          </p:cNvSpPr>
          <p:nvPr>
            <p:ph idx="1"/>
          </p:nvPr>
        </p:nvSpPr>
        <p:spPr/>
        <p:txBody>
          <a:bodyPr/>
          <a:lstStyle/>
          <a:p>
            <a:r>
              <a:rPr lang="cs-CZ" altLang="cs-CZ" sz="2400" b="1" dirty="0" err="1"/>
              <a:t>Adult</a:t>
            </a:r>
            <a:r>
              <a:rPr lang="cs-CZ" altLang="cs-CZ" sz="2400" b="1" dirty="0"/>
              <a:t> </a:t>
            </a:r>
            <a:r>
              <a:rPr lang="cs-CZ" altLang="cs-CZ" sz="2400" dirty="0"/>
              <a:t>- </a:t>
            </a:r>
            <a:r>
              <a:rPr lang="cs-CZ" altLang="cs-CZ" sz="2400" dirty="0" err="1"/>
              <a:t>fractures</a:t>
            </a:r>
            <a:r>
              <a:rPr lang="cs-CZ" altLang="cs-CZ" sz="2400" dirty="0"/>
              <a:t>, </a:t>
            </a:r>
            <a:r>
              <a:rPr lang="cs-CZ" altLang="cs-CZ" sz="2400" dirty="0" err="1"/>
              <a:t>pseudofractures</a:t>
            </a:r>
            <a:r>
              <a:rPr lang="cs-CZ" altLang="cs-CZ" sz="2400" dirty="0"/>
              <a:t>, limb </a:t>
            </a:r>
            <a:r>
              <a:rPr lang="cs-CZ" altLang="cs-CZ" sz="2400" dirty="0" err="1"/>
              <a:t>pain</a:t>
            </a:r>
            <a:r>
              <a:rPr lang="cs-CZ" altLang="cs-CZ" sz="2400" dirty="0"/>
              <a:t>, </a:t>
            </a:r>
            <a:r>
              <a:rPr lang="cs-CZ" altLang="cs-CZ" sz="2400" dirty="0" err="1"/>
              <a:t>osteoarthropathy</a:t>
            </a:r>
            <a:r>
              <a:rPr lang="cs-CZ" altLang="cs-CZ" sz="2400" dirty="0"/>
              <a:t>, </a:t>
            </a:r>
            <a:r>
              <a:rPr lang="cs-CZ" altLang="cs-CZ" sz="2400" dirty="0" err="1"/>
              <a:t>chondrocalcinosis</a:t>
            </a:r>
            <a:endParaRPr lang="cs-CZ" altLang="cs-CZ" sz="2400" dirty="0"/>
          </a:p>
          <a:p>
            <a:endParaRPr lang="cs-CZ" altLang="cs-CZ" sz="2400" dirty="0"/>
          </a:p>
          <a:p>
            <a:r>
              <a:rPr lang="cs-CZ" altLang="cs-CZ" sz="2400" b="1" dirty="0" err="1"/>
              <a:t>Odontohypophosphatasia</a:t>
            </a:r>
            <a:r>
              <a:rPr lang="cs-CZ" altLang="cs-CZ" sz="2400" u="sng" dirty="0" err="1">
                <a:solidFill>
                  <a:srgbClr val="FF0000"/>
                </a:solidFill>
              </a:rPr>
              <a:t>-exclusively</a:t>
            </a:r>
            <a:r>
              <a:rPr lang="cs-CZ" altLang="cs-CZ" sz="2400" u="sng" dirty="0">
                <a:solidFill>
                  <a:srgbClr val="FF0000"/>
                </a:solidFill>
              </a:rPr>
              <a:t> </a:t>
            </a:r>
            <a:r>
              <a:rPr lang="cs-CZ" altLang="cs-CZ" sz="2400" u="sng" dirty="0" err="1">
                <a:solidFill>
                  <a:srgbClr val="FF0000"/>
                </a:solidFill>
              </a:rPr>
              <a:t>dental</a:t>
            </a:r>
            <a:r>
              <a:rPr lang="cs-CZ" altLang="cs-CZ" sz="2400" u="sng" dirty="0">
                <a:solidFill>
                  <a:srgbClr val="FF0000"/>
                </a:solidFill>
              </a:rPr>
              <a:t> </a:t>
            </a:r>
            <a:r>
              <a:rPr lang="cs-CZ" altLang="cs-CZ" sz="2400" u="sng" dirty="0" err="1">
                <a:solidFill>
                  <a:srgbClr val="FF0000"/>
                </a:solidFill>
              </a:rPr>
              <a:t>symptoms</a:t>
            </a:r>
            <a:r>
              <a:rPr lang="cs-CZ" altLang="cs-CZ" sz="2400" dirty="0"/>
              <a:t>, </a:t>
            </a:r>
            <a:r>
              <a:rPr lang="cs-CZ" altLang="cs-CZ" sz="2400" dirty="0" err="1"/>
              <a:t>premature</a:t>
            </a:r>
            <a:r>
              <a:rPr lang="cs-CZ" altLang="cs-CZ" sz="2400" dirty="0"/>
              <a:t> </a:t>
            </a:r>
            <a:r>
              <a:rPr lang="cs-CZ" altLang="cs-CZ" sz="2400" dirty="0" err="1"/>
              <a:t>loss</a:t>
            </a:r>
            <a:r>
              <a:rPr lang="cs-CZ" altLang="cs-CZ" sz="2400" dirty="0"/>
              <a:t> </a:t>
            </a:r>
            <a:r>
              <a:rPr lang="cs-CZ" altLang="cs-CZ" sz="2400" dirty="0" err="1"/>
              <a:t>of</a:t>
            </a:r>
            <a:r>
              <a:rPr lang="cs-CZ" altLang="cs-CZ" sz="2400" dirty="0"/>
              <a:t> </a:t>
            </a:r>
            <a:r>
              <a:rPr lang="cs-CZ" altLang="cs-CZ" sz="2400" dirty="0" err="1"/>
              <a:t>teeth</a:t>
            </a:r>
            <a:r>
              <a:rPr lang="cs-CZ" altLang="cs-CZ" sz="2400" dirty="0"/>
              <a:t>, </a:t>
            </a:r>
            <a:r>
              <a:rPr lang="cs-CZ" altLang="cs-CZ" sz="2400" dirty="0" err="1"/>
              <a:t>increased</a:t>
            </a:r>
            <a:r>
              <a:rPr lang="cs-CZ" altLang="cs-CZ" sz="2400" dirty="0"/>
              <a:t> </a:t>
            </a:r>
            <a:r>
              <a:rPr lang="cs-CZ" altLang="cs-CZ" sz="2400" dirty="0" err="1"/>
              <a:t>caries</a:t>
            </a:r>
            <a:r>
              <a:rPr lang="cs-CZ" altLang="cs-CZ" sz="2400" dirty="0"/>
              <a:t>, </a:t>
            </a:r>
            <a:r>
              <a:rPr lang="cs-CZ" altLang="cs-CZ" sz="2400" dirty="0" err="1"/>
              <a:t>mildest</a:t>
            </a:r>
            <a:r>
              <a:rPr lang="cs-CZ" altLang="cs-CZ" sz="2400" dirty="0"/>
              <a:t> </a:t>
            </a:r>
            <a:r>
              <a:rPr lang="cs-CZ" altLang="cs-CZ" sz="2400" dirty="0" err="1"/>
              <a:t>form</a:t>
            </a:r>
            <a:endParaRPr lang="cs-CZ" altLang="cs-CZ" sz="2400" dirty="0"/>
          </a:p>
          <a:p>
            <a:pPr marL="72000" indent="0">
              <a:buNone/>
            </a:pPr>
            <a:endParaRPr lang="cs-CZ" sz="1800" dirty="0"/>
          </a:p>
        </p:txBody>
      </p:sp>
    </p:spTree>
    <p:extLst>
      <p:ext uri="{BB962C8B-B14F-4D97-AF65-F5344CB8AC3E}">
        <p14:creationId xmlns:p14="http://schemas.microsoft.com/office/powerpoint/2010/main" val="2881176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err="1"/>
              <a:t>Diagnostics</a:t>
            </a:r>
            <a:endParaRPr lang="cs-CZ" dirty="0"/>
          </a:p>
        </p:txBody>
      </p:sp>
      <p:sp>
        <p:nvSpPr>
          <p:cNvPr id="4" name="Zástupný symbol pro obsah 3"/>
          <p:cNvSpPr>
            <a:spLocks noGrp="1"/>
          </p:cNvSpPr>
          <p:nvPr>
            <p:ph idx="1"/>
          </p:nvPr>
        </p:nvSpPr>
        <p:spPr/>
        <p:txBody>
          <a:bodyPr/>
          <a:lstStyle/>
          <a:p>
            <a:r>
              <a:rPr lang="en-US" altLang="cs-CZ" sz="2000" dirty="0"/>
              <a:t>Diagnosis is based on clinical symptoms typical of individual forms of HPP (HPP can be diagnosed in utero in the perinatal form by ultrasound, possibly X-ray</a:t>
            </a:r>
            <a:r>
              <a:rPr lang="en-US" altLang="cs-CZ" sz="2000" dirty="0" smtClean="0"/>
              <a:t>).</a:t>
            </a:r>
            <a:endParaRPr lang="en-US" altLang="cs-CZ" sz="2000" dirty="0"/>
          </a:p>
          <a:p>
            <a:r>
              <a:rPr lang="en-US" altLang="cs-CZ" sz="2000" dirty="0"/>
              <a:t>Blood calcium levels are usually normal, there may be </a:t>
            </a:r>
            <a:r>
              <a:rPr lang="en-US" altLang="cs-CZ" sz="2000" dirty="0" err="1"/>
              <a:t>hypercalcaemia</a:t>
            </a:r>
            <a:r>
              <a:rPr lang="en-US" altLang="cs-CZ" sz="2000" dirty="0"/>
              <a:t>. Blood phosphorus levels tend to be elevated</a:t>
            </a:r>
            <a:r>
              <a:rPr lang="en-US" altLang="cs-CZ" sz="2000" dirty="0" smtClean="0"/>
              <a:t>.</a:t>
            </a:r>
            <a:endParaRPr lang="en-US" altLang="cs-CZ" sz="2000" dirty="0"/>
          </a:p>
          <a:p>
            <a:r>
              <a:rPr lang="en-US" altLang="cs-CZ" sz="2000" dirty="0"/>
              <a:t>Decreased ALP in the blood is typical. In some cases, ALP can reach low or cut-off values even with </a:t>
            </a:r>
            <a:r>
              <a:rPr lang="en-US" altLang="cs-CZ" sz="2000" dirty="0" smtClean="0"/>
              <a:t>HPP </a:t>
            </a:r>
            <a:r>
              <a:rPr lang="en-US" altLang="cs-CZ" sz="2000" dirty="0"/>
              <a:t>carriers. </a:t>
            </a:r>
            <a:r>
              <a:rPr lang="en-US" altLang="cs-CZ" sz="2000" dirty="0">
                <a:solidFill>
                  <a:schemeClr val="accent1"/>
                </a:solidFill>
              </a:rPr>
              <a:t>Age-specific standards </a:t>
            </a:r>
            <a:r>
              <a:rPr lang="en-US" altLang="cs-CZ" sz="2000" dirty="0"/>
              <a:t>should be used to evaluate blood ALP</a:t>
            </a:r>
            <a:r>
              <a:rPr lang="en-US" altLang="cs-CZ" sz="2000" dirty="0" smtClean="0"/>
              <a:t>.</a:t>
            </a:r>
            <a:endParaRPr lang="en-US" altLang="cs-CZ" sz="2000" dirty="0"/>
          </a:p>
          <a:p>
            <a:r>
              <a:rPr lang="en-US" altLang="cs-CZ" sz="2000" dirty="0"/>
              <a:t>In patients with HPP, concentrations of pyridoxal-5-phosphate</a:t>
            </a:r>
            <a:r>
              <a:rPr lang="cs-CZ" altLang="cs-CZ" sz="2000" dirty="0"/>
              <a:t> in </a:t>
            </a:r>
            <a:r>
              <a:rPr lang="cs-CZ" altLang="cs-CZ" sz="2000" dirty="0" err="1"/>
              <a:t>the</a:t>
            </a:r>
            <a:r>
              <a:rPr lang="cs-CZ" altLang="cs-CZ" sz="2000" dirty="0"/>
              <a:t> </a:t>
            </a:r>
            <a:r>
              <a:rPr lang="cs-CZ" altLang="cs-CZ" sz="2000" dirty="0" err="1"/>
              <a:t>blood</a:t>
            </a:r>
            <a:r>
              <a:rPr lang="en-US" altLang="cs-CZ" sz="2000" dirty="0"/>
              <a:t> and </a:t>
            </a:r>
            <a:r>
              <a:rPr lang="en-US" altLang="cs-CZ" sz="2000" dirty="0" err="1"/>
              <a:t>phosphoethanolamine</a:t>
            </a:r>
            <a:r>
              <a:rPr lang="en-US" altLang="cs-CZ" sz="2000" dirty="0"/>
              <a:t> </a:t>
            </a:r>
            <a:r>
              <a:rPr lang="cs-CZ" altLang="cs-CZ" sz="2000" dirty="0"/>
              <a:t>in urine </a:t>
            </a:r>
            <a:r>
              <a:rPr lang="en-US" altLang="cs-CZ" sz="2000" dirty="0"/>
              <a:t>are high, indicating ALP dysfunction</a:t>
            </a:r>
            <a:r>
              <a:rPr lang="en-US" altLang="cs-CZ" sz="2000" dirty="0" smtClean="0"/>
              <a:t>.</a:t>
            </a:r>
            <a:endParaRPr lang="en-US" altLang="cs-CZ" sz="2000" dirty="0"/>
          </a:p>
          <a:p>
            <a:r>
              <a:rPr lang="en-US" altLang="cs-CZ" sz="2000" dirty="0"/>
              <a:t>Molecular genetic analysis of the </a:t>
            </a:r>
            <a:r>
              <a:rPr lang="en-US" altLang="cs-CZ" sz="2000" i="1" dirty="0"/>
              <a:t>ALPL</a:t>
            </a:r>
            <a:r>
              <a:rPr lang="en-US" altLang="cs-CZ" sz="2000" dirty="0"/>
              <a:t> gene confirms the disease.</a:t>
            </a:r>
            <a:endParaRPr lang="cs-CZ" altLang="cs-CZ" sz="2000" dirty="0"/>
          </a:p>
          <a:p>
            <a:pPr marL="72000" indent="0">
              <a:buNone/>
            </a:pPr>
            <a:endParaRPr lang="cs-CZ" sz="2000" dirty="0"/>
          </a:p>
        </p:txBody>
      </p:sp>
    </p:spTree>
    <p:extLst>
      <p:ext uri="{BB962C8B-B14F-4D97-AF65-F5344CB8AC3E}">
        <p14:creationId xmlns:p14="http://schemas.microsoft.com/office/powerpoint/2010/main" val="1785443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a:t>Hypophosphatasia- HPP</a:t>
            </a:r>
            <a:endParaRPr lang="cs-CZ" dirty="0"/>
          </a:p>
        </p:txBody>
      </p:sp>
      <p:sp>
        <p:nvSpPr>
          <p:cNvPr id="4" name="Zástupný symbol pro obsah 3"/>
          <p:cNvSpPr>
            <a:spLocks noGrp="1"/>
          </p:cNvSpPr>
          <p:nvPr>
            <p:ph idx="1"/>
          </p:nvPr>
        </p:nvSpPr>
        <p:spPr/>
        <p:txBody>
          <a:bodyPr/>
          <a:lstStyle/>
          <a:p>
            <a:r>
              <a:rPr lang="cs-CZ" altLang="cs-CZ" sz="2400" u="sng" dirty="0" err="1"/>
              <a:t>Causal</a:t>
            </a:r>
            <a:r>
              <a:rPr lang="cs-CZ" altLang="cs-CZ" sz="2400" u="sng" dirty="0"/>
              <a:t> </a:t>
            </a:r>
            <a:r>
              <a:rPr lang="cs-CZ" altLang="cs-CZ" sz="2400" u="sng" dirty="0" err="1"/>
              <a:t>therapy</a:t>
            </a:r>
            <a:r>
              <a:rPr lang="cs-CZ" altLang="cs-CZ" sz="2400" u="sng" dirty="0" smtClean="0"/>
              <a:t>:</a:t>
            </a:r>
            <a:endParaRPr lang="cs-CZ" altLang="cs-CZ" sz="2400" dirty="0"/>
          </a:p>
          <a:p>
            <a:r>
              <a:rPr lang="cs-CZ" altLang="cs-CZ" sz="2400" dirty="0" err="1"/>
              <a:t>Recombinant</a:t>
            </a:r>
            <a:r>
              <a:rPr lang="cs-CZ" altLang="cs-CZ" sz="2400" dirty="0"/>
              <a:t> TNSALP </a:t>
            </a:r>
            <a:r>
              <a:rPr lang="cs-CZ" altLang="cs-CZ" sz="2400" b="1" dirty="0"/>
              <a:t>Enzyme </a:t>
            </a:r>
            <a:r>
              <a:rPr lang="cs-CZ" altLang="cs-CZ" sz="2400" b="1" dirty="0" err="1"/>
              <a:t>Replacement</a:t>
            </a:r>
            <a:r>
              <a:rPr lang="cs-CZ" altLang="cs-CZ" sz="2400" b="1" dirty="0"/>
              <a:t> </a:t>
            </a:r>
            <a:r>
              <a:rPr lang="cs-CZ" altLang="cs-CZ" sz="2400" b="1" dirty="0" err="1"/>
              <a:t>Therapy</a:t>
            </a:r>
            <a:r>
              <a:rPr lang="cs-CZ" altLang="cs-CZ" sz="2400" dirty="0"/>
              <a:t>, </a:t>
            </a:r>
            <a:r>
              <a:rPr lang="cs-CZ" altLang="cs-CZ" sz="2400" dirty="0" err="1"/>
              <a:t>Alpha</a:t>
            </a:r>
            <a:r>
              <a:rPr lang="cs-CZ" altLang="cs-CZ" sz="2400" dirty="0"/>
              <a:t> </a:t>
            </a:r>
            <a:r>
              <a:rPr lang="cs-CZ" altLang="cs-CZ" sz="2400" dirty="0" err="1"/>
              <a:t>Phosphatase</a:t>
            </a:r>
            <a:r>
              <a:rPr lang="cs-CZ" altLang="cs-CZ" sz="2400" dirty="0"/>
              <a:t>, </a:t>
            </a:r>
            <a:r>
              <a:rPr lang="cs-CZ" altLang="cs-CZ" sz="2400" dirty="0" err="1"/>
              <a:t>StrensiqTM</a:t>
            </a:r>
            <a:r>
              <a:rPr lang="cs-CZ" altLang="cs-CZ" sz="2400" dirty="0"/>
              <a:t>, </a:t>
            </a:r>
            <a:r>
              <a:rPr lang="cs-CZ" altLang="cs-CZ" sz="2400" dirty="0" err="1"/>
              <a:t>Alexion</a:t>
            </a:r>
            <a:r>
              <a:rPr lang="cs-CZ" altLang="cs-CZ" sz="2400" dirty="0"/>
              <a:t> </a:t>
            </a:r>
            <a:r>
              <a:rPr lang="cs-CZ" altLang="cs-CZ" sz="2400" dirty="0" err="1"/>
              <a:t>Pharmaceuticals</a:t>
            </a:r>
            <a:endParaRPr lang="cs-CZ" altLang="cs-CZ" sz="2400" dirty="0"/>
          </a:p>
          <a:p>
            <a:endParaRPr lang="cs-CZ" altLang="cs-CZ" sz="2400" dirty="0"/>
          </a:p>
          <a:p>
            <a:r>
              <a:rPr lang="cs-CZ" altLang="cs-CZ" sz="2400" dirty="0" err="1"/>
              <a:t>Reserved</a:t>
            </a:r>
            <a:r>
              <a:rPr lang="cs-CZ" altLang="cs-CZ" sz="2400" dirty="0"/>
              <a:t> </a:t>
            </a:r>
            <a:r>
              <a:rPr lang="cs-CZ" altLang="cs-CZ" sz="2400" dirty="0" err="1"/>
              <a:t>for</a:t>
            </a:r>
            <a:r>
              <a:rPr lang="cs-CZ" altLang="cs-CZ" sz="2400" dirty="0"/>
              <a:t> severe </a:t>
            </a:r>
            <a:r>
              <a:rPr lang="cs-CZ" altLang="cs-CZ" sz="2400" dirty="0" err="1"/>
              <a:t>forms</a:t>
            </a:r>
            <a:r>
              <a:rPr lang="cs-CZ" altLang="cs-CZ" sz="2400" dirty="0"/>
              <a:t> </a:t>
            </a:r>
            <a:r>
              <a:rPr lang="cs-CZ" altLang="cs-CZ" sz="2400" dirty="0" err="1"/>
              <a:t>of</a:t>
            </a:r>
            <a:r>
              <a:rPr lang="cs-CZ" altLang="cs-CZ" sz="2400" dirty="0"/>
              <a:t> HPP, very </a:t>
            </a:r>
            <a:r>
              <a:rPr lang="cs-CZ" altLang="cs-CZ" sz="2400" dirty="0" err="1" smtClean="0"/>
              <a:t>expensive</a:t>
            </a:r>
            <a:endParaRPr lang="cs-CZ" altLang="cs-CZ" sz="2400" dirty="0" smtClean="0"/>
          </a:p>
          <a:p>
            <a:endParaRPr lang="cs-CZ" altLang="cs-CZ" sz="2400" dirty="0"/>
          </a:p>
          <a:p>
            <a:r>
              <a:rPr lang="cs-CZ" altLang="cs-CZ" sz="2400" dirty="0" err="1"/>
              <a:t>Other</a:t>
            </a:r>
            <a:r>
              <a:rPr lang="cs-CZ" altLang="cs-CZ" sz="2400" dirty="0"/>
              <a:t> </a:t>
            </a:r>
            <a:r>
              <a:rPr lang="cs-CZ" altLang="cs-CZ" sz="2400" dirty="0" err="1"/>
              <a:t>options</a:t>
            </a:r>
            <a:r>
              <a:rPr lang="cs-CZ" altLang="cs-CZ" sz="2400" dirty="0"/>
              <a:t>: ????? </a:t>
            </a:r>
            <a:r>
              <a:rPr lang="cs-CZ" altLang="cs-CZ" sz="2400" dirty="0" err="1"/>
              <a:t>calcium</a:t>
            </a:r>
            <a:r>
              <a:rPr lang="cs-CZ" altLang="cs-CZ" sz="2400" dirty="0"/>
              <a:t>, vitamin D, </a:t>
            </a:r>
            <a:r>
              <a:rPr lang="cs-CZ" altLang="cs-CZ" sz="2400" dirty="0" err="1"/>
              <a:t>bisphosphonates</a:t>
            </a:r>
            <a:r>
              <a:rPr lang="cs-CZ" altLang="cs-CZ" sz="2400" dirty="0"/>
              <a:t> ????? </a:t>
            </a:r>
          </a:p>
          <a:p>
            <a:r>
              <a:rPr lang="cs-CZ" altLang="cs-CZ" sz="2400" b="1" u="sng" dirty="0">
                <a:solidFill>
                  <a:schemeClr val="accent1"/>
                </a:solidFill>
              </a:rPr>
              <a:t>Not </a:t>
            </a:r>
            <a:r>
              <a:rPr lang="cs-CZ" altLang="cs-CZ" sz="2400" b="1" u="sng" dirty="0" err="1">
                <a:solidFill>
                  <a:schemeClr val="accent1"/>
                </a:solidFill>
              </a:rPr>
              <a:t>recommended</a:t>
            </a:r>
            <a:endParaRPr lang="cs-CZ" altLang="cs-CZ" sz="2400" b="1" u="sng" dirty="0">
              <a:solidFill>
                <a:schemeClr val="accent1"/>
              </a:solidFill>
            </a:endParaRPr>
          </a:p>
          <a:p>
            <a:pPr marL="72000" indent="0">
              <a:buNone/>
            </a:pPr>
            <a:endParaRPr lang="cs-CZ" sz="1800" dirty="0"/>
          </a:p>
        </p:txBody>
      </p:sp>
    </p:spTree>
    <p:extLst>
      <p:ext uri="{BB962C8B-B14F-4D97-AF65-F5344CB8AC3E}">
        <p14:creationId xmlns:p14="http://schemas.microsoft.com/office/powerpoint/2010/main" val="641446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6B334AF7-3A89-46AF-ACB9-0FB959BB843A}"/>
              </a:ext>
            </a:extLst>
          </p:cNvPr>
          <p:cNvSpPr>
            <a:spLocks noGrp="1"/>
          </p:cNvSpPr>
          <p:nvPr>
            <p:ph type="title"/>
          </p:nvPr>
        </p:nvSpPr>
        <p:spPr/>
        <p:txBody>
          <a:bodyPr/>
          <a:lstStyle/>
          <a:p>
            <a:r>
              <a:rPr lang="cs-CZ" dirty="0" err="1"/>
              <a:t>Take</a:t>
            </a:r>
            <a:r>
              <a:rPr lang="cs-CZ" dirty="0"/>
              <a:t> </a:t>
            </a:r>
            <a:r>
              <a:rPr lang="cs-CZ" dirty="0" err="1"/>
              <a:t>home</a:t>
            </a:r>
            <a:r>
              <a:rPr lang="cs-CZ" dirty="0"/>
              <a:t> </a:t>
            </a:r>
            <a:r>
              <a:rPr lang="cs-CZ" dirty="0" err="1"/>
              <a:t>message</a:t>
            </a:r>
            <a:r>
              <a:rPr lang="cs-CZ" dirty="0"/>
              <a:t/>
            </a:r>
            <a:br>
              <a:rPr lang="cs-CZ" dirty="0"/>
            </a:br>
            <a:r>
              <a:rPr lang="cs-CZ" dirty="0"/>
              <a:t/>
            </a:r>
            <a:br>
              <a:rPr lang="cs-CZ" dirty="0"/>
            </a:br>
            <a:endParaRPr lang="cs-CZ" dirty="0"/>
          </a:p>
        </p:txBody>
      </p:sp>
      <p:sp>
        <p:nvSpPr>
          <p:cNvPr id="4" name="Zástupný symbol pro obsah 3">
            <a:extLst>
              <a:ext uri="{FF2B5EF4-FFF2-40B4-BE49-F238E27FC236}">
                <a16:creationId xmlns:a16="http://schemas.microsoft.com/office/drawing/2014/main" id="{C4255489-41DF-4A97-A677-D36437EEF464}"/>
              </a:ext>
            </a:extLst>
          </p:cNvPr>
          <p:cNvSpPr>
            <a:spLocks noGrp="1"/>
          </p:cNvSpPr>
          <p:nvPr>
            <p:ph idx="1"/>
          </p:nvPr>
        </p:nvSpPr>
        <p:spPr/>
        <p:txBody>
          <a:bodyPr/>
          <a:lstStyle/>
          <a:p>
            <a:r>
              <a:rPr lang="en-US" dirty="0"/>
              <a:t>In dentistry, too, we must keep in mind the inherited metabolic disorders</a:t>
            </a:r>
            <a:endParaRPr lang="cs-CZ" dirty="0"/>
          </a:p>
        </p:txBody>
      </p:sp>
      <p:sp>
        <p:nvSpPr>
          <p:cNvPr id="6" name="Zástupný symbol pro zápatí 1"/>
          <p:cNvSpPr>
            <a:spLocks noGrp="1"/>
          </p:cNvSpPr>
          <p:nvPr>
            <p:ph type="ftr" sz="quarter" idx="10"/>
          </p:nvPr>
        </p:nvSpPr>
        <p:spPr>
          <a:xfrm>
            <a:off x="720000" y="6228000"/>
            <a:ext cx="7920000" cy="252000"/>
          </a:xfrm>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Tree>
    <p:extLst>
      <p:ext uri="{BB962C8B-B14F-4D97-AF65-F5344CB8AC3E}">
        <p14:creationId xmlns:p14="http://schemas.microsoft.com/office/powerpoint/2010/main" val="1525155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6444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78A7F6BB-CC1D-458C-8371-311D59E97D91}"/>
              </a:ext>
            </a:extLst>
          </p:cNvPr>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4" name="Nadpis 3">
            <a:extLst>
              <a:ext uri="{FF2B5EF4-FFF2-40B4-BE49-F238E27FC236}">
                <a16:creationId xmlns:a16="http://schemas.microsoft.com/office/drawing/2014/main" id="{BB6984E3-726E-4C47-8739-CFFC986F98B7}"/>
              </a:ext>
            </a:extLst>
          </p:cNvPr>
          <p:cNvSpPr>
            <a:spLocks noGrp="1"/>
          </p:cNvSpPr>
          <p:nvPr>
            <p:ph type="title"/>
          </p:nvPr>
        </p:nvSpPr>
        <p:spPr/>
        <p:txBody>
          <a:bodyPr/>
          <a:lstStyle/>
          <a:p>
            <a:r>
              <a:rPr lang="cs-CZ" dirty="0" err="1" smtClean="0"/>
              <a:t>Learning</a:t>
            </a:r>
            <a:r>
              <a:rPr lang="cs-CZ" dirty="0" smtClean="0"/>
              <a:t> </a:t>
            </a:r>
            <a:r>
              <a:rPr lang="cs-CZ" dirty="0" err="1" smtClean="0"/>
              <a:t>outcomes</a:t>
            </a:r>
            <a:endParaRPr lang="cs-CZ" dirty="0"/>
          </a:p>
        </p:txBody>
      </p:sp>
      <p:sp>
        <p:nvSpPr>
          <p:cNvPr id="5" name="Zástupný obsah 4">
            <a:extLst>
              <a:ext uri="{FF2B5EF4-FFF2-40B4-BE49-F238E27FC236}">
                <a16:creationId xmlns:a16="http://schemas.microsoft.com/office/drawing/2014/main" id="{542E706C-BBA7-9247-8105-68B5DD4C93A5}"/>
              </a:ext>
            </a:extLst>
          </p:cNvPr>
          <p:cNvSpPr>
            <a:spLocks noGrp="1"/>
          </p:cNvSpPr>
          <p:nvPr>
            <p:ph idx="1"/>
          </p:nvPr>
        </p:nvSpPr>
        <p:spPr/>
        <p:txBody>
          <a:bodyPr/>
          <a:lstStyle/>
          <a:p>
            <a:r>
              <a:rPr lang="en-US" dirty="0"/>
              <a:t>the student will be presented with a case report of a child with </a:t>
            </a:r>
            <a:r>
              <a:rPr lang="en-US" dirty="0" err="1"/>
              <a:t>hypophosphatasia</a:t>
            </a:r>
            <a:endParaRPr lang="cs-CZ" dirty="0"/>
          </a:p>
        </p:txBody>
      </p:sp>
    </p:spTree>
    <p:extLst>
      <p:ext uri="{BB962C8B-B14F-4D97-AF65-F5344CB8AC3E}">
        <p14:creationId xmlns:p14="http://schemas.microsoft.com/office/powerpoint/2010/main" val="146160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4" name="Zástupný symbol pro obsah 3"/>
          <p:cNvSpPr>
            <a:spLocks noGrp="1"/>
          </p:cNvSpPr>
          <p:nvPr>
            <p:ph idx="1"/>
          </p:nvPr>
        </p:nvSpPr>
        <p:spPr>
          <a:xfrm>
            <a:off x="596400" y="778801"/>
            <a:ext cx="10753200" cy="4139998"/>
          </a:xfrm>
        </p:spPr>
        <p:txBody>
          <a:bodyPr/>
          <a:lstStyle/>
          <a:p>
            <a:r>
              <a:rPr lang="en-US" dirty="0" smtClean="0"/>
              <a:t>The </a:t>
            </a:r>
            <a:r>
              <a:rPr lang="en-US" dirty="0"/>
              <a:t>case of a boy whose teeth fell out at the age of 18 months.</a:t>
            </a:r>
            <a:br>
              <a:rPr lang="en-US" dirty="0"/>
            </a:br>
            <a:r>
              <a:rPr lang="en-US" dirty="0"/>
              <a:t>Usually the baby has all baby teeth at 30 months of age.</a:t>
            </a:r>
            <a:br>
              <a:rPr lang="en-US" dirty="0"/>
            </a:br>
            <a:endParaRPr lang="cs-CZ" dirty="0"/>
          </a:p>
        </p:txBody>
      </p:sp>
      <p:pic>
        <p:nvPicPr>
          <p:cNvPr id="6" name="Zástupný symbol pro obsah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3460984" y="2182373"/>
            <a:ext cx="5334000" cy="3505200"/>
          </a:xfrm>
          <a:prstGeom prst="rect">
            <a:avLst/>
          </a:prstGeom>
          <a:ln w="76200">
            <a:solidFill>
              <a:srgbClr val="FF0000"/>
            </a:solidFill>
            <a:miter lim="800000"/>
            <a:headEnd/>
            <a:tailEnd/>
          </a:ln>
        </p:spPr>
      </p:pic>
    </p:spTree>
    <p:extLst>
      <p:ext uri="{BB962C8B-B14F-4D97-AF65-F5344CB8AC3E}">
        <p14:creationId xmlns:p14="http://schemas.microsoft.com/office/powerpoint/2010/main" val="1209699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err="1"/>
              <a:t>History</a:t>
            </a:r>
            <a:endParaRPr lang="cs-CZ" dirty="0"/>
          </a:p>
        </p:txBody>
      </p:sp>
      <p:sp>
        <p:nvSpPr>
          <p:cNvPr id="4" name="Zástupný symbol pro obsah 3"/>
          <p:cNvSpPr>
            <a:spLocks noGrp="1"/>
          </p:cNvSpPr>
          <p:nvPr>
            <p:ph idx="1"/>
          </p:nvPr>
        </p:nvSpPr>
        <p:spPr/>
        <p:txBody>
          <a:bodyPr/>
          <a:lstStyle/>
          <a:p>
            <a:r>
              <a:rPr lang="cs-CZ" altLang="cs-CZ" sz="2400" dirty="0" err="1"/>
              <a:t>Family</a:t>
            </a:r>
            <a:r>
              <a:rPr lang="cs-CZ" altLang="cs-CZ" sz="2400" dirty="0"/>
              <a:t> </a:t>
            </a:r>
            <a:r>
              <a:rPr lang="cs-CZ" altLang="cs-CZ" sz="2400" dirty="0" err="1"/>
              <a:t>history</a:t>
            </a:r>
            <a:r>
              <a:rPr lang="en-US" altLang="cs-CZ" sz="2400" dirty="0"/>
              <a:t>: </a:t>
            </a:r>
            <a:r>
              <a:rPr lang="cs-CZ" altLang="cs-CZ" sz="2400" dirty="0" err="1"/>
              <a:t>without</a:t>
            </a:r>
            <a:r>
              <a:rPr lang="cs-CZ" altLang="cs-CZ" sz="2400" dirty="0"/>
              <a:t> </a:t>
            </a:r>
            <a:r>
              <a:rPr lang="cs-CZ" altLang="cs-CZ" sz="2400" dirty="0" err="1" smtClean="0"/>
              <a:t>interest</a:t>
            </a:r>
            <a:endParaRPr lang="en-US" altLang="cs-CZ" sz="2400" dirty="0"/>
          </a:p>
          <a:p>
            <a:r>
              <a:rPr lang="cs-CZ" altLang="cs-CZ" sz="2400" dirty="0" err="1"/>
              <a:t>The</a:t>
            </a:r>
            <a:r>
              <a:rPr lang="cs-CZ" altLang="cs-CZ" sz="2400" dirty="0"/>
              <a:t> </a:t>
            </a:r>
            <a:r>
              <a:rPr lang="cs-CZ" altLang="cs-CZ" sz="2400" dirty="0" err="1"/>
              <a:t>child</a:t>
            </a:r>
            <a:r>
              <a:rPr lang="cs-CZ" altLang="cs-CZ" sz="2400" dirty="0"/>
              <a:t> </a:t>
            </a:r>
            <a:r>
              <a:rPr lang="cs-CZ" altLang="cs-CZ" sz="2400" dirty="0" err="1"/>
              <a:t>from</a:t>
            </a:r>
            <a:r>
              <a:rPr lang="en-US" altLang="cs-CZ" sz="2400" dirty="0"/>
              <a:t> the </a:t>
            </a:r>
            <a:r>
              <a:rPr lang="cs-CZ" altLang="cs-CZ" sz="2400" dirty="0"/>
              <a:t>1</a:t>
            </a:r>
            <a:r>
              <a:rPr lang="en-US" altLang="cs-CZ" sz="2400" baseline="30000" dirty="0" err="1"/>
              <a:t>st</a:t>
            </a:r>
            <a:r>
              <a:rPr lang="en-US" altLang="cs-CZ" sz="2400" dirty="0"/>
              <a:t> pregnancy, delivery in the 35</a:t>
            </a:r>
            <a:r>
              <a:rPr lang="en-US" altLang="cs-CZ" sz="2400" baseline="30000" dirty="0"/>
              <a:t> t</a:t>
            </a:r>
            <a:r>
              <a:rPr lang="cs-CZ" altLang="cs-CZ" sz="2400" baseline="30000" dirty="0"/>
              <a:t>h</a:t>
            </a:r>
            <a:r>
              <a:rPr lang="en-US" altLang="cs-CZ" sz="2400" dirty="0"/>
              <a:t> week of pregnancy, birth weight 2060g, birth length 47 cm. Postpartum adaptation in the norm, breastfed for a full month, then artificial nutrition. From the 4</a:t>
            </a:r>
            <a:r>
              <a:rPr lang="en-US" altLang="cs-CZ" sz="2400" baseline="30000" dirty="0"/>
              <a:t> t</a:t>
            </a:r>
            <a:r>
              <a:rPr lang="cs-CZ" altLang="cs-CZ" sz="2400" baseline="30000" dirty="0"/>
              <a:t>h</a:t>
            </a:r>
            <a:r>
              <a:rPr lang="en-US" altLang="cs-CZ" sz="2400" baseline="30000" dirty="0"/>
              <a:t> </a:t>
            </a:r>
            <a:r>
              <a:rPr lang="en-US" altLang="cs-CZ" sz="2400" dirty="0"/>
              <a:t>month of age mixed baby food</a:t>
            </a:r>
            <a:r>
              <a:rPr lang="en-US" altLang="cs-CZ" sz="2400" dirty="0" smtClean="0"/>
              <a:t>.</a:t>
            </a:r>
            <a:endParaRPr lang="en-US" altLang="cs-CZ" sz="2400" dirty="0"/>
          </a:p>
          <a:p>
            <a:r>
              <a:rPr lang="en-US" altLang="cs-CZ" sz="2400" dirty="0"/>
              <a:t>He prospered well, psychomotor development normal</a:t>
            </a:r>
            <a:r>
              <a:rPr lang="en-US" altLang="cs-CZ" sz="2400" dirty="0" smtClean="0"/>
              <a:t>.</a:t>
            </a:r>
            <a:endParaRPr lang="en-US" altLang="cs-CZ" sz="2400" dirty="0"/>
          </a:p>
          <a:p>
            <a:r>
              <a:rPr lang="en-US" altLang="cs-CZ" sz="2400" dirty="0"/>
              <a:t>With </a:t>
            </a:r>
            <a:r>
              <a:rPr lang="en-US" altLang="cs-CZ" sz="2400" dirty="0" err="1"/>
              <a:t>verticalization</a:t>
            </a:r>
            <a:r>
              <a:rPr lang="en-US" altLang="cs-CZ" sz="2400" dirty="0"/>
              <a:t> gradually lower l</a:t>
            </a:r>
            <a:r>
              <a:rPr lang="cs-CZ" altLang="cs-CZ" sz="2400" dirty="0" err="1"/>
              <a:t>imbs</a:t>
            </a:r>
            <a:r>
              <a:rPr lang="en-US" altLang="cs-CZ" sz="2400" dirty="0"/>
              <a:t> pain, development of gen</a:t>
            </a:r>
            <a:r>
              <a:rPr lang="cs-CZ" altLang="cs-CZ" sz="2400" dirty="0"/>
              <a:t>u</a:t>
            </a:r>
            <a:r>
              <a:rPr lang="en-US" altLang="cs-CZ" sz="2400" dirty="0"/>
              <a:t>a and </a:t>
            </a:r>
            <a:r>
              <a:rPr lang="en-US" altLang="cs-CZ" sz="2400" dirty="0" err="1"/>
              <a:t>crura</a:t>
            </a:r>
            <a:r>
              <a:rPr lang="en-US" altLang="cs-CZ" sz="2400" dirty="0"/>
              <a:t> </a:t>
            </a:r>
            <a:r>
              <a:rPr lang="en-US" altLang="cs-CZ" sz="2400" dirty="0" err="1"/>
              <a:t>vara</a:t>
            </a:r>
            <a:r>
              <a:rPr lang="en-US" altLang="cs-CZ" sz="2400" dirty="0"/>
              <a:t>, chest with steep ribs with regular administration of vitamin D. At the age of 18 months, the first deciduous teeth (lower incisors and canines) begin to fall out.</a:t>
            </a:r>
            <a:endParaRPr lang="cs-CZ" altLang="cs-CZ" sz="2400" dirty="0"/>
          </a:p>
          <a:p>
            <a:pPr marL="72000" indent="0">
              <a:buNone/>
            </a:pPr>
            <a:endParaRPr lang="cs-CZ" sz="1800" dirty="0"/>
          </a:p>
        </p:txBody>
      </p:sp>
    </p:spTree>
    <p:extLst>
      <p:ext uri="{BB962C8B-B14F-4D97-AF65-F5344CB8AC3E}">
        <p14:creationId xmlns:p14="http://schemas.microsoft.com/office/powerpoint/2010/main" val="69078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4" name="Zástupný symbol pro obsah 3"/>
          <p:cNvSpPr>
            <a:spLocks noGrp="1"/>
          </p:cNvSpPr>
          <p:nvPr>
            <p:ph idx="1"/>
          </p:nvPr>
        </p:nvSpPr>
        <p:spPr>
          <a:xfrm>
            <a:off x="720000" y="573437"/>
            <a:ext cx="10753200" cy="5258563"/>
          </a:xfrm>
        </p:spPr>
        <p:txBody>
          <a:bodyPr/>
          <a:lstStyle/>
          <a:p>
            <a:r>
              <a:rPr lang="en-US" altLang="cs-CZ" sz="2400" dirty="0" smtClean="0"/>
              <a:t>Long-term </a:t>
            </a:r>
            <a:r>
              <a:rPr lang="en-US" altLang="cs-CZ" sz="2400" dirty="0"/>
              <a:t>care of a dentist, complete den</a:t>
            </a:r>
            <a:r>
              <a:rPr lang="cs-CZ" altLang="cs-CZ" sz="2400" dirty="0" err="1"/>
              <a:t>tal</a:t>
            </a:r>
            <a:r>
              <a:rPr lang="cs-CZ" altLang="cs-CZ" sz="2400" dirty="0"/>
              <a:t> </a:t>
            </a:r>
            <a:r>
              <a:rPr lang="cs-CZ" altLang="cs-CZ" sz="2400" dirty="0" err="1"/>
              <a:t>prosthesis</a:t>
            </a:r>
            <a:r>
              <a:rPr lang="en-US" altLang="cs-CZ" sz="2400" dirty="0"/>
              <a:t> from 3 years of age, in adulthood gradually permanent teeth replaced by dental prosthesis.</a:t>
            </a:r>
          </a:p>
          <a:p>
            <a:endParaRPr lang="en-US" altLang="cs-CZ" sz="2400" dirty="0"/>
          </a:p>
          <a:p>
            <a:r>
              <a:rPr lang="en-US" altLang="cs-CZ" sz="2400" dirty="0"/>
              <a:t>From toddler age </a:t>
            </a:r>
            <a:r>
              <a:rPr lang="cs-CZ" altLang="cs-CZ" sz="2400" dirty="0"/>
              <a:t>in</a:t>
            </a:r>
            <a:r>
              <a:rPr lang="en-US" altLang="cs-CZ" sz="2400" dirty="0"/>
              <a:t> the care of an orthopedist.</a:t>
            </a:r>
          </a:p>
          <a:p>
            <a:endParaRPr lang="en-US" altLang="cs-CZ" sz="2400" dirty="0"/>
          </a:p>
          <a:p>
            <a:r>
              <a:rPr lang="en-US" altLang="cs-CZ" sz="2400" dirty="0"/>
              <a:t>X-ray of the wrist and hand in childhood: thin bone structure, in the distal metaphysis of the </a:t>
            </a:r>
            <a:r>
              <a:rPr lang="en-US" altLang="cs-CZ" sz="2400" dirty="0" err="1"/>
              <a:t>radi</a:t>
            </a:r>
            <a:r>
              <a:rPr lang="cs-CZ" altLang="cs-CZ" sz="2400" dirty="0" err="1"/>
              <a:t>us</a:t>
            </a:r>
            <a:r>
              <a:rPr lang="en-US" altLang="cs-CZ" sz="2400" dirty="0"/>
              <a:t> and ulna at the </a:t>
            </a:r>
            <a:r>
              <a:rPr lang="cs-CZ" altLang="cs-CZ" sz="2400" dirty="0" err="1"/>
              <a:t>epiphysis</a:t>
            </a:r>
            <a:r>
              <a:rPr lang="en-US" altLang="cs-CZ" sz="2400" dirty="0"/>
              <a:t> oval brightening.</a:t>
            </a:r>
          </a:p>
          <a:p>
            <a:endParaRPr lang="en-US" altLang="cs-CZ" sz="2400" dirty="0"/>
          </a:p>
          <a:p>
            <a:r>
              <a:rPr lang="en-US" altLang="cs-CZ" sz="2400" dirty="0"/>
              <a:t>Bone densitometry at the age of 15: in the lumbar spine and in the whole-body scan </a:t>
            </a:r>
            <a:r>
              <a:rPr lang="cs-CZ" altLang="cs-CZ" sz="2400" dirty="0"/>
              <a:t>-</a:t>
            </a:r>
            <a:r>
              <a:rPr lang="en-US" altLang="cs-CZ" sz="2400" dirty="0"/>
              <a:t> osteopenia. At present the finding is improved, in both localities the finding of normal bone density in the tolerated zone to age with an increase in BMD (bone mineral density) in the spine and the hip in general.</a:t>
            </a:r>
            <a:endParaRPr lang="cs-CZ" altLang="cs-CZ" sz="2400" dirty="0"/>
          </a:p>
          <a:p>
            <a:pPr marL="72000" indent="0">
              <a:buNone/>
            </a:pPr>
            <a:endParaRPr lang="cs-CZ" sz="1800" dirty="0"/>
          </a:p>
        </p:txBody>
      </p:sp>
    </p:spTree>
    <p:extLst>
      <p:ext uri="{BB962C8B-B14F-4D97-AF65-F5344CB8AC3E}">
        <p14:creationId xmlns:p14="http://schemas.microsoft.com/office/powerpoint/2010/main" val="380013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Zástupný symbol pro obsah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870000" y="2125304"/>
            <a:ext cx="3810000" cy="3429000"/>
          </a:xfrm>
          <a:prstGeom prst="rect">
            <a:avLst/>
          </a:prstGeom>
        </p:spPr>
      </p:pic>
      <p:pic>
        <p:nvPicPr>
          <p:cNvPr id="9" name="Zástupný symbol pro obsah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2060280" y="2125304"/>
            <a:ext cx="4191000" cy="3429000"/>
          </a:xfrm>
          <a:prstGeom prst="rect">
            <a:avLst/>
          </a:prstGeom>
        </p:spPr>
      </p:pic>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6" name="Zástupný symbol pro obsah 5"/>
          <p:cNvSpPr>
            <a:spLocks noGrp="1"/>
          </p:cNvSpPr>
          <p:nvPr>
            <p:ph idx="29"/>
          </p:nvPr>
        </p:nvSpPr>
        <p:spPr>
          <a:xfrm>
            <a:off x="611512" y="740610"/>
            <a:ext cx="11151702" cy="4139998"/>
          </a:xfrm>
        </p:spPr>
        <p:txBody>
          <a:bodyPr/>
          <a:lstStyle/>
          <a:p>
            <a:r>
              <a:rPr lang="en-US" altLang="cs-CZ" dirty="0"/>
              <a:t>At 19-23 years of age, valgus osteotomy of the lower l</a:t>
            </a:r>
            <a:r>
              <a:rPr lang="cs-CZ" altLang="cs-CZ" dirty="0" err="1"/>
              <a:t>imbs</a:t>
            </a:r>
            <a:r>
              <a:rPr lang="en-US" altLang="cs-CZ" dirty="0"/>
              <a:t> was performed. However, even after correction, lower limb</a:t>
            </a:r>
            <a:r>
              <a:rPr lang="cs-CZ" altLang="cs-CZ" dirty="0"/>
              <a:t>s</a:t>
            </a:r>
            <a:r>
              <a:rPr lang="en-US" altLang="cs-CZ" dirty="0"/>
              <a:t> pain persists.</a:t>
            </a:r>
            <a:endParaRPr lang="cs-CZ" dirty="0"/>
          </a:p>
        </p:txBody>
      </p:sp>
      <p:sp>
        <p:nvSpPr>
          <p:cNvPr id="7" name="Zástupný symbol pro obsah 6"/>
          <p:cNvSpPr>
            <a:spLocks noGrp="1"/>
          </p:cNvSpPr>
          <p:nvPr>
            <p:ph idx="30"/>
          </p:nvPr>
        </p:nvSpPr>
        <p:spPr>
          <a:xfrm>
            <a:off x="3751698" y="1981704"/>
            <a:ext cx="7379724" cy="3716199"/>
          </a:xfrm>
        </p:spPr>
        <p:txBody>
          <a:bodyPr/>
          <a:lstStyle/>
          <a:p>
            <a:r>
              <a:rPr lang="cs-CZ" altLang="cs-CZ" dirty="0" err="1"/>
              <a:t>Fractures</a:t>
            </a:r>
            <a:endParaRPr lang="cs-CZ" altLang="cs-CZ" dirty="0"/>
          </a:p>
          <a:p>
            <a:endParaRPr lang="cs-CZ" altLang="cs-CZ" dirty="0"/>
          </a:p>
          <a:p>
            <a:r>
              <a:rPr lang="cs-CZ" altLang="cs-CZ" dirty="0"/>
              <a:t>10/2014 </a:t>
            </a:r>
            <a:r>
              <a:rPr lang="cs-CZ" altLang="cs-CZ" dirty="0" err="1"/>
              <a:t>right</a:t>
            </a:r>
            <a:r>
              <a:rPr lang="cs-CZ" altLang="cs-CZ" dirty="0"/>
              <a:t> leg, </a:t>
            </a:r>
            <a:r>
              <a:rPr lang="cs-CZ" altLang="cs-CZ" dirty="0" err="1"/>
              <a:t>fracture</a:t>
            </a:r>
            <a:r>
              <a:rPr lang="cs-CZ" altLang="cs-CZ" dirty="0"/>
              <a:t> </a:t>
            </a:r>
            <a:r>
              <a:rPr lang="cs-CZ" altLang="cs-CZ" dirty="0" err="1"/>
              <a:t>of</a:t>
            </a:r>
            <a:r>
              <a:rPr lang="cs-CZ" altLang="cs-CZ" dirty="0"/>
              <a:t> </a:t>
            </a:r>
            <a:r>
              <a:rPr lang="cs-CZ" altLang="cs-CZ" dirty="0" err="1"/>
              <a:t>the</a:t>
            </a:r>
            <a:r>
              <a:rPr lang="cs-CZ" altLang="cs-CZ" dirty="0"/>
              <a:t> second metatarsus</a:t>
            </a:r>
          </a:p>
          <a:p>
            <a:endParaRPr lang="cs-CZ" altLang="cs-CZ" dirty="0"/>
          </a:p>
          <a:p>
            <a:r>
              <a:rPr lang="cs-CZ" altLang="cs-CZ" dirty="0"/>
              <a:t>6/2016 </a:t>
            </a:r>
            <a:r>
              <a:rPr lang="cs-CZ" altLang="cs-CZ" dirty="0" err="1"/>
              <a:t>right</a:t>
            </a:r>
            <a:r>
              <a:rPr lang="cs-CZ" altLang="cs-CZ" dirty="0"/>
              <a:t> hand, </a:t>
            </a:r>
            <a:r>
              <a:rPr lang="cs-CZ" altLang="cs-CZ" dirty="0" err="1"/>
              <a:t>fracture</a:t>
            </a:r>
            <a:r>
              <a:rPr lang="cs-CZ" altLang="cs-CZ" dirty="0"/>
              <a:t> </a:t>
            </a:r>
            <a:r>
              <a:rPr lang="cs-CZ" altLang="cs-CZ" dirty="0" err="1"/>
              <a:t>of</a:t>
            </a:r>
            <a:r>
              <a:rPr lang="cs-CZ" altLang="cs-CZ" dirty="0"/>
              <a:t> </a:t>
            </a:r>
            <a:r>
              <a:rPr lang="cs-CZ" altLang="cs-CZ" dirty="0" err="1"/>
              <a:t>the</a:t>
            </a:r>
            <a:r>
              <a:rPr lang="cs-CZ" altLang="cs-CZ" dirty="0"/>
              <a:t> base </a:t>
            </a:r>
            <a:r>
              <a:rPr lang="cs-CZ" altLang="cs-CZ" dirty="0" err="1"/>
              <a:t>of</a:t>
            </a:r>
            <a:r>
              <a:rPr lang="cs-CZ" altLang="cs-CZ" dirty="0"/>
              <a:t> </a:t>
            </a:r>
            <a:r>
              <a:rPr lang="cs-CZ" altLang="cs-CZ" dirty="0" err="1"/>
              <a:t>the</a:t>
            </a:r>
            <a:r>
              <a:rPr lang="cs-CZ" altLang="cs-CZ" dirty="0"/>
              <a:t> </a:t>
            </a:r>
            <a:r>
              <a:rPr lang="cs-CZ" altLang="cs-CZ" dirty="0" err="1"/>
              <a:t>fifth</a:t>
            </a:r>
            <a:r>
              <a:rPr lang="cs-CZ" altLang="cs-CZ" dirty="0"/>
              <a:t> metatarsus</a:t>
            </a:r>
          </a:p>
          <a:p>
            <a:endParaRPr lang="cs-CZ" altLang="cs-CZ" dirty="0"/>
          </a:p>
          <a:p>
            <a:r>
              <a:rPr lang="cs-CZ" altLang="cs-CZ" dirty="0"/>
              <a:t>8/2016 </a:t>
            </a:r>
            <a:r>
              <a:rPr lang="cs-CZ" altLang="cs-CZ" dirty="0" err="1"/>
              <a:t>left</a:t>
            </a:r>
            <a:r>
              <a:rPr lang="cs-CZ" altLang="cs-CZ" dirty="0"/>
              <a:t> </a:t>
            </a:r>
            <a:r>
              <a:rPr lang="cs-CZ" altLang="cs-CZ" dirty="0" err="1"/>
              <a:t>foot</a:t>
            </a:r>
            <a:r>
              <a:rPr lang="cs-CZ" altLang="cs-CZ" dirty="0"/>
              <a:t>, </a:t>
            </a:r>
            <a:r>
              <a:rPr lang="cs-CZ" altLang="cs-CZ" dirty="0" err="1"/>
              <a:t>fracture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diaphysis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third</a:t>
            </a:r>
            <a:r>
              <a:rPr lang="cs-CZ" altLang="cs-CZ" dirty="0"/>
              <a:t> metatarsus</a:t>
            </a:r>
          </a:p>
          <a:p>
            <a:endParaRPr lang="cs-CZ" altLang="cs-CZ" dirty="0"/>
          </a:p>
          <a:p>
            <a:endParaRPr lang="cs-CZ" dirty="0"/>
          </a:p>
        </p:txBody>
      </p:sp>
    </p:spTree>
    <p:extLst>
      <p:ext uri="{BB962C8B-B14F-4D97-AF65-F5344CB8AC3E}">
        <p14:creationId xmlns:p14="http://schemas.microsoft.com/office/powerpoint/2010/main" val="3475872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4" name="Zástupný symbol pro obsah 3"/>
          <p:cNvSpPr>
            <a:spLocks noGrp="1"/>
          </p:cNvSpPr>
          <p:nvPr>
            <p:ph idx="1"/>
          </p:nvPr>
        </p:nvSpPr>
        <p:spPr>
          <a:xfrm>
            <a:off x="611512" y="839595"/>
            <a:ext cx="10753200" cy="4139998"/>
          </a:xfrm>
        </p:spPr>
        <p:txBody>
          <a:bodyPr/>
          <a:lstStyle/>
          <a:p>
            <a:r>
              <a:rPr lang="en-US" altLang="cs-CZ" sz="1800" dirty="0"/>
              <a:t>As a child, he thrived on weight well. The height to age gradual</a:t>
            </a:r>
            <a:r>
              <a:rPr lang="cs-CZ" altLang="cs-CZ" sz="1800" dirty="0" err="1"/>
              <a:t>ly</a:t>
            </a:r>
            <a:r>
              <a:rPr lang="en-US" altLang="cs-CZ" sz="1800" dirty="0"/>
              <a:t> decrease</a:t>
            </a:r>
            <a:r>
              <a:rPr lang="cs-CZ" altLang="cs-CZ" sz="1800" dirty="0"/>
              <a:t>d</a:t>
            </a:r>
            <a:r>
              <a:rPr lang="en-US" altLang="cs-CZ" sz="1800" dirty="0"/>
              <a:t> below the </a:t>
            </a:r>
            <a:r>
              <a:rPr lang="cs-CZ" altLang="cs-CZ" sz="1800" dirty="0"/>
              <a:t>3</a:t>
            </a:r>
            <a:r>
              <a:rPr lang="en-US" altLang="cs-CZ" sz="1800" dirty="0" err="1"/>
              <a:t>rd</a:t>
            </a:r>
            <a:r>
              <a:rPr lang="en-US" altLang="cs-CZ" sz="1800" dirty="0"/>
              <a:t> percentile. The final height of the figure in adulthood is 166 cm.</a:t>
            </a:r>
          </a:p>
          <a:p>
            <a:endParaRPr lang="en-US" altLang="cs-CZ" sz="1800" dirty="0"/>
          </a:p>
          <a:p>
            <a:r>
              <a:rPr lang="en-US" altLang="cs-CZ" sz="1800" dirty="0"/>
              <a:t>In ultrasound of the abdomen without signs of </a:t>
            </a:r>
            <a:r>
              <a:rPr lang="en-US" altLang="cs-CZ" sz="1800" dirty="0" err="1"/>
              <a:t>nephrocalcinosis</a:t>
            </a:r>
            <a:r>
              <a:rPr lang="en-US" altLang="cs-CZ" sz="1800" dirty="0"/>
              <a:t>, detected renal cyst 16x11 mm stationary with age.</a:t>
            </a:r>
          </a:p>
          <a:p>
            <a:endParaRPr lang="en-US" altLang="cs-CZ" sz="1800" dirty="0"/>
          </a:p>
          <a:p>
            <a:r>
              <a:rPr lang="en-US" altLang="cs-CZ" sz="1800" dirty="0"/>
              <a:t>Renal function has long been normal.</a:t>
            </a:r>
            <a:endParaRPr lang="cs-CZ" altLang="cs-CZ" sz="1800" dirty="0"/>
          </a:p>
          <a:p>
            <a:pPr marL="72000" indent="0">
              <a:buNone/>
            </a:pPr>
            <a:endParaRPr lang="cs-CZ" sz="2000" dirty="0"/>
          </a:p>
        </p:txBody>
      </p:sp>
      <p:pic>
        <p:nvPicPr>
          <p:cNvPr id="5" name="Zástupný symbol pro obsah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5501898" y="2875200"/>
            <a:ext cx="4419600" cy="3352800"/>
          </a:xfrm>
          <a:prstGeom prst="rect">
            <a:avLst/>
          </a:prstGeom>
          <a:ln w="57150">
            <a:solidFill>
              <a:srgbClr val="FF0000"/>
            </a:solidFill>
            <a:miter lim="800000"/>
            <a:headEnd/>
            <a:tailEnd/>
          </a:ln>
        </p:spPr>
      </p:pic>
    </p:spTree>
    <p:extLst>
      <p:ext uri="{BB962C8B-B14F-4D97-AF65-F5344CB8AC3E}">
        <p14:creationId xmlns:p14="http://schemas.microsoft.com/office/powerpoint/2010/main" val="1773074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dirty="0" err="1"/>
              <a:t>Selected</a:t>
            </a:r>
            <a:r>
              <a:rPr lang="cs-CZ" dirty="0"/>
              <a:t> </a:t>
            </a:r>
            <a:r>
              <a:rPr lang="cs-CZ" dirty="0" err="1"/>
              <a:t>laboratory</a:t>
            </a:r>
            <a:r>
              <a:rPr lang="cs-CZ" dirty="0"/>
              <a:t> </a:t>
            </a:r>
            <a:r>
              <a:rPr lang="cs-CZ" dirty="0" err="1"/>
              <a:t>results</a:t>
            </a:r>
            <a:endParaRPr lang="cs-CZ" dirty="0"/>
          </a:p>
        </p:txBody>
      </p:sp>
      <p:graphicFrame>
        <p:nvGraphicFramePr>
          <p:cNvPr id="9" name="Zástupný symbol pro obsah 7"/>
          <p:cNvGraphicFramePr>
            <a:graphicFrameLocks/>
          </p:cNvGraphicFramePr>
          <p:nvPr>
            <p:extLst>
              <p:ext uri="{D42A27DB-BD31-4B8C-83A1-F6EECF244321}">
                <p14:modId xmlns:p14="http://schemas.microsoft.com/office/powerpoint/2010/main" val="1046901548"/>
              </p:ext>
            </p:extLst>
          </p:nvPr>
        </p:nvGraphicFramePr>
        <p:xfrm>
          <a:off x="720000" y="1196275"/>
          <a:ext cx="10753199" cy="5031724"/>
        </p:xfrm>
        <a:graphic>
          <a:graphicData uri="http://schemas.openxmlformats.org/drawingml/2006/table">
            <a:tbl>
              <a:tblPr/>
              <a:tblGrid>
                <a:gridCol w="2430353">
                  <a:extLst>
                    <a:ext uri="{9D8B030D-6E8A-4147-A177-3AD203B41FA5}">
                      <a16:colId xmlns:a16="http://schemas.microsoft.com/office/drawing/2014/main" val="20000"/>
                    </a:ext>
                  </a:extLst>
                </a:gridCol>
                <a:gridCol w="1794814">
                  <a:extLst>
                    <a:ext uri="{9D8B030D-6E8A-4147-A177-3AD203B41FA5}">
                      <a16:colId xmlns:a16="http://schemas.microsoft.com/office/drawing/2014/main" val="20001"/>
                    </a:ext>
                  </a:extLst>
                </a:gridCol>
                <a:gridCol w="1369933">
                  <a:extLst>
                    <a:ext uri="{9D8B030D-6E8A-4147-A177-3AD203B41FA5}">
                      <a16:colId xmlns:a16="http://schemas.microsoft.com/office/drawing/2014/main" val="20002"/>
                    </a:ext>
                  </a:extLst>
                </a:gridCol>
                <a:gridCol w="1369933">
                  <a:extLst>
                    <a:ext uri="{9D8B030D-6E8A-4147-A177-3AD203B41FA5}">
                      <a16:colId xmlns:a16="http://schemas.microsoft.com/office/drawing/2014/main" val="20003"/>
                    </a:ext>
                  </a:extLst>
                </a:gridCol>
                <a:gridCol w="1369933">
                  <a:extLst>
                    <a:ext uri="{9D8B030D-6E8A-4147-A177-3AD203B41FA5}">
                      <a16:colId xmlns:a16="http://schemas.microsoft.com/office/drawing/2014/main" val="20004"/>
                    </a:ext>
                  </a:extLst>
                </a:gridCol>
                <a:gridCol w="2418233">
                  <a:extLst>
                    <a:ext uri="{9D8B030D-6E8A-4147-A177-3AD203B41FA5}">
                      <a16:colId xmlns:a16="http://schemas.microsoft.com/office/drawing/2014/main" val="20005"/>
                    </a:ext>
                  </a:extLst>
                </a:gridCol>
              </a:tblGrid>
              <a:tr h="306941">
                <a:tc gridSpan="6">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endParaRPr lang="cs-CZ" sz="1600" b="1" i="0" u="sng" strike="noStrike" dirty="0">
                        <a:solidFill>
                          <a:srgbClr val="FF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30694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err="1" smtClean="0">
                          <a:effectLst/>
                          <a:latin typeface="+mn-lt"/>
                        </a:rPr>
                        <a:t>Parameter</a:t>
                      </a:r>
                      <a:endParaRPr lang="cs-CZ" sz="1300" b="1" i="0" u="none" strike="noStrike" dirty="0">
                        <a:solidFill>
                          <a:srgbClr val="000000"/>
                        </a:solidFill>
                        <a:effectLst/>
                        <a:latin typeface="+mn-lt"/>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400" b="0" i="0" u="none" strike="noStrike" dirty="0" err="1" smtClean="0">
                          <a:solidFill>
                            <a:srgbClr val="000000"/>
                          </a:solidFill>
                          <a:effectLst/>
                          <a:latin typeface="+mn-lt"/>
                        </a:rPr>
                        <a:t>Normal</a:t>
                      </a:r>
                      <a:r>
                        <a:rPr lang="cs-CZ" sz="1400" b="0" i="0" u="none" strike="noStrike" dirty="0" smtClean="0">
                          <a:solidFill>
                            <a:srgbClr val="000000"/>
                          </a:solidFill>
                          <a:effectLst/>
                          <a:latin typeface="+mn-lt"/>
                        </a:rPr>
                        <a:t> </a:t>
                      </a:r>
                      <a:r>
                        <a:rPr lang="cs-CZ" sz="1400" b="0" i="0" u="none" strike="noStrike" dirty="0" err="1" smtClean="0">
                          <a:solidFill>
                            <a:srgbClr val="000000"/>
                          </a:solidFill>
                          <a:effectLst/>
                          <a:latin typeface="+mn-lt"/>
                        </a:rPr>
                        <a:t>value</a:t>
                      </a:r>
                      <a:endParaRPr lang="cs-CZ" sz="1400" b="0" i="0" u="none" strike="noStrike" dirty="0">
                        <a:solidFill>
                          <a:srgbClr val="000000"/>
                        </a:solidFill>
                        <a:effectLst/>
                        <a:latin typeface="+mn-lt"/>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err="1" smtClean="0">
                          <a:effectLst/>
                          <a:latin typeface="+mn-lt"/>
                        </a:rPr>
                        <a:t>Results</a:t>
                      </a:r>
                      <a:endParaRPr lang="cs-CZ" sz="1300" b="1" i="0" u="none" strike="noStrike" dirty="0">
                        <a:solidFill>
                          <a:srgbClr val="000000"/>
                        </a:solidFill>
                        <a:effectLst/>
                        <a:latin typeface="+mn-lt"/>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smtClean="0">
                          <a:effectLst/>
                          <a:latin typeface="+mn-lt"/>
                        </a:rPr>
                        <a:t>Comment</a:t>
                      </a:r>
                      <a:endParaRPr lang="cs-CZ" sz="1300" b="1" i="0" u="none" strike="noStrike" dirty="0">
                        <a:solidFill>
                          <a:srgbClr val="000000"/>
                        </a:solidFill>
                        <a:effectLst/>
                        <a:latin typeface="+mn-lt"/>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1"/>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Ca</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2,15-2,6 </a:t>
                      </a:r>
                      <a:r>
                        <a:rPr lang="cs-CZ" sz="1300" u="none" strike="noStrike" dirty="0" err="1">
                          <a:effectLst/>
                        </a:rPr>
                        <a:t>mmol</a:t>
                      </a:r>
                      <a:r>
                        <a:rPr lang="cs-CZ" sz="1300" u="none" strike="noStrike" dirty="0">
                          <a:effectLst/>
                        </a:rPr>
                        <a:t>/l</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err="1" smtClean="0">
                          <a:effectLst/>
                        </a:rPr>
                        <a:t>Repeatedly</a:t>
                      </a:r>
                      <a:r>
                        <a:rPr lang="cs-CZ" sz="1300" u="none" strike="noStrike" dirty="0" smtClean="0">
                          <a:effectLst/>
                        </a:rPr>
                        <a:t> in </a:t>
                      </a:r>
                      <a:r>
                        <a:rPr lang="cs-CZ" sz="1300" u="none" strike="noStrike" dirty="0" err="1" smtClean="0">
                          <a:effectLst/>
                        </a:rPr>
                        <a:t>the</a:t>
                      </a:r>
                      <a:r>
                        <a:rPr lang="cs-CZ" sz="1300" u="none" strike="noStrike" dirty="0" smtClean="0">
                          <a:effectLst/>
                        </a:rPr>
                        <a:t> </a:t>
                      </a:r>
                      <a:r>
                        <a:rPr lang="cs-CZ" sz="1300" u="none" strike="noStrike" dirty="0" err="1" smtClean="0">
                          <a:effectLst/>
                        </a:rPr>
                        <a:t>norm</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 </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2"/>
                  </a:ext>
                </a:extLst>
              </a:tr>
              <a:tr h="287759">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Ca </a:t>
                      </a:r>
                      <a:r>
                        <a:rPr lang="cs-CZ" sz="1300" u="none" strike="noStrike" baseline="30000">
                          <a:effectLst/>
                        </a:rPr>
                        <a:t>++</a:t>
                      </a:r>
                      <a:endParaRPr lang="cs-CZ" sz="1300" b="0" i="0"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1-1,4 mmol/l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a:effectLst/>
                        </a:rPr>
                        <a:t>1,264 </a:t>
                      </a:r>
                      <a:r>
                        <a:rPr lang="cs-CZ" sz="1300" u="none" strike="noStrike" dirty="0" err="1">
                          <a:effectLst/>
                        </a:rPr>
                        <a:t>mmol</a:t>
                      </a:r>
                      <a:r>
                        <a:rPr lang="cs-CZ" sz="1300" u="none" strike="noStrike" dirty="0">
                          <a:effectLst/>
                        </a:rPr>
                        <a:t>/l</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 </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3"/>
                  </a:ext>
                </a:extLst>
              </a:tr>
              <a:tr h="665104">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P</a:t>
                      </a:r>
                      <a:endParaRPr lang="cs-CZ" sz="1300" b="0" i="0"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1,1-1,9 </a:t>
                      </a:r>
                      <a:r>
                        <a:rPr lang="cs-CZ" sz="1300" u="none" strike="noStrike" dirty="0" err="1">
                          <a:effectLst/>
                        </a:rPr>
                        <a:t>mmol</a:t>
                      </a:r>
                      <a:r>
                        <a:rPr lang="cs-CZ" sz="1300" u="none" strike="noStrike" dirty="0">
                          <a:effectLst/>
                        </a:rPr>
                        <a:t>/l </a:t>
                      </a:r>
                      <a:r>
                        <a:rPr lang="cs-CZ" sz="1300" u="none" strike="noStrike" dirty="0" smtClean="0">
                          <a:effectLst/>
                        </a:rPr>
                        <a:t>(</a:t>
                      </a:r>
                      <a:r>
                        <a:rPr lang="cs-CZ" sz="1300" u="none" strike="noStrike" dirty="0" err="1" smtClean="0">
                          <a:effectLst/>
                        </a:rPr>
                        <a:t>children</a:t>
                      </a:r>
                      <a:r>
                        <a:rPr lang="cs-CZ" sz="1300" u="none" strike="noStrike" dirty="0" smtClean="0">
                          <a:effectLst/>
                        </a:rPr>
                        <a:t>); </a:t>
                      </a:r>
                      <a:r>
                        <a:rPr lang="cs-CZ" sz="1300" u="none" strike="noStrike" dirty="0">
                          <a:effectLst/>
                        </a:rPr>
                        <a:t>0,8-1,45 </a:t>
                      </a:r>
                      <a:r>
                        <a:rPr lang="cs-CZ" sz="1300" u="none" strike="noStrike" dirty="0" err="1">
                          <a:effectLst/>
                        </a:rPr>
                        <a:t>mmol</a:t>
                      </a:r>
                      <a:r>
                        <a:rPr lang="cs-CZ" sz="1300" u="none" strike="noStrike" dirty="0">
                          <a:effectLst/>
                        </a:rPr>
                        <a:t>/l </a:t>
                      </a:r>
                      <a:r>
                        <a:rPr lang="cs-CZ" sz="1300" u="none" strike="noStrike" dirty="0" smtClean="0">
                          <a:effectLst/>
                        </a:rPr>
                        <a:t>(</a:t>
                      </a:r>
                      <a:r>
                        <a:rPr lang="cs-CZ" sz="1300" u="none" strike="noStrike" dirty="0" err="1" smtClean="0">
                          <a:effectLst/>
                        </a:rPr>
                        <a:t>adults</a:t>
                      </a:r>
                      <a:r>
                        <a:rPr lang="cs-CZ" sz="1300" u="none" strike="noStrike" dirty="0" smtClean="0">
                          <a:effectLst/>
                        </a:rPr>
                        <a:t>)</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000" u="none" strike="noStrike" dirty="0" smtClean="0">
                          <a:effectLst/>
                        </a:rPr>
                        <a:t>In </a:t>
                      </a:r>
                      <a:r>
                        <a:rPr lang="cs-CZ" sz="1000" u="none" strike="noStrike" dirty="0" err="1" smtClean="0">
                          <a:effectLst/>
                        </a:rPr>
                        <a:t>childhood</a:t>
                      </a:r>
                      <a:r>
                        <a:rPr lang="cs-CZ" sz="1000" u="none" strike="noStrike" dirty="0" smtClean="0">
                          <a:effectLst/>
                        </a:rPr>
                        <a:t> </a:t>
                      </a:r>
                      <a:r>
                        <a:rPr lang="cs-CZ" sz="1000" u="none" strike="noStrike" dirty="0">
                          <a:effectLst/>
                        </a:rPr>
                        <a:t>2,18...2,4 </a:t>
                      </a:r>
                      <a:r>
                        <a:rPr lang="cs-CZ" sz="1000" u="none" strike="noStrike" dirty="0" err="1">
                          <a:effectLst/>
                        </a:rPr>
                        <a:t>mmol</a:t>
                      </a:r>
                      <a:r>
                        <a:rPr lang="cs-CZ" sz="1000" u="none" strike="noStrike" dirty="0">
                          <a:effectLst/>
                        </a:rPr>
                        <a:t>/l; </a:t>
                      </a:r>
                      <a:r>
                        <a:rPr lang="cs-CZ" sz="1000" u="none" strike="noStrike" dirty="0" smtClean="0">
                          <a:effectLst/>
                        </a:rPr>
                        <a:t>in </a:t>
                      </a:r>
                      <a:r>
                        <a:rPr lang="cs-CZ" sz="1000" u="none" strike="noStrike" dirty="0" err="1" smtClean="0">
                          <a:effectLst/>
                        </a:rPr>
                        <a:t>adulthood</a:t>
                      </a:r>
                      <a:r>
                        <a:rPr lang="cs-CZ" sz="1000" u="none" strike="noStrike" dirty="0" smtClean="0">
                          <a:effectLst/>
                        </a:rPr>
                        <a:t> </a:t>
                      </a:r>
                      <a:r>
                        <a:rPr lang="cs-CZ" sz="1000" u="none" strike="noStrike" dirty="0">
                          <a:effectLst/>
                        </a:rPr>
                        <a:t>1,52 </a:t>
                      </a:r>
                      <a:r>
                        <a:rPr lang="cs-CZ" sz="1000" u="none" strike="noStrike" dirty="0" err="1">
                          <a:effectLst/>
                        </a:rPr>
                        <a:t>mmol</a:t>
                      </a:r>
                      <a:r>
                        <a:rPr lang="cs-CZ" sz="1000" u="none" strike="noStrike" dirty="0">
                          <a:effectLst/>
                        </a:rPr>
                        <a:t>/l</a:t>
                      </a:r>
                      <a:endParaRPr lang="cs-CZ" sz="10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Elevated</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4"/>
                  </a:ext>
                </a:extLst>
              </a:tr>
              <a:tr h="4466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ALP</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el-GR" sz="1300" u="none" strike="noStrike">
                          <a:effectLst/>
                        </a:rPr>
                        <a:t>0,67-2,15 μ</a:t>
                      </a:r>
                      <a:r>
                        <a:rPr lang="cs-CZ" sz="1300" u="none" strike="noStrike">
                          <a:effectLst/>
                        </a:rPr>
                        <a:t>kat/l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el-GR" sz="1100" u="none" strike="noStrike" dirty="0">
                          <a:solidFill>
                            <a:srgbClr val="FF0000"/>
                          </a:solidFill>
                          <a:effectLst/>
                        </a:rPr>
                        <a:t>0,23...0,36...</a:t>
                      </a:r>
                      <a:r>
                        <a:rPr lang="el-GR" sz="1100" u="none" strike="noStrike" dirty="0">
                          <a:effectLst/>
                        </a:rPr>
                        <a:t>1,45...</a:t>
                      </a:r>
                      <a:r>
                        <a:rPr lang="el-GR" sz="1100" u="none" strike="noStrike" dirty="0">
                          <a:solidFill>
                            <a:srgbClr val="FF0000"/>
                          </a:solidFill>
                          <a:effectLst/>
                        </a:rPr>
                        <a:t>0,51</a:t>
                      </a:r>
                      <a:r>
                        <a:rPr lang="el-GR" sz="1100" u="none" strike="noStrike" dirty="0">
                          <a:effectLst/>
                        </a:rPr>
                        <a:t>...1,37...0,69...0,82...1,19 μ</a:t>
                      </a:r>
                      <a:r>
                        <a:rPr lang="cs-CZ" sz="1100" u="none" strike="noStrike" dirty="0">
                          <a:effectLst/>
                        </a:rPr>
                        <a:t>kat/l</a:t>
                      </a:r>
                      <a:endParaRPr lang="cs-CZ" sz="11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Fluctuating</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5"/>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smtClean="0">
                          <a:effectLst/>
                        </a:rPr>
                        <a:t>ALP </a:t>
                      </a:r>
                      <a:r>
                        <a:rPr lang="cs-CZ" sz="1300" u="none" strike="noStrike" dirty="0" err="1" smtClean="0">
                          <a:effectLst/>
                        </a:rPr>
                        <a:t>isoforms</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 </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err="1" smtClean="0">
                          <a:effectLst/>
                        </a:rPr>
                        <a:t>hepatic</a:t>
                      </a:r>
                      <a:r>
                        <a:rPr lang="cs-CZ" sz="1300" u="none" strike="noStrike" dirty="0" smtClean="0">
                          <a:effectLst/>
                        </a:rPr>
                        <a:t> </a:t>
                      </a:r>
                      <a:r>
                        <a:rPr lang="cs-CZ" sz="1300" u="none" strike="noStrike" dirty="0">
                          <a:effectLst/>
                        </a:rPr>
                        <a:t>3 %</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smtClean="0">
                          <a:effectLst/>
                        </a:rPr>
                        <a:t>bone </a:t>
                      </a:r>
                      <a:r>
                        <a:rPr lang="cs-CZ" sz="1300" u="none" strike="noStrike" dirty="0">
                          <a:effectLst/>
                        </a:rPr>
                        <a:t>95 %</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err="1" smtClean="0">
                          <a:effectLst/>
                        </a:rPr>
                        <a:t>intestinal</a:t>
                      </a:r>
                      <a:r>
                        <a:rPr lang="cs-CZ" sz="1300" u="none" strike="noStrike" dirty="0" smtClean="0">
                          <a:effectLst/>
                        </a:rPr>
                        <a:t> </a:t>
                      </a:r>
                      <a:r>
                        <a:rPr lang="cs-CZ" sz="1300" u="none" strike="noStrike" dirty="0">
                          <a:effectLst/>
                        </a:rPr>
                        <a:t>2 %</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a:effectLst/>
                        </a:rPr>
                        <a:t> </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6"/>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25-OH vitamin D</a:t>
                      </a:r>
                      <a:endParaRPr lang="cs-CZ" sz="1300" b="0" i="0"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50-200 nmol/l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a:effectLst/>
                        </a:rPr>
                        <a:t>21,5 </a:t>
                      </a:r>
                      <a:r>
                        <a:rPr lang="cs-CZ" sz="1300" u="none" strike="noStrike" dirty="0" err="1">
                          <a:effectLst/>
                        </a:rPr>
                        <a:t>nmol</a:t>
                      </a:r>
                      <a:r>
                        <a:rPr lang="cs-CZ" sz="1300" u="none" strike="noStrike" dirty="0">
                          <a:effectLst/>
                        </a:rPr>
                        <a:t>/l</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Decreased</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7"/>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err="1" smtClean="0">
                          <a:effectLst/>
                        </a:rPr>
                        <a:t>Parathyroid</a:t>
                      </a:r>
                      <a:r>
                        <a:rPr lang="cs-CZ" sz="1300" u="none" strike="noStrike" dirty="0" smtClean="0">
                          <a:effectLst/>
                        </a:rPr>
                        <a:t> hormone</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0,8-7,8 pmol/l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a:effectLst/>
                        </a:rPr>
                        <a:t>0,81…0,5…2,7 pmol/l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Fluctuating</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8"/>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osteokalcin NMID</a:t>
                      </a:r>
                      <a:endParaRPr lang="cs-CZ" sz="1300" b="0" i="0"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el-GR" sz="1300" u="none" strike="noStrike">
                          <a:effectLst/>
                        </a:rPr>
                        <a:t>14-46 μ</a:t>
                      </a:r>
                      <a:r>
                        <a:rPr lang="cs-CZ" sz="1300" u="none" strike="noStrike">
                          <a:effectLst/>
                        </a:rPr>
                        <a:t>g/l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el-GR" sz="1300" u="none" strike="noStrike">
                          <a:effectLst/>
                        </a:rPr>
                        <a:t>60…68...169,4 μ</a:t>
                      </a:r>
                      <a:r>
                        <a:rPr lang="cs-CZ" sz="1300" u="none" strike="noStrike">
                          <a:effectLst/>
                        </a:rPr>
                        <a:t>g/l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Elevated</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09"/>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err="1" smtClean="0">
                          <a:effectLst/>
                        </a:rPr>
                        <a:t>calcitonin</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0-18,2 ng/l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a:effectLst/>
                        </a:rPr>
                        <a:t>5,00…2,00 ng/l</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a:effectLst/>
                        </a:rPr>
                        <a:t> </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10"/>
                  </a:ext>
                </a:extLst>
              </a:tr>
              <a:tr h="4466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Ca </a:t>
                      </a:r>
                      <a:r>
                        <a:rPr lang="cs-CZ" sz="1300" u="none" strike="noStrike" dirty="0" smtClean="0">
                          <a:effectLst/>
                        </a:rPr>
                        <a:t>in urine/24 </a:t>
                      </a:r>
                      <a:r>
                        <a:rPr lang="cs-CZ" sz="1300" u="none" strike="noStrike" dirty="0" err="1" smtClean="0">
                          <a:effectLst/>
                        </a:rPr>
                        <a:t>hours</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2,4-7,5 </a:t>
                      </a:r>
                      <a:r>
                        <a:rPr lang="cs-CZ" sz="1300" u="none" strike="noStrike" dirty="0" err="1">
                          <a:effectLst/>
                        </a:rPr>
                        <a:t>mmol</a:t>
                      </a:r>
                      <a:r>
                        <a:rPr lang="cs-CZ" sz="1300" u="none" strike="noStrike" dirty="0">
                          <a:effectLst/>
                        </a:rPr>
                        <a:t>/24 </a:t>
                      </a:r>
                      <a:r>
                        <a:rPr lang="cs-CZ" sz="1300" u="none" strike="noStrike" dirty="0" err="1" smtClean="0">
                          <a:effectLst/>
                        </a:rPr>
                        <a:t>hours</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a:effectLst/>
                        </a:rPr>
                        <a:t>3,6 </a:t>
                      </a:r>
                      <a:r>
                        <a:rPr lang="cs-CZ" sz="1300" u="none" strike="noStrike" dirty="0" err="1">
                          <a:effectLst/>
                        </a:rPr>
                        <a:t>mmol</a:t>
                      </a:r>
                      <a:r>
                        <a:rPr lang="cs-CZ" sz="1300" u="none" strike="noStrike" dirty="0">
                          <a:effectLst/>
                        </a:rPr>
                        <a:t>/24 </a:t>
                      </a:r>
                      <a:r>
                        <a:rPr lang="cs-CZ" sz="1300" u="none" strike="noStrike" dirty="0" err="1" smtClean="0">
                          <a:effectLst/>
                        </a:rPr>
                        <a:t>hours</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a:effectLst/>
                        </a:rPr>
                        <a:t> </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11"/>
                  </a:ext>
                </a:extLst>
              </a:tr>
              <a:tr h="23979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smtClean="0">
                          <a:effectLst/>
                        </a:rPr>
                        <a:t>Ca/</a:t>
                      </a:r>
                      <a:r>
                        <a:rPr lang="cs-CZ" sz="1300" u="none" strike="noStrike" dirty="0" err="1" smtClean="0">
                          <a:effectLst/>
                        </a:rPr>
                        <a:t>creatinine</a:t>
                      </a:r>
                      <a:r>
                        <a:rPr lang="cs-CZ" sz="1300" u="none" strike="noStrike" dirty="0" smtClean="0">
                          <a:effectLst/>
                        </a:rPr>
                        <a:t> in urine</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a:effectLst/>
                        </a:rPr>
                        <a:t>0-0,6</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a:effectLst/>
                        </a:rPr>
                        <a:t>0,23</a:t>
                      </a:r>
                      <a:endParaRPr lang="cs-CZ" sz="1300" b="0" i="1" u="none" strike="noStrike">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a:effectLst/>
                        </a:rPr>
                        <a:t> </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12"/>
                  </a:ext>
                </a:extLst>
              </a:tr>
              <a:tr h="4466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P </a:t>
                      </a:r>
                      <a:r>
                        <a:rPr lang="cs-CZ" sz="1300" u="none" strike="noStrike" dirty="0" smtClean="0">
                          <a:effectLst/>
                        </a:rPr>
                        <a:t>in urine/24 </a:t>
                      </a:r>
                      <a:r>
                        <a:rPr lang="cs-CZ" sz="1300" u="none" strike="noStrike" dirty="0" err="1" smtClean="0">
                          <a:effectLst/>
                        </a:rPr>
                        <a:t>hours</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16-33,5 </a:t>
                      </a:r>
                      <a:r>
                        <a:rPr lang="cs-CZ" sz="1300" u="none" strike="noStrike" dirty="0" err="1">
                          <a:effectLst/>
                        </a:rPr>
                        <a:t>mmol</a:t>
                      </a:r>
                      <a:r>
                        <a:rPr lang="cs-CZ" sz="1300" u="none" strike="noStrike" dirty="0">
                          <a:effectLst/>
                        </a:rPr>
                        <a:t>/24 </a:t>
                      </a:r>
                      <a:r>
                        <a:rPr lang="cs-CZ" sz="1300" u="none" strike="noStrike" dirty="0" err="1" smtClean="0">
                          <a:effectLst/>
                        </a:rPr>
                        <a:t>hours</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a:effectLst/>
                        </a:rPr>
                        <a:t>33,4 </a:t>
                      </a:r>
                      <a:r>
                        <a:rPr lang="cs-CZ" sz="1300" u="none" strike="noStrike" dirty="0" err="1">
                          <a:effectLst/>
                        </a:rPr>
                        <a:t>mmol</a:t>
                      </a:r>
                      <a:r>
                        <a:rPr lang="cs-CZ" sz="1300" u="none" strike="noStrike" dirty="0">
                          <a:effectLst/>
                        </a:rPr>
                        <a:t>/24 </a:t>
                      </a:r>
                      <a:r>
                        <a:rPr lang="cs-CZ" sz="1300" u="none" strike="noStrike" dirty="0" err="1" smtClean="0">
                          <a:effectLst/>
                        </a:rPr>
                        <a:t>hours</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a:effectLst/>
                        </a:rPr>
                        <a:t> </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13"/>
                  </a:ext>
                </a:extLst>
              </a:tr>
              <a:tr h="4466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err="1" smtClean="0">
                          <a:effectLst/>
                        </a:rPr>
                        <a:t>phosphoethanolamine</a:t>
                      </a:r>
                      <a:r>
                        <a:rPr lang="cs-CZ" sz="1300" u="none" strike="noStrike" dirty="0" smtClean="0">
                          <a:effectLst/>
                        </a:rPr>
                        <a:t> </a:t>
                      </a:r>
                      <a:r>
                        <a:rPr lang="cs-CZ" sz="1300" u="none" strike="noStrike" dirty="0">
                          <a:effectLst/>
                        </a:rPr>
                        <a:t>(PEA) </a:t>
                      </a:r>
                      <a:r>
                        <a:rPr lang="cs-CZ" sz="1300" u="none" strike="noStrike" dirty="0" smtClean="0">
                          <a:effectLst/>
                        </a:rPr>
                        <a:t>in urine</a:t>
                      </a:r>
                      <a:endParaRPr lang="cs-CZ" sz="1300" b="0" i="0"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300" u="none" strike="noStrike" dirty="0">
                          <a:effectLst/>
                        </a:rPr>
                        <a:t>9-25 </a:t>
                      </a:r>
                      <a:r>
                        <a:rPr lang="cs-CZ" sz="1300" u="none" strike="noStrike" dirty="0" err="1">
                          <a:effectLst/>
                        </a:rPr>
                        <a:t>mmol</a:t>
                      </a:r>
                      <a:r>
                        <a:rPr lang="cs-CZ" sz="1300" u="none" strike="noStrike" dirty="0">
                          <a:effectLst/>
                        </a:rPr>
                        <a:t>/</a:t>
                      </a:r>
                      <a:r>
                        <a:rPr lang="cs-CZ" sz="1300" u="none" strike="noStrike" dirty="0" err="1">
                          <a:effectLst/>
                        </a:rPr>
                        <a:t>molKr</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ctr"/>
                      <a:r>
                        <a:rPr lang="cs-CZ" sz="1300" u="none" strike="noStrike" dirty="0">
                          <a:effectLst/>
                        </a:rPr>
                        <a:t>104 </a:t>
                      </a:r>
                      <a:r>
                        <a:rPr lang="cs-CZ" sz="1300" u="none" strike="noStrike" dirty="0" err="1">
                          <a:effectLst/>
                        </a:rPr>
                        <a:t>mmol</a:t>
                      </a:r>
                      <a:r>
                        <a:rPr lang="cs-CZ" sz="1300" u="none" strike="noStrike" dirty="0">
                          <a:effectLst/>
                        </a:rPr>
                        <a:t>/</a:t>
                      </a:r>
                      <a:r>
                        <a:rPr lang="cs-CZ" sz="1300" u="none" strike="noStrike" dirty="0" err="1">
                          <a:effectLst/>
                        </a:rPr>
                        <a:t>molKr</a:t>
                      </a:r>
                      <a:endParaRPr lang="cs-CZ" sz="13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tc hMerge="1">
                  <a:txBody>
                    <a:bodyPr/>
                    <a:lstStyle/>
                    <a:p>
                      <a:endParaRPr lang="cs-CZ"/>
                    </a:p>
                  </a:txBody>
                  <a:tcPr/>
                </a:tc>
                <a:tc hMerge="1">
                  <a:txBody>
                    <a:bodyPr/>
                    <a:lstStyle/>
                    <a:p>
                      <a:endParaRPr lang="cs-CZ"/>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ctr"/>
                      <a:r>
                        <a:rPr lang="cs-CZ" sz="1400" u="none" strike="noStrike" dirty="0" err="1" smtClean="0">
                          <a:effectLst/>
                        </a:rPr>
                        <a:t>Elevated</a:t>
                      </a:r>
                      <a:r>
                        <a:rPr lang="cs-CZ" sz="1400" u="none" strike="noStrike" dirty="0" smtClean="0">
                          <a:effectLst/>
                        </a:rPr>
                        <a:t> </a:t>
                      </a:r>
                      <a:r>
                        <a:rPr lang="cs-CZ" sz="1400" u="none" strike="noStrike" dirty="0" err="1" smtClean="0">
                          <a:effectLst/>
                        </a:rPr>
                        <a:t>values</a:t>
                      </a:r>
                      <a:endParaRPr lang="cs-CZ" sz="1400" b="0" i="1" u="none" strike="noStrike" dirty="0">
                        <a:solidFill>
                          <a:srgbClr val="000000"/>
                        </a:solidFill>
                        <a:effectLst/>
                        <a:latin typeface="Times New Roman"/>
                      </a:endParaRPr>
                    </a:p>
                  </a:txBody>
                  <a:tcPr marL="8697" marR="8697" marT="8696"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lumMod val="90000"/>
                      </a:srgbClr>
                    </a:solid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4211762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p>
            <a:r>
              <a:rPr lang="cs-CZ" dirty="0" err="1"/>
              <a:t>Clinical</a:t>
            </a:r>
            <a:r>
              <a:rPr lang="cs-CZ" dirty="0"/>
              <a:t> </a:t>
            </a:r>
            <a:r>
              <a:rPr lang="cs-CZ" dirty="0" err="1"/>
              <a:t>genetics</a:t>
            </a:r>
            <a:r>
              <a:rPr lang="cs-CZ" dirty="0"/>
              <a:t> – </a:t>
            </a:r>
            <a:r>
              <a:rPr lang="cs-CZ" dirty="0" err="1"/>
              <a:t>practise</a:t>
            </a:r>
            <a:r>
              <a:rPr lang="cs-CZ" dirty="0"/>
              <a:t> (aVLKGC7X1)</a:t>
            </a:r>
            <a:endParaRPr lang="pt-BR" dirty="0"/>
          </a:p>
        </p:txBody>
      </p:sp>
      <p:sp>
        <p:nvSpPr>
          <p:cNvPr id="3" name="Nadpis 2"/>
          <p:cNvSpPr>
            <a:spLocks noGrp="1"/>
          </p:cNvSpPr>
          <p:nvPr>
            <p:ph type="title"/>
          </p:nvPr>
        </p:nvSpPr>
        <p:spPr/>
        <p:txBody>
          <a:bodyPr/>
          <a:lstStyle/>
          <a:p>
            <a:r>
              <a:rPr lang="cs-CZ" altLang="cs-CZ" u="sng" dirty="0" err="1"/>
              <a:t>Laboratory</a:t>
            </a:r>
            <a:r>
              <a:rPr lang="cs-CZ" altLang="cs-CZ" u="sng" dirty="0"/>
              <a:t> </a:t>
            </a:r>
            <a:r>
              <a:rPr lang="cs-CZ" altLang="cs-CZ" u="sng" dirty="0" err="1"/>
              <a:t>examination</a:t>
            </a:r>
            <a:r>
              <a:rPr lang="cs-CZ" altLang="cs-CZ" u="sng" dirty="0"/>
              <a:t> in </a:t>
            </a:r>
            <a:r>
              <a:rPr lang="cs-CZ" altLang="cs-CZ" u="sng" dirty="0" err="1"/>
              <a:t>adulthood</a:t>
            </a:r>
            <a:r>
              <a:rPr lang="cs-CZ" altLang="cs-CZ" u="sng" dirty="0"/>
              <a:t> (General </a:t>
            </a:r>
            <a:r>
              <a:rPr lang="cs-CZ" altLang="cs-CZ" u="sng" dirty="0" err="1"/>
              <a:t>Hospital</a:t>
            </a:r>
            <a:r>
              <a:rPr lang="cs-CZ" altLang="cs-CZ" u="sng" dirty="0"/>
              <a:t> Prague):</a:t>
            </a:r>
            <a:br>
              <a:rPr lang="cs-CZ" altLang="cs-CZ" u="sng" dirty="0"/>
            </a:br>
            <a:endParaRPr lang="cs-CZ" dirty="0"/>
          </a:p>
        </p:txBody>
      </p:sp>
      <p:sp>
        <p:nvSpPr>
          <p:cNvPr id="4" name="Zástupný symbol pro obsah 3"/>
          <p:cNvSpPr>
            <a:spLocks noGrp="1"/>
          </p:cNvSpPr>
          <p:nvPr>
            <p:ph idx="1"/>
          </p:nvPr>
        </p:nvSpPr>
        <p:spPr/>
        <p:txBody>
          <a:bodyPr/>
          <a:lstStyle/>
          <a:p>
            <a:endParaRPr lang="cs-CZ" altLang="cs-CZ" sz="1800" dirty="0"/>
          </a:p>
          <a:p>
            <a:r>
              <a:rPr lang="cs-CZ" altLang="cs-CZ" sz="2400" dirty="0"/>
              <a:t>↑ Pyridoxal-5-phosphate (PLP), vitamin B6 in </a:t>
            </a:r>
            <a:r>
              <a:rPr lang="cs-CZ" altLang="cs-CZ" sz="2400" dirty="0" err="1"/>
              <a:t>the</a:t>
            </a:r>
            <a:r>
              <a:rPr lang="cs-CZ" altLang="cs-CZ" sz="2400" dirty="0"/>
              <a:t> </a:t>
            </a:r>
            <a:r>
              <a:rPr lang="cs-CZ" altLang="cs-CZ" sz="2400" dirty="0" err="1"/>
              <a:t>blood</a:t>
            </a:r>
            <a:r>
              <a:rPr lang="cs-CZ" altLang="cs-CZ" sz="2400" dirty="0"/>
              <a:t> 2121.0 (3.6-18.0) µg/l </a:t>
            </a:r>
          </a:p>
          <a:p>
            <a:endParaRPr lang="cs-CZ" altLang="cs-CZ" sz="2400" dirty="0"/>
          </a:p>
          <a:p>
            <a:r>
              <a:rPr lang="cs-CZ" altLang="cs-CZ" sz="2400" dirty="0"/>
              <a:t>↑ </a:t>
            </a:r>
            <a:r>
              <a:rPr lang="cs-CZ" altLang="cs-CZ" sz="2400" dirty="0" err="1"/>
              <a:t>Urinary</a:t>
            </a:r>
            <a:r>
              <a:rPr lang="cs-CZ" altLang="cs-CZ" sz="2400" dirty="0"/>
              <a:t> </a:t>
            </a:r>
            <a:r>
              <a:rPr lang="cs-CZ" altLang="cs-CZ" sz="2400" dirty="0" err="1"/>
              <a:t>phosphoethanolamine</a:t>
            </a:r>
            <a:r>
              <a:rPr lang="cs-CZ" altLang="cs-CZ" sz="2400" dirty="0"/>
              <a:t> (PEA) 42 (</a:t>
            </a:r>
            <a:r>
              <a:rPr lang="cs-CZ" altLang="cs-CZ" sz="2400" dirty="0" err="1"/>
              <a:t>norm</a:t>
            </a:r>
            <a:r>
              <a:rPr lang="cs-CZ" altLang="cs-CZ" sz="2400" dirty="0"/>
              <a:t> up to 10.0) </a:t>
            </a:r>
            <a:r>
              <a:rPr lang="cs-CZ" altLang="cs-CZ" sz="2400" dirty="0" err="1"/>
              <a:t>mmol</a:t>
            </a:r>
            <a:r>
              <a:rPr lang="cs-CZ" altLang="cs-CZ" sz="2400" dirty="0"/>
              <a:t> / </a:t>
            </a:r>
            <a:r>
              <a:rPr lang="cs-CZ" altLang="cs-CZ" sz="2400" dirty="0" err="1"/>
              <a:t>molKr</a:t>
            </a:r>
            <a:endParaRPr lang="cs-CZ" altLang="cs-CZ" sz="2400" dirty="0"/>
          </a:p>
          <a:p>
            <a:pPr marL="72000" indent="0">
              <a:buNone/>
            </a:pPr>
            <a:endParaRPr lang="cs-CZ" sz="1800" dirty="0"/>
          </a:p>
        </p:txBody>
      </p:sp>
    </p:spTree>
    <p:extLst>
      <p:ext uri="{BB962C8B-B14F-4D97-AF65-F5344CB8AC3E}">
        <p14:creationId xmlns:p14="http://schemas.microsoft.com/office/powerpoint/2010/main" val="964873964"/>
      </p:ext>
    </p:extLst>
  </p:cSld>
  <p:clrMapOvr>
    <a:masterClrMapping/>
  </p:clrMapOvr>
</p:sld>
</file>

<file path=ppt/theme/theme1.xml><?xml version="1.0" encoding="utf-8"?>
<a:theme xmlns:a="http://schemas.openxmlformats.org/drawingml/2006/main" name="Prezentace_MU_CZ">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ablona-video-simu-cz" id="{70E413AE-DF36-2240-8C7F-4EE22D6865F2}" vid="{D59A1AE0-0475-294C-904D-2C6C3702E6DB}"/>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Prezentace_MU_CZ</Template>
  <TotalTime>76</TotalTime>
  <Words>1237</Words>
  <Application>Microsoft Office PowerPoint</Application>
  <PresentationFormat>Širokoúhlá obrazovka</PresentationFormat>
  <Paragraphs>149</Paragraphs>
  <Slides>17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17</vt:i4>
      </vt:variant>
    </vt:vector>
  </HeadingPairs>
  <TitlesOfParts>
    <vt:vector size="22" baseType="lpstr">
      <vt:lpstr>Arial</vt:lpstr>
      <vt:lpstr>Tahoma</vt:lpstr>
      <vt:lpstr>Times New Roman</vt:lpstr>
      <vt:lpstr>Wingdings</vt:lpstr>
      <vt:lpstr>Prezentace_MU_CZ</vt:lpstr>
      <vt:lpstr>Case report 1  A case of a boy whose teeth had fallen out a bit earlier  </vt:lpstr>
      <vt:lpstr>Learning outcomes</vt:lpstr>
      <vt:lpstr>Prezentace aplikace PowerPoint</vt:lpstr>
      <vt:lpstr>History</vt:lpstr>
      <vt:lpstr>Prezentace aplikace PowerPoint</vt:lpstr>
      <vt:lpstr>Prezentace aplikace PowerPoint</vt:lpstr>
      <vt:lpstr>Prezentace aplikace PowerPoint</vt:lpstr>
      <vt:lpstr>Selected laboratory results</vt:lpstr>
      <vt:lpstr>Laboratory examination in adulthood (General Hospital Prague): </vt:lpstr>
      <vt:lpstr>DNA diagnostics</vt:lpstr>
      <vt:lpstr>Hypophosphatasia- HPP</vt:lpstr>
      <vt:lpstr>Hypophosphatasia - HPP-forms</vt:lpstr>
      <vt:lpstr>Prezentace aplikace PowerPoint</vt:lpstr>
      <vt:lpstr>Diagnostics</vt:lpstr>
      <vt:lpstr>Hypophosphatasia- HPP</vt:lpstr>
      <vt:lpstr>Take home message  </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Život ohrožující stavy u diabetiků</dc:title>
  <dc:creator>Vojtěch Bulhart</dc:creator>
  <cp:lastModifiedBy>Procházková Dagmar</cp:lastModifiedBy>
  <cp:revision>13</cp:revision>
  <cp:lastPrinted>1601-01-01T00:00:00Z</cp:lastPrinted>
  <dcterms:created xsi:type="dcterms:W3CDTF">2020-08-24T06:00:57Z</dcterms:created>
  <dcterms:modified xsi:type="dcterms:W3CDTF">2021-11-12T08:39:26Z</dcterms:modified>
</cp:coreProperties>
</file>