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303" r:id="rId4"/>
    <p:sldId id="258" r:id="rId5"/>
    <p:sldId id="259" r:id="rId6"/>
    <p:sldId id="318" r:id="rId7"/>
    <p:sldId id="313" r:id="rId8"/>
    <p:sldId id="260" r:id="rId9"/>
    <p:sldId id="261" r:id="rId10"/>
    <p:sldId id="262" r:id="rId11"/>
    <p:sldId id="263" r:id="rId12"/>
    <p:sldId id="307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308" r:id="rId29"/>
    <p:sldId id="279" r:id="rId30"/>
    <p:sldId id="314" r:id="rId31"/>
    <p:sldId id="280" r:id="rId32"/>
    <p:sldId id="281" r:id="rId33"/>
    <p:sldId id="282" r:id="rId34"/>
    <p:sldId id="283" r:id="rId35"/>
    <p:sldId id="304" r:id="rId36"/>
    <p:sldId id="306" r:id="rId37"/>
    <p:sldId id="305" r:id="rId38"/>
    <p:sldId id="311" r:id="rId39"/>
    <p:sldId id="290" r:id="rId40"/>
    <p:sldId id="291" r:id="rId41"/>
    <p:sldId id="309" r:id="rId42"/>
    <p:sldId id="292" r:id="rId43"/>
    <p:sldId id="294" r:id="rId44"/>
    <p:sldId id="293" r:id="rId45"/>
    <p:sldId id="295" r:id="rId46"/>
    <p:sldId id="296" r:id="rId47"/>
    <p:sldId id="297" r:id="rId48"/>
    <p:sldId id="298" r:id="rId49"/>
    <p:sldId id="299" r:id="rId50"/>
    <p:sldId id="320" r:id="rId51"/>
    <p:sldId id="315" r:id="rId52"/>
    <p:sldId id="316" r:id="rId53"/>
    <p:sldId id="284" r:id="rId54"/>
    <p:sldId id="285" r:id="rId55"/>
    <p:sldId id="286" r:id="rId56"/>
    <p:sldId id="287" r:id="rId57"/>
    <p:sldId id="302" r:id="rId58"/>
    <p:sldId id="288" r:id="rId59"/>
    <p:sldId id="317" r:id="rId60"/>
    <p:sldId id="301" r:id="rId61"/>
  </p:sldIdLst>
  <p:sldSz cx="12192000" cy="6858000"/>
  <p:notesSz cx="6858000" cy="9144000"/>
  <p:embeddedFontLst>
    <p:embeddedFont>
      <p:font typeface="Corbel" panose="020B0503020204020204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iAb/8WzSknbVDGw0rYnJXSCZBd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>
      <p:cViewPr>
        <p:scale>
          <a:sx n="96" d="100"/>
          <a:sy n="96" d="100"/>
        </p:scale>
        <p:origin x="106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793854E9-BE8A-F56D-1471-6DDBC3358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:notes">
            <a:extLst>
              <a:ext uri="{FF2B5EF4-FFF2-40B4-BE49-F238E27FC236}">
                <a16:creationId xmlns:a16="http://schemas.microsoft.com/office/drawing/2014/main" id="{CCB3B6F3-A9F9-8486-AA95-D8EDEE7654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6:notes">
            <a:extLst>
              <a:ext uri="{FF2B5EF4-FFF2-40B4-BE49-F238E27FC236}">
                <a16:creationId xmlns:a16="http://schemas.microsoft.com/office/drawing/2014/main" id="{CD419BA9-9BB6-3DE6-635A-9AD150AC00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665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464660c9e2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464660c9e2_1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3464660c9e2_1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464660c9e2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464660c9e2_1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3464660c9e2_1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29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0C954874-A8EE-05FB-E090-1946ACDD3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:notes">
            <a:extLst>
              <a:ext uri="{FF2B5EF4-FFF2-40B4-BE49-F238E27FC236}">
                <a16:creationId xmlns:a16="http://schemas.microsoft.com/office/drawing/2014/main" id="{A4E54DA2-3D3C-B3FF-EB6B-D66E44FD1E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19:notes">
            <a:extLst>
              <a:ext uri="{FF2B5EF4-FFF2-40B4-BE49-F238E27FC236}">
                <a16:creationId xmlns:a16="http://schemas.microsoft.com/office/drawing/2014/main" id="{3758B5FA-037E-A908-F3AC-B0576711EF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:notes">
            <a:extLst>
              <a:ext uri="{FF2B5EF4-FFF2-40B4-BE49-F238E27FC236}">
                <a16:creationId xmlns:a16="http://schemas.microsoft.com/office/drawing/2014/main" id="{AAAEFCFE-5A31-C736-1D2F-12ACADB0CFE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8855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0" name="Google Shape;29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31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Pozitivní: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PP o nízké koncentraci nejde vidět na Elfu, ale s pentavalentním antisérem ano</a:t>
            </a:r>
            <a:endParaRPr sz="12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</a:pPr>
            <a:r>
              <a:rPr lang="cs-CZ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PP migrující v beta frakci</a:t>
            </a:r>
            <a:endParaRPr sz="12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33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/>
              <a:t>Negativní – difúzní zabarvení zón je fyziologické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34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2" name="Google Shape;4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>
          <a:extLst>
            <a:ext uri="{FF2B5EF4-FFF2-40B4-BE49-F238E27FC236}">
              <a16:creationId xmlns:a16="http://schemas.microsoft.com/office/drawing/2014/main" id="{04CED100-E3C6-E9D7-3C44-EC56E84E8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0:notes">
            <a:extLst>
              <a:ext uri="{FF2B5EF4-FFF2-40B4-BE49-F238E27FC236}">
                <a16:creationId xmlns:a16="http://schemas.microsoft.com/office/drawing/2014/main" id="{2146CE23-3A6A-6DF5-EAED-8E423789D7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0:notes">
            <a:extLst>
              <a:ext uri="{FF2B5EF4-FFF2-40B4-BE49-F238E27FC236}">
                <a16:creationId xmlns:a16="http://schemas.microsoft.com/office/drawing/2014/main" id="{D507B63A-30F6-B433-7341-9F13805E9A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23219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464660c9e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464660c9e2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3464660c9e2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9877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464660c9e2_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464660c9e2_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3464660c9e2_3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89906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464660c9e2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464660c9e2_3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3464660c9e2_3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27586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464660c9e2_3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464660c9e2_3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3464660c9e2_3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1988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464660c9e2_3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464660c9e2_3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3464660c9e2_3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041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464660c9e2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464660c9e2_3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3464660c9e2_3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899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5E55E8C9-842B-3C06-9369-8820EA1DD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>
            <a:extLst>
              <a:ext uri="{FF2B5EF4-FFF2-40B4-BE49-F238E27FC236}">
                <a16:creationId xmlns:a16="http://schemas.microsoft.com/office/drawing/2014/main" id="{682E6716-EF49-C843-9171-0495ADD4CE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>
            <a:extLst>
              <a:ext uri="{FF2B5EF4-FFF2-40B4-BE49-F238E27FC236}">
                <a16:creationId xmlns:a16="http://schemas.microsoft.com/office/drawing/2014/main" id="{8EC1F6DC-D22C-F7BE-9526-27804EC1B8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2725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464660c9e2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464660c9e2_1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3464660c9e2_1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64660c9e2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464660c9e2_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3464660c9e2_1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64660c9e2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464660c9e2_1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3464660c9e2_1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64660c9e2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464660c9e2_1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3464660c9e2_1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7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orbel"/>
              <a:buNone/>
              <a:defRPr sz="59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D8DFEF"/>
                </a:solidFill>
              </a:defRPr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7"/>
          <p:cNvSpPr txBox="1">
            <a:spLocks noGrp="1"/>
          </p:cNvSpPr>
          <p:nvPr>
            <p:ph type="title"/>
          </p:nvPr>
        </p:nvSpPr>
        <p:spPr>
          <a:xfrm rot="5400000">
            <a:off x="-685800" y="2057400"/>
            <a:ext cx="49530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body" idx="1"/>
          </p:nvPr>
        </p:nvSpPr>
        <p:spPr>
          <a:xfrm rot="5400000">
            <a:off x="4965192" y="-228600"/>
            <a:ext cx="512064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9"/>
          <p:cNvSpPr txBox="1"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900"/>
              <a:buFont typeface="Corbel"/>
              <a:buNone/>
              <a:defRPr sz="5900" b="0">
                <a:solidFill>
                  <a:srgbClr val="5959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3867912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7818120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2"/>
          </p:nvPr>
        </p:nvSpPr>
        <p:spPr>
          <a:xfrm>
            <a:off x="3867912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3"/>
          </p:nvPr>
        </p:nvSpPr>
        <p:spPr>
          <a:xfrm>
            <a:off x="7818463" y="1023586"/>
            <a:ext cx="3474720" cy="813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body" idx="4"/>
          </p:nvPr>
        </p:nvSpPr>
        <p:spPr>
          <a:xfrm>
            <a:off x="7818463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2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4"/>
          <p:cNvSpPr txBox="1"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1"/>
          </p:nvPr>
        </p:nvSpPr>
        <p:spPr>
          <a:xfrm>
            <a:off x="3867912" y="868680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body" idx="2"/>
          </p:nvPr>
        </p:nvSpPr>
        <p:spPr>
          <a:xfrm>
            <a:off x="256032" y="3494176"/>
            <a:ext cx="2834640" cy="2321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4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5"/>
          <p:cNvSpPr txBox="1"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>
            <a:spLocks noGrp="1"/>
          </p:cNvSpPr>
          <p:nvPr>
            <p:ph type="pic" idx="2"/>
          </p:nvPr>
        </p:nvSpPr>
        <p:spPr>
          <a:xfrm>
            <a:off x="3570644" y="767419"/>
            <a:ext cx="8115230" cy="533095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2" name="Google Shape;72;p45"/>
          <p:cNvSpPr txBox="1">
            <a:spLocks noGrp="1"/>
          </p:cNvSpPr>
          <p:nvPr>
            <p:ph type="body" idx="1"/>
          </p:nvPr>
        </p:nvSpPr>
        <p:spPr>
          <a:xfrm>
            <a:off x="256032" y="3493008"/>
            <a:ext cx="2834640" cy="232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ftr" idx="11"/>
          </p:nvPr>
        </p:nvSpPr>
        <p:spPr>
          <a:xfrm>
            <a:off x="3499101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6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body" idx="1"/>
          </p:nvPr>
        </p:nvSpPr>
        <p:spPr>
          <a:xfrm rot="5400000">
            <a:off x="4966548" y="-233172"/>
            <a:ext cx="512064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  <a:defRPr sz="36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6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ctrTitle"/>
          </p:nvPr>
        </p:nvSpPr>
        <p:spPr>
          <a:xfrm>
            <a:off x="227900" y="1298450"/>
            <a:ext cx="8888400" cy="3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rbel"/>
              <a:buNone/>
            </a:pPr>
            <a:r>
              <a:rPr lang="cs-CZ" dirty="0"/>
              <a:t>ELEKTROFORETICKÉ METODY, DENZITOMETRIE, REFLEXNÍ A VERTIKÁLNÍ FOTOMETRIE</a:t>
            </a:r>
            <a:endParaRPr dirty="0"/>
          </a:p>
        </p:txBody>
      </p:sp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cs-CZ" dirty="0"/>
              <a:t>Mgr. Kateřina Černá Pilátová, Ph.D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cs-CZ" dirty="0"/>
              <a:t>Mgr. Nikola </a:t>
            </a:r>
            <a:r>
              <a:rPr lang="cs-CZ" dirty="0" err="1"/>
              <a:t>Kučeráková</a:t>
            </a:r>
            <a:endParaRPr dirty="0"/>
          </a:p>
        </p:txBody>
      </p:sp>
      <p:sp>
        <p:nvSpPr>
          <p:cNvPr id="94" name="Google Shape;94;p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64660c9e2_1_23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HYDRASYS (</a:t>
            </a:r>
            <a:r>
              <a:rPr lang="cs-CZ" dirty="0" err="1"/>
              <a:t>Sebia</a:t>
            </a:r>
            <a:r>
              <a:rPr lang="cs-CZ" dirty="0"/>
              <a:t>)</a:t>
            </a:r>
            <a:endParaRPr dirty="0"/>
          </a:p>
        </p:txBody>
      </p:sp>
      <p:sp>
        <p:nvSpPr>
          <p:cNvPr id="141" name="Google Shape;141;g3464660c9e2_1_23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  <p:sp>
        <p:nvSpPr>
          <p:cNvPr id="142" name="Google Shape;142;g3464660c9e2_1_23"/>
          <p:cNvSpPr txBox="1">
            <a:spLocks noGrp="1"/>
          </p:cNvSpPr>
          <p:nvPr>
            <p:ph type="body" idx="1"/>
          </p:nvPr>
        </p:nvSpPr>
        <p:spPr>
          <a:xfrm>
            <a:off x="3838218" y="864033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59055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b="1" dirty="0"/>
              <a:t>HYDRAGEL 30 ß1-ß2 </a:t>
            </a:r>
            <a:r>
              <a:rPr lang="cs-CZ" b="1" dirty="0" err="1"/>
              <a:t>kit</a:t>
            </a:r>
            <a:endParaRPr b="1" dirty="0"/>
          </a:p>
          <a:p>
            <a:pPr marL="355600" marR="633730" algn="just">
              <a:lnSpc>
                <a:spcPct val="100000"/>
              </a:lnSpc>
              <a:spcBef>
                <a:spcPts val="580"/>
              </a:spcBef>
              <a:buSzPts val="2000"/>
            </a:pPr>
            <a:r>
              <a:rPr lang="cs-CZ" b="1" dirty="0"/>
              <a:t>gel</a:t>
            </a:r>
            <a:endParaRPr b="1" dirty="0"/>
          </a:p>
          <a:p>
            <a:pPr marL="812800" marR="633730" lvl="1" algn="just">
              <a:lnSpc>
                <a:spcPct val="100000"/>
              </a:lnSpc>
              <a:spcBef>
                <a:spcPts val="580"/>
              </a:spcBef>
              <a:buSzPts val="2000"/>
            </a:pPr>
            <a:r>
              <a:rPr lang="cs-CZ" dirty="0" err="1"/>
              <a:t>agaróza</a:t>
            </a:r>
            <a:r>
              <a:rPr lang="cs-CZ" dirty="0"/>
              <a:t> saturovaná alkalickým roztokem pH 8.6 ± 0.5</a:t>
            </a:r>
            <a:endParaRPr dirty="0"/>
          </a:p>
          <a:p>
            <a:pPr marL="812800" marR="633730" lvl="1" algn="just">
              <a:lnSpc>
                <a:spcPct val="100000"/>
              </a:lnSpc>
              <a:spcBef>
                <a:spcPts val="580"/>
              </a:spcBef>
              <a:buSzPts val="2000"/>
            </a:pPr>
            <a:r>
              <a:rPr lang="cs-CZ" dirty="0"/>
              <a:t>nosné medium pro elektroforézu</a:t>
            </a:r>
            <a:endParaRPr dirty="0"/>
          </a:p>
          <a:p>
            <a:pPr marL="355600" marR="633730" algn="just">
              <a:lnSpc>
                <a:spcPct val="100000"/>
              </a:lnSpc>
              <a:spcBef>
                <a:spcPts val="580"/>
              </a:spcBef>
              <a:buSzPts val="2000"/>
            </a:pPr>
            <a:endParaRPr dirty="0"/>
          </a:p>
          <a:p>
            <a:pPr marL="355600" marR="633730" algn="just">
              <a:lnSpc>
                <a:spcPct val="100000"/>
              </a:lnSpc>
              <a:spcBef>
                <a:spcPts val="580"/>
              </a:spcBef>
              <a:buSzPts val="2000"/>
            </a:pPr>
            <a:r>
              <a:rPr lang="cs-CZ" b="1" dirty="0"/>
              <a:t>pufrované stripy</a:t>
            </a:r>
            <a:r>
              <a:rPr lang="cs-CZ" dirty="0"/>
              <a:t>: slouží jako rezervoár pufru a zajišťují kontakt mezi gelem a elektrodami</a:t>
            </a:r>
            <a:endParaRPr dirty="0"/>
          </a:p>
          <a:p>
            <a:pPr marL="355600" marR="633730" algn="just">
              <a:lnSpc>
                <a:spcPct val="100000"/>
              </a:lnSpc>
              <a:spcBef>
                <a:spcPts val="580"/>
              </a:spcBef>
              <a:buSzPts val="2000"/>
            </a:pPr>
            <a:endParaRPr dirty="0"/>
          </a:p>
          <a:p>
            <a:pPr marL="355600" marR="633730" algn="just">
              <a:lnSpc>
                <a:spcPct val="100000"/>
              </a:lnSpc>
              <a:spcBef>
                <a:spcPts val="580"/>
              </a:spcBef>
              <a:buSzPts val="2000"/>
            </a:pPr>
            <a:r>
              <a:rPr lang="cs-CZ" b="1" dirty="0" err="1"/>
              <a:t>amidočerň</a:t>
            </a:r>
            <a:r>
              <a:rPr lang="cs-CZ" dirty="0"/>
              <a:t> + ředící roztok pro </a:t>
            </a:r>
            <a:r>
              <a:rPr lang="cs-CZ" dirty="0" err="1"/>
              <a:t>amidočerň</a:t>
            </a:r>
            <a:endParaRPr dirty="0"/>
          </a:p>
          <a:p>
            <a:pPr marL="355600" marR="633730" algn="just">
              <a:lnSpc>
                <a:spcPct val="100000"/>
              </a:lnSpc>
              <a:spcBef>
                <a:spcPts val="580"/>
              </a:spcBef>
              <a:buSzPts val="2000"/>
            </a:pPr>
            <a:endParaRPr dirty="0"/>
          </a:p>
          <a:p>
            <a:pPr marL="355600" marR="633730" algn="just">
              <a:lnSpc>
                <a:spcPct val="100000"/>
              </a:lnSpc>
              <a:spcBef>
                <a:spcPts val="580"/>
              </a:spcBef>
              <a:buSzPts val="2000"/>
            </a:pPr>
            <a:r>
              <a:rPr lang="cs-CZ" b="1" dirty="0"/>
              <a:t>odbarvovací roztok (</a:t>
            </a:r>
            <a:r>
              <a:rPr lang="cs-CZ" b="1" dirty="0" err="1"/>
              <a:t>destain</a:t>
            </a:r>
            <a:r>
              <a:rPr lang="cs-CZ" b="1" dirty="0"/>
              <a:t>)</a:t>
            </a:r>
            <a:endParaRPr b="1" dirty="0"/>
          </a:p>
          <a:p>
            <a:pPr marL="812800" marR="633730" lvl="2" algn="just">
              <a:lnSpc>
                <a:spcPct val="100000"/>
              </a:lnSpc>
              <a:spcBef>
                <a:spcPts val="580"/>
              </a:spcBef>
              <a:buSzPts val="2000"/>
            </a:pPr>
            <a:r>
              <a:rPr lang="cs-CZ" sz="1900" dirty="0"/>
              <a:t>odstranění přebytečné množství barvičky a odbarvuje se pozadí </a:t>
            </a:r>
            <a:r>
              <a:rPr lang="cs-CZ" sz="1900" dirty="0" err="1"/>
              <a:t>agarózové</a:t>
            </a:r>
            <a:r>
              <a:rPr lang="cs-CZ" sz="1900" dirty="0"/>
              <a:t> plotny</a:t>
            </a:r>
            <a:endParaRPr sz="1900" dirty="0"/>
          </a:p>
          <a:p>
            <a:pPr marL="812800" marR="633730" lvl="2" algn="just">
              <a:lnSpc>
                <a:spcPct val="100000"/>
              </a:lnSpc>
              <a:spcBef>
                <a:spcPts val="580"/>
              </a:spcBef>
              <a:buSzPts val="2000"/>
            </a:pPr>
            <a:r>
              <a:rPr lang="cs-CZ" sz="1900" dirty="0"/>
              <a:t>vyplachování barvícího prostoru po promývacím kroku</a:t>
            </a:r>
            <a:endParaRPr sz="1900" dirty="0"/>
          </a:p>
          <a:p>
            <a:pPr marL="355600" marR="633730" lvl="0" algn="just">
              <a:lnSpc>
                <a:spcPct val="100000"/>
              </a:lnSpc>
              <a:spcBef>
                <a:spcPts val="580"/>
              </a:spcBef>
              <a:buSzPts val="2000"/>
            </a:pPr>
            <a:endParaRPr sz="2100" dirty="0"/>
          </a:p>
          <a:p>
            <a:pPr marL="355600" marR="633730" lvl="0" algn="just">
              <a:lnSpc>
                <a:spcPct val="100000"/>
              </a:lnSpc>
              <a:spcBef>
                <a:spcPts val="580"/>
              </a:spcBef>
              <a:buSzPts val="2000"/>
            </a:pPr>
            <a:r>
              <a:rPr lang="cs-CZ" sz="2100" dirty="0"/>
              <a:t>promývací roztok – čištění barvicího modulu</a:t>
            </a:r>
            <a:endParaRPr sz="2100" dirty="0"/>
          </a:p>
          <a:p>
            <a:pPr marL="0" marR="59055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64660c9e2_1_34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HYDRASYS Sebia (Francie)</a:t>
            </a:r>
            <a:endParaRPr/>
          </a:p>
        </p:txBody>
      </p:sp>
      <p:sp>
        <p:nvSpPr>
          <p:cNvPr id="149" name="Google Shape;149;g3464660c9e2_1_34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  <p:sp>
        <p:nvSpPr>
          <p:cNvPr id="150" name="Google Shape;150;g3464660c9e2_1_34"/>
          <p:cNvSpPr txBox="1">
            <a:spLocks noGrp="1"/>
          </p:cNvSpPr>
          <p:nvPr>
            <p:ph type="body" idx="1"/>
          </p:nvPr>
        </p:nvSpPr>
        <p:spPr>
          <a:xfrm>
            <a:off x="3811385" y="643691"/>
            <a:ext cx="7588200" cy="556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59055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b="1" dirty="0"/>
              <a:t>HYDRAGEL 30 ß1-ß2 </a:t>
            </a:r>
            <a:r>
              <a:rPr lang="cs-CZ" b="1" dirty="0" err="1"/>
              <a:t>kit</a:t>
            </a:r>
            <a:endParaRPr b="1" dirty="0"/>
          </a:p>
          <a:p>
            <a:pPr marL="266700" marR="59055" lvl="0" indent="-254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/>
              <a:t>Migrace</a:t>
            </a:r>
            <a:endParaRPr b="1" dirty="0"/>
          </a:p>
          <a:p>
            <a:pPr marL="803275" marR="59055" lvl="1" indent="-3063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 dirty="0"/>
              <a:t>Všechny části migračního rámečku jsou sníženy – stripy s pufrem i aplikátory jsou v kontaktu s povrchem gelu – probíhá </a:t>
            </a:r>
            <a:r>
              <a:rPr lang="cs-CZ" sz="1900" b="1" dirty="0"/>
              <a:t>aplikace vzorků do gelu.</a:t>
            </a:r>
            <a:endParaRPr sz="1900" b="1" dirty="0"/>
          </a:p>
          <a:p>
            <a:pPr marL="803275" marR="59055" lvl="1" indent="-3063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 dirty="0"/>
              <a:t>Nosič aplikátorů vzorků se zvedne, části s elektrodami nesoucí stripy s pufrem zůstávají v kontaktu s povrchem gelu.</a:t>
            </a:r>
            <a:endParaRPr sz="1900" dirty="0"/>
          </a:p>
          <a:p>
            <a:pPr marL="803275" marR="59055" lvl="1" indent="-3063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 b="1" dirty="0"/>
              <a:t>Proběhne migrace </a:t>
            </a:r>
            <a:r>
              <a:rPr lang="cs-CZ" sz="1900" dirty="0"/>
              <a:t>při konstantních 20 W, 20 °C, 7 min.</a:t>
            </a:r>
            <a:endParaRPr sz="1900" dirty="0"/>
          </a:p>
          <a:p>
            <a:pPr marL="803275" marR="59055" lvl="1" indent="-3063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 dirty="0"/>
              <a:t>Zvednutí nosiče elektrod, odpojení elektrod.</a:t>
            </a:r>
            <a:endParaRPr sz="1900" dirty="0"/>
          </a:p>
          <a:p>
            <a:pPr marL="803275" marR="59055" lvl="1" indent="-3063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 dirty="0"/>
              <a:t>Teplota migrační plochy stoupá až na 65 °C na dobu 10-ti minut, po kterou se </a:t>
            </a:r>
            <a:r>
              <a:rPr lang="cs-CZ" sz="1900" b="1" dirty="0"/>
              <a:t>gel suší.</a:t>
            </a:r>
            <a:endParaRPr sz="1900" b="1" dirty="0"/>
          </a:p>
          <a:p>
            <a:pPr marL="803275" marR="59055" lvl="1" indent="-3063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900" dirty="0"/>
              <a:t>Migrační plocha je ochlazena na 50 °C a slyšitelné pípnutí signalizuje odjištění víka migračního modulu. Teplota se udržuje na 50 °C až do otevření víka. Potom teplota klesá na 20 °C (v necelých 5-ti minutách).</a:t>
            </a:r>
            <a:endParaRPr sz="1900" dirty="0"/>
          </a:p>
          <a:p>
            <a:pPr marL="685800" marR="59055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266700" marR="59055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/>
              <a:t>Barvení</a:t>
            </a:r>
            <a:r>
              <a:rPr lang="cs-CZ" dirty="0"/>
              <a:t> v barvicím modulu </a:t>
            </a:r>
            <a:r>
              <a:rPr lang="cs-CZ" dirty="0" err="1"/>
              <a:t>amidočerní</a:t>
            </a:r>
            <a:r>
              <a:rPr lang="cs-CZ" dirty="0"/>
              <a:t>.</a:t>
            </a:r>
            <a:endParaRPr dirty="0"/>
          </a:p>
          <a:p>
            <a:pPr marL="266700" marR="59055" indent="-254000" algn="just">
              <a:lnSpc>
                <a:spcPct val="100000"/>
              </a:lnSpc>
              <a:spcBef>
                <a:spcPts val="0"/>
              </a:spcBef>
              <a:buSzPts val="2000"/>
            </a:pPr>
            <a:endParaRPr sz="2100" b="1" dirty="0"/>
          </a:p>
          <a:p>
            <a:pPr marL="266700" marR="59055" indent="-254000" algn="just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cs-CZ" sz="2100" b="1" dirty="0"/>
              <a:t>Denzitometrické skenování </a:t>
            </a:r>
            <a:r>
              <a:rPr lang="cs-CZ" sz="2100" dirty="0"/>
              <a:t>nabarvených elektroforetických obrazů / jednotlivých proteinových zón (stanovení procentuálních hodnot) - </a:t>
            </a:r>
            <a:r>
              <a:rPr lang="cs-CZ" sz="2100" b="1" u="sng" dirty="0" err="1"/>
              <a:t>elektroferogram</a:t>
            </a:r>
            <a:endParaRPr sz="2100" b="1" u="sng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3378F5CE-3F61-76C3-9308-33400905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">
            <a:extLst>
              <a:ext uri="{FF2B5EF4-FFF2-40B4-BE49-F238E27FC236}">
                <a16:creationId xmlns:a16="http://schemas.microsoft.com/office/drawing/2014/main" id="{2A3BC47F-1B7F-9057-145B-841B1ED7C9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>
                <a:solidFill>
                  <a:schemeClr val="lt1"/>
                </a:solidFill>
              </a:rPr>
              <a:t>HYDRASYS (</a:t>
            </a:r>
            <a:r>
              <a:rPr lang="cs-CZ" dirty="0" err="1">
                <a:solidFill>
                  <a:schemeClr val="lt1"/>
                </a:solidFill>
              </a:rPr>
              <a:t>Sebia</a:t>
            </a:r>
            <a:r>
              <a:rPr lang="cs-CZ" dirty="0">
                <a:solidFill>
                  <a:schemeClr val="lt1"/>
                </a:solidFill>
              </a:rPr>
              <a:t>)</a:t>
            </a:r>
            <a:endParaRPr dirty="0"/>
          </a:p>
        </p:txBody>
      </p:sp>
      <p:pic>
        <p:nvPicPr>
          <p:cNvPr id="254" name="Google Shape;254;p16">
            <a:extLst>
              <a:ext uri="{FF2B5EF4-FFF2-40B4-BE49-F238E27FC236}">
                <a16:creationId xmlns:a16="http://schemas.microsoft.com/office/drawing/2014/main" id="{D868CFC5-8EC1-02C9-7698-A68E59B4E7A6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66055" y="266700"/>
            <a:ext cx="5831945" cy="437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6">
            <a:extLst>
              <a:ext uri="{FF2B5EF4-FFF2-40B4-BE49-F238E27FC236}">
                <a16:creationId xmlns:a16="http://schemas.microsoft.com/office/drawing/2014/main" id="{7AB0BA2D-0822-8272-71B3-C52A07DFF4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900990" y="2709862"/>
            <a:ext cx="4406900" cy="33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6">
            <a:extLst>
              <a:ext uri="{FF2B5EF4-FFF2-40B4-BE49-F238E27FC236}">
                <a16:creationId xmlns:a16="http://schemas.microsoft.com/office/drawing/2014/main" id="{8EDB2BE7-A5BE-4E55-08C2-7EEEC2EDA9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  <p:pic>
        <p:nvPicPr>
          <p:cNvPr id="2" name="Google Shape;262;p17">
            <a:extLst>
              <a:ext uri="{FF2B5EF4-FFF2-40B4-BE49-F238E27FC236}">
                <a16:creationId xmlns:a16="http://schemas.microsoft.com/office/drawing/2014/main" id="{EC9B84AC-10F3-8331-70EF-A5EEBCFAD0A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9560" y="4362449"/>
            <a:ext cx="2941638" cy="2206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1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64660c9e2_1_45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>
                <a:solidFill>
                  <a:schemeClr val="lt1"/>
                </a:solidFill>
              </a:rPr>
              <a:t>HYDRASYS (</a:t>
            </a:r>
            <a:r>
              <a:rPr lang="cs-CZ" dirty="0" err="1">
                <a:solidFill>
                  <a:schemeClr val="lt1"/>
                </a:solidFill>
              </a:rPr>
              <a:t>Sebia</a:t>
            </a:r>
            <a:r>
              <a:rPr lang="cs-CZ" dirty="0">
                <a:solidFill>
                  <a:schemeClr val="lt1"/>
                </a:solidFill>
              </a:rPr>
              <a:t>)</a:t>
            </a:r>
            <a:endParaRPr dirty="0"/>
          </a:p>
        </p:txBody>
      </p:sp>
      <p:sp>
        <p:nvSpPr>
          <p:cNvPr id="157" name="Google Shape;157;g3464660c9e2_1_45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  <p:pic>
        <p:nvPicPr>
          <p:cNvPr id="158" name="Google Shape;158;g3464660c9e2_1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869" y="403225"/>
            <a:ext cx="7159127" cy="605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464660c9e2_1_53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>
                <a:solidFill>
                  <a:schemeClr val="lt1"/>
                </a:solidFill>
              </a:rPr>
              <a:t>HYDRASYS (</a:t>
            </a:r>
            <a:r>
              <a:rPr lang="cs-CZ" dirty="0" err="1">
                <a:solidFill>
                  <a:schemeClr val="lt1"/>
                </a:solidFill>
              </a:rPr>
              <a:t>Sebia</a:t>
            </a:r>
            <a:r>
              <a:rPr lang="cs-CZ" dirty="0">
                <a:solidFill>
                  <a:schemeClr val="lt1"/>
                </a:solidFill>
              </a:rPr>
              <a:t>)</a:t>
            </a:r>
            <a:endParaRPr dirty="0"/>
          </a:p>
        </p:txBody>
      </p:sp>
      <p:sp>
        <p:nvSpPr>
          <p:cNvPr id="165" name="Google Shape;165;g3464660c9e2_1_53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464660c9e2_1_53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  <p:pic>
        <p:nvPicPr>
          <p:cNvPr id="167" name="Google Shape;167;g3464660c9e2_1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2300" y="1883758"/>
            <a:ext cx="7646475" cy="309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/>
              <a:t>Zpracování gelu po separaci</a:t>
            </a:r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55600" marR="59055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>
                <a:latin typeface="Corbel"/>
                <a:ea typeface="Corbel"/>
                <a:cs typeface="Corbel"/>
                <a:sym typeface="Corbel"/>
              </a:rPr>
              <a:t>Po proběhnuté elektroforéze je nutné gel sušit nebo fixovat 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fixačním roztokem (obsahuje 	kyselinu, např. </a:t>
            </a:r>
            <a:r>
              <a:rPr lang="cs-CZ" dirty="0" err="1">
                <a:latin typeface="Corbel"/>
                <a:ea typeface="Corbel"/>
                <a:cs typeface="Corbel"/>
                <a:sym typeface="Corbel"/>
              </a:rPr>
              <a:t>kys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. octová) - dojde k denaturaci proteinů a jejich </a:t>
            </a:r>
            <a:r>
              <a:rPr lang="cs-CZ" b="1" dirty="0">
                <a:latin typeface="Corbel"/>
                <a:ea typeface="Corbel"/>
                <a:cs typeface="Corbel"/>
                <a:sym typeface="Corbel"/>
              </a:rPr>
              <a:t>imobilizaci v nosném médiu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, aby se zabránilo difúzi jednotlivých zón.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355600" marR="9906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>
                <a:latin typeface="Corbel"/>
                <a:ea typeface="Corbel"/>
                <a:cs typeface="Corbel"/>
                <a:sym typeface="Corbel"/>
              </a:rPr>
              <a:t>Dále je nutné gel obarvit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, aby došlo k vizualizaci jednotlivých proteinových frakcí. Po promytí přebytku barviva, se gel suší. Barvy – </a:t>
            </a:r>
            <a:r>
              <a:rPr lang="cs-CZ" b="1" dirty="0" err="1">
                <a:latin typeface="Corbel"/>
                <a:ea typeface="Corbel"/>
                <a:cs typeface="Corbel"/>
                <a:sym typeface="Corbel"/>
              </a:rPr>
              <a:t>amidočerň</a:t>
            </a:r>
            <a:r>
              <a:rPr lang="cs-CZ" b="1" dirty="0">
                <a:latin typeface="Corbel"/>
                <a:ea typeface="Corbel"/>
                <a:cs typeface="Corbel"/>
                <a:sym typeface="Corbel"/>
              </a:rPr>
              <a:t>, kyselá violeť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,…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355600" marR="508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Množství barviva, které se během barvení váže na proteiny záleží na mnoha faktorech. Je ovlivněno typem proteinu nebo stupněm denaturace při fixaci.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4" name="Google Shape;174;p6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Vyhodnocení:</a:t>
            </a:r>
            <a:br>
              <a:rPr lang="cs-CZ" dirty="0"/>
            </a:br>
            <a:r>
              <a:rPr lang="cs-CZ" dirty="0"/>
              <a:t>detekce a kvantifikace</a:t>
            </a:r>
            <a:endParaRPr dirty="0"/>
          </a:p>
        </p:txBody>
      </p:sp>
      <p:sp>
        <p:nvSpPr>
          <p:cNvPr id="180" name="Google Shape;180;p7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407988" lvl="0" indent="-407988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Po elektroforetické separaci a barvení, je možné kvantifikovat jednotlivé zóny jako </a:t>
            </a:r>
            <a:r>
              <a:rPr lang="cs-CZ" u="sng" dirty="0">
                <a:latin typeface="Corbel"/>
                <a:ea typeface="Corbel"/>
                <a:cs typeface="Corbel"/>
                <a:sym typeface="Corbel"/>
              </a:rPr>
              <a:t>procentuální podíl </a:t>
            </a:r>
            <a:r>
              <a:rPr lang="cs-CZ" b="1" dirty="0">
                <a:latin typeface="Corbel"/>
                <a:ea typeface="Corbel"/>
                <a:cs typeface="Corbel"/>
                <a:sym typeface="Corbel"/>
              </a:rPr>
              <a:t>přímou denzitometri</a:t>
            </a:r>
            <a:r>
              <a:rPr lang="cs-CZ" b="1" dirty="0"/>
              <a:t>í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.</a:t>
            </a:r>
            <a:endParaRPr dirty="0"/>
          </a:p>
          <a:p>
            <a:pPr marL="407988" lvl="0" indent="-407988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>
                <a:latin typeface="Corbel"/>
                <a:ea typeface="Corbel"/>
                <a:cs typeface="Corbel"/>
                <a:sym typeface="Corbel"/>
              </a:rPr>
              <a:t>Denzitometr je přístroj, který slouží k vyhodnocení hustoty zbarvení v plošném uspořádání (scanner). 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Jedná se o postup, který je podobný fotometrickému stanovení, zaznamenává měnící se hodnotu absorbance v závislosti na intenzitě zbarvení.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407988" lvl="0" indent="-407988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Při denzitometrii se </a:t>
            </a:r>
            <a:r>
              <a:rPr lang="cs-CZ" b="1" dirty="0">
                <a:latin typeface="Corbel"/>
                <a:ea typeface="Corbel"/>
                <a:cs typeface="Corbel"/>
                <a:sym typeface="Corbel"/>
              </a:rPr>
              <a:t>měří intenzita záření procházejícího průhlednou plochou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, získává se grafický záznam </a:t>
            </a:r>
            <a:r>
              <a:rPr lang="cs-CZ" dirty="0" err="1">
                <a:latin typeface="Corbel"/>
                <a:ea typeface="Corbel"/>
                <a:cs typeface="Corbel"/>
                <a:sym typeface="Corbel"/>
              </a:rPr>
              <a:t>fotometrovaného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 úseku.</a:t>
            </a:r>
          </a:p>
          <a:p>
            <a:pPr marL="407988" lvl="0" indent="-407988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>
                <a:latin typeface="Corbel"/>
                <a:ea typeface="Corbel"/>
                <a:cs typeface="Corbel"/>
                <a:sym typeface="Corbel"/>
              </a:rPr>
              <a:t>Elektroforetický obraz 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se automaticky posunuje nad štěrbinou, kterou prochází světlo zvolené vlnové délky (400 – 700 </a:t>
            </a:r>
            <a:r>
              <a:rPr lang="cs-CZ" dirty="0" err="1">
                <a:latin typeface="Corbel"/>
                <a:ea typeface="Corbel"/>
                <a:cs typeface="Corbel"/>
                <a:sym typeface="Corbel"/>
              </a:rPr>
              <a:t>nm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), v místě frakcí dochází k částečné absorpci záření – to se projeví při dopadu na detektor.</a:t>
            </a:r>
            <a:endParaRPr dirty="0"/>
          </a:p>
          <a:p>
            <a:pPr marL="407988" lvl="0" indent="-407988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>
                <a:latin typeface="Corbel"/>
                <a:ea typeface="Corbel"/>
                <a:cs typeface="Corbel"/>
                <a:sym typeface="Corbel"/>
              </a:rPr>
              <a:t>Plocha pod křivkou </a:t>
            </a:r>
            <a:r>
              <a:rPr lang="cs-CZ" b="1" dirty="0" err="1">
                <a:latin typeface="Corbel"/>
                <a:ea typeface="Corbel"/>
                <a:cs typeface="Corbel"/>
                <a:sym typeface="Corbel"/>
              </a:rPr>
              <a:t>píků</a:t>
            </a:r>
            <a:r>
              <a:rPr lang="cs-CZ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připadající jednotlivým frakcím, </a:t>
            </a:r>
            <a:r>
              <a:rPr lang="cs-CZ" b="1" dirty="0">
                <a:latin typeface="Corbel"/>
                <a:ea typeface="Corbel"/>
                <a:cs typeface="Corbel"/>
                <a:sym typeface="Corbel"/>
              </a:rPr>
              <a:t>je úměrná relativnímu zastoupení jednotlivých frakcí v dělené směsi.</a:t>
            </a:r>
            <a:endParaRPr b="1" dirty="0"/>
          </a:p>
          <a:p>
            <a:pPr marL="407988" lvl="0" indent="-407988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Po zpracování signálu</a:t>
            </a:r>
            <a:r>
              <a:rPr lang="cs-CZ" dirty="0"/>
              <a:t> 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získáme číselné výsledky jednotlivých frakcí – </a:t>
            </a:r>
            <a:r>
              <a:rPr lang="cs-CZ" b="1" dirty="0">
                <a:latin typeface="Corbel"/>
                <a:ea typeface="Corbel"/>
                <a:cs typeface="Corbel"/>
                <a:sym typeface="Corbel"/>
              </a:rPr>
              <a:t>přepočet z celkové bílkoviny</a:t>
            </a:r>
            <a:r>
              <a:rPr lang="cs-CZ" dirty="0">
                <a:latin typeface="Corbel"/>
                <a:ea typeface="Corbel"/>
                <a:cs typeface="Corbel"/>
                <a:sym typeface="Corbel"/>
              </a:rPr>
              <a:t>.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16</a:t>
            </a:fld>
            <a:endParaRPr/>
          </a:p>
        </p:txBody>
      </p:sp>
      <p:pic>
        <p:nvPicPr>
          <p:cNvPr id="2" name="Google Shape;188;p8">
            <a:extLst>
              <a:ext uri="{FF2B5EF4-FFF2-40B4-BE49-F238E27FC236}">
                <a16:creationId xmlns:a16="http://schemas.microsoft.com/office/drawing/2014/main" id="{9D19C1BB-CCC5-AAFD-62B4-95838471D7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1" y="3362820"/>
            <a:ext cx="2857500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763236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Gelová elektroforéza v klinické praxi (SPE)</a:t>
            </a:r>
            <a:endParaRPr dirty="0"/>
          </a:p>
        </p:txBody>
      </p:sp>
      <p:sp>
        <p:nvSpPr>
          <p:cNvPr id="187" name="Google Shape;187;p8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581204" cy="5149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2385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Při elektroforéze sérových bílkovin dochází k rozdělení na frakci albuminu, α1, α2, β1, β2 a </a:t>
            </a:r>
            <a:r>
              <a:rPr lang="cs-CZ" dirty="0" err="1"/>
              <a:t>ɣ</a:t>
            </a:r>
            <a:r>
              <a:rPr lang="cs-CZ" dirty="0"/>
              <a:t>-globulinů</a:t>
            </a:r>
            <a:endParaRPr dirty="0"/>
          </a:p>
          <a:p>
            <a:pPr marL="323850" lvl="0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Proteiny migrují v gelu jako pásy (bandy)</a:t>
            </a:r>
            <a:endParaRPr dirty="0"/>
          </a:p>
          <a:p>
            <a:pPr marL="323850" lvl="0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lang="cs-CZ" dirty="0"/>
          </a:p>
          <a:p>
            <a:pPr marL="323850" lvl="0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lang="cs-CZ" dirty="0"/>
          </a:p>
          <a:p>
            <a:pPr marL="323850" lvl="0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323850" lvl="0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Stanovení zastoupení jednotlivých frakcí může mít orientační význam při hodnocení stadia zánětlivého procesu (akutní zánět - ↑ α1 a později i α2; chronický zánět - ↓albumin, ↑ </a:t>
            </a:r>
            <a:r>
              <a:rPr lang="cs-CZ" dirty="0" err="1"/>
              <a:t>gamma</a:t>
            </a:r>
            <a:r>
              <a:rPr lang="cs-CZ" dirty="0"/>
              <a:t> globuliny)</a:t>
            </a:r>
          </a:p>
          <a:p>
            <a:pPr marL="781050" lvl="1" indent="-323850">
              <a:spcBef>
                <a:spcPts val="1200"/>
              </a:spcBef>
              <a:buSzPts val="2000"/>
            </a:pPr>
            <a:r>
              <a:rPr lang="cs-CZ" b="1" noProof="0" dirty="0">
                <a:solidFill>
                  <a:schemeClr val="accent1"/>
                </a:solidFill>
              </a:rPr>
              <a:t>Vyhodnocování zastoupení jednotlivých zón je dnes z velké části nahrazeno automatizovanými metodami stanovení specifických proteinů!</a:t>
            </a:r>
          </a:p>
          <a:p>
            <a:pPr marL="781050" lvl="1" indent="-323850">
              <a:spcBef>
                <a:spcPts val="1200"/>
              </a:spcBef>
              <a:buSzPts val="2000"/>
            </a:pPr>
            <a:r>
              <a:rPr lang="cs-CZ" b="1" noProof="0" dirty="0">
                <a:solidFill>
                  <a:schemeClr val="accent1"/>
                </a:solidFill>
              </a:rPr>
              <a:t>Hlavní význam elektroforézy sérových bílkovin: detekce monoklonálních imunoglobulinů (M-proteinu).</a:t>
            </a: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372" y="3362820"/>
            <a:ext cx="28575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8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17</a:t>
            </a:fld>
            <a:endParaRPr/>
          </a:p>
        </p:txBody>
      </p:sp>
      <p:pic>
        <p:nvPicPr>
          <p:cNvPr id="2" name="Google Shape;280;p19">
            <a:extLst>
              <a:ext uri="{FF2B5EF4-FFF2-40B4-BE49-F238E27FC236}">
                <a16:creationId xmlns:a16="http://schemas.microsoft.com/office/drawing/2014/main" id="{B35C4557-4BDA-0B04-21F4-ADC1B59BFB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7111" t="36665" r="36180" b="47049"/>
          <a:stretch/>
        </p:blipFill>
        <p:spPr>
          <a:xfrm>
            <a:off x="5476459" y="2097156"/>
            <a:ext cx="2325757" cy="116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763236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Gelová elektroforéza v praxi (SPE):</a:t>
            </a:r>
            <a:br>
              <a:rPr lang="cs-CZ" dirty="0"/>
            </a:br>
            <a:br>
              <a:rPr lang="cs-CZ" dirty="0"/>
            </a:br>
            <a:r>
              <a:rPr lang="cs-CZ" dirty="0"/>
              <a:t>Frakce</a:t>
            </a:r>
            <a:endParaRPr dirty="0"/>
          </a:p>
        </p:txBody>
      </p:sp>
      <p:sp>
        <p:nvSpPr>
          <p:cNvPr id="195" name="Google Shape;195;p9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581204" cy="323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 b="1" cap="none" dirty="0"/>
              <a:t>ALBUMIN</a:t>
            </a:r>
            <a:endParaRPr dirty="0"/>
          </a:p>
          <a:p>
            <a:pPr marL="266700" lvl="0" indent="-2667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sz="2200" dirty="0"/>
              <a:t>55-65 % z celkových proteinů plasmy</a:t>
            </a:r>
            <a:endParaRPr sz="2200" dirty="0"/>
          </a:p>
          <a:p>
            <a:pPr marL="266700" lvl="0" indent="-2667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sz="2200" dirty="0"/>
              <a:t>denně produkce v játrech až 12 g</a:t>
            </a:r>
            <a:endParaRPr sz="2200" dirty="0"/>
          </a:p>
          <a:p>
            <a:pPr marL="266700" lvl="0" indent="-2667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sz="2200" dirty="0"/>
              <a:t>elipsoidní tvar – nezvyšuje viskozitu plasmy</a:t>
            </a:r>
            <a:endParaRPr sz="2200" dirty="0"/>
          </a:p>
          <a:p>
            <a:pPr marL="266700" lvl="0" indent="-2667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sz="2200" dirty="0"/>
              <a:t>funkce:</a:t>
            </a:r>
            <a:endParaRPr sz="2200" dirty="0"/>
          </a:p>
          <a:p>
            <a:pPr marL="723900" lvl="2" indent="-266700"/>
            <a:r>
              <a:rPr lang="cs-CZ" sz="2000" dirty="0"/>
              <a:t>proteinová rezerva (zdroj AMK)</a:t>
            </a:r>
            <a:endParaRPr sz="2000" dirty="0"/>
          </a:p>
          <a:p>
            <a:pPr marL="723900" lvl="2" indent="-266700">
              <a:spcBef>
                <a:spcPts val="500"/>
              </a:spcBef>
            </a:pPr>
            <a:r>
              <a:rPr lang="cs-CZ" sz="2000" dirty="0"/>
              <a:t>transport – bilirubin, hem, steroidní látky, kovy, léky</a:t>
            </a:r>
            <a:endParaRPr sz="2000" dirty="0"/>
          </a:p>
          <a:p>
            <a:pPr marL="723900" lvl="2" indent="-266700">
              <a:spcBef>
                <a:spcPts val="500"/>
              </a:spcBef>
            </a:pPr>
            <a:r>
              <a:rPr lang="cs-CZ" sz="2000" dirty="0"/>
              <a:t>vazba vody – ztráty albuminů při poruchách ledvin vedou k přestupu vody do tkání → otoky</a:t>
            </a:r>
            <a:endParaRPr sz="2000" dirty="0"/>
          </a:p>
        </p:txBody>
      </p:sp>
      <p:pic>
        <p:nvPicPr>
          <p:cNvPr id="196" name="Google Shape;19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2146" y="4103995"/>
            <a:ext cx="28575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763236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Gelová elektroforéza v praxi (SPE):</a:t>
            </a:r>
            <a:br>
              <a:rPr lang="cs-CZ" dirty="0"/>
            </a:br>
            <a:br>
              <a:rPr lang="cs-CZ" dirty="0"/>
            </a:br>
            <a:r>
              <a:rPr lang="cs-CZ" dirty="0"/>
              <a:t>Frakce</a:t>
            </a:r>
            <a:endParaRPr dirty="0"/>
          </a:p>
        </p:txBody>
      </p:sp>
      <p:sp>
        <p:nvSpPr>
          <p:cNvPr id="203" name="Google Shape;203;p10"/>
          <p:cNvSpPr txBox="1">
            <a:spLocks noGrp="1"/>
          </p:cNvSpPr>
          <p:nvPr>
            <p:ph type="body" idx="1"/>
          </p:nvPr>
        </p:nvSpPr>
        <p:spPr>
          <a:xfrm>
            <a:off x="3869267" y="864108"/>
            <a:ext cx="7594851" cy="351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 b="1" dirty="0"/>
              <a:t>ɑ1 </a:t>
            </a:r>
            <a:r>
              <a:rPr lang="cs-CZ" b="1" cap="none" dirty="0"/>
              <a:t>GLOBULINY</a:t>
            </a:r>
            <a:endParaRPr dirty="0"/>
          </a:p>
          <a:p>
            <a:pPr marL="266700" lvl="0" indent="-2667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prakticky jediná bílkovina, která ovlivňuje tvar a intenzitu alfa 1 zóny – </a:t>
            </a:r>
            <a:r>
              <a:rPr lang="cs-CZ" b="1" dirty="0"/>
              <a:t>alfa-1-antitrypsin</a:t>
            </a:r>
            <a:endParaRPr b="1" cap="none" dirty="0"/>
          </a:p>
          <a:p>
            <a:pPr marL="685800" lvl="1" indent="-18288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chrání před enzymy zánětlivých buněk, inhibitor proteáz</a:t>
            </a:r>
            <a:endParaRPr dirty="0"/>
          </a:p>
          <a:p>
            <a:pPr marL="266700" lvl="0" indent="-266700" algn="l" rtl="0">
              <a:lnSpc>
                <a:spcPct val="90000"/>
              </a:lnSpc>
              <a:spcBef>
                <a:spcPts val="145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dále kyselý alfa-1 globulin, </a:t>
            </a:r>
            <a:r>
              <a:rPr lang="cs-CZ" dirty="0" err="1"/>
              <a:t>transkortin</a:t>
            </a:r>
            <a:r>
              <a:rPr lang="cs-CZ" dirty="0"/>
              <a:t>, </a:t>
            </a:r>
            <a:r>
              <a:rPr lang="cs-CZ" dirty="0" err="1"/>
              <a:t>transkobalamin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cs-CZ" b="1" dirty="0"/>
              <a:t>ɑ2 </a:t>
            </a:r>
            <a:r>
              <a:rPr lang="cs-CZ" b="1" cap="none" dirty="0"/>
              <a:t>GLOBULINY</a:t>
            </a:r>
            <a:endParaRPr dirty="0"/>
          </a:p>
          <a:p>
            <a:pPr marL="266700" lvl="0" indent="-21113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intenzitu a morfologii bandu ovlivňují stejným dílem </a:t>
            </a:r>
            <a:r>
              <a:rPr lang="cs-CZ" b="1" dirty="0"/>
              <a:t>alfa-2- </a:t>
            </a:r>
            <a:r>
              <a:rPr lang="cs-CZ" b="1" dirty="0" err="1"/>
              <a:t>makroglobulin</a:t>
            </a:r>
            <a:r>
              <a:rPr lang="cs-CZ" b="1" dirty="0"/>
              <a:t> a </a:t>
            </a:r>
            <a:r>
              <a:rPr lang="cs-CZ" b="1" dirty="0" err="1"/>
              <a:t>haptoglobin</a:t>
            </a:r>
            <a:r>
              <a:rPr lang="cs-CZ" b="1" dirty="0"/>
              <a:t>.</a:t>
            </a:r>
            <a:endParaRPr b="1" dirty="0"/>
          </a:p>
        </p:txBody>
      </p:sp>
      <p:pic>
        <p:nvPicPr>
          <p:cNvPr id="204" name="Google Shape;20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2146" y="4103995"/>
            <a:ext cx="28575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0"/>
          <p:cNvSpPr txBox="1"/>
          <p:nvPr/>
        </p:nvSpPr>
        <p:spPr>
          <a:xfrm>
            <a:off x="3325961" y="4407900"/>
            <a:ext cx="4876343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cs-CZ" sz="1800" b="0" i="0" u="none" strike="noStrike" cap="none" dirty="0" err="1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Haptoglobin</a:t>
            </a:r>
            <a:r>
              <a:rPr lang="cs-CZ" sz="1800" b="0" i="0" u="none" strike="noStrike" cap="none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:</a:t>
            </a:r>
            <a:endParaRPr dirty="0"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cs-CZ" sz="1800" b="0" i="0" u="none" strike="noStrike" cap="none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vazba hemoglobinu z rozpadlých erytrocytů (zabraňuje ztrátám </a:t>
            </a:r>
            <a:r>
              <a:rPr lang="cs-CZ" sz="1800" b="0" i="0" u="none" strike="noStrike" cap="none" dirty="0" err="1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Fe</a:t>
            </a:r>
            <a:r>
              <a:rPr lang="cs-CZ" sz="1800" b="0" i="0" u="none" strike="noStrike" cap="none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dirty="0"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cs-CZ" sz="1800" b="0" i="0" u="none" strike="noStrike" cap="none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↑ při akutním zánětu a při zátěži</a:t>
            </a:r>
            <a:endParaRPr dirty="0"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cs-CZ" sz="1800" b="0" i="0" u="none" strike="noStrike" cap="none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↓ při rozpadu velkého množství erytrocytů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6" name="Google Shape;206;p10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sz="3200" dirty="0"/>
              <a:t>Elektroforetické metody</a:t>
            </a:r>
            <a:endParaRPr sz="3200" dirty="0"/>
          </a:p>
        </p:txBody>
      </p:sp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3724267" y="469658"/>
            <a:ext cx="75948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556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200" dirty="0"/>
              <a:t>Analytické separační metody</a:t>
            </a:r>
            <a:endParaRPr sz="2200" dirty="0"/>
          </a:p>
          <a:p>
            <a:pPr marL="355600" lvl="0" indent="-342900" algn="just" rtl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SzPts val="1800"/>
              <a:buChar char="●"/>
            </a:pPr>
            <a:r>
              <a:rPr lang="cs-CZ" sz="2200" dirty="0"/>
              <a:t>K dělení látek dochází díky jejich rozdílné pohyblivosti  vlivem vnějšího elektrického pole (stejnosměrný el. proud)</a:t>
            </a:r>
            <a:endParaRPr sz="2200" dirty="0"/>
          </a:p>
          <a:p>
            <a:pPr marL="12700" lvl="0" indent="0" algn="just" rtl="0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685800" marR="661035" lvl="1" indent="-19558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cs-CZ" sz="2000" dirty="0"/>
              <a:t>Rychlost migrace proteinů závisí na těchto faktorech:</a:t>
            </a:r>
            <a:endParaRPr sz="2000" dirty="0"/>
          </a:p>
          <a:p>
            <a:pPr marL="1143000" lvl="2" indent="-182880" algn="l" rtl="0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SzPts val="1800"/>
              <a:buChar char="●"/>
            </a:pPr>
            <a:r>
              <a:rPr lang="cs-CZ" sz="2000" dirty="0"/>
              <a:t>Elektrický náboj molekuly</a:t>
            </a:r>
            <a:endParaRPr sz="2000" dirty="0"/>
          </a:p>
          <a:p>
            <a:pPr marL="1143000" lvl="2" indent="-182880" algn="l" rtl="0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SzPts val="1800"/>
              <a:buChar char="●"/>
            </a:pPr>
            <a:r>
              <a:rPr lang="cs-CZ" sz="2000" dirty="0"/>
              <a:t>Velikost a tvar molekuly – větší se pohybují pomaleji</a:t>
            </a:r>
            <a:endParaRPr sz="2000" dirty="0"/>
          </a:p>
          <a:p>
            <a:pPr marL="1143000" lvl="2" indent="-182880" algn="l" rtl="0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SzPts val="1800"/>
              <a:buChar char="●"/>
            </a:pPr>
            <a:r>
              <a:rPr lang="cs-CZ" sz="2000" dirty="0"/>
              <a:t>Síla elektrického pole</a:t>
            </a:r>
            <a:endParaRPr sz="2000" dirty="0"/>
          </a:p>
          <a:p>
            <a:pPr marL="1143000" lvl="2" indent="-182880" algn="l" rtl="0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SzPts val="1800"/>
              <a:buChar char="●"/>
            </a:pPr>
            <a:r>
              <a:rPr lang="cs-CZ" sz="2000" dirty="0"/>
              <a:t>Vlastnosti nosného média</a:t>
            </a:r>
            <a:endParaRPr sz="2000" dirty="0"/>
          </a:p>
          <a:p>
            <a:pPr marL="1143000" lvl="2" indent="-182880" algn="l" rtl="0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SzPts val="1800"/>
              <a:buChar char="●"/>
            </a:pPr>
            <a:r>
              <a:rPr lang="cs-CZ" sz="2000" dirty="0"/>
              <a:t>Teplota</a:t>
            </a:r>
            <a:endParaRPr sz="2000" dirty="0"/>
          </a:p>
          <a:p>
            <a:pPr marL="1143000" lvl="0" indent="0" algn="l" rtl="0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5755" y="3862882"/>
            <a:ext cx="2857500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763236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Gelová elektroforéza v praxi (SPE):</a:t>
            </a:r>
            <a:br>
              <a:rPr lang="cs-CZ" dirty="0"/>
            </a:br>
            <a:br>
              <a:rPr lang="cs-CZ" dirty="0"/>
            </a:br>
            <a:r>
              <a:rPr lang="cs-CZ" dirty="0"/>
              <a:t>Frakce</a:t>
            </a:r>
            <a:endParaRPr dirty="0"/>
          </a:p>
        </p:txBody>
      </p:sp>
      <p:sp>
        <p:nvSpPr>
          <p:cNvPr id="212" name="Google Shape;212;p11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581204" cy="323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dirty="0"/>
              <a:t>β </a:t>
            </a:r>
            <a:r>
              <a:rPr lang="cs-CZ" b="1" cap="none" dirty="0"/>
              <a:t>GLOBULINY</a:t>
            </a:r>
            <a:endParaRPr dirty="0"/>
          </a:p>
          <a:p>
            <a:pPr marL="366713" lvl="0" indent="-22701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cs-CZ" dirty="0"/>
              <a:t>β1 = </a:t>
            </a:r>
            <a:r>
              <a:rPr lang="cs-CZ" b="1" dirty="0"/>
              <a:t>transferin</a:t>
            </a:r>
            <a:r>
              <a:rPr lang="cs-CZ" dirty="0"/>
              <a:t> </a:t>
            </a:r>
            <a:r>
              <a:rPr lang="cs-CZ" cap="none" dirty="0"/>
              <a:t>–</a:t>
            </a:r>
            <a:r>
              <a:rPr lang="cs-CZ" dirty="0"/>
              <a:t> vazba a transport železa</a:t>
            </a:r>
            <a:endParaRPr dirty="0"/>
          </a:p>
          <a:p>
            <a:pPr marL="366713" lvl="0" indent="-22701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cs-CZ" dirty="0"/>
              <a:t>β2 =  </a:t>
            </a:r>
            <a:r>
              <a:rPr lang="cs-CZ" b="1" dirty="0"/>
              <a:t>komplement C3 </a:t>
            </a:r>
            <a:endParaRPr b="1" dirty="0"/>
          </a:p>
          <a:p>
            <a:pPr marL="182880" lvl="0" indent="-6540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cs-CZ" b="1" dirty="0" err="1"/>
              <a:t>γ</a:t>
            </a:r>
            <a:r>
              <a:rPr lang="cs-CZ" b="1" dirty="0"/>
              <a:t> </a:t>
            </a:r>
            <a:r>
              <a:rPr lang="cs-CZ" b="1" cap="none" dirty="0"/>
              <a:t>GLOBULINY</a:t>
            </a:r>
            <a:endParaRPr dirty="0"/>
          </a:p>
          <a:p>
            <a:pPr marL="407988" lvl="0" indent="-26828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cs-CZ" dirty="0" err="1"/>
              <a:t>IgG</a:t>
            </a:r>
            <a:r>
              <a:rPr lang="cs-CZ" dirty="0"/>
              <a:t>, </a:t>
            </a:r>
            <a:r>
              <a:rPr lang="cs-CZ" dirty="0" err="1"/>
              <a:t>IgM</a:t>
            </a:r>
            <a:r>
              <a:rPr lang="cs-CZ" dirty="0"/>
              <a:t>, </a:t>
            </a:r>
            <a:r>
              <a:rPr lang="cs-CZ" dirty="0" err="1"/>
              <a:t>IgA</a:t>
            </a:r>
            <a:r>
              <a:rPr lang="cs-CZ" dirty="0"/>
              <a:t>, IgD, </a:t>
            </a:r>
            <a:r>
              <a:rPr lang="cs-CZ" dirty="0" err="1"/>
              <a:t>IgE</a:t>
            </a:r>
            <a:endParaRPr dirty="0"/>
          </a:p>
          <a:p>
            <a:pPr marL="407988" lvl="0" indent="-26828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cs-CZ" dirty="0"/>
              <a:t>lehké řetězce </a:t>
            </a:r>
            <a:r>
              <a:rPr lang="cs-CZ" dirty="0" err="1"/>
              <a:t>κƛ</a:t>
            </a:r>
            <a:endParaRPr dirty="0"/>
          </a:p>
          <a:p>
            <a:pPr marL="407988" lvl="0" indent="-26828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cs-CZ" dirty="0"/>
              <a:t>Produkovány B-lymfocyty (plazmatickými buňkami)</a:t>
            </a:r>
            <a:endParaRPr dirty="0"/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2146" y="4103995"/>
            <a:ext cx="28575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1" descr="B Cell – Cell Carto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8853" y="4241720"/>
            <a:ext cx="3480180" cy="208674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/>
              <a:t>Protilátky: struktura</a:t>
            </a:r>
            <a:endParaRPr/>
          </a:p>
        </p:txBody>
      </p:sp>
      <p:sp>
        <p:nvSpPr>
          <p:cNvPr id="221" name="Google Shape;221;p12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" lvl="0" indent="-5587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222" name="Google Shape;222;p12" descr="Antibody Isotypes: IgG, IgA, IgM, IgE, Ig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9096" y="620630"/>
            <a:ext cx="7795544" cy="560759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/>
              <a:t>Detekce paraproteinu</a:t>
            </a:r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20675" lvl="0" indent="-32067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Imunoelektroforéza je v současné době používána téměř výhradně k průkazu monoklonálního imunoglobulinu = </a:t>
            </a:r>
            <a:r>
              <a:rPr lang="cs-CZ" dirty="0" err="1"/>
              <a:t>paraproteinu</a:t>
            </a:r>
            <a:endParaRPr dirty="0"/>
          </a:p>
          <a:p>
            <a:pPr marL="320675" lvl="0" indent="-320675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 err="1"/>
              <a:t>Paraprotein</a:t>
            </a:r>
            <a:r>
              <a:rPr lang="cs-CZ" dirty="0"/>
              <a:t> (PP, </a:t>
            </a:r>
            <a:r>
              <a:rPr lang="cs-CZ" dirty="0" err="1"/>
              <a:t>MIg</a:t>
            </a:r>
            <a:r>
              <a:rPr lang="cs-CZ" dirty="0"/>
              <a:t>) je produkován klonem nádorových plasmatických buněk = </a:t>
            </a:r>
            <a:r>
              <a:rPr lang="cs-CZ" dirty="0" err="1"/>
              <a:t>plazmocytom</a:t>
            </a:r>
            <a:r>
              <a:rPr lang="cs-CZ" dirty="0"/>
              <a:t>, </a:t>
            </a:r>
            <a:r>
              <a:rPr lang="cs-CZ" dirty="0" err="1"/>
              <a:t>plazmocytární</a:t>
            </a:r>
            <a:r>
              <a:rPr lang="cs-CZ" dirty="0"/>
              <a:t> myelom</a:t>
            </a:r>
            <a:endParaRPr dirty="0"/>
          </a:p>
          <a:p>
            <a:pPr marL="320675" lvl="0" indent="-320675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/>
              <a:t>Mnohočetný myelom</a:t>
            </a:r>
            <a:r>
              <a:rPr lang="cs-CZ" dirty="0"/>
              <a:t> = nádor vycházející z plazmatických buněk</a:t>
            </a:r>
            <a:endParaRPr b="1" dirty="0"/>
          </a:p>
          <a:p>
            <a:pPr marL="320675" lvl="0" indent="-320675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/>
              <a:t>CRAB </a:t>
            </a:r>
            <a:r>
              <a:rPr lang="cs-CZ" dirty="0"/>
              <a:t>symptomy</a:t>
            </a:r>
            <a:endParaRPr dirty="0"/>
          </a:p>
          <a:p>
            <a:pPr marL="320675" lvl="0" indent="-320675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320675" lvl="0" indent="-320675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/>
              <a:t>Přítomnost </a:t>
            </a:r>
            <a:r>
              <a:rPr lang="cs-CZ" b="1" dirty="0" err="1"/>
              <a:t>MIg</a:t>
            </a:r>
            <a:r>
              <a:rPr lang="cs-CZ" b="1" dirty="0"/>
              <a:t> = výrazný nefyziologický úzký band obvykle v gama zóně</a:t>
            </a:r>
            <a:endParaRPr b="1" dirty="0"/>
          </a:p>
          <a:p>
            <a:pPr marL="320675" lvl="0" indent="-320675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Příčinou jasného pruhu je fakt, že se PP pohybuje velmi uniformě, protože každá molekula má stejné aminokyselinové složení (tudíž stejný náboj a molekulovou hmotnost)</a:t>
            </a:r>
            <a:endParaRPr dirty="0"/>
          </a:p>
        </p:txBody>
      </p:sp>
      <p:sp>
        <p:nvSpPr>
          <p:cNvPr id="230" name="Google Shape;230;p13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/>
              <a:t>CRAB symptomy</a:t>
            </a:r>
            <a:endParaRPr/>
          </a:p>
        </p:txBody>
      </p:sp>
      <p:pic>
        <p:nvPicPr>
          <p:cNvPr id="236" name="Google Shape;236;p14" descr="What is Multiple Myeloma? Symptoms, Causes, &amp; Prognos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5495" y="1693514"/>
            <a:ext cx="7745103" cy="346182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4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Elektroforéza s následnou </a:t>
            </a:r>
            <a:r>
              <a:rPr lang="cs-CZ" dirty="0" err="1"/>
              <a:t>imunofixací</a:t>
            </a:r>
            <a:endParaRPr dirty="0"/>
          </a:p>
        </p:txBody>
      </p:sp>
      <p:sp>
        <p:nvSpPr>
          <p:cNvPr id="247" name="Google Shape;247;p15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6998757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 sz="2400" dirty="0"/>
              <a:t>Provádí se ve čtyřech krocích:</a:t>
            </a:r>
            <a:endParaRPr sz="2400" dirty="0"/>
          </a:p>
          <a:p>
            <a:pPr marL="355600" marR="614045" lvl="0" indent="-342900" algn="just" rtl="0">
              <a:lnSpc>
                <a:spcPct val="129500"/>
              </a:lnSpc>
              <a:spcBef>
                <a:spcPts val="62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/>
              <a:t>Separace proteinů elektroforézou </a:t>
            </a:r>
            <a:r>
              <a:rPr lang="cs-CZ" dirty="0"/>
              <a:t>na </a:t>
            </a:r>
            <a:r>
              <a:rPr lang="cs-CZ" dirty="0" err="1"/>
              <a:t>agarózovém</a:t>
            </a:r>
            <a:r>
              <a:rPr lang="cs-CZ" dirty="0"/>
              <a:t> gelu.</a:t>
            </a:r>
            <a:endParaRPr dirty="0"/>
          </a:p>
          <a:p>
            <a:pPr marL="355600" marR="5080" lvl="0" indent="-342900" algn="just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 err="1"/>
              <a:t>Imunofixace</a:t>
            </a:r>
            <a:r>
              <a:rPr lang="cs-CZ" b="1" dirty="0"/>
              <a:t> (</a:t>
            </a:r>
            <a:r>
              <a:rPr lang="cs-CZ" b="1" dirty="0" err="1"/>
              <a:t>imunoprecipitace</a:t>
            </a:r>
            <a:r>
              <a:rPr lang="cs-CZ" b="1" dirty="0"/>
              <a:t>) </a:t>
            </a:r>
            <a:r>
              <a:rPr lang="cs-CZ" dirty="0"/>
              <a:t>proteinů rozdělených elektroforézou </a:t>
            </a:r>
            <a:r>
              <a:rPr lang="cs-CZ" dirty="0"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cs-CZ" dirty="0"/>
              <a:t> příslušné migrační stopy jsou překryty </a:t>
            </a:r>
            <a:r>
              <a:rPr lang="cs-CZ" b="1" dirty="0"/>
              <a:t>jednotlivými antiséry </a:t>
            </a:r>
            <a:r>
              <a:rPr lang="cs-CZ" dirty="0"/>
              <a:t>(anti-</a:t>
            </a:r>
            <a:r>
              <a:rPr lang="cs-CZ" dirty="0" err="1"/>
              <a:t>IgG</a:t>
            </a:r>
            <a:r>
              <a:rPr lang="cs-CZ" dirty="0"/>
              <a:t>, -</a:t>
            </a:r>
            <a:r>
              <a:rPr lang="cs-CZ" dirty="0" err="1"/>
              <a:t>IgM</a:t>
            </a:r>
            <a:r>
              <a:rPr lang="cs-CZ" dirty="0"/>
              <a:t>, </a:t>
            </a:r>
            <a:r>
              <a:rPr lang="cs-CZ" dirty="0" err="1"/>
              <a:t>IgA</a:t>
            </a:r>
            <a:r>
              <a:rPr lang="cs-CZ" dirty="0"/>
              <a:t>, -kappa a –lambda). Antiséra difundují do gelu a </a:t>
            </a:r>
            <a:r>
              <a:rPr lang="cs-CZ" dirty="0" err="1"/>
              <a:t>precipitují</a:t>
            </a:r>
            <a:r>
              <a:rPr lang="cs-CZ" dirty="0"/>
              <a:t> přítomné antigeny. Proteiny v referenční stopě jsou jsou fixovány fixačním roztokem.</a:t>
            </a:r>
            <a:endParaRPr dirty="0"/>
          </a:p>
          <a:p>
            <a:pPr marL="355600" marR="5080" lvl="0" indent="-342900" algn="just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 err="1"/>
              <a:t>Neprecipitované</a:t>
            </a:r>
            <a:r>
              <a:rPr lang="cs-CZ" b="1" dirty="0"/>
              <a:t>, rozpustné proteiny jsou z gelu odstraněny </a:t>
            </a:r>
            <a:r>
              <a:rPr lang="cs-CZ" dirty="0"/>
              <a:t>odsátím a promytím. Komplex antigen-protilátka zůstává v gelové matrix.</a:t>
            </a:r>
            <a:endParaRPr dirty="0"/>
          </a:p>
          <a:p>
            <a:pPr marL="355600" lvl="0" indent="-342900" algn="just" rtl="0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 err="1"/>
              <a:t>Precipitované</a:t>
            </a:r>
            <a:r>
              <a:rPr lang="cs-CZ" dirty="0"/>
              <a:t> proteiny jsou vizualizovány </a:t>
            </a:r>
            <a:r>
              <a:rPr lang="cs-CZ" b="1" dirty="0"/>
              <a:t>obarvením</a:t>
            </a:r>
            <a:endParaRPr b="1" dirty="0"/>
          </a:p>
        </p:txBody>
      </p:sp>
      <p:sp>
        <p:nvSpPr>
          <p:cNvPr id="248" name="Google Shape;248;p15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24</a:t>
            </a:fld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0A52E4B-907C-54A2-E05C-201ED814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9" y="3851890"/>
            <a:ext cx="2722573" cy="187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 err="1"/>
              <a:t>Imunofixace</a:t>
            </a:r>
            <a:r>
              <a:rPr lang="cs-CZ" dirty="0"/>
              <a:t>: zpracování</a:t>
            </a:r>
            <a:endParaRPr dirty="0"/>
          </a:p>
        </p:txBody>
      </p:sp>
      <p:pic>
        <p:nvPicPr>
          <p:cNvPr id="254" name="Google Shape;25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66055" y="266700"/>
            <a:ext cx="5831945" cy="437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900990" y="2709862"/>
            <a:ext cx="4406900" cy="33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6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 err="1"/>
              <a:t>Imunofixace</a:t>
            </a:r>
            <a:r>
              <a:rPr lang="cs-CZ" dirty="0"/>
              <a:t>: zpracování</a:t>
            </a:r>
            <a:endParaRPr dirty="0"/>
          </a:p>
        </p:txBody>
      </p:sp>
      <p:pic>
        <p:nvPicPr>
          <p:cNvPr id="262" name="Google Shape;26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9200" y="304800"/>
            <a:ext cx="5334000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315201" y="2113551"/>
            <a:ext cx="5121275" cy="384095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/>
              <a:t>Imunofixace: zpracování</a:t>
            </a:r>
            <a:endParaRPr/>
          </a:p>
        </p:txBody>
      </p:sp>
      <p:pic>
        <p:nvPicPr>
          <p:cNvPr id="270" name="Google Shape;270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10001" y="379015"/>
            <a:ext cx="43688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1" y="2921000"/>
            <a:ext cx="4851400" cy="36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8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27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DD3CC1-6F45-126D-35BD-1F427699A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13" y="4171017"/>
            <a:ext cx="2722573" cy="187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6031-5E12-E7C6-B3C4-7DBC1413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Imunofixace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68960-59A3-130A-CB30-FCF6AE05C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492242"/>
          </a:xfrm>
        </p:spPr>
        <p:txBody>
          <a:bodyPr>
            <a:normAutofit fontScale="92500" lnSpcReduction="20000"/>
          </a:bodyPr>
          <a:lstStyle/>
          <a:p>
            <a:r>
              <a:rPr lang="cs-CZ" b="1" noProof="0" dirty="0"/>
              <a:t>Penta fixace</a:t>
            </a:r>
            <a:endParaRPr lang="cs-CZ" noProof="0" dirty="0"/>
          </a:p>
          <a:p>
            <a:pPr marL="762000" indent="-268288">
              <a:buFont typeface="Arial" panose="020B0604020202020204" pitchFamily="34" charset="0"/>
              <a:buChar char="•"/>
            </a:pPr>
            <a:r>
              <a:rPr lang="cs-CZ" noProof="0" dirty="0"/>
              <a:t>Do jedné stopy se nanese směs všech pěti antisér: </a:t>
            </a:r>
            <a:r>
              <a:rPr lang="cs-CZ" b="1" noProof="0" dirty="0" err="1"/>
              <a:t>IgG</a:t>
            </a:r>
            <a:r>
              <a:rPr lang="cs-CZ" b="1" noProof="0" dirty="0"/>
              <a:t>, </a:t>
            </a:r>
            <a:r>
              <a:rPr lang="cs-CZ" b="1" noProof="0" dirty="0" err="1"/>
              <a:t>IgA</a:t>
            </a:r>
            <a:r>
              <a:rPr lang="cs-CZ" b="1" noProof="0" dirty="0"/>
              <a:t>, </a:t>
            </a:r>
            <a:r>
              <a:rPr lang="cs-CZ" b="1" noProof="0" dirty="0" err="1"/>
              <a:t>IgM</a:t>
            </a:r>
            <a:r>
              <a:rPr lang="cs-CZ" b="1" noProof="0" dirty="0"/>
              <a:t>, </a:t>
            </a:r>
            <a:r>
              <a:rPr lang="cs-CZ" b="1" noProof="0" dirty="0" err="1"/>
              <a:t>κ</a:t>
            </a:r>
            <a:r>
              <a:rPr lang="cs-CZ" b="1" noProof="0" dirty="0"/>
              <a:t>, </a:t>
            </a:r>
            <a:r>
              <a:rPr lang="cs-CZ" b="1" noProof="0" dirty="0" err="1"/>
              <a:t>λ</a:t>
            </a:r>
            <a:r>
              <a:rPr lang="cs-CZ" noProof="0" dirty="0"/>
              <a:t>.</a:t>
            </a:r>
          </a:p>
          <a:p>
            <a:pPr marL="762000" indent="-268288">
              <a:buFont typeface="Arial" panose="020B0604020202020204" pitchFamily="34" charset="0"/>
              <a:buChar char="•"/>
            </a:pPr>
            <a:r>
              <a:rPr lang="cs-CZ" noProof="0" dirty="0"/>
              <a:t>Slouží k rychlé orientaci – ukáže, zda v séru je </a:t>
            </a:r>
            <a:r>
              <a:rPr lang="cs-CZ" b="1" noProof="0" dirty="0"/>
              <a:t>nějaká monoklonální komponenta</a:t>
            </a:r>
            <a:r>
              <a:rPr lang="cs-CZ" noProof="0" dirty="0"/>
              <a:t>.</a:t>
            </a:r>
          </a:p>
          <a:p>
            <a:pPr marL="762000" indent="-268288">
              <a:buFont typeface="Arial" panose="020B0604020202020204" pitchFamily="34" charset="0"/>
              <a:buChar char="•"/>
            </a:pPr>
            <a:r>
              <a:rPr lang="cs-CZ" noProof="0" dirty="0"/>
              <a:t>Pokud se objeví pozitivní pruh, je nutné provést rozlišení jednotlivými antiséry.</a:t>
            </a:r>
          </a:p>
          <a:p>
            <a:r>
              <a:rPr lang="cs-CZ" b="1" noProof="0" dirty="0"/>
              <a:t>Plná fixace</a:t>
            </a:r>
            <a:endParaRPr lang="cs-CZ" noProof="0" dirty="0"/>
          </a:p>
          <a:p>
            <a:pPr marL="762000" indent="-268288">
              <a:buFont typeface="Arial" panose="020B0604020202020204" pitchFamily="34" charset="0"/>
              <a:buChar char="•"/>
            </a:pPr>
            <a:r>
              <a:rPr lang="cs-CZ" noProof="0" dirty="0"/>
              <a:t>Každé antisérum (</a:t>
            </a:r>
            <a:r>
              <a:rPr lang="cs-CZ" noProof="0" dirty="0" err="1"/>
              <a:t>IgG</a:t>
            </a:r>
            <a:r>
              <a:rPr lang="cs-CZ" noProof="0" dirty="0"/>
              <a:t>, </a:t>
            </a:r>
            <a:r>
              <a:rPr lang="cs-CZ" noProof="0" dirty="0" err="1"/>
              <a:t>IgA</a:t>
            </a:r>
            <a:r>
              <a:rPr lang="cs-CZ" noProof="0" dirty="0"/>
              <a:t>, </a:t>
            </a:r>
            <a:r>
              <a:rPr lang="cs-CZ" noProof="0" dirty="0" err="1"/>
              <a:t>IgM</a:t>
            </a:r>
            <a:r>
              <a:rPr lang="cs-CZ" noProof="0" dirty="0"/>
              <a:t>, </a:t>
            </a:r>
            <a:r>
              <a:rPr lang="cs-CZ" noProof="0" dirty="0" err="1"/>
              <a:t>κ</a:t>
            </a:r>
            <a:r>
              <a:rPr lang="cs-CZ" noProof="0" dirty="0"/>
              <a:t>, </a:t>
            </a:r>
            <a:r>
              <a:rPr lang="cs-CZ" noProof="0" dirty="0" err="1"/>
              <a:t>λ</a:t>
            </a:r>
            <a:r>
              <a:rPr lang="cs-CZ" dirty="0"/>
              <a:t>) </a:t>
            </a:r>
            <a:r>
              <a:rPr lang="cs-CZ" noProof="0" dirty="0"/>
              <a:t>se aplikuje do samostatné stopy.</a:t>
            </a:r>
          </a:p>
          <a:p>
            <a:pPr marL="762000" indent="-268288">
              <a:buFont typeface="Arial" panose="020B0604020202020204" pitchFamily="34" charset="0"/>
              <a:buChar char="•"/>
            </a:pPr>
            <a:r>
              <a:rPr lang="cs-CZ" noProof="0" dirty="0"/>
              <a:t>Umožní </a:t>
            </a:r>
            <a:r>
              <a:rPr lang="cs-CZ" b="1" noProof="0" dirty="0"/>
              <a:t>přesně určit třídu a typ lehkého řetězce</a:t>
            </a:r>
            <a:r>
              <a:rPr lang="cs-CZ" noProof="0" dirty="0"/>
              <a:t> monoklonálního imunoglobulinu.</a:t>
            </a:r>
          </a:p>
          <a:p>
            <a:pPr marL="762000" indent="-268288">
              <a:buFont typeface="Arial" panose="020B0604020202020204" pitchFamily="34" charset="0"/>
              <a:buChar char="•"/>
            </a:pPr>
            <a:r>
              <a:rPr lang="cs-CZ" noProof="0" dirty="0"/>
              <a:t>Je definitivním potvrzením a typizací M-proteinu.</a:t>
            </a:r>
          </a:p>
          <a:p>
            <a:pPr>
              <a:lnSpc>
                <a:spcPct val="100000"/>
              </a:lnSpc>
            </a:pPr>
            <a:r>
              <a:rPr lang="cs-CZ" b="1" dirty="0"/>
              <a:t>Speciální fixace</a:t>
            </a:r>
          </a:p>
          <a:p>
            <a:pPr marL="762000" indent="-268288">
              <a:buFont typeface="Arial" panose="020B0604020202020204" pitchFamily="34" charset="0"/>
              <a:buChar char="•"/>
            </a:pPr>
            <a:r>
              <a:rPr lang="cs-CZ" dirty="0"/>
              <a:t>C</a:t>
            </a:r>
            <a:r>
              <a:rPr lang="cs-CZ" noProof="0" dirty="0" err="1"/>
              <a:t>ílená</a:t>
            </a:r>
            <a:r>
              <a:rPr lang="cs-CZ" noProof="0" dirty="0"/>
              <a:t> na vzácné nebo atypické monoklonální imunoglobuliny (např. IgD, </a:t>
            </a:r>
            <a:r>
              <a:rPr lang="cs-CZ" noProof="0" dirty="0" err="1"/>
              <a:t>IgE</a:t>
            </a:r>
            <a:r>
              <a:rPr lang="cs-CZ" noProof="0" dirty="0"/>
              <a:t>, </a:t>
            </a:r>
            <a:r>
              <a:rPr lang="cs-CZ" noProof="0" dirty="0" err="1"/>
              <a:t>heavy-chain</a:t>
            </a:r>
            <a:r>
              <a:rPr lang="cs-CZ" noProof="0" dirty="0"/>
              <a:t> </a:t>
            </a:r>
            <a:r>
              <a:rPr lang="cs-CZ" noProof="0" dirty="0" err="1"/>
              <a:t>disease</a:t>
            </a:r>
            <a:r>
              <a:rPr lang="cs-CZ" noProof="0" dirty="0"/>
              <a:t>, čistě lehké řetězce).</a:t>
            </a:r>
          </a:p>
          <a:p>
            <a:pPr marL="762000" indent="-268288">
              <a:buFont typeface="Arial" panose="020B0604020202020204" pitchFamily="34" charset="0"/>
              <a:buChar char="•"/>
            </a:pPr>
            <a:r>
              <a:rPr lang="cs-CZ" noProof="0" dirty="0"/>
              <a:t>Detekce terapeutických monoklonálních protilátek</a:t>
            </a:r>
          </a:p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FFF38-9129-5953-035A-2D425083B6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285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Hodnocení elektroforézy: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Pentafixace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Imunofoxace</a:t>
            </a:r>
            <a:endParaRPr dirty="0"/>
          </a:p>
        </p:txBody>
      </p:sp>
      <p:pic>
        <p:nvPicPr>
          <p:cNvPr id="280" name="Google Shape;280;p19"/>
          <p:cNvPicPr preferRelativeResize="0"/>
          <p:nvPr/>
        </p:nvPicPr>
        <p:blipFill rotWithShape="1">
          <a:blip r:embed="rId3">
            <a:alphaModFix/>
          </a:blip>
          <a:srcRect l="37111" t="22306" r="36180" b="47049"/>
          <a:stretch/>
        </p:blipFill>
        <p:spPr>
          <a:xfrm>
            <a:off x="3705308" y="712330"/>
            <a:ext cx="3760386" cy="25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 rotWithShape="1">
          <a:blip r:embed="rId4">
            <a:alphaModFix/>
          </a:blip>
          <a:srcRect l="37390" t="22549" r="35808" b="46469"/>
          <a:stretch/>
        </p:blipFill>
        <p:spPr>
          <a:xfrm>
            <a:off x="3617454" y="3680069"/>
            <a:ext cx="3936093" cy="269151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29</a:t>
            </a:fld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0CCB5E-5DD3-0AC6-6420-E8C3D4B2D06A}"/>
              </a:ext>
            </a:extLst>
          </p:cNvPr>
          <p:cNvGrpSpPr/>
          <p:nvPr/>
        </p:nvGrpSpPr>
        <p:grpSpPr>
          <a:xfrm>
            <a:off x="7901328" y="3347408"/>
            <a:ext cx="1349874" cy="1982462"/>
            <a:chOff x="7901328" y="3347408"/>
            <a:chExt cx="1349874" cy="1982462"/>
          </a:xfrm>
        </p:grpSpPr>
        <p:pic>
          <p:nvPicPr>
            <p:cNvPr id="8" name="Google Shape;284;p19">
              <a:extLst>
                <a:ext uri="{FF2B5EF4-FFF2-40B4-BE49-F238E27FC236}">
                  <a16:creationId xmlns:a16="http://schemas.microsoft.com/office/drawing/2014/main" id="{2A579391-2266-B063-3413-53BD3F15D78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45883" t="38431" r="50256" b="51765"/>
            <a:stretch/>
          </p:blipFill>
          <p:spPr>
            <a:xfrm>
              <a:off x="7970600" y="3599357"/>
              <a:ext cx="1280602" cy="1730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3EF7E2-1BB0-019B-5A83-2FB75385F76F}"/>
                </a:ext>
              </a:extLst>
            </p:cNvPr>
            <p:cNvSpPr txBox="1"/>
            <p:nvPr/>
          </p:nvSpPr>
          <p:spPr>
            <a:xfrm>
              <a:off x="7901328" y="3347408"/>
              <a:ext cx="1280602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P</a:t>
              </a:r>
              <a:r>
                <a:rPr lang="en-CZ" dirty="0"/>
                <a:t>enta fixace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C4998B-285D-3A70-1731-DC5606496ABD}"/>
              </a:ext>
            </a:extLst>
          </p:cNvPr>
          <p:cNvGrpSpPr/>
          <p:nvPr/>
        </p:nvGrpSpPr>
        <p:grpSpPr>
          <a:xfrm>
            <a:off x="9463682" y="4184073"/>
            <a:ext cx="2151013" cy="2329152"/>
            <a:chOff x="9463682" y="4184073"/>
            <a:chExt cx="2151013" cy="2329152"/>
          </a:xfrm>
        </p:grpSpPr>
        <p:pic>
          <p:nvPicPr>
            <p:cNvPr id="285" name="Google Shape;285;p19"/>
            <p:cNvPicPr preferRelativeResize="0"/>
            <p:nvPr/>
          </p:nvPicPr>
          <p:blipFill rotWithShape="1">
            <a:blip r:embed="rId6">
              <a:alphaModFix/>
            </a:blip>
            <a:srcRect l="39597" t="7646" r="38453" b="57255"/>
            <a:stretch/>
          </p:blipFill>
          <p:spPr>
            <a:xfrm>
              <a:off x="9463682" y="4666468"/>
              <a:ext cx="1946441" cy="18467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8B41B9-F49C-FE10-20C9-010C1A4B4FB6}"/>
                </a:ext>
              </a:extLst>
            </p:cNvPr>
            <p:cNvSpPr txBox="1"/>
            <p:nvPr/>
          </p:nvSpPr>
          <p:spPr>
            <a:xfrm>
              <a:off x="9463682" y="4184073"/>
              <a:ext cx="2151013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cs-CZ" dirty="0" err="1"/>
                <a:t>Imunofixace</a:t>
              </a:r>
              <a:endParaRPr lang="en-CZ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6CC1A2-0F14-556D-FD05-45D90CD8F05A}"/>
              </a:ext>
            </a:extLst>
          </p:cNvPr>
          <p:cNvGrpSpPr/>
          <p:nvPr/>
        </p:nvGrpSpPr>
        <p:grpSpPr>
          <a:xfrm>
            <a:off x="8237560" y="282375"/>
            <a:ext cx="3172563" cy="2788967"/>
            <a:chOff x="8237560" y="282375"/>
            <a:chExt cx="3172563" cy="2788967"/>
          </a:xfrm>
        </p:grpSpPr>
        <p:pic>
          <p:nvPicPr>
            <p:cNvPr id="279" name="Google Shape;279;p19"/>
            <p:cNvPicPr preferRelativeResize="0"/>
            <p:nvPr/>
          </p:nvPicPr>
          <p:blipFill rotWithShape="1">
            <a:blip r:embed="rId7">
              <a:alphaModFix/>
            </a:blip>
            <a:srcRect l="39707" t="7842" r="38344" b="59020"/>
            <a:stretch/>
          </p:blipFill>
          <p:spPr>
            <a:xfrm>
              <a:off x="8237560" y="712330"/>
              <a:ext cx="3172563" cy="2359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0AF1B7-EC0D-2A77-7236-61B2DE1D2269}"/>
                </a:ext>
              </a:extLst>
            </p:cNvPr>
            <p:cNvSpPr txBox="1"/>
            <p:nvPr/>
          </p:nvSpPr>
          <p:spPr>
            <a:xfrm>
              <a:off x="8388175" y="282375"/>
              <a:ext cx="3021948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cs-CZ" dirty="0" err="1"/>
                <a:t>Imunofixace</a:t>
              </a:r>
              <a:endParaRPr lang="en-CZ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81B88FE-7E86-F0BC-1F4D-9BB05A9AC4CE}"/>
              </a:ext>
            </a:extLst>
          </p:cNvPr>
          <p:cNvSpPr txBox="1"/>
          <p:nvPr/>
        </p:nvSpPr>
        <p:spPr>
          <a:xfrm>
            <a:off x="3617454" y="281661"/>
            <a:ext cx="384626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/>
              <a:t>Nativní ELFO</a:t>
            </a:r>
            <a:endParaRPr lang="en-CZ" dirty="0"/>
          </a:p>
        </p:txBody>
      </p:sp>
      <p:cxnSp>
        <p:nvCxnSpPr>
          <p:cNvPr id="17" name="Google Shape;283;p19">
            <a:extLst>
              <a:ext uri="{FF2B5EF4-FFF2-40B4-BE49-F238E27FC236}">
                <a16:creationId xmlns:a16="http://schemas.microsoft.com/office/drawing/2014/main" id="{EAB937BA-121A-CEC1-9BCF-E1D7737754FC}"/>
              </a:ext>
            </a:extLst>
          </p:cNvPr>
          <p:cNvCxnSpPr>
            <a:cxnSpLocks/>
          </p:cNvCxnSpPr>
          <p:nvPr/>
        </p:nvCxnSpPr>
        <p:spPr>
          <a:xfrm flipV="1">
            <a:off x="7147676" y="4606901"/>
            <a:ext cx="1765979" cy="98294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AFB8729-BCBC-D0C9-C789-16BDC1CCFB6A}"/>
              </a:ext>
            </a:extLst>
          </p:cNvPr>
          <p:cNvSpPr txBox="1"/>
          <p:nvPr/>
        </p:nvSpPr>
        <p:spPr>
          <a:xfrm>
            <a:off x="7073009" y="1953491"/>
            <a:ext cx="360000" cy="111785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Z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A1D0FF-042F-8D30-028C-37AAFA28D3C0}"/>
              </a:ext>
            </a:extLst>
          </p:cNvPr>
          <p:cNvSpPr txBox="1"/>
          <p:nvPr/>
        </p:nvSpPr>
        <p:spPr>
          <a:xfrm>
            <a:off x="6901999" y="5012628"/>
            <a:ext cx="360000" cy="1152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Z" dirty="0"/>
          </a:p>
        </p:txBody>
      </p:sp>
      <p:cxnSp>
        <p:nvCxnSpPr>
          <p:cNvPr id="26" name="Google Shape;281;p19">
            <a:extLst>
              <a:ext uri="{FF2B5EF4-FFF2-40B4-BE49-F238E27FC236}">
                <a16:creationId xmlns:a16="http://schemas.microsoft.com/office/drawing/2014/main" id="{730C900C-9555-9B0F-A0C3-94B4A0E08256}"/>
              </a:ext>
            </a:extLst>
          </p:cNvPr>
          <p:cNvCxnSpPr>
            <a:cxnSpLocks/>
          </p:cNvCxnSpPr>
          <p:nvPr/>
        </p:nvCxnSpPr>
        <p:spPr>
          <a:xfrm flipV="1">
            <a:off x="7350101" y="2561716"/>
            <a:ext cx="1765979" cy="16346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362B-AA7D-6B75-91AC-1ED3FC85D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ts val="3600"/>
            </a:pPr>
            <a:r>
              <a:rPr lang="en-CZ" sz="3200" dirty="0"/>
              <a:t>Elektroforetické metody:</a:t>
            </a:r>
            <a:br>
              <a:rPr lang="en-CZ" sz="3200" dirty="0"/>
            </a:br>
            <a:r>
              <a:rPr lang="en-CZ" sz="3000" dirty="0"/>
              <a:t>rozdělení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95034-2EC2-E049-8036-823D083F6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cs-CZ" b="1" noProof="0" dirty="0"/>
              <a:t>Typy elektroforézy</a:t>
            </a:r>
          </a:p>
          <a:p>
            <a:pPr lvl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b="1" noProof="0" dirty="0" err="1">
                <a:solidFill>
                  <a:schemeClr val="accent1"/>
                </a:solidFill>
              </a:rPr>
              <a:t>Agarózová</a:t>
            </a:r>
            <a:r>
              <a:rPr lang="cs-CZ" b="1" noProof="0" dirty="0">
                <a:solidFill>
                  <a:schemeClr val="accent1"/>
                </a:solidFill>
              </a:rPr>
              <a:t> elektroforéza</a:t>
            </a:r>
            <a:r>
              <a:rPr lang="cs-CZ" noProof="0" dirty="0">
                <a:solidFill>
                  <a:schemeClr val="accent1"/>
                </a:solidFill>
              </a:rPr>
              <a:t> – sérové proteiny, hemoglobiny.</a:t>
            </a:r>
          </a:p>
          <a:p>
            <a:pPr lvl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b="1" noProof="0" dirty="0">
                <a:solidFill>
                  <a:schemeClr val="accent1"/>
                </a:solidFill>
              </a:rPr>
              <a:t>Kapilární elektroforéza</a:t>
            </a:r>
            <a:r>
              <a:rPr lang="cs-CZ" noProof="0" dirty="0">
                <a:solidFill>
                  <a:schemeClr val="accent1"/>
                </a:solidFill>
              </a:rPr>
              <a:t> – sérové proteiny, HbA1c, </a:t>
            </a:r>
            <a:r>
              <a:rPr lang="cs-CZ" noProof="0" dirty="0" err="1">
                <a:solidFill>
                  <a:schemeClr val="accent1"/>
                </a:solidFill>
              </a:rPr>
              <a:t>hemoglobinopatie</a:t>
            </a:r>
            <a:r>
              <a:rPr lang="cs-CZ" noProof="0" dirty="0">
                <a:solidFill>
                  <a:schemeClr val="accent1"/>
                </a:solidFill>
              </a:rPr>
              <a:t>, DNA fragmenty.</a:t>
            </a:r>
          </a:p>
          <a:p>
            <a:pPr lvl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b="1" noProof="0" dirty="0">
                <a:solidFill>
                  <a:schemeClr val="accent1"/>
                </a:solidFill>
              </a:rPr>
              <a:t>Isoelektrická fokusace (IEF)</a:t>
            </a:r>
            <a:r>
              <a:rPr lang="cs-CZ" noProof="0" dirty="0">
                <a:solidFill>
                  <a:schemeClr val="accent1"/>
                </a:solidFill>
              </a:rPr>
              <a:t> – </a:t>
            </a:r>
            <a:r>
              <a:rPr lang="cs-CZ" noProof="0" dirty="0" err="1">
                <a:solidFill>
                  <a:schemeClr val="accent1"/>
                </a:solidFill>
              </a:rPr>
              <a:t>oligoklonální</a:t>
            </a:r>
            <a:r>
              <a:rPr lang="cs-CZ" noProof="0" dirty="0">
                <a:solidFill>
                  <a:schemeClr val="accent1"/>
                </a:solidFill>
              </a:rPr>
              <a:t> pásy, izoenzymy.</a:t>
            </a:r>
          </a:p>
          <a:p>
            <a:pPr lvl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b="1" noProof="0" dirty="0" err="1"/>
              <a:t>Polyakrylamidová</a:t>
            </a:r>
            <a:r>
              <a:rPr lang="cs-CZ" b="1" noProof="0" dirty="0"/>
              <a:t> elektroforéza (PAGE, SDS-PAGE)</a:t>
            </a:r>
            <a:r>
              <a:rPr lang="cs-CZ" noProof="0" dirty="0"/>
              <a:t> – </a:t>
            </a:r>
            <a:r>
              <a:rPr lang="cs-CZ" noProof="0" dirty="0" err="1"/>
              <a:t>proteinuri</a:t>
            </a:r>
            <a:r>
              <a:rPr lang="cs-CZ" dirty="0"/>
              <a:t>e, </a:t>
            </a:r>
            <a:r>
              <a:rPr lang="cs-CZ" noProof="0" dirty="0"/>
              <a:t>výzkum, </a:t>
            </a:r>
            <a:r>
              <a:rPr lang="cs-CZ" noProof="0" dirty="0" err="1"/>
              <a:t>proteomika</a:t>
            </a:r>
            <a:r>
              <a:rPr lang="cs-CZ" dirty="0"/>
              <a:t> – menší póry, detailnější analýza</a:t>
            </a:r>
            <a:endParaRPr lang="cs-CZ" noProof="0" dirty="0"/>
          </a:p>
          <a:p>
            <a:pPr lvl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b="1" noProof="0" dirty="0"/>
              <a:t>2D elektroforéza</a:t>
            </a:r>
            <a:r>
              <a:rPr lang="cs-CZ" noProof="0" dirty="0"/>
              <a:t> (I</a:t>
            </a:r>
            <a:r>
              <a:rPr lang="en-GB" dirty="0"/>
              <a:t>EF + SDS-PAGE) </a:t>
            </a:r>
            <a:r>
              <a:rPr lang="cs-CZ" noProof="0" dirty="0"/>
              <a:t>– </a:t>
            </a:r>
            <a:r>
              <a:rPr lang="cs-CZ" noProof="0" dirty="0" err="1"/>
              <a:t>proteomika</a:t>
            </a:r>
            <a:r>
              <a:rPr lang="cs-CZ" noProof="0" dirty="0"/>
              <a:t> (separace podle náboje a velikosti).</a:t>
            </a:r>
          </a:p>
          <a:p>
            <a:endParaRPr lang="cs-CZ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8AE63-F664-2520-656C-A3AC78F223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022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>
          <a:extLst>
            <a:ext uri="{FF2B5EF4-FFF2-40B4-BE49-F238E27FC236}">
              <a16:creationId xmlns:a16="http://schemas.microsoft.com/office/drawing/2014/main" id="{8CA92C7A-3680-C489-D83E-E9DA5B88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>
            <a:extLst>
              <a:ext uri="{FF2B5EF4-FFF2-40B4-BE49-F238E27FC236}">
                <a16:creationId xmlns:a16="http://schemas.microsoft.com/office/drawing/2014/main" id="{B97FE8D8-7FE3-4BD3-0F5C-A685DE0F85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Hodnocení elektroforézy:</a:t>
            </a:r>
            <a:br>
              <a:rPr lang="cs-CZ" dirty="0"/>
            </a:br>
            <a:r>
              <a:rPr lang="cs-CZ" sz="3000" dirty="0"/>
              <a:t>speciální fixace – terapeutické protilátky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dirty="0"/>
          </a:p>
        </p:txBody>
      </p:sp>
      <p:sp>
        <p:nvSpPr>
          <p:cNvPr id="286" name="Google Shape;286;p19">
            <a:extLst>
              <a:ext uri="{FF2B5EF4-FFF2-40B4-BE49-F238E27FC236}">
                <a16:creationId xmlns:a16="http://schemas.microsoft.com/office/drawing/2014/main" id="{D4251984-09C7-774C-62DE-70F1EA4DD0F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30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76970-9721-A902-0837-798A213A0A82}"/>
              </a:ext>
            </a:extLst>
          </p:cNvPr>
          <p:cNvSpPr txBox="1"/>
          <p:nvPr/>
        </p:nvSpPr>
        <p:spPr>
          <a:xfrm>
            <a:off x="3706814" y="1105164"/>
            <a:ext cx="7539037" cy="2050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 algn="just">
              <a:lnSpc>
                <a:spcPct val="70000"/>
              </a:lnSpc>
              <a:spcBef>
                <a:spcPts val="1200"/>
              </a:spcBef>
              <a:buClr>
                <a:schemeClr val="accent1"/>
              </a:buClr>
              <a:buSzPts val="1800"/>
              <a:buFont typeface="Noto Sans Symbols"/>
              <a:buChar char="●"/>
            </a:pPr>
            <a:r>
              <a:rPr lang="cs-CZ" altLang="en-CZ" sz="1900" dirty="0">
                <a:solidFill>
                  <a:srgbClr val="595959"/>
                </a:solidFill>
                <a:latin typeface="Corbel"/>
                <a:sym typeface="Corbel"/>
              </a:rPr>
              <a:t>Terapeutická protilátka může mít stejnou elektroforetickou pohyblivost  jako  </a:t>
            </a:r>
            <a:r>
              <a:rPr lang="cs-CZ" altLang="en-CZ" sz="1900" dirty="0" err="1">
                <a:solidFill>
                  <a:srgbClr val="595959"/>
                </a:solidFill>
                <a:latin typeface="Corbel"/>
                <a:sym typeface="Corbel"/>
              </a:rPr>
              <a:t>MIg</a:t>
            </a:r>
            <a:r>
              <a:rPr lang="cs-CZ" altLang="en-CZ" sz="1900" dirty="0">
                <a:solidFill>
                  <a:srgbClr val="595959"/>
                </a:solidFill>
                <a:latin typeface="Corbel"/>
                <a:sym typeface="Corbel"/>
              </a:rPr>
              <a:t> přítomný v séru pacienta.</a:t>
            </a:r>
          </a:p>
          <a:p>
            <a:pPr marL="457200" indent="-342900" algn="just">
              <a:lnSpc>
                <a:spcPct val="70000"/>
              </a:lnSpc>
              <a:spcBef>
                <a:spcPts val="1200"/>
              </a:spcBef>
              <a:buClr>
                <a:schemeClr val="accent1"/>
              </a:buClr>
              <a:buSzPts val="1800"/>
              <a:buFont typeface="Noto Sans Symbols"/>
              <a:buChar char="●"/>
            </a:pPr>
            <a:r>
              <a:rPr lang="cs-CZ" altLang="en-CZ" sz="1900" dirty="0">
                <a:solidFill>
                  <a:srgbClr val="595959"/>
                </a:solidFill>
                <a:latin typeface="Corbel"/>
                <a:sym typeface="Corbel"/>
              </a:rPr>
              <a:t>Může simulovat  přítomnost patologického </a:t>
            </a:r>
            <a:r>
              <a:rPr lang="cs-CZ" altLang="en-CZ" sz="1900" dirty="0" err="1">
                <a:solidFill>
                  <a:srgbClr val="595959"/>
                </a:solidFill>
                <a:latin typeface="Corbel"/>
                <a:sym typeface="Corbel"/>
              </a:rPr>
              <a:t>MIg</a:t>
            </a:r>
            <a:r>
              <a:rPr lang="cs-CZ" altLang="en-CZ" sz="1900" dirty="0">
                <a:solidFill>
                  <a:srgbClr val="595959"/>
                </a:solidFill>
                <a:latin typeface="Corbel"/>
                <a:sym typeface="Corbel"/>
              </a:rPr>
              <a:t>, který ve skutečnosti není přítomen, a tak falešně podhodnocovat odpověď na léčbu.</a:t>
            </a:r>
          </a:p>
          <a:p>
            <a:pPr marL="457200" indent="-342900" algn="just">
              <a:lnSpc>
                <a:spcPct val="70000"/>
              </a:lnSpc>
              <a:spcBef>
                <a:spcPts val="1200"/>
              </a:spcBef>
              <a:buClr>
                <a:schemeClr val="accent1"/>
              </a:buClr>
              <a:buSzPts val="1800"/>
              <a:buFont typeface="Noto Sans Symbols"/>
              <a:buChar char="●"/>
            </a:pPr>
            <a:r>
              <a:rPr lang="cs-CZ" altLang="en-CZ" sz="1900" dirty="0" err="1">
                <a:solidFill>
                  <a:srgbClr val="595959"/>
                </a:solidFill>
                <a:latin typeface="Corbel"/>
                <a:sym typeface="Corbel"/>
              </a:rPr>
              <a:t>Imunofixační</a:t>
            </a:r>
            <a:r>
              <a:rPr lang="cs-CZ" altLang="en-CZ" sz="1900" dirty="0">
                <a:solidFill>
                  <a:srgbClr val="595959"/>
                </a:solidFill>
                <a:latin typeface="Corbel"/>
                <a:sym typeface="Corbel"/>
              </a:rPr>
              <a:t> postup HYDRASHIFT (SEBIA) s použitím </a:t>
            </a:r>
            <a:r>
              <a:rPr lang="cs-CZ" altLang="en-CZ" sz="1900" dirty="0" err="1">
                <a:solidFill>
                  <a:srgbClr val="595959"/>
                </a:solidFill>
                <a:latin typeface="Corbel"/>
                <a:sym typeface="Corbel"/>
              </a:rPr>
              <a:t>antidaratumumabu</a:t>
            </a:r>
            <a:r>
              <a:rPr lang="cs-CZ" altLang="en-CZ" sz="1900" dirty="0">
                <a:solidFill>
                  <a:srgbClr val="595959"/>
                </a:solidFill>
                <a:latin typeface="Corbel"/>
                <a:sym typeface="Corbel"/>
              </a:rPr>
              <a:t> provedený na gelu HYDRAGEL IF 2/4 je založen na </a:t>
            </a:r>
            <a:r>
              <a:rPr lang="cs-CZ" altLang="en-CZ" sz="1900" b="1" dirty="0">
                <a:solidFill>
                  <a:srgbClr val="595959"/>
                </a:solidFill>
                <a:latin typeface="Corbel"/>
                <a:sym typeface="Corbel"/>
              </a:rPr>
              <a:t>vytvoření komplexu </a:t>
            </a:r>
            <a:r>
              <a:rPr lang="cs-CZ" altLang="en-CZ" sz="1900" b="1" dirty="0" err="1">
                <a:solidFill>
                  <a:srgbClr val="595959"/>
                </a:solidFill>
                <a:latin typeface="Corbel"/>
                <a:sym typeface="Corbel"/>
              </a:rPr>
              <a:t>daratumumab</a:t>
            </a:r>
            <a:r>
              <a:rPr lang="cs-CZ" altLang="en-CZ" sz="1900" b="1" dirty="0">
                <a:solidFill>
                  <a:srgbClr val="595959"/>
                </a:solidFill>
                <a:latin typeface="Corbel"/>
                <a:sym typeface="Corbel"/>
              </a:rPr>
              <a:t>/</a:t>
            </a:r>
            <a:r>
              <a:rPr lang="cs-CZ" altLang="en-CZ" sz="1900" b="1" dirty="0" err="1">
                <a:solidFill>
                  <a:srgbClr val="595959"/>
                </a:solidFill>
                <a:latin typeface="Corbel"/>
                <a:sym typeface="Corbel"/>
              </a:rPr>
              <a:t>antidaratumumab</a:t>
            </a:r>
            <a:r>
              <a:rPr lang="cs-CZ" altLang="en-CZ" sz="1900" b="1" dirty="0">
                <a:solidFill>
                  <a:srgbClr val="595959"/>
                </a:solidFill>
                <a:latin typeface="Corbel"/>
                <a:sym typeface="Corbel"/>
              </a:rPr>
              <a:t> </a:t>
            </a:r>
            <a:r>
              <a:rPr lang="cs-CZ" altLang="en-CZ" sz="1900" dirty="0">
                <a:solidFill>
                  <a:srgbClr val="595959"/>
                </a:solidFill>
                <a:latin typeface="Corbel"/>
                <a:sym typeface="Corbel"/>
              </a:rPr>
              <a:t>a jeho posunutí mimo oblast gamaglobulinů.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8DBA8BC-B2BF-8A85-B1D5-0CB803A0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4" y="3479423"/>
            <a:ext cx="386135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7DDF5DE-8E98-33AB-AB2D-A4B1F2CF9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39" y="3490348"/>
            <a:ext cx="3885232" cy="257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525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Hodnocení elektroforézy / </a:t>
            </a:r>
            <a:r>
              <a:rPr lang="cs-CZ" dirty="0" err="1"/>
              <a:t>imunofixace</a:t>
            </a:r>
            <a:endParaRPr dirty="0"/>
          </a:p>
        </p:txBody>
      </p:sp>
      <p:sp>
        <p:nvSpPr>
          <p:cNvPr id="293" name="Google Shape;293;p20"/>
          <p:cNvSpPr txBox="1">
            <a:spLocks noGrp="1"/>
          </p:cNvSpPr>
          <p:nvPr>
            <p:ph type="body" idx="1"/>
          </p:nvPr>
        </p:nvSpPr>
        <p:spPr>
          <a:xfrm>
            <a:off x="4992369" y="1623259"/>
            <a:ext cx="4122207" cy="519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Hemolýza = 1250 mg/l (norma 0-50)</a:t>
            </a:r>
            <a:endParaRPr dirty="0"/>
          </a:p>
        </p:txBody>
      </p:sp>
      <p:pic>
        <p:nvPicPr>
          <p:cNvPr id="294" name="Google Shape;294;p20"/>
          <p:cNvPicPr preferRelativeResize="0"/>
          <p:nvPr/>
        </p:nvPicPr>
        <p:blipFill rotWithShape="1">
          <a:blip r:embed="rId3">
            <a:alphaModFix/>
          </a:blip>
          <a:srcRect l="46875" t="32156" r="50333" b="52297"/>
          <a:stretch/>
        </p:blipFill>
        <p:spPr>
          <a:xfrm>
            <a:off x="3829050" y="1123837"/>
            <a:ext cx="580666" cy="181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9050" y="3424428"/>
            <a:ext cx="591185" cy="202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7349" y="3467511"/>
            <a:ext cx="3175846" cy="199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0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31</a:t>
            </a:fld>
            <a:endParaRPr/>
          </a:p>
        </p:txBody>
      </p:sp>
      <p:sp>
        <p:nvSpPr>
          <p:cNvPr id="2" name="Google Shape;293;p20">
            <a:extLst>
              <a:ext uri="{FF2B5EF4-FFF2-40B4-BE49-F238E27FC236}">
                <a16:creationId xmlns:a16="http://schemas.microsoft.com/office/drawing/2014/main" id="{41D7AB1A-9DB9-EF0C-AA01-5A10F57396CC}"/>
              </a:ext>
            </a:extLst>
          </p:cNvPr>
          <p:cNvSpPr txBox="1">
            <a:spLocks/>
          </p:cNvSpPr>
          <p:nvPr/>
        </p:nvSpPr>
        <p:spPr>
          <a:xfrm>
            <a:off x="8420941" y="4129577"/>
            <a:ext cx="2541909" cy="66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182880" indent="-182880">
              <a:buSzPts val="2000"/>
            </a:pPr>
            <a:r>
              <a:rPr lang="cs-CZ" dirty="0"/>
              <a:t>Fibrinogen (plazma)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build="p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Hodnocení elektroforézy</a:t>
            </a:r>
            <a:endParaRPr dirty="0"/>
          </a:p>
        </p:txBody>
      </p:sp>
      <p:sp>
        <p:nvSpPr>
          <p:cNvPr id="303" name="Google Shape;303;p21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45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b="1" cap="small" dirty="0"/>
              <a:t>Nativní elektroforéza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pic>
        <p:nvPicPr>
          <p:cNvPr id="304" name="Google Shape;304;p21"/>
          <p:cNvPicPr preferRelativeResize="0"/>
          <p:nvPr/>
        </p:nvPicPr>
        <p:blipFill rotWithShape="1">
          <a:blip r:embed="rId3">
            <a:alphaModFix/>
          </a:blip>
          <a:srcRect b="11049"/>
          <a:stretch/>
        </p:blipFill>
        <p:spPr>
          <a:xfrm>
            <a:off x="3869268" y="1523365"/>
            <a:ext cx="3769360" cy="391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7495" y="673417"/>
            <a:ext cx="2395220" cy="248221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1"/>
          <p:cNvSpPr/>
          <p:nvPr/>
        </p:nvSpPr>
        <p:spPr>
          <a:xfrm>
            <a:off x="7740388" y="3410331"/>
            <a:ext cx="3700884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0" u="none" strike="noStrike" cap="none" dirty="0" err="1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Imunoparéza</a:t>
            </a:r>
            <a:r>
              <a:rPr lang="cs-CZ" sz="1800" b="0" i="0" u="none" strike="noStrike" cap="none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800" b="0" i="0" u="none" strike="noStrike" cap="none" dirty="0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cs-CZ" sz="1800" b="0" i="0" u="none" strike="noStrike" cap="none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izolované zvýšení jednoho typu imunoglobulinu (</a:t>
            </a:r>
            <a:r>
              <a:rPr lang="cs-CZ" sz="1800" b="0" i="0" u="none" strike="noStrike" cap="none" dirty="0" err="1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paraproteinu</a:t>
            </a:r>
            <a:r>
              <a:rPr lang="cs-CZ" sz="1800" b="0" i="0" u="none" strike="noStrike" cap="none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) se současným snížením ostatních imunoglobulinů</a:t>
            </a:r>
            <a:endParaRPr sz="1800" b="0" i="0" u="none" strike="noStrike" cap="none" dirty="0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 </a:t>
            </a:r>
            <a:endParaRPr sz="1800" b="0" i="0" u="none" strike="noStrike" cap="none" dirty="0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0" u="none" strike="noStrike" cap="none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Hemolýza</a:t>
            </a:r>
            <a:endParaRPr sz="1800" dirty="0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cs-CZ" sz="1800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při silné hemolýze se vytváří samostatný band mezi α2 a β1 zónou</a:t>
            </a:r>
            <a:endParaRPr sz="1800" dirty="0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7" name="Google Shape;307;p2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2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/>
              <a:t>Hodnocení pentafixace</a:t>
            </a:r>
            <a:endParaRPr/>
          </a:p>
        </p:txBody>
      </p:sp>
      <p:pic>
        <p:nvPicPr>
          <p:cNvPr id="314" name="Google Shape;31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9140" y="1930908"/>
            <a:ext cx="6332220" cy="282765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2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/>
              <a:t>Hodnocení imunofixace</a:t>
            </a:r>
            <a:endParaRPr/>
          </a:p>
        </p:txBody>
      </p:sp>
      <p:sp>
        <p:nvSpPr>
          <p:cNvPr id="322" name="Google Shape;322;p23"/>
          <p:cNvSpPr txBox="1">
            <a:spLocks noGrp="1"/>
          </p:cNvSpPr>
          <p:nvPr>
            <p:ph type="body" idx="1"/>
          </p:nvPr>
        </p:nvSpPr>
        <p:spPr>
          <a:xfrm>
            <a:off x="4774143" y="672973"/>
            <a:ext cx="7315200" cy="5412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182880" lvl="0" indent="-5587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323" name="Google Shape;323;p23"/>
          <p:cNvPicPr preferRelativeResize="0"/>
          <p:nvPr/>
        </p:nvPicPr>
        <p:blipFill rotWithShape="1">
          <a:blip r:embed="rId3">
            <a:alphaModFix/>
          </a:blip>
          <a:srcRect r="1193" b="1852"/>
          <a:stretch/>
        </p:blipFill>
        <p:spPr>
          <a:xfrm>
            <a:off x="5628643" y="795020"/>
            <a:ext cx="4140200" cy="248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4543" y="4123372"/>
            <a:ext cx="3202940" cy="200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8743" y="4164965"/>
            <a:ext cx="3072130" cy="192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3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B42E-E51C-8F6D-A8C0-3F252CEB2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Kapilární elektroforéza</a:t>
            </a:r>
            <a:br>
              <a:rPr lang="en-CZ" dirty="0"/>
            </a:br>
            <a:br>
              <a:rPr lang="en-CZ" dirty="0"/>
            </a:br>
            <a:endParaRPr lang="en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446A0-FAF3-BFC9-1D12-9472DAABC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804572" cy="5120640"/>
          </a:xfrm>
        </p:spPr>
        <p:txBody>
          <a:bodyPr anchor="t"/>
          <a:lstStyle/>
          <a:p>
            <a:pPr marL="114300" indent="0">
              <a:buNone/>
            </a:pPr>
            <a:r>
              <a:rPr lang="cs-CZ" b="1" noProof="0" dirty="0"/>
              <a:t>Princip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noProof="0" dirty="0"/>
              <a:t>Separace proteinů v </a:t>
            </a:r>
            <a:r>
              <a:rPr lang="cs-CZ" b="1" noProof="0" dirty="0"/>
              <a:t>tenké kapiláře naplněné pufrem</a:t>
            </a:r>
            <a:r>
              <a:rPr lang="cs-CZ" noProof="0" dirty="0"/>
              <a:t> při vysokém napětí.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noProof="0" dirty="0">
                <a:latin typeface="+mj-lt"/>
              </a:rPr>
              <a:t>Detekce pomocí </a:t>
            </a:r>
            <a:r>
              <a:rPr lang="cs-CZ" b="1" noProof="0" dirty="0">
                <a:latin typeface="+mj-lt"/>
              </a:rPr>
              <a:t>UV absorbance</a:t>
            </a:r>
            <a:r>
              <a:rPr lang="cs-CZ" noProof="0" dirty="0">
                <a:latin typeface="+mj-lt"/>
              </a:rPr>
              <a:t> (nejčastěji 200–220 </a:t>
            </a:r>
            <a:r>
              <a:rPr lang="cs-CZ" noProof="0" dirty="0" err="1">
                <a:latin typeface="+mj-lt"/>
              </a:rPr>
              <a:t>nm</a:t>
            </a:r>
            <a:r>
              <a:rPr lang="cs-CZ" noProof="0" dirty="0">
                <a:latin typeface="+mj-lt"/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noProof="0" dirty="0"/>
              <a:t>Migrace podle </a:t>
            </a:r>
            <a:r>
              <a:rPr lang="cs-CZ" b="1" noProof="0" dirty="0"/>
              <a:t>náboje, velikosti a interakce s pufrem</a:t>
            </a:r>
            <a:r>
              <a:rPr lang="cs-CZ" noProof="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noProof="0" dirty="0"/>
              <a:t>Výsledek: </a:t>
            </a:r>
            <a:r>
              <a:rPr lang="cs-CZ" b="1" noProof="0" dirty="0" err="1"/>
              <a:t>elektroferogram</a:t>
            </a:r>
            <a:r>
              <a:rPr lang="cs-CZ" noProof="0" dirty="0"/>
              <a:t> = křivka absorbance vs. migrační čas.</a:t>
            </a:r>
          </a:p>
          <a:p>
            <a:endParaRPr lang="cs-CZ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D087D-90D2-5FAD-99DF-5046121DBB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35</a:t>
            </a:fld>
            <a:endParaRPr lang="cs-CZ"/>
          </a:p>
        </p:txBody>
      </p:sp>
      <p:pic>
        <p:nvPicPr>
          <p:cNvPr id="10" name="Picture 9" descr="Diagram of an electrical field&#10;&#10;AI-generated content may be incorrect.">
            <a:extLst>
              <a:ext uri="{FF2B5EF4-FFF2-40B4-BE49-F238E27FC236}">
                <a16:creationId xmlns:a16="http://schemas.microsoft.com/office/drawing/2014/main" id="{8A40C368-FEE6-705C-B9F9-7B3BF2153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50" y="3783441"/>
            <a:ext cx="2756804" cy="1950721"/>
          </a:xfrm>
          <a:prstGeom prst="rect">
            <a:avLst/>
          </a:prstGeom>
        </p:spPr>
      </p:pic>
      <p:pic>
        <p:nvPicPr>
          <p:cNvPr id="1026" name="Picture 2" descr="Capillary electrophoresis system - CAPILLARYS 3 OCTA - Sebia - for proteins  / benchtop">
            <a:extLst>
              <a:ext uri="{FF2B5EF4-FFF2-40B4-BE49-F238E27FC236}">
                <a16:creationId xmlns:a16="http://schemas.microsoft.com/office/drawing/2014/main" id="{20208D3C-927D-277C-DD67-28670F161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16521" b="19333"/>
          <a:stretch/>
        </p:blipFill>
        <p:spPr bwMode="auto">
          <a:xfrm>
            <a:off x="7511096" y="3424428"/>
            <a:ext cx="331982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0719C-FD0A-929E-02D9-FCBB66D70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58"/>
          <a:stretch/>
        </p:blipFill>
        <p:spPr bwMode="auto">
          <a:xfrm>
            <a:off x="4216441" y="3444000"/>
            <a:ext cx="2947482" cy="251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D7A562-B486-4630-E642-9E765F379ED0}"/>
              </a:ext>
            </a:extLst>
          </p:cNvPr>
          <p:cNvSpPr txBox="1"/>
          <p:nvPr/>
        </p:nvSpPr>
        <p:spPr>
          <a:xfrm>
            <a:off x="4216441" y="5984748"/>
            <a:ext cx="294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0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V8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UltraCE</a:t>
            </a:r>
            <a:r>
              <a:rPr lang="en-GB" b="1" i="0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, (Helena Biosciences)</a:t>
            </a:r>
            <a:endParaRPr lang="en-CZ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781B9F-280B-E708-31F8-116A14BA4855}"/>
              </a:ext>
            </a:extLst>
          </p:cNvPr>
          <p:cNvSpPr txBox="1"/>
          <p:nvPr/>
        </p:nvSpPr>
        <p:spPr>
          <a:xfrm>
            <a:off x="7771554" y="5993892"/>
            <a:ext cx="294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0" dirty="0" err="1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Capillarys</a:t>
            </a:r>
            <a:r>
              <a:rPr lang="en-GB" b="1" i="0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 (Sebia)</a:t>
            </a:r>
            <a:endParaRPr lang="en-CZ" b="1" dirty="0"/>
          </a:p>
        </p:txBody>
      </p:sp>
    </p:spTree>
    <p:extLst>
      <p:ext uri="{BB962C8B-B14F-4D97-AF65-F5344CB8AC3E}">
        <p14:creationId xmlns:p14="http://schemas.microsoft.com/office/powerpoint/2010/main" val="2199527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1D8D-7DF4-C77A-4CFE-F5AC52721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</a:t>
            </a:r>
            <a:r>
              <a:rPr lang="en-CZ" dirty="0"/>
              <a:t>apilární elektroforéza </a:t>
            </a:r>
            <a:r>
              <a:rPr lang="en-CZ" sz="3400" dirty="0"/>
              <a:t>+ imunotypizace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6FD13-15C9-AE1E-714B-3E100AEA5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9268" y="420508"/>
            <a:ext cx="7315200" cy="5632704"/>
          </a:xfrm>
        </p:spPr>
        <p:txBody>
          <a:bodyPr/>
          <a:lstStyle/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6DBA7-F9AD-2747-FA06-0C4B3BFB88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36</a:t>
            </a:fld>
            <a:endParaRPr lang="cs-CZ"/>
          </a:p>
        </p:txBody>
      </p:sp>
      <p:pic>
        <p:nvPicPr>
          <p:cNvPr id="2050" name="Picture 2" descr="UltraCE serum protein monoclonal result">
            <a:extLst>
              <a:ext uri="{FF2B5EF4-FFF2-40B4-BE49-F238E27FC236}">
                <a16:creationId xmlns:a16="http://schemas.microsoft.com/office/drawing/2014/main" id="{5A63F8AB-F0ED-F50C-977C-C0F5BAE7D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3" t="12734" r="30232" b="10077"/>
          <a:stretch/>
        </p:blipFill>
        <p:spPr bwMode="auto">
          <a:xfrm>
            <a:off x="3826972" y="1364165"/>
            <a:ext cx="2761341" cy="285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ltraCE Immunodisplacement in Platinum 6.2">
            <a:extLst>
              <a:ext uri="{FF2B5EF4-FFF2-40B4-BE49-F238E27FC236}">
                <a16:creationId xmlns:a16="http://schemas.microsoft.com/office/drawing/2014/main" id="{A23002F4-8BBF-C62F-C400-DFE12F77F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t="12599" r="30059" b="7315"/>
          <a:stretch/>
        </p:blipFill>
        <p:spPr bwMode="auto">
          <a:xfrm>
            <a:off x="6807341" y="469152"/>
            <a:ext cx="4349761" cy="4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95231-510E-E5B6-E31D-B87859BBA85A}"/>
              </a:ext>
            </a:extLst>
          </p:cNvPr>
          <p:cNvSpPr txBox="1"/>
          <p:nvPr/>
        </p:nvSpPr>
        <p:spPr>
          <a:xfrm>
            <a:off x="3952487" y="4071386"/>
            <a:ext cx="2510310" cy="3385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Z" b="1" dirty="0"/>
              <a:t>elektroforéza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B0E3AD-5E76-CC2C-2D25-0DC30313E609}"/>
              </a:ext>
            </a:extLst>
          </p:cNvPr>
          <p:cNvSpPr txBox="1"/>
          <p:nvPr/>
        </p:nvSpPr>
        <p:spPr>
          <a:xfrm>
            <a:off x="7132647" y="4894180"/>
            <a:ext cx="3784208" cy="3385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Z" b="1" dirty="0"/>
              <a:t>imunotypizace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4AAD5-A48A-ECDF-88E9-95923899034A}"/>
              </a:ext>
            </a:extLst>
          </p:cNvPr>
          <p:cNvSpPr txBox="1"/>
          <p:nvPr/>
        </p:nvSpPr>
        <p:spPr>
          <a:xfrm>
            <a:off x="3873903" y="5386233"/>
            <a:ext cx="7415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noProof="0" dirty="0" err="1"/>
              <a:t>Imunotypizace</a:t>
            </a:r>
            <a:r>
              <a:rPr lang="cs-CZ" sz="1600" noProof="0" dirty="0"/>
              <a:t> spočívá v přidání specifických antisér, které naváží monoklonální imunoglobulin, </a:t>
            </a:r>
            <a:r>
              <a:rPr lang="cs-CZ" sz="1600" b="1" noProof="0" dirty="0"/>
              <a:t>vytvoří nerozpustný komplex a způsobí vymizení jeho píku</a:t>
            </a:r>
            <a:r>
              <a:rPr lang="cs-CZ" sz="1600" noProof="0" dirty="0"/>
              <a:t> v </a:t>
            </a:r>
            <a:r>
              <a:rPr lang="cs-CZ" sz="1600" noProof="0" dirty="0" err="1"/>
              <a:t>elektroferogramu</a:t>
            </a:r>
            <a:r>
              <a:rPr lang="cs-CZ" sz="1600" noProof="0" dirty="0"/>
              <a:t>, čímž lze určit typ </a:t>
            </a:r>
            <a:r>
              <a:rPr lang="cs-CZ" sz="1600" noProof="0" dirty="0" err="1"/>
              <a:t>paraproteinu</a:t>
            </a:r>
            <a:r>
              <a:rPr lang="cs-CZ" sz="1600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3005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5511-5373-B816-9FE1-7986F1348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Gelová vs. kapilární elektroforéza v klinické praxi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FB4B9-5237-F095-C482-72C581A2E2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37</a:t>
            </a:fld>
            <a:endParaRPr lang="cs-CZ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C3D75DE-E0FC-F523-E60E-0384DF51D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43521"/>
              </p:ext>
            </p:extLst>
          </p:nvPr>
        </p:nvGraphicFramePr>
        <p:xfrm>
          <a:off x="3781063" y="749580"/>
          <a:ext cx="7485498" cy="554533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63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1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1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338">
                <a:tc>
                  <a:txBody>
                    <a:bodyPr/>
                    <a:lstStyle/>
                    <a:p>
                      <a:pPr>
                        <a:defRPr sz="1400" b="1"/>
                      </a:pPr>
                      <a:r>
                        <a:rPr dirty="0" err="1"/>
                        <a:t>Vlastnost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 b="1"/>
                      </a:pPr>
                      <a:r>
                        <a:rPr dirty="0" err="1"/>
                        <a:t>Agarózová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elektroforéza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 b="1"/>
                      </a:pPr>
                      <a:r>
                        <a:rPr dirty="0" err="1"/>
                        <a:t>Kapilární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elektroforéza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035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b="1" dirty="0"/>
                        <a:t>Princip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Migrace proteinů v agarózovém gelu, barvení a vizualizace pásů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Migrace proteinů v tenké kapiláře při vysokém napětí, detekce UV absorbancí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608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b="1" dirty="0" err="1"/>
                        <a:t>Výstup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„Gelový obraz“ – barevné pásy + denzitometrická křivka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dirty="0" err="1"/>
                        <a:t>Elektroferogram</a:t>
                      </a:r>
                      <a:r>
                        <a:rPr dirty="0"/>
                        <a:t> – </a:t>
                      </a:r>
                      <a:r>
                        <a:rPr dirty="0" err="1"/>
                        <a:t>křivka</a:t>
                      </a:r>
                      <a:r>
                        <a:rPr dirty="0"/>
                        <a:t> absorbance vs. </a:t>
                      </a:r>
                      <a:r>
                        <a:rPr dirty="0" err="1"/>
                        <a:t>migrační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čas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338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b="1" dirty="0" err="1"/>
                        <a:t>Čas</a:t>
                      </a:r>
                      <a:r>
                        <a:rPr b="1" dirty="0"/>
                        <a:t> </a:t>
                      </a:r>
                      <a:r>
                        <a:rPr b="1" dirty="0" err="1"/>
                        <a:t>analýzy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30–60 minut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&lt; 10 minut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608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b="1" dirty="0" err="1"/>
                        <a:t>Automatizace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Spíše manuální (nanášení vzorku, barvení, sušení)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Plně automatizovaná, minimální zásah obsluhy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338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b="1" dirty="0" err="1"/>
                        <a:t>Rozlišení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Nižší, frakce se mohou překrývat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Vysoké, ostré píky, možnost β1/β2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9608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b="1" dirty="0" err="1"/>
                        <a:t>Citlivost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Nižší – malé M-komponenty nemusí být vidět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Vysoká citlivost k detekci M-komponent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9608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b="1" dirty="0" err="1"/>
                        <a:t>Přehlednost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Vizualizace pásů vhodná pro výuku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Jen křivka – méně názorné pro laiky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6338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b="1" dirty="0"/>
                        <a:t>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dirty="0" err="1"/>
                        <a:t>Nižší</a:t>
                      </a:r>
                      <a:r>
                        <a:rPr dirty="0"/>
                        <a:t> (gel, </a:t>
                      </a:r>
                      <a:r>
                        <a:rPr dirty="0" err="1"/>
                        <a:t>barviva</a:t>
                      </a:r>
                      <a:r>
                        <a:rPr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t>Vyšší (přístroj + reagenční sety)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9608"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b="1" dirty="0" err="1"/>
                        <a:t>Použití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dirty="0" err="1"/>
                        <a:t>Rutinní</a:t>
                      </a:r>
                      <a:r>
                        <a:rPr dirty="0"/>
                        <a:t> screening, </a:t>
                      </a:r>
                      <a:r>
                        <a:rPr dirty="0" err="1"/>
                        <a:t>výuka</a:t>
                      </a:r>
                      <a:r>
                        <a:rPr lang="cs-CZ" dirty="0"/>
                        <a:t> – hl. monoklonální </a:t>
                      </a:r>
                      <a:r>
                        <a:rPr lang="cs-CZ" dirty="0" err="1"/>
                        <a:t>gamapatie</a:t>
                      </a:r>
                      <a:r>
                        <a:rPr lang="cs-CZ" dirty="0"/>
                        <a:t>,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/>
                      </a:pPr>
                      <a:r>
                        <a:rPr dirty="0" err="1"/>
                        <a:t>Moderní</a:t>
                      </a:r>
                      <a:r>
                        <a:rPr dirty="0"/>
                        <a:t> screening, </a:t>
                      </a:r>
                      <a:r>
                        <a:rPr dirty="0" err="1"/>
                        <a:t>sledování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monoklonálních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gamapatií</a:t>
                      </a:r>
                      <a:r>
                        <a:rPr lang="cs-CZ" dirty="0"/>
                        <a:t>, glykovaný hemoglobin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674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65702-A5DE-0C57-8757-A40DA44B0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Z" sz="4800" dirty="0"/>
              <a:t>Izoelektrická fokusace (IEF)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C6253-57AD-9BE7-9810-2CF5D0D510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125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4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Izoelektrická fokusace (IEF)</a:t>
            </a:r>
            <a:endParaRPr dirty="0"/>
          </a:p>
        </p:txBody>
      </p:sp>
      <p:sp>
        <p:nvSpPr>
          <p:cNvPr id="382" name="Google Shape;382;p24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66713" lvl="0" indent="-366713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Elektroforetická separační metoda, při níž dochází k dělení biomolekul </a:t>
            </a:r>
            <a:r>
              <a:rPr lang="cs-CZ" b="1" dirty="0"/>
              <a:t>v gradientu pH </a:t>
            </a:r>
            <a:r>
              <a:rPr lang="cs-CZ" dirty="0"/>
              <a:t>dle jejich izoelektrického bodu.</a:t>
            </a:r>
            <a:endParaRPr dirty="0"/>
          </a:p>
          <a:p>
            <a:pPr marL="366713" lvl="0" indent="-366713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Gradientu se dosahuje pomocí amfolytů obsahujících směsi NH2+ a -COOH-, které se ve stejnosměrném elektrickém poli seřadí podle svého izoelektrického bodu a vytvoří tak gradient pH (cca 5-10).</a:t>
            </a:r>
            <a:endParaRPr dirty="0"/>
          </a:p>
          <a:p>
            <a:pPr marL="366713" lvl="0" indent="-366713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/>
              <a:t>Izoelektrický bod</a:t>
            </a:r>
            <a:r>
              <a:rPr lang="cs-CZ" dirty="0"/>
              <a:t> = hodnota pH při níž je pro danou látku vyvážen počet kladných a záporných nábojů, takže se </a:t>
            </a:r>
            <a:r>
              <a:rPr lang="cs-CZ" b="1" dirty="0"/>
              <a:t>molekula jeví navenek jako neutrální </a:t>
            </a:r>
            <a:r>
              <a:rPr lang="cs-CZ" dirty="0"/>
              <a:t>= izoelektrické pH = </a:t>
            </a:r>
            <a:r>
              <a:rPr lang="cs-CZ" dirty="0" err="1"/>
              <a:t>pI</a:t>
            </a:r>
            <a:endParaRPr dirty="0"/>
          </a:p>
          <a:p>
            <a:pPr marL="366713" lvl="0" indent="-366713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 err="1"/>
              <a:t>pI</a:t>
            </a:r>
            <a:r>
              <a:rPr lang="cs-CZ" b="1" dirty="0"/>
              <a:t> je hodnota pH, při které se molekuly vlivem elektrického pole nepohybují.</a:t>
            </a:r>
            <a:endParaRPr dirty="0"/>
          </a:p>
          <a:p>
            <a:pPr marL="366713" lvl="0" indent="-366713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Dělené látky v průběhu IF putují do svých izoelektrických bodů, kde fokusují = koncentrují se.</a:t>
            </a:r>
            <a:endParaRPr dirty="0"/>
          </a:p>
          <a:p>
            <a:pPr marL="182880" lvl="0" indent="-55879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383" name="Google Shape;383;p24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Hlavní typy gelové elektroforézy</a:t>
            </a:r>
            <a:endParaRPr dirty="0"/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6711646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 b="1" dirty="0"/>
              <a:t>Gelová nedenaturační elektroforéza</a:t>
            </a:r>
            <a:endParaRPr dirty="0"/>
          </a:p>
          <a:p>
            <a:pPr marL="354965" lvl="0" indent="-342265" algn="just" rtl="0">
              <a:lnSpc>
                <a:spcPct val="100000"/>
              </a:lnSpc>
              <a:spcBef>
                <a:spcPts val="1165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cs-CZ" sz="1800" i="1" dirty="0"/>
              <a:t>Nativní gelová elektroforéza</a:t>
            </a:r>
            <a:endParaRPr dirty="0"/>
          </a:p>
          <a:p>
            <a:pPr marL="801370" lvl="1" indent="-285750" algn="just" rtl="0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SzPts val="1600"/>
              <a:buChar char="●"/>
            </a:pPr>
            <a:r>
              <a:rPr lang="cs-CZ" sz="1600" dirty="0"/>
              <a:t>probíhá bez denaturačních činidel</a:t>
            </a:r>
            <a:endParaRPr sz="1600" dirty="0"/>
          </a:p>
          <a:p>
            <a:pPr marL="801370" marR="682625" lvl="1" indent="-285750" algn="just" rtl="0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SzPts val="1600"/>
              <a:buChar char="●"/>
            </a:pPr>
            <a:r>
              <a:rPr lang="cs-CZ" sz="1600" dirty="0"/>
              <a:t>migrace proteinů gelem závisí na jejich </a:t>
            </a:r>
            <a:r>
              <a:rPr lang="cs-CZ" sz="1600" b="1" dirty="0"/>
              <a:t>náboji, velikosti a tvaru</a:t>
            </a:r>
            <a:endParaRPr sz="1600" b="1" dirty="0"/>
          </a:p>
          <a:p>
            <a:pPr marL="801370" marR="5080" lvl="1" indent="-285750" algn="just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SzPts val="1600"/>
              <a:buChar char="●"/>
            </a:pPr>
            <a:r>
              <a:rPr lang="cs-CZ" sz="1600" dirty="0"/>
              <a:t>Rozlišovací schopnost (účinnost) elektroforézy je dána velikostí pórů a složením gelu</a:t>
            </a:r>
            <a:endParaRPr sz="1600" dirty="0"/>
          </a:p>
          <a:p>
            <a:pPr marL="354965" lvl="0" indent="-227965" algn="just" rtl="0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dirty="0"/>
          </a:p>
          <a:p>
            <a:pPr marL="0" lvl="0" indent="0" algn="just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2000"/>
              <a:buNone/>
            </a:pPr>
            <a:r>
              <a:rPr lang="cs-CZ" b="1" dirty="0"/>
              <a:t>Gelová denaturační elektroforéza</a:t>
            </a:r>
            <a:endParaRPr dirty="0"/>
          </a:p>
          <a:p>
            <a:pPr marL="354965" lvl="0" indent="-342265" algn="just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cs-CZ" sz="1800" i="1" dirty="0"/>
              <a:t>SDS gelová elektroforéza</a:t>
            </a:r>
            <a:endParaRPr dirty="0"/>
          </a:p>
          <a:p>
            <a:pPr marL="801370" marR="635000" lvl="1" indent="-285750" algn="just" rtl="0">
              <a:lnSpc>
                <a:spcPct val="168125"/>
              </a:lnSpc>
              <a:spcBef>
                <a:spcPts val="660"/>
              </a:spcBef>
              <a:spcAft>
                <a:spcPts val="0"/>
              </a:spcAft>
              <a:buSzPts val="1600"/>
              <a:buChar char="●"/>
            </a:pPr>
            <a:r>
              <a:rPr lang="cs-CZ" sz="1600" dirty="0"/>
              <a:t>proteiny jsou obvykle denaturovány </a:t>
            </a:r>
            <a:r>
              <a:rPr lang="cs-CZ" sz="1600" dirty="0" err="1"/>
              <a:t>dodecylsíranem</a:t>
            </a:r>
            <a:r>
              <a:rPr lang="cs-CZ" sz="1600" dirty="0"/>
              <a:t> sodným (</a:t>
            </a:r>
            <a:r>
              <a:rPr lang="cs-CZ" sz="1600" b="1" dirty="0"/>
              <a:t>SDS</a:t>
            </a:r>
            <a:r>
              <a:rPr lang="cs-CZ" sz="1600" dirty="0"/>
              <a:t>) a redukovány β-</a:t>
            </a:r>
            <a:r>
              <a:rPr lang="cs-CZ" sz="1600" dirty="0" err="1"/>
              <a:t>merkaptoetanolem</a:t>
            </a:r>
            <a:endParaRPr sz="1600" dirty="0"/>
          </a:p>
          <a:p>
            <a:pPr marL="801370" marR="5080" lvl="1" indent="-285750" algn="just" rtl="0">
              <a:lnSpc>
                <a:spcPct val="168125"/>
              </a:lnSpc>
              <a:spcBef>
                <a:spcPts val="915"/>
              </a:spcBef>
              <a:spcAft>
                <a:spcPts val="0"/>
              </a:spcAft>
              <a:buSzPts val="1600"/>
              <a:buChar char="●"/>
            </a:pPr>
            <a:r>
              <a:rPr lang="cs-CZ" sz="1600" dirty="0"/>
              <a:t>Proteiny jsou separovány podle své </a:t>
            </a:r>
            <a:r>
              <a:rPr lang="cs-CZ" sz="1600" b="1" dirty="0"/>
              <a:t>molekulové hmotnosti</a:t>
            </a:r>
            <a:endParaRPr sz="1800" dirty="0"/>
          </a:p>
        </p:txBody>
      </p:sp>
      <p:sp>
        <p:nvSpPr>
          <p:cNvPr id="109" name="Google Shape;109;p4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5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Izoelektrická fokusace (IEF)</a:t>
            </a:r>
            <a:endParaRPr dirty="0"/>
          </a:p>
        </p:txBody>
      </p:sp>
      <p:sp>
        <p:nvSpPr>
          <p:cNvPr id="389" name="Google Shape;389;p25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319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2385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Proteiny vykazují značné rozdíly v izoelektrických bodech: většina má </a:t>
            </a:r>
            <a:r>
              <a:rPr lang="cs-CZ" dirty="0" err="1"/>
              <a:t>pI</a:t>
            </a:r>
            <a:r>
              <a:rPr lang="cs-CZ" dirty="0"/>
              <a:t> v pH 4 – 7.</a:t>
            </a:r>
            <a:endParaRPr dirty="0"/>
          </a:p>
          <a:p>
            <a:pPr marL="323850" lvl="0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Obecně by se vzorky neměly aplikovat na místo, kde se očekává jejich fokusace.</a:t>
            </a:r>
            <a:endParaRPr dirty="0"/>
          </a:p>
          <a:p>
            <a:pPr marL="323850" lvl="0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Aby se proteiny chránily před působením extrémních hodnot pH, neměly by se aplikovat blíže než 1 cm od elektrod.</a:t>
            </a:r>
            <a:endParaRPr dirty="0"/>
          </a:p>
          <a:p>
            <a:pPr marL="323850" lvl="0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Proteiny můžeme před extrémy pH chránit také tím, že gradient pH vytvoříme před aplikací vzorku (</a:t>
            </a:r>
            <a:r>
              <a:rPr lang="cs-CZ" dirty="0" err="1"/>
              <a:t>pre</a:t>
            </a:r>
            <a:r>
              <a:rPr lang="cs-CZ" dirty="0"/>
              <a:t>-migrace)</a:t>
            </a:r>
            <a:endParaRPr dirty="0"/>
          </a:p>
        </p:txBody>
      </p:sp>
      <p:sp>
        <p:nvSpPr>
          <p:cNvPr id="391" name="Google Shape;391;p25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DF1D0-BF41-CA5B-3214-8F98818E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Izoelektrická fokusace: </a:t>
            </a:r>
            <a:r>
              <a:rPr lang="en-CZ" sz="3000" dirty="0"/>
              <a:t>klinické aplikace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4010E-DE55-661A-1FE1-A9E236C48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b="1" noProof="0" dirty="0" err="1"/>
              <a:t>Oligoklonální</a:t>
            </a:r>
            <a:r>
              <a:rPr lang="cs-CZ" sz="2400" b="1" noProof="0" dirty="0"/>
              <a:t> pásy (OCB) v mozkomíšním moku</a:t>
            </a:r>
          </a:p>
          <a:p>
            <a:pPr marL="803275" indent="-309563">
              <a:buFont typeface="Arial" panose="020B0604020202020204" pitchFamily="34" charset="0"/>
              <a:buChar char="•"/>
            </a:pPr>
            <a:r>
              <a:rPr lang="cs-CZ" sz="2200" noProof="0" dirty="0"/>
              <a:t>IEF + </a:t>
            </a:r>
            <a:r>
              <a:rPr lang="cs-CZ" sz="2200" noProof="0" dirty="0" err="1"/>
              <a:t>imunofixace</a:t>
            </a:r>
            <a:r>
              <a:rPr lang="cs-CZ" sz="2200" noProof="0" dirty="0"/>
              <a:t> → detekce </a:t>
            </a:r>
            <a:r>
              <a:rPr lang="cs-CZ" sz="2200" noProof="0" dirty="0" err="1"/>
              <a:t>intratekální</a:t>
            </a:r>
            <a:r>
              <a:rPr lang="cs-CZ" sz="2200" noProof="0" dirty="0"/>
              <a:t> syntézy </a:t>
            </a:r>
            <a:r>
              <a:rPr lang="cs-CZ" sz="2200" noProof="0" dirty="0" err="1"/>
              <a:t>IgG</a:t>
            </a:r>
            <a:r>
              <a:rPr lang="cs-CZ" sz="2200" noProof="0" dirty="0"/>
              <a:t>.</a:t>
            </a:r>
          </a:p>
          <a:p>
            <a:pPr marL="803275" indent="-309563">
              <a:buFont typeface="Arial" panose="020B0604020202020204" pitchFamily="34" charset="0"/>
              <a:buChar char="•"/>
            </a:pPr>
            <a:r>
              <a:rPr lang="cs-CZ" sz="2200" noProof="0" dirty="0"/>
              <a:t>Zásadní vyšetření v diagnostice RS.</a:t>
            </a:r>
          </a:p>
          <a:p>
            <a:pPr marL="493712" indent="0">
              <a:buNone/>
            </a:pPr>
            <a:endParaRPr lang="cs-CZ" sz="2200" noProof="0" dirty="0"/>
          </a:p>
          <a:p>
            <a:r>
              <a:rPr lang="cs-CZ" sz="2400" b="1" noProof="0" dirty="0"/>
              <a:t>Průkaz β-2-transferinu</a:t>
            </a:r>
          </a:p>
          <a:p>
            <a:pPr marL="803275" indent="-309563">
              <a:buFont typeface="Arial" panose="020B0604020202020204" pitchFamily="34" charset="0"/>
              <a:buChar char="•"/>
            </a:pPr>
            <a:r>
              <a:rPr lang="cs-CZ" sz="2200" noProof="0" dirty="0"/>
              <a:t>Marker mozkomíšního moku (</a:t>
            </a:r>
            <a:r>
              <a:rPr lang="cs-CZ" sz="2200" noProof="0" dirty="0" err="1"/>
              <a:t>likvorhea</a:t>
            </a:r>
            <a:r>
              <a:rPr lang="cs-CZ" sz="2200" noProof="0" dirty="0"/>
              <a:t> do ucha/nosu).</a:t>
            </a:r>
          </a:p>
          <a:p>
            <a:pPr marL="803275" indent="-309563">
              <a:buFont typeface="Arial" panose="020B0604020202020204" pitchFamily="34" charset="0"/>
              <a:buChar char="•"/>
            </a:pPr>
            <a:r>
              <a:rPr lang="cs-CZ" sz="2200" noProof="0" dirty="0"/>
              <a:t>IEF oddělí </a:t>
            </a:r>
            <a:r>
              <a:rPr lang="cs-CZ" sz="2200" noProof="0" dirty="0" err="1"/>
              <a:t>transferrinové</a:t>
            </a:r>
            <a:r>
              <a:rPr lang="cs-CZ" sz="2200" noProof="0" dirty="0"/>
              <a:t> </a:t>
            </a:r>
            <a:r>
              <a:rPr lang="cs-CZ" sz="2200" noProof="0" dirty="0" err="1"/>
              <a:t>isoformy</a:t>
            </a:r>
            <a:r>
              <a:rPr lang="cs-CZ" sz="2200" noProof="0" dirty="0"/>
              <a:t> → β-2-transferin je specifický pro CSF.</a:t>
            </a:r>
          </a:p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9D7F2-ED61-76B2-C736-EBF0B5CFBE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239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6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Izoelektrická fokusace:</a:t>
            </a:r>
            <a:br>
              <a:rPr lang="cs-CZ" dirty="0"/>
            </a:br>
            <a:r>
              <a:rPr lang="cs-CZ" sz="3000" dirty="0"/>
              <a:t>Detekce </a:t>
            </a:r>
            <a:r>
              <a:rPr lang="cs-CZ" sz="3000" dirty="0" err="1"/>
              <a:t>oligoklonálních</a:t>
            </a:r>
            <a:r>
              <a:rPr lang="cs-CZ" sz="3000" dirty="0"/>
              <a:t> pásů (OCB)</a:t>
            </a:r>
            <a:endParaRPr sz="3000" dirty="0"/>
          </a:p>
        </p:txBody>
      </p:sp>
      <p:sp>
        <p:nvSpPr>
          <p:cNvPr id="397" name="Google Shape;397;p26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427382" cy="433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66713" lvl="0" indent="-354013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sz="2200" b="1" noProof="0" dirty="0"/>
              <a:t>Slouží k průkazu </a:t>
            </a:r>
            <a:r>
              <a:rPr lang="cs-CZ" sz="2200" b="1" noProof="0" dirty="0" err="1"/>
              <a:t>intratekální</a:t>
            </a:r>
            <a:r>
              <a:rPr lang="cs-CZ" sz="2200" b="1" noProof="0" dirty="0"/>
              <a:t> syntézy </a:t>
            </a:r>
            <a:r>
              <a:rPr lang="cs-CZ" sz="2200" b="1" noProof="0" dirty="0" err="1"/>
              <a:t>IgG</a:t>
            </a:r>
            <a:r>
              <a:rPr lang="cs-CZ" sz="2200" b="1" noProof="0" dirty="0"/>
              <a:t> v CNS</a:t>
            </a:r>
            <a:r>
              <a:rPr lang="cs-CZ" sz="2200" noProof="0" dirty="0"/>
              <a:t>, což je zásadní v diagnostice a diferenciální diagnostice roztroušené sklerózy a dalších chronických zánětlivých onemocnění CNS.</a:t>
            </a:r>
          </a:p>
          <a:p>
            <a:pPr marL="366713" indent="-354013" algn="just">
              <a:buSzPts val="2000"/>
            </a:pPr>
            <a:r>
              <a:rPr lang="cs-CZ" sz="2200" dirty="0" err="1"/>
              <a:t>Oligoklonální</a:t>
            </a:r>
            <a:r>
              <a:rPr lang="cs-CZ" sz="2200" dirty="0"/>
              <a:t> pásy (OCB) nacházíme u více než 95 % pacientů s </a:t>
            </a:r>
            <a:r>
              <a:rPr lang="cs-CZ" sz="2200" b="1" dirty="0"/>
              <a:t>roztroušenou sklerózou </a:t>
            </a:r>
            <a:r>
              <a:rPr lang="cs-CZ" sz="2200" dirty="0"/>
              <a:t>(</a:t>
            </a:r>
            <a:r>
              <a:rPr lang="cs-CZ" sz="2200" noProof="0" dirty="0"/>
              <a:t>nejsou specifické pro </a:t>
            </a:r>
            <a:r>
              <a:rPr lang="cs-CZ" sz="2200" dirty="0"/>
              <a:t>roztroušenou sklerózu, ale jsou součástí diagnostických kritérií – diseminace v čase). </a:t>
            </a:r>
          </a:p>
          <a:p>
            <a:pPr marL="366713" lvl="0" indent="-354013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sz="2200" dirty="0"/>
              <a:t>Dále lze pásy prokázat u chronických zánětů CNS, při </a:t>
            </a:r>
            <a:r>
              <a:rPr lang="cs-CZ" sz="2200" b="1" dirty="0" err="1"/>
              <a:t>neuroborrelióze</a:t>
            </a:r>
            <a:r>
              <a:rPr lang="cs-CZ" sz="2200" b="1" dirty="0"/>
              <a:t>, </a:t>
            </a:r>
            <a:r>
              <a:rPr lang="cs-CZ" sz="2200" b="1" dirty="0" err="1"/>
              <a:t>neurosyfilis</a:t>
            </a:r>
            <a:r>
              <a:rPr lang="cs-CZ" sz="2200" b="1" dirty="0"/>
              <a:t> </a:t>
            </a:r>
            <a:r>
              <a:rPr lang="cs-CZ" sz="2200" dirty="0"/>
              <a:t>atd.</a:t>
            </a:r>
            <a:endParaRPr sz="2200" dirty="0"/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399" name="Google Shape;399;p26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42</a:t>
            </a:fld>
            <a:endParaRPr/>
          </a:p>
        </p:txBody>
      </p:sp>
      <p:pic>
        <p:nvPicPr>
          <p:cNvPr id="2" name="Google Shape;390;p25">
            <a:extLst>
              <a:ext uri="{FF2B5EF4-FFF2-40B4-BE49-F238E27FC236}">
                <a16:creationId xmlns:a16="http://schemas.microsoft.com/office/drawing/2014/main" id="{4A85D990-60CE-A94B-0E48-4AE0B01506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212" y="3704096"/>
            <a:ext cx="3144895" cy="2264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Izoelektrická fokusace:</a:t>
            </a:r>
            <a:br>
              <a:rPr lang="cs-CZ" dirty="0"/>
            </a:br>
            <a:r>
              <a:rPr lang="cs-CZ" dirty="0"/>
              <a:t>hodnocení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dirty="0"/>
          </a:p>
        </p:txBody>
      </p:sp>
      <p:sp>
        <p:nvSpPr>
          <p:cNvPr id="413" name="Google Shape;413;p28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66700" marR="5080" lvl="0" indent="-2667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Metoda zahrnuje </a:t>
            </a:r>
            <a:r>
              <a:rPr lang="cs-CZ" b="1" dirty="0" err="1"/>
              <a:t>izoelektrofokusaci</a:t>
            </a:r>
            <a:r>
              <a:rPr lang="cs-CZ" b="1" dirty="0"/>
              <a:t> na </a:t>
            </a:r>
            <a:r>
              <a:rPr lang="cs-CZ" b="1" dirty="0" err="1"/>
              <a:t>agarózovém</a:t>
            </a:r>
            <a:r>
              <a:rPr lang="cs-CZ" b="1" dirty="0"/>
              <a:t> gelu, následovanou </a:t>
            </a:r>
            <a:r>
              <a:rPr lang="cs-CZ" b="1" dirty="0" err="1"/>
              <a:t>immunofixací</a:t>
            </a:r>
            <a:r>
              <a:rPr lang="cs-CZ" b="1" dirty="0"/>
              <a:t> s anti-</a:t>
            </a:r>
            <a:r>
              <a:rPr lang="cs-CZ" b="1" dirty="0" err="1"/>
              <a:t>IgG</a:t>
            </a:r>
            <a:r>
              <a:rPr lang="cs-CZ" b="1" dirty="0"/>
              <a:t> antisérem </a:t>
            </a:r>
            <a:r>
              <a:rPr lang="cs-CZ" dirty="0"/>
              <a:t>značeným enzymem (např. peroxidáza, zvyšuje citlivost).</a:t>
            </a:r>
            <a:endParaRPr dirty="0"/>
          </a:p>
          <a:p>
            <a:pPr marL="266700" marR="5080" lvl="0" indent="-266700" algn="just" rtl="0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Vzorky </a:t>
            </a:r>
            <a:r>
              <a:rPr lang="cs-CZ" b="1" dirty="0"/>
              <a:t>CSF a séra odebrány současně!!! </a:t>
            </a:r>
            <a:r>
              <a:rPr lang="cs-CZ" dirty="0"/>
              <a:t>od téhož pacienta jsou pak vizuálně porovnány.</a:t>
            </a:r>
            <a:endParaRPr dirty="0"/>
          </a:p>
          <a:p>
            <a:pPr marL="266700" marR="5080" lvl="0" indent="-266700" algn="just" rtl="0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Citlivost metody dovoluje analýzu CSF bez předchozího zahušťování.</a:t>
            </a:r>
            <a:endParaRPr dirty="0"/>
          </a:p>
          <a:p>
            <a:pPr marL="266700" marR="5080" lvl="0" indent="-266700" algn="just" rtl="0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K potvrzení </a:t>
            </a:r>
            <a:r>
              <a:rPr lang="cs-CZ" dirty="0" err="1"/>
              <a:t>intratékální</a:t>
            </a:r>
            <a:r>
              <a:rPr lang="cs-CZ" dirty="0"/>
              <a:t> syntézy </a:t>
            </a:r>
            <a:r>
              <a:rPr lang="cs-CZ" dirty="0" err="1"/>
              <a:t>Ig</a:t>
            </a:r>
            <a:r>
              <a:rPr lang="cs-CZ" dirty="0"/>
              <a:t> je nutno analyzovat sérum a mozkomíšní mok paralelně </a:t>
            </a:r>
            <a:r>
              <a:rPr lang="cs-CZ" b="1" dirty="0"/>
              <a:t>ve stejných koncentracích</a:t>
            </a:r>
            <a:r>
              <a:rPr lang="cs-CZ" dirty="0"/>
              <a:t>, aby byl demonstrován rozdíl v distribuci </a:t>
            </a:r>
            <a:r>
              <a:rPr lang="cs-CZ" dirty="0" err="1"/>
              <a:t>IgG</a:t>
            </a:r>
            <a:r>
              <a:rPr lang="cs-CZ" dirty="0"/>
              <a:t>.</a:t>
            </a:r>
            <a:endParaRPr dirty="0"/>
          </a:p>
          <a:p>
            <a:pPr marL="266700" marR="5080" lvl="0" indent="-266700" algn="just" rtl="0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Fyziologicky mají imunoglobuliny v séru i mozkomíšním moku </a:t>
            </a:r>
            <a:r>
              <a:rPr lang="cs-CZ" dirty="0" err="1"/>
              <a:t>polyklonální</a:t>
            </a:r>
            <a:r>
              <a:rPr lang="cs-CZ" dirty="0"/>
              <a:t> charakter a vyjadřují heterogenitu individuálních protilátek produkovaných jako odpověď na nejrůznější antigeny, s nimiž se jedinec setkal.</a:t>
            </a:r>
            <a:endParaRPr dirty="0"/>
          </a:p>
        </p:txBody>
      </p:sp>
      <p:sp>
        <p:nvSpPr>
          <p:cNvPr id="414" name="Google Shape;414;p28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43</a:t>
            </a:fld>
            <a:endParaRPr/>
          </a:p>
        </p:txBody>
      </p:sp>
      <p:pic>
        <p:nvPicPr>
          <p:cNvPr id="2" name="Google Shape;398;p26">
            <a:extLst>
              <a:ext uri="{FF2B5EF4-FFF2-40B4-BE49-F238E27FC236}">
                <a16:creationId xmlns:a16="http://schemas.microsoft.com/office/drawing/2014/main" id="{0C164566-F49C-13A5-9357-503A94196F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79" y="3844790"/>
            <a:ext cx="3124112" cy="20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7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Izoelektrická fokusace:</a:t>
            </a:r>
            <a:br>
              <a:rPr lang="cs-CZ" dirty="0"/>
            </a:br>
            <a:r>
              <a:rPr lang="cs-CZ" sz="3000" dirty="0"/>
              <a:t>hodnocení OCB</a:t>
            </a:r>
            <a:endParaRPr sz="3000" dirty="0"/>
          </a:p>
        </p:txBody>
      </p:sp>
      <p:sp>
        <p:nvSpPr>
          <p:cNvPr id="405" name="Google Shape;405;p27"/>
          <p:cNvSpPr txBox="1">
            <a:spLocks noGrp="1"/>
          </p:cNvSpPr>
          <p:nvPr>
            <p:ph type="body" idx="1"/>
          </p:nvPr>
        </p:nvSpPr>
        <p:spPr>
          <a:xfrm>
            <a:off x="3972216" y="900113"/>
            <a:ext cx="7427382" cy="545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s-CZ" sz="1600" b="1" dirty="0"/>
              <a:t>Typ 1</a:t>
            </a:r>
            <a:r>
              <a:rPr lang="cs-CZ" sz="1600" dirty="0"/>
              <a:t> – v séru i v moku pouze </a:t>
            </a:r>
            <a:r>
              <a:rPr lang="cs-CZ" sz="1600" dirty="0" err="1"/>
              <a:t>polyklonální</a:t>
            </a:r>
            <a:r>
              <a:rPr lang="cs-CZ" sz="1600" dirty="0"/>
              <a:t> </a:t>
            </a:r>
            <a:r>
              <a:rPr lang="cs-CZ" sz="1600" dirty="0" err="1"/>
              <a:t>IgG</a:t>
            </a:r>
            <a:r>
              <a:rPr lang="cs-CZ" sz="1600" dirty="0"/>
              <a:t> – normální nález;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rPr lang="cs-CZ" sz="1600" b="1" dirty="0"/>
              <a:t>Typ 2</a:t>
            </a:r>
            <a:r>
              <a:rPr lang="cs-CZ" sz="1600" dirty="0"/>
              <a:t> – </a:t>
            </a:r>
            <a:r>
              <a:rPr lang="cs-CZ" sz="1600" dirty="0" err="1"/>
              <a:t>oligoklonální</a:t>
            </a:r>
            <a:r>
              <a:rPr lang="cs-CZ" sz="1600" dirty="0"/>
              <a:t> proužky pouze v </a:t>
            </a:r>
            <a:r>
              <a:rPr lang="cs-CZ" sz="1600" dirty="0" err="1"/>
              <a:t>likvoru</a:t>
            </a:r>
            <a:r>
              <a:rPr lang="cs-CZ" sz="1600" dirty="0"/>
              <a:t> – lokální syntéza </a:t>
            </a:r>
            <a:r>
              <a:rPr lang="cs-CZ" sz="1600" dirty="0" err="1"/>
              <a:t>IgG</a:t>
            </a:r>
            <a:r>
              <a:rPr lang="cs-CZ" sz="1600" dirty="0"/>
              <a:t> (např. u roztroušené sklerózy);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rPr lang="cs-CZ" sz="1600" b="1" dirty="0"/>
              <a:t>Typ 3</a:t>
            </a:r>
            <a:r>
              <a:rPr lang="cs-CZ" sz="1600" dirty="0"/>
              <a:t> – </a:t>
            </a:r>
            <a:r>
              <a:rPr lang="cs-CZ" sz="1600" dirty="0" err="1"/>
              <a:t>oligoklonální</a:t>
            </a:r>
            <a:r>
              <a:rPr lang="cs-CZ" sz="1600" dirty="0"/>
              <a:t> proužky v </a:t>
            </a:r>
            <a:r>
              <a:rPr lang="cs-CZ" sz="1600" dirty="0" err="1"/>
              <a:t>likvoru</a:t>
            </a:r>
            <a:r>
              <a:rPr lang="cs-CZ" sz="1600" dirty="0"/>
              <a:t> a další </a:t>
            </a:r>
            <a:r>
              <a:rPr lang="cs-CZ" sz="1600" dirty="0" err="1"/>
              <a:t>oligoklonální</a:t>
            </a:r>
            <a:r>
              <a:rPr lang="cs-CZ" sz="1600" dirty="0"/>
              <a:t> proužky v </a:t>
            </a:r>
            <a:r>
              <a:rPr lang="cs-CZ" sz="1600" dirty="0" err="1"/>
              <a:t>likvoru</a:t>
            </a:r>
            <a:r>
              <a:rPr lang="cs-CZ" sz="1600" dirty="0"/>
              <a:t> i v séru – lokální syntéza </a:t>
            </a:r>
            <a:r>
              <a:rPr lang="cs-CZ" sz="1600" dirty="0" err="1"/>
              <a:t>IgG</a:t>
            </a:r>
            <a:r>
              <a:rPr lang="cs-CZ" sz="1600" dirty="0"/>
              <a:t> a produkce protilátek v organismu (systémové onemocnění)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rPr lang="cs-CZ" sz="1600" b="1" dirty="0"/>
              <a:t>Typ 4</a:t>
            </a:r>
            <a:r>
              <a:rPr lang="cs-CZ" sz="1600" dirty="0"/>
              <a:t> – identické </a:t>
            </a:r>
            <a:r>
              <a:rPr lang="cs-CZ" sz="1600" dirty="0" err="1"/>
              <a:t>oligoklonální</a:t>
            </a:r>
            <a:r>
              <a:rPr lang="cs-CZ" sz="1600" dirty="0"/>
              <a:t> proužky v séru i moku (tzv. „zrcadlový“ obraz proužků v séru a v </a:t>
            </a:r>
            <a:r>
              <a:rPr lang="cs-CZ" sz="1600" dirty="0" err="1"/>
              <a:t>likvoru</a:t>
            </a:r>
            <a:r>
              <a:rPr lang="cs-CZ" sz="1600" dirty="0"/>
              <a:t> – dochází k průniku protilátek z krve do </a:t>
            </a:r>
            <a:r>
              <a:rPr lang="cs-CZ" sz="1600" dirty="0" err="1"/>
              <a:t>likvoru</a:t>
            </a:r>
            <a:r>
              <a:rPr lang="cs-CZ" sz="1600" dirty="0"/>
              <a:t>) – systémová imunitní aktivace bez lokální syntézy </a:t>
            </a:r>
            <a:r>
              <a:rPr lang="cs-CZ" sz="1600" dirty="0" err="1"/>
              <a:t>IgG</a:t>
            </a:r>
            <a:r>
              <a:rPr lang="cs-CZ" sz="1600" dirty="0"/>
              <a:t> v CNS;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rPr lang="cs-CZ" sz="1600" b="1" dirty="0"/>
              <a:t>Typ 5</a:t>
            </a:r>
            <a:r>
              <a:rPr lang="cs-CZ" sz="1600" dirty="0"/>
              <a:t> – identické monoklonální proužky v séru i moku v krátkém úseku pH gradientu, jde o přítomnost monoklonálního </a:t>
            </a:r>
            <a:r>
              <a:rPr lang="cs-CZ" sz="1600" dirty="0" err="1"/>
              <a:t>paraproteinu</a:t>
            </a:r>
            <a:r>
              <a:rPr lang="cs-CZ" sz="1600" dirty="0"/>
              <a:t> v </a:t>
            </a:r>
            <a:r>
              <a:rPr lang="cs-CZ" sz="1600" dirty="0" err="1"/>
              <a:t>likvoru</a:t>
            </a:r>
            <a:r>
              <a:rPr lang="cs-CZ" sz="1600" dirty="0"/>
              <a:t> sérového původu (myelom, monoklonální </a:t>
            </a:r>
            <a:r>
              <a:rPr lang="cs-CZ" sz="1600" dirty="0" err="1"/>
              <a:t>gamapatie</a:t>
            </a:r>
            <a:r>
              <a:rPr lang="cs-CZ" sz="1600" dirty="0"/>
              <a:t>) – </a:t>
            </a:r>
            <a:r>
              <a:rPr lang="cs-CZ" sz="1600" dirty="0" err="1"/>
              <a:t>paraproteinový</a:t>
            </a:r>
            <a:r>
              <a:rPr lang="cs-CZ" sz="1600" dirty="0"/>
              <a:t> obraz.</a:t>
            </a:r>
            <a:endParaRPr sz="1600" dirty="0"/>
          </a:p>
        </p:txBody>
      </p:sp>
      <p:pic>
        <p:nvPicPr>
          <p:cNvPr id="406" name="Google Shape;40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8305" y="646271"/>
            <a:ext cx="5472958" cy="248269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Izoelektrická fokusace:</a:t>
            </a:r>
            <a:br>
              <a:rPr lang="cs-CZ" dirty="0"/>
            </a:br>
            <a:r>
              <a:rPr lang="cs-CZ" sz="3200" dirty="0"/>
              <a:t>hodnocení OCB</a:t>
            </a:r>
            <a:endParaRPr sz="3200" dirty="0"/>
          </a:p>
        </p:txBody>
      </p:sp>
      <p:sp>
        <p:nvSpPr>
          <p:cNvPr id="420" name="Google Shape;420;p29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4170" marR="5715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58"/>
              <a:buChar char="●"/>
            </a:pPr>
            <a:r>
              <a:rPr lang="cs-CZ" sz="2200" b="1" dirty="0" err="1"/>
              <a:t>Intratékálně</a:t>
            </a:r>
            <a:r>
              <a:rPr lang="cs-CZ" sz="2200" b="1" dirty="0"/>
              <a:t> produkované protilátky se vyznačují pouze omezenou (</a:t>
            </a:r>
            <a:r>
              <a:rPr lang="cs-CZ" sz="2200" b="1" dirty="0" err="1"/>
              <a:t>oligoklonální</a:t>
            </a:r>
            <a:r>
              <a:rPr lang="cs-CZ" sz="2200" b="1" dirty="0"/>
              <a:t>) heterogenitou</a:t>
            </a:r>
            <a:r>
              <a:rPr lang="cs-CZ" sz="2200" dirty="0"/>
              <a:t>, což se při izoelektrické fokusaci projeví jako izolované proužky, které nejsou patrné při analýze séra.</a:t>
            </a:r>
            <a:endParaRPr sz="2200" dirty="0"/>
          </a:p>
          <a:p>
            <a:pPr marL="344170" marR="1003935" lvl="0" indent="-342900" algn="just" rtl="0">
              <a:lnSpc>
                <a:spcPct val="115500"/>
              </a:lnSpc>
              <a:spcBef>
                <a:spcPts val="585"/>
              </a:spcBef>
              <a:spcAft>
                <a:spcPts val="0"/>
              </a:spcAft>
              <a:buSzPts val="1958"/>
              <a:buChar char="●"/>
            </a:pPr>
            <a:r>
              <a:rPr lang="cs-CZ" sz="2200" dirty="0"/>
              <a:t>Z toho vyplývá nutnost provádět současně analýzu imunoglobulinů </a:t>
            </a:r>
            <a:r>
              <a:rPr lang="cs-CZ" sz="2200" dirty="0" err="1"/>
              <a:t>likvoru</a:t>
            </a:r>
            <a:r>
              <a:rPr lang="cs-CZ" sz="2200" dirty="0"/>
              <a:t> i séra.</a:t>
            </a:r>
            <a:endParaRPr sz="2200" dirty="0"/>
          </a:p>
          <a:p>
            <a:pPr marL="344170" marR="5080" lvl="0" indent="-342900" algn="just" rtl="0">
              <a:lnSpc>
                <a:spcPct val="115000"/>
              </a:lnSpc>
              <a:spcBef>
                <a:spcPts val="570"/>
              </a:spcBef>
              <a:spcAft>
                <a:spcPts val="0"/>
              </a:spcAft>
              <a:buSzPts val="1958"/>
              <a:buChar char="●"/>
            </a:pPr>
            <a:r>
              <a:rPr lang="cs-CZ" sz="2200" dirty="0"/>
              <a:t>Srovnává se přítomnost či nepřítomnost identických pruhů </a:t>
            </a:r>
            <a:r>
              <a:rPr lang="cs-CZ" sz="2200" dirty="0" err="1"/>
              <a:t>IgG</a:t>
            </a:r>
            <a:r>
              <a:rPr lang="cs-CZ" sz="2200" dirty="0"/>
              <a:t> v séru a CSF; počet a lokalizace proužků nemá diferenciálně diagnostický význam.</a:t>
            </a:r>
            <a:endParaRPr sz="2200" dirty="0"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Izoelektrická fokusace:</a:t>
            </a:r>
            <a:br>
              <a:rPr lang="cs-CZ" dirty="0"/>
            </a:br>
            <a:r>
              <a:rPr lang="cs-CZ" sz="3000" dirty="0"/>
              <a:t>Průkaz </a:t>
            </a:r>
            <a:r>
              <a:rPr lang="cs-CZ" sz="3000" dirty="0" err="1"/>
              <a:t>likvorey</a:t>
            </a:r>
            <a:endParaRPr sz="3000" dirty="0"/>
          </a:p>
        </p:txBody>
      </p:sp>
      <p:sp>
        <p:nvSpPr>
          <p:cNvPr id="427" name="Google Shape;427;p30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63538" lvl="0" indent="-31432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 err="1"/>
              <a:t>Likvorea</a:t>
            </a:r>
            <a:r>
              <a:rPr lang="cs-CZ" dirty="0"/>
              <a:t> = výtok mozkomíšního moku/</a:t>
            </a:r>
            <a:r>
              <a:rPr lang="cs-CZ" dirty="0" err="1"/>
              <a:t>likvoru</a:t>
            </a:r>
            <a:r>
              <a:rPr lang="cs-CZ" dirty="0"/>
              <a:t>, k němuž dochází při poranění lebky</a:t>
            </a:r>
            <a:endParaRPr dirty="0"/>
          </a:p>
          <a:p>
            <a:pPr marL="363538" lvl="0" indent="-314325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Někdy je důležité určit, zda u pacienta po úrazu hlavy je sekret vytékající z nosu jen zánětlivý exsudát z nosní sliznice nebo mozkomíšní mok</a:t>
            </a:r>
            <a:endParaRPr dirty="0"/>
          </a:p>
          <a:p>
            <a:pPr marL="363538" lvl="0" indent="-314325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V takovém případě se jedná o závažný stav s komunikací likvorových cest a nosní dutiny, ohrožující pacienta přestupem bakteriální flóry na mozkové blány (meningy).</a:t>
            </a:r>
            <a:endParaRPr dirty="0"/>
          </a:p>
          <a:p>
            <a:pPr marL="363538" lvl="0" indent="-314325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 err="1"/>
              <a:t>Likvor</a:t>
            </a:r>
            <a:r>
              <a:rPr lang="cs-CZ" dirty="0"/>
              <a:t> může odtékat např. z dutiny nosní či ucha.</a:t>
            </a:r>
            <a:endParaRPr dirty="0"/>
          </a:p>
          <a:p>
            <a:pPr marL="363538" lvl="0" indent="-314325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/>
              <a:t>Pro průkaz 2 specifické parametry: beta-</a:t>
            </a:r>
            <a:r>
              <a:rPr lang="cs-CZ" b="1" dirty="0" err="1"/>
              <a:t>trace</a:t>
            </a:r>
            <a:r>
              <a:rPr lang="cs-CZ" b="1" dirty="0"/>
              <a:t> protein, beta-</a:t>
            </a:r>
            <a:r>
              <a:rPr lang="cs-CZ" b="1" dirty="0" err="1"/>
              <a:t>transferrin</a:t>
            </a:r>
            <a:r>
              <a:rPr lang="cs-CZ" b="1" dirty="0"/>
              <a:t>.</a:t>
            </a:r>
            <a:endParaRPr b="1" dirty="0"/>
          </a:p>
          <a:p>
            <a:pPr marL="363538" lvl="0" indent="-314325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Srovnání hladin v séru pacienta a v jiné biologické tekutině (sekrety, výtoky z nosu, tekuté, nebo nasáté do tamponů)</a:t>
            </a:r>
            <a:endParaRPr dirty="0"/>
          </a:p>
          <a:p>
            <a:pPr marL="182880" lvl="0" indent="-55879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1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/>
              <a:t>Beta-trace protein</a:t>
            </a:r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12750" lvl="0" indent="-412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sz="2200" dirty="0"/>
              <a:t>Prostaglandin D </a:t>
            </a:r>
            <a:r>
              <a:rPr lang="cs-CZ" sz="2200" dirty="0" err="1"/>
              <a:t>syntáza</a:t>
            </a:r>
            <a:endParaRPr sz="2200" dirty="0"/>
          </a:p>
          <a:p>
            <a:pPr marL="412750" lvl="0" indent="-41275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sz="2200" dirty="0"/>
              <a:t>V </a:t>
            </a:r>
            <a:r>
              <a:rPr lang="cs-CZ" sz="2200" dirty="0" err="1"/>
              <a:t>likvoru</a:t>
            </a:r>
            <a:r>
              <a:rPr lang="cs-CZ" sz="2200" dirty="0"/>
              <a:t> jsou koncentrace 20-30 </a:t>
            </a:r>
            <a:r>
              <a:rPr lang="cs-CZ" sz="2200" dirty="0" err="1"/>
              <a:t>x</a:t>
            </a:r>
            <a:r>
              <a:rPr lang="cs-CZ" sz="2200" dirty="0"/>
              <a:t> vyšší než v séru.</a:t>
            </a:r>
            <a:endParaRPr sz="2200" dirty="0"/>
          </a:p>
          <a:p>
            <a:pPr marL="412750" lvl="0" indent="-41275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sz="2200" dirty="0"/>
              <a:t>U nás stanovení </a:t>
            </a:r>
            <a:r>
              <a:rPr lang="cs-CZ" sz="2200" dirty="0" err="1"/>
              <a:t>nefelometricky</a:t>
            </a:r>
            <a:r>
              <a:rPr lang="cs-CZ" sz="2200" dirty="0"/>
              <a:t> (</a:t>
            </a:r>
            <a:r>
              <a:rPr lang="cs-CZ" sz="2200" dirty="0" err="1"/>
              <a:t>Atellica</a:t>
            </a:r>
            <a:r>
              <a:rPr lang="cs-CZ" sz="2200" dirty="0"/>
              <a:t>, Siemens).</a:t>
            </a:r>
            <a:endParaRPr sz="2200" dirty="0"/>
          </a:p>
          <a:p>
            <a:pPr marL="412750" lvl="0" indent="-41275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sz="2200" dirty="0"/>
              <a:t>BTP v sekretu: </a:t>
            </a:r>
            <a:endParaRPr sz="2200" dirty="0"/>
          </a:p>
          <a:p>
            <a:pPr marL="719138" lvl="1" indent="-398463" algn="just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</a:pPr>
            <a:r>
              <a:rPr lang="cs-CZ" sz="2200" dirty="0"/>
              <a:t>&lt; 0,7 mg/l – přítomnost </a:t>
            </a:r>
            <a:r>
              <a:rPr lang="cs-CZ" sz="2200" dirty="0" err="1"/>
              <a:t>likvoru</a:t>
            </a:r>
            <a:r>
              <a:rPr lang="cs-CZ" sz="2200" dirty="0"/>
              <a:t> nepravděpodobná</a:t>
            </a:r>
            <a:endParaRPr sz="2200" dirty="0"/>
          </a:p>
          <a:p>
            <a:pPr marL="719138" lvl="1" indent="-398463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cs-CZ" sz="2200" dirty="0"/>
              <a:t>≥ 1,3 mg/l – přítomnost </a:t>
            </a:r>
            <a:r>
              <a:rPr lang="cs-CZ" sz="2200" dirty="0" err="1"/>
              <a:t>likvoru</a:t>
            </a:r>
            <a:r>
              <a:rPr lang="cs-CZ" sz="2200" dirty="0"/>
              <a:t> pravděpodobná</a:t>
            </a:r>
            <a:endParaRPr sz="2200" dirty="0"/>
          </a:p>
          <a:p>
            <a:pPr marL="719138" lvl="1" indent="-398463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cs-CZ" sz="2200" dirty="0"/>
              <a:t>0,7-1,29 mg/l -&gt; poměry</a:t>
            </a:r>
            <a:endParaRPr sz="2200" dirty="0"/>
          </a:p>
          <a:p>
            <a:pPr marL="412750" lvl="0" indent="-412750" algn="just" rtl="0">
              <a:lnSpc>
                <a:spcPct val="90000"/>
              </a:lnSpc>
              <a:spcBef>
                <a:spcPts val="145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BTP sekret/sérum &lt;2 - přítomnost </a:t>
            </a:r>
            <a:r>
              <a:rPr lang="cs-CZ" dirty="0" err="1"/>
              <a:t>likvoru</a:t>
            </a:r>
            <a:r>
              <a:rPr lang="cs-CZ" dirty="0"/>
              <a:t> nepravděpodobná</a:t>
            </a:r>
            <a:endParaRPr dirty="0"/>
          </a:p>
          <a:p>
            <a:pPr marL="412750" lvl="0" indent="-41275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BTP sekret/sérum ≥ 2 - přítomnost </a:t>
            </a:r>
            <a:r>
              <a:rPr lang="cs-CZ" dirty="0" err="1"/>
              <a:t>likvoru</a:t>
            </a:r>
            <a:r>
              <a:rPr lang="cs-CZ" dirty="0"/>
              <a:t> nepravděpodobná</a:t>
            </a:r>
            <a:endParaRPr dirty="0"/>
          </a:p>
          <a:p>
            <a:pPr marL="182880" lvl="0" indent="-55879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435" name="Google Shape;435;p3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2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Beta-2 </a:t>
            </a:r>
            <a:r>
              <a:rPr lang="cs-CZ" dirty="0" err="1"/>
              <a:t>transferrin</a:t>
            </a:r>
            <a:endParaRPr dirty="0"/>
          </a:p>
        </p:txBody>
      </p:sp>
      <p:sp>
        <p:nvSpPr>
          <p:cNvPr id="441" name="Google Shape;441;p32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49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66713" lvl="0" indent="-36671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cs-CZ" noProof="0" dirty="0"/>
              <a:t>Detekce pomocí </a:t>
            </a:r>
            <a:r>
              <a:rPr lang="cs-CZ" b="1" noProof="0" dirty="0"/>
              <a:t>IEF na </a:t>
            </a:r>
            <a:r>
              <a:rPr lang="cs-CZ" b="1" noProof="0" dirty="0" err="1"/>
              <a:t>agarózovém</a:t>
            </a:r>
            <a:r>
              <a:rPr lang="cs-CZ" b="1" noProof="0" dirty="0"/>
              <a:t> gelu + </a:t>
            </a:r>
            <a:r>
              <a:rPr lang="cs-CZ" b="1" noProof="0" dirty="0" err="1"/>
              <a:t>imunofixace</a:t>
            </a:r>
            <a:r>
              <a:rPr lang="cs-CZ" b="1" noProof="0" dirty="0"/>
              <a:t> anti-</a:t>
            </a:r>
            <a:r>
              <a:rPr lang="cs-CZ" b="1" noProof="0" dirty="0" err="1"/>
              <a:t>transferrinovými</a:t>
            </a:r>
            <a:r>
              <a:rPr lang="cs-CZ" b="1" noProof="0" dirty="0"/>
              <a:t> protilátkami</a:t>
            </a:r>
          </a:p>
          <a:p>
            <a:pPr marL="366713" lvl="0" indent="-36671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cs-CZ" sz="2000" b="1" noProof="0" dirty="0"/>
              <a:t>Zlatý standard</a:t>
            </a:r>
            <a:r>
              <a:rPr lang="cs-CZ" sz="2000" noProof="0" dirty="0"/>
              <a:t> pro průkaz </a:t>
            </a:r>
            <a:r>
              <a:rPr lang="cs-CZ" sz="2000" noProof="0" dirty="0" err="1"/>
              <a:t>likvoru</a:t>
            </a:r>
            <a:r>
              <a:rPr lang="cs-CZ" sz="2000" noProof="0" dirty="0"/>
              <a:t> v biologických sekretech</a:t>
            </a:r>
            <a:endParaRPr lang="cs-CZ" sz="2200" noProof="0" dirty="0"/>
          </a:p>
          <a:p>
            <a:pPr marL="366713" lvl="0" indent="-36671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cs-CZ" sz="2200" dirty="0"/>
              <a:t>Beta-2 </a:t>
            </a:r>
            <a:r>
              <a:rPr lang="cs-CZ" sz="2200" dirty="0" err="1"/>
              <a:t>transferrin</a:t>
            </a:r>
            <a:r>
              <a:rPr lang="cs-CZ" sz="2200" dirty="0"/>
              <a:t> je </a:t>
            </a:r>
            <a:r>
              <a:rPr lang="cs-CZ" sz="2200" dirty="0" err="1"/>
              <a:t>desialylovaná</a:t>
            </a:r>
            <a:r>
              <a:rPr lang="cs-CZ" sz="2200" dirty="0"/>
              <a:t> forma transferinu a nachází se pouze v </a:t>
            </a:r>
            <a:r>
              <a:rPr lang="cs-CZ" sz="2200" dirty="0" err="1"/>
              <a:t>likvoru</a:t>
            </a:r>
            <a:r>
              <a:rPr lang="cs-CZ" sz="2200" dirty="0"/>
              <a:t>, perilymfě a sklivci oka (ani v séru, ani v slzách, ….).</a:t>
            </a:r>
          </a:p>
          <a:p>
            <a:pPr marL="366713" lvl="0" indent="-36671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cs-CZ" sz="2200" dirty="0"/>
              <a:t>Přítomnost beta-2 </a:t>
            </a:r>
            <a:r>
              <a:rPr lang="cs-CZ" sz="2200" dirty="0" err="1"/>
              <a:t>transferrinu</a:t>
            </a:r>
            <a:r>
              <a:rPr lang="cs-CZ" sz="2200" dirty="0"/>
              <a:t> lze pokládat za specifický průkaz </a:t>
            </a:r>
            <a:r>
              <a:rPr lang="cs-CZ" sz="2200" dirty="0" err="1"/>
              <a:t>likvoru</a:t>
            </a:r>
            <a:r>
              <a:rPr lang="cs-CZ" sz="2200" dirty="0"/>
              <a:t> nebo jeho příměsi.</a:t>
            </a:r>
            <a:endParaRPr sz="2200" dirty="0"/>
          </a:p>
          <a:p>
            <a:pPr marL="366713" lvl="0" indent="-36671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cs-CZ" sz="2200" noProof="0" dirty="0"/>
              <a:t>Ze sérového </a:t>
            </a:r>
            <a:r>
              <a:rPr lang="cs-CZ" sz="2200" noProof="0" dirty="0" err="1"/>
              <a:t>transferrinu</a:t>
            </a:r>
            <a:r>
              <a:rPr lang="cs-CZ" sz="2200" noProof="0" dirty="0"/>
              <a:t> se v likvorových prostorech působením </a:t>
            </a:r>
            <a:r>
              <a:rPr lang="cs-CZ" sz="2200" noProof="0" dirty="0" err="1"/>
              <a:t>neuraminidáz</a:t>
            </a:r>
            <a:r>
              <a:rPr lang="cs-CZ" sz="2200" noProof="0" dirty="0"/>
              <a:t> odštěpují zbytky kyseliny sialové → vzniká </a:t>
            </a:r>
            <a:r>
              <a:rPr lang="cs-CZ" sz="2200" noProof="0" dirty="0" err="1"/>
              <a:t>asialotransferrin</a:t>
            </a:r>
            <a:r>
              <a:rPr lang="cs-CZ" sz="2200" noProof="0" dirty="0"/>
              <a:t> (β₂-</a:t>
            </a:r>
            <a:r>
              <a:rPr lang="cs-CZ" sz="2200" noProof="0" dirty="0" err="1"/>
              <a:t>transferrin</a:t>
            </a:r>
            <a:r>
              <a:rPr lang="cs-CZ" sz="2200" noProof="0" dirty="0"/>
              <a:t>).</a:t>
            </a:r>
          </a:p>
          <a:p>
            <a:pPr marL="366713" lvl="0" indent="-36671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cs-CZ" sz="2200" dirty="0"/>
              <a:t>Vyhodnocení:</a:t>
            </a:r>
            <a:endParaRPr sz="2200" dirty="0"/>
          </a:p>
          <a:p>
            <a:pPr marL="669925" lvl="1" indent="-344488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Vizuální pozorování elektroforetického záznamu umožňuje detekci </a:t>
            </a:r>
            <a:r>
              <a:rPr lang="cs-CZ" dirty="0" err="1"/>
              <a:t>desialylované</a:t>
            </a:r>
            <a:r>
              <a:rPr lang="cs-CZ" dirty="0"/>
              <a:t> frakce transferinu (neboli 0-sialo frakce) ve vzorcích sekretu.</a:t>
            </a:r>
            <a:endParaRPr dirty="0"/>
          </a:p>
          <a:p>
            <a:pPr marL="669925" lvl="1" indent="-34448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Když je </a:t>
            </a:r>
            <a:r>
              <a:rPr lang="cs-CZ" dirty="0" err="1"/>
              <a:t>desialylovaná</a:t>
            </a:r>
            <a:r>
              <a:rPr lang="cs-CZ" dirty="0"/>
              <a:t> frakce transferinu více vizualizovaná, než frakce </a:t>
            </a:r>
            <a:r>
              <a:rPr lang="cs-CZ" dirty="0" err="1"/>
              <a:t>disialo</a:t>
            </a:r>
            <a:r>
              <a:rPr lang="cs-CZ" dirty="0"/>
              <a:t> transferinu, je vzorek pozitivní.</a:t>
            </a:r>
            <a:endParaRPr dirty="0"/>
          </a:p>
        </p:txBody>
      </p:sp>
      <p:sp>
        <p:nvSpPr>
          <p:cNvPr id="442" name="Google Shape;442;p32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/>
              <a:t>Beta-2 transferin:</a:t>
            </a:r>
            <a:br>
              <a:rPr lang="cs-CZ"/>
            </a:br>
            <a:r>
              <a:rPr lang="cs-CZ"/>
              <a:t>hodnocení</a:t>
            </a:r>
            <a:endParaRPr/>
          </a:p>
        </p:txBody>
      </p:sp>
      <p:sp>
        <p:nvSpPr>
          <p:cNvPr id="448" name="Google Shape;448;p33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1983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73050" lvl="0" indent="-261938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Vizuální pozorování elektroforetického záznamu umožňuje detekci </a:t>
            </a:r>
            <a:r>
              <a:rPr lang="cs-CZ" dirty="0" err="1"/>
              <a:t>desialylované</a:t>
            </a:r>
            <a:r>
              <a:rPr lang="cs-CZ" dirty="0"/>
              <a:t> frakce transferinu (nebo-</a:t>
            </a:r>
            <a:r>
              <a:rPr lang="cs-CZ" dirty="0" err="1"/>
              <a:t>li</a:t>
            </a:r>
            <a:r>
              <a:rPr lang="cs-CZ" dirty="0"/>
              <a:t> 0-sialo frakce) ve vzorcích sekretu.</a:t>
            </a:r>
            <a:endParaRPr dirty="0"/>
          </a:p>
          <a:p>
            <a:pPr marL="273050" lvl="0" indent="-261938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Když je </a:t>
            </a:r>
            <a:r>
              <a:rPr lang="cs-CZ" dirty="0" err="1"/>
              <a:t>desialylovaná</a:t>
            </a:r>
            <a:r>
              <a:rPr lang="cs-CZ" dirty="0"/>
              <a:t> frakce transferinu více vizualizovaná, než frakce </a:t>
            </a:r>
            <a:r>
              <a:rPr lang="cs-CZ" dirty="0" err="1"/>
              <a:t>disialo</a:t>
            </a:r>
            <a:r>
              <a:rPr lang="cs-CZ" dirty="0"/>
              <a:t> transferinu, je vzorek pozitivní.</a:t>
            </a:r>
            <a:endParaRPr dirty="0"/>
          </a:p>
          <a:p>
            <a:pPr marL="182880" lvl="0" indent="-55879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pic>
        <p:nvPicPr>
          <p:cNvPr id="450" name="Google Shape;450;p33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20000" contrast="7000"/>
                    </a14:imgEffect>
                  </a14:imgLayer>
                </a14:imgProps>
              </a:ext>
            </a:extLst>
          </a:blip>
          <a:srcRect l="37903" t="40381" r="31239" b="23935"/>
          <a:stretch/>
        </p:blipFill>
        <p:spPr>
          <a:xfrm>
            <a:off x="8096775" y="2556724"/>
            <a:ext cx="2385327" cy="1874993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49</a:t>
            </a:fld>
            <a:endParaRPr/>
          </a:p>
        </p:txBody>
      </p:sp>
      <p:pic>
        <p:nvPicPr>
          <p:cNvPr id="2" name="Google Shape;458;p34">
            <a:extLst>
              <a:ext uri="{FF2B5EF4-FFF2-40B4-BE49-F238E27FC236}">
                <a16:creationId xmlns:a16="http://schemas.microsoft.com/office/drawing/2014/main" id="{F68FBACA-63BD-0CF5-3C4B-5F754FA12BE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8594" t="19094" r="5850" b="16181"/>
          <a:stretch/>
        </p:blipFill>
        <p:spPr>
          <a:xfrm>
            <a:off x="7982438" y="4540319"/>
            <a:ext cx="2613999" cy="19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49;p33">
            <a:extLst>
              <a:ext uri="{FF2B5EF4-FFF2-40B4-BE49-F238E27FC236}">
                <a16:creationId xmlns:a16="http://schemas.microsoft.com/office/drawing/2014/main" id="{D6AC2382-877E-DCA8-1473-C4E10D3FC8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14251" t="1" r="26680" b="940"/>
          <a:stretch/>
        </p:blipFill>
        <p:spPr>
          <a:xfrm>
            <a:off x="3072819" y="2749496"/>
            <a:ext cx="4638621" cy="271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49;p33">
            <a:extLst>
              <a:ext uri="{FF2B5EF4-FFF2-40B4-BE49-F238E27FC236}">
                <a16:creationId xmlns:a16="http://schemas.microsoft.com/office/drawing/2014/main" id="{343C4B87-7791-D7EB-DE80-9FB3B9CD31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78192" b="53933"/>
          <a:stretch/>
        </p:blipFill>
        <p:spPr>
          <a:xfrm>
            <a:off x="4480560" y="5095548"/>
            <a:ext cx="1155192" cy="12608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A95836-E9D4-0CB4-1AF5-DEB1D35949E2}"/>
              </a:ext>
            </a:extLst>
          </p:cNvPr>
          <p:cNvCxnSpPr/>
          <p:nvPr/>
        </p:nvCxnSpPr>
        <p:spPr>
          <a:xfrm>
            <a:off x="9454896" y="4105084"/>
            <a:ext cx="0" cy="16199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SDS gelová elektroforéza</a:t>
            </a:r>
            <a:endParaRPr dirty="0"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1"/>
          </p:nvPr>
        </p:nvSpPr>
        <p:spPr>
          <a:xfrm>
            <a:off x="3869275" y="864100"/>
            <a:ext cx="75675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55600" marR="5080" algn="just">
              <a:lnSpc>
                <a:spcPct val="100000"/>
              </a:lnSpc>
              <a:spcBef>
                <a:spcPts val="755"/>
              </a:spcBef>
              <a:buSzPts val="2000"/>
            </a:pPr>
            <a:r>
              <a:rPr lang="cs-CZ" b="1" dirty="0"/>
              <a:t>SDS je anionaktivní detergent</a:t>
            </a:r>
            <a:r>
              <a:rPr lang="cs-CZ" dirty="0"/>
              <a:t>, který nese poměrně vysoký náboj, a proto ve vazbě na bílkovinu </a:t>
            </a:r>
            <a:r>
              <a:rPr lang="cs-CZ" b="1" dirty="0"/>
              <a:t>vyrovnává nábojové rozdíly</a:t>
            </a:r>
            <a:r>
              <a:rPr lang="cs-CZ" dirty="0"/>
              <a:t> bílkovin, které se potom pohybují v gelu jen </a:t>
            </a:r>
            <a:r>
              <a:rPr lang="cs-CZ" b="1" dirty="0"/>
              <a:t>podle velikosti</a:t>
            </a:r>
            <a:r>
              <a:rPr lang="cs-CZ" dirty="0"/>
              <a:t>.</a:t>
            </a:r>
            <a:endParaRPr dirty="0"/>
          </a:p>
          <a:p>
            <a:pPr marL="355600" marR="5080" lvl="0" indent="-342900" algn="just" rtl="0">
              <a:lnSpc>
                <a:spcPct val="100000"/>
              </a:lnSpc>
              <a:spcBef>
                <a:spcPts val="755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Vzorek proteinu se zpracuje s </a:t>
            </a:r>
            <a:r>
              <a:rPr lang="cs-CZ" b="1" dirty="0"/>
              <a:t>tzv. vzorkovým pufrem </a:t>
            </a:r>
            <a:r>
              <a:rPr lang="cs-CZ" dirty="0"/>
              <a:t>- obsahuje SDS a redukční činidlo β-</a:t>
            </a:r>
            <a:r>
              <a:rPr lang="cs-CZ" dirty="0" err="1"/>
              <a:t>merkaptoethanol</a:t>
            </a:r>
            <a:r>
              <a:rPr lang="cs-CZ" dirty="0"/>
              <a:t>.</a:t>
            </a:r>
            <a:endParaRPr dirty="0"/>
          </a:p>
          <a:p>
            <a:pPr marL="355600" marR="633730" lvl="0" indent="-342900" algn="just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Působením těchto látek dojde k rozrušení kvarterní, terciární a do značné míry i sekundární struktury.</a:t>
            </a:r>
            <a:endParaRPr dirty="0"/>
          </a:p>
          <a:p>
            <a:pPr marL="355600" marR="633730" lvl="0" indent="-342900" algn="just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SzPts val="2000"/>
              <a:buChar char="●"/>
            </a:pPr>
            <a:r>
              <a:rPr lang="cs-CZ" b="1" dirty="0"/>
              <a:t>Všechny bílkoviny váží SDS v konstantním poměru</a:t>
            </a:r>
            <a:r>
              <a:rPr lang="cs-CZ" dirty="0"/>
              <a:t>, asi 1,4 g SDS na 1 g bílkoviny, a tím charakteristicky mění svou konformaci.</a:t>
            </a:r>
            <a:endParaRPr dirty="0"/>
          </a:p>
          <a:p>
            <a:pPr marL="355600" marR="633730" lvl="0" indent="-342900" algn="just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SzPts val="2000"/>
              <a:buChar char="●"/>
            </a:pPr>
            <a:r>
              <a:rPr lang="cs-CZ" dirty="0"/>
              <a:t>Výsledné komplexy SDS-bílkovina:</a:t>
            </a:r>
            <a:endParaRPr dirty="0"/>
          </a:p>
          <a:p>
            <a:pPr marL="858520" lvl="1" indent="-342900" algn="just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mají stejnou hodnotu povrchového náboje</a:t>
            </a:r>
            <a:endParaRPr dirty="0"/>
          </a:p>
          <a:p>
            <a:pPr marL="858520" lvl="1" algn="just">
              <a:lnSpc>
                <a:spcPct val="100000"/>
              </a:lnSpc>
              <a:spcBef>
                <a:spcPts val="500"/>
              </a:spcBef>
            </a:pPr>
            <a:r>
              <a:rPr lang="cs-CZ" dirty="0"/>
              <a:t>konformace bílkovin se do jisté míry unifikuje</a:t>
            </a:r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>
          <a:extLst>
            <a:ext uri="{FF2B5EF4-FFF2-40B4-BE49-F238E27FC236}">
              <a16:creationId xmlns:a16="http://schemas.microsoft.com/office/drawing/2014/main" id="{676939BE-E2F2-2837-A4D3-48351BDBC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0">
            <a:extLst>
              <a:ext uri="{FF2B5EF4-FFF2-40B4-BE49-F238E27FC236}">
                <a16:creationId xmlns:a16="http://schemas.microsoft.com/office/drawing/2014/main" id="{6786C7A1-B2DE-7784-1B88-669FB78A2B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ELFO + IEF:</a:t>
            </a:r>
            <a:br>
              <a:rPr lang="cs-CZ" dirty="0"/>
            </a:br>
            <a:r>
              <a:rPr lang="cs-CZ" sz="3000" dirty="0"/>
              <a:t>Příklady dalších aplikací</a:t>
            </a:r>
            <a:endParaRPr sz="3000" dirty="0"/>
          </a:p>
        </p:txBody>
      </p:sp>
      <p:sp>
        <p:nvSpPr>
          <p:cNvPr id="427" name="Google Shape;427;p30">
            <a:extLst>
              <a:ext uri="{FF2B5EF4-FFF2-40B4-BE49-F238E27FC236}">
                <a16:creationId xmlns:a16="http://schemas.microsoft.com/office/drawing/2014/main" id="{E3A39A90-D302-B9F5-1D08-F61295C797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r>
              <a:rPr lang="cs-CZ" b="1" noProof="0" dirty="0" err="1"/>
              <a:t>Iso</a:t>
            </a:r>
            <a:r>
              <a:rPr lang="cs-CZ" b="1" noProof="0" dirty="0"/>
              <a:t>-ALP (izoenzymy alkalické fosfatázy)</a:t>
            </a:r>
            <a:endParaRPr lang="cs-CZ" noProof="0" dirty="0"/>
          </a:p>
          <a:p>
            <a:pPr marL="719138" indent="-225425">
              <a:buFont typeface="Arial" panose="020B0604020202020204" pitchFamily="34" charset="0"/>
              <a:buChar char="•"/>
            </a:pPr>
            <a:r>
              <a:rPr lang="cs-CZ" b="1" noProof="0" dirty="0"/>
              <a:t>Metoda:</a:t>
            </a:r>
            <a:r>
              <a:rPr lang="cs-CZ" noProof="0" dirty="0"/>
              <a:t> </a:t>
            </a:r>
            <a:r>
              <a:rPr lang="cs-CZ" noProof="0" dirty="0" err="1"/>
              <a:t>agarózová</a:t>
            </a:r>
            <a:r>
              <a:rPr lang="cs-CZ" noProof="0" dirty="0"/>
              <a:t> elektroforéza + inhibice/</a:t>
            </a:r>
            <a:r>
              <a:rPr lang="cs-CZ" noProof="0" dirty="0" err="1"/>
              <a:t>lektiny</a:t>
            </a:r>
            <a:endParaRPr lang="cs-CZ" noProof="0" dirty="0"/>
          </a:p>
          <a:p>
            <a:pPr marL="719138" indent="-225425">
              <a:buFont typeface="Arial" panose="020B0604020202020204" pitchFamily="34" charset="0"/>
              <a:buChar char="•"/>
            </a:pPr>
            <a:r>
              <a:rPr lang="cs-CZ" b="1" noProof="0" dirty="0"/>
              <a:t>Princip:</a:t>
            </a:r>
            <a:r>
              <a:rPr lang="cs-CZ" noProof="0" dirty="0"/>
              <a:t> rozlišení </a:t>
            </a:r>
            <a:r>
              <a:rPr lang="cs-CZ" noProof="0" dirty="0" err="1"/>
              <a:t>isoenzymů</a:t>
            </a:r>
            <a:r>
              <a:rPr lang="cs-CZ" noProof="0" dirty="0"/>
              <a:t> ALP (kostní, jaterní, placentární, intestinální) podle mobility a reakce s </a:t>
            </a:r>
            <a:r>
              <a:rPr lang="cs-CZ" noProof="0" dirty="0" err="1"/>
              <a:t>lektinem</a:t>
            </a:r>
            <a:endParaRPr lang="cs-CZ" noProof="0" dirty="0"/>
          </a:p>
          <a:p>
            <a:pPr marL="719138" indent="-225425">
              <a:buFont typeface="Arial" panose="020B0604020202020204" pitchFamily="34" charset="0"/>
              <a:buChar char="•"/>
            </a:pPr>
            <a:r>
              <a:rPr lang="cs-CZ" b="1" noProof="0" dirty="0"/>
              <a:t>Klinicky:</a:t>
            </a:r>
            <a:r>
              <a:rPr lang="cs-CZ" noProof="0" dirty="0"/>
              <a:t> diferenciální diagnostika zvýšené ALP (</a:t>
            </a:r>
            <a:r>
              <a:rPr lang="cs-CZ" noProof="0" dirty="0" err="1"/>
              <a:t>hepatopatie</a:t>
            </a:r>
            <a:r>
              <a:rPr lang="cs-CZ" noProof="0" dirty="0"/>
              <a:t> vs. osteopatie)</a:t>
            </a:r>
          </a:p>
          <a:p>
            <a:r>
              <a:rPr lang="cs-CZ" b="1" noProof="0" dirty="0"/>
              <a:t>Frakce hemoglobinu</a:t>
            </a:r>
            <a:endParaRPr lang="cs-CZ" noProof="0" dirty="0"/>
          </a:p>
          <a:p>
            <a:pPr marL="719138" indent="-180975">
              <a:buFont typeface="Arial" panose="020B0604020202020204" pitchFamily="34" charset="0"/>
              <a:buChar char="•"/>
            </a:pPr>
            <a:r>
              <a:rPr lang="cs-CZ" b="1" noProof="0" dirty="0"/>
              <a:t>Metoda:</a:t>
            </a:r>
            <a:r>
              <a:rPr lang="cs-CZ" noProof="0" dirty="0"/>
              <a:t> </a:t>
            </a:r>
            <a:r>
              <a:rPr lang="cs-CZ" noProof="0" dirty="0" err="1"/>
              <a:t>agarózová</a:t>
            </a:r>
            <a:r>
              <a:rPr lang="cs-CZ" noProof="0" dirty="0"/>
              <a:t> elektroforéza</a:t>
            </a:r>
          </a:p>
          <a:p>
            <a:pPr marL="719138" indent="-180975">
              <a:buFont typeface="Arial" panose="020B0604020202020204" pitchFamily="34" charset="0"/>
              <a:buChar char="•"/>
            </a:pPr>
            <a:r>
              <a:rPr lang="cs-CZ" b="1" noProof="0" dirty="0"/>
              <a:t>Princip:</a:t>
            </a:r>
            <a:r>
              <a:rPr lang="cs-CZ" noProof="0" dirty="0"/>
              <a:t> separace </a:t>
            </a:r>
            <a:r>
              <a:rPr lang="cs-CZ" noProof="0" dirty="0" err="1"/>
              <a:t>HbA</a:t>
            </a:r>
            <a:r>
              <a:rPr lang="cs-CZ" noProof="0" dirty="0"/>
              <a:t>, </a:t>
            </a:r>
            <a:r>
              <a:rPr lang="cs-CZ" noProof="0" dirty="0" err="1"/>
              <a:t>HbA</a:t>
            </a:r>
            <a:r>
              <a:rPr lang="cs-CZ" noProof="0" dirty="0"/>
              <a:t>₂, </a:t>
            </a:r>
            <a:r>
              <a:rPr lang="cs-CZ" noProof="0" dirty="0" err="1"/>
              <a:t>HbF</a:t>
            </a:r>
            <a:r>
              <a:rPr lang="cs-CZ" noProof="0" dirty="0"/>
              <a:t> a patologických variant (</a:t>
            </a:r>
            <a:r>
              <a:rPr lang="cs-CZ" noProof="0" dirty="0" err="1"/>
              <a:t>HbS</a:t>
            </a:r>
            <a:r>
              <a:rPr lang="cs-CZ" noProof="0" dirty="0"/>
              <a:t>, </a:t>
            </a:r>
            <a:r>
              <a:rPr lang="cs-CZ" noProof="0" dirty="0" err="1"/>
              <a:t>HbC</a:t>
            </a:r>
            <a:r>
              <a:rPr lang="cs-CZ" noProof="0" dirty="0"/>
              <a:t>, </a:t>
            </a:r>
            <a:r>
              <a:rPr lang="cs-CZ" noProof="0" dirty="0" err="1"/>
              <a:t>HbE</a:t>
            </a:r>
            <a:r>
              <a:rPr lang="cs-CZ" noProof="0" dirty="0"/>
              <a:t>) podle náboje/mobility</a:t>
            </a:r>
          </a:p>
          <a:p>
            <a:pPr marL="719138" indent="-180975">
              <a:buFont typeface="Arial" panose="020B0604020202020204" pitchFamily="34" charset="0"/>
              <a:buChar char="•"/>
            </a:pPr>
            <a:r>
              <a:rPr lang="cs-CZ" b="1" noProof="0" dirty="0"/>
              <a:t>Klinicky:</a:t>
            </a:r>
            <a:r>
              <a:rPr lang="cs-CZ" noProof="0" dirty="0"/>
              <a:t> diagnostika </a:t>
            </a:r>
            <a:r>
              <a:rPr lang="cs-CZ" noProof="0" dirty="0" err="1"/>
              <a:t>hemoglobinopatií</a:t>
            </a:r>
            <a:r>
              <a:rPr lang="cs-CZ" noProof="0" dirty="0"/>
              <a:t> a talasemií</a:t>
            </a:r>
          </a:p>
          <a:p>
            <a:r>
              <a:rPr lang="cs-CZ" b="1" noProof="0" dirty="0"/>
              <a:t>CDT (</a:t>
            </a:r>
            <a:r>
              <a:rPr lang="cs-CZ" b="1" noProof="0" dirty="0" err="1"/>
              <a:t>carbohydrate</a:t>
            </a:r>
            <a:r>
              <a:rPr lang="cs-CZ" b="1" noProof="0" dirty="0"/>
              <a:t>-deficient </a:t>
            </a:r>
            <a:r>
              <a:rPr lang="cs-CZ" b="1" noProof="0" dirty="0" err="1"/>
              <a:t>transferrin</a:t>
            </a:r>
            <a:r>
              <a:rPr lang="cs-CZ" b="1" noProof="0" dirty="0"/>
              <a:t>)</a:t>
            </a:r>
            <a:endParaRPr lang="cs-CZ" noProof="0" dirty="0"/>
          </a:p>
          <a:p>
            <a:pPr marL="719138" indent="-180975">
              <a:buFont typeface="Arial" panose="020B0604020202020204" pitchFamily="34" charset="0"/>
              <a:buChar char="•"/>
            </a:pPr>
            <a:r>
              <a:rPr lang="cs-CZ" b="1" noProof="0" dirty="0"/>
              <a:t>Metoda:</a:t>
            </a:r>
            <a:r>
              <a:rPr lang="cs-CZ" noProof="0" dirty="0"/>
              <a:t> izoelektrická fokusace + </a:t>
            </a:r>
            <a:r>
              <a:rPr lang="cs-CZ" noProof="0" dirty="0" err="1"/>
              <a:t>imunofixace</a:t>
            </a:r>
            <a:r>
              <a:rPr lang="cs-CZ" noProof="0" dirty="0"/>
              <a:t> / kapilární zónová elektroforéza</a:t>
            </a:r>
          </a:p>
          <a:p>
            <a:pPr marL="719138" indent="-180975">
              <a:buFont typeface="Arial" panose="020B0604020202020204" pitchFamily="34" charset="0"/>
              <a:buChar char="•"/>
            </a:pPr>
            <a:r>
              <a:rPr lang="cs-CZ" b="1" noProof="0" dirty="0"/>
              <a:t>Princip:</a:t>
            </a:r>
            <a:r>
              <a:rPr lang="cs-CZ" noProof="0" dirty="0"/>
              <a:t> </a:t>
            </a:r>
            <a:r>
              <a:rPr lang="cs-CZ" noProof="0" dirty="0" err="1"/>
              <a:t>transferrin</a:t>
            </a:r>
            <a:r>
              <a:rPr lang="cs-CZ" noProof="0" dirty="0"/>
              <a:t> se separuje podle počtu sialových kyselin (</a:t>
            </a:r>
            <a:r>
              <a:rPr lang="cs-CZ" noProof="0" dirty="0" err="1"/>
              <a:t>tetrasialo</a:t>
            </a:r>
            <a:r>
              <a:rPr lang="cs-CZ" noProof="0" dirty="0"/>
              <a:t> vs. </a:t>
            </a:r>
            <a:r>
              <a:rPr lang="cs-CZ" noProof="0" dirty="0" err="1"/>
              <a:t>disialo</a:t>
            </a:r>
            <a:r>
              <a:rPr lang="cs-CZ" noProof="0" dirty="0"/>
              <a:t>/</a:t>
            </a:r>
            <a:r>
              <a:rPr lang="cs-CZ" noProof="0" dirty="0" err="1"/>
              <a:t>asialo</a:t>
            </a:r>
            <a:r>
              <a:rPr lang="cs-CZ" noProof="0" dirty="0"/>
              <a:t> formy)</a:t>
            </a:r>
          </a:p>
          <a:p>
            <a:pPr marL="719138" indent="-180975">
              <a:buFont typeface="Arial" panose="020B0604020202020204" pitchFamily="34" charset="0"/>
              <a:buChar char="•"/>
            </a:pPr>
            <a:r>
              <a:rPr lang="cs-CZ" b="1" noProof="0" dirty="0"/>
              <a:t>Klinicky:</a:t>
            </a:r>
            <a:r>
              <a:rPr lang="cs-CZ" noProof="0" dirty="0"/>
              <a:t> marker chronického abúzu alkoholu (zvýšený podíl </a:t>
            </a:r>
            <a:r>
              <a:rPr lang="cs-CZ" noProof="0" dirty="0" err="1"/>
              <a:t>disialo</a:t>
            </a:r>
            <a:r>
              <a:rPr lang="cs-CZ" noProof="0" dirty="0"/>
              <a:t>- a </a:t>
            </a:r>
            <a:r>
              <a:rPr lang="cs-CZ" noProof="0" dirty="0" err="1"/>
              <a:t>asialo-transferrinu</a:t>
            </a:r>
            <a:r>
              <a:rPr lang="cs-CZ" noProof="0" dirty="0"/>
              <a:t>)</a:t>
            </a:r>
          </a:p>
        </p:txBody>
      </p:sp>
      <p:sp>
        <p:nvSpPr>
          <p:cNvPr id="428" name="Google Shape;428;p30">
            <a:extLst>
              <a:ext uri="{FF2B5EF4-FFF2-40B4-BE49-F238E27FC236}">
                <a16:creationId xmlns:a16="http://schemas.microsoft.com/office/drawing/2014/main" id="{6F262D6E-C1BB-8047-96ED-6D907E58DC5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9329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F17BC-0F8B-1C5E-6BA0-953CA636D9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Z" dirty="0"/>
              <a:t>Denzitometrie, reflexní a vertikální fotometrie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71432-4DCF-DFB3-4289-3995AE18B2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6353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1C5CE-CE64-768E-9B7E-012C6C390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FD36B-F05A-DB67-1450-C36471CB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r>
              <a:rPr lang="cs-CZ" sz="2400" b="1" noProof="0" dirty="0"/>
              <a:t>Metody kvantitativního hodnocení elektroforetických a fotometrických výsledků</a:t>
            </a:r>
            <a:endParaRPr lang="cs-CZ" sz="2400" noProof="0" dirty="0"/>
          </a:p>
          <a:p>
            <a:pPr marL="850900" indent="-265113">
              <a:buFont typeface="Arial" panose="020B0604020202020204" pitchFamily="34" charset="0"/>
              <a:buChar char="•"/>
            </a:pPr>
            <a:r>
              <a:rPr lang="cs-CZ" sz="2400" noProof="0" dirty="0"/>
              <a:t>Denzitometrie</a:t>
            </a:r>
          </a:p>
          <a:p>
            <a:pPr marL="850900" indent="-265113">
              <a:buFont typeface="Arial" panose="020B0604020202020204" pitchFamily="34" charset="0"/>
              <a:buChar char="•"/>
            </a:pPr>
            <a:r>
              <a:rPr lang="cs-CZ" sz="2400" noProof="0" dirty="0"/>
              <a:t>Reflexní fotometrie</a:t>
            </a:r>
          </a:p>
          <a:p>
            <a:pPr marL="850900" indent="-265113">
              <a:buFont typeface="Arial" panose="020B0604020202020204" pitchFamily="34" charset="0"/>
              <a:buChar char="•"/>
            </a:pPr>
            <a:r>
              <a:rPr lang="cs-CZ" sz="2400" noProof="0" dirty="0"/>
              <a:t>Vertikální fotometrie</a:t>
            </a:r>
          </a:p>
          <a:p>
            <a:endParaRPr lang="en-CZ" dirty="0"/>
          </a:p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A7F6C-E442-118F-77D3-83C0E9738D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52</a:t>
            </a:fld>
            <a:endParaRPr lang="cs-CZ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EF6FE17-06AB-D03E-BBBF-9C2D7D3ED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760886"/>
              </p:ext>
            </p:extLst>
          </p:nvPr>
        </p:nvGraphicFramePr>
        <p:xfrm>
          <a:off x="4084398" y="3640657"/>
          <a:ext cx="7315200" cy="185928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338931177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53884209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0585943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6837784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b="1" noProof="0" dirty="0"/>
                        <a:t>Metoda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noProof="0" dirty="0"/>
                        <a:t>Princip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noProof="0" dirty="0"/>
                        <a:t>Typické použití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noProof="0" dirty="0"/>
                        <a:t>Poznámka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8776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b="1" noProof="0" dirty="0"/>
                        <a:t>Denzitometrie</a:t>
                      </a:r>
                      <a:endParaRPr lang="cs-CZ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Absorpce barvených pásů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Elektroforézy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Potřeba barvení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2143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b="1" noProof="0" dirty="0"/>
                        <a:t>Reflexní fotometrie</a:t>
                      </a:r>
                      <a:endParaRPr lang="cs-CZ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Odraz světla od povrchu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Testovací proužky, POCT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Nižší přesnost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4813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b="1" noProof="0" dirty="0"/>
                        <a:t>Vertikální fotometrie</a:t>
                      </a:r>
                      <a:endParaRPr lang="cs-CZ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Průchod světla skrz vzorek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Suchá chemie, </a:t>
                      </a:r>
                      <a:r>
                        <a:rPr lang="cs-CZ" noProof="0" dirty="0" err="1"/>
                        <a:t>mikrodestičky</a:t>
                      </a:r>
                      <a:endParaRPr lang="cs-CZ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Nutnost přesné optiky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324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85556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464660c9e2_3_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Denzitometrie</a:t>
            </a:r>
            <a:endParaRPr dirty="0"/>
          </a:p>
        </p:txBody>
      </p:sp>
      <p:sp>
        <p:nvSpPr>
          <p:cNvPr id="333" name="Google Shape;333;g3464660c9e2_3_0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53</a:t>
            </a:fld>
            <a:endParaRPr/>
          </a:p>
        </p:txBody>
      </p:sp>
      <p:sp>
        <p:nvSpPr>
          <p:cNvPr id="334" name="Google Shape;334;g3464660c9e2_3_0"/>
          <p:cNvSpPr txBox="1">
            <a:spLocks noGrp="1"/>
          </p:cNvSpPr>
          <p:nvPr>
            <p:ph type="body" idx="1"/>
          </p:nvPr>
        </p:nvSpPr>
        <p:spPr>
          <a:xfrm>
            <a:off x="3869275" y="864101"/>
            <a:ext cx="7315200" cy="5128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361950" lvl="0" indent="-374650" algn="just" rtl="0"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cs-CZ" sz="2200" b="1" dirty="0"/>
              <a:t>Optická metoda, která se zabývá měřením optické hustoty</a:t>
            </a: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 lang="cs-CZ" sz="2200" b="1" dirty="0"/>
          </a:p>
          <a:p>
            <a:pPr marL="361950" indent="-374650" algn="just">
              <a:spcBef>
                <a:spcPts val="600"/>
              </a:spcBef>
            </a:pPr>
            <a:r>
              <a:rPr lang="cs-CZ" sz="2200" dirty="0"/>
              <a:t>Měření intenzity zbarvení pásů po elektroforéze (např. proteinů, lipoproteinů).</a:t>
            </a:r>
          </a:p>
          <a:p>
            <a:pPr marL="361950" indent="-374650" algn="just"/>
            <a:r>
              <a:rPr lang="cs-CZ" sz="2200" dirty="0"/>
              <a:t>Světelný paprsek prochází barveným gelem/filmem → absorbance je úměrná koncentraci.</a:t>
            </a:r>
            <a:endParaRPr sz="2200" dirty="0"/>
          </a:p>
          <a:p>
            <a:pPr marL="361950" lvl="0" indent="-37465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361950" lvl="0" indent="-37465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200" dirty="0"/>
              <a:t>Denzitometr zaznamenává měnící se hodnotu absorbance v závislosti na intenzitě zbarvení.</a:t>
            </a:r>
            <a:endParaRPr sz="2200" dirty="0"/>
          </a:p>
          <a:p>
            <a:pPr marL="361950" lvl="0" indent="-37465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361950" lvl="0" indent="-37465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200" dirty="0"/>
              <a:t>Měření intenzity záření procházejícího </a:t>
            </a:r>
            <a:r>
              <a:rPr lang="cs-CZ" sz="2200" b="1" dirty="0"/>
              <a:t>průhlednou plochou</a:t>
            </a:r>
            <a:r>
              <a:rPr lang="cs-CZ" sz="2200" dirty="0"/>
              <a:t>, získává se grafický záznam </a:t>
            </a:r>
            <a:r>
              <a:rPr lang="cs-CZ" sz="2200" dirty="0" err="1"/>
              <a:t>fotometrovaného</a:t>
            </a:r>
            <a:r>
              <a:rPr lang="cs-CZ" sz="2200" dirty="0"/>
              <a:t> úseku.</a:t>
            </a:r>
            <a:endParaRPr sz="2200" dirty="0"/>
          </a:p>
          <a:p>
            <a:pPr marL="361950" lvl="0" indent="-37465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361950" lvl="0" indent="-37465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200" dirty="0"/>
              <a:t>Jednotlivé frakce dělené směsi tvoří na záznamu v ideálním případě souměrné křivky zvonovitého tvaru. Plocha těchto </a:t>
            </a:r>
            <a:r>
              <a:rPr lang="cs-CZ" sz="2200" dirty="0" err="1"/>
              <a:t>píků</a:t>
            </a:r>
            <a:r>
              <a:rPr lang="cs-CZ" sz="2200" dirty="0"/>
              <a:t> připadající jednotlivým frakcím, je úměrná relativnímu zastoupení jednotlivých frakcí v dělené směsi.</a:t>
            </a:r>
            <a:endParaRPr sz="2200" dirty="0"/>
          </a:p>
        </p:txBody>
      </p:sp>
      <p:pic>
        <p:nvPicPr>
          <p:cNvPr id="335" name="Google Shape;335;g3464660c9e2_3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35" y="3767019"/>
            <a:ext cx="2465910" cy="1967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9060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464660c9e2_3_27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Denzitometrie</a:t>
            </a:r>
            <a:endParaRPr dirty="0"/>
          </a:p>
        </p:txBody>
      </p:sp>
      <p:sp>
        <p:nvSpPr>
          <p:cNvPr id="342" name="Google Shape;342;g3464660c9e2_3_2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54</a:t>
            </a:fld>
            <a:endParaRPr/>
          </a:p>
        </p:txBody>
      </p:sp>
      <p:sp>
        <p:nvSpPr>
          <p:cNvPr id="343" name="Google Shape;343;g3464660c9e2_3_27"/>
          <p:cNvSpPr txBox="1">
            <a:spLocks noGrp="1"/>
          </p:cNvSpPr>
          <p:nvPr>
            <p:ph type="body" idx="1"/>
          </p:nvPr>
        </p:nvSpPr>
        <p:spPr>
          <a:xfrm>
            <a:off x="3869275" y="864102"/>
            <a:ext cx="7315200" cy="3622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200" dirty="0"/>
              <a:t>V místě frakcí dochází k částečné absorpci záření – to se projeví při dopadu na detektor</a:t>
            </a:r>
            <a:endParaRPr sz="2200"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200" dirty="0"/>
              <a:t>Po zpracování signálu získáme číselné výsledky jednotlivých frakcí.</a:t>
            </a:r>
            <a:endParaRPr sz="2200"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200" dirty="0"/>
              <a:t>Kvantitativní vyhodnocení jednotlivých frakcí získaných elektroforetickým dělením bílkovin v biologickém materiálu.</a:t>
            </a:r>
            <a:endParaRPr sz="2200"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200" dirty="0"/>
              <a:t>Vedle grafického výstupu (křivka </a:t>
            </a:r>
            <a:r>
              <a:rPr lang="cs-CZ" sz="2200" dirty="0" err="1"/>
              <a:t>elektroforeogramu</a:t>
            </a:r>
            <a:r>
              <a:rPr lang="cs-CZ" sz="2200" dirty="0"/>
              <a:t>) , vypočítává software </a:t>
            </a:r>
            <a:r>
              <a:rPr lang="cs-CZ" sz="2200" dirty="0" err="1"/>
              <a:t>denzitogramu</a:t>
            </a:r>
            <a:r>
              <a:rPr lang="cs-CZ" sz="2200" dirty="0"/>
              <a:t> procentuální zastoupení jednotlivých bílkovinných frakcí</a:t>
            </a:r>
            <a:endParaRPr sz="2200" dirty="0"/>
          </a:p>
        </p:txBody>
      </p:sp>
      <p:pic>
        <p:nvPicPr>
          <p:cNvPr id="2" name="Google Shape;335;g3464660c9e2_3_0">
            <a:extLst>
              <a:ext uri="{FF2B5EF4-FFF2-40B4-BE49-F238E27FC236}">
                <a16:creationId xmlns:a16="http://schemas.microsoft.com/office/drawing/2014/main" id="{9644F041-070C-A552-6BA0-008844846D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35" y="3767019"/>
            <a:ext cx="2465910" cy="1967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384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464660c9e2_3_14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Reflexní fotometrie</a:t>
            </a:r>
            <a:endParaRPr/>
          </a:p>
        </p:txBody>
      </p:sp>
      <p:sp>
        <p:nvSpPr>
          <p:cNvPr id="351" name="Google Shape;351;g3464660c9e2_3_14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55</a:t>
            </a:fld>
            <a:endParaRPr/>
          </a:p>
        </p:txBody>
      </p:sp>
      <p:sp>
        <p:nvSpPr>
          <p:cNvPr id="352" name="Google Shape;352;g3464660c9e2_3_14"/>
          <p:cNvSpPr txBox="1">
            <a:spLocks noGrp="1"/>
          </p:cNvSpPr>
          <p:nvPr>
            <p:ph type="body" idx="1"/>
          </p:nvPr>
        </p:nvSpPr>
        <p:spPr>
          <a:xfrm>
            <a:off x="3869275" y="864099"/>
            <a:ext cx="7315200" cy="51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cs-CZ"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Měření intenzity záření odraženého od </a:t>
            </a:r>
            <a:r>
              <a:rPr lang="cs-CZ" b="1" dirty="0"/>
              <a:t>neprůhledné </a:t>
            </a:r>
            <a:r>
              <a:rPr lang="cs-CZ" dirty="0"/>
              <a:t>(homogenně zbarvené) podložky.</a:t>
            </a:r>
            <a:endParaRPr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Hodnotí se poměr intenzity dopadajícího světla a světla odraženého od barevné plochy</a:t>
            </a:r>
            <a:endParaRPr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Použití: suchá chemie, močová analýza, denzitometrické hodnocení </a:t>
            </a:r>
            <a:r>
              <a:rPr lang="cs-CZ" dirty="0" err="1"/>
              <a:t>tenkovrstevných</a:t>
            </a:r>
            <a:r>
              <a:rPr lang="cs-CZ" dirty="0"/>
              <a:t> chromatografů</a:t>
            </a:r>
            <a:endParaRPr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20675" lvl="0" indent="-320675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Reflexní fotometr: Přístroj slouží ke kvantitativnímu vyhodnocení reakcí probíhajících na pevné fázi se suchými činidly po jejich aktivaci vodou obsaženou v měřeném vzorku. </a:t>
            </a:r>
            <a:endParaRPr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56137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464660c9e2_3_3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Reflexní fotometrie</a:t>
            </a:r>
            <a:endParaRPr dirty="0"/>
          </a:p>
        </p:txBody>
      </p:sp>
      <p:sp>
        <p:nvSpPr>
          <p:cNvPr id="359" name="Google Shape;359;g3464660c9e2_3_3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56</a:t>
            </a:fld>
            <a:endParaRPr/>
          </a:p>
        </p:txBody>
      </p:sp>
      <p:sp>
        <p:nvSpPr>
          <p:cNvPr id="360" name="Google Shape;360;g3464660c9e2_3_39"/>
          <p:cNvSpPr txBox="1">
            <a:spLocks noGrp="1"/>
          </p:cNvSpPr>
          <p:nvPr>
            <p:ph type="body" idx="1"/>
          </p:nvPr>
        </p:nvSpPr>
        <p:spPr>
          <a:xfrm>
            <a:off x="3671668" y="864100"/>
            <a:ext cx="7879107" cy="51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cs-CZ" b="1" noProof="0" dirty="0" err="1"/>
              <a:t>Ulbrichtova</a:t>
            </a:r>
            <a:r>
              <a:rPr lang="cs-CZ" b="1" noProof="0" dirty="0"/>
              <a:t> koule (integrační koule)</a:t>
            </a:r>
          </a:p>
          <a:p>
            <a:pPr marL="935038" indent="-433388">
              <a:buFont typeface="Arial" panose="020B0604020202020204" pitchFamily="34" charset="0"/>
              <a:buChar char="•"/>
            </a:pPr>
            <a:r>
              <a:rPr lang="cs-CZ" b="1" noProof="0" dirty="0"/>
              <a:t>Proč se používá:</a:t>
            </a:r>
            <a:r>
              <a:rPr lang="cs-CZ" noProof="0" dirty="0"/>
              <a:t> světelný signál odražený od reagenční plochy je slabý → koule zajišťuje jeho zachycení a zesílení.</a:t>
            </a:r>
          </a:p>
          <a:p>
            <a:pPr marL="935038" indent="-433388">
              <a:buFont typeface="Arial" panose="020B0604020202020204" pitchFamily="34" charset="0"/>
              <a:buChar char="•"/>
            </a:pPr>
            <a:r>
              <a:rPr lang="cs-CZ" b="1" noProof="0" dirty="0"/>
              <a:t>Princip:</a:t>
            </a:r>
            <a:r>
              <a:rPr lang="cs-CZ" noProof="0" dirty="0"/>
              <a:t> dutá koule s vnitřním povrchem potaženým vysoce odrazivým difuzním materiálem (dříve síran barnatý, dnes spíše teflon/PTFE).</a:t>
            </a:r>
          </a:p>
          <a:p>
            <a:pPr marL="935038" indent="-433388">
              <a:buFont typeface="Arial" panose="020B0604020202020204" pitchFamily="34" charset="0"/>
              <a:buChar char="•"/>
            </a:pPr>
            <a:r>
              <a:rPr lang="cs-CZ" b="1" noProof="0" dirty="0"/>
              <a:t>Jak funguje:</a:t>
            </a:r>
            <a:r>
              <a:rPr lang="cs-CZ" noProof="0" dirty="0"/>
              <a:t> světlo ze zdroje se uvnitř mnohonásobně rozptýlí a rovnoměrně dopadá na reagenční plošku; veškeré odražené světlo je pak směrováno na detektor.</a:t>
            </a:r>
          </a:p>
          <a:p>
            <a:pPr marL="935038" indent="-433388">
              <a:buFont typeface="Arial" panose="020B0604020202020204" pitchFamily="34" charset="0"/>
              <a:buChar char="•"/>
            </a:pPr>
            <a:r>
              <a:rPr lang="cs-CZ" b="1" noProof="0" dirty="0"/>
              <a:t>Výsledek:</a:t>
            </a:r>
            <a:r>
              <a:rPr lang="cs-CZ" noProof="0" dirty="0"/>
              <a:t> přesné a stabilní měření odraženého záření, nezávislé na směru odrazu.</a:t>
            </a:r>
          </a:p>
          <a:p>
            <a:pPr marL="935038" indent="-433388">
              <a:buFont typeface="Arial" panose="020B0604020202020204" pitchFamily="34" charset="0"/>
              <a:buChar char="•"/>
            </a:pPr>
            <a:r>
              <a:rPr lang="cs-CZ" b="1" noProof="0" dirty="0"/>
              <a:t>Současnost:</a:t>
            </a:r>
            <a:r>
              <a:rPr lang="cs-CZ" noProof="0" dirty="0"/>
              <a:t> princip integrační koule se stále využívá, dnes je zabudován v optických modulech moderních analyzátorů (suchá chemie, reflexní fotometrie).</a:t>
            </a:r>
          </a:p>
          <a:p>
            <a:pPr marL="182880" lvl="0" indent="-55879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199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464660c9e2_3_3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Reflexní fotometrie</a:t>
            </a:r>
            <a:endParaRPr dirty="0"/>
          </a:p>
        </p:txBody>
      </p:sp>
      <p:sp>
        <p:nvSpPr>
          <p:cNvPr id="359" name="Google Shape;359;g3464660c9e2_3_3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57</a:t>
            </a:fld>
            <a:endParaRPr/>
          </a:p>
        </p:txBody>
      </p:sp>
      <p:sp>
        <p:nvSpPr>
          <p:cNvPr id="360" name="Google Shape;360;g3464660c9e2_3_39"/>
          <p:cNvSpPr txBox="1">
            <a:spLocks noGrp="1"/>
          </p:cNvSpPr>
          <p:nvPr>
            <p:ph type="body" idx="1"/>
          </p:nvPr>
        </p:nvSpPr>
        <p:spPr>
          <a:xfrm>
            <a:off x="3600735" y="761249"/>
            <a:ext cx="7798850" cy="55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cs-CZ" b="1" noProof="0" dirty="0"/>
              <a:t>Močová analýza – </a:t>
            </a:r>
            <a:r>
              <a:rPr lang="cs-CZ" b="1" noProof="0" dirty="0" err="1"/>
              <a:t>Urinalysis</a:t>
            </a:r>
            <a:r>
              <a:rPr lang="cs-CZ" b="1" noProof="0" dirty="0"/>
              <a:t> Hybrid </a:t>
            </a:r>
            <a:r>
              <a:rPr lang="cs-CZ" b="1" noProof="0" dirty="0" err="1"/>
              <a:t>Diuri</a:t>
            </a:r>
            <a:r>
              <a:rPr lang="cs-CZ" b="1" noProof="0" dirty="0"/>
              <a:t> FUS-3000Plus</a:t>
            </a:r>
          </a:p>
          <a:p>
            <a:pPr marL="585787" indent="0">
              <a:buNone/>
            </a:pPr>
            <a:r>
              <a:rPr lang="cs-CZ" b="1" noProof="0" dirty="0"/>
              <a:t>Stanovené parametry:</a:t>
            </a:r>
            <a:r>
              <a:rPr lang="cs-CZ" noProof="0" dirty="0"/>
              <a:t> pH, nitrity, bílkovina, glukóza, ketony, bilirubin, </a:t>
            </a:r>
            <a:r>
              <a:rPr lang="cs-CZ" noProof="0" dirty="0" err="1"/>
              <a:t>urobilinogen</a:t>
            </a:r>
            <a:r>
              <a:rPr lang="cs-CZ" noProof="0" dirty="0"/>
              <a:t>, leukocyty, krev</a:t>
            </a:r>
          </a:p>
          <a:p>
            <a:pPr marL="585787" indent="0">
              <a:buNone/>
            </a:pPr>
            <a:r>
              <a:rPr lang="cs-CZ" b="1" noProof="0" dirty="0"/>
              <a:t>Postup:</a:t>
            </a:r>
            <a:endParaRPr lang="cs-CZ" noProof="0" dirty="0"/>
          </a:p>
          <a:p>
            <a:pPr marL="892175" lvl="1" indent="-306388">
              <a:buFont typeface="Arial" panose="020B0604020202020204" pitchFamily="34" charset="0"/>
              <a:buChar char="•"/>
            </a:pPr>
            <a:r>
              <a:rPr lang="cs-CZ" noProof="0" dirty="0"/>
              <a:t>vzorek moči se nanese na diagnostický proužek,</a:t>
            </a:r>
          </a:p>
          <a:p>
            <a:pPr marL="892175" lvl="1" indent="-306388">
              <a:buFont typeface="Arial" panose="020B0604020202020204" pitchFamily="34" charset="0"/>
              <a:buChar char="•"/>
            </a:pPr>
            <a:r>
              <a:rPr lang="cs-CZ" noProof="0" dirty="0"/>
              <a:t>jednotlivé zóny proužku obsahují imobilizovaná činidla, která reagují s analyty,</a:t>
            </a:r>
          </a:p>
          <a:p>
            <a:pPr marL="892175" lvl="1" indent="-306388">
              <a:buFont typeface="Arial" panose="020B0604020202020204" pitchFamily="34" charset="0"/>
              <a:buChar char="•"/>
            </a:pPr>
            <a:r>
              <a:rPr lang="cs-CZ" noProof="0" dirty="0"/>
              <a:t>vzniká barevná reakce úměrná koncentraci analytu.</a:t>
            </a:r>
          </a:p>
          <a:p>
            <a:pPr marL="585787" indent="0">
              <a:buNone/>
            </a:pPr>
            <a:r>
              <a:rPr lang="cs-CZ" b="1" noProof="0" dirty="0"/>
              <a:t>Detekce:</a:t>
            </a:r>
            <a:endParaRPr lang="cs-CZ" noProof="0" dirty="0"/>
          </a:p>
          <a:p>
            <a:pPr marL="892175" lvl="1" indent="-306388">
              <a:buFont typeface="Arial" panose="020B0604020202020204" pitchFamily="34" charset="0"/>
              <a:buChar char="•"/>
            </a:pPr>
            <a:r>
              <a:rPr lang="cs-CZ" noProof="0" dirty="0"/>
              <a:t>intenzita odraženého světla se měří při 4 vlnových délkách (525, 572, 610, 660 </a:t>
            </a:r>
            <a:r>
              <a:rPr lang="cs-CZ" noProof="0" dirty="0" err="1"/>
              <a:t>nm</a:t>
            </a:r>
            <a:r>
              <a:rPr lang="cs-CZ" noProof="0" dirty="0"/>
              <a:t>),</a:t>
            </a:r>
          </a:p>
          <a:p>
            <a:pPr marL="892175" lvl="1" indent="-306388">
              <a:buFont typeface="Arial" panose="020B0604020202020204" pitchFamily="34" charset="0"/>
              <a:buChar char="•"/>
            </a:pPr>
            <a:r>
              <a:rPr lang="cs-CZ" noProof="0" dirty="0"/>
              <a:t>vyšší koncentrace analytu → více absorbovaného světla → výraznější zbarvení zóny.</a:t>
            </a:r>
          </a:p>
          <a:p>
            <a:pPr marL="585787" indent="0">
              <a:buNone/>
            </a:pPr>
            <a:r>
              <a:rPr lang="cs-CZ" b="1" noProof="0" dirty="0"/>
              <a:t>Vyhodnocení:</a:t>
            </a:r>
            <a:endParaRPr lang="cs-CZ" noProof="0" dirty="0"/>
          </a:p>
          <a:p>
            <a:pPr marL="892175" lvl="1" indent="-306388">
              <a:buFont typeface="Arial" panose="020B0604020202020204" pitchFamily="34" charset="0"/>
              <a:buChar char="•"/>
            </a:pPr>
            <a:r>
              <a:rPr lang="cs-CZ" noProof="0" dirty="0"/>
              <a:t>CCD kamera snímá proužek,</a:t>
            </a:r>
          </a:p>
          <a:p>
            <a:pPr marL="892175" lvl="1" indent="-306388">
              <a:buFont typeface="Arial" panose="020B0604020202020204" pitchFamily="34" charset="0"/>
              <a:buChar char="•"/>
            </a:pPr>
            <a:r>
              <a:rPr lang="cs-CZ" noProof="0" dirty="0"/>
              <a:t>software vyhodnotí intenzitu barvy a vypočítá koncentraci každého parametru.</a:t>
            </a:r>
          </a:p>
        </p:txBody>
      </p:sp>
      <p:pic>
        <p:nvPicPr>
          <p:cNvPr id="1026" name="Picture 2" descr="Automatic urine analyzer - FUS-3000Plus - DIRUI Industrial - for clinical  diagnostic / compac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16847" r="6513" b="14420"/>
          <a:stretch/>
        </p:blipFill>
        <p:spPr bwMode="auto">
          <a:xfrm>
            <a:off x="252919" y="3527474"/>
            <a:ext cx="2922046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250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464660c9e2_3_7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Vertikální fotometrie</a:t>
            </a:r>
            <a:endParaRPr dirty="0"/>
          </a:p>
        </p:txBody>
      </p:sp>
      <p:sp>
        <p:nvSpPr>
          <p:cNvPr id="367" name="Google Shape;367;g3464660c9e2_3_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58</a:t>
            </a:fld>
            <a:endParaRPr/>
          </a:p>
        </p:txBody>
      </p:sp>
      <p:sp>
        <p:nvSpPr>
          <p:cNvPr id="368" name="Google Shape;368;g3464660c9e2_3_7"/>
          <p:cNvSpPr txBox="1">
            <a:spLocks noGrp="1"/>
          </p:cNvSpPr>
          <p:nvPr>
            <p:ph type="body" idx="1"/>
          </p:nvPr>
        </p:nvSpPr>
        <p:spPr>
          <a:xfrm>
            <a:off x="3869275" y="864099"/>
            <a:ext cx="7315200" cy="51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77813" lvl="0" indent="-265113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77813" lvl="0" indent="-265113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Světelný paprsek prochází optickým prostředím ve vertikálním směru.</a:t>
            </a:r>
            <a:endParaRPr dirty="0"/>
          </a:p>
          <a:p>
            <a:pPr marL="277813" lvl="0" indent="-265113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77813" lvl="0" indent="-265113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Využití: pro měření absorbance v jamkách  mikrotitračních destiček (ELISA)</a:t>
            </a:r>
            <a:endParaRPr dirty="0"/>
          </a:p>
          <a:p>
            <a:pPr marL="277813" lvl="0" indent="-265113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77813" lvl="0" indent="-265113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Speciální vertikální spektrofotometry - ELISA </a:t>
            </a:r>
            <a:r>
              <a:rPr lang="cs-CZ" dirty="0" err="1"/>
              <a:t>readr</a:t>
            </a:r>
            <a:endParaRPr dirty="0"/>
          </a:p>
          <a:p>
            <a:pPr marL="277813" lvl="0" indent="-265113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77813" lvl="0" indent="-265113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Vztah mezi změřeným signálem (absorpcí) a koncentrací se určuje kalibrací. Obvykle se změří absorbance 6 standardních roztoků o známé vzrůstající koncentraci.</a:t>
            </a:r>
            <a:endParaRPr dirty="0"/>
          </a:p>
          <a:p>
            <a:pPr marL="277813" lvl="0" indent="-265113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77813" lvl="0" indent="-265113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Z kalibrační křivky (naměřené hodnoty absorbance standardů na ose y, hodnoty koncentrace na ose x) se odečte hodnota koncentrace neznámého vzorku.</a:t>
            </a:r>
            <a:endParaRPr dirty="0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1C04F4F4-5276-DACD-BB51-A23D1EF4F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9" y="4124384"/>
            <a:ext cx="2554514" cy="17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017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00A8F-CA27-BB46-583B-547AD505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Hlavní části detekčních systémů</a:t>
            </a:r>
            <a:br>
              <a:rPr lang="en-GB" dirty="0"/>
            </a:br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3250B-9FB8-78BF-A6C8-AEAE0F1A5D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59</a:t>
            </a:fld>
            <a:endParaRPr lang="cs-CZ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D1B06A-A996-B3C6-4DA5-C978B2C73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01101"/>
              </p:ext>
            </p:extLst>
          </p:nvPr>
        </p:nvGraphicFramePr>
        <p:xfrm>
          <a:off x="3728061" y="787791"/>
          <a:ext cx="7849650" cy="5275384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569930">
                  <a:extLst>
                    <a:ext uri="{9D8B030D-6E8A-4147-A177-3AD203B41FA5}">
                      <a16:colId xmlns:a16="http://schemas.microsoft.com/office/drawing/2014/main" val="326135364"/>
                    </a:ext>
                  </a:extLst>
                </a:gridCol>
                <a:gridCol w="1271621">
                  <a:extLst>
                    <a:ext uri="{9D8B030D-6E8A-4147-A177-3AD203B41FA5}">
                      <a16:colId xmlns:a16="http://schemas.microsoft.com/office/drawing/2014/main" val="2047988554"/>
                    </a:ext>
                  </a:extLst>
                </a:gridCol>
                <a:gridCol w="1868239">
                  <a:extLst>
                    <a:ext uri="{9D8B030D-6E8A-4147-A177-3AD203B41FA5}">
                      <a16:colId xmlns:a16="http://schemas.microsoft.com/office/drawing/2014/main" val="844594919"/>
                    </a:ext>
                  </a:extLst>
                </a:gridCol>
                <a:gridCol w="1569930">
                  <a:extLst>
                    <a:ext uri="{9D8B030D-6E8A-4147-A177-3AD203B41FA5}">
                      <a16:colId xmlns:a16="http://schemas.microsoft.com/office/drawing/2014/main" val="3217550464"/>
                    </a:ext>
                  </a:extLst>
                </a:gridCol>
                <a:gridCol w="1569930">
                  <a:extLst>
                    <a:ext uri="{9D8B030D-6E8A-4147-A177-3AD203B41FA5}">
                      <a16:colId xmlns:a16="http://schemas.microsoft.com/office/drawing/2014/main" val="49044117"/>
                    </a:ext>
                  </a:extLst>
                </a:gridCol>
              </a:tblGrid>
              <a:tr h="870695">
                <a:tc>
                  <a:txBody>
                    <a:bodyPr/>
                    <a:lstStyle/>
                    <a:p>
                      <a:r>
                        <a:rPr lang="cs-CZ" b="1" noProof="0" dirty="0"/>
                        <a:t>Metoda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noProof="0" dirty="0"/>
                        <a:t>Zdroj světla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noProof="0" dirty="0"/>
                        <a:t>Vzorek / ploška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noProof="0" dirty="0"/>
                        <a:t>Detektor (optický modul)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noProof="0" dirty="0"/>
                        <a:t>Princip měření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3969723"/>
                  </a:ext>
                </a:extLst>
              </a:tr>
              <a:tr h="1587736">
                <a:tc>
                  <a:txBody>
                    <a:bodyPr/>
                    <a:lstStyle/>
                    <a:p>
                      <a:r>
                        <a:rPr lang="cs-CZ" b="1" noProof="0" dirty="0"/>
                        <a:t>Denzitometrie</a:t>
                      </a:r>
                      <a:endParaRPr lang="cs-CZ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Halogenová/LED lampa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Gel s obarvenými pásy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Fotodioda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noProof="0" dirty="0"/>
                        <a:t>Absorbance</a:t>
                      </a:r>
                      <a:r>
                        <a:rPr lang="cs-CZ" noProof="0" dirty="0"/>
                        <a:t> – tmavší pás = vyšší koncentrace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2235492"/>
                  </a:ext>
                </a:extLst>
              </a:tr>
              <a:tr h="1587736">
                <a:tc>
                  <a:txBody>
                    <a:bodyPr/>
                    <a:lstStyle/>
                    <a:p>
                      <a:r>
                        <a:rPr lang="cs-CZ" b="1" noProof="0" dirty="0"/>
                        <a:t>Reflexní fotometrie</a:t>
                      </a:r>
                      <a:endParaRPr lang="cs-CZ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Reagenční ploška proužku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0" noProof="0" dirty="0" err="1"/>
                        <a:t>Ulbrichtova</a:t>
                      </a:r>
                      <a:r>
                        <a:rPr lang="cs-CZ" b="0" noProof="0" dirty="0"/>
                        <a:t> koule + CCD kamera / fotonásobič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noProof="0" dirty="0"/>
                        <a:t>Odražené světlo</a:t>
                      </a:r>
                      <a:r>
                        <a:rPr lang="cs-CZ" noProof="0" dirty="0"/>
                        <a:t> – vyšší koncentrace = menší odraz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0894625"/>
                  </a:ext>
                </a:extLst>
              </a:tr>
              <a:tr h="1229217">
                <a:tc>
                  <a:txBody>
                    <a:bodyPr/>
                    <a:lstStyle/>
                    <a:p>
                      <a:r>
                        <a:rPr lang="cs-CZ" b="1" noProof="0" dirty="0"/>
                        <a:t>Vertikální fotometrie</a:t>
                      </a:r>
                      <a:endParaRPr lang="cs-CZ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LED / halogen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Kyveta, jamka, ploška suché chemie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noProof="0" dirty="0"/>
                        <a:t>Detektor pod vzorkem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noProof="0" dirty="0"/>
                        <a:t>Procházející světlo</a:t>
                      </a:r>
                      <a:r>
                        <a:rPr lang="cs-CZ" noProof="0" dirty="0"/>
                        <a:t> (Lambert–Beerův zákon)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338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5530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07C72748-06CC-DC51-D729-DB1E58AFC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>
            <a:extLst>
              <a:ext uri="{FF2B5EF4-FFF2-40B4-BE49-F238E27FC236}">
                <a16:creationId xmlns:a16="http://schemas.microsoft.com/office/drawing/2014/main" id="{9D9F06E7-DA42-E8EE-DB08-0DCDB190DB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 dirty="0"/>
              <a:t>SDS gelová elektroforéza</a:t>
            </a:r>
            <a:endParaRPr dirty="0"/>
          </a:p>
        </p:txBody>
      </p:sp>
      <p:sp>
        <p:nvSpPr>
          <p:cNvPr id="115" name="Google Shape;115;p5">
            <a:extLst>
              <a:ext uri="{FF2B5EF4-FFF2-40B4-BE49-F238E27FC236}">
                <a16:creationId xmlns:a16="http://schemas.microsoft.com/office/drawing/2014/main" id="{06AE7AAC-68A3-C6DC-5C9C-B99E7D7433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9275" y="864100"/>
            <a:ext cx="75675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55600" marR="5080" algn="just">
              <a:lnSpc>
                <a:spcPct val="100000"/>
              </a:lnSpc>
              <a:spcBef>
                <a:spcPts val="755"/>
              </a:spcBef>
              <a:buSzPts val="2000"/>
            </a:pPr>
            <a:r>
              <a:rPr lang="cs-CZ" dirty="0"/>
              <a:t>Klinické využití: </a:t>
            </a:r>
            <a:r>
              <a:rPr lang="cs-CZ" b="1" dirty="0"/>
              <a:t>analýza proteinurie </a:t>
            </a:r>
            <a:r>
              <a:rPr lang="cs-CZ" dirty="0"/>
              <a:t>(</a:t>
            </a:r>
            <a:r>
              <a:rPr lang="cs-CZ" altLang="en-CZ" dirty="0"/>
              <a:t>zcela jasně odlišuje bílkoviny tubulární od bílkovin glomerulárního původu. </a:t>
            </a:r>
            <a:endParaRPr lang="cs-CZ" dirty="0"/>
          </a:p>
        </p:txBody>
      </p:sp>
      <p:sp>
        <p:nvSpPr>
          <p:cNvPr id="116" name="Google Shape;116;p5">
            <a:extLst>
              <a:ext uri="{FF2B5EF4-FFF2-40B4-BE49-F238E27FC236}">
                <a16:creationId xmlns:a16="http://schemas.microsoft.com/office/drawing/2014/main" id="{0C01A4A4-3A8E-BD8F-83A2-0162FBFD6B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2FA39B34-3FFB-51E4-94F2-3163876BE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203" y="2007614"/>
            <a:ext cx="2158880" cy="305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BC50159-C268-6A21-71DC-F8360A29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184" y="2007614"/>
            <a:ext cx="3938753" cy="327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7269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5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cs-CZ"/>
              <a:t>Děkuji za pozornost</a:t>
            </a:r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" lvl="0" indent="-5587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60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16D9-1B30-1A95-7DC4-960995EF4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Z" dirty="0"/>
              <a:t>Elektroforéza bílkovin séra a moče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F488D-5F8D-0654-A82E-37E72B6803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63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64660c9e2_1_1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Nativní gelová elektroforéza bílkovin v moči a séru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Technická instrumentace</a:t>
            </a:r>
            <a:endParaRPr dirty="0"/>
          </a:p>
        </p:txBody>
      </p:sp>
      <p:sp>
        <p:nvSpPr>
          <p:cNvPr id="123" name="Google Shape;123;g3464660c9e2_1_1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-CZ" dirty="0"/>
              <a:t>SAS </a:t>
            </a:r>
            <a:r>
              <a:rPr lang="cs-CZ" dirty="0" err="1"/>
              <a:t>Vitrési</a:t>
            </a:r>
            <a:r>
              <a:rPr lang="cs-CZ" dirty="0"/>
              <a:t> (Helena </a:t>
            </a:r>
            <a:r>
              <a:rPr lang="cs-CZ" dirty="0" err="1"/>
              <a:t>Biosciences</a:t>
            </a:r>
            <a:r>
              <a:rPr lang="cs-CZ" dirty="0"/>
              <a:t>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-CZ" dirty="0" err="1"/>
              <a:t>Hydrasys</a:t>
            </a:r>
            <a:r>
              <a:rPr lang="cs-CZ" dirty="0"/>
              <a:t> (</a:t>
            </a:r>
            <a:r>
              <a:rPr lang="cs-CZ" dirty="0" err="1"/>
              <a:t>Sebia</a:t>
            </a:r>
            <a:r>
              <a:rPr lang="cs-CZ" dirty="0"/>
              <a:t>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g3464660c9e2_1_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  <p:pic>
        <p:nvPicPr>
          <p:cNvPr id="125" name="Google Shape;125;g3464660c9e2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5051" y="372312"/>
            <a:ext cx="4558501" cy="27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464660c9e2_1_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46502" y="3210175"/>
            <a:ext cx="3975600" cy="29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64660c9e2_1_1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HYDRASYS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(</a:t>
            </a:r>
            <a:r>
              <a:rPr lang="cs-CZ" dirty="0" err="1"/>
              <a:t>Sebia</a:t>
            </a:r>
            <a:r>
              <a:rPr lang="cs-CZ" dirty="0"/>
              <a:t>)</a:t>
            </a:r>
            <a:endParaRPr dirty="0"/>
          </a:p>
        </p:txBody>
      </p:sp>
      <p:sp>
        <p:nvSpPr>
          <p:cNvPr id="133" name="Google Shape;133;g3464660c9e2_1_10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  <p:sp>
        <p:nvSpPr>
          <p:cNvPr id="134" name="Google Shape;134;g3464660c9e2_1_10"/>
          <p:cNvSpPr txBox="1">
            <a:spLocks noGrp="1"/>
          </p:cNvSpPr>
          <p:nvPr>
            <p:ph type="body" idx="1"/>
          </p:nvPr>
        </p:nvSpPr>
        <p:spPr>
          <a:xfrm>
            <a:off x="3838218" y="864033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59055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b="1" dirty="0"/>
              <a:t>HYDRAGEL 30 ß1-ß2 </a:t>
            </a:r>
            <a:r>
              <a:rPr lang="cs-CZ" b="1" dirty="0" err="1"/>
              <a:t>kit</a:t>
            </a:r>
            <a:endParaRPr b="1" dirty="0"/>
          </a:p>
          <a:p>
            <a:pPr marL="355600" marR="59055" indent="-330200" algn="just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Elektroforetické rozdělení bílkovin lidského séra a moči do </a:t>
            </a:r>
            <a:r>
              <a:rPr lang="cs-CZ" b="1" dirty="0"/>
              <a:t>šesti hlavních frakcí </a:t>
            </a:r>
            <a:r>
              <a:rPr lang="cs-CZ" dirty="0"/>
              <a:t>na alkalicky pufrovaných </a:t>
            </a:r>
            <a:r>
              <a:rPr lang="cs-CZ" dirty="0" err="1"/>
              <a:t>agarózových</a:t>
            </a:r>
            <a:r>
              <a:rPr lang="cs-CZ" dirty="0"/>
              <a:t> gelech o pH 8,6. </a:t>
            </a:r>
          </a:p>
          <a:p>
            <a:pPr marL="355600" marR="59055" indent="-330200" algn="just">
              <a:lnSpc>
                <a:spcPct val="100000"/>
              </a:lnSpc>
              <a:spcBef>
                <a:spcPts val="0"/>
              </a:spcBef>
            </a:pPr>
            <a:endParaRPr lang="cs-CZ" dirty="0"/>
          </a:p>
          <a:p>
            <a:pPr marL="355600" marR="59055" indent="-330200" algn="just">
              <a:lnSpc>
                <a:spcPct val="100000"/>
              </a:lnSpc>
              <a:spcBef>
                <a:spcPts val="0"/>
              </a:spcBef>
            </a:pPr>
            <a:endParaRPr lang="cs-CZ" dirty="0"/>
          </a:p>
          <a:p>
            <a:pPr marL="355600" marR="59055" indent="-330200" algn="just">
              <a:lnSpc>
                <a:spcPct val="100000"/>
              </a:lnSpc>
              <a:spcBef>
                <a:spcPts val="0"/>
              </a:spcBef>
            </a:pPr>
            <a:endParaRPr dirty="0"/>
          </a:p>
          <a:p>
            <a:pPr marL="355600" marR="59055" indent="-330200" algn="just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Separované bílkoviny jsou obarveny </a:t>
            </a:r>
            <a:r>
              <a:rPr lang="cs-CZ" b="1" dirty="0"/>
              <a:t>roztokem </a:t>
            </a:r>
            <a:r>
              <a:rPr lang="cs-CZ" b="1" dirty="0" err="1"/>
              <a:t>amidočerni</a:t>
            </a:r>
            <a:endParaRPr b="1" dirty="0"/>
          </a:p>
          <a:p>
            <a:pPr marL="355600" marR="59055" indent="-330200" algn="just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Vyhodnocení je buď </a:t>
            </a:r>
            <a:r>
              <a:rPr lang="cs-CZ" b="1" dirty="0"/>
              <a:t>vizuální nebo denzitometrické </a:t>
            </a:r>
            <a:r>
              <a:rPr lang="cs-CZ" dirty="0"/>
              <a:t>(relativní kvantifikace jednotlivých zón).</a:t>
            </a:r>
            <a:endParaRPr dirty="0"/>
          </a:p>
          <a:p>
            <a:pPr marL="182880" marR="59055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55600" marR="59055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30 SPE vzorků na gel</a:t>
            </a:r>
            <a:endParaRPr dirty="0"/>
          </a:p>
          <a:p>
            <a:pPr marL="355600" marR="59055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dirty="0" err="1"/>
              <a:t>poloautomatizovaný</a:t>
            </a:r>
            <a:r>
              <a:rPr lang="cs-CZ" dirty="0"/>
              <a:t> systém</a:t>
            </a:r>
            <a:endParaRPr dirty="0"/>
          </a:p>
          <a:p>
            <a:pPr marL="685800" lvl="1" indent="-182880" algn="l" rtl="0">
              <a:spcBef>
                <a:spcPts val="25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manuální kroky: Manipulace se vzorky, gely, vkládání reagencií a nastavení přístroje k uvedení do chodu</a:t>
            </a:r>
            <a:endParaRPr dirty="0"/>
          </a:p>
          <a:p>
            <a:pPr marL="685800" lvl="1" indent="-182880" algn="l" rtl="0">
              <a:spcBef>
                <a:spcPts val="250"/>
              </a:spcBef>
              <a:spcAft>
                <a:spcPts val="0"/>
              </a:spcAft>
              <a:buSzPts val="1800"/>
              <a:buChar char="●"/>
            </a:pPr>
            <a:r>
              <a:rPr lang="cs-CZ" dirty="0"/>
              <a:t>automatické kroky: nanesení vzorků, elektroforetickou migraci, sušení, barvení, odbarvování, a konečné osušení gelové plotny</a:t>
            </a:r>
            <a:endParaRPr dirty="0"/>
          </a:p>
        </p:txBody>
      </p:sp>
      <p:pic>
        <p:nvPicPr>
          <p:cNvPr id="4" name="Google Shape;188;p8">
            <a:extLst>
              <a:ext uri="{FF2B5EF4-FFF2-40B4-BE49-F238E27FC236}">
                <a16:creationId xmlns:a16="http://schemas.microsoft.com/office/drawing/2014/main" id="{A4AB8BC8-5208-53FF-E1D0-95F7DDEC81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7863"/>
          <a:stretch/>
        </p:blipFill>
        <p:spPr>
          <a:xfrm>
            <a:off x="6096000" y="2235200"/>
            <a:ext cx="2857500" cy="759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ámeček">
  <a:themeElements>
    <a:clrScheme name="Modrá, teplá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3826</Words>
  <Application>Microsoft Macintosh PowerPoint</Application>
  <PresentationFormat>Widescreen</PresentationFormat>
  <Paragraphs>510</Paragraphs>
  <Slides>60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Corbel</vt:lpstr>
      <vt:lpstr>HelveticaNeue</vt:lpstr>
      <vt:lpstr>Arial</vt:lpstr>
      <vt:lpstr>Noto Sans Symbols</vt:lpstr>
      <vt:lpstr>Calibri</vt:lpstr>
      <vt:lpstr>Rámeček</vt:lpstr>
      <vt:lpstr>ELEKTROFORETICKÉ METODY, DENZITOMETRIE, REFLEXNÍ A VERTIKÁLNÍ FOTOMETRIE</vt:lpstr>
      <vt:lpstr>Elektroforetické metody</vt:lpstr>
      <vt:lpstr>Elektroforetické metody: rozdělení</vt:lpstr>
      <vt:lpstr>Hlavní typy gelové elektroforézy</vt:lpstr>
      <vt:lpstr>SDS gelová elektroforéza</vt:lpstr>
      <vt:lpstr>SDS gelová elektroforéza</vt:lpstr>
      <vt:lpstr>Elektroforéza bílkovin séra a moče</vt:lpstr>
      <vt:lpstr>Nativní gelová elektroforéza bílkovin v moči a séru  Technická instrumentace</vt:lpstr>
      <vt:lpstr>HYDRASYS (Sebia)</vt:lpstr>
      <vt:lpstr>HYDRASYS (Sebia)</vt:lpstr>
      <vt:lpstr>HYDRASYS Sebia (Francie)</vt:lpstr>
      <vt:lpstr>HYDRASYS (Sebia)</vt:lpstr>
      <vt:lpstr>HYDRASYS (Sebia)</vt:lpstr>
      <vt:lpstr>HYDRASYS (Sebia)</vt:lpstr>
      <vt:lpstr>Zpracování gelu po separaci</vt:lpstr>
      <vt:lpstr>Vyhodnocení: detekce a kvantifikace</vt:lpstr>
      <vt:lpstr>Gelová elektroforéza v klinické praxi (SPE)</vt:lpstr>
      <vt:lpstr>Gelová elektroforéza v praxi (SPE):  Frakce</vt:lpstr>
      <vt:lpstr>Gelová elektroforéza v praxi (SPE):  Frakce</vt:lpstr>
      <vt:lpstr>Gelová elektroforéza v praxi (SPE):  Frakce</vt:lpstr>
      <vt:lpstr>Protilátky: struktura</vt:lpstr>
      <vt:lpstr>Detekce paraproteinu</vt:lpstr>
      <vt:lpstr>CRAB symptomy</vt:lpstr>
      <vt:lpstr>Elektroforéza s následnou imunofixací</vt:lpstr>
      <vt:lpstr>Imunofixace: zpracování</vt:lpstr>
      <vt:lpstr>Imunofixace: zpracování</vt:lpstr>
      <vt:lpstr>Imunofixace: zpracování</vt:lpstr>
      <vt:lpstr>Imunofixace</vt:lpstr>
      <vt:lpstr>Hodnocení elektroforézy:  Pentafixace  Imunofoxace</vt:lpstr>
      <vt:lpstr>Hodnocení elektroforézy: speciální fixace – terapeutické protilátky   </vt:lpstr>
      <vt:lpstr>Hodnocení elektroforézy / imunofixace</vt:lpstr>
      <vt:lpstr>Hodnocení elektroforézy</vt:lpstr>
      <vt:lpstr>Hodnocení pentafixace</vt:lpstr>
      <vt:lpstr>Hodnocení imunofixace</vt:lpstr>
      <vt:lpstr>Kapilární elektroforéza  </vt:lpstr>
      <vt:lpstr>Kapilární elektroforéza + imunotypizace</vt:lpstr>
      <vt:lpstr>Gelová vs. kapilární elektroforéza v klinické praxi</vt:lpstr>
      <vt:lpstr>Izoelektrická fokusace (IEF)</vt:lpstr>
      <vt:lpstr>Izoelektrická fokusace (IEF)</vt:lpstr>
      <vt:lpstr>Izoelektrická fokusace (IEF)</vt:lpstr>
      <vt:lpstr>Izoelektrická fokusace: klinické aplikace</vt:lpstr>
      <vt:lpstr>Izoelektrická fokusace: Detekce oligoklonálních pásů (OCB)</vt:lpstr>
      <vt:lpstr>Izoelektrická fokusace: hodnocení     </vt:lpstr>
      <vt:lpstr>Izoelektrická fokusace: hodnocení OCB</vt:lpstr>
      <vt:lpstr>Izoelektrická fokusace: hodnocení OCB</vt:lpstr>
      <vt:lpstr>Izoelektrická fokusace: Průkaz likvorey</vt:lpstr>
      <vt:lpstr>Beta-trace protein</vt:lpstr>
      <vt:lpstr>Beta-2 transferrin</vt:lpstr>
      <vt:lpstr>Beta-2 transferin: hodnocení</vt:lpstr>
      <vt:lpstr>ELFO + IEF: Příklady dalších aplikací</vt:lpstr>
      <vt:lpstr>Denzitometrie, reflexní a vertikální fotometrie</vt:lpstr>
      <vt:lpstr>PowerPoint Presentation</vt:lpstr>
      <vt:lpstr>Denzitometrie</vt:lpstr>
      <vt:lpstr>Denzitometrie</vt:lpstr>
      <vt:lpstr>Reflexní fotometrie</vt:lpstr>
      <vt:lpstr>Reflexní fotometrie</vt:lpstr>
      <vt:lpstr>Reflexní fotometrie</vt:lpstr>
      <vt:lpstr>Vertikální fotometrie</vt:lpstr>
      <vt:lpstr>Hlavní části detekčních systémů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ELEKTROFORETICKÉ METODY, DENZITOMETRIE, REFLEXNÍ A VERTIKÁLNÍ FOTOMETRIE</dc:title>
  <dc:creator>Kučeráková Nikola</dc:creator>
  <cp:lastModifiedBy>Kateřina Černá Pilátová</cp:lastModifiedBy>
  <cp:revision>33</cp:revision>
  <dcterms:created xsi:type="dcterms:W3CDTF">2024-11-13T08:27:45Z</dcterms:created>
  <dcterms:modified xsi:type="dcterms:W3CDTF">2025-09-11T10:06:27Z</dcterms:modified>
</cp:coreProperties>
</file>