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"/>
  </p:notesMasterIdLst>
  <p:handoutMasterIdLst>
    <p:handoutMasterId r:id="rId7"/>
  </p:handoutMasterIdLst>
  <p:sldIdLst>
    <p:sldId id="319" r:id="rId2"/>
    <p:sldId id="269" r:id="rId3"/>
    <p:sldId id="601" r:id="rId4"/>
    <p:sldId id="611" r:id="rId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9" autoAdjust="0"/>
    <p:restoredTop sz="95768" autoAdjust="0"/>
  </p:normalViewPr>
  <p:slideViewPr>
    <p:cSldViewPr snapToGrid="0">
      <p:cViewPr varScale="1">
        <p:scale>
          <a:sx n="155" d="100"/>
          <a:sy n="155" d="100"/>
        </p:scale>
        <p:origin x="402" y="15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5962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Uzavření dotazníku: dáme letáčky, budeme rády, když nasdílí dál </a:t>
            </a:r>
            <a:r>
              <a:rPr lang="cs-CZ">
                <a:sym typeface="Wingdings" panose="05000000000000000000" pitchFamily="2" charset="2"/>
              </a:rPr>
              <a:t>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587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zv.med.muni.cz/veda-a-vyzkum/projekt-pl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hyperlink" Target="https://covid19.recmap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hyperlink" Target="https://www.nzip.cz/clanek/1895-odborne-informace-doporuceni-laicka-verejnost-porozumeni-medicina-zdravotnictvi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E0CA3F7-A3C3-4B29-B81F-A26F9ADFF20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20000" y="620973"/>
            <a:ext cx="10753200" cy="521102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2000" b="0" i="0">
                <a:solidFill>
                  <a:srgbClr val="0B2239"/>
                </a:solidFill>
                <a:effectLst/>
              </a:rPr>
              <a:t>V rámci projektu financovaného Agenturou pro zdravotnický výzkum (AZV) s názvem  </a:t>
            </a:r>
            <a:r>
              <a:rPr lang="cs-CZ" sz="2000" b="0" i="0" u="sng">
                <a:solidFill>
                  <a:srgbClr val="3E5AA5"/>
                </a:solidFill>
                <a:effectLst/>
                <a:hlinkClick r:id="rId3"/>
              </a:rPr>
              <a:t>Metodika tvorby laických doporučení k přenosu znalostí na podporu na důkazech založeného rozhodování ve zdravotnictví v ČR</a:t>
            </a:r>
            <a:r>
              <a:rPr lang="cs-CZ" sz="2000" b="0" i="0">
                <a:solidFill>
                  <a:srgbClr val="0B2239"/>
                </a:solidFill>
                <a:effectLst/>
              </a:rPr>
              <a:t> (</a:t>
            </a:r>
            <a:r>
              <a:rPr lang="en-US" sz="2000"/>
              <a:t>grant č. NU23-09-00328</a:t>
            </a:r>
            <a:r>
              <a:rPr lang="cs-CZ" sz="2000"/>
              <a:t>) </a:t>
            </a:r>
            <a:r>
              <a:rPr lang="cs-CZ" sz="2000" b="0" i="0">
                <a:solidFill>
                  <a:srgbClr val="0B2239"/>
                </a:solidFill>
                <a:effectLst/>
              </a:rPr>
              <a:t>probíhá studie           za účelem ověření srozumitelnosti a využitelnosti předkládaných doporučení.                       Projekt je realizován LF MU a navazuje na mezinárodní spolupráci (projekt tvorby tzv. Mapy doporučení – </a:t>
            </a:r>
            <a:r>
              <a:rPr lang="cs-CZ" sz="2000" b="0" i="0" err="1">
                <a:solidFill>
                  <a:srgbClr val="0B2239"/>
                </a:solidFill>
                <a:effectLst/>
                <a:hlinkClick r:id="rId4"/>
              </a:rPr>
              <a:t>Recommendations</a:t>
            </a:r>
            <a:r>
              <a:rPr lang="cs-CZ" sz="2000" b="0" i="0">
                <a:solidFill>
                  <a:srgbClr val="0B2239"/>
                </a:solidFill>
                <a:effectLst/>
                <a:hlinkClick r:id="rId4"/>
              </a:rPr>
              <a:t> map</a:t>
            </a:r>
            <a:r>
              <a:rPr lang="cs-CZ" sz="2000" b="0" i="0">
                <a:solidFill>
                  <a:srgbClr val="0B2239"/>
                </a:solidFill>
                <a:effectLst/>
              </a:rPr>
              <a:t>: </a:t>
            </a:r>
            <a:r>
              <a:rPr lang="cs-CZ" sz="1100" b="0" i="0">
                <a:solidFill>
                  <a:srgbClr val="0B2239"/>
                </a:solidFill>
                <a:effectLst/>
              </a:rPr>
              <a:t>„živá mapa“ s doporučeními o onemocnění COVID-19, shromažďuje a prezentuje doporučení z nově vznikajících doporučených postupů (</a:t>
            </a:r>
            <a:r>
              <a:rPr lang="cs-CZ" sz="1100" b="0" i="0" err="1">
                <a:solidFill>
                  <a:srgbClr val="0B2239"/>
                </a:solidFill>
                <a:effectLst/>
              </a:rPr>
              <a:t>clinical</a:t>
            </a:r>
            <a:r>
              <a:rPr lang="cs-CZ" sz="1100" b="0" i="0">
                <a:solidFill>
                  <a:srgbClr val="0B2239"/>
                </a:solidFill>
                <a:effectLst/>
              </a:rPr>
              <a:t> </a:t>
            </a:r>
            <a:r>
              <a:rPr lang="cs-CZ" sz="1100" b="0" i="0" err="1">
                <a:solidFill>
                  <a:srgbClr val="0B2239"/>
                </a:solidFill>
                <a:effectLst/>
              </a:rPr>
              <a:t>practice</a:t>
            </a:r>
            <a:r>
              <a:rPr lang="cs-CZ" sz="1100" b="0" i="0">
                <a:solidFill>
                  <a:srgbClr val="0B2239"/>
                </a:solidFill>
                <a:effectLst/>
              </a:rPr>
              <a:t> </a:t>
            </a:r>
            <a:r>
              <a:rPr lang="cs-CZ" sz="1100" b="0" i="0" err="1">
                <a:solidFill>
                  <a:srgbClr val="0B2239"/>
                </a:solidFill>
                <a:effectLst/>
              </a:rPr>
              <a:t>guidelines</a:t>
            </a:r>
            <a:r>
              <a:rPr lang="cs-CZ" sz="1100" b="0" i="0">
                <a:solidFill>
                  <a:srgbClr val="0B2239"/>
                </a:solidFill>
                <a:effectLst/>
              </a:rPr>
              <a:t>) z celého světa.</a:t>
            </a:r>
            <a:r>
              <a:rPr lang="cs-CZ" sz="1100" b="0" i="0" baseline="30000">
                <a:solidFill>
                  <a:srgbClr val="0B2239"/>
                </a:solidFill>
                <a:effectLst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cs-CZ" sz="2000" b="0" i="0" baseline="30000">
              <a:solidFill>
                <a:srgbClr val="0B2239"/>
              </a:solidFill>
              <a:effectLst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52B24FA-3916-42AA-AD7C-BBEC80D82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048" y="3643952"/>
            <a:ext cx="7347952" cy="310161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0179A85-5620-472D-B3AC-E0505A20AB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377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77A05B9-961B-41AF-B717-C497BD065C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4000" y="378000"/>
            <a:ext cx="5246688" cy="1171575"/>
          </a:xfrm>
        </p:spPr>
        <p:txBody>
          <a:bodyPr/>
          <a:lstStyle/>
          <a:p>
            <a:r>
              <a:rPr lang="cs-CZ"/>
              <a:t>Studie realizovaná </a:t>
            </a:r>
            <a:br>
              <a:rPr lang="cs-CZ"/>
            </a:br>
            <a:r>
              <a:rPr lang="cs-CZ"/>
              <a:t>na UZV LF MU</a:t>
            </a:r>
            <a:endParaRPr lang="en-US"/>
          </a:p>
        </p:txBody>
      </p:sp>
      <p:pic>
        <p:nvPicPr>
          <p:cNvPr id="3074" name="Picture 2" descr="obrázek 1 k článku Jak lze podpořit porozumění odborným informacím a doporučením laickou veřejností">
            <a:extLst>
              <a:ext uri="{FF2B5EF4-FFF2-40B4-BE49-F238E27FC236}">
                <a16:creationId xmlns:a16="http://schemas.microsoft.com/office/drawing/2014/main" id="{197A9D53-D193-47A4-A244-54A2518F1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480" y="4744304"/>
            <a:ext cx="1411040" cy="14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159AEF2-4582-48EF-97F1-FC7914F197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51" y="0"/>
            <a:ext cx="4847949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6BB9A02-B961-4E81-9F02-13951D99DB21}"/>
              </a:ext>
            </a:extLst>
          </p:cNvPr>
          <p:cNvSpPr txBox="1"/>
          <p:nvPr/>
        </p:nvSpPr>
        <p:spPr>
          <a:xfrm>
            <a:off x="298091" y="1549575"/>
            <a:ext cx="639717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1800">
                <a:latin typeface="+mj-lt"/>
              </a:rPr>
              <a:t>Informace také na NZIP </a:t>
            </a:r>
            <a:r>
              <a:rPr lang="cs-CZ" sz="1800" b="1" i="0">
                <a:solidFill>
                  <a:srgbClr val="0B2239"/>
                </a:solidFill>
                <a:effectLst/>
                <a:latin typeface="+mj-lt"/>
                <a:hlinkClick r:id="rId5"/>
              </a:rPr>
              <a:t>Jak lze podpořit porozumění odborným informacím a doporučením laickou veřejností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5323B37-3270-48FD-86EE-350C80DF5B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236" y="2380572"/>
            <a:ext cx="4496714" cy="377477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F07D141-CD00-45B3-874C-93D4DAF3D6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708" y="6198082"/>
            <a:ext cx="649311" cy="649311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0B0402C-0841-40FD-9596-8D562ACA51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501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870421B1-A902-4161-8D89-FAFF50F7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04" y="152212"/>
            <a:ext cx="10753200" cy="451576"/>
          </a:xfrm>
        </p:spPr>
        <p:txBody>
          <a:bodyPr/>
          <a:lstStyle/>
          <a:p>
            <a:r>
              <a:rPr lang="cs-CZ" dirty="0"/>
              <a:t>Průvodce vyplněním dotazníku 1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8D7F960-728B-4405-8B74-9B580E6937C2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56679" y="778475"/>
            <a:ext cx="5619676" cy="5214551"/>
          </a:xfrm>
        </p:spPr>
      </p:pic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C6B5761A-1C88-445A-8488-E556C66C1681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/>
          <a:stretch>
            <a:fillRect/>
          </a:stretch>
        </p:blipFill>
        <p:spPr>
          <a:xfrm>
            <a:off x="6759040" y="863231"/>
            <a:ext cx="4020089" cy="1923217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A5D644C-EF8E-46BE-8FCE-92C5CDBEB2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/>
          </a:p>
        </p:txBody>
      </p:sp>
      <p:pic>
        <p:nvPicPr>
          <p:cNvPr id="3" name="Zástupný obsah 7">
            <a:extLst>
              <a:ext uri="{FF2B5EF4-FFF2-40B4-BE49-F238E27FC236}">
                <a16:creationId xmlns:a16="http://schemas.microsoft.com/office/drawing/2014/main" id="{91E5DE68-8A27-8E74-C21E-691E9AD8F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022" y="2938551"/>
            <a:ext cx="3554841" cy="376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6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853F6CD-D6F1-4AEA-BBD8-39AB9B4FDF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EAE732-2EE0-4CC6-9339-5B670AF07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03" y="318405"/>
            <a:ext cx="10753200" cy="451576"/>
          </a:xfrm>
        </p:spPr>
        <p:txBody>
          <a:bodyPr/>
          <a:lstStyle/>
          <a:p>
            <a:r>
              <a:rPr lang="cs-CZ" dirty="0"/>
              <a:t>Průvodce vyplněním dotazníku 2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4F5CFBDF-C88E-4D7E-AB54-91854763815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47184" y="1007505"/>
            <a:ext cx="5219700" cy="2724150"/>
          </a:xfrm>
        </p:spPr>
      </p:pic>
      <p:pic>
        <p:nvPicPr>
          <p:cNvPr id="6" name="Zástupný obsah 10">
            <a:extLst>
              <a:ext uri="{FF2B5EF4-FFF2-40B4-BE49-F238E27FC236}">
                <a16:creationId xmlns:a16="http://schemas.microsoft.com/office/drawing/2014/main" id="{03613CBF-0CB3-7F66-9FB7-27EAB9FF3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005" y="3039761"/>
            <a:ext cx="2781406" cy="3543643"/>
          </a:xfrm>
          <a:prstGeom prst="rect">
            <a:avLst/>
          </a:prstGeom>
        </p:spPr>
      </p:pic>
      <p:pic>
        <p:nvPicPr>
          <p:cNvPr id="7" name="Zástupný obsah 7">
            <a:extLst>
              <a:ext uri="{FF2B5EF4-FFF2-40B4-BE49-F238E27FC236}">
                <a16:creationId xmlns:a16="http://schemas.microsoft.com/office/drawing/2014/main" id="{8530C497-A7ED-3411-0A6D-8E41CB7E1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775" y="1666637"/>
            <a:ext cx="3888121" cy="50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8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8</TotalTime>
  <Words>144</Words>
  <Application>Microsoft Office PowerPoint</Application>
  <PresentationFormat>Širokoúhlá obrazovka</PresentationFormat>
  <Paragraphs>12</Paragraphs>
  <Slides>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Tahoma</vt:lpstr>
      <vt:lpstr>Wingdings</vt:lpstr>
      <vt:lpstr>Prezentace_MU_CZ</vt:lpstr>
      <vt:lpstr>Prezentace aplikace PowerPoint</vt:lpstr>
      <vt:lpstr>Studie realizovaná  na UZV LF MU</vt:lpstr>
      <vt:lpstr>Průvodce vyplněním dotazníku 1</vt:lpstr>
      <vt:lpstr>Průvodce vyplněním dotazníku 2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Natália Beharková</dc:creator>
  <cp:lastModifiedBy>Natália Beharková</cp:lastModifiedBy>
  <cp:revision>1</cp:revision>
  <cp:lastPrinted>1601-01-01T00:00:00Z</cp:lastPrinted>
  <dcterms:created xsi:type="dcterms:W3CDTF">2025-09-10T14:30:26Z</dcterms:created>
  <dcterms:modified xsi:type="dcterms:W3CDTF">2025-09-10T14:38:44Z</dcterms:modified>
</cp:coreProperties>
</file>