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26" autoAdjust="0"/>
  </p:normalViewPr>
  <p:slideViewPr>
    <p:cSldViewPr>
      <p:cViewPr varScale="1">
        <p:scale>
          <a:sx n="75" d="100"/>
          <a:sy n="75" d="100"/>
        </p:scale>
        <p:origin x="94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vyšetřených</c:v>
                </c:pt>
              </c:strCache>
            </c:strRef>
          </c:tx>
          <c:spPr>
            <a:solidFill>
              <a:schemeClr val="bg2"/>
            </a:solidFill>
            <a:ln w="53975">
              <a:solidFill>
                <a:schemeClr val="tx1"/>
              </a:solidFill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salmonely u skotu</c:v>
                </c:pt>
                <c:pt idx="1">
                  <c:v>salmonely u prasat</c:v>
                </c:pt>
                <c:pt idx="2">
                  <c:v>salmonely u kuřat</c:v>
                </c:pt>
                <c:pt idx="3">
                  <c:v>salmonely u krůt</c:v>
                </c:pt>
                <c:pt idx="4">
                  <c:v>kampylobaktery u brojlerů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2934</c:v>
                </c:pt>
                <c:pt idx="1">
                  <c:v>5141</c:v>
                </c:pt>
                <c:pt idx="2">
                  <c:v>1205</c:v>
                </c:pt>
                <c:pt idx="3">
                  <c:v>390</c:v>
                </c:pt>
                <c:pt idx="4">
                  <c:v>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94-46B8-B0B6-8E891C64757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pozitivních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salmonely u skotu</c:v>
                </c:pt>
                <c:pt idx="1">
                  <c:v>salmonely u prasat</c:v>
                </c:pt>
                <c:pt idx="2">
                  <c:v>salmonely u kuřat</c:v>
                </c:pt>
                <c:pt idx="3">
                  <c:v>salmonely u krůt</c:v>
                </c:pt>
                <c:pt idx="4">
                  <c:v>kampylobaktery u brojlerů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11</c:v>
                </c:pt>
                <c:pt idx="1">
                  <c:v>31</c:v>
                </c:pt>
                <c:pt idx="2">
                  <c:v>87</c:v>
                </c:pt>
                <c:pt idx="3">
                  <c:v>12</c:v>
                </c:pt>
                <c:pt idx="4">
                  <c:v>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94-46B8-B0B6-8E891C6475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612543"/>
        <c:axId val="162594207"/>
      </c:barChart>
      <c:catAx>
        <c:axId val="84612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2594207"/>
        <c:crosses val="autoZero"/>
        <c:auto val="1"/>
        <c:lblAlgn val="ctr"/>
        <c:lblOffset val="100"/>
        <c:noMultiLvlLbl val="0"/>
      </c:catAx>
      <c:valAx>
        <c:axId val="162594207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4612543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741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45692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66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8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50" y="2348880"/>
            <a:ext cx="9601200" cy="35814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AA7E9C7-1DA1-4A4B-A4F9-F6FE44C598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915"/>
            <a:ext cx="505073" cy="38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11858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652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A141CA6-435D-42D7-8C97-42636B73BB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729" y="0"/>
            <a:ext cx="448647" cy="34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1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79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89285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7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215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0183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070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2" pos="9216" userDrawn="1">
          <p15:clr>
            <a:srgbClr val="F26B43"/>
          </p15:clr>
        </p15:guide>
        <p15:guide id="13" pos="1248" userDrawn="1">
          <p15:clr>
            <a:srgbClr val="F26B43"/>
          </p15:clr>
        </p15:guide>
        <p15:guide id="14" pos="1152" userDrawn="1">
          <p15:clr>
            <a:srgbClr val="F26B43"/>
          </p15:clr>
        </p15:guide>
        <p15:guide id="15" orient="horz" pos="1368" userDrawn="1">
          <p15:clr>
            <a:srgbClr val="F26B43"/>
          </p15:clr>
        </p15:guide>
        <p15:guide id="16" orient="horz" pos="1440" userDrawn="1">
          <p15:clr>
            <a:srgbClr val="F26B43"/>
          </p15:clr>
        </p15:guide>
        <p15:guide id="17" orient="horz" pos="3696" userDrawn="1">
          <p15:clr>
            <a:srgbClr val="F26B43"/>
          </p15:clr>
        </p15:guide>
        <p15:guide id="18" orient="horz" pos="432" userDrawn="1">
          <p15:clr>
            <a:srgbClr val="F26B43"/>
          </p15:clr>
        </p15:guide>
        <p15:guide id="19" orient="horz" pos="1512" userDrawn="1">
          <p15:clr>
            <a:srgbClr val="F26B43"/>
          </p15:clr>
        </p15:guide>
        <p15:guide id="20" pos="6912" userDrawn="1">
          <p15:clr>
            <a:srgbClr val="F26B43"/>
          </p15:clr>
        </p15:guide>
        <p15:guide id="21" pos="936" userDrawn="1">
          <p15:clr>
            <a:srgbClr val="F26B43"/>
          </p15:clr>
        </p15:guide>
        <p15:guide id="22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b" anchorCtr="0">
            <a:noAutofit/>
          </a:bodyPr>
          <a:lstStyle/>
          <a:p>
            <a:pPr algn="l"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5400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NEBEZPEČÍ V POTRAVINÁCH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Typy nebezpečí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Biologické</a:t>
            </a:r>
          </a:p>
          <a:p>
            <a:pPr marL="457200" lvl="1" indent="-19050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Patogenní, podmíněně patogenní agens</a:t>
            </a:r>
          </a:p>
          <a:p>
            <a:pPr marL="731520" lvl="2" indent="-185419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Salmonely,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Listeria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monocytogenes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E. coli O157:H7,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Enterobacter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sakazakii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stafylokokový enterotoxin (výčet dle Nařízení ES  č. 2073/2005 o mikrob. kritériích pro potraviny)</a:t>
            </a:r>
          </a:p>
          <a:p>
            <a:pPr marL="731520" lvl="2" indent="-185419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</a:rPr>
              <a:t>Patogenní mikroorganismy, které nejsou zahrnuty v textu nařízení, přesto se mohou významně podílet na onemocnění </a:t>
            </a:r>
            <a:r>
              <a:rPr lang="cs-CZ" dirty="0" err="1">
                <a:solidFill>
                  <a:schemeClr val="dk1"/>
                </a:solidFill>
              </a:rPr>
              <a:t>osod</a:t>
            </a:r>
            <a:r>
              <a:rPr lang="cs-CZ" dirty="0">
                <a:solidFill>
                  <a:schemeClr val="dk1"/>
                </a:solidFill>
              </a:rPr>
              <a:t> z potravin: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Campylobactery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Pseudomonas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aeruginosa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Bacillus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cereus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Clostridium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botulinum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Clostridium </a:t>
            </a:r>
            <a:r>
              <a:rPr lang="cs-CZ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perfringens</a:t>
            </a: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</a:p>
          <a:p>
            <a:pPr marL="457200" lvl="1" indent="-19050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Zdroje</a:t>
            </a:r>
          </a:p>
          <a:p>
            <a:pPr marL="731520" lvl="2" indent="-185419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Lidé, rostliny, zvířata</a:t>
            </a:r>
          </a:p>
          <a:p>
            <a:pPr marL="457200" lvl="1" indent="-19050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Vehikula</a:t>
            </a:r>
          </a:p>
          <a:p>
            <a:pPr marL="731520" lvl="2" indent="-185419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Ruce, pracovní oděvy, povrchy a zařízení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1981200" y="533400"/>
            <a:ext cx="8229600" cy="1311424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3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Monitoring zoonóz jako zdroj informace o velikosti rizika (© SVS ČR, 2019)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C8D1341C-A5CB-4EDB-9B97-58B744BD1A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4112239"/>
              </p:ext>
            </p:extLst>
          </p:nvPr>
        </p:nvGraphicFramePr>
        <p:xfrm>
          <a:off x="2927648" y="206084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1295400" y="272624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Typy nebezpečí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idx="1"/>
          </p:nvPr>
        </p:nvSpPr>
        <p:spPr>
          <a:xfrm>
            <a:off x="1055440" y="1484784"/>
            <a:ext cx="10585176" cy="511256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Chemické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Pěstování a produkce potravin: </a:t>
            </a: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růstové preparáty, veterinární léčiva, hnojiva, pesticidy, kontaminanty z prostředí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a výroba potravin: </a:t>
            </a: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maziva, čistící prostředky, pesticidy, insekticidy, chladící média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Toxické potraviny</a:t>
            </a:r>
          </a:p>
          <a:p>
            <a:pPr marL="731520" lvl="2" indent="-18541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Rostliny, byliny, doplňky stravy s obsahem </a:t>
            </a:r>
            <a:r>
              <a:rPr lang="cs-CZ" sz="165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farmakoaktivních</a:t>
            </a: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látek</a:t>
            </a:r>
          </a:p>
          <a:p>
            <a:pPr marL="731520" lvl="2" indent="-18541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Paralytické a průjmové otravy z ryb, </a:t>
            </a:r>
            <a:r>
              <a:rPr lang="cs-CZ" sz="165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scombrotoxické</a:t>
            </a: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ryby (důsledek špatného skladování)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Aditiva</a:t>
            </a:r>
          </a:p>
          <a:p>
            <a:pPr marL="731520" lvl="2" indent="-18541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E-kódy: respektování nejvyšších přípustných množství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Typy limitů</a:t>
            </a:r>
          </a:p>
          <a:p>
            <a:pPr marL="731520" lvl="2" indent="-18541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Kontaminující látky: </a:t>
            </a:r>
            <a:r>
              <a:rPr lang="cs-CZ" sz="15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TDI </a:t>
            </a:r>
            <a:r>
              <a:rPr lang="cs-CZ" sz="15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Tolerable</a:t>
            </a:r>
            <a:r>
              <a:rPr lang="cs-CZ" sz="15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5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Daily</a:t>
            </a:r>
            <a:r>
              <a:rPr lang="cs-CZ" sz="15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5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Intake</a:t>
            </a:r>
            <a:r>
              <a:rPr lang="cs-CZ" sz="15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(mg/kg t. hm. a den)</a:t>
            </a:r>
          </a:p>
          <a:p>
            <a:pPr marL="731520" lvl="2" indent="-18541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Aditivní látky: ADI </a:t>
            </a:r>
            <a:r>
              <a:rPr lang="cs-CZ" sz="165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Acceptable</a:t>
            </a: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65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Daily</a:t>
            </a: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65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Intake</a:t>
            </a: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(mg/kg t. hm. a den) </a:t>
            </a:r>
            <a:r>
              <a:rPr lang="cs-CZ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Př. Aspartam (E 951; ADI = 40 mg/kg t. hm. a den)</a:t>
            </a:r>
            <a:endParaRPr lang="cs-CZ" sz="1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31520" lvl="2" indent="-18541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Nejvyšší přípustná množství v mg/kg potraviny podle velikosti expozice odpovídající spotřebnímu koši</a:t>
            </a:r>
          </a:p>
          <a:p>
            <a:pPr marL="731520" lvl="2" indent="-18541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 pesticidů používaných v zemědělství se přistupuje k hodnocení kombinovaných účinků: expozice směsi může mít větší následky, než jen suma jednotlivých dávek (účinky se potencují).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1127448" y="369391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Typy nebezpečí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idx="1"/>
          </p:nvPr>
        </p:nvSpPr>
        <p:spPr>
          <a:xfrm>
            <a:off x="1055440" y="1412775"/>
            <a:ext cx="10801200" cy="5064224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53034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Fyzikální</a:t>
            </a:r>
          </a:p>
          <a:p>
            <a:pPr marL="457200" lvl="1" indent="-179546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2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Sklo (čiré), sponky, části oprýskávajícího nátěru, šrouby, matky, třísky, provázky, kousky lepenky, knoflíky, šperky;  všechny předměty, které nelze detekovat elektromagnetickým detektorem kovů ve výrobě</a:t>
            </a:r>
          </a:p>
          <a:p>
            <a:pPr marL="457200" lvl="1" indent="-179546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endParaRPr lang="cs-CZ" sz="2400" i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1" indent="-179546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endParaRPr lang="cs-CZ" sz="2400" i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indent="-153034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typy nebezpečí (nezařazeno)</a:t>
            </a:r>
          </a:p>
          <a:p>
            <a:pPr marL="457200" lvl="1" indent="-179546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2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Značení potravin</a:t>
            </a:r>
          </a:p>
          <a:p>
            <a:pPr lvl="2" indent="-180022">
              <a:lnSpc>
                <a:spcPct val="80000"/>
              </a:lnSpc>
              <a:spcBef>
                <a:spcPts val="33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Značení uvádějící spotřebitele v </a:t>
            </a:r>
            <a:r>
              <a:rPr lang="cs-CZ" sz="2400" dirty="0">
                <a:solidFill>
                  <a:schemeClr val="dk1"/>
                </a:solidFill>
              </a:rPr>
              <a:t>omyl, zakrývání pravého původu potraviny („žádný údaj taky údaj“) </a:t>
            </a:r>
            <a:r>
              <a:rPr lang="cs-CZ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ze hygienického hlediska způsobuje neočekávanou expozici alergenům</a:t>
            </a:r>
          </a:p>
          <a:p>
            <a:pPr marL="457200" lvl="1" indent="-179546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2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Radioaktivní izotopy v potravinách [</a:t>
            </a:r>
            <a:r>
              <a:rPr lang="cs-CZ" sz="24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Bq</a:t>
            </a:r>
            <a:r>
              <a:rPr lang="cs-CZ" sz="2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cs-CZ" sz="24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  <a:r>
              <a:rPr lang="cs-CZ" sz="2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</a:p>
          <a:p>
            <a:pPr marL="731520" lvl="2" indent="-180022">
              <a:lnSpc>
                <a:spcPct val="80000"/>
              </a:lnSpc>
              <a:spcBef>
                <a:spcPts val="33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Přímo a nepřímo ionizující</a:t>
            </a:r>
            <a:endParaRPr lang="cs-CZ" sz="2400" i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31520" lvl="2" indent="-180022">
              <a:lnSpc>
                <a:spcPct val="80000"/>
              </a:lnSpc>
              <a:spcBef>
                <a:spcPts val="33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Černobyl, 1986; </a:t>
            </a:r>
            <a:r>
              <a:rPr lang="cs-CZ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Fukushima</a:t>
            </a: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2011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rgbClr val="C87D0E"/>
              </a:buClr>
              <a:buSzPct val="25000"/>
            </a:pPr>
            <a:r>
              <a:rPr lang="cs-CZ" sz="360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cs-CZ" sz="3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apid </a:t>
            </a:r>
            <a:r>
              <a:rPr lang="cs-CZ" sz="360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cs-CZ" sz="3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lert </a:t>
            </a:r>
            <a:r>
              <a:rPr lang="cs-CZ" sz="360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cs-CZ" sz="3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ystem for </a:t>
            </a:r>
            <a:r>
              <a:rPr lang="cs-CZ" sz="360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cs-CZ" sz="3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ood and </a:t>
            </a:r>
            <a:r>
              <a:rPr lang="cs-CZ" sz="360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cs-CZ" sz="3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eed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sz="half" idx="1"/>
          </p:nvPr>
        </p:nvSpPr>
        <p:spPr>
          <a:xfrm>
            <a:off x="7104113" y="1673352"/>
            <a:ext cx="3106687" cy="471830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>
                <a:solidFill>
                  <a:srgbClr val="C87D0E"/>
                </a:solidFill>
                <a:latin typeface="Arial"/>
                <a:ea typeface="Arial"/>
                <a:cs typeface="Arial"/>
                <a:sym typeface="Arial"/>
              </a:rPr>
              <a:t>Typy hlášení (notification)</a:t>
            </a:r>
          </a:p>
          <a:p>
            <a:pPr marL="285750" indent="-285750">
              <a:spcBef>
                <a:spcPts val="3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Varování (Alert)</a:t>
            </a:r>
          </a:p>
          <a:p>
            <a:pPr marL="925830" lvl="1" indent="-290830">
              <a:spcBef>
                <a:spcPts val="32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Nebezpečí na trhu, akce nutná</a:t>
            </a:r>
          </a:p>
          <a:p>
            <a:pPr marL="285750" indent="-285750">
              <a:spcBef>
                <a:spcPts val="3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 (Information)</a:t>
            </a:r>
          </a:p>
          <a:p>
            <a:pPr marL="925830" lvl="1" indent="-290830">
              <a:spcBef>
                <a:spcPts val="32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Nebezpečí nepřítomno, akce není nutná</a:t>
            </a:r>
          </a:p>
          <a:p>
            <a:pPr marL="285750" indent="-285750">
              <a:spcBef>
                <a:spcPts val="3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Odmítnutí na hranicích (Border rejection)</a:t>
            </a:r>
          </a:p>
          <a:p>
            <a:pPr marL="925830" lvl="1" indent="-290830">
              <a:spcBef>
                <a:spcPts val="32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Nebezpečí zadrženo</a:t>
            </a:r>
          </a:p>
          <a:p>
            <a:pPr marL="285750" indent="-285750">
              <a:spcBef>
                <a:spcPts val="3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Novinka (News)</a:t>
            </a:r>
          </a:p>
          <a:p>
            <a:pPr marL="925830" lvl="1" indent="-290830">
              <a:spcBef>
                <a:spcPts val="32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zajímavost</a:t>
            </a:r>
          </a:p>
          <a:p>
            <a:pPr marL="285750" indent="-188595">
              <a:spcBef>
                <a:spcPts val="360"/>
              </a:spcBef>
              <a:buClr>
                <a:schemeClr val="accent1"/>
              </a:buClr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188595">
              <a:spcBef>
                <a:spcPts val="360"/>
              </a:spcBef>
              <a:buClr>
                <a:schemeClr val="accent1"/>
              </a:buClr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9" name="Shape 129"/>
          <p:cNvGrpSpPr/>
          <p:nvPr/>
        </p:nvGrpSpPr>
        <p:grpSpPr>
          <a:xfrm>
            <a:off x="1982595" y="2075134"/>
            <a:ext cx="4760081" cy="3400229"/>
            <a:chOff x="1394" y="401908"/>
            <a:chExt cx="4760081" cy="3400229"/>
          </a:xfrm>
        </p:grpSpPr>
        <p:sp>
          <p:nvSpPr>
            <p:cNvPr id="130" name="Shape 130"/>
            <p:cNvSpPr/>
            <p:nvPr/>
          </p:nvSpPr>
          <p:spPr>
            <a:xfrm>
              <a:off x="2326085" y="2484784"/>
              <a:ext cx="1826541" cy="289755"/>
            </a:xfrm>
            <a:custGeom>
              <a:avLst/>
              <a:gdLst/>
              <a:ahLst/>
              <a:cxnLst/>
              <a:rect l="0" t="0" r="0" b="0"/>
              <a:pathLst>
                <a:path w="1826542" h="289756" extrusionOk="0">
                  <a:moveTo>
                    <a:pt x="0" y="0"/>
                  </a:moveTo>
                  <a:lnTo>
                    <a:pt x="0" y="197460"/>
                  </a:lnTo>
                  <a:lnTo>
                    <a:pt x="1826542" y="197460"/>
                  </a:lnTo>
                  <a:lnTo>
                    <a:pt x="1826542" y="289756"/>
                  </a:lnTo>
                </a:path>
              </a:pathLst>
            </a:custGeom>
            <a:noFill/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1" name="Shape 131"/>
            <p:cNvSpPr/>
            <p:nvPr/>
          </p:nvSpPr>
          <p:spPr>
            <a:xfrm>
              <a:off x="2326085" y="2484784"/>
              <a:ext cx="608846" cy="289755"/>
            </a:xfrm>
            <a:custGeom>
              <a:avLst/>
              <a:gdLst/>
              <a:ahLst/>
              <a:cxnLst/>
              <a:rect l="0" t="0" r="0" b="0"/>
              <a:pathLst>
                <a:path w="608847" h="289756" extrusionOk="0">
                  <a:moveTo>
                    <a:pt x="0" y="0"/>
                  </a:moveTo>
                  <a:lnTo>
                    <a:pt x="0" y="197460"/>
                  </a:lnTo>
                  <a:lnTo>
                    <a:pt x="608847" y="197460"/>
                  </a:lnTo>
                  <a:lnTo>
                    <a:pt x="608847" y="289756"/>
                  </a:lnTo>
                </a:path>
              </a:pathLst>
            </a:custGeom>
            <a:noFill/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2" name="Shape 132"/>
            <p:cNvSpPr/>
            <p:nvPr/>
          </p:nvSpPr>
          <p:spPr>
            <a:xfrm>
              <a:off x="1746010" y="2484784"/>
              <a:ext cx="580073" cy="276127"/>
            </a:xfrm>
            <a:custGeom>
              <a:avLst/>
              <a:gdLst/>
              <a:ahLst/>
              <a:cxnLst/>
              <a:rect l="0" t="0" r="0" b="0"/>
              <a:pathLst>
                <a:path w="580074" h="276128" extrusionOk="0">
                  <a:moveTo>
                    <a:pt x="580074" y="0"/>
                  </a:moveTo>
                  <a:lnTo>
                    <a:pt x="580074" y="183833"/>
                  </a:lnTo>
                  <a:lnTo>
                    <a:pt x="0" y="183833"/>
                  </a:lnTo>
                  <a:lnTo>
                    <a:pt x="0" y="276128"/>
                  </a:lnTo>
                </a:path>
              </a:pathLst>
            </a:custGeom>
            <a:noFill/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3" name="Shape 133"/>
            <p:cNvSpPr/>
            <p:nvPr/>
          </p:nvSpPr>
          <p:spPr>
            <a:xfrm>
              <a:off x="499543" y="2484784"/>
              <a:ext cx="1826541" cy="289755"/>
            </a:xfrm>
            <a:custGeom>
              <a:avLst/>
              <a:gdLst/>
              <a:ahLst/>
              <a:cxnLst/>
              <a:rect l="0" t="0" r="0" b="0"/>
              <a:pathLst>
                <a:path w="1826542" h="289756" extrusionOk="0">
                  <a:moveTo>
                    <a:pt x="1826542" y="0"/>
                  </a:moveTo>
                  <a:lnTo>
                    <a:pt x="1826542" y="197460"/>
                  </a:lnTo>
                  <a:lnTo>
                    <a:pt x="0" y="197460"/>
                  </a:lnTo>
                  <a:lnTo>
                    <a:pt x="0" y="289756"/>
                  </a:lnTo>
                </a:path>
              </a:pathLst>
            </a:custGeom>
            <a:noFill/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4" name="Shape 134"/>
            <p:cNvSpPr/>
            <p:nvPr/>
          </p:nvSpPr>
          <p:spPr>
            <a:xfrm>
              <a:off x="2280366" y="1400682"/>
              <a:ext cx="91439" cy="289755"/>
            </a:xfrm>
            <a:custGeom>
              <a:avLst/>
              <a:gdLst/>
              <a:ahLst/>
              <a:cxnLst/>
              <a:rect l="0" t="0" r="0" b="0"/>
              <a:pathLst>
                <a:path w="91440" h="289756" extrusionOk="0">
                  <a:moveTo>
                    <a:pt x="45720" y="0"/>
                  </a:moveTo>
                  <a:lnTo>
                    <a:pt x="45720" y="289756"/>
                  </a:lnTo>
                </a:path>
              </a:pathLst>
            </a:custGeom>
            <a:noFill/>
            <a:ln w="26425" cap="flat">
              <a:solidFill>
                <a:srgbClr val="A1957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5" name="Shape 135"/>
            <p:cNvSpPr/>
            <p:nvPr/>
          </p:nvSpPr>
          <p:spPr>
            <a:xfrm>
              <a:off x="874437" y="401908"/>
              <a:ext cx="2903295" cy="998773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985137" y="507072"/>
              <a:ext cx="2903295" cy="998773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7" name="Shape 137"/>
            <p:cNvSpPr txBox="1"/>
            <p:nvPr/>
          </p:nvSpPr>
          <p:spPr>
            <a:xfrm>
              <a:off x="1014390" y="536325"/>
              <a:ext cx="2844790" cy="940268"/>
            </a:xfrm>
            <a:prstGeom prst="rect">
              <a:avLst/>
            </a:prstGeom>
            <a:noFill/>
            <a:ln>
              <a:noFill/>
            </a:ln>
          </p:spPr>
          <p:txBody>
            <a:bodyPr lIns="76200" tIns="76200" rIns="76200" bIns="76200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1400"/>
                </a:spcAft>
                <a:buSzPct val="25000"/>
              </a:pPr>
              <a:r>
                <a:rPr lang="cs-CZ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EFSA  </a:t>
              </a:r>
              <a:r>
                <a:rPr lang="cs-CZ" sz="4000">
                  <a:solidFill>
                    <a:schemeClr val="dk1"/>
                  </a:solidFill>
                </a:rPr>
                <a:t>⇔</a:t>
              </a:r>
              <a:r>
                <a:rPr lang="cs-CZ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EK</a:t>
              </a:r>
            </a:p>
          </p:txBody>
        </p:sp>
        <p:sp>
          <p:nvSpPr>
            <p:cNvPr id="138" name="Shape 138"/>
            <p:cNvSpPr/>
            <p:nvPr/>
          </p:nvSpPr>
          <p:spPr>
            <a:xfrm>
              <a:off x="1306486" y="1690438"/>
              <a:ext cx="2039198" cy="794346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1417186" y="1795602"/>
              <a:ext cx="2039198" cy="794346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0" name="Shape 140"/>
            <p:cNvSpPr txBox="1"/>
            <p:nvPr/>
          </p:nvSpPr>
          <p:spPr>
            <a:xfrm>
              <a:off x="1440451" y="1818868"/>
              <a:ext cx="1992666" cy="747813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630"/>
                </a:spcAft>
                <a:buSzPct val="25000"/>
              </a:pPr>
              <a:r>
                <a:rPr lang="cs-CZ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Národní kontaktní místo (SZPI)</a:t>
              </a:r>
            </a:p>
          </p:txBody>
        </p:sp>
        <p:sp>
          <p:nvSpPr>
            <p:cNvPr id="141" name="Shape 141"/>
            <p:cNvSpPr/>
            <p:nvPr/>
          </p:nvSpPr>
          <p:spPr>
            <a:xfrm>
              <a:off x="1394" y="2774541"/>
              <a:ext cx="996295" cy="922235"/>
            </a:xfrm>
            <a:prstGeom prst="roundRect">
              <a:avLst>
                <a:gd name="adj" fmla="val 10000"/>
              </a:avLst>
            </a:prstGeom>
            <a:solidFill>
              <a:srgbClr val="C17226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112093" y="2879705"/>
              <a:ext cx="996295" cy="92223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3" name="Shape 143"/>
            <p:cNvSpPr txBox="1"/>
            <p:nvPr/>
          </p:nvSpPr>
          <p:spPr>
            <a:xfrm>
              <a:off x="139105" y="2906716"/>
              <a:ext cx="942273" cy="868213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630"/>
                </a:spcAft>
                <a:buSzPct val="25000"/>
              </a:pPr>
              <a:r>
                <a:rPr lang="cs-CZ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SVS ČR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1247862" y="2760914"/>
              <a:ext cx="996295" cy="922431"/>
            </a:xfrm>
            <a:prstGeom prst="roundRect">
              <a:avLst>
                <a:gd name="adj" fmla="val 10000"/>
              </a:avLst>
            </a:prstGeom>
            <a:solidFill>
              <a:srgbClr val="C17226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358562" y="2866077"/>
              <a:ext cx="996295" cy="92243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6" name="Shape 146"/>
            <p:cNvSpPr txBox="1"/>
            <p:nvPr/>
          </p:nvSpPr>
          <p:spPr>
            <a:xfrm>
              <a:off x="1385579" y="2893094"/>
              <a:ext cx="942261" cy="868397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630"/>
                </a:spcAft>
                <a:buSzPct val="25000"/>
              </a:pPr>
              <a:r>
                <a:rPr lang="cs-CZ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KI SZPI</a:t>
              </a:r>
            </a:p>
          </p:txBody>
        </p:sp>
        <p:sp>
          <p:nvSpPr>
            <p:cNvPr id="147" name="Shape 147"/>
            <p:cNvSpPr/>
            <p:nvPr/>
          </p:nvSpPr>
          <p:spPr>
            <a:xfrm>
              <a:off x="2436784" y="2774541"/>
              <a:ext cx="996295" cy="922235"/>
            </a:xfrm>
            <a:prstGeom prst="roundRect">
              <a:avLst>
                <a:gd name="adj" fmla="val 10000"/>
              </a:avLst>
            </a:prstGeom>
            <a:solidFill>
              <a:srgbClr val="C17226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2547484" y="2879705"/>
              <a:ext cx="996295" cy="92223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" name="Shape 149"/>
            <p:cNvSpPr txBox="1"/>
            <p:nvPr/>
          </p:nvSpPr>
          <p:spPr>
            <a:xfrm>
              <a:off x="2574496" y="2906716"/>
              <a:ext cx="942273" cy="868213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630"/>
                </a:spcAft>
                <a:buSzPct val="25000"/>
              </a:pPr>
              <a:r>
                <a:rPr lang="cs-CZ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OOVZ</a:t>
              </a:r>
            </a:p>
          </p:txBody>
        </p:sp>
        <p:sp>
          <p:nvSpPr>
            <p:cNvPr id="150" name="Shape 150"/>
            <p:cNvSpPr/>
            <p:nvPr/>
          </p:nvSpPr>
          <p:spPr>
            <a:xfrm>
              <a:off x="3654480" y="2774541"/>
              <a:ext cx="996295" cy="922431"/>
            </a:xfrm>
            <a:prstGeom prst="roundRect">
              <a:avLst>
                <a:gd name="adj" fmla="val 10000"/>
              </a:avLst>
            </a:prstGeom>
            <a:solidFill>
              <a:srgbClr val="C17226"/>
            </a:solidFill>
            <a:ln w="264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3765180" y="2879705"/>
              <a:ext cx="996295" cy="92243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6425" cap="flat">
              <a:solidFill>
                <a:srgbClr val="C1722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2" name="Shape 152"/>
            <p:cNvSpPr txBox="1"/>
            <p:nvPr/>
          </p:nvSpPr>
          <p:spPr>
            <a:xfrm>
              <a:off x="3792196" y="2906722"/>
              <a:ext cx="942261" cy="868397"/>
            </a:xfrm>
            <a:prstGeom prst="rect">
              <a:avLst/>
            </a:prstGeom>
            <a:noFill/>
            <a:ln>
              <a:noFill/>
            </a:ln>
          </p:spPr>
          <p:txBody>
            <a:bodyPr lIns="53325" tIns="53325" rIns="53325" bIns="53325" anchor="ctr" anchorCtr="0">
              <a:noAutofit/>
            </a:bodyPr>
            <a:lstStyle/>
            <a:p>
              <a:pPr algn="ctr">
                <a:lnSpc>
                  <a:spcPct val="90000"/>
                </a:lnSpc>
                <a:buSzPct val="25000"/>
              </a:pPr>
              <a:r>
                <a:rPr lang="cs-CZ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Ostatní</a:t>
              </a:r>
            </a:p>
            <a:p>
              <a:pPr algn="ctr">
                <a:lnSpc>
                  <a:spcPct val="90000"/>
                </a:lnSpc>
                <a:spcBef>
                  <a:spcPts val="490"/>
                </a:spcBef>
                <a:spcAft>
                  <a:spcPts val="490"/>
                </a:spcAft>
                <a:buSzPct val="25000"/>
              </a:pPr>
              <a:r>
                <a:rPr lang="cs-CZ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(SUJB, MV ČR…) </a:t>
              </a:r>
            </a:p>
          </p:txBody>
        </p:sp>
      </p:grp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cs-CZ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Základní modely posuzování závažnosti nebezpečí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idx="1"/>
          </p:nvPr>
        </p:nvSpPr>
        <p:spPr>
          <a:xfrm>
            <a:off x="983432" y="1916832"/>
            <a:ext cx="10441160" cy="4372742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Kvalitativní odhad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Syrové maso může způsobit onemocnění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Chybí kvantifikace</a:t>
            </a:r>
          </a:p>
          <a:p>
            <a:pPr marL="182880" indent="-182880">
              <a:lnSpc>
                <a:spcPct val="90000"/>
              </a:lnSpc>
              <a:spcBef>
                <a:spcPts val="4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Semikvantitativní odhad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Riziko nízké, střední, velké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některé účely dostatečné </a:t>
            </a:r>
          </a:p>
          <a:p>
            <a:pPr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Kvantitativní hodnocení rizika (HRA – </a:t>
            </a:r>
            <a:r>
              <a:rPr lang="cs-CZ" sz="22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</a:t>
            </a: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Risk </a:t>
            </a:r>
            <a:r>
              <a:rPr lang="cs-CZ" sz="22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Assesment</a:t>
            </a:r>
            <a:r>
              <a:rPr lang="cs-CZ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obecně, </a:t>
            </a:r>
            <a:r>
              <a:rPr lang="cs-CZ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QMRA -  </a:t>
            </a:r>
            <a:r>
              <a:rPr lang="cs-CZ" sz="22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Quantitative</a:t>
            </a:r>
            <a:r>
              <a:rPr lang="cs-CZ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Microbial</a:t>
            </a:r>
            <a:r>
              <a:rPr lang="cs-CZ" sz="2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Risk </a:t>
            </a:r>
            <a:r>
              <a:rPr lang="cs-CZ" sz="22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Assesment</a:t>
            </a: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stupňový proces</a:t>
            </a:r>
          </a:p>
          <a:p>
            <a:pPr marL="891539" lvl="2" indent="-34543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AutoNum type="arabicPeriod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Identifikace nebezpečnosti</a:t>
            </a:r>
          </a:p>
          <a:p>
            <a:pPr marL="891539" lvl="2" indent="-34543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AutoNum type="arabicPeriod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Vztah dávka účinek</a:t>
            </a:r>
          </a:p>
          <a:p>
            <a:pPr marL="891539" lvl="2" indent="-34543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AutoNum type="arabicPeriod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expozice</a:t>
            </a:r>
          </a:p>
          <a:p>
            <a:pPr marL="891539" lvl="2" indent="-345439">
              <a:lnSpc>
                <a:spcPct val="90000"/>
              </a:lnSpc>
              <a:spcBef>
                <a:spcPts val="330"/>
              </a:spcBef>
              <a:buClr>
                <a:schemeClr val="accent1"/>
              </a:buClr>
              <a:buSzPct val="87352"/>
              <a:buFont typeface="Arial"/>
              <a:buAutoNum type="arabicPeriod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Charakterizace rizika</a:t>
            </a:r>
          </a:p>
          <a:p>
            <a:pPr marL="457200" lvl="1" indent="-19050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Podklad pro řízení rizik (legislativa), EFSA, SZU…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25</TotalTime>
  <Words>504</Words>
  <Application>Microsoft Office PowerPoint</Application>
  <PresentationFormat>Širokoúhlá obrazovka</PresentationFormat>
  <Paragraphs>69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Franklin Gothic Book</vt:lpstr>
      <vt:lpstr>Oříznutí</vt:lpstr>
      <vt:lpstr>NEBEZPEČÍ V POTRAVINÁCH</vt:lpstr>
      <vt:lpstr>Typy nebezpečí</vt:lpstr>
      <vt:lpstr>Monitoring zoonóz jako zdroj informace o velikosti rizika (© SVS ČR, 2019)</vt:lpstr>
      <vt:lpstr>Typy nebezpečí</vt:lpstr>
      <vt:lpstr>Typy nebezpečí</vt:lpstr>
      <vt:lpstr>Rapid Alert System for Food and Feed</vt:lpstr>
      <vt:lpstr>Základní modely posuzování závažnosti nebezpečí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NEBEZPEČÍ V POTRAVINÁCH</dc:title>
  <dc:creator>Aleš Peřina</dc:creator>
  <cp:lastModifiedBy>Aleš Peřina</cp:lastModifiedBy>
  <cp:revision>10</cp:revision>
  <dcterms:modified xsi:type="dcterms:W3CDTF">2019-10-03T07:54:17Z</dcterms:modified>
</cp:coreProperties>
</file>