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80" r:id="rId21"/>
    <p:sldId id="274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117" autoAdjust="0"/>
  </p:normalViewPr>
  <p:slideViewPr>
    <p:cSldViewPr snapToGrid="0">
      <p:cViewPr varScale="1">
        <p:scale>
          <a:sx n="88" d="100"/>
          <a:sy n="88" d="100"/>
        </p:scale>
        <p:origin x="139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95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C1, C2 – středy křivosti optických ploch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34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Irisová – typ konstrukce – na obr. Č. 1 je jako irisová zobrazená polní clona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495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Nikoly: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cs-CZ" sz="8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Vstup nepolarizovaného světla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Světlo, které má elektrické pole kmitající ve všech rovinách, vstoupí do </a:t>
            </a:r>
            <a:r>
              <a:rPr kumimoji="1" lang="cs-CZ" sz="8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Nicolova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hranolu.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cs-CZ" sz="8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Dvojlom v krystalu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V anizotropním krystalu (např. islandský vápenec) se nepolarizované světlo rozdělí na dva paprsky: řádný (o) a mimořádný (e).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cs-CZ" sz="8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Vzájemně kolmé roviny polarizace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Tyto dva paprsky jsou lineárně polarizované, ale kmitají v rovinách, které jsou na sebe kolmé.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cs-CZ" sz="8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Rozhraní s kanadským balzámem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Tyto dva paprsky mají v krystalu různou rychlost.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cs-CZ" sz="8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Odraz a absorpce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Na rozhraní s kanadským balzámem, který má jiný index lomu, je jeden z paprsků (obvykle řádný) odražen.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cs-CZ" sz="8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Výstup lineárně polarizovaného světla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Mimořádný paprsek, který má stále vysokou intenzitu, prochází dál a opouští </a:t>
            </a:r>
            <a:r>
              <a:rPr kumimoji="1" lang="cs-CZ" sz="8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Nicolův</a:t>
            </a:r>
            <a:r>
              <a:rPr kumimoji="1" lang="cs-CZ" sz="8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hranol jako zcela lineárně polarizované světlo.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044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124AF-87D8-1A0D-2460-00DE2B8B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Mikroskopické techniky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E9D84C-A928-E880-9552-79AE9E1D3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463" y="4116388"/>
            <a:ext cx="11361737" cy="698500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Mgr. Jana Tomanová</a:t>
            </a:r>
          </a:p>
          <a:p>
            <a:pPr marL="72000" indent="0">
              <a:buNone/>
            </a:pPr>
            <a:r>
              <a:rPr lang="cs-CZ" sz="1200" dirty="0"/>
              <a:t>Upraveno dle prezentace MUDr. Jany Tůmové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EC2942-17ED-04BE-D6B2-F1795A3EC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853" y="1373874"/>
            <a:ext cx="2943636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3BC38-EFA4-AF9C-8939-71495F9C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26D9DCE-9A37-1B34-63D2-EC3FA74A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11" y="2831979"/>
            <a:ext cx="3345763" cy="365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9009D-1663-550B-B571-DC611BED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6" y="378000"/>
            <a:ext cx="3986608" cy="2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0A19F3-9C66-BF66-FCC3-DA91B52A3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462D8A-3E7F-8006-7C14-34DCC11B0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A2DFF7-C0E4-5433-7E27-C42F6768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Mikroskop</a:t>
            </a:r>
            <a:r>
              <a:rPr lang="en-GB" dirty="0"/>
              <a:t> </a:t>
            </a:r>
            <a:r>
              <a:rPr lang="cs-CZ" dirty="0"/>
              <a:t>- konstrukce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6F48E1-2446-8B9F-88C4-2F30F978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98515" cy="4139998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altLang="cs-CZ" sz="2000" dirty="0"/>
              <a:t>2 optické části (několik čoček) na společné ose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2000" u="sng" dirty="0"/>
              <a:t>Objektiv</a:t>
            </a:r>
            <a:r>
              <a:rPr lang="cs-CZ" altLang="cs-CZ" sz="2000" dirty="0"/>
              <a:t> – hlavní, tvoří obraz předmětu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skutečný zvětšený a převrácený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čelní čočka, pouzdro se závitem (</a:t>
            </a:r>
            <a:r>
              <a:rPr lang="cs-CZ" altLang="cs-CZ" sz="2000" dirty="0" err="1"/>
              <a:t>revolver.měnič</a:t>
            </a:r>
            <a:r>
              <a:rPr lang="cs-CZ" altLang="cs-CZ" sz="2000" dirty="0"/>
              <a:t>)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2000" u="sng" dirty="0"/>
              <a:t>Okulár</a:t>
            </a:r>
            <a:r>
              <a:rPr lang="cs-CZ" altLang="cs-CZ" sz="2000" dirty="0"/>
              <a:t> – lupa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zvětšuje obraz bez dalších detailů 5-25x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vhodně koriguje optické vady čoček objektivu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zvětšení= objektiv x okulár (50-1000x)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00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FF887-C949-8AEC-C14A-4A57E2439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D401F1-F142-8CC8-EEBB-B320CD938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19E2C0-3AA5-0D1C-DDDF-D29D81E3B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AB1EFC-430F-A48C-AA74-1CB5C91B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Objektivy - vlastnosti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B8DE5B-09B4-47EA-3C25-68A3D55F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6099254" cy="4139998"/>
          </a:xfrm>
        </p:spPr>
        <p:txBody>
          <a:bodyPr/>
          <a:lstStyle/>
          <a:p>
            <a:pPr marL="72000" indent="0">
              <a:lnSpc>
                <a:spcPct val="80000"/>
              </a:lnSpc>
              <a:buNone/>
            </a:pPr>
            <a:r>
              <a:rPr lang="cs-CZ" altLang="cs-CZ" sz="2000" dirty="0"/>
              <a:t>Ohnisková vzdálenost: 1,5 (silné) – 20 mm (slabé)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000" dirty="0"/>
              <a:t>Zvětšení= 250/</a:t>
            </a:r>
            <a:r>
              <a:rPr lang="cs-CZ" altLang="cs-CZ" sz="2000" dirty="0" err="1"/>
              <a:t>ohnisk.vzdál</a:t>
            </a:r>
            <a:r>
              <a:rPr lang="cs-CZ" altLang="cs-CZ" sz="2000" dirty="0"/>
              <a:t>. (max.150x)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2000" dirty="0"/>
              <a:t>Světelnost – určuje otvorový úhel(2 krajní paprsky) a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   index lomu prostředí: sklíčko-vzduch n. lépe imerze (voda, olej)</a:t>
            </a:r>
          </a:p>
          <a:p>
            <a:pPr>
              <a:lnSpc>
                <a:spcPct val="80000"/>
              </a:lnSpc>
              <a:buNone/>
            </a:pPr>
            <a:endParaRPr lang="cs-CZ" altLang="cs-CZ" sz="2000" dirty="0"/>
          </a:p>
          <a:p>
            <a:pPr marL="271463" indent="-200025">
              <a:lnSpc>
                <a:spcPct val="80000"/>
              </a:lnSpc>
              <a:buNone/>
            </a:pPr>
            <a:r>
              <a:rPr lang="cs-CZ" altLang="cs-CZ" sz="2000" dirty="0"/>
              <a:t>Numerická apertura= vztah mezi otvor. úhlem a   lomivostí, čím je vyšší, tím lepší rozliš. schopnost (0,9 vzduch, 1,5 olej) 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271463" indent="-200025">
              <a:lnSpc>
                <a:spcPct val="80000"/>
              </a:lnSpc>
              <a:buNone/>
            </a:pPr>
            <a:r>
              <a:rPr lang="cs-CZ" altLang="cs-CZ" sz="2000" dirty="0"/>
              <a:t>Penetrační </a:t>
            </a:r>
            <a:r>
              <a:rPr lang="cs-CZ" altLang="cs-CZ" sz="2400" dirty="0"/>
              <a:t>(</a:t>
            </a:r>
            <a:r>
              <a:rPr lang="cs-CZ" altLang="cs-CZ" sz="2000" dirty="0"/>
              <a:t>hloubková) ostrost= zobrazení počtu rovinných vrstev preparátu, nutnost </a:t>
            </a:r>
            <a:r>
              <a:rPr lang="cs-CZ" altLang="cs-CZ" sz="2000" dirty="0" err="1"/>
              <a:t>proostřování</a:t>
            </a:r>
            <a:endParaRPr lang="cs-CZ" altLang="cs-CZ" sz="2000" dirty="0"/>
          </a:p>
          <a:p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41E2DF-FA5A-47B2-AF55-825C8E76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258" y="2257884"/>
            <a:ext cx="4856029" cy="23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6B2F-A75C-DB85-FA3E-3982989E6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2BC4C-2600-18CC-F2C2-96459343D9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2CB715-47CA-015A-DD6B-EE30311C4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E2E45D-D355-66A2-13C4-4FC62E86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Mikroskop - konstrukce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C1318-C1D0-D57D-3B2C-A0CCB41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511085"/>
            <a:ext cx="5059084" cy="4626915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altLang="cs-CZ" sz="1800" u="sng" dirty="0"/>
              <a:t>Osvětlení</a:t>
            </a:r>
            <a:r>
              <a:rPr lang="cs-CZ" altLang="cs-CZ" sz="1800" dirty="0"/>
              <a:t> – žárovka,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dirty="0"/>
              <a:t> kondenzor (čočky k soustředění paprsků), 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dirty="0"/>
              <a:t> clony* (irisová), ev. zrcátko</a:t>
            </a:r>
          </a:p>
          <a:p>
            <a:pPr marL="72000" indent="0">
              <a:lnSpc>
                <a:spcPct val="90000"/>
              </a:lnSpc>
              <a:buNone/>
            </a:pPr>
            <a:endParaRPr lang="cs-CZ" altLang="cs-CZ" sz="18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u="sng" dirty="0"/>
              <a:t>Mechanické</a:t>
            </a:r>
            <a:r>
              <a:rPr lang="cs-CZ" altLang="cs-CZ" sz="1800" dirty="0"/>
              <a:t> části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stativ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tubus – spojuje objektiv (dole) a okulár, posun pomocí makro- a mikrometr. šroubu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	</a:t>
            </a:r>
            <a:r>
              <a:rPr lang="cs-CZ" altLang="cs-CZ" sz="1800" dirty="0" err="1"/>
              <a:t>větš</a:t>
            </a:r>
            <a:r>
              <a:rPr lang="cs-CZ" altLang="cs-CZ" sz="1800" dirty="0"/>
              <a:t>. binokulární (2 okuláry) s oční korekcí</a:t>
            </a:r>
          </a:p>
          <a:p>
            <a:pPr>
              <a:lnSpc>
                <a:spcPct val="90000"/>
              </a:lnSpc>
              <a:buNone/>
            </a:pPr>
            <a:endParaRPr lang="cs-CZ" altLang="cs-CZ" sz="1800" dirty="0"/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stolek s otvorem a 2 pružinkami n. křížovým vodičem preparátu</a:t>
            </a:r>
          </a:p>
          <a:p>
            <a:pPr>
              <a:lnSpc>
                <a:spcPct val="90000"/>
              </a:lnSpc>
              <a:buNone/>
            </a:pPr>
            <a:endParaRPr lang="cs-CZ" altLang="cs-CZ" sz="1800" dirty="0"/>
          </a:p>
          <a:p>
            <a:pPr>
              <a:lnSpc>
                <a:spcPct val="90000"/>
              </a:lnSpc>
              <a:buNone/>
            </a:pPr>
            <a:r>
              <a:rPr lang="cs-CZ" altLang="cs-CZ" sz="1400" dirty="0"/>
              <a:t>*clony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400" dirty="0"/>
              <a:t>   polní –reguluje osvětlenou oblast v zorném poli (množství světla)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400" dirty="0"/>
              <a:t>	aperturní – </a:t>
            </a:r>
            <a:r>
              <a:rPr lang="cs-CZ" sz="1400" dirty="0"/>
              <a:t>Změnou velikosti otvoru na kondenzoru reguluje kužel světla osvětlujícího preparát. (otevřená – více světla, vyšší rozlišení, přivřená – zvyšuje kontrast a hloubku, ale může zhoršit rozlišení a zvýraznit nečistoty na preparátu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7619EDC-5B97-504F-DE3C-95981FD7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76" y="1402595"/>
            <a:ext cx="5151407" cy="41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0F4BA8A-1C81-C5CD-21D6-C8290F7E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5174" y="875248"/>
            <a:ext cx="4680009" cy="50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B0ADA9A-1802-26FB-4703-7FCB76EC7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102" y="2058812"/>
            <a:ext cx="6039693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1460-4815-5725-1398-64F843ADD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621DD-BC82-369C-BA40-564729EED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676044-30CA-1155-9E6E-0B4BABFCD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3C0AC4-DC4D-453E-665C-7DD316AE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mikroskopů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506A77-0104-9677-4207-21B7A814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90028" cy="4139998"/>
          </a:xfrm>
        </p:spPr>
        <p:txBody>
          <a:bodyPr/>
          <a:lstStyle/>
          <a:p>
            <a:pPr marL="177800" indent="-92075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u="sng" dirty="0"/>
              <a:t>Běžný</a:t>
            </a:r>
            <a:r>
              <a:rPr lang="cs-CZ" altLang="cs-CZ" sz="1800" dirty="0"/>
              <a:t> – metoda světlého pole v procházejícím světle (rovnoběžně s osou)</a:t>
            </a:r>
          </a:p>
          <a:p>
            <a:pPr marL="177800" indent="-92075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u="sng" dirty="0" err="1"/>
              <a:t>Zástinový</a:t>
            </a:r>
            <a:r>
              <a:rPr lang="cs-CZ" altLang="cs-CZ" sz="1800" dirty="0"/>
              <a:t> – metoda temného pole, paprsky šikmé, odrážejí se od preparátu</a:t>
            </a:r>
          </a:p>
          <a:p>
            <a:pPr marL="72000" indent="0">
              <a:buNone/>
            </a:pPr>
            <a:r>
              <a:rPr lang="cs-CZ" sz="1100" dirty="0"/>
              <a:t>pozorování drobných objektů a jejich povrchových struktur (prvoků, bakterií, rostlinných pletiv, pylových zrn…)</a:t>
            </a:r>
            <a:endParaRPr lang="cs-CZ" altLang="cs-CZ" sz="1100" dirty="0"/>
          </a:p>
          <a:p>
            <a:pPr marL="177800" indent="-92075">
              <a:lnSpc>
                <a:spcPct val="100000"/>
              </a:lnSpc>
              <a:buNone/>
            </a:pPr>
            <a:r>
              <a:rPr lang="cs-CZ" altLang="cs-CZ" sz="1800" u="sng" dirty="0"/>
              <a:t>Stereo</a:t>
            </a:r>
            <a:r>
              <a:rPr lang="cs-CZ" altLang="cs-CZ" sz="1800" dirty="0"/>
              <a:t>mikroskop – 2 mikroskopy, 2 samostatné světelné paprsky – do každého oka jeden – výsledkem je 3D obraz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100" dirty="0"/>
              <a:t>Biologie, botanika, entomologie, medicína (mikrochirurgie)</a:t>
            </a:r>
          </a:p>
          <a:p>
            <a:pPr marL="72000" indent="0">
              <a:buNone/>
            </a:pPr>
            <a:r>
              <a:rPr lang="cs-CZ" altLang="cs-CZ" sz="1800" u="sng" dirty="0"/>
              <a:t>Diskuzní</a:t>
            </a:r>
            <a:r>
              <a:rPr lang="cs-CZ" altLang="cs-CZ" sz="1800" dirty="0"/>
              <a:t> n. srovnávací- pro 2 osoby</a:t>
            </a:r>
          </a:p>
          <a:p>
            <a:pPr marL="177800" indent="-92075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u="sng" dirty="0"/>
              <a:t>Ultrafialový</a:t>
            </a:r>
            <a:r>
              <a:rPr lang="cs-CZ" altLang="cs-CZ" sz="2000" dirty="0"/>
              <a:t> – vyšší rozliš. schopnost UV světla, optika křemenná, záznam foto</a:t>
            </a:r>
          </a:p>
          <a:p>
            <a:pPr marL="177800" indent="-92075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u="sng" dirty="0"/>
              <a:t>Infračervený</a:t>
            </a:r>
            <a:r>
              <a:rPr lang="cs-CZ" altLang="cs-CZ" sz="2000" dirty="0"/>
              <a:t> – snadněji proniká silnými preparáty, záznam foto</a:t>
            </a:r>
          </a:p>
          <a:p>
            <a:endParaRPr lang="cs-CZ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53F421F-C858-A2EF-7E01-8E251BCE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84" y="1567576"/>
            <a:ext cx="1790682" cy="36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9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F3BFC-FB7E-57B2-3171-1B6FCA118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A58FD9-9C68-E758-8BE0-7D5162C4C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0B9133-69B8-23F2-78D1-4E96BF660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EC8B45-7BF9-8B4C-D0F8-9316E723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mikroskopů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9FB743-6544-C8F0-754B-E3B5A756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299961"/>
            <a:ext cx="5376000" cy="4838039"/>
          </a:xfrm>
        </p:spPr>
        <p:txBody>
          <a:bodyPr/>
          <a:lstStyle/>
          <a:p>
            <a:pPr marL="177800" indent="-92075">
              <a:lnSpc>
                <a:spcPct val="90000"/>
              </a:lnSpc>
              <a:buNone/>
            </a:pPr>
            <a:r>
              <a:rPr lang="cs-CZ" altLang="cs-CZ" sz="1800" u="sng" dirty="0"/>
              <a:t>Fázový kontrast</a:t>
            </a:r>
            <a:r>
              <a:rPr lang="cs-CZ" altLang="cs-CZ" sz="1800" dirty="0"/>
              <a:t> – na fázové destičce v obrazové rovině objektivu se ohybem paprsku vyvolá změna fáze </a:t>
            </a:r>
          </a:p>
          <a:p>
            <a:pPr marL="177800" indent="-106363">
              <a:lnSpc>
                <a:spcPct val="90000"/>
              </a:lnSpc>
              <a:buNone/>
            </a:pPr>
            <a:r>
              <a:rPr lang="cs-CZ" altLang="cs-CZ" sz="1800" dirty="0"/>
              <a:t>  použití: zvýraznění detailů (obrysů) nativních preparátů (</a:t>
            </a:r>
            <a:r>
              <a:rPr lang="cs-CZ" altLang="cs-CZ" sz="1800" dirty="0" err="1"/>
              <a:t>ery</a:t>
            </a:r>
            <a:r>
              <a:rPr lang="cs-CZ" altLang="cs-CZ" sz="1800" dirty="0"/>
              <a:t> ve </a:t>
            </a:r>
            <a:r>
              <a:rPr lang="cs-CZ" altLang="cs-CZ" sz="1800" dirty="0" err="1"/>
              <a:t>fáz</a:t>
            </a:r>
            <a:r>
              <a:rPr lang="cs-CZ" altLang="cs-CZ" sz="1800" dirty="0"/>
              <a:t>. kontr.)</a:t>
            </a:r>
          </a:p>
          <a:p>
            <a:pPr marL="177800" indent="-106363">
              <a:lnSpc>
                <a:spcPct val="90000"/>
              </a:lnSpc>
              <a:buNone/>
            </a:pPr>
            <a:r>
              <a:rPr lang="cs-CZ" altLang="cs-CZ" sz="1100" dirty="0"/>
              <a:t> - malé rozdíly v absorpci světla (malé změny v amplitudě), ale různý index lomu -</a:t>
            </a:r>
            <a:r>
              <a:rPr lang="en-GB" altLang="cs-CZ" sz="1100" dirty="0"/>
              <a:t>&gt;</a:t>
            </a:r>
            <a:r>
              <a:rPr lang="cs-CZ" altLang="cs-CZ" sz="1100" dirty="0"/>
              <a:t> posun fáze</a:t>
            </a:r>
          </a:p>
          <a:p>
            <a:pPr marL="177800" indent="-106363">
              <a:lnSpc>
                <a:spcPct val="90000"/>
              </a:lnSpc>
              <a:buNone/>
            </a:pPr>
            <a:r>
              <a:rPr lang="cs-CZ" altLang="cs-CZ" sz="1100" dirty="0"/>
              <a:t> - přímé x difrakční vlnění (malý fázový posun) – do obrazového ohniska fázová destička (posun fáze přímého vlnění) – interferenční obraz (rozdíly v amplitudě)</a:t>
            </a:r>
          </a:p>
          <a:p>
            <a:pPr marL="177800" indent="-106363">
              <a:lnSpc>
                <a:spcPct val="90000"/>
              </a:lnSpc>
              <a:buNone/>
            </a:pPr>
            <a:endParaRPr lang="cs-CZ" altLang="cs-CZ" sz="1100" dirty="0"/>
          </a:p>
          <a:p>
            <a:pPr marL="72000" indent="0">
              <a:lnSpc>
                <a:spcPct val="90000"/>
              </a:lnSpc>
              <a:buNone/>
            </a:pPr>
            <a:endParaRPr lang="cs-CZ" altLang="cs-CZ" sz="1800" u="sng" dirty="0"/>
          </a:p>
          <a:p>
            <a:pPr marL="72000" indent="0">
              <a:lnSpc>
                <a:spcPct val="90000"/>
              </a:lnSpc>
              <a:buNone/>
            </a:pPr>
            <a:endParaRPr lang="cs-CZ" altLang="cs-CZ" sz="1800" u="sng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u="sng" dirty="0"/>
              <a:t>Polarizační</a:t>
            </a:r>
            <a:r>
              <a:rPr lang="cs-CZ" altLang="cs-CZ" sz="1800" dirty="0"/>
              <a:t> – kombinace s polarimetrem, přidány 2 polarizační </a:t>
            </a:r>
            <a:r>
              <a:rPr lang="cs-CZ" altLang="cs-CZ" sz="1800" dirty="0" err="1"/>
              <a:t>nikoly</a:t>
            </a:r>
            <a:r>
              <a:rPr lang="cs-CZ" altLang="cs-CZ" sz="1800" dirty="0"/>
              <a:t> (polarizátor u světel. zdroje, analyzátor za objektivem), otočný stolek s preparátem, dvojlomné struktury střídavě září a zhasínají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dirty="0"/>
              <a:t>Dvojlomné látky – dělí paprsek polarizovaného světla (řádný x mimořádný, fázově posunuty), po průchodu analyzátorem - interference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    použití: mineralogie (vč. močových kamenů)</a:t>
            </a:r>
          </a:p>
          <a:p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1AA3E4-65D2-57A8-C6CD-E4C232B9D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138" y="456168"/>
            <a:ext cx="2696592" cy="31703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E1BA10-FD16-813A-547C-3C73318AB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539" y="456168"/>
            <a:ext cx="2457450" cy="1857375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8DBD9D4E-D883-0F33-561A-AC40CEB2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05" y="3640536"/>
            <a:ext cx="2781299" cy="9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larizační mikroskopie">
            <a:extLst>
              <a:ext uri="{FF2B5EF4-FFF2-40B4-BE49-F238E27FC236}">
                <a16:creationId xmlns:a16="http://schemas.microsoft.com/office/drawing/2014/main" id="{CBBF692E-9227-C871-88A6-102A0041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05" y="4498624"/>
            <a:ext cx="2793457" cy="21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A0E9F-557A-098F-0A6A-CEC67AD91BB7}"/>
              </a:ext>
            </a:extLst>
          </p:cNvPr>
          <p:cNvSpPr txBox="1"/>
          <p:nvPr/>
        </p:nvSpPr>
        <p:spPr>
          <a:xfrm>
            <a:off x="9307539" y="2313543"/>
            <a:ext cx="2401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MDCK buňky, mikroskop s fázovým kontrastem</a:t>
            </a:r>
          </a:p>
          <a:p>
            <a:pPr algn="l"/>
            <a:r>
              <a:rPr lang="cs-CZ" sz="1000" dirty="0">
                <a:latin typeface="+mn-lt"/>
              </a:rPr>
              <a:t>Zdroj: Baria.cz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16143BF-4E72-39F8-45A5-7E7038E0C995}"/>
              </a:ext>
            </a:extLst>
          </p:cNvPr>
          <p:cNvSpPr txBox="1"/>
          <p:nvPr/>
        </p:nvSpPr>
        <p:spPr>
          <a:xfrm>
            <a:off x="9903204" y="3893919"/>
            <a:ext cx="1923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Druhy polarizace.</a:t>
            </a:r>
            <a:br>
              <a:rPr lang="cs-CZ" sz="1000" dirty="0"/>
            </a:br>
            <a:r>
              <a:rPr lang="cs-CZ" sz="1000" dirty="0"/>
              <a:t>Zdroj: </a:t>
            </a:r>
            <a:r>
              <a:rPr lang="cs-CZ" sz="1000" dirty="0" err="1"/>
              <a:t>Techmania</a:t>
            </a:r>
            <a:r>
              <a:rPr lang="cs-CZ" sz="1000" dirty="0"/>
              <a:t> Science Center. Autor: Magda Králová. 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23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6A98F-5B3F-0203-294F-225434A5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6304BA-4685-89A6-C3F2-2D07C91F7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ECE87E-ECCF-FE34-AA33-AEEE0ADB8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6D1B75-AB82-08C7-D96A-2197EA74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mikroskopů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A59554-C250-75B4-D2C9-0146890F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9607"/>
            <a:ext cx="5376000" cy="4522393"/>
          </a:xfrm>
        </p:spPr>
        <p:txBody>
          <a:bodyPr/>
          <a:lstStyle/>
          <a:p>
            <a:pPr marL="357188" indent="-28575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u="sng" dirty="0"/>
              <a:t>Fluorescenční</a:t>
            </a:r>
            <a:r>
              <a:rPr lang="cs-CZ" altLang="cs-CZ" sz="1800" dirty="0"/>
              <a:t> (luminiscenční) – po absorpci kvanta záření emituje záření o delší vlnové délce</a:t>
            </a:r>
          </a:p>
          <a:p>
            <a:pPr marL="357188" indent="-28575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dirty="0"/>
              <a:t>přírodní (primární fluorescence) nebo po navázání </a:t>
            </a:r>
            <a:r>
              <a:rPr lang="cs-CZ" altLang="cs-CZ" sz="1800" dirty="0" err="1"/>
              <a:t>fluorochromů</a:t>
            </a:r>
            <a:r>
              <a:rPr lang="cs-CZ" altLang="cs-CZ" sz="1800" dirty="0"/>
              <a:t> (sekundární f., častější)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dirty="0"/>
              <a:t>    </a:t>
            </a:r>
            <a:r>
              <a:rPr lang="cs-CZ" altLang="cs-CZ" sz="1400" dirty="0"/>
              <a:t>použití: </a:t>
            </a:r>
            <a:r>
              <a:rPr lang="cs-CZ" altLang="cs-CZ" sz="1400" dirty="0" err="1"/>
              <a:t>imunocytochemie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imunocytologie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imunohistologie</a:t>
            </a:r>
            <a:r>
              <a:rPr lang="cs-CZ" altLang="cs-CZ" sz="1400" dirty="0"/>
              <a:t>, cytogenetika (FISH – in </a:t>
            </a:r>
            <a:r>
              <a:rPr lang="cs-CZ" altLang="cs-CZ" sz="1400" dirty="0" err="1"/>
              <a:t>situ</a:t>
            </a:r>
            <a:r>
              <a:rPr lang="cs-CZ" altLang="cs-CZ" sz="1400" dirty="0"/>
              <a:t> hybridizace – značená RNA sonda)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/>
              <a:t>Fluorescenční barviva – protilátky, fluorescenční sondy, bio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/>
              <a:t>Systém filtrů –zajišťují, aby se ze světelného zdroje vybralo požadované rozmezí vlnových délek, dopadlo na vzorek a vyvolané fluorescenční světlo (neznečištěné světlem ze zdroje) dopadlo na detektor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B47896C9-719A-AA8C-01D3-122FBEB0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97" y="785242"/>
            <a:ext cx="3279834" cy="33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2C17C636-D278-1757-E19F-C28BDD75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32" y="2781740"/>
            <a:ext cx="2558350" cy="25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6367197-022D-C2B3-E3F8-DDC33930FFCA}"/>
              </a:ext>
            </a:extLst>
          </p:cNvPr>
          <p:cNvSpPr txBox="1"/>
          <p:nvPr/>
        </p:nvSpPr>
        <p:spPr>
          <a:xfrm>
            <a:off x="9026632" y="5365120"/>
            <a:ext cx="2558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Buňka. Jádro modré (DAPI), mikrotubuly zeleně (FITC), mikrofilamenta červeně (TRITC)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88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41001-68DD-9AFC-5DAF-7B1C32E6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E7DDAA-FA37-967E-6329-B58F6B50A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218714-988C-A933-BBC8-12A73F9F4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0CB020-7223-A6F2-7FB0-FF7CC9F1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mikroskopů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B82F71-6C9B-B637-5D60-B1556E7A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66807"/>
            <a:ext cx="5376000" cy="4065193"/>
          </a:xfrm>
        </p:spPr>
        <p:txBody>
          <a:bodyPr/>
          <a:lstStyle/>
          <a:p>
            <a:pPr marL="72000" indent="0">
              <a:lnSpc>
                <a:spcPct val="80000"/>
              </a:lnSpc>
              <a:buNone/>
            </a:pPr>
            <a:r>
              <a:rPr lang="cs-CZ" altLang="cs-CZ" sz="1800" u="sng" dirty="0"/>
              <a:t>Elektronový</a:t>
            </a:r>
            <a:r>
              <a:rPr lang="cs-CZ" altLang="cs-CZ" sz="1800" dirty="0"/>
              <a:t> </a:t>
            </a: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1800" dirty="0"/>
              <a:t>místo světla(fotonů) je tok elektronů ve vakuu, místo optických jsou čočky elektromagnetické,  magnet. pole působí  jako lom- dráha elektronů po spirále,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1800" dirty="0"/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1800" dirty="0"/>
              <a:t>zvětšení až 1.000.000x</a:t>
            </a:r>
          </a:p>
          <a:p>
            <a:pPr marL="72000" indent="0">
              <a:lnSpc>
                <a:spcPct val="80000"/>
              </a:lnSpc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TEM (transmisní)- elektrony přímo prostupují tenkým řezem (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) a jsou detekovány (vnitřní struktury, atomy)</a:t>
            </a:r>
          </a:p>
          <a:p>
            <a:pPr>
              <a:lnSpc>
                <a:spcPct val="80000"/>
              </a:lnSpc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REM,SEM (</a:t>
            </a:r>
            <a:r>
              <a:rPr lang="cs-CZ" altLang="cs-CZ" sz="1800" dirty="0" err="1"/>
              <a:t>rastr,scan</a:t>
            </a:r>
            <a:r>
              <a:rPr lang="cs-CZ" altLang="cs-CZ" sz="1800" dirty="0"/>
              <a:t>)- povrch vzorku rastrován svazkem elektronů, detekce uvolněných sekund. elektronů </a:t>
            </a:r>
          </a:p>
          <a:p>
            <a:pPr marL="357188" indent="-28575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576D0FB-647C-F2A1-F2F5-258BAC04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41" y="3589721"/>
            <a:ext cx="2978258" cy="16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FD61EDB-D619-66E9-4EE1-319A42DA3A9D}"/>
              </a:ext>
            </a:extLst>
          </p:cNvPr>
          <p:cNvSpPr txBox="1"/>
          <p:nvPr/>
        </p:nvSpPr>
        <p:spPr>
          <a:xfrm>
            <a:off x="8772041" y="5264991"/>
            <a:ext cx="297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Snímek covid-19 z elektronového mikroskopu  Autor: archiv </a:t>
            </a:r>
            <a:r>
              <a:rPr lang="cs-CZ" sz="1000" dirty="0" err="1"/>
              <a:t>Thermo</a:t>
            </a:r>
            <a:r>
              <a:rPr lang="cs-CZ" sz="1000" dirty="0"/>
              <a:t> </a:t>
            </a:r>
            <a:r>
              <a:rPr lang="cs-CZ" sz="1000" dirty="0" err="1"/>
              <a:t>Fisher</a:t>
            </a:r>
            <a:r>
              <a:rPr lang="cs-CZ" sz="1000" dirty="0"/>
              <a:t> </a:t>
            </a:r>
            <a:r>
              <a:rPr lang="cs-CZ" sz="1000" dirty="0" err="1"/>
              <a:t>Scientific</a:t>
            </a:r>
            <a:endParaRPr lang="cs-CZ" sz="1000" dirty="0">
              <a:latin typeface="+mn-lt"/>
            </a:endParaRPr>
          </a:p>
        </p:txBody>
      </p:sp>
      <p:pic>
        <p:nvPicPr>
          <p:cNvPr id="13316" name="Picture 4" descr="undefined">
            <a:extLst>
              <a:ext uri="{FF2B5EF4-FFF2-40B4-BE49-F238E27FC236}">
                <a16:creationId xmlns:a16="http://schemas.microsoft.com/office/drawing/2014/main" id="{02D16C97-D54B-7825-7EFC-6AD3FF02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01" y="345010"/>
            <a:ext cx="2192452" cy="29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C4E3691-C60D-442E-B0FC-07204392842F}"/>
              </a:ext>
            </a:extLst>
          </p:cNvPr>
          <p:cNvSpPr txBox="1"/>
          <p:nvPr/>
        </p:nvSpPr>
        <p:spPr>
          <a:xfrm>
            <a:off x="6809201" y="3228945"/>
            <a:ext cx="219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TEM</a:t>
            </a:r>
          </a:p>
          <a:p>
            <a:pPr algn="l"/>
            <a:r>
              <a:rPr lang="cs-CZ" sz="1000" dirty="0">
                <a:latin typeface="+mn-lt"/>
              </a:rPr>
              <a:t>Zdroj: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159022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3333F-8908-4AF9-F560-5285D045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D056B-1D28-1E19-1485-4DAE67E4B7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BBFE21-C3B7-E9FB-6B32-35D1955A1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0640B-BB7B-82DA-7465-7D104956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Mikroskopické preparáty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14DCB9-6B33-C6E9-9254-C7345889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altLang="cs-CZ" sz="1800" u="sng" dirty="0"/>
              <a:t>Nativní</a:t>
            </a:r>
            <a:r>
              <a:rPr lang="cs-CZ" altLang="cs-CZ" sz="1800" dirty="0"/>
              <a:t> – fyziologické médium přirozené (sérum, moč, </a:t>
            </a:r>
            <a:r>
              <a:rPr lang="cs-CZ" altLang="cs-CZ" sz="1800" dirty="0" err="1"/>
              <a:t>likvor</a:t>
            </a:r>
            <a:r>
              <a:rPr lang="cs-CZ" altLang="cs-CZ" sz="1800" dirty="0"/>
              <a:t>) nebo umělé (</a:t>
            </a:r>
            <a:r>
              <a:rPr lang="cs-CZ" altLang="cs-CZ" sz="1800" dirty="0" err="1"/>
              <a:t>fyziolog.roztok</a:t>
            </a:r>
            <a:r>
              <a:rPr lang="cs-CZ" altLang="cs-CZ" sz="1800" dirty="0"/>
              <a:t>)</a:t>
            </a:r>
          </a:p>
          <a:p>
            <a:pPr marL="72000" indent="0">
              <a:lnSpc>
                <a:spcPct val="90000"/>
              </a:lnSpc>
              <a:buNone/>
            </a:pPr>
            <a:endParaRPr lang="cs-CZ" altLang="cs-CZ" sz="18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u="sng" dirty="0"/>
              <a:t>Vitální barvení</a:t>
            </a:r>
            <a:r>
              <a:rPr lang="cs-CZ" altLang="cs-CZ" sz="1800" dirty="0"/>
              <a:t> – b. bazická (</a:t>
            </a:r>
            <a:r>
              <a:rPr lang="cs-CZ" altLang="cs-CZ" sz="1800" dirty="0" err="1"/>
              <a:t>metyl.modř</a:t>
            </a:r>
            <a:r>
              <a:rPr lang="cs-CZ" altLang="cs-CZ" sz="1800" dirty="0"/>
              <a:t>), kyselá (</a:t>
            </a:r>
            <a:r>
              <a:rPr lang="cs-CZ" altLang="cs-CZ" sz="1800" dirty="0" err="1"/>
              <a:t>trypanová</a:t>
            </a:r>
            <a:r>
              <a:rPr lang="cs-CZ" altLang="cs-CZ" sz="1800" dirty="0"/>
              <a:t> modř), ostatní (</a:t>
            </a:r>
            <a:r>
              <a:rPr lang="cs-CZ" altLang="cs-CZ" sz="1800" dirty="0" err="1"/>
              <a:t>Sudan</a:t>
            </a:r>
            <a:r>
              <a:rPr lang="cs-CZ" altLang="cs-CZ" sz="1800" dirty="0"/>
              <a:t>)</a:t>
            </a:r>
          </a:p>
          <a:p>
            <a:pPr marL="72000" indent="0">
              <a:lnSpc>
                <a:spcPct val="90000"/>
              </a:lnSpc>
              <a:buNone/>
            </a:pPr>
            <a:endParaRPr lang="cs-CZ" altLang="cs-CZ" sz="18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u="sng" dirty="0" err="1"/>
              <a:t>Supravitální</a:t>
            </a:r>
            <a:r>
              <a:rPr lang="cs-CZ" altLang="cs-CZ" sz="1800" u="sng" dirty="0"/>
              <a:t> barvení</a:t>
            </a:r>
            <a:r>
              <a:rPr lang="cs-CZ" altLang="cs-CZ" sz="1800" b="1" u="sng" dirty="0"/>
              <a:t> </a:t>
            </a:r>
            <a:r>
              <a:rPr lang="cs-CZ" altLang="cs-CZ" sz="1800" dirty="0"/>
              <a:t>– mokrý nefixovaný preparát, ve kterém některé buněčné elementy dosud dožívají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dirty="0"/>
              <a:t> (např. barvení močového sedimentu dle </a:t>
            </a:r>
            <a:r>
              <a:rPr lang="cs-CZ" altLang="cs-CZ" sz="1800" dirty="0" err="1"/>
              <a:t>Sternheimera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Alciánová</a:t>
            </a:r>
            <a:r>
              <a:rPr lang="cs-CZ" altLang="cs-CZ" sz="1800" dirty="0"/>
              <a:t> modř a </a:t>
            </a:r>
            <a:r>
              <a:rPr lang="cs-CZ" altLang="cs-CZ" sz="1800" dirty="0" err="1"/>
              <a:t>Pyronin</a:t>
            </a:r>
            <a:r>
              <a:rPr lang="cs-CZ" altLang="cs-CZ" sz="1800" dirty="0"/>
              <a:t> B)).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dirty="0"/>
              <a:t>nebo čerstvé tkáňové řezy</a:t>
            </a:r>
          </a:p>
          <a:p>
            <a:pPr marL="72000" indent="0">
              <a:lnSpc>
                <a:spcPct val="90000"/>
              </a:lnSpc>
              <a:buNone/>
            </a:pPr>
            <a:endParaRPr lang="cs-CZ" altLang="cs-CZ" sz="18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1800" u="sng" dirty="0"/>
              <a:t>Trvalé preparáty</a:t>
            </a:r>
            <a:endParaRPr lang="cs-CZ" altLang="cs-CZ" sz="1800" dirty="0"/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   fixace: fyzikální (teplo), chemická (formol. páry, </a:t>
            </a:r>
            <a:r>
              <a:rPr lang="cs-CZ" altLang="cs-CZ" sz="1800" dirty="0" err="1"/>
              <a:t>kys</a:t>
            </a:r>
            <a:r>
              <a:rPr lang="cs-CZ" altLang="cs-CZ" sz="1800" dirty="0"/>
              <a:t>. octová, formalin, etanol)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   zpracování: uzavírací média, nátěry, řezy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1800" dirty="0"/>
              <a:t>   barvení (selektivní zvýraznění): dle </a:t>
            </a:r>
            <a:r>
              <a:rPr lang="cs-CZ" altLang="cs-CZ" sz="1800" dirty="0" err="1"/>
              <a:t>Grama</a:t>
            </a:r>
            <a:r>
              <a:rPr lang="cs-CZ" altLang="cs-CZ" sz="1800" dirty="0"/>
              <a:t>, May-</a:t>
            </a:r>
            <a:r>
              <a:rPr lang="cs-CZ" altLang="cs-CZ" sz="1800" dirty="0" err="1"/>
              <a:t>Gr</a:t>
            </a:r>
            <a:r>
              <a:rPr lang="en-US" altLang="cs-CZ" sz="1800" dirty="0">
                <a:cs typeface="Arial" panose="020B0604020202020204" pitchFamily="34" charset="0"/>
              </a:rPr>
              <a:t>ü</a:t>
            </a:r>
            <a:r>
              <a:rPr lang="cs-CZ" altLang="cs-CZ" sz="1800" dirty="0" err="1">
                <a:cs typeface="Arial" panose="020B0604020202020204" pitchFamily="34" charset="0"/>
              </a:rPr>
              <a:t>nwalda</a:t>
            </a:r>
            <a:r>
              <a:rPr lang="cs-CZ" altLang="cs-CZ" sz="1800" dirty="0">
                <a:cs typeface="Arial" panose="020B0604020202020204" pitchFamily="34" charset="0"/>
              </a:rPr>
              <a:t> a </a:t>
            </a:r>
            <a:r>
              <a:rPr lang="cs-CZ" altLang="cs-CZ" sz="1800" dirty="0" err="1">
                <a:cs typeface="Arial" panose="020B0604020202020204" pitchFamily="34" charset="0"/>
              </a:rPr>
              <a:t>Giemsy</a:t>
            </a:r>
            <a:r>
              <a:rPr lang="cs-CZ" altLang="cs-CZ" sz="1800" dirty="0"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cs typeface="Arial" panose="020B0604020202020204" pitchFamily="34" charset="0"/>
              </a:rPr>
              <a:t>Pappenheima</a:t>
            </a:r>
            <a:endParaRPr lang="cs-CZ" altLang="cs-CZ" sz="1800" dirty="0"/>
          </a:p>
          <a:p>
            <a:endParaRPr lang="cs-CZ" sz="1800" dirty="0"/>
          </a:p>
        </p:txBody>
      </p:sp>
      <p:pic>
        <p:nvPicPr>
          <p:cNvPr id="6" name="Picture 2" descr="druhy mikroskopie">
            <a:extLst>
              <a:ext uri="{FF2B5EF4-FFF2-40B4-BE49-F238E27FC236}">
                <a16:creationId xmlns:a16="http://schemas.microsoft.com/office/drawing/2014/main" id="{CF502E67-BABE-1731-E398-09854BB2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4074" y="791868"/>
            <a:ext cx="3537729" cy="28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epi_ren_02">
            <a:extLst>
              <a:ext uri="{FF2B5EF4-FFF2-40B4-BE49-F238E27FC236}">
                <a16:creationId xmlns:a16="http://schemas.microsoft.com/office/drawing/2014/main" id="{55DC46DF-E139-BC2F-F9D3-273F570A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7994" y="3676397"/>
            <a:ext cx="2815278" cy="21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E9A27BA-1000-8CDC-BD37-4B041AECF702}"/>
              </a:ext>
            </a:extLst>
          </p:cNvPr>
          <p:cNvSpPr txBox="1"/>
          <p:nvPr/>
        </p:nvSpPr>
        <p:spPr>
          <a:xfrm>
            <a:off x="7027994" y="5761799"/>
            <a:ext cx="2665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Barveni močového sedimentu</a:t>
            </a:r>
          </a:p>
        </p:txBody>
      </p:sp>
    </p:spTree>
    <p:extLst>
      <p:ext uri="{BB962C8B-B14F-4D97-AF65-F5344CB8AC3E}">
        <p14:creationId xmlns:p14="http://schemas.microsoft.com/office/powerpoint/2010/main" val="204475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9404-3E44-E37F-085C-EC7BBD6F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5C506B-A97E-42A8-7C95-CEAC701818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laboratorní medicíny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692665-D8EE-4A70-70A6-19EA0EAEA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716D7478-2992-CF55-054F-C9E78DCC25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Fusch</a:t>
            </a:r>
            <a:r>
              <a:rPr lang="cs-CZ" dirty="0"/>
              <a:t> </a:t>
            </a:r>
            <a:r>
              <a:rPr lang="cs-CZ" dirty="0" err="1"/>
              <a:t>Rosenthalova</a:t>
            </a:r>
            <a:r>
              <a:rPr lang="cs-CZ" dirty="0"/>
              <a:t> komůrka (objem 3 µl)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8DA4EA-E5E6-F6A9-18EA-445E22A7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Barvení </a:t>
            </a:r>
            <a:r>
              <a:rPr lang="cs-CZ" dirty="0" err="1"/>
              <a:t>likvoru</a:t>
            </a:r>
            <a:endParaRPr lang="cs-CZ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B499E894-12F0-87DB-A643-12B4F9C64C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Trvalý preparát (</a:t>
            </a:r>
            <a:r>
              <a:rPr lang="cs-CZ" dirty="0" err="1"/>
              <a:t>cytospin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C6DE306-F956-68FF-63C7-EAA8FADCD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Málo spolehlivá diferenciace jaderných elementů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Nativní x barvený kyselou </a:t>
            </a:r>
            <a:r>
              <a:rPr lang="cs-CZ" sz="1800" dirty="0" err="1"/>
              <a:t>methylvioletí</a:t>
            </a:r>
            <a:endParaRPr lang="cs-CZ" sz="18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AB4DA8F-93BB-8977-AC97-9E06D979F9E8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MGG barvení (barvení podle Maye-Grünwald-</a:t>
            </a:r>
            <a:r>
              <a:rPr lang="cs-CZ" sz="1800" dirty="0" err="1"/>
              <a:t>Giemsy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Kanadský balzám (fixační pryskyřice)</a:t>
            </a:r>
          </a:p>
        </p:txBody>
      </p:sp>
      <p:pic>
        <p:nvPicPr>
          <p:cNvPr id="9" name="Picture 4" descr="obrázky k přednášce 014">
            <a:extLst>
              <a:ext uri="{FF2B5EF4-FFF2-40B4-BE49-F238E27FC236}">
                <a16:creationId xmlns:a16="http://schemas.microsoft.com/office/drawing/2014/main" id="{5998A6EB-AC92-3686-A01E-4BB2C1F4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30772" r="17317" b="20052"/>
          <a:stretch>
            <a:fillRect/>
          </a:stretch>
        </p:blipFill>
        <p:spPr bwMode="auto">
          <a:xfrm>
            <a:off x="1966750" y="2671682"/>
            <a:ext cx="2210043" cy="1254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G_0271">
            <a:extLst>
              <a:ext uri="{FF2B5EF4-FFF2-40B4-BE49-F238E27FC236}">
                <a16:creationId xmlns:a16="http://schemas.microsoft.com/office/drawing/2014/main" id="{2E2B6EA0-7267-7376-104F-AEA7FA78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r="4114"/>
          <a:stretch>
            <a:fillRect/>
          </a:stretch>
        </p:blipFill>
        <p:spPr bwMode="auto">
          <a:xfrm>
            <a:off x="540000" y="4047085"/>
            <a:ext cx="2663825" cy="199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G_0277">
            <a:extLst>
              <a:ext uri="{FF2B5EF4-FFF2-40B4-BE49-F238E27FC236}">
                <a16:creationId xmlns:a16="http://schemas.microsoft.com/office/drawing/2014/main" id="{50F8D00B-B2BE-EDB8-1142-2D8633E7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29" y="4047085"/>
            <a:ext cx="2663825" cy="199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G_0113">
            <a:extLst>
              <a:ext uri="{FF2B5EF4-FFF2-40B4-BE49-F238E27FC236}">
                <a16:creationId xmlns:a16="http://schemas.microsoft.com/office/drawing/2014/main" id="{1FB6B380-1F29-A3D3-0033-5778E0FA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10" y="2828807"/>
            <a:ext cx="3683971" cy="276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8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A5F2D-FD0B-BD1F-0BAE-016E8DFF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58CD23-9467-A478-879D-AD245E4AA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3133AD-1E7F-D3B9-E0B1-52E6C3DDA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CB22B3E-9C79-B760-D042-CCEDEB0501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Cytologicky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B395B3-92BA-D467-5209-FACE61E2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kostní dřeně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6748F9B-4767-1A88-F696-3945F0C815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Histologicky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A66D25-54A8-5005-2EF1-D882AB67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speciální </a:t>
            </a:r>
            <a:r>
              <a:rPr lang="cs-CZ" sz="1800" dirty="0" err="1"/>
              <a:t>cytochemická</a:t>
            </a:r>
            <a:r>
              <a:rPr lang="cs-CZ" sz="1800" dirty="0"/>
              <a:t> barvení (např. PAS, POX) u akutní leukemie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E761755-00AC-90D0-3839-E2AF6CF81B7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 err="1"/>
              <a:t>imunohistochemie</a:t>
            </a:r>
            <a:r>
              <a:rPr lang="cs-CZ" sz="1800" dirty="0"/>
              <a:t> (protilátky proti receptorům značená fluorescenční značkou/barvou)</a:t>
            </a:r>
          </a:p>
        </p:txBody>
      </p:sp>
      <p:pic>
        <p:nvPicPr>
          <p:cNvPr id="14338" name="Picture 2" descr="A close up of water drops&#10;&#10;Description automatically generated with low confidence">
            <a:extLst>
              <a:ext uri="{FF2B5EF4-FFF2-40B4-BE49-F238E27FC236}">
                <a16:creationId xmlns:a16="http://schemas.microsoft.com/office/drawing/2014/main" id="{3A5A9858-8635-A7E2-4698-9F0CF3C0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483660"/>
            <a:ext cx="2317668" cy="17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17881673-A2DF-E499-2230-C77A3C37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98" y="2483660"/>
            <a:ext cx="2539700" cy="16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A picture containing meatball, dessert&#10;&#10;Description automatically generated">
            <a:extLst>
              <a:ext uri="{FF2B5EF4-FFF2-40B4-BE49-F238E27FC236}">
                <a16:creationId xmlns:a16="http://schemas.microsoft.com/office/drawing/2014/main" id="{E21CA9DB-B201-234E-DBC6-6C08A7CE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13" y="4184471"/>
            <a:ext cx="2694284" cy="20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9EDA1430-8188-344F-21AD-3CC26BD9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78" y="2298329"/>
            <a:ext cx="3545023" cy="35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EE119AA-F928-E921-F659-E594314BE89E}"/>
              </a:ext>
            </a:extLst>
          </p:cNvPr>
          <p:cNvSpPr txBox="1"/>
          <p:nvPr/>
        </p:nvSpPr>
        <p:spPr>
          <a:xfrm>
            <a:off x="5548393" y="5958451"/>
            <a:ext cx="4247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Převzato z přednášky MUDr. RNDr. Michala Řiháčka, Ph.D.</a:t>
            </a:r>
          </a:p>
        </p:txBody>
      </p:sp>
    </p:spTree>
    <p:extLst>
      <p:ext uri="{BB962C8B-B14F-4D97-AF65-F5344CB8AC3E}">
        <p14:creationId xmlns:p14="http://schemas.microsoft.com/office/powerpoint/2010/main" val="32029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D5ED0B-0F93-DC41-DBEC-23750D333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laboratorní medicíny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233FC7-91E8-84AA-8100-8F8B0DEE6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8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792B81-D042-C067-C962-4AC2A719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mikroskopu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3071F71-861C-DA20-4453-6711AE50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1590 – </a:t>
            </a:r>
            <a:r>
              <a:rPr lang="cs-CZ" altLang="cs-CZ" dirty="0" err="1"/>
              <a:t>otec+syn</a:t>
            </a:r>
            <a:r>
              <a:rPr lang="cs-CZ" altLang="cs-CZ" dirty="0"/>
              <a:t> </a:t>
            </a:r>
            <a:r>
              <a:rPr lang="cs-CZ" altLang="cs-CZ" b="1" dirty="0"/>
              <a:t>Jansenovi</a:t>
            </a:r>
            <a:r>
              <a:rPr lang="cs-CZ" altLang="cs-CZ" dirty="0"/>
              <a:t> (</a:t>
            </a:r>
            <a:r>
              <a:rPr lang="cs-CZ" altLang="cs-CZ" dirty="0" err="1"/>
              <a:t>holand</a:t>
            </a:r>
            <a:r>
              <a:rPr lang="cs-CZ" altLang="cs-CZ" dirty="0"/>
              <a:t>. brusiči skla, diamantů),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1610 – </a:t>
            </a:r>
            <a:r>
              <a:rPr lang="cs-CZ" altLang="cs-CZ" dirty="0" err="1"/>
              <a:t>G.Galilei</a:t>
            </a:r>
            <a:r>
              <a:rPr lang="cs-CZ" altLang="cs-CZ" dirty="0"/>
              <a:t> 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1670 – </a:t>
            </a:r>
            <a:r>
              <a:rPr lang="cs-CZ" altLang="cs-CZ" dirty="0" err="1"/>
              <a:t>A.van</a:t>
            </a:r>
            <a:r>
              <a:rPr lang="cs-CZ" altLang="cs-CZ" dirty="0"/>
              <a:t> </a:t>
            </a:r>
            <a:r>
              <a:rPr lang="cs-CZ" altLang="cs-CZ" b="1" dirty="0" err="1"/>
              <a:t>Leeuwenhoek</a:t>
            </a:r>
            <a:r>
              <a:rPr lang="cs-CZ" altLang="cs-CZ" dirty="0"/>
              <a:t> (</a:t>
            </a:r>
            <a:r>
              <a:rPr lang="cs-CZ" altLang="cs-CZ" dirty="0" err="1"/>
              <a:t>holand</a:t>
            </a:r>
            <a:r>
              <a:rPr lang="cs-CZ" altLang="cs-CZ" dirty="0"/>
              <a:t>. obchodník s textilem, amatér-otec mikrobiologie, krevní b.)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1665 – </a:t>
            </a:r>
            <a:r>
              <a:rPr lang="cs-CZ" altLang="cs-CZ" dirty="0" err="1"/>
              <a:t>angl.fyzik</a:t>
            </a:r>
            <a:r>
              <a:rPr lang="cs-CZ" altLang="cs-CZ" dirty="0"/>
              <a:t> R. </a:t>
            </a:r>
            <a:r>
              <a:rPr lang="cs-CZ" altLang="cs-CZ" b="1" dirty="0" err="1"/>
              <a:t>Hooke</a:t>
            </a:r>
            <a:r>
              <a:rPr lang="cs-CZ" altLang="cs-CZ" b="1" dirty="0"/>
              <a:t>,</a:t>
            </a:r>
            <a:r>
              <a:rPr lang="cs-CZ" altLang="cs-CZ" dirty="0"/>
              <a:t> složený mikroskop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L. Pasteur (kvasinky), R. Koch (</a:t>
            </a:r>
            <a:r>
              <a:rPr lang="cs-CZ" altLang="cs-CZ" dirty="0" err="1"/>
              <a:t>tbc,cholera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1847 – C. </a:t>
            </a:r>
            <a:r>
              <a:rPr lang="cs-CZ" altLang="cs-CZ" b="1" dirty="0" err="1"/>
              <a:t>Zeiss</a:t>
            </a:r>
            <a:r>
              <a:rPr lang="cs-CZ" altLang="cs-CZ" dirty="0"/>
              <a:t>, 1.výrobce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1873 – </a:t>
            </a:r>
            <a:r>
              <a:rPr lang="cs-CZ" altLang="cs-CZ" dirty="0" err="1"/>
              <a:t>něm.fyzik</a:t>
            </a:r>
            <a:r>
              <a:rPr lang="cs-CZ" altLang="cs-CZ" dirty="0"/>
              <a:t> E. </a:t>
            </a:r>
            <a:r>
              <a:rPr lang="cs-CZ" altLang="cs-CZ" b="1" dirty="0" err="1"/>
              <a:t>Abbe</a:t>
            </a:r>
            <a:r>
              <a:rPr lang="cs-CZ" altLang="cs-CZ" b="1" dirty="0"/>
              <a:t>,</a:t>
            </a:r>
            <a:r>
              <a:rPr lang="cs-CZ" altLang="cs-CZ" dirty="0"/>
              <a:t> teorie </a:t>
            </a:r>
            <a:r>
              <a:rPr lang="cs-CZ" altLang="cs-CZ" dirty="0" err="1"/>
              <a:t>opt.přístrojů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1931 – </a:t>
            </a:r>
            <a:r>
              <a:rPr lang="cs-CZ" altLang="cs-CZ" dirty="0" err="1"/>
              <a:t>něm.fyzik</a:t>
            </a:r>
            <a:r>
              <a:rPr lang="cs-CZ" altLang="cs-CZ" dirty="0"/>
              <a:t> E. </a:t>
            </a:r>
            <a:r>
              <a:rPr lang="cs-CZ" altLang="cs-CZ" b="1" dirty="0"/>
              <a:t>Ruska,</a:t>
            </a:r>
            <a:r>
              <a:rPr lang="cs-CZ" altLang="cs-CZ" dirty="0"/>
              <a:t> elektronový mikroskop (1986 NC)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97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23F58-4226-3A73-2DD7-01FD3358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FA1F3-7976-FF73-20FE-0D9E160D1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0D7993-7731-421D-FD02-22D09C940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D169A0A-2AA2-52EA-91FB-A7DB690C73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Pozitivní autoprotilátky proti </a:t>
            </a:r>
            <a:r>
              <a:rPr lang="cs-CZ" dirty="0" err="1"/>
              <a:t>endomysiu</a:t>
            </a:r>
            <a:r>
              <a:rPr lang="cs-CZ" dirty="0"/>
              <a:t> (EMA)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3CAD17-C42D-699D-FF26-DC775F28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Imunofluorescenční techniky (autoprotilátky)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C453459-9254-8804-48B8-2E26B09BEA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Crithidia</a:t>
            </a:r>
            <a:r>
              <a:rPr lang="cs-CZ" dirty="0"/>
              <a:t> </a:t>
            </a:r>
            <a:r>
              <a:rPr lang="cs-CZ" dirty="0" err="1"/>
              <a:t>luciliae</a:t>
            </a:r>
            <a:r>
              <a:rPr lang="cs-CZ" dirty="0"/>
              <a:t> (bičíkovec)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B2D364-05DD-0279-4B20-D7962C41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Substrát: opičí játra; bývá pozitivní u celiakií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42E594C-A3F7-AEB8-2505-CFB2B5594B2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K testování autoprotilátek proti dsDNA (diagnostický faktor pro systémový lupus </a:t>
            </a:r>
            <a:r>
              <a:rPr lang="cs-CZ" sz="1800" dirty="0" err="1"/>
              <a:t>erythematodes</a:t>
            </a:r>
            <a:r>
              <a:rPr lang="cs-CZ" sz="1800" dirty="0"/>
              <a:t>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E5A6FE-187C-FAD3-780A-98BC4C402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4" y="2203712"/>
            <a:ext cx="2725329" cy="36337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19EFE51-FFC5-1ABF-BE2C-37366821E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21" y="2523151"/>
            <a:ext cx="2283251" cy="30443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86749C4-7CE4-2C70-1F7B-99CA47E08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85" y="2539444"/>
            <a:ext cx="2271031" cy="30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C7A5-C601-2495-BC59-43ABA00EC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DF6BF9D-F93E-D792-F256-01D27BD8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BDAFA20-E319-E104-8DDF-98191A27D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D35C96-8B45-4179-9670-EB1EE5A88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78C58A-E9BA-6E2D-A755-7709841D1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27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3E22F7-AC26-234F-C2E2-6A507BB85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laboratorní medicíny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BA97C9-467F-08A1-37DB-E4FCD2B48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F2047A-27E5-F346-1002-58FE7E3D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Mikroskopie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B2E11-A382-DF25-695A-D645451D4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Rozlišovací schopnost </a:t>
            </a:r>
            <a:r>
              <a:rPr lang="cs-CZ" altLang="cs-CZ" sz="2400" u="sng" dirty="0"/>
              <a:t>oka</a:t>
            </a:r>
            <a:r>
              <a:rPr lang="cs-CZ" altLang="cs-CZ" sz="2400" dirty="0"/>
              <a:t> (0,2 mm)</a:t>
            </a:r>
          </a:p>
          <a:p>
            <a:r>
              <a:rPr lang="cs-CZ" altLang="cs-CZ" sz="2400" u="sng" dirty="0"/>
              <a:t>Světelná</a:t>
            </a:r>
            <a:r>
              <a:rPr lang="cs-CZ" altLang="cs-CZ" sz="2400" dirty="0"/>
              <a:t> mikroskopie (0,2 </a:t>
            </a:r>
            <a:r>
              <a:rPr lang="el-GR" altLang="cs-CZ" sz="2400" dirty="0">
                <a:cs typeface="Arial" panose="020B0604020202020204" pitchFamily="34" charset="0"/>
              </a:rPr>
              <a:t>μ</a:t>
            </a:r>
            <a:r>
              <a:rPr lang="cs-CZ" altLang="cs-CZ" sz="2400" dirty="0"/>
              <a:t>m)</a:t>
            </a:r>
          </a:p>
          <a:p>
            <a:r>
              <a:rPr lang="cs-CZ" altLang="cs-CZ" sz="2400" u="sng" dirty="0"/>
              <a:t>Elektronová</a:t>
            </a:r>
            <a:r>
              <a:rPr lang="cs-CZ" altLang="cs-CZ" sz="2400" dirty="0"/>
              <a:t> mikroskopie (1-0,2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)</a:t>
            </a:r>
          </a:p>
          <a:p>
            <a:pPr>
              <a:buNone/>
            </a:pPr>
            <a:r>
              <a:rPr lang="cs-CZ" altLang="cs-CZ" sz="2400" dirty="0"/>
              <a:t>   TEM, SEM, </a:t>
            </a:r>
          </a:p>
          <a:p>
            <a:pPr>
              <a:buNone/>
            </a:pPr>
            <a:endParaRPr lang="cs-CZ" altLang="cs-CZ" sz="2400" dirty="0"/>
          </a:p>
          <a:p>
            <a:pPr>
              <a:buNone/>
            </a:pPr>
            <a:r>
              <a:rPr lang="cs-CZ" altLang="cs-CZ" sz="2400" dirty="0"/>
              <a:t>Paprsky (svět./el.) vystupují od předmětu do čočky, lámou se a vytvářej zvětšený obraz.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03BE5D0-A4C2-D45B-4C81-17545194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586" y="3489903"/>
            <a:ext cx="1059694" cy="10179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EBEABC0-ECAC-8BF7-4039-98E14841E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789" y="2060484"/>
            <a:ext cx="4885220" cy="142941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BDEBDC2-02C9-D773-5DE1-9BF063E5ECE4}"/>
              </a:ext>
            </a:extLst>
          </p:cNvPr>
          <p:cNvSpPr txBox="1"/>
          <p:nvPr/>
        </p:nvSpPr>
        <p:spPr>
          <a:xfrm>
            <a:off x="6562330" y="1480487"/>
            <a:ext cx="112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  <a:latin typeface="+mn-lt"/>
              </a:rPr>
              <a:t>1-5 </a:t>
            </a:r>
            <a:r>
              <a:rPr lang="el-GR" altLang="cs-CZ" sz="2000" dirty="0">
                <a:solidFill>
                  <a:schemeClr val="tx2"/>
                </a:solidFill>
                <a:cs typeface="Arial" panose="020B0604020202020204" pitchFamily="34" charset="0"/>
              </a:rPr>
              <a:t>μ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15A8A8A-37CD-23E0-1EFF-55B27E6E5094}"/>
              </a:ext>
            </a:extLst>
          </p:cNvPr>
          <p:cNvSpPr txBox="1"/>
          <p:nvPr/>
        </p:nvSpPr>
        <p:spPr>
          <a:xfrm>
            <a:off x="8174622" y="1491947"/>
            <a:ext cx="112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  <a:latin typeface="+mn-lt"/>
              </a:rPr>
              <a:t>7-20 </a:t>
            </a:r>
            <a:r>
              <a:rPr lang="el-GR" altLang="cs-CZ" sz="2000" dirty="0">
                <a:solidFill>
                  <a:schemeClr val="tx2"/>
                </a:solidFill>
                <a:cs typeface="Arial" panose="020B0604020202020204" pitchFamily="34" charset="0"/>
              </a:rPr>
              <a:t>μ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5EF6C06-ECBA-E7AB-B18B-F9DC6160BBF1}"/>
              </a:ext>
            </a:extLst>
          </p:cNvPr>
          <p:cNvSpPr txBox="1"/>
          <p:nvPr/>
        </p:nvSpPr>
        <p:spPr>
          <a:xfrm>
            <a:off x="9786914" y="1491947"/>
            <a:ext cx="168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  <a:latin typeface="+mn-lt"/>
              </a:rPr>
              <a:t>100-250 </a:t>
            </a:r>
            <a:r>
              <a:rPr lang="el-GR" altLang="cs-CZ" sz="2000" dirty="0">
                <a:solidFill>
                  <a:schemeClr val="tx2"/>
                </a:solidFill>
                <a:cs typeface="Arial" panose="020B0604020202020204" pitchFamily="34" charset="0"/>
              </a:rPr>
              <a:t>μ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E838A6E-8430-C23E-B493-390DE012F9CA}"/>
              </a:ext>
            </a:extLst>
          </p:cNvPr>
          <p:cNvSpPr txBox="1"/>
          <p:nvPr/>
        </p:nvSpPr>
        <p:spPr>
          <a:xfrm>
            <a:off x="8554761" y="3762001"/>
            <a:ext cx="149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  <a:latin typeface="+mn-lt"/>
              </a:rPr>
              <a:t>20-250 </a:t>
            </a:r>
            <a:r>
              <a:rPr lang="cs-CZ" sz="2000" dirty="0" err="1">
                <a:solidFill>
                  <a:schemeClr val="tx2"/>
                </a:solidFill>
                <a:latin typeface="+mn-lt"/>
              </a:rPr>
              <a:t>nm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89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20A402D-0617-799D-DA01-DFD993EF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2949" y="104614"/>
            <a:ext cx="4304034" cy="31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009850-4E37-674E-F08E-1D5E2B06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laboratorní medicíny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C3C79-364C-6A8C-F8D7-5F777527B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52DB35-6017-7CBC-C8E1-2D7F4750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18F7D7-8459-97DD-3392-CCAA66B4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839"/>
            <a:ext cx="7091146" cy="469000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cs-CZ" altLang="cs-CZ" sz="1800" u="sng" dirty="0"/>
              <a:t>Světlo</a:t>
            </a:r>
            <a:r>
              <a:rPr lang="cs-CZ" altLang="cs-CZ" sz="1800" dirty="0"/>
              <a:t> = úzká oblast elektromagnet. záření viditelná okem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		 (vlnění, 300 000 km/s)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		 elektrická a magnetická složka, vektory kolmé na sebe</a:t>
            </a:r>
          </a:p>
          <a:p>
            <a:pPr>
              <a:lnSpc>
                <a:spcPct val="80000"/>
              </a:lnSpc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None/>
            </a:pPr>
            <a:r>
              <a:rPr lang="cs-CZ" altLang="cs-CZ" sz="1800" u="sng" dirty="0"/>
              <a:t>Délka vln</a:t>
            </a:r>
            <a:r>
              <a:rPr lang="cs-CZ" altLang="cs-CZ" sz="1800" dirty="0"/>
              <a:t> 380-780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 (bílé/</a:t>
            </a:r>
            <a:r>
              <a:rPr lang="cs-CZ" altLang="cs-CZ" sz="1800" dirty="0" err="1"/>
              <a:t>polychromat.světlo</a:t>
            </a:r>
            <a:r>
              <a:rPr lang="cs-CZ" altLang="cs-CZ" sz="1800" dirty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barvy: 380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 fialová, 450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 modrá, 500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 zelená, 550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 žlutá, 600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 oranž., od 650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 červená   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cs-CZ" altLang="cs-CZ" sz="1800" dirty="0"/>
              <a:t>   Vlny kratší - UV,RTG,</a:t>
            </a:r>
            <a:r>
              <a:rPr lang="el-GR" altLang="cs-CZ" sz="1800" dirty="0">
                <a:cs typeface="Arial" panose="020B0604020202020204" pitchFamily="34" charset="0"/>
              </a:rPr>
              <a:t>γ</a:t>
            </a:r>
            <a:r>
              <a:rPr lang="cs-CZ" altLang="cs-CZ" sz="1800" dirty="0">
                <a:cs typeface="Arial" panose="020B0604020202020204" pitchFamily="34" charset="0"/>
              </a:rPr>
              <a:t>		 delší - </a:t>
            </a:r>
            <a:r>
              <a:rPr lang="cs-CZ" altLang="cs-CZ" sz="1800" dirty="0" err="1">
                <a:cs typeface="Arial" panose="020B0604020202020204" pitchFamily="34" charset="0"/>
              </a:rPr>
              <a:t>IR,rádiové</a:t>
            </a:r>
            <a:endParaRPr lang="cs-CZ" altLang="cs-CZ" sz="18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1800" u="sng" dirty="0"/>
          </a:p>
          <a:p>
            <a:pPr>
              <a:lnSpc>
                <a:spcPct val="80000"/>
              </a:lnSpc>
              <a:buNone/>
            </a:pPr>
            <a:r>
              <a:rPr lang="cs-CZ" altLang="cs-CZ" sz="1800" u="sng" dirty="0"/>
              <a:t>Amplituda</a:t>
            </a:r>
            <a:r>
              <a:rPr lang="cs-CZ" altLang="cs-CZ" sz="1800" dirty="0"/>
              <a:t> (výška) vlny = intenzita světla</a:t>
            </a:r>
          </a:p>
          <a:p>
            <a:pPr>
              <a:lnSpc>
                <a:spcPct val="80000"/>
              </a:lnSpc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None/>
            </a:pPr>
            <a:r>
              <a:rPr lang="cs-CZ" altLang="cs-CZ" sz="1800" b="1" dirty="0"/>
              <a:t>Rozhraní 2 prostředí: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u="sng" dirty="0"/>
              <a:t>Odraz</a:t>
            </a:r>
            <a:r>
              <a:rPr lang="cs-CZ" altLang="cs-CZ" sz="1800" dirty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úhel dopadu = úhlu odrazu, ve stejné rovině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u="sng" dirty="0"/>
              <a:t>Lom</a:t>
            </a:r>
            <a:r>
              <a:rPr lang="cs-CZ" altLang="cs-CZ" sz="1800" dirty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vychýlení ke kolmici dopadu (do prostředí opticky hustšího)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od kolmice dopadu (do prostředí opticky řidšího)</a:t>
            </a:r>
          </a:p>
          <a:p>
            <a:pPr marL="72000" indent="0">
              <a:lnSpc>
                <a:spcPct val="80000"/>
              </a:lnSpc>
              <a:buNone/>
            </a:pPr>
            <a:r>
              <a:rPr lang="cs-CZ" altLang="cs-CZ" sz="1800" dirty="0"/>
              <a:t>	Index lomu N (</a:t>
            </a:r>
            <a:r>
              <a:rPr lang="cs-CZ" altLang="cs-CZ" sz="1800" dirty="0" err="1"/>
              <a:t>opt</a:t>
            </a:r>
            <a:r>
              <a:rPr lang="cs-CZ" altLang="cs-CZ" sz="1800" dirty="0"/>
              <a:t>. hustota):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	vzduch 1,0 - voda 1,33 - sklo 1,46 – olej 1,5 – diamant 2,42</a:t>
            </a:r>
          </a:p>
          <a:p>
            <a:endParaRPr lang="cs-CZ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698CB1-B620-8D2E-96F0-10EB9CCD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45" y="3430147"/>
            <a:ext cx="2082262" cy="26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7CCF1-FBCC-F6D5-191C-F3096CD1B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28E47-7CA1-569C-9BE7-E225E14D3A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BFB92-F670-37FF-1BC7-4A823EC94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069426-5CFA-A65E-C3CC-1F150FA8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1A1D12-79B7-27EE-5BFB-589C8480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2000" u="sng" dirty="0"/>
              <a:t>Disperze</a:t>
            </a:r>
            <a:r>
              <a:rPr lang="cs-CZ" altLang="cs-CZ" sz="2000" dirty="0"/>
              <a:t> (rozklad)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2000" dirty="0"/>
              <a:t>   závislost indexu lomu na vlnové délce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2000" dirty="0"/>
              <a:t>   bílé světlo se hranolem rozloží dle vlnové délky na jednotlivé barvy (duha)</a:t>
            </a:r>
          </a:p>
          <a:p>
            <a:pPr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u="sng" dirty="0"/>
              <a:t>Interference </a:t>
            </a:r>
            <a:r>
              <a:rPr lang="cs-CZ" altLang="cs-CZ" sz="2000" dirty="0"/>
              <a:t>(skládání)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2000" dirty="0"/>
              <a:t>   rozdělení a následné spojení 2 světel. toků</a:t>
            </a:r>
            <a:endParaRPr lang="cs-CZ" altLang="cs-CZ" sz="2000" u="sng" dirty="0"/>
          </a:p>
          <a:p>
            <a:pPr>
              <a:lnSpc>
                <a:spcPct val="100000"/>
              </a:lnSpc>
              <a:buNone/>
            </a:pPr>
            <a:r>
              <a:rPr lang="cs-CZ" altLang="cs-CZ" sz="2000" dirty="0"/>
              <a:t>   dle synchronizace je fáze vlnění stejná nebo posunutá a intenzita +vyšší nebo -nižší</a:t>
            </a:r>
          </a:p>
          <a:p>
            <a:endParaRPr lang="cs-CZ" sz="2000" dirty="0"/>
          </a:p>
        </p:txBody>
      </p:sp>
      <p:pic>
        <p:nvPicPr>
          <p:cNvPr id="4098" name="Picture 2" descr="The Dark Side of the Moon - Wikipedia">
            <a:extLst>
              <a:ext uri="{FF2B5EF4-FFF2-40B4-BE49-F238E27FC236}">
                <a16:creationId xmlns:a16="http://schemas.microsoft.com/office/drawing/2014/main" id="{76890C4F-7356-2679-930B-1B2E4C1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156" y="1540789"/>
            <a:ext cx="1585993" cy="15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aké barvy má duha: Přehled spektrálních odstínů - Komparito.cz">
            <a:extLst>
              <a:ext uri="{FF2B5EF4-FFF2-40B4-BE49-F238E27FC236}">
                <a16:creationId xmlns:a16="http://schemas.microsoft.com/office/drawing/2014/main" id="{BC3BBE40-0C5E-36FB-8257-B6052DBB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82" y="448277"/>
            <a:ext cx="26860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hyb a interference světla">
            <a:extLst>
              <a:ext uri="{FF2B5EF4-FFF2-40B4-BE49-F238E27FC236}">
                <a16:creationId xmlns:a16="http://schemas.microsoft.com/office/drawing/2014/main" id="{3F2DA2D9-7F81-9F35-3617-4D4F0DA1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32" y="4369173"/>
            <a:ext cx="2410955" cy="14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EAEDB4F-FA04-023D-3971-65ED968C8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025" y="4369173"/>
            <a:ext cx="1664312" cy="22425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507554-5EDA-E3C1-9A4A-B53D5ACFB84D}"/>
              </a:ext>
            </a:extLst>
          </p:cNvPr>
          <p:cNvSpPr txBox="1"/>
          <p:nvPr/>
        </p:nvSpPr>
        <p:spPr>
          <a:xfrm>
            <a:off x="9067337" y="4369173"/>
            <a:ext cx="252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Rozklad bílého světla optickou mřížkou 500 čar/mm. Nejvíce odchýleno je červené světlo.</a:t>
            </a:r>
          </a:p>
          <a:p>
            <a:pPr algn="l"/>
            <a:r>
              <a:rPr lang="cs-CZ" sz="1000" dirty="0">
                <a:latin typeface="+mn-lt"/>
              </a:rPr>
              <a:t>Zdroj: e-manuel.cz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58EA8A-B296-878A-1BF6-9F47D21764E5}"/>
              </a:ext>
            </a:extLst>
          </p:cNvPr>
          <p:cNvSpPr txBox="1"/>
          <p:nvPr/>
        </p:nvSpPr>
        <p:spPr>
          <a:xfrm>
            <a:off x="1827832" y="5832000"/>
            <a:ext cx="241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Ohyb a interference na mřížce</a:t>
            </a:r>
          </a:p>
          <a:p>
            <a:pPr algn="l"/>
            <a:r>
              <a:rPr lang="cs-CZ" sz="1000" dirty="0">
                <a:latin typeface="+mn-lt"/>
              </a:rPr>
              <a:t>Zdroj: gvp.cz</a:t>
            </a:r>
          </a:p>
        </p:txBody>
      </p:sp>
    </p:spTree>
    <p:extLst>
      <p:ext uri="{BB962C8B-B14F-4D97-AF65-F5344CB8AC3E}">
        <p14:creationId xmlns:p14="http://schemas.microsoft.com/office/powerpoint/2010/main" val="35718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15B2B-087A-9CC8-996C-7420EDAC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8B8E10BA-45F1-AF4E-BD9B-088AEE2C1677}"/>
              </a:ext>
            </a:extLst>
          </p:cNvPr>
          <p:cNvSpPr txBox="1"/>
          <p:nvPr/>
        </p:nvSpPr>
        <p:spPr>
          <a:xfrm>
            <a:off x="414000" y="1401687"/>
            <a:ext cx="60100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cs-CZ" altLang="cs-CZ" sz="1800" u="sng" dirty="0"/>
              <a:t>Čočky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tvar: vypuklý/konvexní,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	</a:t>
            </a:r>
            <a:r>
              <a:rPr lang="cs-CZ" altLang="cs-CZ" sz="1800" u="sng" dirty="0"/>
              <a:t>spojky</a:t>
            </a:r>
            <a:r>
              <a:rPr lang="cs-CZ" altLang="cs-CZ" sz="1800" dirty="0"/>
              <a:t>- svazek sbíhavý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vydutý/konkávní,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	</a:t>
            </a:r>
            <a:r>
              <a:rPr lang="cs-CZ" altLang="cs-CZ" sz="1800" u="sng" dirty="0"/>
              <a:t>rozptylky</a:t>
            </a:r>
            <a:r>
              <a:rPr lang="cs-CZ" altLang="cs-CZ" sz="1800" dirty="0"/>
              <a:t>- </a:t>
            </a:r>
            <a:r>
              <a:rPr lang="cs-CZ" altLang="cs-CZ" sz="1800" dirty="0" err="1"/>
              <a:t>sv.rozbíhavý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600" dirty="0" err="1"/>
              <a:t>opt</a:t>
            </a:r>
            <a:r>
              <a:rPr lang="cs-CZ" altLang="cs-CZ" sz="1600" dirty="0"/>
              <a:t>. střed O s osou, hl. rovina (kolmá na osu)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ohnisko F </a:t>
            </a:r>
            <a:r>
              <a:rPr lang="cs-CZ" altLang="cs-CZ" sz="1800" dirty="0" err="1"/>
              <a:t>přední-obrazové</a:t>
            </a:r>
            <a:r>
              <a:rPr lang="cs-CZ" altLang="cs-CZ" sz="1800" dirty="0"/>
              <a:t>, </a:t>
            </a:r>
          </a:p>
          <a:p>
            <a:pPr eaLnBrk="1" hangingPunct="1"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F</a:t>
            </a:r>
            <a:r>
              <a:rPr lang="en-US" altLang="cs-CZ" sz="1800" dirty="0">
                <a:cs typeface="Arial" panose="020B0604020202020204" pitchFamily="34" charset="0"/>
              </a:rPr>
              <a:t>'</a:t>
            </a:r>
            <a:r>
              <a:rPr lang="cs-CZ" altLang="cs-CZ" sz="1800" dirty="0">
                <a:cs typeface="Arial" panose="020B0604020202020204" pitchFamily="34" charset="0"/>
              </a:rPr>
              <a:t> </a:t>
            </a:r>
            <a:r>
              <a:rPr lang="cs-CZ" altLang="cs-CZ" sz="1800" dirty="0"/>
              <a:t>zadní-předmět.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u="sng" dirty="0"/>
              <a:t>Hranoly: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broušené pod </a:t>
            </a:r>
            <a:r>
              <a:rPr lang="cs-CZ" altLang="cs-CZ" sz="1800" dirty="0" err="1"/>
              <a:t>růz</a:t>
            </a:r>
            <a:r>
              <a:rPr lang="cs-CZ" altLang="cs-CZ" sz="1800" dirty="0"/>
              <a:t>. úhly- změna chodu paprsků</a:t>
            </a:r>
          </a:p>
          <a:p>
            <a:pPr eaLnBrk="1" hangingPunct="1">
              <a:buFontTx/>
              <a:buNone/>
            </a:pPr>
            <a:r>
              <a:rPr lang="cs-CZ" altLang="cs-CZ" sz="1800" u="sng" dirty="0" err="1"/>
              <a:t>nikoly</a:t>
            </a:r>
            <a:r>
              <a:rPr lang="cs-CZ" altLang="cs-CZ" sz="1800" dirty="0"/>
              <a:t>  z </a:t>
            </a:r>
            <a:r>
              <a:rPr lang="cs-CZ" altLang="cs-CZ" sz="1800" dirty="0" err="1"/>
              <a:t>island</a:t>
            </a:r>
            <a:r>
              <a:rPr lang="cs-CZ" altLang="cs-CZ" sz="1800" dirty="0"/>
              <a:t>. vápence k polarizaci paprsků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1F3C4D-9434-C8C6-42DD-091EBB4AAF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3688" y="1535871"/>
            <a:ext cx="2669267" cy="26815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0B31D7-6EC7-22AC-5BC8-887F1A1B5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100"/>
              <a:t>Ústav laboratorní medicíny Fakultní nemocnice Brno a Lékařské fakulty Masarykovy univerzity</a:t>
            </a:r>
            <a:endParaRPr lang="cs-CZ" sz="11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6BB3B5-F8A9-16D7-C6E1-3F4602684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100" smtClean="0"/>
              <a:pPr/>
              <a:t>6</a:t>
            </a:fld>
            <a:endParaRPr lang="cs-CZ" altLang="cs-CZ" sz="11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9BF4EE-5ECC-61D2-2ACD-A9AC3C4E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Optická tělesa průhledná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E21FF-6F9D-D763-BB1D-A18EB18B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07" y="4245235"/>
            <a:ext cx="5242428" cy="10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7CD702-7D7C-2472-0344-6E8A56847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22" y="1713503"/>
            <a:ext cx="3557691" cy="349268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5B7FA27-0AC8-F2AA-4542-90AD70B0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88" y="1034871"/>
            <a:ext cx="4204201" cy="42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9D6F8-D661-D2BA-1D0C-73D5E380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7BE5EA-DD84-61FD-2D3B-0280A6F721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FFEB79-0233-6E5B-AD8C-29F753243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FFB73E-8DDD-39C5-4B17-851676A8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Čočky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C76237-4C3B-291D-7D5E-BA31B3E6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altLang="cs-CZ" sz="2000" u="sng" dirty="0"/>
              <a:t>Vytvoření obrazu</a:t>
            </a:r>
            <a:r>
              <a:rPr lang="cs-CZ" altLang="cs-CZ" sz="2000" dirty="0"/>
              <a:t> spojkou pomocí 3 paprsků: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 rovnoběžný s osou – lom do ohniska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 hlavní (středem č.) – neláme se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 v předmětovém ohnisku  – lom rovnoběžně s osou</a:t>
            </a:r>
          </a:p>
          <a:p>
            <a:pPr>
              <a:lnSpc>
                <a:spcPct val="90000"/>
              </a:lnSpc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</a:pPr>
            <a:endParaRPr lang="cs-CZ" altLang="cs-CZ" sz="20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2000" dirty="0"/>
              <a:t>Druh obrazu dle polohy předmětu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skutečný (za čočkou, lze pozorovat okem/na filmu) 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              zmenšený a převrácený… předmět </a:t>
            </a:r>
            <a:r>
              <a:rPr lang="en-US" altLang="cs-CZ" sz="2000" dirty="0">
                <a:cs typeface="Arial" panose="020B0604020202020204" pitchFamily="34" charset="0"/>
              </a:rPr>
              <a:t>&gt;</a:t>
            </a:r>
            <a:r>
              <a:rPr lang="cs-CZ" altLang="cs-CZ" sz="2000" dirty="0">
                <a:cs typeface="Arial" panose="020B0604020202020204" pitchFamily="34" charset="0"/>
              </a:rPr>
              <a:t>2F</a:t>
            </a:r>
            <a:endParaRPr lang="en-US" altLang="cs-CZ" sz="20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              zvětšený a převrácený… předmět do 2F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neskutečný (před čočkou, lze pozorovat jen okem)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/>
              <a:t>                 zvětšený a přímý… předmět </a:t>
            </a:r>
            <a:r>
              <a:rPr lang="en-US" altLang="cs-CZ" sz="2000" dirty="0">
                <a:cs typeface="Arial" panose="020B0604020202020204" pitchFamily="34" charset="0"/>
              </a:rPr>
              <a:t>&lt;</a:t>
            </a:r>
            <a:r>
              <a:rPr lang="cs-CZ" altLang="cs-CZ" sz="2000" dirty="0">
                <a:cs typeface="Arial" panose="020B0604020202020204" pitchFamily="34" charset="0"/>
              </a:rPr>
              <a:t>F</a:t>
            </a:r>
            <a:endParaRPr lang="en-US" altLang="cs-CZ" sz="2000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D8A351-F14D-17DB-0E01-4EC7DA74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78" y="1304964"/>
            <a:ext cx="4204201" cy="42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82A84C0-9969-095A-A4DB-AD632107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33" y="2762249"/>
            <a:ext cx="23431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0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22B09-9B08-74E4-12A1-BCC246091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3EC97E-899B-9B38-B11E-97BFB20D66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77D585-EA67-F582-252E-E87D2FE7A4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2E368-28D0-13A6-10C1-ABBD7432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Vady čoček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E7DFA8-109F-A204-BBBD-39511D58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33207" cy="4139998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altLang="cs-CZ" sz="2400" dirty="0"/>
              <a:t>Chromatická(barevná) – různý lom dle vlnové délky světla, vada polohy a velikosti</a:t>
            </a:r>
          </a:p>
          <a:p>
            <a:pPr marL="72000" indent="0">
              <a:lnSpc>
                <a:spcPct val="90000"/>
              </a:lnSpc>
              <a:buNone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2400" dirty="0"/>
              <a:t>Sférická (kulová) – různý lom s křivostí čočky, body= překrývající se kruhy, nezřetelné</a:t>
            </a:r>
          </a:p>
          <a:p>
            <a:pPr marL="72000" indent="0">
              <a:lnSpc>
                <a:spcPct val="90000"/>
              </a:lnSpc>
              <a:buNone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2400" dirty="0"/>
              <a:t>Astigmatická – paprsky dopad. šikmo se neprotínají, tvoří 2 linie</a:t>
            </a:r>
          </a:p>
          <a:p>
            <a:pPr marL="72000" indent="0">
              <a:lnSpc>
                <a:spcPct val="90000"/>
              </a:lnSpc>
              <a:buNone/>
            </a:pPr>
            <a:endParaRPr lang="cs-CZ" altLang="cs-CZ" sz="2400" dirty="0"/>
          </a:p>
          <a:p>
            <a:pPr marL="72000" indent="0">
              <a:lnSpc>
                <a:spcPct val="90000"/>
              </a:lnSpc>
              <a:buNone/>
            </a:pPr>
            <a:r>
              <a:rPr lang="cs-CZ" altLang="cs-CZ" sz="2400" dirty="0"/>
              <a:t>Vyklenutí – přímka z boku= oblouk, nelze dobře zaostřit</a:t>
            </a:r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314214-26BD-2E2C-4AF4-81F1C18D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41" y="1226613"/>
            <a:ext cx="298491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6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610E9-FE0B-268D-D571-8D4AB7E25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21900F-F108-3064-35D0-315279641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laboratorní medicíny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182E4C-DFC9-A387-8D23-4F9663C35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F83E28-FE44-F7BF-3E77-3DC3751F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Lupy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A11CCD-93AC-B1DE-199A-E3975E05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4315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dirty="0"/>
              <a:t>Nejjednodušší optická zařízení </a:t>
            </a:r>
            <a:endParaRPr lang="en-GB" altLang="cs-CZ" sz="2000" dirty="0"/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1 nebo více čoček (spojky i rozptylky)</a:t>
            </a:r>
            <a:endParaRPr lang="en-GB" altLang="cs-CZ" sz="2000" dirty="0"/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Zvětšují zorný úhel</a:t>
            </a:r>
            <a:endParaRPr lang="en-GB" altLang="cs-CZ" sz="2000" dirty="0"/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Obraz: neskutečný zvětšený a přímý</a:t>
            </a:r>
            <a:endParaRPr lang="en-GB" altLang="cs-CZ" sz="2000" dirty="0"/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Zvětšení 5 – 12x (</a:t>
            </a:r>
            <a:r>
              <a:rPr lang="cs-CZ" altLang="cs-CZ" sz="2000" dirty="0" err="1"/>
              <a:t>spec</a:t>
            </a:r>
            <a:r>
              <a:rPr lang="cs-CZ" altLang="cs-CZ" sz="2000" dirty="0"/>
              <a:t>. až 30x)</a:t>
            </a:r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971652-6D24-D946-501A-185A2320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91" y="2002393"/>
            <a:ext cx="5942810" cy="32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226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1462</TotalTime>
  <Words>2087</Words>
  <Application>Microsoft Office PowerPoint</Application>
  <PresentationFormat>Širokoúhlá obrazovka</PresentationFormat>
  <Paragraphs>272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Mikroskopické techniky</vt:lpstr>
      <vt:lpstr>Historie mikroskopu</vt:lpstr>
      <vt:lpstr>Mikroskopie</vt:lpstr>
      <vt:lpstr>Optika</vt:lpstr>
      <vt:lpstr>Optika</vt:lpstr>
      <vt:lpstr>Optická tělesa průhledná</vt:lpstr>
      <vt:lpstr>Čočky</vt:lpstr>
      <vt:lpstr>Vady čoček</vt:lpstr>
      <vt:lpstr>Lupy</vt:lpstr>
      <vt:lpstr>Mikroskop - konstrukce</vt:lpstr>
      <vt:lpstr>Objektivy - vlastnosti</vt:lpstr>
      <vt:lpstr>Mikroskop - konstrukce</vt:lpstr>
      <vt:lpstr>Typy mikroskopů</vt:lpstr>
      <vt:lpstr>Typy mikroskopů</vt:lpstr>
      <vt:lpstr>Typy mikroskopů</vt:lpstr>
      <vt:lpstr>Typy mikroskopů</vt:lpstr>
      <vt:lpstr>Mikroskopické preparáty</vt:lpstr>
      <vt:lpstr>Barvení likvoru</vt:lpstr>
      <vt:lpstr>Vyšetření kostní dřeně</vt:lpstr>
      <vt:lpstr>Imunofluorescenční techniky (autoprotilátky)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Tomanová Jana</dc:creator>
  <cp:lastModifiedBy>Tomanová Jana</cp:lastModifiedBy>
  <cp:revision>13</cp:revision>
  <cp:lastPrinted>1601-01-01T00:00:00Z</cp:lastPrinted>
  <dcterms:created xsi:type="dcterms:W3CDTF">2025-09-03T06:33:39Z</dcterms:created>
  <dcterms:modified xsi:type="dcterms:W3CDTF">2025-09-08T05:39:23Z</dcterms:modified>
</cp:coreProperties>
</file>