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0"/>
  </p:notesMasterIdLst>
  <p:handoutMasterIdLst>
    <p:handoutMasterId r:id="rId21"/>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3" r:id="rId19"/>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ojtěch Mornstein" initials="VM" lastIdx="1" clrIdx="0">
    <p:extLst>
      <p:ext uri="{19B8F6BF-5375-455C-9EA6-DF929625EA0E}">
        <p15:presenceInfo xmlns:p15="http://schemas.microsoft.com/office/powerpoint/2012/main" userId="S::2001@muni.cz::b4355354-e7e7-4cd0-8876-9868b9b408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F01928"/>
    <a:srgbClr val="9100DC"/>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768" autoAdjust="0"/>
  </p:normalViewPr>
  <p:slideViewPr>
    <p:cSldViewPr snapToGrid="0">
      <p:cViewPr varScale="1">
        <p:scale>
          <a:sx n="161" d="100"/>
          <a:sy n="161" d="100"/>
        </p:scale>
        <p:origin x="232" y="100"/>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19EFA9F-8E84-45D0-89D1-28622DEA14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FFE237-3DDE-4F1F-894E-705832E48336}" type="slidenum">
              <a:rPr lang="cs-CZ" altLang="cs-CZ"/>
              <a:pPr>
                <a:spcBef>
                  <a:spcPct val="0"/>
                </a:spcBef>
              </a:pPr>
              <a:t>2</a:t>
            </a:fld>
            <a:endParaRPr lang="cs-CZ" altLang="cs-CZ"/>
          </a:p>
        </p:txBody>
      </p:sp>
      <p:sp>
        <p:nvSpPr>
          <p:cNvPr id="6147" name="Rectangle 2">
            <a:extLst>
              <a:ext uri="{FF2B5EF4-FFF2-40B4-BE49-F238E27FC236}">
                <a16:creationId xmlns:a16="http://schemas.microsoft.com/office/drawing/2014/main" id="{275E5EDD-6D50-416D-B407-C9A1D7992E4C}"/>
              </a:ext>
            </a:extLst>
          </p:cNvPr>
          <p:cNvSpPr>
            <a:spLocks noGrp="1" noRot="1" noChangeAspect="1" noChangeArrowheads="1" noTextEdit="1"/>
          </p:cNvSpPr>
          <p:nvPr>
            <p:ph type="sldImg"/>
          </p:nvPr>
        </p:nvSpPr>
        <p:spPr>
          <a:xfrm>
            <a:off x="381000" y="685800"/>
            <a:ext cx="6096000" cy="3429000"/>
          </a:xfrm>
          <a:ln/>
        </p:spPr>
      </p:sp>
      <p:sp>
        <p:nvSpPr>
          <p:cNvPr id="6148" name="Rectangle 3">
            <a:extLst>
              <a:ext uri="{FF2B5EF4-FFF2-40B4-BE49-F238E27FC236}">
                <a16:creationId xmlns:a16="http://schemas.microsoft.com/office/drawing/2014/main" id="{00B5EA71-DAE8-425F-9A5D-0CCF36ACDD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587480B-492C-47BE-B960-367707E99A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4F0CE31-C578-4A34-9030-ED5C9151BC05}" type="slidenum">
              <a:rPr lang="cs-CZ" altLang="cs-CZ"/>
              <a:pPr>
                <a:spcBef>
                  <a:spcPct val="0"/>
                </a:spcBef>
              </a:pPr>
              <a:t>11</a:t>
            </a:fld>
            <a:endParaRPr lang="cs-CZ" altLang="cs-CZ"/>
          </a:p>
        </p:txBody>
      </p:sp>
      <p:sp>
        <p:nvSpPr>
          <p:cNvPr id="24579" name="Rectangle 2">
            <a:extLst>
              <a:ext uri="{FF2B5EF4-FFF2-40B4-BE49-F238E27FC236}">
                <a16:creationId xmlns:a16="http://schemas.microsoft.com/office/drawing/2014/main" id="{31DDA959-423B-4B74-805C-115FE98C245D}"/>
              </a:ext>
            </a:extLst>
          </p:cNvPr>
          <p:cNvSpPr>
            <a:spLocks noGrp="1" noRot="1" noChangeAspect="1" noChangeArrowheads="1" noTextEdit="1"/>
          </p:cNvSpPr>
          <p:nvPr>
            <p:ph type="sldImg"/>
          </p:nvPr>
        </p:nvSpPr>
        <p:spPr>
          <a:xfrm>
            <a:off x="381000" y="685800"/>
            <a:ext cx="6096000" cy="3429000"/>
          </a:xfrm>
          <a:ln/>
        </p:spPr>
      </p:sp>
      <p:sp>
        <p:nvSpPr>
          <p:cNvPr id="24580" name="Rectangle 3">
            <a:extLst>
              <a:ext uri="{FF2B5EF4-FFF2-40B4-BE49-F238E27FC236}">
                <a16:creationId xmlns:a16="http://schemas.microsoft.com/office/drawing/2014/main" id="{299D0E43-68B9-4F9C-B899-205E755106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58B7012B-43CB-44EB-8B9E-9F496D1C20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5BB6C7-219B-4A8E-B5C7-6C5BB807A300}" type="slidenum">
              <a:rPr lang="cs-CZ" altLang="cs-CZ"/>
              <a:pPr>
                <a:spcBef>
                  <a:spcPct val="0"/>
                </a:spcBef>
              </a:pPr>
              <a:t>12</a:t>
            </a:fld>
            <a:endParaRPr lang="cs-CZ" altLang="cs-CZ"/>
          </a:p>
        </p:txBody>
      </p:sp>
      <p:sp>
        <p:nvSpPr>
          <p:cNvPr id="26627" name="Rectangle 2">
            <a:extLst>
              <a:ext uri="{FF2B5EF4-FFF2-40B4-BE49-F238E27FC236}">
                <a16:creationId xmlns:a16="http://schemas.microsoft.com/office/drawing/2014/main" id="{E8368353-9BB5-499B-AE9B-B02A98A11D26}"/>
              </a:ext>
            </a:extLst>
          </p:cNvPr>
          <p:cNvSpPr>
            <a:spLocks noGrp="1" noRot="1" noChangeAspect="1" noChangeArrowheads="1" noTextEdit="1"/>
          </p:cNvSpPr>
          <p:nvPr>
            <p:ph type="sldImg"/>
          </p:nvPr>
        </p:nvSpPr>
        <p:spPr>
          <a:xfrm>
            <a:off x="381000" y="685800"/>
            <a:ext cx="6096000" cy="3429000"/>
          </a:xfrm>
          <a:ln/>
        </p:spPr>
      </p:sp>
      <p:sp>
        <p:nvSpPr>
          <p:cNvPr id="26628" name="Rectangle 3">
            <a:extLst>
              <a:ext uri="{FF2B5EF4-FFF2-40B4-BE49-F238E27FC236}">
                <a16:creationId xmlns:a16="http://schemas.microsoft.com/office/drawing/2014/main" id="{A0B17823-3132-4121-9E38-7AA68C15F9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55B90857-3385-4CAC-A4DE-20F93FD761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BA237B7-E225-47BD-B488-7F9C5A010E06}" type="slidenum">
              <a:rPr lang="cs-CZ" altLang="cs-CZ"/>
              <a:pPr>
                <a:spcBef>
                  <a:spcPct val="0"/>
                </a:spcBef>
              </a:pPr>
              <a:t>13</a:t>
            </a:fld>
            <a:endParaRPr lang="cs-CZ" altLang="cs-CZ"/>
          </a:p>
        </p:txBody>
      </p:sp>
      <p:sp>
        <p:nvSpPr>
          <p:cNvPr id="28675" name="Rectangle 2">
            <a:extLst>
              <a:ext uri="{FF2B5EF4-FFF2-40B4-BE49-F238E27FC236}">
                <a16:creationId xmlns:a16="http://schemas.microsoft.com/office/drawing/2014/main" id="{C1FC2844-EBC7-4CB7-ABB3-A672A2FAD434}"/>
              </a:ext>
            </a:extLst>
          </p:cNvPr>
          <p:cNvSpPr>
            <a:spLocks noGrp="1" noRot="1" noChangeAspect="1" noChangeArrowheads="1" noTextEdit="1"/>
          </p:cNvSpPr>
          <p:nvPr>
            <p:ph type="sldImg"/>
          </p:nvPr>
        </p:nvSpPr>
        <p:spPr>
          <a:xfrm>
            <a:off x="381000" y="685800"/>
            <a:ext cx="6096000" cy="3429000"/>
          </a:xfrm>
          <a:ln/>
        </p:spPr>
      </p:sp>
      <p:sp>
        <p:nvSpPr>
          <p:cNvPr id="28676" name="Rectangle 3">
            <a:extLst>
              <a:ext uri="{FF2B5EF4-FFF2-40B4-BE49-F238E27FC236}">
                <a16:creationId xmlns:a16="http://schemas.microsoft.com/office/drawing/2014/main" id="{7BB16189-2737-442A-AFEC-6127E781F4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04A086A-381E-4ECB-92A5-333F59A232C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1D56706-8022-4A88-AC60-9B374E3CB5D6}" type="slidenum">
              <a:rPr lang="cs-CZ" altLang="cs-CZ"/>
              <a:pPr>
                <a:spcBef>
                  <a:spcPct val="0"/>
                </a:spcBef>
              </a:pPr>
              <a:t>14</a:t>
            </a:fld>
            <a:endParaRPr lang="cs-CZ" altLang="cs-CZ"/>
          </a:p>
        </p:txBody>
      </p:sp>
      <p:sp>
        <p:nvSpPr>
          <p:cNvPr id="30723" name="Rectangle 2">
            <a:extLst>
              <a:ext uri="{FF2B5EF4-FFF2-40B4-BE49-F238E27FC236}">
                <a16:creationId xmlns:a16="http://schemas.microsoft.com/office/drawing/2014/main" id="{381CE33D-BE34-4669-9435-7BB8FF2AFFDB}"/>
              </a:ext>
            </a:extLst>
          </p:cNvPr>
          <p:cNvSpPr>
            <a:spLocks noGrp="1" noRot="1" noChangeAspect="1" noChangeArrowheads="1" noTextEdit="1"/>
          </p:cNvSpPr>
          <p:nvPr>
            <p:ph type="sldImg"/>
          </p:nvPr>
        </p:nvSpPr>
        <p:spPr>
          <a:xfrm>
            <a:off x="381000" y="685800"/>
            <a:ext cx="6096000" cy="3429000"/>
          </a:xfrm>
          <a:ln/>
        </p:spPr>
      </p:sp>
      <p:sp>
        <p:nvSpPr>
          <p:cNvPr id="30724" name="Rectangle 3">
            <a:extLst>
              <a:ext uri="{FF2B5EF4-FFF2-40B4-BE49-F238E27FC236}">
                <a16:creationId xmlns:a16="http://schemas.microsoft.com/office/drawing/2014/main" id="{04408088-2D50-42A8-ACED-0E8D6B87CE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6FD1C122-22DD-43A6-85D6-410736517B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AA4193E-F93A-4DA4-A62F-BEDBDFBA754D}" type="slidenum">
              <a:rPr lang="cs-CZ" altLang="cs-CZ"/>
              <a:pPr>
                <a:spcBef>
                  <a:spcPct val="0"/>
                </a:spcBef>
              </a:pPr>
              <a:t>15</a:t>
            </a:fld>
            <a:endParaRPr lang="cs-CZ" altLang="cs-CZ"/>
          </a:p>
        </p:txBody>
      </p:sp>
      <p:sp>
        <p:nvSpPr>
          <p:cNvPr id="32771" name="Rectangle 2">
            <a:extLst>
              <a:ext uri="{FF2B5EF4-FFF2-40B4-BE49-F238E27FC236}">
                <a16:creationId xmlns:a16="http://schemas.microsoft.com/office/drawing/2014/main" id="{DDC37350-5111-425D-B1F3-CD97D6F815F8}"/>
              </a:ext>
            </a:extLst>
          </p:cNvPr>
          <p:cNvSpPr>
            <a:spLocks noGrp="1" noRot="1" noChangeAspect="1" noChangeArrowheads="1" noTextEdit="1"/>
          </p:cNvSpPr>
          <p:nvPr>
            <p:ph type="sldImg"/>
          </p:nvPr>
        </p:nvSpPr>
        <p:spPr>
          <a:xfrm>
            <a:off x="381000" y="685800"/>
            <a:ext cx="6096000" cy="3429000"/>
          </a:xfrm>
          <a:ln/>
        </p:spPr>
      </p:sp>
      <p:sp>
        <p:nvSpPr>
          <p:cNvPr id="32772" name="Rectangle 3">
            <a:extLst>
              <a:ext uri="{FF2B5EF4-FFF2-40B4-BE49-F238E27FC236}">
                <a16:creationId xmlns:a16="http://schemas.microsoft.com/office/drawing/2014/main" id="{BD5C9C5A-0658-4C4D-B5B1-62FFEC0FBC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AA6582C4-3949-443E-9534-D8C8A745D8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7DDA4AF-EFFE-42FB-BC34-A104922D5512}" type="slidenum">
              <a:rPr lang="cs-CZ" altLang="cs-CZ"/>
              <a:pPr>
                <a:spcBef>
                  <a:spcPct val="0"/>
                </a:spcBef>
              </a:pPr>
              <a:t>16</a:t>
            </a:fld>
            <a:endParaRPr lang="cs-CZ" altLang="cs-CZ"/>
          </a:p>
        </p:txBody>
      </p:sp>
      <p:sp>
        <p:nvSpPr>
          <p:cNvPr id="34819" name="Rectangle 2">
            <a:extLst>
              <a:ext uri="{FF2B5EF4-FFF2-40B4-BE49-F238E27FC236}">
                <a16:creationId xmlns:a16="http://schemas.microsoft.com/office/drawing/2014/main" id="{4D5258B3-DFAD-4E1D-B209-5002A179EC3A}"/>
              </a:ext>
            </a:extLst>
          </p:cNvPr>
          <p:cNvSpPr>
            <a:spLocks noGrp="1" noRot="1" noChangeAspect="1" noChangeArrowheads="1" noTextEdit="1"/>
          </p:cNvSpPr>
          <p:nvPr>
            <p:ph type="sldImg"/>
          </p:nvPr>
        </p:nvSpPr>
        <p:spPr>
          <a:xfrm>
            <a:off x="381000" y="685800"/>
            <a:ext cx="6096000" cy="3429000"/>
          </a:xfrm>
          <a:ln/>
        </p:spPr>
      </p:sp>
      <p:sp>
        <p:nvSpPr>
          <p:cNvPr id="34820" name="Rectangle 3">
            <a:extLst>
              <a:ext uri="{FF2B5EF4-FFF2-40B4-BE49-F238E27FC236}">
                <a16:creationId xmlns:a16="http://schemas.microsoft.com/office/drawing/2014/main" id="{43BC8E30-D509-42AF-857B-14D7DCBAAD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92D2DAA2-E40E-46F6-864C-311466CDF2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AECD8B-71C7-4722-977D-08263662DEE0}" type="slidenum">
              <a:rPr lang="cs-CZ" altLang="cs-CZ"/>
              <a:pPr>
                <a:spcBef>
                  <a:spcPct val="0"/>
                </a:spcBef>
              </a:pPr>
              <a:t>18</a:t>
            </a:fld>
            <a:endParaRPr lang="cs-CZ" altLang="cs-CZ"/>
          </a:p>
        </p:txBody>
      </p:sp>
      <p:sp>
        <p:nvSpPr>
          <p:cNvPr id="36867" name="Rectangle 2">
            <a:extLst>
              <a:ext uri="{FF2B5EF4-FFF2-40B4-BE49-F238E27FC236}">
                <a16:creationId xmlns:a16="http://schemas.microsoft.com/office/drawing/2014/main" id="{3650C744-916B-4F35-8EB8-638A7F7E08BB}"/>
              </a:ext>
            </a:extLst>
          </p:cNvPr>
          <p:cNvSpPr>
            <a:spLocks noGrp="1" noRot="1" noChangeAspect="1" noChangeArrowheads="1" noTextEdit="1"/>
          </p:cNvSpPr>
          <p:nvPr>
            <p:ph type="sldImg"/>
          </p:nvPr>
        </p:nvSpPr>
        <p:spPr>
          <a:xfrm>
            <a:off x="381000" y="685800"/>
            <a:ext cx="6096000" cy="3429000"/>
          </a:xfrm>
          <a:ln/>
        </p:spPr>
      </p:sp>
      <p:sp>
        <p:nvSpPr>
          <p:cNvPr id="36868" name="Rectangle 3">
            <a:extLst>
              <a:ext uri="{FF2B5EF4-FFF2-40B4-BE49-F238E27FC236}">
                <a16:creationId xmlns:a16="http://schemas.microsoft.com/office/drawing/2014/main" id="{C8F31F36-0C02-4718-A1F3-59ECBBC3C4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D60D86BD-BB0B-4CCA-971F-6D195C145F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9264A9-EF20-4056-86B8-68D8E2FA1698}" type="slidenum">
              <a:rPr lang="cs-CZ" altLang="cs-CZ"/>
              <a:pPr>
                <a:spcBef>
                  <a:spcPct val="0"/>
                </a:spcBef>
              </a:pPr>
              <a:t>3</a:t>
            </a:fld>
            <a:endParaRPr lang="cs-CZ" altLang="cs-CZ"/>
          </a:p>
        </p:txBody>
      </p:sp>
      <p:sp>
        <p:nvSpPr>
          <p:cNvPr id="8195" name="Rectangle 2">
            <a:extLst>
              <a:ext uri="{FF2B5EF4-FFF2-40B4-BE49-F238E27FC236}">
                <a16:creationId xmlns:a16="http://schemas.microsoft.com/office/drawing/2014/main" id="{A29B851C-10B2-45A4-9BBC-B8A0BA5152EB}"/>
              </a:ext>
            </a:extLst>
          </p:cNvPr>
          <p:cNvSpPr>
            <a:spLocks noGrp="1" noRot="1" noChangeAspect="1" noChangeArrowheads="1" noTextEdit="1"/>
          </p:cNvSpPr>
          <p:nvPr>
            <p:ph type="sldImg"/>
          </p:nvPr>
        </p:nvSpPr>
        <p:spPr>
          <a:xfrm>
            <a:off x="381000" y="685800"/>
            <a:ext cx="6096000" cy="3429000"/>
          </a:xfrm>
          <a:ln/>
        </p:spPr>
      </p:sp>
      <p:sp>
        <p:nvSpPr>
          <p:cNvPr id="8196" name="Rectangle 3">
            <a:extLst>
              <a:ext uri="{FF2B5EF4-FFF2-40B4-BE49-F238E27FC236}">
                <a16:creationId xmlns:a16="http://schemas.microsoft.com/office/drawing/2014/main" id="{DE53467D-33D8-4552-9727-78FA27C05E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BBA07C5-D0F4-4B05-B809-409DF7E3047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8E907C-3B8C-4A3E-88CC-DC1989F46B29}" type="slidenum">
              <a:rPr lang="cs-CZ" altLang="cs-CZ"/>
              <a:pPr>
                <a:spcBef>
                  <a:spcPct val="0"/>
                </a:spcBef>
              </a:pPr>
              <a:t>4</a:t>
            </a:fld>
            <a:endParaRPr lang="cs-CZ" altLang="cs-CZ"/>
          </a:p>
        </p:txBody>
      </p:sp>
      <p:sp>
        <p:nvSpPr>
          <p:cNvPr id="10243" name="Rectangle 2">
            <a:extLst>
              <a:ext uri="{FF2B5EF4-FFF2-40B4-BE49-F238E27FC236}">
                <a16:creationId xmlns:a16="http://schemas.microsoft.com/office/drawing/2014/main" id="{982AA790-6FA9-44F7-9692-186F6ADBF04A}"/>
              </a:ext>
            </a:extLst>
          </p:cNvPr>
          <p:cNvSpPr>
            <a:spLocks noGrp="1" noRot="1" noChangeAspect="1" noChangeArrowheads="1" noTextEdit="1"/>
          </p:cNvSpPr>
          <p:nvPr>
            <p:ph type="sldImg"/>
          </p:nvPr>
        </p:nvSpPr>
        <p:spPr>
          <a:xfrm>
            <a:off x="381000" y="685800"/>
            <a:ext cx="6096000" cy="3429000"/>
          </a:xfrm>
          <a:ln/>
        </p:spPr>
      </p:sp>
      <p:sp>
        <p:nvSpPr>
          <p:cNvPr id="10244" name="Rectangle 3">
            <a:extLst>
              <a:ext uri="{FF2B5EF4-FFF2-40B4-BE49-F238E27FC236}">
                <a16:creationId xmlns:a16="http://schemas.microsoft.com/office/drawing/2014/main" id="{E9B69DA0-B525-43CE-BB4D-3CBC237FAF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2F45E9B2-2EB7-4958-B422-D4C4F1297E1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E9DF2AE-7F26-423B-A74B-ED413C0F22A0}" type="slidenum">
              <a:rPr lang="cs-CZ" altLang="cs-CZ"/>
              <a:pPr>
                <a:spcBef>
                  <a:spcPct val="0"/>
                </a:spcBef>
              </a:pPr>
              <a:t>5</a:t>
            </a:fld>
            <a:endParaRPr lang="cs-CZ" altLang="cs-CZ"/>
          </a:p>
        </p:txBody>
      </p:sp>
      <p:sp>
        <p:nvSpPr>
          <p:cNvPr id="12291" name="Rectangle 2">
            <a:extLst>
              <a:ext uri="{FF2B5EF4-FFF2-40B4-BE49-F238E27FC236}">
                <a16:creationId xmlns:a16="http://schemas.microsoft.com/office/drawing/2014/main" id="{772B588D-8A60-4118-97C6-79D2EA30F263}"/>
              </a:ext>
            </a:extLst>
          </p:cNvPr>
          <p:cNvSpPr>
            <a:spLocks noGrp="1" noRot="1" noChangeAspect="1" noChangeArrowheads="1" noTextEdit="1"/>
          </p:cNvSpPr>
          <p:nvPr>
            <p:ph type="sldImg"/>
          </p:nvPr>
        </p:nvSpPr>
        <p:spPr>
          <a:xfrm>
            <a:off x="381000" y="685800"/>
            <a:ext cx="6096000" cy="3429000"/>
          </a:xfrm>
          <a:ln/>
        </p:spPr>
      </p:sp>
      <p:sp>
        <p:nvSpPr>
          <p:cNvPr id="12292" name="Rectangle 3">
            <a:extLst>
              <a:ext uri="{FF2B5EF4-FFF2-40B4-BE49-F238E27FC236}">
                <a16:creationId xmlns:a16="http://schemas.microsoft.com/office/drawing/2014/main" id="{BE559E2A-A121-455D-9D2D-AC3B47CAB5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27A2CFD9-D08B-40A3-9242-9D220C5642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8C0EE5A-C542-4F4F-BC74-E4A1579377A4}" type="slidenum">
              <a:rPr lang="cs-CZ" altLang="cs-CZ"/>
              <a:pPr>
                <a:spcBef>
                  <a:spcPct val="0"/>
                </a:spcBef>
              </a:pPr>
              <a:t>6</a:t>
            </a:fld>
            <a:endParaRPr lang="cs-CZ" altLang="cs-CZ"/>
          </a:p>
        </p:txBody>
      </p:sp>
      <p:sp>
        <p:nvSpPr>
          <p:cNvPr id="14339" name="Rectangle 2">
            <a:extLst>
              <a:ext uri="{FF2B5EF4-FFF2-40B4-BE49-F238E27FC236}">
                <a16:creationId xmlns:a16="http://schemas.microsoft.com/office/drawing/2014/main" id="{A4CA8AB0-51A8-49AB-9C76-C7ED60E6FF23}"/>
              </a:ext>
            </a:extLst>
          </p:cNvPr>
          <p:cNvSpPr>
            <a:spLocks noGrp="1" noRot="1" noChangeAspect="1" noChangeArrowheads="1" noTextEdit="1"/>
          </p:cNvSpPr>
          <p:nvPr>
            <p:ph type="sldImg"/>
          </p:nvPr>
        </p:nvSpPr>
        <p:spPr>
          <a:xfrm>
            <a:off x="381000" y="685800"/>
            <a:ext cx="6096000" cy="3429000"/>
          </a:xfrm>
          <a:ln/>
        </p:spPr>
      </p:sp>
      <p:sp>
        <p:nvSpPr>
          <p:cNvPr id="14340" name="Rectangle 3">
            <a:extLst>
              <a:ext uri="{FF2B5EF4-FFF2-40B4-BE49-F238E27FC236}">
                <a16:creationId xmlns:a16="http://schemas.microsoft.com/office/drawing/2014/main" id="{E11B7786-50EF-49E5-9ADF-0B5055B537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569652C9-5983-4121-A548-E12D0B7D81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E4E10F0-A522-4DE0-8C37-84460D91B178}" type="slidenum">
              <a:rPr lang="cs-CZ" altLang="cs-CZ"/>
              <a:pPr>
                <a:spcBef>
                  <a:spcPct val="0"/>
                </a:spcBef>
              </a:pPr>
              <a:t>7</a:t>
            </a:fld>
            <a:endParaRPr lang="cs-CZ" altLang="cs-CZ"/>
          </a:p>
        </p:txBody>
      </p:sp>
      <p:sp>
        <p:nvSpPr>
          <p:cNvPr id="16387" name="Rectangle 2">
            <a:extLst>
              <a:ext uri="{FF2B5EF4-FFF2-40B4-BE49-F238E27FC236}">
                <a16:creationId xmlns:a16="http://schemas.microsoft.com/office/drawing/2014/main" id="{A8DF87F2-237C-4914-A6A0-02CEAB300E43}"/>
              </a:ext>
            </a:extLst>
          </p:cNvPr>
          <p:cNvSpPr>
            <a:spLocks noGrp="1" noRot="1" noChangeAspect="1" noChangeArrowheads="1" noTextEdit="1"/>
          </p:cNvSpPr>
          <p:nvPr>
            <p:ph type="sldImg"/>
          </p:nvPr>
        </p:nvSpPr>
        <p:spPr>
          <a:xfrm>
            <a:off x="381000" y="685800"/>
            <a:ext cx="6096000" cy="3429000"/>
          </a:xfrm>
          <a:ln/>
        </p:spPr>
      </p:sp>
      <p:sp>
        <p:nvSpPr>
          <p:cNvPr id="16388" name="Rectangle 3">
            <a:extLst>
              <a:ext uri="{FF2B5EF4-FFF2-40B4-BE49-F238E27FC236}">
                <a16:creationId xmlns:a16="http://schemas.microsoft.com/office/drawing/2014/main" id="{2EEF8E76-A53B-4162-8542-389342A54A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1F89CCD6-8CB1-4D9D-B21D-AB060E07E3E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95DB00-04B2-45C6-8293-5E22C68CCF2E}" type="slidenum">
              <a:rPr lang="cs-CZ" altLang="cs-CZ"/>
              <a:pPr>
                <a:spcBef>
                  <a:spcPct val="0"/>
                </a:spcBef>
              </a:pPr>
              <a:t>8</a:t>
            </a:fld>
            <a:endParaRPr lang="cs-CZ" altLang="cs-CZ"/>
          </a:p>
        </p:txBody>
      </p:sp>
      <p:sp>
        <p:nvSpPr>
          <p:cNvPr id="18435" name="Rectangle 2">
            <a:extLst>
              <a:ext uri="{FF2B5EF4-FFF2-40B4-BE49-F238E27FC236}">
                <a16:creationId xmlns:a16="http://schemas.microsoft.com/office/drawing/2014/main" id="{DBC19E46-AE39-4B42-B298-CFF0A158DEAF}"/>
              </a:ext>
            </a:extLst>
          </p:cNvPr>
          <p:cNvSpPr>
            <a:spLocks noGrp="1" noRot="1" noChangeAspect="1" noChangeArrowheads="1" noTextEdit="1"/>
          </p:cNvSpPr>
          <p:nvPr>
            <p:ph type="sldImg"/>
          </p:nvPr>
        </p:nvSpPr>
        <p:spPr>
          <a:xfrm>
            <a:off x="381000" y="685800"/>
            <a:ext cx="6096000" cy="3429000"/>
          </a:xfrm>
          <a:ln/>
        </p:spPr>
      </p:sp>
      <p:sp>
        <p:nvSpPr>
          <p:cNvPr id="18436" name="Rectangle 3">
            <a:extLst>
              <a:ext uri="{FF2B5EF4-FFF2-40B4-BE49-F238E27FC236}">
                <a16:creationId xmlns:a16="http://schemas.microsoft.com/office/drawing/2014/main" id="{98850805-3BE8-4332-A794-26ACF03D45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1734317-80AF-4026-8705-14C67B0DFF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08EC908-E877-458D-AB47-7D3EE6089200}" type="slidenum">
              <a:rPr lang="cs-CZ" altLang="cs-CZ"/>
              <a:pPr>
                <a:spcBef>
                  <a:spcPct val="0"/>
                </a:spcBef>
              </a:pPr>
              <a:t>9</a:t>
            </a:fld>
            <a:endParaRPr lang="cs-CZ" altLang="cs-CZ"/>
          </a:p>
        </p:txBody>
      </p:sp>
      <p:sp>
        <p:nvSpPr>
          <p:cNvPr id="20483" name="Rectangle 2">
            <a:extLst>
              <a:ext uri="{FF2B5EF4-FFF2-40B4-BE49-F238E27FC236}">
                <a16:creationId xmlns:a16="http://schemas.microsoft.com/office/drawing/2014/main" id="{172D26A9-0FDD-4DDF-A4C7-CFF97EEE1E59}"/>
              </a:ext>
            </a:extLst>
          </p:cNvPr>
          <p:cNvSpPr>
            <a:spLocks noGrp="1" noRot="1" noChangeAspect="1" noChangeArrowheads="1" noTextEdit="1"/>
          </p:cNvSpPr>
          <p:nvPr>
            <p:ph type="sldImg"/>
          </p:nvPr>
        </p:nvSpPr>
        <p:spPr>
          <a:xfrm>
            <a:off x="381000" y="685800"/>
            <a:ext cx="6096000" cy="3429000"/>
          </a:xfrm>
          <a:ln/>
        </p:spPr>
      </p:sp>
      <p:sp>
        <p:nvSpPr>
          <p:cNvPr id="20484" name="Rectangle 3">
            <a:extLst>
              <a:ext uri="{FF2B5EF4-FFF2-40B4-BE49-F238E27FC236}">
                <a16:creationId xmlns:a16="http://schemas.microsoft.com/office/drawing/2014/main" id="{97FCFEE1-D944-4356-8A20-CA978FB89F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10610E3-DFDB-4BE1-B767-80DE2613EC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5D3F3FA-F7B1-4177-A3BF-7C8A2A624C8C}" type="slidenum">
              <a:rPr lang="cs-CZ" altLang="cs-CZ"/>
              <a:pPr>
                <a:spcBef>
                  <a:spcPct val="0"/>
                </a:spcBef>
              </a:pPr>
              <a:t>10</a:t>
            </a:fld>
            <a:endParaRPr lang="cs-CZ" altLang="cs-CZ"/>
          </a:p>
        </p:txBody>
      </p:sp>
      <p:sp>
        <p:nvSpPr>
          <p:cNvPr id="22531" name="Rectangle 2">
            <a:extLst>
              <a:ext uri="{FF2B5EF4-FFF2-40B4-BE49-F238E27FC236}">
                <a16:creationId xmlns:a16="http://schemas.microsoft.com/office/drawing/2014/main" id="{DD767066-71BD-415B-B20D-B9C272D88EE9}"/>
              </a:ext>
            </a:extLst>
          </p:cNvPr>
          <p:cNvSpPr>
            <a:spLocks noGrp="1" noRot="1" noChangeAspect="1" noChangeArrowheads="1" noTextEdit="1"/>
          </p:cNvSpPr>
          <p:nvPr>
            <p:ph type="sldImg"/>
          </p:nvPr>
        </p:nvSpPr>
        <p:spPr>
          <a:xfrm>
            <a:off x="381000" y="685800"/>
            <a:ext cx="6096000" cy="3429000"/>
          </a:xfrm>
          <a:ln/>
        </p:spPr>
      </p:sp>
      <p:sp>
        <p:nvSpPr>
          <p:cNvPr id="22532" name="Rectangle 3">
            <a:extLst>
              <a:ext uri="{FF2B5EF4-FFF2-40B4-BE49-F238E27FC236}">
                <a16:creationId xmlns:a16="http://schemas.microsoft.com/office/drawing/2014/main" id="{D21FCB7B-733F-4ED5-8B75-CB04A84142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6" name="Obrázek 1">
            <a:extLst>
              <a:ext uri="{FF2B5EF4-FFF2-40B4-BE49-F238E27FC236}">
                <a16:creationId xmlns:a16="http://schemas.microsoft.com/office/drawing/2014/main" id="{7A558590-3D19-6C48-A2E2-AA9685798C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5" name="Obrázek 1">
            <a:extLst>
              <a:ext uri="{FF2B5EF4-FFF2-40B4-BE49-F238E27FC236}">
                <a16:creationId xmlns:a16="http://schemas.microsoft.com/office/drawing/2014/main" id="{0F2C13CE-A0CC-E748-B805-EB1352FB7DC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cs-CZ"/>
              <a:t>Zápatí prezentace</a:t>
            </a:r>
            <a:endParaRPr lang="cs-CZ" dirty="0"/>
          </a:p>
        </p:txBody>
      </p:sp>
      <p:pic>
        <p:nvPicPr>
          <p:cNvPr id="10" name="Obrázek 8">
            <a:extLst>
              <a:ext uri="{FF2B5EF4-FFF2-40B4-BE49-F238E27FC236}">
                <a16:creationId xmlns:a16="http://schemas.microsoft.com/office/drawing/2014/main" id="{3DA34264-82BA-334B-A52D-7C7E3907532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0000DC"/>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62FAE87C-EBEA-6046-B188-17A3FDF54E5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39481167"/>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0000DC"/>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cs-CZ"/>
              <a:t>Zápatí prezentace</a:t>
            </a:r>
            <a:endParaRPr lang="cs-CZ" dirty="0"/>
          </a:p>
        </p:txBody>
      </p:sp>
      <p:pic>
        <p:nvPicPr>
          <p:cNvPr id="11" name="Obrázek 8">
            <a:extLst>
              <a:ext uri="{FF2B5EF4-FFF2-40B4-BE49-F238E27FC236}">
                <a16:creationId xmlns:a16="http://schemas.microsoft.com/office/drawing/2014/main" id="{FF2AF076-03BF-A840-9AC6-67D6A53082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2325600" cy="673200"/>
          </a:xfrm>
          <a:prstGeom prst="rect">
            <a:avLst/>
          </a:prstGeom>
        </p:spPr>
      </p:pic>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0000DC"/>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3" cy="324000"/>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logo slide">
    <p:bg>
      <p:bgPr>
        <a:solidFill>
          <a:srgbClr val="0000DC"/>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297000" y="2618763"/>
            <a:ext cx="5598000" cy="1620473"/>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09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E93057EA-3605-446E-BF23-C2D0881A169D}"/>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5">
            <a:extLst>
              <a:ext uri="{FF2B5EF4-FFF2-40B4-BE49-F238E27FC236}">
                <a16:creationId xmlns:a16="http://schemas.microsoft.com/office/drawing/2014/main" id="{AD450F4F-A808-4754-8238-5889F42C086E}"/>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6">
            <a:extLst>
              <a:ext uri="{FF2B5EF4-FFF2-40B4-BE49-F238E27FC236}">
                <a16:creationId xmlns:a16="http://schemas.microsoft.com/office/drawing/2014/main" id="{7E60B9B7-ABC3-4ADC-A8E9-EFC3CDB86312}"/>
              </a:ext>
            </a:extLst>
          </p:cNvPr>
          <p:cNvSpPr>
            <a:spLocks noGrp="1" noChangeArrowheads="1"/>
          </p:cNvSpPr>
          <p:nvPr>
            <p:ph type="sldNum" sz="quarter" idx="12"/>
          </p:nvPr>
        </p:nvSpPr>
        <p:spPr>
          <a:ln/>
        </p:spPr>
        <p:txBody>
          <a:bodyPr/>
          <a:lstStyle>
            <a:lvl1pPr>
              <a:defRPr/>
            </a:lvl1pPr>
          </a:lstStyle>
          <a:p>
            <a:fld id="{EA5617F2-457C-4762-8BBE-20B33B845CA5}" type="slidenum">
              <a:rPr lang="cs-CZ" altLang="cs-CZ"/>
              <a:pPr/>
              <a:t>‹#›</a:t>
            </a:fld>
            <a:endParaRPr lang="cs-CZ" altLang="cs-CZ"/>
          </a:p>
        </p:txBody>
      </p:sp>
    </p:spTree>
    <p:extLst>
      <p:ext uri="{BB962C8B-B14F-4D97-AF65-F5344CB8AC3E}">
        <p14:creationId xmlns:p14="http://schemas.microsoft.com/office/powerpoint/2010/main" val="2604995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TwoObj" preserve="1">
  <p:cSld name="Nadpis, text a 2 obsahy">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09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quarter" idx="2"/>
          </p:nvPr>
        </p:nvSpPr>
        <p:spPr>
          <a:xfrm>
            <a:off x="6197600" y="1600200"/>
            <a:ext cx="5384800" cy="2185988"/>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obsah 4"/>
          <p:cNvSpPr>
            <a:spLocks noGrp="1"/>
          </p:cNvSpPr>
          <p:nvPr>
            <p:ph sz="quarter" idx="3"/>
          </p:nvPr>
        </p:nvSpPr>
        <p:spPr>
          <a:xfrm>
            <a:off x="6197600" y="3938589"/>
            <a:ext cx="5384800" cy="2187575"/>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Rectangle 4">
            <a:extLst>
              <a:ext uri="{FF2B5EF4-FFF2-40B4-BE49-F238E27FC236}">
                <a16:creationId xmlns:a16="http://schemas.microsoft.com/office/drawing/2014/main" id="{8414B6BD-4B30-4276-87D7-C9E0C795C4AD}"/>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7" name="Rectangle 5">
            <a:extLst>
              <a:ext uri="{FF2B5EF4-FFF2-40B4-BE49-F238E27FC236}">
                <a16:creationId xmlns:a16="http://schemas.microsoft.com/office/drawing/2014/main" id="{BFF188B4-DB66-4FB6-AE7C-466B89082805}"/>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8" name="Rectangle 6">
            <a:extLst>
              <a:ext uri="{FF2B5EF4-FFF2-40B4-BE49-F238E27FC236}">
                <a16:creationId xmlns:a16="http://schemas.microsoft.com/office/drawing/2014/main" id="{4269CBA3-C250-47F3-81D1-E45E121E9ED1}"/>
              </a:ext>
            </a:extLst>
          </p:cNvPr>
          <p:cNvSpPr>
            <a:spLocks noGrp="1" noChangeArrowheads="1"/>
          </p:cNvSpPr>
          <p:nvPr>
            <p:ph type="sldNum" sz="quarter" idx="12"/>
          </p:nvPr>
        </p:nvSpPr>
        <p:spPr>
          <a:ln/>
        </p:spPr>
        <p:txBody>
          <a:bodyPr/>
          <a:lstStyle>
            <a:lvl1pPr>
              <a:defRPr/>
            </a:lvl1pPr>
          </a:lstStyle>
          <a:p>
            <a:fld id="{28C7518D-168E-445F-8F1F-F81A65DF98A2}" type="slidenum">
              <a:rPr lang="cs-CZ" altLang="cs-CZ"/>
              <a:pPr/>
              <a:t>‹#›</a:t>
            </a:fld>
            <a:endParaRPr lang="cs-CZ" altLang="cs-CZ"/>
          </a:p>
        </p:txBody>
      </p:sp>
    </p:spTree>
    <p:extLst>
      <p:ext uri="{BB962C8B-B14F-4D97-AF65-F5344CB8AC3E}">
        <p14:creationId xmlns:p14="http://schemas.microsoft.com/office/powerpoint/2010/main" val="1880112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7" name="Obrázek 1">
            <a:extLst>
              <a:ext uri="{FF2B5EF4-FFF2-40B4-BE49-F238E27FC236}">
                <a16:creationId xmlns:a16="http://schemas.microsoft.com/office/drawing/2014/main" id="{CFFDD51A-A9F8-FE4E-B3A4-730012EB1A4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fourObj" preserve="1">
  <p:cSld name="Nadpis a 4 obsahy">
    <p:spTree>
      <p:nvGrpSpPr>
        <p:cNvPr id="1" name=""/>
        <p:cNvGrpSpPr/>
        <p:nvPr/>
      </p:nvGrpSpPr>
      <p:grpSpPr>
        <a:xfrm>
          <a:off x="0" y="0"/>
          <a:ext cx="0" cy="0"/>
          <a:chOff x="0" y="0"/>
          <a:chExt cx="0" cy="0"/>
        </a:xfrm>
      </p:grpSpPr>
      <p:sp>
        <p:nvSpPr>
          <p:cNvPr id="2" name="Nadpis 1"/>
          <p:cNvSpPr>
            <a:spLocks noGrp="1"/>
          </p:cNvSpPr>
          <p:nvPr>
            <p:ph type="title" sz="quarter"/>
          </p:nvPr>
        </p:nvSpPr>
        <p:spPr>
          <a:xfrm>
            <a:off x="609600" y="274638"/>
            <a:ext cx="10972800" cy="1143000"/>
          </a:xfrm>
        </p:spPr>
        <p:txBody>
          <a:bodyPr/>
          <a:lstStyle/>
          <a:p>
            <a:r>
              <a:rPr lang="cs-CZ"/>
              <a:t>Klepnutím lze upravit styl předlohy nadpisů.</a:t>
            </a:r>
          </a:p>
        </p:txBody>
      </p:sp>
      <p:sp>
        <p:nvSpPr>
          <p:cNvPr id="3" name="Zástupný symbol pro obsah 2"/>
          <p:cNvSpPr>
            <a:spLocks noGrp="1"/>
          </p:cNvSpPr>
          <p:nvPr>
            <p:ph sz="quarter" idx="1"/>
          </p:nvPr>
        </p:nvSpPr>
        <p:spPr>
          <a:xfrm>
            <a:off x="609600" y="1600200"/>
            <a:ext cx="5384800" cy="2185988"/>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quarter" idx="2"/>
          </p:nvPr>
        </p:nvSpPr>
        <p:spPr>
          <a:xfrm>
            <a:off x="6197600" y="1600200"/>
            <a:ext cx="5384800" cy="2185988"/>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obsah 4"/>
          <p:cNvSpPr>
            <a:spLocks noGrp="1"/>
          </p:cNvSpPr>
          <p:nvPr>
            <p:ph sz="quarter" idx="3"/>
          </p:nvPr>
        </p:nvSpPr>
        <p:spPr>
          <a:xfrm>
            <a:off x="609600" y="3938589"/>
            <a:ext cx="5384800" cy="2187575"/>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obsah 5"/>
          <p:cNvSpPr>
            <a:spLocks noGrp="1"/>
          </p:cNvSpPr>
          <p:nvPr>
            <p:ph sz="quarter" idx="4"/>
          </p:nvPr>
        </p:nvSpPr>
        <p:spPr>
          <a:xfrm>
            <a:off x="6197600" y="3938589"/>
            <a:ext cx="5384800" cy="2187575"/>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4">
            <a:extLst>
              <a:ext uri="{FF2B5EF4-FFF2-40B4-BE49-F238E27FC236}">
                <a16:creationId xmlns:a16="http://schemas.microsoft.com/office/drawing/2014/main" id="{EB8F0E61-5B12-4818-BB86-E946A53EDA9B}"/>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8" name="Rectangle 5">
            <a:extLst>
              <a:ext uri="{FF2B5EF4-FFF2-40B4-BE49-F238E27FC236}">
                <a16:creationId xmlns:a16="http://schemas.microsoft.com/office/drawing/2014/main" id="{973E21FE-0AAC-4486-80E0-49430CB612B5}"/>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9" name="Rectangle 6">
            <a:extLst>
              <a:ext uri="{FF2B5EF4-FFF2-40B4-BE49-F238E27FC236}">
                <a16:creationId xmlns:a16="http://schemas.microsoft.com/office/drawing/2014/main" id="{184CC22C-B408-40D7-9098-C9E42F6DC4D7}"/>
              </a:ext>
            </a:extLst>
          </p:cNvPr>
          <p:cNvSpPr>
            <a:spLocks noGrp="1" noChangeArrowheads="1"/>
          </p:cNvSpPr>
          <p:nvPr>
            <p:ph type="sldNum" sz="quarter" idx="12"/>
          </p:nvPr>
        </p:nvSpPr>
        <p:spPr>
          <a:ln/>
        </p:spPr>
        <p:txBody>
          <a:bodyPr/>
          <a:lstStyle>
            <a:lvl1pPr>
              <a:defRPr/>
            </a:lvl1pPr>
          </a:lstStyle>
          <a:p>
            <a:fld id="{CBD4C40F-9D03-4928-A077-BDE4536D51B4}" type="slidenum">
              <a:rPr lang="cs-CZ" altLang="cs-CZ"/>
              <a:pPr/>
              <a:t>‹#›</a:t>
            </a:fld>
            <a:endParaRPr lang="cs-CZ" altLang="cs-CZ"/>
          </a:p>
        </p:txBody>
      </p:sp>
    </p:spTree>
    <p:extLst>
      <p:ext uri="{BB962C8B-B14F-4D97-AF65-F5344CB8AC3E}">
        <p14:creationId xmlns:p14="http://schemas.microsoft.com/office/powerpoint/2010/main" val="1431043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8" name="Obrázek 1">
            <a:extLst>
              <a:ext uri="{FF2B5EF4-FFF2-40B4-BE49-F238E27FC236}">
                <a16:creationId xmlns:a16="http://schemas.microsoft.com/office/drawing/2014/main" id="{B8CF8514-A699-7446-A004-D53B6C058A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1">
            <a:extLst>
              <a:ext uri="{FF2B5EF4-FFF2-40B4-BE49-F238E27FC236}">
                <a16:creationId xmlns:a16="http://schemas.microsoft.com/office/drawing/2014/main" id="{56972E37-6C79-104E-9A2E-0A7D6AE76D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1">
            <a:extLst>
              <a:ext uri="{FF2B5EF4-FFF2-40B4-BE49-F238E27FC236}">
                <a16:creationId xmlns:a16="http://schemas.microsoft.com/office/drawing/2014/main" id="{7BC10773-D561-EC40-B870-2EB7E6832C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12" name="Obrázek 1">
            <a:extLst>
              <a:ext uri="{FF2B5EF4-FFF2-40B4-BE49-F238E27FC236}">
                <a16:creationId xmlns:a16="http://schemas.microsoft.com/office/drawing/2014/main" id="{AAC051C2-3678-DC41-8EFB-F28692213E0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22" name="Obrázek 1">
            <a:extLst>
              <a:ext uri="{FF2B5EF4-FFF2-40B4-BE49-F238E27FC236}">
                <a16:creationId xmlns:a16="http://schemas.microsoft.com/office/drawing/2014/main" id="{0354C595-25A7-D342-992D-A47A315A96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6" name="Obrázek 1">
            <a:extLst>
              <a:ext uri="{FF2B5EF4-FFF2-40B4-BE49-F238E27FC236}">
                <a16:creationId xmlns:a16="http://schemas.microsoft.com/office/drawing/2014/main" id="{8CCE2A48-C459-CA4C-978D-0CE03EA53FE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8" name="Obrázek 1">
            <a:extLst>
              <a:ext uri="{FF2B5EF4-FFF2-40B4-BE49-F238E27FC236}">
                <a16:creationId xmlns:a16="http://schemas.microsoft.com/office/drawing/2014/main" id="{B8E44221-4107-1D4F-ACA7-8A5430625CB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45200" y="6127200"/>
            <a:ext cx="1119272" cy="32400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Zápatí prezentace</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 id="2147483699" r:id="rId18"/>
    <p:sldLayoutId id="2147483700" r:id="rId19"/>
    <p:sldLayoutId id="2147483701" r:id="rId20"/>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22"/>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0.xml"/><Relationship Id="rId4" Type="http://schemas.openxmlformats.org/officeDocument/2006/relationships/image" Target="../media/image12.gif"/></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oleObject" Target="../embeddings/oleObject2.bin"/><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pätu 1">
            <a:extLst>
              <a:ext uri="{FF2B5EF4-FFF2-40B4-BE49-F238E27FC236}">
                <a16:creationId xmlns:a16="http://schemas.microsoft.com/office/drawing/2014/main" id="{A4692E60-FDF9-1E4F-A820-B4DF2F656193}"/>
              </a:ext>
            </a:extLst>
          </p:cNvPr>
          <p:cNvSpPr>
            <a:spLocks noGrp="1"/>
          </p:cNvSpPr>
          <p:nvPr>
            <p:ph type="ftr" sz="quarter" idx="10"/>
          </p:nvPr>
        </p:nvSpPr>
        <p:spPr/>
        <p:txBody>
          <a:bodyPr/>
          <a:lstStyle/>
          <a:p>
            <a:r>
              <a:rPr lang="en-GB" altLang="cs-CZ" sz="1200" b="1" dirty="0"/>
              <a:t>Dep</a:t>
            </a:r>
            <a:r>
              <a:rPr lang="cs-CZ" altLang="cs-CZ" sz="1200" b="1" dirty="0" err="1"/>
              <a:t>artment</a:t>
            </a:r>
            <a:r>
              <a:rPr lang="cs-CZ" altLang="cs-CZ" sz="1200" b="1" dirty="0"/>
              <a:t> </a:t>
            </a:r>
            <a:r>
              <a:rPr lang="cs-CZ" altLang="cs-CZ" sz="1200" b="1" dirty="0" err="1"/>
              <a:t>of</a:t>
            </a:r>
            <a:r>
              <a:rPr lang="en-GB" altLang="cs-CZ" sz="1200" b="1" dirty="0"/>
              <a:t> Biophysics, Medical </a:t>
            </a:r>
            <a:r>
              <a:rPr lang="cs-CZ" altLang="cs-CZ" sz="1200" b="1" dirty="0"/>
              <a:t>F</a:t>
            </a:r>
            <a:r>
              <a:rPr lang="en-GB" altLang="cs-CZ" sz="1200" b="1" dirty="0" err="1"/>
              <a:t>aculty</a:t>
            </a:r>
            <a:r>
              <a:rPr lang="en-GB" altLang="cs-CZ" sz="1200" b="1" dirty="0"/>
              <a:t>,</a:t>
            </a:r>
            <a:r>
              <a:rPr lang="cs-CZ" altLang="cs-CZ" sz="1200" b="1" dirty="0"/>
              <a:t> </a:t>
            </a:r>
            <a:r>
              <a:rPr lang="en-GB" altLang="cs-CZ" sz="1200" b="1" dirty="0"/>
              <a:t>Masaryk University in Brno</a:t>
            </a:r>
            <a:endParaRPr lang="cs-CZ" b="1" dirty="0"/>
          </a:p>
        </p:txBody>
      </p:sp>
      <p:sp>
        <p:nvSpPr>
          <p:cNvPr id="3" name="Zástupný objekt pre číslo snímky 2">
            <a:extLst>
              <a:ext uri="{FF2B5EF4-FFF2-40B4-BE49-F238E27FC236}">
                <a16:creationId xmlns:a16="http://schemas.microsoft.com/office/drawing/2014/main" id="{9DAF3088-3E4D-9845-B71B-E817345CD820}"/>
              </a:ext>
            </a:extLst>
          </p:cNvPr>
          <p:cNvSpPr>
            <a:spLocks noGrp="1"/>
          </p:cNvSpPr>
          <p:nvPr>
            <p:ph type="sldNum" sz="quarter" idx="11"/>
          </p:nvPr>
        </p:nvSpPr>
        <p:spPr/>
        <p:txBody>
          <a:bodyPr/>
          <a:lstStyle/>
          <a:p>
            <a:fld id="{0DE708CC-0C3F-4567-9698-B54C0F35BD31}" type="slidenum">
              <a:rPr lang="cs-CZ" altLang="cs-CZ" noProof="0" smtClean="0"/>
              <a:pPr/>
              <a:t>1</a:t>
            </a:fld>
            <a:endParaRPr lang="cs-CZ" altLang="cs-CZ" noProof="0" dirty="0"/>
          </a:p>
        </p:txBody>
      </p:sp>
      <p:sp>
        <p:nvSpPr>
          <p:cNvPr id="4" name="Nadpis 3">
            <a:extLst>
              <a:ext uri="{FF2B5EF4-FFF2-40B4-BE49-F238E27FC236}">
                <a16:creationId xmlns:a16="http://schemas.microsoft.com/office/drawing/2014/main" id="{2491EF5B-3067-7546-837B-2D005F3ED499}"/>
              </a:ext>
            </a:extLst>
          </p:cNvPr>
          <p:cNvSpPr>
            <a:spLocks noGrp="1"/>
          </p:cNvSpPr>
          <p:nvPr>
            <p:ph type="title"/>
          </p:nvPr>
        </p:nvSpPr>
        <p:spPr/>
        <p:txBody>
          <a:bodyPr/>
          <a:lstStyle/>
          <a:p>
            <a:r>
              <a:rPr lang="en-GB" altLang="cs-CZ" sz="4400" dirty="0"/>
              <a:t>Lectures on Medical Biophysics</a:t>
            </a:r>
            <a:endParaRPr lang="cs-CZ" dirty="0"/>
          </a:p>
        </p:txBody>
      </p:sp>
      <p:sp>
        <p:nvSpPr>
          <p:cNvPr id="5" name="Podnadpis 4">
            <a:extLst>
              <a:ext uri="{FF2B5EF4-FFF2-40B4-BE49-F238E27FC236}">
                <a16:creationId xmlns:a16="http://schemas.microsoft.com/office/drawing/2014/main" id="{BDA74EBB-06F9-2F42-BBA7-49358111EC86}"/>
              </a:ext>
            </a:extLst>
          </p:cNvPr>
          <p:cNvSpPr>
            <a:spLocks noGrp="1"/>
          </p:cNvSpPr>
          <p:nvPr>
            <p:ph type="subTitle" idx="1"/>
          </p:nvPr>
        </p:nvSpPr>
        <p:spPr/>
        <p:txBody>
          <a:bodyPr/>
          <a:lstStyle/>
          <a:p>
            <a:r>
              <a:rPr lang="en-GB" altLang="cs-CZ" sz="2400" b="1" dirty="0">
                <a:solidFill>
                  <a:srgbClr val="0000DC"/>
                </a:solidFill>
              </a:rPr>
              <a:t>Thermodynamic principles</a:t>
            </a:r>
            <a:endParaRPr lang="cs-CZ" altLang="cs-CZ" sz="2400" b="1" dirty="0">
              <a:solidFill>
                <a:srgbClr val="0000DC"/>
              </a:solidFill>
            </a:endParaRPr>
          </a:p>
          <a:p>
            <a:endParaRPr lang="cs-CZ" dirty="0"/>
          </a:p>
        </p:txBody>
      </p:sp>
      <p:pic>
        <p:nvPicPr>
          <p:cNvPr id="7" name="Picture 5" descr="o_watt">
            <a:extLst>
              <a:ext uri="{FF2B5EF4-FFF2-40B4-BE49-F238E27FC236}">
                <a16:creationId xmlns:a16="http://schemas.microsoft.com/office/drawing/2014/main" id="{FAB635D0-CB22-4023-9F6F-212FDC54AA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2866" y="368606"/>
            <a:ext cx="1484313" cy="1944688"/>
          </a:xfrm>
          <a:prstGeom prst="rect">
            <a:avLst/>
          </a:prstGeom>
          <a:noFill/>
          <a:ln w="76200">
            <a:solidFill>
              <a:srgbClr val="99CC00"/>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6">
            <a:extLst>
              <a:ext uri="{FF2B5EF4-FFF2-40B4-BE49-F238E27FC236}">
                <a16:creationId xmlns:a16="http://schemas.microsoft.com/office/drawing/2014/main" id="{1871E4AD-1421-4AC6-85BB-CD6BCB0E8F59}"/>
              </a:ext>
            </a:extLst>
          </p:cNvPr>
          <p:cNvSpPr>
            <a:spLocks noChangeArrowheads="1"/>
          </p:cNvSpPr>
          <p:nvPr/>
        </p:nvSpPr>
        <p:spPr bwMode="auto">
          <a:xfrm>
            <a:off x="9274162" y="2555913"/>
            <a:ext cx="1985077" cy="408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25392" bIns="12696"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cs-CZ" altLang="cs-CZ" sz="1200" b="1" dirty="0"/>
              <a:t>JAMES WATT</a:t>
            </a:r>
          </a:p>
          <a:p>
            <a:pPr eaLnBrk="1" hangingPunct="1">
              <a:spcBef>
                <a:spcPct val="0"/>
              </a:spcBef>
              <a:buFontTx/>
              <a:buNone/>
            </a:pPr>
            <a:r>
              <a:rPr lang="cs-CZ" altLang="cs-CZ" sz="1200" b="1" dirty="0"/>
              <a:t>19.1.1736 - 19.8.1819</a:t>
            </a:r>
            <a:endParaRPr lang="cs-CZ" altLang="cs-CZ" sz="1200" dirty="0"/>
          </a:p>
        </p:txBody>
      </p:sp>
      <p:pic>
        <p:nvPicPr>
          <p:cNvPr id="9" name="Picture 8" descr="pstroj444">
            <a:extLst>
              <a:ext uri="{FF2B5EF4-FFF2-40B4-BE49-F238E27FC236}">
                <a16:creationId xmlns:a16="http://schemas.microsoft.com/office/drawing/2014/main" id="{0D51F96D-0E42-4618-8BDA-BBEAACCA359A}"/>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56609" y="4060157"/>
            <a:ext cx="3038475"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334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17" presetClass="entr" presetSubtype="1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strVal val="#ppt_h"/>
                                          </p:val>
                                        </p:tav>
                                        <p:tav tm="100000">
                                          <p:val>
                                            <p:strVal val="#ppt_h"/>
                                          </p:val>
                                        </p:tav>
                                      </p:tavLst>
                                    </p:anim>
                                  </p:childTnLst>
                                </p:cTn>
                              </p:par>
                            </p:childTnLst>
                          </p:cTn>
                        </p:par>
                        <p:par>
                          <p:cTn id="16" fill="hold">
                            <p:stCondLst>
                              <p:cond delay="1500"/>
                            </p:stCondLst>
                            <p:childTnLst>
                              <p:par>
                                <p:cTn id="17" presetID="49" presetClass="entr" presetSubtype="0" decel="100000"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 calcmode="lin" valueType="num">
                                      <p:cBhvr>
                                        <p:cTn id="21" dur="500" fill="hold"/>
                                        <p:tgtEl>
                                          <p:spTgt spid="9"/>
                                        </p:tgtEl>
                                        <p:attrNameLst>
                                          <p:attrName>style.rotation</p:attrName>
                                        </p:attrNameLst>
                                      </p:cBhvr>
                                      <p:tavLst>
                                        <p:tav tm="0">
                                          <p:val>
                                            <p:fltVal val="360"/>
                                          </p:val>
                                        </p:tav>
                                        <p:tav tm="100000">
                                          <p:val>
                                            <p:fltVal val="0"/>
                                          </p:val>
                                        </p:tav>
                                      </p:tavLst>
                                    </p:anim>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141732A-B722-4AA0-BB96-4A73F902E35A}"/>
              </a:ext>
            </a:extLst>
          </p:cNvPr>
          <p:cNvSpPr>
            <a:spLocks noGrp="1" noChangeArrowheads="1"/>
          </p:cNvSpPr>
          <p:nvPr>
            <p:ph type="title"/>
          </p:nvPr>
        </p:nvSpPr>
        <p:spPr>
          <a:xfrm>
            <a:off x="668875" y="233207"/>
            <a:ext cx="7983325" cy="451576"/>
          </a:xfrm>
        </p:spPr>
        <p:txBody>
          <a:bodyPr/>
          <a:lstStyle/>
          <a:p>
            <a:pPr eaLnBrk="1" hangingPunct="1"/>
            <a:r>
              <a:rPr lang="en-US" altLang="cs-CZ" dirty="0"/>
              <a:t>2</a:t>
            </a:r>
            <a:r>
              <a:rPr lang="en-US" altLang="cs-CZ" baseline="30000" dirty="0"/>
              <a:t>nd</a:t>
            </a:r>
            <a:r>
              <a:rPr lang="en-US" altLang="cs-CZ" dirty="0"/>
              <a:t> law of thermodynamics</a:t>
            </a:r>
          </a:p>
        </p:txBody>
      </p:sp>
      <p:sp>
        <p:nvSpPr>
          <p:cNvPr id="21507" name="Rectangle 3">
            <a:extLst>
              <a:ext uri="{FF2B5EF4-FFF2-40B4-BE49-F238E27FC236}">
                <a16:creationId xmlns:a16="http://schemas.microsoft.com/office/drawing/2014/main" id="{DA941495-1A67-432B-A48C-B47882D6723E}"/>
              </a:ext>
            </a:extLst>
          </p:cNvPr>
          <p:cNvSpPr>
            <a:spLocks noGrp="1" noChangeArrowheads="1"/>
          </p:cNvSpPr>
          <p:nvPr>
            <p:ph type="body" idx="1"/>
          </p:nvPr>
        </p:nvSpPr>
        <p:spPr>
          <a:xfrm>
            <a:off x="579572" y="684783"/>
            <a:ext cx="10467696" cy="5327650"/>
          </a:xfrm>
        </p:spPr>
        <p:txBody>
          <a:bodyPr/>
          <a:lstStyle/>
          <a:p>
            <a:pPr eaLnBrk="1" hangingPunct="1">
              <a:lnSpc>
                <a:spcPct val="80000"/>
              </a:lnSpc>
              <a:buFontTx/>
              <a:buNone/>
            </a:pPr>
            <a:endParaRPr lang="cs-CZ" altLang="cs-CZ" sz="1800" dirty="0">
              <a:latin typeface="Times New Roman" panose="02020603050405020304" pitchFamily="18" charset="0"/>
            </a:endParaRPr>
          </a:p>
          <a:p>
            <a:pPr eaLnBrk="1" hangingPunct="1">
              <a:lnSpc>
                <a:spcPct val="80000"/>
              </a:lnSpc>
              <a:buFontTx/>
              <a:buNone/>
            </a:pPr>
            <a:r>
              <a:rPr lang="en-GB" altLang="cs-CZ" dirty="0"/>
              <a:t>2</a:t>
            </a:r>
            <a:r>
              <a:rPr lang="en-GB" altLang="cs-CZ" baseline="30000" dirty="0"/>
              <a:t>nd</a:t>
            </a:r>
            <a:r>
              <a:rPr lang="en-GB" altLang="cs-CZ" dirty="0"/>
              <a:t> law of thermodynamics </a:t>
            </a:r>
            <a:endParaRPr lang="cs-CZ" altLang="cs-CZ" dirty="0"/>
          </a:p>
          <a:p>
            <a:pPr eaLnBrk="1" hangingPunct="1">
              <a:lnSpc>
                <a:spcPct val="80000"/>
              </a:lnSpc>
              <a:buFontTx/>
              <a:buNone/>
            </a:pPr>
            <a:r>
              <a:rPr lang="cs-CZ" sz="2000" b="1" dirty="0">
                <a:effectLst/>
                <a:latin typeface="Times New Roman" panose="02020603050405020304" pitchFamily="18" charset="0"/>
                <a:ea typeface="Times New Roman" panose="02020603050405020304" pitchFamily="18" charset="0"/>
              </a:rPr>
              <a:t>	</a:t>
            </a:r>
            <a:r>
              <a:rPr lang="en-GB" sz="2000" b="1" dirty="0">
                <a:effectLst/>
                <a:latin typeface="Times New Roman" panose="02020603050405020304" pitchFamily="18" charset="0"/>
                <a:ea typeface="Times New Roman" panose="02020603050405020304" pitchFamily="18" charset="0"/>
              </a:rPr>
              <a:t>It is impossible to construct a cyclically operating engine that would only take heat from a</a:t>
            </a:r>
            <a:r>
              <a:rPr lang="cs-CZ" sz="2000" b="1" dirty="0">
                <a:effectLst/>
                <a:latin typeface="Times New Roman" panose="02020603050405020304" pitchFamily="18" charset="0"/>
                <a:ea typeface="Times New Roman" panose="02020603050405020304" pitchFamily="18" charset="0"/>
              </a:rPr>
              <a:t> </a:t>
            </a:r>
            <a:r>
              <a:rPr lang="en-GB" sz="2000" b="1" dirty="0">
                <a:effectLst/>
                <a:latin typeface="Times New Roman" panose="02020603050405020304" pitchFamily="18" charset="0"/>
                <a:ea typeface="Times New Roman" panose="02020603050405020304" pitchFamily="18" charset="0"/>
              </a:rPr>
              <a:t>reservoir and convert it to equivalent work without transferring a certain amount of heat from a hotter to a colder body, so it is impossible to construct a so-called </a:t>
            </a:r>
            <a:r>
              <a:rPr lang="en-GB" sz="2000" b="1" i="1" dirty="0">
                <a:effectLst/>
                <a:latin typeface="Times New Roman" panose="02020603050405020304" pitchFamily="18" charset="0"/>
                <a:ea typeface="Times New Roman" panose="02020603050405020304" pitchFamily="18" charset="0"/>
              </a:rPr>
              <a:t>perpetuum mobile</a:t>
            </a:r>
            <a:r>
              <a:rPr lang="en-GB" sz="2000" b="1" dirty="0">
                <a:effectLst/>
                <a:latin typeface="Times New Roman" panose="02020603050405020304" pitchFamily="18" charset="0"/>
                <a:ea typeface="Times New Roman" panose="02020603050405020304" pitchFamily="18" charset="0"/>
              </a:rPr>
              <a:t> of the second kind. (Note: A </a:t>
            </a:r>
            <a:r>
              <a:rPr lang="en-GB" sz="2000" b="1" i="1" dirty="0">
                <a:effectLst/>
                <a:latin typeface="Times New Roman" panose="02020603050405020304" pitchFamily="18" charset="0"/>
                <a:ea typeface="Times New Roman" panose="02020603050405020304" pitchFamily="18" charset="0"/>
              </a:rPr>
              <a:t>perpetuum mobile</a:t>
            </a:r>
            <a:r>
              <a:rPr lang="en-GB" sz="2000" b="1" dirty="0">
                <a:effectLst/>
                <a:latin typeface="Times New Roman" panose="02020603050405020304" pitchFamily="18" charset="0"/>
                <a:ea typeface="Times New Roman" panose="02020603050405020304" pitchFamily="18" charset="0"/>
              </a:rPr>
              <a:t> of the first kind contradicts the law of conservation of energy.)</a:t>
            </a:r>
            <a:endParaRPr lang="cs-CZ" sz="2000" b="1" dirty="0">
              <a:effectLst/>
              <a:latin typeface="Times New Roman" panose="02020603050405020304" pitchFamily="18" charset="0"/>
              <a:ea typeface="Times New Roman" panose="02020603050405020304" pitchFamily="18" charset="0"/>
            </a:endParaRPr>
          </a:p>
          <a:p>
            <a:pPr eaLnBrk="1" hangingPunct="1">
              <a:lnSpc>
                <a:spcPct val="80000"/>
              </a:lnSpc>
              <a:buFontTx/>
              <a:buNone/>
            </a:pPr>
            <a:endParaRPr lang="cs-CZ" sz="2000" b="1" dirty="0">
              <a:effectLst/>
              <a:latin typeface="Times New Roman" panose="02020603050405020304" pitchFamily="18" charset="0"/>
              <a:ea typeface="Times New Roman" panose="02020603050405020304" pitchFamily="18" charset="0"/>
            </a:endParaRPr>
          </a:p>
          <a:p>
            <a:pPr eaLnBrk="1" hangingPunct="1">
              <a:lnSpc>
                <a:spcPct val="80000"/>
              </a:lnSpc>
              <a:buFontTx/>
              <a:buNone/>
            </a:pPr>
            <a:r>
              <a:rPr lang="en-GB" sz="2000" b="1" dirty="0">
                <a:effectLst/>
                <a:latin typeface="Times New Roman" panose="02020603050405020304" pitchFamily="18" charset="0"/>
                <a:ea typeface="Times New Roman" panose="02020603050405020304" pitchFamily="18" charset="0"/>
              </a:rPr>
              <a:t>There is an additive state function </a:t>
            </a:r>
            <a:r>
              <a:rPr lang="en-GB" sz="2000" b="1" i="1" dirty="0">
                <a:effectLst/>
                <a:latin typeface="Times New Roman" panose="02020603050405020304" pitchFamily="18" charset="0"/>
                <a:ea typeface="Times New Roman" panose="02020603050405020304" pitchFamily="18" charset="0"/>
              </a:rPr>
              <a:t>S</a:t>
            </a:r>
            <a:r>
              <a:rPr lang="en-GB" sz="2000" b="1" dirty="0">
                <a:effectLst/>
                <a:latin typeface="Times New Roman" panose="02020603050405020304" pitchFamily="18" charset="0"/>
                <a:ea typeface="Times New Roman" panose="02020603050405020304" pitchFamily="18" charset="0"/>
              </a:rPr>
              <a:t>, entropy, defined by the relation</a:t>
            </a:r>
            <a:r>
              <a:rPr lang="en-GB" sz="2000" dirty="0">
                <a:effectLst/>
                <a:latin typeface="Times New Roman" panose="02020603050405020304" pitchFamily="18" charset="0"/>
                <a:ea typeface="Times New Roman" panose="02020603050405020304" pitchFamily="18" charset="0"/>
              </a:rPr>
              <a:t>:</a:t>
            </a:r>
            <a:endParaRPr lang="cs-CZ" sz="2000" dirty="0">
              <a:effectLst/>
              <a:latin typeface="Times New Roman" panose="02020603050405020304" pitchFamily="18" charset="0"/>
              <a:ea typeface="Times New Roman" panose="02020603050405020304" pitchFamily="18" charset="0"/>
            </a:endParaRPr>
          </a:p>
          <a:p>
            <a:pPr eaLnBrk="1" hangingPunct="1">
              <a:lnSpc>
                <a:spcPct val="80000"/>
              </a:lnSpc>
              <a:buFontTx/>
              <a:buNone/>
            </a:pPr>
            <a:endParaRPr lang="cs-CZ" altLang="cs-CZ" sz="2000" b="1" dirty="0">
              <a:latin typeface="Times New Roman" panose="02020603050405020304" pitchFamily="18" charset="0"/>
            </a:endParaRPr>
          </a:p>
          <a:p>
            <a:pPr eaLnBrk="1" hangingPunct="1">
              <a:lnSpc>
                <a:spcPct val="80000"/>
              </a:lnSpc>
              <a:buFontTx/>
              <a:buNone/>
            </a:pPr>
            <a:endParaRPr lang="cs-CZ" altLang="cs-CZ" sz="2000" b="1" dirty="0">
              <a:latin typeface="Times New Roman" panose="02020603050405020304" pitchFamily="18" charset="0"/>
            </a:endParaRPr>
          </a:p>
          <a:p>
            <a:pPr eaLnBrk="1" hangingPunct="1">
              <a:lnSpc>
                <a:spcPct val="80000"/>
              </a:lnSpc>
              <a:buFontTx/>
              <a:buNone/>
            </a:pPr>
            <a:endParaRPr lang="cs-CZ" altLang="cs-CZ" sz="2000" b="1" dirty="0"/>
          </a:p>
          <a:p>
            <a:pPr eaLnBrk="1" hangingPunct="1">
              <a:lnSpc>
                <a:spcPct val="80000"/>
              </a:lnSpc>
              <a:buFontTx/>
              <a:buNone/>
            </a:pPr>
            <a:r>
              <a:rPr lang="en-GB" sz="1600" i="1" dirty="0">
                <a:latin typeface="Times New Roman" panose="02020603050405020304" pitchFamily="18" charset="0"/>
              </a:rPr>
              <a:t>where </a:t>
            </a:r>
            <a:r>
              <a:rPr lang="en-GB" sz="1600" i="1" dirty="0">
                <a:latin typeface="Symbol" panose="05050102010706020507" pitchFamily="18" charset="2"/>
              </a:rPr>
              <a:t>D</a:t>
            </a:r>
            <a:r>
              <a:rPr lang="en-GB" sz="1600" i="1" dirty="0">
                <a:latin typeface="Times New Roman" panose="02020603050405020304" pitchFamily="18" charset="0"/>
              </a:rPr>
              <a:t>S is change in entropy and Q is the amount of heat added to the system at temperature T.</a:t>
            </a:r>
            <a:endParaRPr lang="cs-CZ" altLang="cs-CZ" sz="1600" i="1" dirty="0">
              <a:latin typeface="Times New Roman" panose="02020603050405020304" pitchFamily="18" charset="0"/>
            </a:endParaRPr>
          </a:p>
          <a:p>
            <a:pPr eaLnBrk="1" hangingPunct="1">
              <a:lnSpc>
                <a:spcPct val="80000"/>
              </a:lnSpc>
              <a:buFontTx/>
              <a:buNone/>
            </a:pPr>
            <a:endParaRPr lang="cs-CZ" altLang="cs-CZ" i="1" dirty="0"/>
          </a:p>
          <a:p>
            <a:pPr eaLnBrk="1" hangingPunct="1">
              <a:lnSpc>
                <a:spcPct val="80000"/>
              </a:lnSpc>
              <a:buFontTx/>
              <a:buNone/>
            </a:pPr>
            <a:r>
              <a:rPr lang="en-GB" altLang="cs-CZ" sz="2000" dirty="0"/>
              <a:t>The total entropy of any </a:t>
            </a:r>
            <a:r>
              <a:rPr lang="en-GB" altLang="cs-CZ" sz="2000" b="1" dirty="0"/>
              <a:t>isolated</a:t>
            </a:r>
            <a:r>
              <a:rPr lang="en-GB" altLang="cs-CZ" sz="2000" dirty="0"/>
              <a:t> thermodynamic system (</a:t>
            </a:r>
            <a:r>
              <a:rPr lang="en-GB" sz="2000" dirty="0">
                <a:latin typeface="Symbol" panose="05050102010706020507" pitchFamily="18" charset="2"/>
              </a:rPr>
              <a:t>D</a:t>
            </a:r>
            <a:r>
              <a:rPr lang="en-GB" altLang="cs-CZ" sz="2000" dirty="0"/>
              <a:t>Q = 0) tends to increase over time, approaching a maximum value i.e.,</a:t>
            </a:r>
            <a:endParaRPr lang="cs-CZ" altLang="cs-CZ" sz="2000" dirty="0"/>
          </a:p>
          <a:p>
            <a:pPr eaLnBrk="1" hangingPunct="1">
              <a:lnSpc>
                <a:spcPct val="80000"/>
              </a:lnSpc>
              <a:buFontTx/>
              <a:buNone/>
            </a:pPr>
            <a:r>
              <a:rPr lang="en-GB" altLang="cs-CZ" sz="2000" i="1" dirty="0"/>
              <a:t> </a:t>
            </a:r>
            <a:r>
              <a:rPr lang="cs-CZ" altLang="cs-CZ" sz="2000" i="1" dirty="0"/>
              <a:t>				</a:t>
            </a:r>
            <a:r>
              <a:rPr lang="en-GB" sz="2000" dirty="0">
                <a:latin typeface="Symbol" panose="05050102010706020507" pitchFamily="18" charset="2"/>
              </a:rPr>
              <a:t>D</a:t>
            </a:r>
            <a:r>
              <a:rPr lang="en-GB" altLang="cs-CZ" sz="2000" dirty="0"/>
              <a:t>S ≥ 0. </a:t>
            </a:r>
          </a:p>
          <a:p>
            <a:pPr eaLnBrk="1" hangingPunct="1">
              <a:lnSpc>
                <a:spcPct val="80000"/>
              </a:lnSpc>
              <a:buFontTx/>
              <a:buNone/>
            </a:pPr>
            <a:r>
              <a:rPr lang="en-GB" sz="2000" dirty="0"/>
              <a:t>As a result, the second law of thermodynamics is sometimes referred to as </a:t>
            </a:r>
            <a:r>
              <a:rPr lang="en-GB" sz="2000" b="1" dirty="0"/>
              <a:t>the law of entropy increase.</a:t>
            </a:r>
            <a:r>
              <a:rPr lang="en-GB" sz="2000" dirty="0"/>
              <a:t> </a:t>
            </a:r>
            <a:r>
              <a:rPr lang="en-GB" altLang="cs-CZ" sz="2000" dirty="0"/>
              <a:t>This law determines the “direction” of natural processes, one of the most important natural principles. </a:t>
            </a:r>
            <a:endParaRPr lang="cs-CZ" altLang="cs-CZ" sz="2000" dirty="0"/>
          </a:p>
          <a:p>
            <a:pPr eaLnBrk="1" hangingPunct="1">
              <a:lnSpc>
                <a:spcPct val="80000"/>
              </a:lnSpc>
              <a:buFontTx/>
              <a:buNone/>
            </a:pPr>
            <a:r>
              <a:rPr lang="cs-CZ" sz="2000" dirty="0">
                <a:latin typeface="Symbol" panose="05050102010706020507" pitchFamily="18" charset="2"/>
              </a:rPr>
              <a:t>(</a:t>
            </a:r>
            <a:r>
              <a:rPr lang="en-GB" sz="2000" dirty="0">
                <a:latin typeface="Symbol" panose="05050102010706020507" pitchFamily="18" charset="2"/>
              </a:rPr>
              <a:t>D</a:t>
            </a:r>
            <a:r>
              <a:rPr lang="en-GB" altLang="cs-CZ" sz="2000" i="1" dirty="0"/>
              <a:t>S = 0 for reversible processes only</a:t>
            </a:r>
            <a:r>
              <a:rPr lang="cs-CZ" altLang="cs-CZ" sz="2000" i="1" dirty="0"/>
              <a:t>)</a:t>
            </a:r>
            <a:endParaRPr lang="en-GB" altLang="cs-CZ" sz="2000" i="1" dirty="0"/>
          </a:p>
        </p:txBody>
      </p:sp>
      <p:pic>
        <p:nvPicPr>
          <p:cNvPr id="9" name="Obrázek 8">
            <a:extLst>
              <a:ext uri="{FF2B5EF4-FFF2-40B4-BE49-F238E27FC236}">
                <a16:creationId xmlns:a16="http://schemas.microsoft.com/office/drawing/2014/main" id="{56E98EED-C300-E139-463F-99E0F5010E09}"/>
              </a:ext>
            </a:extLst>
          </p:cNvPr>
          <p:cNvPicPr>
            <a:picLocks noChangeAspect="1"/>
          </p:cNvPicPr>
          <p:nvPr/>
        </p:nvPicPr>
        <p:blipFill>
          <a:blip r:embed="rId3"/>
          <a:stretch>
            <a:fillRect/>
          </a:stretch>
        </p:blipFill>
        <p:spPr>
          <a:xfrm>
            <a:off x="-237160" y="2959776"/>
            <a:ext cx="9333658" cy="663154"/>
          </a:xfrm>
          <a:prstGeom prst="rect">
            <a:avLst/>
          </a:prstGeom>
        </p:spPr>
      </p:pic>
    </p:spTree>
    <p:extLst>
      <p:ext uri="{BB962C8B-B14F-4D97-AF65-F5344CB8AC3E}">
        <p14:creationId xmlns:p14="http://schemas.microsoft.com/office/powerpoint/2010/main" val="406430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C626CAF-55A7-414B-8D0B-C51E9FF58D64}"/>
              </a:ext>
            </a:extLst>
          </p:cNvPr>
          <p:cNvSpPr>
            <a:spLocks noGrp="1" noChangeArrowheads="1"/>
          </p:cNvSpPr>
          <p:nvPr>
            <p:ph type="title"/>
          </p:nvPr>
        </p:nvSpPr>
        <p:spPr>
          <a:xfrm>
            <a:off x="1981200" y="274640"/>
            <a:ext cx="8229600" cy="749930"/>
          </a:xfrm>
        </p:spPr>
        <p:txBody>
          <a:bodyPr/>
          <a:lstStyle/>
          <a:p>
            <a:pPr eaLnBrk="1" hangingPunct="1"/>
            <a:r>
              <a:rPr lang="en-GB" altLang="cs-CZ" sz="4000" dirty="0">
                <a:solidFill>
                  <a:srgbClr val="0000DC"/>
                </a:solidFill>
              </a:rPr>
              <a:t>Entropy and disorder</a:t>
            </a:r>
          </a:p>
        </p:txBody>
      </p:sp>
      <p:sp>
        <p:nvSpPr>
          <p:cNvPr id="23555" name="Rectangle 3">
            <a:extLst>
              <a:ext uri="{FF2B5EF4-FFF2-40B4-BE49-F238E27FC236}">
                <a16:creationId xmlns:a16="http://schemas.microsoft.com/office/drawing/2014/main" id="{1BF0EFB4-71FA-4AFB-82E3-25B8D70784E1}"/>
              </a:ext>
            </a:extLst>
          </p:cNvPr>
          <p:cNvSpPr>
            <a:spLocks noGrp="1" noChangeArrowheads="1"/>
          </p:cNvSpPr>
          <p:nvPr>
            <p:ph type="body" sz="half" idx="1"/>
          </p:nvPr>
        </p:nvSpPr>
        <p:spPr>
          <a:xfrm>
            <a:off x="330505" y="937907"/>
            <a:ext cx="11490593" cy="5040312"/>
          </a:xfrm>
        </p:spPr>
        <p:txBody>
          <a:bodyPr/>
          <a:lstStyle/>
          <a:p>
            <a:pPr marL="0" indent="6350" eaLnBrk="1" hangingPunct="1">
              <a:lnSpc>
                <a:spcPct val="100000"/>
              </a:lnSpc>
              <a:buFontTx/>
              <a:buNone/>
            </a:pPr>
            <a:endParaRPr lang="cs-CZ" altLang="cs-CZ" sz="2200" i="1" dirty="0"/>
          </a:p>
          <a:p>
            <a:pPr indent="252095" algn="just"/>
            <a:r>
              <a:rPr lang="en-GB" sz="2200" dirty="0"/>
              <a:t>Entropy is also related to statistical probability, that is, how many different ways a system can be arranged, and we also refer to it as the measure of disorder of the system. </a:t>
            </a:r>
            <a:endParaRPr lang="cs-CZ" sz="2200" dirty="0"/>
          </a:p>
          <a:p>
            <a:pPr indent="252095" algn="just"/>
            <a:r>
              <a:rPr lang="en-GB" sz="2200" dirty="0"/>
              <a:t>Physics knows the exact relationship between statistical probability W (not to be confused with work) and entropy S. It is called </a:t>
            </a:r>
            <a:r>
              <a:rPr lang="en-GB" sz="2200" b="1" dirty="0"/>
              <a:t>Boltzmann's principle</a:t>
            </a:r>
            <a:r>
              <a:rPr lang="en-GB" sz="2200" dirty="0"/>
              <a:t>:</a:t>
            </a:r>
            <a:endParaRPr lang="cs-CZ" sz="2200" dirty="0"/>
          </a:p>
          <a:p>
            <a:pPr marL="0" indent="6350" eaLnBrk="1" hangingPunct="1">
              <a:lnSpc>
                <a:spcPct val="100000"/>
              </a:lnSpc>
              <a:buFontTx/>
              <a:buNone/>
            </a:pPr>
            <a:endParaRPr lang="cs-CZ" altLang="cs-CZ" sz="2200" i="1" dirty="0"/>
          </a:p>
          <a:p>
            <a:pPr marL="0" indent="6350" eaLnBrk="1" hangingPunct="1">
              <a:lnSpc>
                <a:spcPct val="100000"/>
              </a:lnSpc>
              <a:buFontTx/>
              <a:buNone/>
            </a:pPr>
            <a:endParaRPr lang="cs-CZ" altLang="cs-CZ" sz="2200" i="1" dirty="0"/>
          </a:p>
          <a:p>
            <a:pPr marL="0" indent="6350" eaLnBrk="1" hangingPunct="1">
              <a:lnSpc>
                <a:spcPct val="100000"/>
              </a:lnSpc>
              <a:buFontTx/>
              <a:buNone/>
            </a:pPr>
            <a:r>
              <a:rPr lang="en-GB" sz="1800" dirty="0"/>
              <a:t>where </a:t>
            </a:r>
            <a:r>
              <a:rPr lang="en-GB" sz="1800" i="1" dirty="0"/>
              <a:t>k</a:t>
            </a:r>
            <a:r>
              <a:rPr lang="en-GB" sz="1800" dirty="0"/>
              <a:t> is </a:t>
            </a:r>
            <a:r>
              <a:rPr lang="en-GB" sz="1800" b="1" dirty="0"/>
              <a:t>Boltzmann constant</a:t>
            </a:r>
            <a:r>
              <a:rPr lang="en-GB" sz="1800" dirty="0"/>
              <a:t>, equal to the ratio of the universal gas constant R to the Avogadro constant N</a:t>
            </a:r>
            <a:r>
              <a:rPr lang="en-GB" sz="1800" baseline="-25000" dirty="0"/>
              <a:t>A</a:t>
            </a:r>
            <a:r>
              <a:rPr lang="en-GB" sz="1800" dirty="0"/>
              <a:t>. The subscript “0” relates to the initial state</a:t>
            </a:r>
            <a:r>
              <a:rPr lang="cs-CZ" sz="1800" dirty="0"/>
              <a:t>.</a:t>
            </a:r>
            <a:endParaRPr lang="cs-CZ" altLang="cs-CZ" sz="1800" dirty="0"/>
          </a:p>
          <a:p>
            <a:pPr marL="0" indent="6350" eaLnBrk="1" hangingPunct="1">
              <a:lnSpc>
                <a:spcPct val="100000"/>
              </a:lnSpc>
              <a:buFontTx/>
              <a:buNone/>
            </a:pPr>
            <a:endParaRPr lang="cs-CZ" altLang="cs-CZ" sz="2200" i="1" dirty="0"/>
          </a:p>
          <a:p>
            <a:pPr marL="0" indent="6350" eaLnBrk="1" hangingPunct="1">
              <a:lnSpc>
                <a:spcPct val="100000"/>
              </a:lnSpc>
              <a:buFontTx/>
              <a:buNone/>
            </a:pPr>
            <a:endParaRPr lang="en-GB" altLang="cs-CZ" sz="2200" i="1" dirty="0"/>
          </a:p>
          <a:p>
            <a:pPr marL="0" indent="6350" eaLnBrk="1" hangingPunct="1">
              <a:lnSpc>
                <a:spcPct val="100000"/>
              </a:lnSpc>
              <a:buFontTx/>
              <a:buNone/>
            </a:pPr>
            <a:r>
              <a:rPr lang="en-GB" altLang="cs-CZ" sz="2200" i="1" dirty="0"/>
              <a:t>Derivation of the above formula is lengthy and relatively difficult. Next slides show rather simplified qualitative explanation. </a:t>
            </a:r>
          </a:p>
          <a:p>
            <a:pPr marL="0" indent="6350" eaLnBrk="1" hangingPunct="1">
              <a:lnSpc>
                <a:spcPct val="100000"/>
              </a:lnSpc>
              <a:buFontTx/>
              <a:buNone/>
            </a:pPr>
            <a:r>
              <a:rPr lang="en-GB" altLang="cs-CZ" sz="2200" i="1" dirty="0"/>
              <a:t>In following considerations, we suppose that </a:t>
            </a:r>
            <a:r>
              <a:rPr lang="en-GB" altLang="cs-CZ" sz="2200" b="1" i="1" dirty="0"/>
              <a:t>the total energy of particles and their number do not change</a:t>
            </a:r>
            <a:r>
              <a:rPr lang="en-GB" altLang="cs-CZ" sz="2200" b="1" dirty="0"/>
              <a:t>.</a:t>
            </a:r>
            <a:endParaRPr lang="en-GB" altLang="cs-CZ" sz="2200" b="1" i="1" dirty="0"/>
          </a:p>
        </p:txBody>
      </p:sp>
      <p:pic>
        <p:nvPicPr>
          <p:cNvPr id="6" name="Obrázek 5">
            <a:extLst>
              <a:ext uri="{FF2B5EF4-FFF2-40B4-BE49-F238E27FC236}">
                <a16:creationId xmlns:a16="http://schemas.microsoft.com/office/drawing/2014/main" id="{B370FBBE-5D58-E937-1A09-6DF00C0A0903}"/>
              </a:ext>
            </a:extLst>
          </p:cNvPr>
          <p:cNvPicPr>
            <a:picLocks noChangeAspect="1"/>
          </p:cNvPicPr>
          <p:nvPr/>
        </p:nvPicPr>
        <p:blipFill>
          <a:blip r:embed="rId3"/>
          <a:stretch>
            <a:fillRect/>
          </a:stretch>
        </p:blipFill>
        <p:spPr>
          <a:xfrm>
            <a:off x="1456270" y="2964268"/>
            <a:ext cx="8059425" cy="626037"/>
          </a:xfrm>
          <a:prstGeom prst="rect">
            <a:avLst/>
          </a:prstGeom>
        </p:spPr>
      </p:pic>
    </p:spTree>
    <p:extLst>
      <p:ext uri="{BB962C8B-B14F-4D97-AF65-F5344CB8AC3E}">
        <p14:creationId xmlns:p14="http://schemas.microsoft.com/office/powerpoint/2010/main" val="1889667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a:extLst>
              <a:ext uri="{FF2B5EF4-FFF2-40B4-BE49-F238E27FC236}">
                <a16:creationId xmlns:a16="http://schemas.microsoft.com/office/drawing/2014/main" id="{B688B483-4C5D-457F-8ADC-05D4164B0028}"/>
              </a:ext>
            </a:extLst>
          </p:cNvPr>
          <p:cNvSpPr>
            <a:spLocks noGrp="1" noChangeArrowheads="1"/>
          </p:cNvSpPr>
          <p:nvPr>
            <p:ph type="title" sz="quarter"/>
          </p:nvPr>
        </p:nvSpPr>
        <p:spPr>
          <a:xfrm>
            <a:off x="609600" y="274638"/>
            <a:ext cx="10972800" cy="672813"/>
          </a:xfrm>
        </p:spPr>
        <p:txBody>
          <a:bodyPr/>
          <a:lstStyle/>
          <a:p>
            <a:pPr eaLnBrk="1" hangingPunct="1"/>
            <a:r>
              <a:rPr lang="cs-CZ" altLang="cs-CZ" dirty="0">
                <a:solidFill>
                  <a:srgbClr val="0000DC"/>
                </a:solidFill>
              </a:rPr>
              <a:t>„</a:t>
            </a:r>
            <a:r>
              <a:rPr lang="en-GB" altLang="cs-CZ" dirty="0">
                <a:solidFill>
                  <a:srgbClr val="0000DC"/>
                </a:solidFill>
              </a:rPr>
              <a:t>An experiment with balls“</a:t>
            </a:r>
          </a:p>
        </p:txBody>
      </p:sp>
      <p:pic>
        <p:nvPicPr>
          <p:cNvPr id="25603" name="Picture 9" descr="shoebox">
            <a:extLst>
              <a:ext uri="{FF2B5EF4-FFF2-40B4-BE49-F238E27FC236}">
                <a16:creationId xmlns:a16="http://schemas.microsoft.com/office/drawing/2014/main" id="{4D0FF572-D0CA-4943-B225-02F20B76C307}"/>
              </a:ext>
            </a:extLst>
          </p:cNvPr>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2289607" y="1090671"/>
            <a:ext cx="3219018" cy="2652656"/>
          </a:xfrm>
          <a:noFill/>
        </p:spPr>
      </p:pic>
      <p:pic>
        <p:nvPicPr>
          <p:cNvPr id="34836" name="Picture 20" descr="smajlik">
            <a:extLst>
              <a:ext uri="{FF2B5EF4-FFF2-40B4-BE49-F238E27FC236}">
                <a16:creationId xmlns:a16="http://schemas.microsoft.com/office/drawing/2014/main" id="{526C7B53-B84D-4222-93C5-63F6BDA0F6E6}"/>
              </a:ext>
            </a:extLst>
          </p:cNvPr>
          <p:cNvPicPr>
            <a:picLocks noGrp="1" noChangeAspect="1" noChangeArrowheads="1" noCrop="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7319963" y="2852738"/>
            <a:ext cx="457200" cy="457200"/>
          </a:xfrm>
          <a:noFill/>
        </p:spPr>
      </p:pic>
      <p:pic>
        <p:nvPicPr>
          <p:cNvPr id="34839" name="Picture 23" descr="smajlik">
            <a:extLst>
              <a:ext uri="{FF2B5EF4-FFF2-40B4-BE49-F238E27FC236}">
                <a16:creationId xmlns:a16="http://schemas.microsoft.com/office/drawing/2014/main" id="{318B5BB5-36DA-4294-B664-DF77435D97C5}"/>
              </a:ext>
            </a:extLst>
          </p:cNvPr>
          <p:cNvPicPr>
            <a:picLocks noGrp="1" noChangeAspect="1" noChangeArrowheads="1" noCrop="1"/>
          </p:cNvPicPr>
          <p:nvPr>
            <p:ph sz="quarter" idx="4"/>
          </p:nvPr>
        </p:nvPicPr>
        <p:blipFill>
          <a:blip r:embed="rId4">
            <a:extLst>
              <a:ext uri="{28A0092B-C50C-407E-A947-70E740481C1C}">
                <a14:useLocalDpi xmlns:a14="http://schemas.microsoft.com/office/drawing/2010/main" val="0"/>
              </a:ext>
            </a:extLst>
          </a:blip>
          <a:srcRect/>
          <a:stretch>
            <a:fillRect/>
          </a:stretch>
        </p:blipFill>
        <p:spPr>
          <a:xfrm>
            <a:off x="8472488" y="1989138"/>
            <a:ext cx="457200" cy="457200"/>
          </a:xfrm>
          <a:noFill/>
        </p:spPr>
      </p:pic>
      <p:pic>
        <p:nvPicPr>
          <p:cNvPr id="34842" name="Picture 26" descr="smajlik">
            <a:extLst>
              <a:ext uri="{FF2B5EF4-FFF2-40B4-BE49-F238E27FC236}">
                <a16:creationId xmlns:a16="http://schemas.microsoft.com/office/drawing/2014/main" id="{943B1720-16ED-451C-91BD-66DE2B760105}"/>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12125" y="328453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4" name="Picture 28" descr="smajlik">
            <a:extLst>
              <a:ext uri="{FF2B5EF4-FFF2-40B4-BE49-F238E27FC236}">
                <a16:creationId xmlns:a16="http://schemas.microsoft.com/office/drawing/2014/main" id="{B39E1D9F-8C74-4C06-A673-BC55A7243E3F}"/>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688388" y="27082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6" name="Picture 30" descr="smajlik">
            <a:extLst>
              <a:ext uri="{FF2B5EF4-FFF2-40B4-BE49-F238E27FC236}">
                <a16:creationId xmlns:a16="http://schemas.microsoft.com/office/drawing/2014/main" id="{7C6D2CBB-D944-47AF-A890-541B5E4B5F82}"/>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896225" y="24923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8" name="Picture 32" descr="smajlik">
            <a:extLst>
              <a:ext uri="{FF2B5EF4-FFF2-40B4-BE49-F238E27FC236}">
                <a16:creationId xmlns:a16="http://schemas.microsoft.com/office/drawing/2014/main" id="{CD339621-4A3C-4933-905C-19377A67F8F5}"/>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08888" y="18446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0" name="Text Box 34">
            <a:extLst>
              <a:ext uri="{FF2B5EF4-FFF2-40B4-BE49-F238E27FC236}">
                <a16:creationId xmlns:a16="http://schemas.microsoft.com/office/drawing/2014/main" id="{C4A11C98-8631-41F7-A223-900DD06EE4B6}"/>
              </a:ext>
            </a:extLst>
          </p:cNvPr>
          <p:cNvSpPr txBox="1">
            <a:spLocks noChangeArrowheads="1"/>
          </p:cNvSpPr>
          <p:nvPr/>
        </p:nvSpPr>
        <p:spPr bwMode="auto">
          <a:xfrm>
            <a:off x="837282" y="4076701"/>
            <a:ext cx="100584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pPr>
            <a:r>
              <a:rPr lang="en-GB" altLang="cs-CZ" sz="2400" dirty="0"/>
              <a:t>The balls can be labelled by means of letters.</a:t>
            </a:r>
          </a:p>
          <a:p>
            <a:pPr eaLnBrk="1" hangingPunct="1">
              <a:spcBef>
                <a:spcPct val="50000"/>
              </a:spcBef>
            </a:pPr>
            <a:r>
              <a:rPr lang="en-GB" altLang="cs-CZ" sz="2400" dirty="0"/>
              <a:t>We draw a line parting bottom of a shoe box into two equal halves.</a:t>
            </a:r>
          </a:p>
          <a:p>
            <a:pPr eaLnBrk="1" hangingPunct="1">
              <a:spcBef>
                <a:spcPct val="50000"/>
              </a:spcBef>
            </a:pPr>
            <a:r>
              <a:rPr lang="en-GB" altLang="cs-CZ" sz="2400" dirty="0"/>
              <a:t>We shake the box and note positions (distribution) of balls.</a:t>
            </a:r>
            <a:endParaRPr lang="cs-CZ" altLang="cs-CZ" sz="2400" dirty="0"/>
          </a:p>
          <a:p>
            <a:pPr eaLnBrk="1" hangingPunct="1">
              <a:spcBef>
                <a:spcPct val="50000"/>
              </a:spcBef>
            </a:pPr>
            <a:r>
              <a:rPr lang="en-GB" altLang="cs-CZ" sz="2400" i="1" dirty="0"/>
              <a:t>Simplification: we deal only with positions of the balls, their momentum or energy is ignored</a:t>
            </a:r>
            <a:r>
              <a:rPr lang="cs-CZ" altLang="cs-CZ" sz="2400" i="1" dirty="0"/>
              <a:t>.</a:t>
            </a:r>
            <a:endParaRPr lang="en-GB" altLang="cs-CZ" sz="2400" i="1" dirty="0"/>
          </a:p>
        </p:txBody>
      </p:sp>
    </p:spTree>
    <p:extLst>
      <p:ext uri="{BB962C8B-B14F-4D97-AF65-F5344CB8AC3E}">
        <p14:creationId xmlns:p14="http://schemas.microsoft.com/office/powerpoint/2010/main" val="656577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4848"/>
                                        </p:tgtEl>
                                        <p:attrNameLst>
                                          <p:attrName>style.visibility</p:attrName>
                                        </p:attrNameLst>
                                      </p:cBhvr>
                                      <p:to>
                                        <p:strVal val="visible"/>
                                      </p:to>
                                    </p:set>
                                    <p:animEffect transition="in" filter="fade">
                                      <p:cBhvr>
                                        <p:cTn id="7" dur="1000"/>
                                        <p:tgtEl>
                                          <p:spTgt spid="34848"/>
                                        </p:tgtEl>
                                      </p:cBhvr>
                                    </p:animEffect>
                                  </p:childTnLst>
                                </p:cTn>
                              </p:par>
                            </p:childTnLst>
                          </p:cTn>
                        </p:par>
                        <p:par>
                          <p:cTn id="8" fill="hold" nodeType="afterGroup">
                            <p:stCondLst>
                              <p:cond delay="1000"/>
                            </p:stCondLst>
                            <p:childTnLst>
                              <p:par>
                                <p:cTn id="9" presetID="10" presetClass="entr" presetSubtype="0" fill="hold" nodeType="afterEffect">
                                  <p:stCondLst>
                                    <p:cond delay="0"/>
                                  </p:stCondLst>
                                  <p:childTnLst>
                                    <p:set>
                                      <p:cBhvr>
                                        <p:cTn id="10" dur="1" fill="hold">
                                          <p:stCondLst>
                                            <p:cond delay="0"/>
                                          </p:stCondLst>
                                        </p:cTn>
                                        <p:tgtEl>
                                          <p:spTgt spid="34839"/>
                                        </p:tgtEl>
                                        <p:attrNameLst>
                                          <p:attrName>style.visibility</p:attrName>
                                        </p:attrNameLst>
                                      </p:cBhvr>
                                      <p:to>
                                        <p:strVal val="visible"/>
                                      </p:to>
                                    </p:set>
                                    <p:animEffect transition="in" filter="fade">
                                      <p:cBhvr>
                                        <p:cTn id="11" dur="1000"/>
                                        <p:tgtEl>
                                          <p:spTgt spid="34839"/>
                                        </p:tgtEl>
                                      </p:cBhvr>
                                    </p:animEffect>
                                  </p:childTnLst>
                                </p:cTn>
                              </p:par>
                            </p:childTnLst>
                          </p:cTn>
                        </p:par>
                        <p:par>
                          <p:cTn id="12" fill="hold" nodeType="afterGroup">
                            <p:stCondLst>
                              <p:cond delay="2000"/>
                            </p:stCondLst>
                            <p:childTnLst>
                              <p:par>
                                <p:cTn id="13" presetID="10" presetClass="entr" presetSubtype="0" fill="hold" nodeType="afterEffect">
                                  <p:stCondLst>
                                    <p:cond delay="0"/>
                                  </p:stCondLst>
                                  <p:childTnLst>
                                    <p:set>
                                      <p:cBhvr>
                                        <p:cTn id="14" dur="1" fill="hold">
                                          <p:stCondLst>
                                            <p:cond delay="0"/>
                                          </p:stCondLst>
                                        </p:cTn>
                                        <p:tgtEl>
                                          <p:spTgt spid="34846"/>
                                        </p:tgtEl>
                                        <p:attrNameLst>
                                          <p:attrName>style.visibility</p:attrName>
                                        </p:attrNameLst>
                                      </p:cBhvr>
                                      <p:to>
                                        <p:strVal val="visible"/>
                                      </p:to>
                                    </p:set>
                                    <p:animEffect transition="in" filter="fade">
                                      <p:cBhvr>
                                        <p:cTn id="15" dur="1000"/>
                                        <p:tgtEl>
                                          <p:spTgt spid="34846"/>
                                        </p:tgtEl>
                                      </p:cBhvr>
                                    </p:animEffect>
                                  </p:childTnLst>
                                </p:cTn>
                              </p:par>
                            </p:childTnLst>
                          </p:cTn>
                        </p:par>
                        <p:par>
                          <p:cTn id="16" fill="hold" nodeType="afterGroup">
                            <p:stCondLst>
                              <p:cond delay="3000"/>
                            </p:stCondLst>
                            <p:childTnLst>
                              <p:par>
                                <p:cTn id="17" presetID="10" presetClass="entr" presetSubtype="0" fill="hold" nodeType="afterEffect">
                                  <p:stCondLst>
                                    <p:cond delay="0"/>
                                  </p:stCondLst>
                                  <p:childTnLst>
                                    <p:set>
                                      <p:cBhvr>
                                        <p:cTn id="18" dur="1" fill="hold">
                                          <p:stCondLst>
                                            <p:cond delay="0"/>
                                          </p:stCondLst>
                                        </p:cTn>
                                        <p:tgtEl>
                                          <p:spTgt spid="34844"/>
                                        </p:tgtEl>
                                        <p:attrNameLst>
                                          <p:attrName>style.visibility</p:attrName>
                                        </p:attrNameLst>
                                      </p:cBhvr>
                                      <p:to>
                                        <p:strVal val="visible"/>
                                      </p:to>
                                    </p:set>
                                    <p:animEffect transition="in" filter="fade">
                                      <p:cBhvr>
                                        <p:cTn id="19" dur="1000"/>
                                        <p:tgtEl>
                                          <p:spTgt spid="34844"/>
                                        </p:tgtEl>
                                      </p:cBhvr>
                                    </p:animEffect>
                                  </p:childTnLst>
                                </p:cTn>
                              </p:par>
                            </p:childTnLst>
                          </p:cTn>
                        </p:par>
                        <p:par>
                          <p:cTn id="20" fill="hold" nodeType="afterGroup">
                            <p:stCondLst>
                              <p:cond delay="4000"/>
                            </p:stCondLst>
                            <p:childTnLst>
                              <p:par>
                                <p:cTn id="21" presetID="10" presetClass="entr" presetSubtype="0" fill="hold" nodeType="afterEffect">
                                  <p:stCondLst>
                                    <p:cond delay="0"/>
                                  </p:stCondLst>
                                  <p:childTnLst>
                                    <p:set>
                                      <p:cBhvr>
                                        <p:cTn id="22" dur="1" fill="hold">
                                          <p:stCondLst>
                                            <p:cond delay="0"/>
                                          </p:stCondLst>
                                        </p:cTn>
                                        <p:tgtEl>
                                          <p:spTgt spid="34836"/>
                                        </p:tgtEl>
                                        <p:attrNameLst>
                                          <p:attrName>style.visibility</p:attrName>
                                        </p:attrNameLst>
                                      </p:cBhvr>
                                      <p:to>
                                        <p:strVal val="visible"/>
                                      </p:to>
                                    </p:set>
                                    <p:animEffect transition="in" filter="fade">
                                      <p:cBhvr>
                                        <p:cTn id="23" dur="1000"/>
                                        <p:tgtEl>
                                          <p:spTgt spid="34836"/>
                                        </p:tgtEl>
                                      </p:cBhvr>
                                    </p:animEffect>
                                  </p:childTnLst>
                                </p:cTn>
                              </p:par>
                            </p:childTnLst>
                          </p:cTn>
                        </p:par>
                        <p:par>
                          <p:cTn id="24" fill="hold" nodeType="afterGroup">
                            <p:stCondLst>
                              <p:cond delay="5000"/>
                            </p:stCondLst>
                            <p:childTnLst>
                              <p:par>
                                <p:cTn id="25" presetID="10" presetClass="entr" presetSubtype="0" fill="hold" nodeType="afterEffect">
                                  <p:stCondLst>
                                    <p:cond delay="0"/>
                                  </p:stCondLst>
                                  <p:childTnLst>
                                    <p:set>
                                      <p:cBhvr>
                                        <p:cTn id="26" dur="1" fill="hold">
                                          <p:stCondLst>
                                            <p:cond delay="0"/>
                                          </p:stCondLst>
                                        </p:cTn>
                                        <p:tgtEl>
                                          <p:spTgt spid="34842"/>
                                        </p:tgtEl>
                                        <p:attrNameLst>
                                          <p:attrName>style.visibility</p:attrName>
                                        </p:attrNameLst>
                                      </p:cBhvr>
                                      <p:to>
                                        <p:strVal val="visible"/>
                                      </p:to>
                                    </p:set>
                                    <p:animEffect transition="in" filter="fade">
                                      <p:cBhvr>
                                        <p:cTn id="27" dur="1000"/>
                                        <p:tgtEl>
                                          <p:spTgt spid="34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0" descr="Balls">
            <a:extLst>
              <a:ext uri="{FF2B5EF4-FFF2-40B4-BE49-F238E27FC236}">
                <a16:creationId xmlns:a16="http://schemas.microsoft.com/office/drawing/2014/main" id="{642E4B45-CA3D-4F3E-A9C1-8EE647BC887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454401" y="0"/>
            <a:ext cx="6048375" cy="6858000"/>
          </a:xfrm>
          <a:noFill/>
        </p:spPr>
      </p:pic>
    </p:spTree>
    <p:extLst>
      <p:ext uri="{BB962C8B-B14F-4D97-AF65-F5344CB8AC3E}">
        <p14:creationId xmlns:p14="http://schemas.microsoft.com/office/powerpoint/2010/main" val="142573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FDAF92F-A2B7-4A94-9E69-AFE1CB470017}"/>
              </a:ext>
            </a:extLst>
          </p:cNvPr>
          <p:cNvSpPr>
            <a:spLocks noGrp="1" noChangeArrowheads="1"/>
          </p:cNvSpPr>
          <p:nvPr>
            <p:ph type="title"/>
          </p:nvPr>
        </p:nvSpPr>
        <p:spPr>
          <a:xfrm>
            <a:off x="653898" y="290343"/>
            <a:ext cx="8765524" cy="451576"/>
          </a:xfrm>
        </p:spPr>
        <p:txBody>
          <a:bodyPr/>
          <a:lstStyle/>
          <a:p>
            <a:pPr eaLnBrk="1" hangingPunct="1"/>
            <a:r>
              <a:rPr lang="en-US" altLang="cs-CZ" sz="4000" dirty="0">
                <a:solidFill>
                  <a:srgbClr val="0000DC"/>
                </a:solidFill>
              </a:rPr>
              <a:t>A few terms of statistical physics</a:t>
            </a:r>
            <a:r>
              <a:rPr lang="cs-CZ" altLang="cs-CZ" sz="4000" dirty="0">
                <a:solidFill>
                  <a:srgbClr val="0000DC"/>
                </a:solidFill>
              </a:rPr>
              <a:t>:</a:t>
            </a:r>
          </a:p>
        </p:txBody>
      </p:sp>
      <p:sp>
        <p:nvSpPr>
          <p:cNvPr id="29699" name="Rectangle 3">
            <a:extLst>
              <a:ext uri="{FF2B5EF4-FFF2-40B4-BE49-F238E27FC236}">
                <a16:creationId xmlns:a16="http://schemas.microsoft.com/office/drawing/2014/main" id="{75F95D45-DF42-4AE0-AC7B-DB1DC2C3686F}"/>
              </a:ext>
            </a:extLst>
          </p:cNvPr>
          <p:cNvSpPr>
            <a:spLocks noGrp="1" noChangeArrowheads="1"/>
          </p:cNvSpPr>
          <p:nvPr>
            <p:ph type="body" idx="1"/>
          </p:nvPr>
        </p:nvSpPr>
        <p:spPr>
          <a:xfrm>
            <a:off x="716096" y="1412876"/>
            <a:ext cx="10333822" cy="5184775"/>
          </a:xfrm>
        </p:spPr>
        <p:txBody>
          <a:bodyPr/>
          <a:lstStyle/>
          <a:p>
            <a:pPr eaLnBrk="1" hangingPunct="1">
              <a:lnSpc>
                <a:spcPct val="80000"/>
              </a:lnSpc>
            </a:pPr>
            <a:r>
              <a:rPr lang="en-GB" altLang="cs-CZ" sz="2400" b="1" dirty="0"/>
              <a:t>phase space </a:t>
            </a:r>
            <a:r>
              <a:rPr lang="en-GB" altLang="cs-CZ" sz="2400" dirty="0"/>
              <a:t>(the bottom of the box </a:t>
            </a:r>
            <a:r>
              <a:rPr lang="en-GB" altLang="cs-CZ" sz="2400" dirty="0">
                <a:sym typeface="Wingdings" panose="05000000000000000000" pitchFamily="2" charset="2"/>
              </a:rPr>
              <a:t></a:t>
            </a:r>
            <a:r>
              <a:rPr lang="en-GB" altLang="cs-CZ" sz="2400" dirty="0"/>
              <a:t>)</a:t>
            </a:r>
          </a:p>
          <a:p>
            <a:pPr eaLnBrk="1" hangingPunct="1">
              <a:lnSpc>
                <a:spcPct val="80000"/>
              </a:lnSpc>
            </a:pPr>
            <a:r>
              <a:rPr lang="en-GB" altLang="cs-CZ" sz="2400" b="1" dirty="0"/>
              <a:t>cell of phase space </a:t>
            </a:r>
            <a:r>
              <a:rPr lang="en-GB" altLang="cs-CZ" sz="2400" dirty="0"/>
              <a:t>(halves of the bottom </a:t>
            </a:r>
            <a:r>
              <a:rPr lang="en-GB" altLang="cs-CZ" sz="2400" dirty="0">
                <a:sym typeface="Wingdings" panose="05000000000000000000" pitchFamily="2" charset="2"/>
              </a:rPr>
              <a:t></a:t>
            </a:r>
            <a:r>
              <a:rPr lang="en-GB" altLang="cs-CZ" sz="2400" dirty="0"/>
              <a:t>)</a:t>
            </a:r>
          </a:p>
          <a:p>
            <a:pPr eaLnBrk="1" hangingPunct="1">
              <a:lnSpc>
                <a:spcPct val="80000"/>
              </a:lnSpc>
            </a:pPr>
            <a:r>
              <a:rPr lang="en-GB" altLang="cs-CZ" sz="2400" b="1" dirty="0"/>
              <a:t>“occupation number” </a:t>
            </a:r>
            <a:r>
              <a:rPr lang="en-GB" altLang="cs-CZ" sz="2400" dirty="0"/>
              <a:t>(number of balls in one of the halves </a:t>
            </a:r>
            <a:r>
              <a:rPr lang="en-GB" altLang="cs-CZ" sz="2400" dirty="0">
                <a:sym typeface="Wingdings" panose="05000000000000000000" pitchFamily="2" charset="2"/>
              </a:rPr>
              <a:t></a:t>
            </a:r>
            <a:r>
              <a:rPr lang="en-GB" altLang="cs-CZ" sz="2400" dirty="0"/>
              <a:t>) </a:t>
            </a:r>
          </a:p>
          <a:p>
            <a:pPr eaLnBrk="1" hangingPunct="1">
              <a:lnSpc>
                <a:spcPct val="80000"/>
              </a:lnSpc>
            </a:pPr>
            <a:r>
              <a:rPr lang="en-GB" altLang="cs-CZ" sz="2400" b="1" dirty="0"/>
              <a:t>distribution function</a:t>
            </a:r>
          </a:p>
          <a:p>
            <a:pPr eaLnBrk="1" hangingPunct="1">
              <a:lnSpc>
                <a:spcPct val="80000"/>
              </a:lnSpc>
            </a:pPr>
            <a:r>
              <a:rPr lang="en-GB" altLang="cs-CZ" sz="2400" b="1" dirty="0"/>
              <a:t>microstate and </a:t>
            </a:r>
            <a:r>
              <a:rPr lang="en-GB" altLang="cs-CZ" sz="2400" b="1" dirty="0" err="1"/>
              <a:t>macrostate</a:t>
            </a:r>
            <a:endParaRPr lang="en-GB" altLang="cs-CZ" sz="2400" b="1" dirty="0"/>
          </a:p>
          <a:p>
            <a:pPr eaLnBrk="1" hangingPunct="1">
              <a:lnSpc>
                <a:spcPct val="80000"/>
              </a:lnSpc>
              <a:buFontTx/>
              <a:buNone/>
            </a:pPr>
            <a:endParaRPr lang="en-GB" altLang="cs-CZ" sz="2400" b="1" dirty="0"/>
          </a:p>
          <a:p>
            <a:pPr eaLnBrk="1" hangingPunct="1">
              <a:lnSpc>
                <a:spcPct val="80000"/>
              </a:lnSpc>
              <a:buFontTx/>
              <a:buNone/>
            </a:pPr>
            <a:r>
              <a:rPr lang="en-GB" altLang="cs-CZ" sz="2400" dirty="0"/>
              <a:t>	</a:t>
            </a:r>
            <a:r>
              <a:rPr lang="cs-CZ" altLang="cs-CZ" sz="2400" dirty="0"/>
              <a:t>S</a:t>
            </a:r>
            <a:r>
              <a:rPr lang="en-GB" altLang="cs-CZ" sz="2400" dirty="0" err="1"/>
              <a:t>upposed</a:t>
            </a:r>
            <a:r>
              <a:rPr lang="en-GB" altLang="cs-CZ" sz="2400" dirty="0"/>
              <a:t> and verified in practice:</a:t>
            </a:r>
            <a:r>
              <a:rPr lang="en-GB" altLang="cs-CZ" sz="2400" b="1" dirty="0"/>
              <a:t> </a:t>
            </a:r>
          </a:p>
          <a:p>
            <a:pPr eaLnBrk="1" hangingPunct="1">
              <a:lnSpc>
                <a:spcPct val="80000"/>
              </a:lnSpc>
              <a:buFontTx/>
              <a:buNone/>
            </a:pPr>
            <a:r>
              <a:rPr lang="en-GB" altLang="cs-CZ" sz="2400" b="1" dirty="0"/>
              <a:t>Probability of formation of an arbitrary possible microstate is the same.</a:t>
            </a:r>
          </a:p>
          <a:p>
            <a:pPr eaLnBrk="1" hangingPunct="1">
              <a:lnSpc>
                <a:spcPct val="80000"/>
              </a:lnSpc>
              <a:buFontTx/>
              <a:buNone/>
            </a:pPr>
            <a:endParaRPr lang="en-GB" altLang="cs-CZ" sz="2400" b="1" dirty="0"/>
          </a:p>
          <a:p>
            <a:pPr eaLnBrk="1" hangingPunct="1">
              <a:lnSpc>
                <a:spcPct val="80000"/>
              </a:lnSpc>
            </a:pPr>
            <a:r>
              <a:rPr lang="en-GB" altLang="cs-CZ" sz="2400" dirty="0"/>
              <a:t>In the isolated systems, the </a:t>
            </a:r>
            <a:r>
              <a:rPr lang="en-GB" altLang="cs-CZ" sz="2400" dirty="0" err="1"/>
              <a:t>macrostates</a:t>
            </a:r>
            <a:r>
              <a:rPr lang="en-GB" altLang="cs-CZ" sz="2400" dirty="0"/>
              <a:t> of highest probability are formed by largest number of microstates.</a:t>
            </a:r>
          </a:p>
          <a:p>
            <a:pPr eaLnBrk="1" hangingPunct="1">
              <a:lnSpc>
                <a:spcPct val="80000"/>
              </a:lnSpc>
            </a:pPr>
            <a:r>
              <a:rPr lang="en-GB" altLang="cs-CZ" sz="2400" b="1" dirty="0"/>
              <a:t>The number of microstates forming the same </a:t>
            </a:r>
            <a:r>
              <a:rPr lang="en-GB" altLang="cs-CZ" sz="2400" b="1" dirty="0" err="1"/>
              <a:t>macrostate</a:t>
            </a:r>
            <a:r>
              <a:rPr lang="en-GB" altLang="cs-CZ" sz="2400" b="1" dirty="0"/>
              <a:t>, is called thermodynamic probability (</a:t>
            </a:r>
            <a:r>
              <a:rPr lang="cs-CZ" altLang="cs-CZ" sz="2400" b="1" i="1" dirty="0"/>
              <a:t>P</a:t>
            </a:r>
            <a:r>
              <a:rPr lang="en-GB" altLang="cs-CZ" sz="2400" b="1" dirty="0"/>
              <a:t>).</a:t>
            </a:r>
          </a:p>
          <a:p>
            <a:pPr eaLnBrk="1" hangingPunct="1">
              <a:lnSpc>
                <a:spcPct val="80000"/>
              </a:lnSpc>
            </a:pPr>
            <a:r>
              <a:rPr lang="en-GB" altLang="cs-CZ" sz="2400" dirty="0" err="1"/>
              <a:t>Macrostates</a:t>
            </a:r>
            <a:r>
              <a:rPr lang="en-GB" altLang="cs-CZ" sz="2400" dirty="0"/>
              <a:t> differ one from another by their „occupation numbers“.</a:t>
            </a:r>
          </a:p>
        </p:txBody>
      </p:sp>
    </p:spTree>
    <p:extLst>
      <p:ext uri="{BB962C8B-B14F-4D97-AF65-F5344CB8AC3E}">
        <p14:creationId xmlns:p14="http://schemas.microsoft.com/office/powerpoint/2010/main" val="1333907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0F19286D-7044-4471-836F-F8490C285B0A}"/>
              </a:ext>
            </a:extLst>
          </p:cNvPr>
          <p:cNvSpPr>
            <a:spLocks noGrp="1" noChangeArrowheads="1"/>
          </p:cNvSpPr>
          <p:nvPr>
            <p:ph type="title"/>
          </p:nvPr>
        </p:nvSpPr>
        <p:spPr/>
        <p:txBody>
          <a:bodyPr/>
          <a:lstStyle/>
          <a:p>
            <a:pPr eaLnBrk="1" hangingPunct="1"/>
            <a:r>
              <a:rPr lang="en-GB" altLang="cs-CZ" dirty="0">
                <a:solidFill>
                  <a:srgbClr val="0000DC"/>
                </a:solidFill>
              </a:rPr>
              <a:t>Free expansion of gas:</a:t>
            </a:r>
          </a:p>
        </p:txBody>
      </p:sp>
      <p:sp>
        <p:nvSpPr>
          <p:cNvPr id="31747" name="Rectangle 3">
            <a:extLst>
              <a:ext uri="{FF2B5EF4-FFF2-40B4-BE49-F238E27FC236}">
                <a16:creationId xmlns:a16="http://schemas.microsoft.com/office/drawing/2014/main" id="{08997F7D-622E-4B95-B08C-368FF22ACAF7}"/>
              </a:ext>
            </a:extLst>
          </p:cNvPr>
          <p:cNvSpPr>
            <a:spLocks noGrp="1" noChangeArrowheads="1"/>
          </p:cNvSpPr>
          <p:nvPr>
            <p:ph type="body" sz="half" idx="1"/>
          </p:nvPr>
        </p:nvSpPr>
        <p:spPr>
          <a:xfrm>
            <a:off x="594969" y="933470"/>
            <a:ext cx="7715250" cy="504825"/>
          </a:xfrm>
        </p:spPr>
        <p:txBody>
          <a:bodyPr/>
          <a:lstStyle/>
          <a:p>
            <a:pPr eaLnBrk="1" hangingPunct="1">
              <a:buFontTx/>
              <a:buNone/>
            </a:pPr>
            <a:r>
              <a:rPr lang="cs-CZ" altLang="cs-CZ" sz="2400" dirty="0"/>
              <a:t>(</a:t>
            </a:r>
            <a:r>
              <a:rPr lang="en-GB" altLang="cs-CZ" sz="2400" dirty="0"/>
              <a:t>time course of an irreversible process in the ideal gas)</a:t>
            </a:r>
          </a:p>
        </p:txBody>
      </p:sp>
      <p:pic>
        <p:nvPicPr>
          <p:cNvPr id="31748" name="Picture 4">
            <a:extLst>
              <a:ext uri="{FF2B5EF4-FFF2-40B4-BE49-F238E27FC236}">
                <a16:creationId xmlns:a16="http://schemas.microsoft.com/office/drawing/2014/main" id="{5F1932BB-7082-498B-AE40-DB160577098C}"/>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399141" y="1949986"/>
            <a:ext cx="9241259" cy="2385479"/>
          </a:xfrm>
          <a:noFill/>
        </p:spPr>
      </p:pic>
      <p:sp>
        <p:nvSpPr>
          <p:cNvPr id="31749" name="Text Box 6">
            <a:extLst>
              <a:ext uri="{FF2B5EF4-FFF2-40B4-BE49-F238E27FC236}">
                <a16:creationId xmlns:a16="http://schemas.microsoft.com/office/drawing/2014/main" id="{6C905FE1-0347-4E56-895E-08CB124F5FED}"/>
              </a:ext>
            </a:extLst>
          </p:cNvPr>
          <p:cNvSpPr txBox="1">
            <a:spLocks noChangeArrowheads="1"/>
          </p:cNvSpPr>
          <p:nvPr/>
        </p:nvSpPr>
        <p:spPr bwMode="auto">
          <a:xfrm>
            <a:off x="672029" y="4306104"/>
            <a:ext cx="1074144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cs-CZ" altLang="cs-CZ" sz="2400" dirty="0"/>
              <a:t>A) </a:t>
            </a:r>
            <a:r>
              <a:rPr lang="en-GB" altLang="cs-CZ" sz="2400" dirty="0"/>
              <a:t>A box is divided into two parts by a wall. In one of them, there is compressed ideal gas in equilibrium state.</a:t>
            </a:r>
          </a:p>
          <a:p>
            <a:pPr eaLnBrk="1" hangingPunct="1">
              <a:spcBef>
                <a:spcPct val="0"/>
              </a:spcBef>
              <a:buFontTx/>
              <a:buNone/>
            </a:pPr>
            <a:r>
              <a:rPr lang="en-GB" altLang="cs-CZ" sz="2400" dirty="0"/>
              <a:t>B) We make an opening in the wall, </a:t>
            </a:r>
            <a:r>
              <a:rPr lang="cs-CZ" altLang="cs-CZ" sz="2400" dirty="0"/>
              <a:t>and </a:t>
            </a:r>
            <a:r>
              <a:rPr lang="en-GB" altLang="cs-CZ" sz="2400" dirty="0"/>
              <a:t>the gas expands in the second part of the box – an irreversible process is in progress.</a:t>
            </a:r>
          </a:p>
          <a:p>
            <a:pPr eaLnBrk="1" hangingPunct="1">
              <a:spcBef>
                <a:spcPct val="0"/>
              </a:spcBef>
              <a:buFontTx/>
              <a:buNone/>
            </a:pPr>
            <a:r>
              <a:rPr lang="en-GB" altLang="cs-CZ" sz="2400" dirty="0"/>
              <a:t>C) After certain time, in both parts of the box </a:t>
            </a:r>
            <a:r>
              <a:rPr lang="en-GB" altLang="cs-CZ" sz="2400" dirty="0" err="1"/>
              <a:t>tmd</a:t>
            </a:r>
            <a:r>
              <a:rPr lang="en-GB" altLang="cs-CZ" sz="2400" dirty="0"/>
              <a:t>. equilibrium is reached.</a:t>
            </a:r>
          </a:p>
        </p:txBody>
      </p:sp>
    </p:spTree>
    <p:extLst>
      <p:ext uri="{BB962C8B-B14F-4D97-AF65-F5344CB8AC3E}">
        <p14:creationId xmlns:p14="http://schemas.microsoft.com/office/powerpoint/2010/main" val="2621598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FE3D61F-002C-4B89-909D-7E246178C114}"/>
              </a:ext>
            </a:extLst>
          </p:cNvPr>
          <p:cNvSpPr>
            <a:spLocks noGrp="1" noChangeArrowheads="1"/>
          </p:cNvSpPr>
          <p:nvPr>
            <p:ph type="title"/>
          </p:nvPr>
        </p:nvSpPr>
        <p:spPr/>
        <p:txBody>
          <a:bodyPr/>
          <a:lstStyle/>
          <a:p>
            <a:pPr eaLnBrk="1" hangingPunct="1"/>
            <a:r>
              <a:rPr lang="cs-CZ" altLang="cs-CZ" sz="4000" dirty="0">
                <a:solidFill>
                  <a:srgbClr val="0000DC"/>
                </a:solidFill>
              </a:rPr>
              <a:t>A</a:t>
            </a:r>
            <a:r>
              <a:rPr lang="en-GB" altLang="cs-CZ" sz="4000" dirty="0" err="1">
                <a:solidFill>
                  <a:srgbClr val="0000DC"/>
                </a:solidFill>
              </a:rPr>
              <a:t>nalogy</a:t>
            </a:r>
            <a:r>
              <a:rPr lang="en-GB" altLang="cs-CZ" sz="4000" dirty="0">
                <a:solidFill>
                  <a:srgbClr val="0000DC"/>
                </a:solidFill>
              </a:rPr>
              <a:t> between both experiments:</a:t>
            </a:r>
            <a:r>
              <a:rPr lang="cs-CZ" altLang="cs-CZ" sz="4000" dirty="0">
                <a:solidFill>
                  <a:srgbClr val="0000DC"/>
                </a:solidFill>
              </a:rPr>
              <a:t> </a:t>
            </a:r>
          </a:p>
        </p:txBody>
      </p:sp>
      <p:pic>
        <p:nvPicPr>
          <p:cNvPr id="33795" name="Picture 3" descr="tmd analogy">
            <a:extLst>
              <a:ext uri="{FF2B5EF4-FFF2-40B4-BE49-F238E27FC236}">
                <a16:creationId xmlns:a16="http://schemas.microsoft.com/office/drawing/2014/main" id="{3A1E628D-9253-4D35-A7D7-76A1683C1A2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938969" y="1359914"/>
            <a:ext cx="8442914" cy="5162072"/>
          </a:xfrm>
          <a:noFill/>
        </p:spPr>
      </p:pic>
      <p:sp>
        <p:nvSpPr>
          <p:cNvPr id="33796" name="TextovéPole 5">
            <a:extLst>
              <a:ext uri="{FF2B5EF4-FFF2-40B4-BE49-F238E27FC236}">
                <a16:creationId xmlns:a16="http://schemas.microsoft.com/office/drawing/2014/main" id="{EEA3EF4A-5C12-4A57-9416-92106E3A8973}"/>
              </a:ext>
            </a:extLst>
          </p:cNvPr>
          <p:cNvSpPr txBox="1">
            <a:spLocks noChangeArrowheads="1"/>
          </p:cNvSpPr>
          <p:nvPr/>
        </p:nvSpPr>
        <p:spPr bwMode="auto">
          <a:xfrm>
            <a:off x="4008439" y="3141663"/>
            <a:ext cx="287337"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cs-CZ" altLang="cs-CZ" sz="2000"/>
              <a:t>4</a:t>
            </a:r>
          </a:p>
        </p:txBody>
      </p:sp>
      <p:sp>
        <p:nvSpPr>
          <p:cNvPr id="33797" name="Ovál 1">
            <a:extLst>
              <a:ext uri="{FF2B5EF4-FFF2-40B4-BE49-F238E27FC236}">
                <a16:creationId xmlns:a16="http://schemas.microsoft.com/office/drawing/2014/main" id="{54E08876-AF60-4589-9683-5D97C6E807D1}"/>
              </a:ext>
            </a:extLst>
          </p:cNvPr>
          <p:cNvSpPr>
            <a:spLocks noChangeArrowheads="1"/>
          </p:cNvSpPr>
          <p:nvPr/>
        </p:nvSpPr>
        <p:spPr bwMode="auto">
          <a:xfrm>
            <a:off x="2225407" y="5332164"/>
            <a:ext cx="8207565" cy="1266940"/>
          </a:xfrm>
          <a:prstGeom prst="ellipse">
            <a:avLst/>
          </a:prstGeom>
          <a:solidFill>
            <a:srgbClr val="FF0000">
              <a:alpha val="41960"/>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wrap="square">
            <a:spAutoFit/>
          </a:bodyPr>
          <a:lstStyle>
            <a:lvl1pPr>
              <a:buChar char="•"/>
              <a:defRPr sz="2000">
                <a:solidFill>
                  <a:srgbClr val="FFFFCC"/>
                </a:solidFill>
                <a:latin typeface="Arial" panose="020B0604020202020204" pitchFamily="34" charset="0"/>
              </a:defRPr>
            </a:lvl1pPr>
            <a:lvl2pPr marL="742950" indent="-285750">
              <a:buChar char="•"/>
              <a:defRPr sz="2000">
                <a:solidFill>
                  <a:srgbClr val="FFFFCC"/>
                </a:solidFill>
                <a:latin typeface="Arial" panose="020B0604020202020204" pitchFamily="34" charset="0"/>
              </a:defRPr>
            </a:lvl2pPr>
            <a:lvl3pPr marL="1143000" indent="-228600">
              <a:buChar char="•"/>
              <a:defRPr sz="2000">
                <a:solidFill>
                  <a:srgbClr val="FFFFCC"/>
                </a:solidFill>
                <a:latin typeface="Arial" panose="020B0604020202020204" pitchFamily="34" charset="0"/>
              </a:defRPr>
            </a:lvl3pPr>
            <a:lvl4pPr marL="1600200" indent="-228600">
              <a:buChar char="•"/>
              <a:defRPr sz="2000">
                <a:solidFill>
                  <a:srgbClr val="FFFFCC"/>
                </a:solidFill>
                <a:latin typeface="Arial" panose="020B0604020202020204" pitchFamily="34" charset="0"/>
              </a:defRPr>
            </a:lvl4pPr>
            <a:lvl5pPr marL="2057400" indent="-228600">
              <a:buChar char="•"/>
              <a:defRPr sz="2000">
                <a:solidFill>
                  <a:srgbClr val="FFFFCC"/>
                </a:solidFill>
                <a:latin typeface="Arial" panose="020B0604020202020204" pitchFamily="34" charset="0"/>
              </a:defRPr>
            </a:lvl5pPr>
            <a:lvl6pPr marL="2514600" indent="-228600" eaLnBrk="0" fontAlgn="base" hangingPunct="0">
              <a:spcBef>
                <a:spcPct val="0"/>
              </a:spcBef>
              <a:spcAft>
                <a:spcPct val="0"/>
              </a:spcAft>
              <a:buChar char="•"/>
              <a:defRPr sz="2000">
                <a:solidFill>
                  <a:srgbClr val="FFFFCC"/>
                </a:solidFill>
                <a:latin typeface="Arial" panose="020B0604020202020204" pitchFamily="34" charset="0"/>
              </a:defRPr>
            </a:lvl6pPr>
            <a:lvl7pPr marL="2971800" indent="-228600" eaLnBrk="0" fontAlgn="base" hangingPunct="0">
              <a:spcBef>
                <a:spcPct val="0"/>
              </a:spcBef>
              <a:spcAft>
                <a:spcPct val="0"/>
              </a:spcAft>
              <a:buChar char="•"/>
              <a:defRPr sz="2000">
                <a:solidFill>
                  <a:srgbClr val="FFFFCC"/>
                </a:solidFill>
                <a:latin typeface="Arial" panose="020B0604020202020204" pitchFamily="34" charset="0"/>
              </a:defRPr>
            </a:lvl7pPr>
            <a:lvl8pPr marL="3429000" indent="-228600" eaLnBrk="0" fontAlgn="base" hangingPunct="0">
              <a:spcBef>
                <a:spcPct val="0"/>
              </a:spcBef>
              <a:spcAft>
                <a:spcPct val="0"/>
              </a:spcAft>
              <a:buChar char="•"/>
              <a:defRPr sz="2000">
                <a:solidFill>
                  <a:srgbClr val="FFFFCC"/>
                </a:solidFill>
                <a:latin typeface="Arial" panose="020B0604020202020204" pitchFamily="34" charset="0"/>
              </a:defRPr>
            </a:lvl8pPr>
            <a:lvl9pPr marL="3886200" indent="-228600" eaLnBrk="0" fontAlgn="base" hangingPunct="0">
              <a:spcBef>
                <a:spcPct val="0"/>
              </a:spcBef>
              <a:spcAft>
                <a:spcPct val="0"/>
              </a:spcAft>
              <a:buChar char="•"/>
              <a:defRPr sz="2000">
                <a:solidFill>
                  <a:srgbClr val="FFFFCC"/>
                </a:solidFill>
                <a:latin typeface="Arial" panose="020B0604020202020204" pitchFamily="34" charset="0"/>
              </a:defRPr>
            </a:lvl9pPr>
          </a:lstStyle>
          <a:p>
            <a:pPr eaLnBrk="1" hangingPunct="1"/>
            <a:endParaRPr lang="cs-CZ" altLang="cs-CZ" sz="2000"/>
          </a:p>
        </p:txBody>
      </p:sp>
    </p:spTree>
    <p:extLst>
      <p:ext uri="{BB962C8B-B14F-4D97-AF65-F5344CB8AC3E}">
        <p14:creationId xmlns:p14="http://schemas.microsoft.com/office/powerpoint/2010/main" val="2180469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06A026C-301B-E3F1-0CC6-7475EB72A1C3}"/>
              </a:ext>
            </a:extLst>
          </p:cNvPr>
          <p:cNvSpPr>
            <a:spLocks noGrp="1"/>
          </p:cNvSpPr>
          <p:nvPr>
            <p:ph type="ftr" sz="quarter" idx="10"/>
          </p:nvPr>
        </p:nvSpPr>
        <p:spPr/>
        <p:txBody>
          <a:bodyPr/>
          <a:lstStyle/>
          <a:p>
            <a:r>
              <a:rPr lang="cs-CZ"/>
              <a:t>Zápatí prezentace</a:t>
            </a:r>
            <a:endParaRPr lang="cs-CZ" dirty="0"/>
          </a:p>
        </p:txBody>
      </p:sp>
      <p:sp>
        <p:nvSpPr>
          <p:cNvPr id="3" name="Zástupný symbol pro číslo snímku 2">
            <a:extLst>
              <a:ext uri="{FF2B5EF4-FFF2-40B4-BE49-F238E27FC236}">
                <a16:creationId xmlns:a16="http://schemas.microsoft.com/office/drawing/2014/main" id="{3B0E333B-599B-9188-876A-3C02117CB714}"/>
              </a:ext>
            </a:extLst>
          </p:cNvPr>
          <p:cNvSpPr>
            <a:spLocks noGrp="1"/>
          </p:cNvSpPr>
          <p:nvPr>
            <p:ph type="sldNum" sz="quarter" idx="11"/>
          </p:nvPr>
        </p:nvSpPr>
        <p:spPr/>
        <p:txBody>
          <a:bodyPr/>
          <a:lstStyle/>
          <a:p>
            <a:fld id="{0970407D-EE58-4A0B-824B-1D3AE42DD9CF}" type="slidenum">
              <a:rPr lang="cs-CZ" altLang="cs-CZ" smtClean="0"/>
              <a:pPr/>
              <a:t>17</a:t>
            </a:fld>
            <a:endParaRPr lang="cs-CZ" altLang="cs-CZ" dirty="0"/>
          </a:p>
        </p:txBody>
      </p:sp>
      <p:sp>
        <p:nvSpPr>
          <p:cNvPr id="4" name="Nadpis 3">
            <a:extLst>
              <a:ext uri="{FF2B5EF4-FFF2-40B4-BE49-F238E27FC236}">
                <a16:creationId xmlns:a16="http://schemas.microsoft.com/office/drawing/2014/main" id="{2B6154C2-56D8-2220-0DB2-27D48CC769D4}"/>
              </a:ext>
            </a:extLst>
          </p:cNvPr>
          <p:cNvSpPr>
            <a:spLocks noGrp="1"/>
          </p:cNvSpPr>
          <p:nvPr>
            <p:ph type="title"/>
          </p:nvPr>
        </p:nvSpPr>
        <p:spPr/>
        <p:txBody>
          <a:bodyPr/>
          <a:lstStyle/>
          <a:p>
            <a:r>
              <a:rPr lang="cs-CZ" dirty="0">
                <a:solidFill>
                  <a:srgbClr val="0000DC"/>
                </a:solidFill>
              </a:rPr>
              <a:t>B</a:t>
            </a:r>
            <a:r>
              <a:rPr lang="en-GB" dirty="0" err="1">
                <a:solidFill>
                  <a:srgbClr val="0000DC"/>
                </a:solidFill>
              </a:rPr>
              <a:t>asic</a:t>
            </a:r>
            <a:r>
              <a:rPr lang="en-GB" dirty="0">
                <a:solidFill>
                  <a:srgbClr val="0000DC"/>
                </a:solidFill>
              </a:rPr>
              <a:t> processes in gases</a:t>
            </a:r>
            <a:endParaRPr lang="cs-CZ" dirty="0">
              <a:solidFill>
                <a:srgbClr val="0000DC"/>
              </a:solidFill>
            </a:endParaRPr>
          </a:p>
        </p:txBody>
      </p:sp>
      <p:sp>
        <p:nvSpPr>
          <p:cNvPr id="5" name="Zástupný obsah 4">
            <a:extLst>
              <a:ext uri="{FF2B5EF4-FFF2-40B4-BE49-F238E27FC236}">
                <a16:creationId xmlns:a16="http://schemas.microsoft.com/office/drawing/2014/main" id="{58D56DBF-F708-1D17-9A77-7F93F3A99A64}"/>
              </a:ext>
            </a:extLst>
          </p:cNvPr>
          <p:cNvSpPr>
            <a:spLocks noGrp="1"/>
          </p:cNvSpPr>
          <p:nvPr>
            <p:ph idx="1"/>
          </p:nvPr>
        </p:nvSpPr>
        <p:spPr/>
        <p:txBody>
          <a:bodyPr/>
          <a:lstStyle/>
          <a:p>
            <a:pPr eaLnBrk="1" hangingPunct="1">
              <a:lnSpc>
                <a:spcPct val="90000"/>
              </a:lnSpc>
            </a:pPr>
            <a:r>
              <a:rPr lang="en-US" altLang="cs-CZ" dirty="0"/>
              <a:t>The simplest </a:t>
            </a:r>
            <a:r>
              <a:rPr lang="cs-CZ" altLang="cs-CZ" dirty="0" err="1"/>
              <a:t>thermodynamic</a:t>
            </a:r>
            <a:r>
              <a:rPr lang="cs-CZ" altLang="cs-CZ" dirty="0"/>
              <a:t> s</a:t>
            </a:r>
            <a:r>
              <a:rPr lang="en-US" altLang="cs-CZ" dirty="0" err="1"/>
              <a:t>yst</a:t>
            </a:r>
            <a:r>
              <a:rPr lang="cs-CZ" altLang="cs-CZ" dirty="0"/>
              <a:t>e</a:t>
            </a:r>
            <a:r>
              <a:rPr lang="en-US" altLang="cs-CZ" dirty="0"/>
              <a:t>m</a:t>
            </a:r>
            <a:r>
              <a:rPr lang="cs-CZ" altLang="cs-CZ" dirty="0"/>
              <a:t> </a:t>
            </a:r>
            <a:r>
              <a:rPr lang="cs-CZ" altLang="cs-CZ" dirty="0" err="1"/>
              <a:t>is</a:t>
            </a:r>
            <a:r>
              <a:rPr lang="cs-CZ" altLang="cs-CZ" dirty="0">
                <a:solidFill>
                  <a:srgbClr val="FFFFCC"/>
                </a:solidFill>
              </a:rPr>
              <a:t> </a:t>
            </a:r>
            <a:r>
              <a:rPr lang="cs-CZ" altLang="cs-CZ" dirty="0" err="1">
                <a:solidFill>
                  <a:srgbClr val="FF0000"/>
                </a:solidFill>
              </a:rPr>
              <a:t>an</a:t>
            </a:r>
            <a:r>
              <a:rPr lang="cs-CZ" altLang="cs-CZ" dirty="0">
                <a:solidFill>
                  <a:srgbClr val="FF0000"/>
                </a:solidFill>
              </a:rPr>
              <a:t> </a:t>
            </a:r>
            <a:r>
              <a:rPr lang="en-US" altLang="cs-CZ" dirty="0">
                <a:solidFill>
                  <a:srgbClr val="FF0000"/>
                </a:solidFill>
              </a:rPr>
              <a:t>i</a:t>
            </a:r>
            <a:r>
              <a:rPr lang="en-US" altLang="cs-CZ" dirty="0">
                <a:solidFill>
                  <a:srgbClr val="FF0066"/>
                </a:solidFill>
              </a:rPr>
              <a:t>deal (perfect) gas</a:t>
            </a:r>
            <a:r>
              <a:rPr lang="cs-CZ" altLang="cs-CZ" b="1" dirty="0"/>
              <a:t>.</a:t>
            </a:r>
            <a:endParaRPr lang="en-GB" altLang="cs-CZ" b="1" dirty="0"/>
          </a:p>
          <a:p>
            <a:pPr eaLnBrk="1" hangingPunct="1">
              <a:lnSpc>
                <a:spcPct val="90000"/>
              </a:lnSpc>
            </a:pPr>
            <a:r>
              <a:rPr lang="en-US" altLang="cs-CZ" dirty="0"/>
              <a:t>Equation of state for </a:t>
            </a:r>
            <a:r>
              <a:rPr lang="cs-CZ" altLang="cs-CZ" dirty="0" err="1"/>
              <a:t>the</a:t>
            </a:r>
            <a:r>
              <a:rPr lang="cs-CZ" altLang="cs-CZ" dirty="0"/>
              <a:t> </a:t>
            </a:r>
            <a:r>
              <a:rPr lang="en-US" altLang="cs-CZ" dirty="0"/>
              <a:t>ideal gas (</a:t>
            </a:r>
            <a:r>
              <a:rPr lang="en-US" altLang="cs-CZ" dirty="0">
                <a:solidFill>
                  <a:srgbClr val="FF0066"/>
                </a:solidFill>
              </a:rPr>
              <a:t>universal gas law</a:t>
            </a:r>
            <a:r>
              <a:rPr lang="en-US" altLang="cs-CZ" dirty="0"/>
              <a:t>)</a:t>
            </a:r>
            <a:r>
              <a:rPr lang="cs-CZ" altLang="cs-CZ" dirty="0"/>
              <a:t>:</a:t>
            </a:r>
          </a:p>
          <a:p>
            <a:pPr eaLnBrk="1" hangingPunct="1">
              <a:lnSpc>
                <a:spcPct val="90000"/>
              </a:lnSpc>
            </a:pPr>
            <a:endParaRPr lang="en-GB" altLang="cs-CZ" dirty="0"/>
          </a:p>
          <a:p>
            <a:pPr algn="ctr" eaLnBrk="1" hangingPunct="1">
              <a:lnSpc>
                <a:spcPct val="90000"/>
              </a:lnSpc>
              <a:buFontTx/>
              <a:buNone/>
            </a:pPr>
            <a:r>
              <a:rPr lang="cs-CZ" altLang="cs-CZ" sz="3600" i="1" dirty="0" err="1"/>
              <a:t>p</a:t>
            </a:r>
            <a:r>
              <a:rPr lang="cs-CZ" altLang="cs-CZ" sz="3600" i="1" dirty="0" err="1">
                <a:latin typeface="Calibri" panose="020F0502020204030204" pitchFamily="34" charset="0"/>
                <a:cs typeface="Calibri" panose="020F0502020204030204" pitchFamily="34" charset="0"/>
              </a:rPr>
              <a:t>·</a:t>
            </a:r>
            <a:r>
              <a:rPr lang="cs-CZ" altLang="cs-CZ" sz="3600" i="1" dirty="0" err="1"/>
              <a:t>V</a:t>
            </a:r>
            <a:r>
              <a:rPr lang="cs-CZ" altLang="cs-CZ" sz="3600" i="1" dirty="0"/>
              <a:t> = </a:t>
            </a:r>
            <a:r>
              <a:rPr lang="cs-CZ" altLang="cs-CZ" sz="3600" i="1" dirty="0" err="1"/>
              <a:t>n</a:t>
            </a:r>
            <a:r>
              <a:rPr lang="cs-CZ" altLang="cs-CZ" sz="3600" i="1" dirty="0" err="1">
                <a:latin typeface="Calibri" panose="020F0502020204030204" pitchFamily="34" charset="0"/>
                <a:cs typeface="Calibri" panose="020F0502020204030204" pitchFamily="34" charset="0"/>
              </a:rPr>
              <a:t>·</a:t>
            </a:r>
            <a:r>
              <a:rPr lang="cs-CZ" altLang="cs-CZ" sz="3600" i="1" dirty="0" err="1"/>
              <a:t>R</a:t>
            </a:r>
            <a:r>
              <a:rPr lang="cs-CZ" altLang="cs-CZ" sz="3600" i="1" dirty="0" err="1">
                <a:latin typeface="Calibri" panose="020F0502020204030204" pitchFamily="34" charset="0"/>
                <a:cs typeface="Calibri" panose="020F0502020204030204" pitchFamily="34" charset="0"/>
              </a:rPr>
              <a:t>·</a:t>
            </a:r>
            <a:r>
              <a:rPr lang="cs-CZ" altLang="cs-CZ" sz="3600" i="1" dirty="0" err="1"/>
              <a:t>T</a:t>
            </a:r>
            <a:r>
              <a:rPr lang="cs-CZ" altLang="cs-CZ" sz="2400" dirty="0"/>
              <a:t> </a:t>
            </a:r>
          </a:p>
          <a:p>
            <a:pPr algn="ctr" eaLnBrk="1" hangingPunct="1">
              <a:lnSpc>
                <a:spcPct val="90000"/>
              </a:lnSpc>
              <a:buFontTx/>
              <a:buNone/>
            </a:pPr>
            <a:r>
              <a:rPr lang="cs-CZ" altLang="cs-CZ" dirty="0"/>
              <a:t>[Pa, m</a:t>
            </a:r>
            <a:r>
              <a:rPr lang="cs-CZ" altLang="cs-CZ" baseline="30000" dirty="0"/>
              <a:t>3</a:t>
            </a:r>
            <a:r>
              <a:rPr lang="cs-CZ" altLang="cs-CZ" dirty="0"/>
              <a:t>, mol, J·K</a:t>
            </a:r>
            <a:r>
              <a:rPr lang="cs-CZ" altLang="cs-CZ" baseline="30000" dirty="0"/>
              <a:t>-1</a:t>
            </a:r>
            <a:r>
              <a:rPr lang="cs-CZ" altLang="cs-CZ" dirty="0"/>
              <a:t>·mol</a:t>
            </a:r>
            <a:r>
              <a:rPr lang="cs-CZ" altLang="cs-CZ" baseline="30000" dirty="0"/>
              <a:t>-1</a:t>
            </a:r>
            <a:r>
              <a:rPr lang="cs-CZ" altLang="cs-CZ" dirty="0"/>
              <a:t>, K]</a:t>
            </a:r>
            <a:endParaRPr lang="cs-CZ" dirty="0"/>
          </a:p>
        </p:txBody>
      </p:sp>
      <p:pic>
        <p:nvPicPr>
          <p:cNvPr id="6" name="Obrázek 5">
            <a:extLst>
              <a:ext uri="{FF2B5EF4-FFF2-40B4-BE49-F238E27FC236}">
                <a16:creationId xmlns:a16="http://schemas.microsoft.com/office/drawing/2014/main" id="{E262C446-EA6C-556D-D591-49C382E3DA84}"/>
              </a:ext>
            </a:extLst>
          </p:cNvPr>
          <p:cNvPicPr>
            <a:picLocks noChangeAspect="1"/>
          </p:cNvPicPr>
          <p:nvPr/>
        </p:nvPicPr>
        <p:blipFill>
          <a:blip r:embed="rId2"/>
          <a:stretch>
            <a:fillRect/>
          </a:stretch>
        </p:blipFill>
        <p:spPr>
          <a:xfrm>
            <a:off x="957363" y="3865732"/>
            <a:ext cx="3310415" cy="2164268"/>
          </a:xfrm>
          <a:prstGeom prst="rect">
            <a:avLst/>
          </a:prstGeom>
        </p:spPr>
      </p:pic>
      <p:sp>
        <p:nvSpPr>
          <p:cNvPr id="7" name="TextovéPole 6">
            <a:extLst>
              <a:ext uri="{FF2B5EF4-FFF2-40B4-BE49-F238E27FC236}">
                <a16:creationId xmlns:a16="http://schemas.microsoft.com/office/drawing/2014/main" id="{BABA6541-6DBD-0515-9C56-9ADD1F4709BD}"/>
              </a:ext>
            </a:extLst>
          </p:cNvPr>
          <p:cNvSpPr txBox="1"/>
          <p:nvPr/>
        </p:nvSpPr>
        <p:spPr>
          <a:xfrm>
            <a:off x="4631376" y="3982192"/>
            <a:ext cx="5833648" cy="1477328"/>
          </a:xfrm>
          <a:prstGeom prst="rect">
            <a:avLst/>
          </a:prstGeom>
          <a:noFill/>
        </p:spPr>
        <p:txBody>
          <a:bodyPr wrap="none" rtlCol="0">
            <a:spAutoFit/>
          </a:bodyPr>
          <a:lstStyle/>
          <a:p>
            <a:pPr algn="l"/>
            <a:r>
              <a:rPr lang="en-GB" sz="1800" dirty="0">
                <a:effectLst/>
                <a:latin typeface="Times New Roman" panose="02020603050405020304" pitchFamily="18" charset="0"/>
                <a:ea typeface="Times New Roman" panose="02020603050405020304" pitchFamily="18" charset="0"/>
              </a:rPr>
              <a:t>Four special thermodynamic processes can be distinguished: </a:t>
            </a:r>
            <a:endParaRPr lang="cs-CZ" sz="1800" dirty="0">
              <a:effectLst/>
              <a:latin typeface="Times New Roman" panose="02020603050405020304" pitchFamily="18" charset="0"/>
              <a:ea typeface="Times New Roman" panose="02020603050405020304" pitchFamily="18" charset="0"/>
            </a:endParaRPr>
          </a:p>
          <a:p>
            <a:pPr algn="l"/>
            <a:r>
              <a:rPr lang="cs-CZ" sz="1800"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isothermal </a:t>
            </a:r>
            <a:endParaRPr lang="cs-CZ" sz="1800" b="1" dirty="0">
              <a:effectLst/>
              <a:latin typeface="Times New Roman" panose="02020603050405020304" pitchFamily="18" charset="0"/>
              <a:ea typeface="Times New Roman" panose="02020603050405020304" pitchFamily="18" charset="0"/>
            </a:endParaRPr>
          </a:p>
          <a:p>
            <a:pPr algn="l"/>
            <a:r>
              <a:rPr lang="cs-CZ" sz="1800" b="1"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isobaric </a:t>
            </a:r>
            <a:endParaRPr lang="cs-CZ" sz="1800" b="1" dirty="0">
              <a:effectLst/>
              <a:latin typeface="Times New Roman" panose="02020603050405020304" pitchFamily="18" charset="0"/>
              <a:ea typeface="Times New Roman" panose="02020603050405020304" pitchFamily="18" charset="0"/>
            </a:endParaRPr>
          </a:p>
          <a:p>
            <a:pPr algn="l"/>
            <a:r>
              <a:rPr lang="cs-CZ" sz="1800" b="1"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isochoric </a:t>
            </a:r>
            <a:endParaRPr lang="cs-CZ" sz="1800" b="1" dirty="0">
              <a:effectLst/>
              <a:latin typeface="Times New Roman" panose="02020603050405020304" pitchFamily="18" charset="0"/>
              <a:ea typeface="Times New Roman" panose="02020603050405020304" pitchFamily="18" charset="0"/>
            </a:endParaRPr>
          </a:p>
          <a:p>
            <a:pPr algn="l"/>
            <a:r>
              <a:rPr lang="cs-CZ" sz="1800" b="1"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adiabatic</a:t>
            </a:r>
            <a:endParaRPr lang="cs-CZ" sz="2800" b="1" dirty="0">
              <a:latin typeface="+mn-lt"/>
            </a:endParaRPr>
          </a:p>
        </p:txBody>
      </p:sp>
    </p:spTree>
    <p:extLst>
      <p:ext uri="{BB962C8B-B14F-4D97-AF65-F5344CB8AC3E}">
        <p14:creationId xmlns:p14="http://schemas.microsoft.com/office/powerpoint/2010/main" val="61423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0A4B4BF-E57D-4021-B082-A916A43D5473}"/>
              </a:ext>
            </a:extLst>
          </p:cNvPr>
          <p:cNvSpPr>
            <a:spLocks noGrp="1" noChangeArrowheads="1"/>
          </p:cNvSpPr>
          <p:nvPr>
            <p:ph type="ctrTitle"/>
          </p:nvPr>
        </p:nvSpPr>
        <p:spPr>
          <a:xfrm>
            <a:off x="2096801" y="1563727"/>
            <a:ext cx="8135938" cy="4968875"/>
          </a:xfrm>
        </p:spPr>
        <p:txBody>
          <a:bodyPr/>
          <a:lstStyle/>
          <a:p>
            <a:pPr eaLnBrk="1" hangingPunct="1"/>
            <a:r>
              <a:rPr lang="en-GB" altLang="cs-CZ" sz="3200" dirty="0"/>
              <a:t>Author</a:t>
            </a:r>
            <a:r>
              <a:rPr lang="cs-CZ" altLang="cs-CZ" sz="3200" dirty="0"/>
              <a:t>s</a:t>
            </a:r>
            <a:r>
              <a:rPr lang="en-GB" altLang="cs-CZ" sz="3200" dirty="0"/>
              <a:t>: </a:t>
            </a:r>
            <a:br>
              <a:rPr lang="en-GB" altLang="cs-CZ" sz="3200" dirty="0"/>
            </a:br>
            <a:r>
              <a:rPr lang="en-GB" altLang="cs-CZ" sz="3200" b="1" dirty="0" err="1">
                <a:solidFill>
                  <a:schemeClr val="tx1"/>
                </a:solidFill>
              </a:rPr>
              <a:t>Vojtěch</a:t>
            </a:r>
            <a:r>
              <a:rPr lang="en-GB" altLang="cs-CZ" sz="3200" b="1" dirty="0">
                <a:solidFill>
                  <a:schemeClr val="tx1"/>
                </a:solidFill>
              </a:rPr>
              <a:t> </a:t>
            </a:r>
            <a:r>
              <a:rPr lang="en-GB" altLang="cs-CZ" sz="3200" b="1" dirty="0" err="1">
                <a:solidFill>
                  <a:schemeClr val="tx1"/>
                </a:solidFill>
              </a:rPr>
              <a:t>Mornstein</a:t>
            </a:r>
            <a:br>
              <a:rPr lang="cs-CZ" altLang="cs-CZ" sz="3200" b="1" dirty="0">
                <a:solidFill>
                  <a:schemeClr val="tx1"/>
                </a:solidFill>
              </a:rPr>
            </a:br>
            <a:r>
              <a:rPr lang="cs-CZ" altLang="cs-CZ" sz="3200" b="1" dirty="0">
                <a:solidFill>
                  <a:schemeClr val="tx1"/>
                </a:solidFill>
              </a:rPr>
              <a:t>Daniel Vlk</a:t>
            </a:r>
            <a:br>
              <a:rPr lang="en-GB" altLang="cs-CZ" sz="3200" dirty="0"/>
            </a:br>
            <a:br>
              <a:rPr lang="en-GB" altLang="cs-CZ" sz="3200" dirty="0"/>
            </a:br>
            <a:r>
              <a:rPr lang="en-GB" altLang="cs-CZ" sz="3200" dirty="0"/>
              <a:t>Language revision: </a:t>
            </a:r>
            <a:br>
              <a:rPr lang="en-GB" altLang="cs-CZ" sz="3200" dirty="0"/>
            </a:br>
            <a:r>
              <a:rPr lang="en-GB" altLang="cs-CZ" sz="3200" b="1" dirty="0">
                <a:solidFill>
                  <a:schemeClr val="tx1"/>
                </a:solidFill>
              </a:rPr>
              <a:t>Carmel J. Caruana</a:t>
            </a:r>
            <a:br>
              <a:rPr lang="en-GB" altLang="cs-CZ" sz="3200" dirty="0"/>
            </a:br>
            <a:br>
              <a:rPr lang="en-GB" altLang="cs-CZ" sz="3200" dirty="0"/>
            </a:br>
            <a:r>
              <a:rPr lang="en-GB" altLang="cs-CZ" sz="3200" dirty="0"/>
              <a:t>Last revision</a:t>
            </a:r>
            <a:r>
              <a:rPr lang="cs-CZ" altLang="cs-CZ" sz="3200" dirty="0"/>
              <a:t>: </a:t>
            </a:r>
            <a:r>
              <a:rPr lang="cs-CZ" altLang="cs-CZ" sz="3200" dirty="0" err="1">
                <a:solidFill>
                  <a:schemeClr val="tx1"/>
                </a:solidFill>
              </a:rPr>
              <a:t>September</a:t>
            </a:r>
            <a:r>
              <a:rPr lang="en-GB" altLang="cs-CZ" sz="3200" dirty="0">
                <a:solidFill>
                  <a:schemeClr val="tx1"/>
                </a:solidFill>
              </a:rPr>
              <a:t> 20</a:t>
            </a:r>
            <a:r>
              <a:rPr lang="cs-CZ" altLang="cs-CZ" sz="3200" dirty="0">
                <a:solidFill>
                  <a:schemeClr val="tx1"/>
                </a:solidFill>
              </a:rPr>
              <a:t>25</a:t>
            </a:r>
            <a:endParaRPr lang="en-GB" altLang="cs-CZ" sz="3200" dirty="0">
              <a:solidFill>
                <a:schemeClr val="tx1"/>
              </a:solidFill>
            </a:endParaRPr>
          </a:p>
        </p:txBody>
      </p:sp>
    </p:spTree>
    <p:extLst>
      <p:ext uri="{BB962C8B-B14F-4D97-AF65-F5344CB8AC3E}">
        <p14:creationId xmlns:p14="http://schemas.microsoft.com/office/powerpoint/2010/main" val="4243701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E288A6B-4543-4FDE-8211-458CD3A3563B}"/>
              </a:ext>
            </a:extLst>
          </p:cNvPr>
          <p:cNvSpPr>
            <a:spLocks noGrp="1" noChangeArrowheads="1"/>
          </p:cNvSpPr>
          <p:nvPr>
            <p:ph type="title"/>
          </p:nvPr>
        </p:nvSpPr>
        <p:spPr/>
        <p:txBody>
          <a:bodyPr/>
          <a:lstStyle/>
          <a:p>
            <a:pPr eaLnBrk="1" hangingPunct="1"/>
            <a:r>
              <a:rPr lang="en-US" altLang="cs-CZ" dirty="0">
                <a:solidFill>
                  <a:srgbClr val="0000DC"/>
                </a:solidFill>
              </a:rPr>
              <a:t>Lecture outline</a:t>
            </a:r>
            <a:endParaRPr lang="en-GB" altLang="cs-CZ" dirty="0">
              <a:solidFill>
                <a:srgbClr val="0000DC"/>
              </a:solidFill>
            </a:endParaRPr>
          </a:p>
        </p:txBody>
      </p:sp>
      <p:sp>
        <p:nvSpPr>
          <p:cNvPr id="5123" name="Rectangle 3">
            <a:extLst>
              <a:ext uri="{FF2B5EF4-FFF2-40B4-BE49-F238E27FC236}">
                <a16:creationId xmlns:a16="http://schemas.microsoft.com/office/drawing/2014/main" id="{90B656DC-1928-4056-9532-8F1F82DAB79B}"/>
              </a:ext>
            </a:extLst>
          </p:cNvPr>
          <p:cNvSpPr>
            <a:spLocks noGrp="1" noChangeArrowheads="1"/>
          </p:cNvSpPr>
          <p:nvPr>
            <p:ph type="body" idx="1"/>
          </p:nvPr>
        </p:nvSpPr>
        <p:spPr>
          <a:xfrm>
            <a:off x="1981200" y="1600200"/>
            <a:ext cx="8229600" cy="4637088"/>
          </a:xfrm>
        </p:spPr>
        <p:txBody>
          <a:bodyPr/>
          <a:lstStyle/>
          <a:p>
            <a:pPr eaLnBrk="1" hangingPunct="1"/>
            <a:r>
              <a:rPr lang="en-GB" altLang="cs-CZ" sz="3200" dirty="0"/>
              <a:t>understanding basic concepts of thermodynamics, work and heat, 1</a:t>
            </a:r>
            <a:r>
              <a:rPr lang="en-GB" altLang="cs-CZ" sz="3200" baseline="30000" dirty="0"/>
              <a:t>st</a:t>
            </a:r>
            <a:r>
              <a:rPr lang="en-GB" altLang="cs-CZ" sz="3200" dirty="0"/>
              <a:t> and 2</a:t>
            </a:r>
            <a:r>
              <a:rPr lang="en-GB" altLang="cs-CZ" sz="3200" baseline="30000" dirty="0"/>
              <a:t>nd</a:t>
            </a:r>
            <a:r>
              <a:rPr lang="en-GB" altLang="cs-CZ" sz="3200" dirty="0"/>
              <a:t> Law of thermodynamics </a:t>
            </a:r>
          </a:p>
          <a:p>
            <a:pPr eaLnBrk="1" hangingPunct="1"/>
            <a:r>
              <a:rPr lang="en-GB" altLang="cs-CZ" sz="3200" dirty="0"/>
              <a:t>explanation of the relationship between entropy and disorder of a thermodynamic system, </a:t>
            </a:r>
            <a:r>
              <a:rPr lang="cs-CZ" altLang="cs-CZ" sz="3200" dirty="0" err="1"/>
              <a:t>the</a:t>
            </a:r>
            <a:r>
              <a:rPr lang="cs-CZ" altLang="cs-CZ" sz="3200" dirty="0"/>
              <a:t> </a:t>
            </a:r>
            <a:r>
              <a:rPr lang="en-GB" altLang="cs-CZ" sz="3200" dirty="0"/>
              <a:t>Boltzmann principle</a:t>
            </a:r>
          </a:p>
        </p:txBody>
      </p:sp>
    </p:spTree>
    <p:extLst>
      <p:ext uri="{BB962C8B-B14F-4D97-AF65-F5344CB8AC3E}">
        <p14:creationId xmlns:p14="http://schemas.microsoft.com/office/powerpoint/2010/main" val="5529487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fill="hold" grpId="0" nodeType="afterEffect">
                                  <p:stCondLst>
                                    <p:cond delay="0"/>
                                  </p:stCondLst>
                                  <p:childTnLst>
                                    <p:animScale>
                                      <p:cBhvr>
                                        <p:cTn id="6" dur="2000" fill="hold"/>
                                        <p:tgtEl>
                                          <p:spTgt spid="717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B1861BC-18D5-4B79-83A3-AA3E9DE5E0DE}"/>
              </a:ext>
            </a:extLst>
          </p:cNvPr>
          <p:cNvSpPr>
            <a:spLocks noGrp="1" noChangeArrowheads="1"/>
          </p:cNvSpPr>
          <p:nvPr>
            <p:ph type="title"/>
          </p:nvPr>
        </p:nvSpPr>
        <p:spPr>
          <a:xfrm>
            <a:off x="400279" y="487267"/>
            <a:ext cx="10284286" cy="1785938"/>
          </a:xfrm>
        </p:spPr>
        <p:txBody>
          <a:bodyPr/>
          <a:lstStyle/>
          <a:p>
            <a:pPr eaLnBrk="1" hangingPunct="1"/>
            <a:r>
              <a:rPr lang="en-US" altLang="cs-CZ" sz="3600" dirty="0">
                <a:solidFill>
                  <a:srgbClr val="0000DC"/>
                </a:solidFill>
              </a:rPr>
              <a:t>Thermodynamics</a:t>
            </a:r>
            <a:r>
              <a:rPr lang="cs-CZ" altLang="cs-CZ" sz="3600" dirty="0">
                <a:solidFill>
                  <a:srgbClr val="0000DC"/>
                </a:solidFill>
              </a:rPr>
              <a:t> – </a:t>
            </a:r>
            <a:r>
              <a:rPr lang="en-US" altLang="cs-CZ" sz="3600" dirty="0">
                <a:solidFill>
                  <a:srgbClr val="0000DC"/>
                </a:solidFill>
              </a:rPr>
              <a:t>physical discipline dealing with transformations of energy in macroscopic systems</a:t>
            </a:r>
            <a:r>
              <a:rPr lang="cs-CZ" altLang="cs-CZ" sz="3600" dirty="0">
                <a:solidFill>
                  <a:srgbClr val="0000DC"/>
                </a:solidFill>
              </a:rPr>
              <a:t>.</a:t>
            </a:r>
          </a:p>
        </p:txBody>
      </p:sp>
      <p:sp>
        <p:nvSpPr>
          <p:cNvPr id="7171" name="Rectangle 3">
            <a:extLst>
              <a:ext uri="{FF2B5EF4-FFF2-40B4-BE49-F238E27FC236}">
                <a16:creationId xmlns:a16="http://schemas.microsoft.com/office/drawing/2014/main" id="{D8B339BE-4D49-444C-B85A-4166E965DAF8}"/>
              </a:ext>
            </a:extLst>
          </p:cNvPr>
          <p:cNvSpPr>
            <a:spLocks noGrp="1" noChangeArrowheads="1"/>
          </p:cNvSpPr>
          <p:nvPr>
            <p:ph type="body" idx="1"/>
          </p:nvPr>
        </p:nvSpPr>
        <p:spPr>
          <a:xfrm>
            <a:off x="1035586" y="2708276"/>
            <a:ext cx="9915180" cy="3921125"/>
          </a:xfrm>
        </p:spPr>
        <p:txBody>
          <a:bodyPr/>
          <a:lstStyle/>
          <a:p>
            <a:pPr eaLnBrk="1" hangingPunct="1">
              <a:lnSpc>
                <a:spcPct val="100000"/>
              </a:lnSpc>
            </a:pPr>
            <a:r>
              <a:rPr lang="en-GB" altLang="cs-CZ" sz="3200" dirty="0"/>
              <a:t>Development: 18th to 19th century – steam engines, combustion engines, turbines. </a:t>
            </a:r>
          </a:p>
          <a:p>
            <a:pPr eaLnBrk="1" hangingPunct="1">
              <a:lnSpc>
                <a:spcPct val="100000"/>
              </a:lnSpc>
            </a:pPr>
            <a:r>
              <a:rPr lang="en-GB" altLang="cs-CZ" sz="3200" dirty="0"/>
              <a:t>At the end of 19th century and the beginning of 20th century it became solid basis of physical chemistry.</a:t>
            </a:r>
          </a:p>
          <a:p>
            <a:pPr eaLnBrk="1" hangingPunct="1">
              <a:lnSpc>
                <a:spcPct val="100000"/>
              </a:lnSpc>
            </a:pPr>
            <a:r>
              <a:rPr lang="en-GB" altLang="cs-CZ" sz="3200" dirty="0"/>
              <a:t>Key to understanding uniqueness of life today: non-equilibrium thermodynamics.</a:t>
            </a:r>
          </a:p>
        </p:txBody>
      </p:sp>
    </p:spTree>
    <p:extLst>
      <p:ext uri="{BB962C8B-B14F-4D97-AF65-F5344CB8AC3E}">
        <p14:creationId xmlns:p14="http://schemas.microsoft.com/office/powerpoint/2010/main" val="1156887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26D53A9-B60B-4231-9F50-576510C3FCAB}"/>
              </a:ext>
            </a:extLst>
          </p:cNvPr>
          <p:cNvSpPr>
            <a:spLocks noGrp="1" noChangeArrowheads="1"/>
          </p:cNvSpPr>
          <p:nvPr>
            <p:ph type="title"/>
          </p:nvPr>
        </p:nvSpPr>
        <p:spPr>
          <a:xfrm>
            <a:off x="1992313" y="404814"/>
            <a:ext cx="8229600" cy="1584325"/>
          </a:xfrm>
        </p:spPr>
        <p:txBody>
          <a:bodyPr/>
          <a:lstStyle/>
          <a:p>
            <a:pPr eaLnBrk="1" hangingPunct="1"/>
            <a:r>
              <a:rPr lang="cs-CZ" altLang="cs-CZ" sz="4000" dirty="0">
                <a:solidFill>
                  <a:srgbClr val="0000DC"/>
                </a:solidFill>
              </a:rPr>
              <a:t>T</a:t>
            </a:r>
            <a:r>
              <a:rPr lang="en-US" altLang="cs-CZ" sz="4000" dirty="0">
                <a:solidFill>
                  <a:srgbClr val="0000DC"/>
                </a:solidFill>
              </a:rPr>
              <a:t>H</a:t>
            </a:r>
            <a:r>
              <a:rPr lang="cs-CZ" altLang="cs-CZ" sz="4000" dirty="0">
                <a:solidFill>
                  <a:srgbClr val="0000DC"/>
                </a:solidFill>
              </a:rPr>
              <a:t>ERMODYNAMIC SYST</a:t>
            </a:r>
            <a:r>
              <a:rPr lang="en-US" altLang="cs-CZ" sz="4000" dirty="0">
                <a:solidFill>
                  <a:srgbClr val="0000DC"/>
                </a:solidFill>
              </a:rPr>
              <a:t>E</a:t>
            </a:r>
            <a:r>
              <a:rPr lang="cs-CZ" altLang="cs-CZ" sz="4000" dirty="0">
                <a:solidFill>
                  <a:srgbClr val="0000DC"/>
                </a:solidFill>
              </a:rPr>
              <a:t>M </a:t>
            </a:r>
            <a:endParaRPr lang="cs-CZ" altLang="cs-CZ" sz="3200" dirty="0">
              <a:solidFill>
                <a:srgbClr val="0000DC"/>
              </a:solidFill>
            </a:endParaRPr>
          </a:p>
        </p:txBody>
      </p:sp>
      <p:sp>
        <p:nvSpPr>
          <p:cNvPr id="9219" name="Rectangle 3">
            <a:extLst>
              <a:ext uri="{FF2B5EF4-FFF2-40B4-BE49-F238E27FC236}">
                <a16:creationId xmlns:a16="http://schemas.microsoft.com/office/drawing/2014/main" id="{172B4733-C411-488D-A5E2-A7A08D988CC0}"/>
              </a:ext>
            </a:extLst>
          </p:cNvPr>
          <p:cNvSpPr>
            <a:spLocks noGrp="1" noChangeArrowheads="1"/>
          </p:cNvSpPr>
          <p:nvPr>
            <p:ph type="body" idx="1"/>
          </p:nvPr>
        </p:nvSpPr>
        <p:spPr>
          <a:xfrm>
            <a:off x="730945" y="1121880"/>
            <a:ext cx="10455008" cy="2663825"/>
          </a:xfrm>
        </p:spPr>
        <p:txBody>
          <a:bodyPr/>
          <a:lstStyle/>
          <a:p>
            <a:pPr eaLnBrk="1" hangingPunct="1">
              <a:lnSpc>
                <a:spcPct val="100000"/>
              </a:lnSpc>
            </a:pPr>
            <a:r>
              <a:rPr lang="en-US" altLang="cs-CZ" sz="2400" dirty="0"/>
              <a:t>Definitions: </a:t>
            </a:r>
          </a:p>
          <a:p>
            <a:pPr lvl="1" eaLnBrk="1" hangingPunct="1"/>
            <a:r>
              <a:rPr lang="cs-CZ" sz="2400" b="1" dirty="0"/>
              <a:t>T</a:t>
            </a:r>
            <a:r>
              <a:rPr lang="en-US" sz="2400" b="1" dirty="0" err="1"/>
              <a:t>hermodynamic</a:t>
            </a:r>
            <a:r>
              <a:rPr lang="en-US" sz="2400" b="1" dirty="0"/>
              <a:t> system </a:t>
            </a:r>
            <a:r>
              <a:rPr lang="en-US" sz="2400" dirty="0"/>
              <a:t>can be considered as any macroscopic body or a large set of interacting particles (an example of a thermodynamic system is the human body) bounded in some way.</a:t>
            </a:r>
            <a:endParaRPr lang="cs-CZ" sz="2400" dirty="0"/>
          </a:p>
          <a:p>
            <a:pPr lvl="1" eaLnBrk="1" hangingPunct="1"/>
            <a:r>
              <a:rPr lang="en-US" altLang="cs-CZ" sz="2400" b="1" dirty="0"/>
              <a:t>Isolated system:</a:t>
            </a:r>
            <a:r>
              <a:rPr lang="en-US" altLang="cs-CZ" sz="2400" dirty="0"/>
              <a:t> one which cannot exchange particles or energy with its environment</a:t>
            </a:r>
            <a:r>
              <a:rPr lang="cs-CZ" altLang="cs-CZ" sz="2400" dirty="0"/>
              <a:t>.</a:t>
            </a:r>
          </a:p>
          <a:p>
            <a:pPr lvl="1" eaLnBrk="1" hangingPunct="1"/>
            <a:r>
              <a:rPr lang="en-US" altLang="cs-CZ" sz="2400" b="1" dirty="0"/>
              <a:t>Open system: </a:t>
            </a:r>
            <a:r>
              <a:rPr lang="en-US" altLang="cs-CZ" sz="2400" dirty="0"/>
              <a:t>one which can exchange both particles and energy with its environment.</a:t>
            </a:r>
            <a:endParaRPr lang="cs-CZ" altLang="cs-CZ" sz="2400" dirty="0"/>
          </a:p>
          <a:p>
            <a:pPr lvl="1" eaLnBrk="1" hangingPunct="1"/>
            <a:r>
              <a:rPr lang="en-US" altLang="cs-CZ" sz="2400" b="1" dirty="0"/>
              <a:t>Closed system: </a:t>
            </a:r>
            <a:r>
              <a:rPr lang="en-US" altLang="cs-CZ" sz="2400" dirty="0"/>
              <a:t>can exchange energy but no particles</a:t>
            </a:r>
            <a:r>
              <a:rPr lang="cs-CZ" altLang="cs-CZ" sz="2400" dirty="0"/>
              <a:t>.</a:t>
            </a:r>
          </a:p>
        </p:txBody>
      </p:sp>
      <p:sp>
        <p:nvSpPr>
          <p:cNvPr id="9220" name="Rectangle 4">
            <a:extLst>
              <a:ext uri="{FF2B5EF4-FFF2-40B4-BE49-F238E27FC236}">
                <a16:creationId xmlns:a16="http://schemas.microsoft.com/office/drawing/2014/main" id="{9BA9D40A-0D40-4BB7-975E-F0A9A6722160}"/>
              </a:ext>
            </a:extLst>
          </p:cNvPr>
          <p:cNvSpPr>
            <a:spLocks noChangeArrowheads="1"/>
          </p:cNvSpPr>
          <p:nvPr/>
        </p:nvSpPr>
        <p:spPr bwMode="auto">
          <a:xfrm>
            <a:off x="633828" y="4609276"/>
            <a:ext cx="9915180"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GB" altLang="cs-CZ" sz="2800" i="1" dirty="0"/>
              <a:t>An isolated</a:t>
            </a:r>
            <a:r>
              <a:rPr lang="en-GB" altLang="cs-CZ" sz="2800" dirty="0"/>
              <a:t> system always reaches an </a:t>
            </a:r>
            <a:r>
              <a:rPr lang="en-GB" altLang="cs-CZ" sz="2800" b="1" dirty="0"/>
              <a:t>equilibrium state</a:t>
            </a:r>
            <a:r>
              <a:rPr lang="en-GB" altLang="cs-CZ" sz="2800" dirty="0"/>
              <a:t> in which it does not change macroscopically (</a:t>
            </a:r>
            <a:r>
              <a:rPr lang="en-GB" altLang="cs-CZ" sz="2800" dirty="0">
                <a:latin typeface="Calibri" panose="020F0502020204030204" pitchFamily="34" charset="0"/>
                <a:cs typeface="Calibri" panose="020F0502020204030204" pitchFamily="34" charset="0"/>
              </a:rPr>
              <a:t>~</a:t>
            </a:r>
            <a:r>
              <a:rPr lang="en-GB" altLang="cs-CZ" sz="2800" dirty="0"/>
              <a:t>visibly). Open systems do not reach the equilibrium state in general.</a:t>
            </a:r>
          </a:p>
          <a:p>
            <a:pPr eaLnBrk="1" hangingPunct="1"/>
            <a:r>
              <a:rPr lang="en-GB" altLang="cs-CZ" sz="2800" b="1" dirty="0"/>
              <a:t>LIVING SYSTEMS ARE OPEN SYSTEMS</a:t>
            </a:r>
            <a:endParaRPr lang="en-GB" altLang="cs-CZ" sz="2800" dirty="0"/>
          </a:p>
        </p:txBody>
      </p:sp>
    </p:spTree>
    <p:extLst>
      <p:ext uri="{BB962C8B-B14F-4D97-AF65-F5344CB8AC3E}">
        <p14:creationId xmlns:p14="http://schemas.microsoft.com/office/powerpoint/2010/main" val="2723110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54E4CD5-179C-44D1-B9D4-C28CBF84A79F}"/>
              </a:ext>
            </a:extLst>
          </p:cNvPr>
          <p:cNvSpPr>
            <a:spLocks noGrp="1" noChangeArrowheads="1"/>
          </p:cNvSpPr>
          <p:nvPr>
            <p:ph type="title"/>
          </p:nvPr>
        </p:nvSpPr>
        <p:spPr/>
        <p:txBody>
          <a:bodyPr/>
          <a:lstStyle/>
          <a:p>
            <a:pPr eaLnBrk="1" hangingPunct="1"/>
            <a:r>
              <a:rPr lang="en-US" altLang="cs-CZ" dirty="0">
                <a:solidFill>
                  <a:srgbClr val="0000DC"/>
                </a:solidFill>
              </a:rPr>
              <a:t>Basic terms</a:t>
            </a:r>
            <a:endParaRPr lang="cs-CZ" altLang="cs-CZ" dirty="0">
              <a:solidFill>
                <a:srgbClr val="0000DC"/>
              </a:solidFill>
            </a:endParaRPr>
          </a:p>
        </p:txBody>
      </p:sp>
      <p:sp>
        <p:nvSpPr>
          <p:cNvPr id="11267" name="Rectangle 3">
            <a:extLst>
              <a:ext uri="{FF2B5EF4-FFF2-40B4-BE49-F238E27FC236}">
                <a16:creationId xmlns:a16="http://schemas.microsoft.com/office/drawing/2014/main" id="{D136D424-D053-41B7-B4CB-DC842B2BAD5F}"/>
              </a:ext>
            </a:extLst>
          </p:cNvPr>
          <p:cNvSpPr>
            <a:spLocks noGrp="1" noChangeArrowheads="1"/>
          </p:cNvSpPr>
          <p:nvPr>
            <p:ph type="body" idx="1"/>
          </p:nvPr>
        </p:nvSpPr>
        <p:spPr>
          <a:xfrm>
            <a:off x="719999" y="1692002"/>
            <a:ext cx="11178217" cy="4139998"/>
          </a:xfrm>
        </p:spPr>
        <p:txBody>
          <a:bodyPr/>
          <a:lstStyle/>
          <a:p>
            <a:pPr eaLnBrk="1" hangingPunct="1">
              <a:lnSpc>
                <a:spcPct val="90000"/>
              </a:lnSpc>
            </a:pPr>
            <a:r>
              <a:rPr lang="en-GB" dirty="0"/>
              <a:t>Quantities sufficient to fully describe the “thermodynamic” properties of the system at equilibrium are called </a:t>
            </a:r>
            <a:r>
              <a:rPr lang="en-GB" b="1" dirty="0"/>
              <a:t>state quantities </a:t>
            </a:r>
            <a:r>
              <a:rPr lang="en-GB" dirty="0"/>
              <a:t>(sometimes also mentioned to as state variables). </a:t>
            </a:r>
            <a:endParaRPr lang="cs-CZ" dirty="0"/>
          </a:p>
          <a:p>
            <a:pPr eaLnBrk="1" hangingPunct="1">
              <a:lnSpc>
                <a:spcPct val="90000"/>
              </a:lnSpc>
            </a:pPr>
            <a:r>
              <a:rPr lang="en-US" altLang="cs-CZ" dirty="0"/>
              <a:t>A defined set of state parameters is necessary for full description of a t</a:t>
            </a:r>
            <a:r>
              <a:rPr lang="cs-CZ" altLang="cs-CZ" dirty="0" err="1"/>
              <a:t>hermodynamic</a:t>
            </a:r>
            <a:r>
              <a:rPr lang="en-US" altLang="cs-CZ" dirty="0"/>
              <a:t> system</a:t>
            </a:r>
            <a:r>
              <a:rPr lang="cs-CZ" altLang="cs-CZ" dirty="0"/>
              <a:t>.</a:t>
            </a:r>
          </a:p>
          <a:p>
            <a:pPr eaLnBrk="1" hangingPunct="1">
              <a:lnSpc>
                <a:spcPct val="90000"/>
              </a:lnSpc>
            </a:pPr>
            <a:r>
              <a:rPr lang="en-US" altLang="cs-CZ" dirty="0"/>
              <a:t>These parameters are related to each other in the</a:t>
            </a:r>
            <a:r>
              <a:rPr lang="en-US" altLang="cs-CZ" dirty="0">
                <a:solidFill>
                  <a:srgbClr val="FFFFCC"/>
                </a:solidFill>
              </a:rPr>
              <a:t> </a:t>
            </a:r>
            <a:r>
              <a:rPr lang="en-US" altLang="cs-CZ" dirty="0">
                <a:solidFill>
                  <a:srgbClr val="FF0066"/>
                </a:solidFill>
              </a:rPr>
              <a:t>equations of state</a:t>
            </a:r>
            <a:r>
              <a:rPr lang="cs-CZ" altLang="cs-CZ" dirty="0"/>
              <a:t>.</a:t>
            </a:r>
          </a:p>
          <a:p>
            <a:pPr eaLnBrk="1" hangingPunct="1">
              <a:lnSpc>
                <a:spcPct val="90000"/>
              </a:lnSpc>
            </a:pPr>
            <a:endParaRPr lang="cs-CZ" altLang="cs-CZ" dirty="0"/>
          </a:p>
        </p:txBody>
      </p:sp>
    </p:spTree>
    <p:extLst>
      <p:ext uri="{BB962C8B-B14F-4D97-AF65-F5344CB8AC3E}">
        <p14:creationId xmlns:p14="http://schemas.microsoft.com/office/powerpoint/2010/main" val="2040234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0624383-FB9B-4754-ABF5-FB84A07B9BD1}"/>
              </a:ext>
            </a:extLst>
          </p:cNvPr>
          <p:cNvSpPr>
            <a:spLocks noGrp="1" noChangeArrowheads="1"/>
          </p:cNvSpPr>
          <p:nvPr>
            <p:ph type="title"/>
          </p:nvPr>
        </p:nvSpPr>
        <p:spPr>
          <a:xfrm>
            <a:off x="753050" y="268309"/>
            <a:ext cx="10753200" cy="451576"/>
          </a:xfrm>
        </p:spPr>
        <p:txBody>
          <a:bodyPr/>
          <a:lstStyle/>
          <a:p>
            <a:pPr eaLnBrk="1" hangingPunct="1"/>
            <a:r>
              <a:rPr lang="en-US" altLang="cs-CZ" dirty="0">
                <a:solidFill>
                  <a:srgbClr val="0000DC"/>
                </a:solidFill>
              </a:rPr>
              <a:t>Reversible process</a:t>
            </a:r>
            <a:r>
              <a:rPr lang="cs-CZ" altLang="cs-CZ" dirty="0">
                <a:solidFill>
                  <a:srgbClr val="0000DC"/>
                </a:solidFill>
              </a:rPr>
              <a:t>:</a:t>
            </a:r>
          </a:p>
        </p:txBody>
      </p:sp>
      <p:sp>
        <p:nvSpPr>
          <p:cNvPr id="13315" name="Rectangle 3">
            <a:extLst>
              <a:ext uri="{FF2B5EF4-FFF2-40B4-BE49-F238E27FC236}">
                <a16:creationId xmlns:a16="http://schemas.microsoft.com/office/drawing/2014/main" id="{074C9AD5-599F-41FB-B469-310647AFACB6}"/>
              </a:ext>
            </a:extLst>
          </p:cNvPr>
          <p:cNvSpPr>
            <a:spLocks noGrp="1" noChangeArrowheads="1"/>
          </p:cNvSpPr>
          <p:nvPr>
            <p:ph type="body" idx="1"/>
          </p:nvPr>
        </p:nvSpPr>
        <p:spPr>
          <a:xfrm>
            <a:off x="528810" y="972239"/>
            <a:ext cx="11090033" cy="5458378"/>
          </a:xfrm>
        </p:spPr>
        <p:txBody>
          <a:bodyPr/>
          <a:lstStyle/>
          <a:p>
            <a:pPr eaLnBrk="1" hangingPunct="1">
              <a:lnSpc>
                <a:spcPct val="100000"/>
              </a:lnSpc>
            </a:pPr>
            <a:r>
              <a:rPr lang="en-US" altLang="cs-CZ" dirty="0"/>
              <a:t>is one in which a second process could be performed so that the </a:t>
            </a:r>
            <a:r>
              <a:rPr lang="en-US" altLang="cs-CZ" i="1" dirty="0"/>
              <a:t>system and surroundings</a:t>
            </a:r>
            <a:r>
              <a:rPr lang="en-US" altLang="cs-CZ" dirty="0"/>
              <a:t> can be restored to their initial states with no change </a:t>
            </a:r>
            <a:r>
              <a:rPr lang="en-GB" altLang="cs-CZ" dirty="0"/>
              <a:t>in the system or surroundings.</a:t>
            </a:r>
          </a:p>
          <a:p>
            <a:pPr eaLnBrk="1" hangingPunct="1">
              <a:lnSpc>
                <a:spcPct val="100000"/>
              </a:lnSpc>
            </a:pPr>
            <a:endParaRPr lang="en-GB" altLang="cs-CZ" dirty="0"/>
          </a:p>
          <a:p>
            <a:pPr eaLnBrk="1" hangingPunct="1">
              <a:lnSpc>
                <a:spcPct val="100000"/>
              </a:lnSpc>
            </a:pPr>
            <a:r>
              <a:rPr lang="en-GB" altLang="cs-CZ" dirty="0"/>
              <a:t>Irreversible process – in principle, any real process</a:t>
            </a:r>
          </a:p>
          <a:p>
            <a:pPr eaLnBrk="1" hangingPunct="1">
              <a:lnSpc>
                <a:spcPct val="100000"/>
              </a:lnSpc>
            </a:pPr>
            <a:endParaRPr lang="en-GB" altLang="cs-CZ" dirty="0"/>
          </a:p>
          <a:p>
            <a:pPr eaLnBrk="1" hangingPunct="1">
              <a:lnSpc>
                <a:spcPct val="100000"/>
              </a:lnSpc>
            </a:pPr>
            <a:r>
              <a:rPr lang="en-GB" altLang="cs-CZ" dirty="0"/>
              <a:t>Cyclic process: the initial </a:t>
            </a:r>
            <a:r>
              <a:rPr lang="en-US" altLang="cs-CZ" dirty="0"/>
              <a:t>and final states of the system are identical (but not necessarily the surroundings)</a:t>
            </a:r>
            <a:endParaRPr lang="cs-CZ" altLang="cs-CZ" dirty="0"/>
          </a:p>
          <a:p>
            <a:pPr eaLnBrk="1" hangingPunct="1">
              <a:lnSpc>
                <a:spcPct val="100000"/>
              </a:lnSpc>
            </a:pPr>
            <a:endParaRPr lang="cs-CZ" altLang="cs-CZ" dirty="0"/>
          </a:p>
        </p:txBody>
      </p:sp>
    </p:spTree>
    <p:extLst>
      <p:ext uri="{BB962C8B-B14F-4D97-AF65-F5344CB8AC3E}">
        <p14:creationId xmlns:p14="http://schemas.microsoft.com/office/powerpoint/2010/main" val="2260083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ED22004-5147-4DEA-8BC1-AFFE5848CB1C}"/>
              </a:ext>
            </a:extLst>
          </p:cNvPr>
          <p:cNvSpPr>
            <a:spLocks noGrp="1" noChangeArrowheads="1"/>
          </p:cNvSpPr>
          <p:nvPr>
            <p:ph type="title"/>
          </p:nvPr>
        </p:nvSpPr>
        <p:spPr/>
        <p:txBody>
          <a:bodyPr/>
          <a:lstStyle/>
          <a:p>
            <a:pPr eaLnBrk="1" hangingPunct="1"/>
            <a:r>
              <a:rPr lang="en-GB" altLang="cs-CZ" sz="4000" dirty="0">
                <a:solidFill>
                  <a:srgbClr val="0000DC"/>
                </a:solidFill>
              </a:rPr>
              <a:t>Work done by/on thermodynamic system</a:t>
            </a:r>
            <a:r>
              <a:rPr lang="en-US" altLang="cs-CZ" sz="4000" dirty="0">
                <a:solidFill>
                  <a:srgbClr val="0000DC"/>
                </a:solidFill>
              </a:rPr>
              <a:t>s</a:t>
            </a:r>
            <a:endParaRPr lang="cs-CZ" altLang="cs-CZ" sz="4000" dirty="0">
              <a:solidFill>
                <a:srgbClr val="0000DC"/>
              </a:solidFill>
            </a:endParaRPr>
          </a:p>
        </p:txBody>
      </p:sp>
      <p:sp>
        <p:nvSpPr>
          <p:cNvPr id="15363" name="Rectangle 3">
            <a:extLst>
              <a:ext uri="{FF2B5EF4-FFF2-40B4-BE49-F238E27FC236}">
                <a16:creationId xmlns:a16="http://schemas.microsoft.com/office/drawing/2014/main" id="{3F7BFD45-E3C4-4519-AF45-2EB461F1BC06}"/>
              </a:ext>
            </a:extLst>
          </p:cNvPr>
          <p:cNvSpPr>
            <a:spLocks noGrp="1" noChangeArrowheads="1"/>
          </p:cNvSpPr>
          <p:nvPr>
            <p:ph type="body" sz="half" idx="1"/>
          </p:nvPr>
        </p:nvSpPr>
        <p:spPr>
          <a:xfrm>
            <a:off x="980501" y="1254202"/>
            <a:ext cx="10543143" cy="4895850"/>
          </a:xfrm>
        </p:spPr>
        <p:txBody>
          <a:bodyPr/>
          <a:lstStyle/>
          <a:p>
            <a:pPr marL="6350" indent="22225" eaLnBrk="1" hangingPunct="1">
              <a:spcBef>
                <a:spcPct val="0"/>
              </a:spcBef>
              <a:buFontTx/>
              <a:buNone/>
            </a:pPr>
            <a:r>
              <a:rPr lang="en-GB" altLang="cs-CZ" sz="2400" dirty="0"/>
              <a:t>Gas and piston system </a:t>
            </a:r>
            <a:r>
              <a:rPr lang="cs-CZ" altLang="cs-CZ" sz="2400" dirty="0"/>
              <a:t>					</a:t>
            </a:r>
            <a:r>
              <a:rPr lang="en-GB" altLang="cs-CZ" sz="2400" i="1" dirty="0"/>
              <a:t>W =  </a:t>
            </a:r>
            <a:r>
              <a:rPr lang="en-GB" altLang="cs-CZ" sz="2400" i="1" dirty="0" err="1"/>
              <a:t>p</a:t>
            </a:r>
            <a:r>
              <a:rPr lang="en-GB" altLang="cs-CZ" sz="2400" i="1" dirty="0" err="1">
                <a:latin typeface="Calibri" panose="020F0502020204030204" pitchFamily="34" charset="0"/>
                <a:cs typeface="Calibri" panose="020F0502020204030204" pitchFamily="34" charset="0"/>
              </a:rPr>
              <a:t>·</a:t>
            </a:r>
            <a:r>
              <a:rPr lang="en-GB" altLang="cs-CZ" sz="2400" dirty="0" err="1">
                <a:latin typeface="Symbol" panose="05050102010706020507" pitchFamily="18" charset="2"/>
              </a:rPr>
              <a:t>D</a:t>
            </a:r>
            <a:r>
              <a:rPr lang="en-GB" altLang="cs-CZ" sz="2400" i="1" dirty="0" err="1"/>
              <a:t>V</a:t>
            </a:r>
            <a:endParaRPr lang="en-GB" altLang="cs-CZ" sz="2400" i="1" dirty="0"/>
          </a:p>
          <a:p>
            <a:pPr marL="6350" indent="22225" eaLnBrk="1" hangingPunct="1">
              <a:spcBef>
                <a:spcPct val="0"/>
              </a:spcBef>
              <a:buFontTx/>
              <a:buNone/>
            </a:pPr>
            <a:r>
              <a:rPr lang="en-GB" altLang="cs-CZ" sz="2400" i="1" dirty="0"/>
              <a:t>- This can be called mechanic or </a:t>
            </a:r>
            <a:r>
              <a:rPr lang="cs-CZ" altLang="cs-CZ" sz="2400" i="1" dirty="0" err="1"/>
              <a:t>pressure-volume</a:t>
            </a:r>
            <a:r>
              <a:rPr lang="cs-CZ" altLang="cs-CZ" sz="2400" i="1" dirty="0"/>
              <a:t> </a:t>
            </a:r>
            <a:r>
              <a:rPr lang="cs-CZ" altLang="cs-CZ" sz="2400" i="1" dirty="0" err="1"/>
              <a:t>work</a:t>
            </a:r>
            <a:r>
              <a:rPr lang="cs-CZ" altLang="cs-CZ" sz="2400" i="1" dirty="0"/>
              <a:t>.</a:t>
            </a:r>
            <a:r>
              <a:rPr lang="en-GB" altLang="cs-CZ" sz="2400" i="1" dirty="0"/>
              <a:t>  </a:t>
            </a:r>
          </a:p>
          <a:p>
            <a:pPr marL="6350" indent="22225" eaLnBrk="1" hangingPunct="1">
              <a:spcBef>
                <a:spcPct val="0"/>
              </a:spcBef>
              <a:buFontTx/>
              <a:buNone/>
            </a:pPr>
            <a:endParaRPr lang="en-GB" altLang="cs-CZ" sz="2400" dirty="0"/>
          </a:p>
          <a:p>
            <a:pPr marL="6350" indent="22225" eaLnBrk="1" hangingPunct="1">
              <a:spcBef>
                <a:spcPct val="0"/>
              </a:spcBef>
              <a:buFontTx/>
              <a:buNone/>
            </a:pPr>
            <a:r>
              <a:rPr lang="en-GB" altLang="cs-CZ" sz="2400" dirty="0"/>
              <a:t>electric system 						</a:t>
            </a:r>
            <a:r>
              <a:rPr lang="en-GB" altLang="cs-CZ" sz="2400" i="1" dirty="0"/>
              <a:t>W = Q</a:t>
            </a:r>
            <a:r>
              <a:rPr lang="en-GB" altLang="cs-CZ" sz="2400" i="1" dirty="0">
                <a:latin typeface="Calibri" panose="020F0502020204030204" pitchFamily="34" charset="0"/>
                <a:cs typeface="Calibri" panose="020F0502020204030204" pitchFamily="34" charset="0"/>
              </a:rPr>
              <a:t>·</a:t>
            </a:r>
            <a:r>
              <a:rPr lang="en-GB" altLang="cs-CZ" sz="2400" i="1" dirty="0"/>
              <a:t>U</a:t>
            </a:r>
            <a:r>
              <a:rPr lang="en-GB" altLang="cs-CZ" sz="2400" dirty="0"/>
              <a:t> </a:t>
            </a:r>
          </a:p>
          <a:p>
            <a:pPr marL="6350" indent="22225" eaLnBrk="1" hangingPunct="1">
              <a:spcBef>
                <a:spcPct val="0"/>
              </a:spcBef>
              <a:buFontTx/>
              <a:buNone/>
            </a:pPr>
            <a:r>
              <a:rPr lang="en-GB" altLang="cs-CZ" sz="2400" dirty="0"/>
              <a:t>- </a:t>
            </a:r>
            <a:r>
              <a:rPr lang="en-GB" altLang="cs-CZ" sz="2400" i="1" dirty="0"/>
              <a:t>This is the work necessary to transfer an electric charge Q between places with potential difference U.</a:t>
            </a:r>
          </a:p>
          <a:p>
            <a:pPr marL="6350" indent="22225" eaLnBrk="1" hangingPunct="1">
              <a:spcBef>
                <a:spcPct val="0"/>
              </a:spcBef>
              <a:buFontTx/>
              <a:buNone/>
            </a:pPr>
            <a:endParaRPr lang="en-GB" altLang="cs-CZ" sz="2400" dirty="0"/>
          </a:p>
          <a:p>
            <a:pPr marL="6350" indent="22225" eaLnBrk="1" hangingPunct="1">
              <a:spcBef>
                <a:spcPct val="0"/>
              </a:spcBef>
              <a:buFontTx/>
              <a:buNone/>
            </a:pPr>
            <a:r>
              <a:rPr lang="en-GB" altLang="cs-CZ" sz="2400" dirty="0"/>
              <a:t>chemical system						 </a:t>
            </a:r>
            <a:r>
              <a:rPr lang="en-GB" altLang="cs-CZ" sz="2400" i="1" dirty="0"/>
              <a:t>W = </a:t>
            </a:r>
            <a:r>
              <a:rPr lang="en-GB" altLang="cs-CZ" sz="2400" dirty="0" err="1">
                <a:latin typeface="Symbol" panose="05050102010706020507" pitchFamily="18" charset="2"/>
              </a:rPr>
              <a:t>m</a:t>
            </a:r>
            <a:r>
              <a:rPr lang="en-GB" altLang="cs-CZ" sz="2400" dirty="0" err="1">
                <a:latin typeface="Calibri" panose="020F0502020204030204" pitchFamily="34" charset="0"/>
                <a:cs typeface="Calibri" panose="020F0502020204030204" pitchFamily="34" charset="0"/>
              </a:rPr>
              <a:t>·</a:t>
            </a:r>
            <a:r>
              <a:rPr lang="en-GB" altLang="cs-CZ" sz="2400" dirty="0" err="1">
                <a:latin typeface="Symbol" panose="05050102010706020507" pitchFamily="18" charset="2"/>
              </a:rPr>
              <a:t>D</a:t>
            </a:r>
            <a:r>
              <a:rPr lang="en-GB" altLang="cs-CZ" sz="2400" i="1" dirty="0" err="1"/>
              <a:t>n</a:t>
            </a:r>
            <a:endParaRPr lang="en-GB" altLang="cs-CZ" sz="2400" i="1" dirty="0"/>
          </a:p>
          <a:p>
            <a:pPr marL="6350" indent="22225" eaLnBrk="1" hangingPunct="1">
              <a:spcBef>
                <a:spcPct val="0"/>
              </a:spcBef>
              <a:buFontTx/>
              <a:buNone/>
            </a:pPr>
            <a:r>
              <a:rPr lang="en-GB" altLang="cs-CZ" sz="2400" dirty="0"/>
              <a:t>- This is the work necessary to increase or decrease amount of a chemical compound </a:t>
            </a:r>
            <a:r>
              <a:rPr lang="en-GB" altLang="cs-CZ" sz="2400" dirty="0" err="1">
                <a:latin typeface="Symbol" panose="05050102010706020507" pitchFamily="18" charset="2"/>
              </a:rPr>
              <a:t>D</a:t>
            </a:r>
            <a:r>
              <a:rPr lang="en-GB" altLang="cs-CZ" sz="2400" i="1" dirty="0" err="1"/>
              <a:t>n</a:t>
            </a:r>
            <a:r>
              <a:rPr lang="en-GB" altLang="cs-CZ" sz="2400" dirty="0"/>
              <a:t> in chemical reaction. </a:t>
            </a:r>
            <a:r>
              <a:rPr lang="en-GB" altLang="cs-CZ" sz="2400" dirty="0">
                <a:latin typeface="Symbol" panose="05050102010706020507" pitchFamily="18" charset="2"/>
              </a:rPr>
              <a:t>m</a:t>
            </a:r>
            <a:r>
              <a:rPr lang="en-GB" altLang="cs-CZ" sz="2400" dirty="0"/>
              <a:t> is chemical potential</a:t>
            </a:r>
            <a:r>
              <a:rPr lang="cs-CZ" altLang="cs-CZ" sz="2400" dirty="0"/>
              <a:t>.</a:t>
            </a:r>
            <a:endParaRPr lang="en-GB" altLang="cs-CZ" sz="2400" dirty="0"/>
          </a:p>
        </p:txBody>
      </p:sp>
    </p:spTree>
    <p:extLst>
      <p:ext uri="{BB962C8B-B14F-4D97-AF65-F5344CB8AC3E}">
        <p14:creationId xmlns:p14="http://schemas.microsoft.com/office/powerpoint/2010/main" val="1038788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3AB167E-9EDC-4BAE-9507-1279F71360B2}"/>
              </a:ext>
            </a:extLst>
          </p:cNvPr>
          <p:cNvSpPr>
            <a:spLocks noGrp="1" noChangeArrowheads="1"/>
          </p:cNvSpPr>
          <p:nvPr>
            <p:ph type="title"/>
          </p:nvPr>
        </p:nvSpPr>
        <p:spPr/>
        <p:txBody>
          <a:bodyPr/>
          <a:lstStyle/>
          <a:p>
            <a:pPr eaLnBrk="1" hangingPunct="1"/>
            <a:r>
              <a:rPr lang="en-GB" altLang="cs-CZ" dirty="0">
                <a:solidFill>
                  <a:srgbClr val="0000DC"/>
                </a:solidFill>
              </a:rPr>
              <a:t>Other important quantities:</a:t>
            </a:r>
          </a:p>
        </p:txBody>
      </p:sp>
      <p:sp>
        <p:nvSpPr>
          <p:cNvPr id="17411" name="Rectangle 3">
            <a:extLst>
              <a:ext uri="{FF2B5EF4-FFF2-40B4-BE49-F238E27FC236}">
                <a16:creationId xmlns:a16="http://schemas.microsoft.com/office/drawing/2014/main" id="{4A066FD6-8DDC-4FE2-8F13-5E72817A9B72}"/>
              </a:ext>
            </a:extLst>
          </p:cNvPr>
          <p:cNvSpPr>
            <a:spLocks noGrp="1" noChangeArrowheads="1"/>
          </p:cNvSpPr>
          <p:nvPr>
            <p:ph type="body" sz="half" idx="1"/>
          </p:nvPr>
        </p:nvSpPr>
        <p:spPr>
          <a:xfrm>
            <a:off x="654306" y="1124642"/>
            <a:ext cx="10642294" cy="1223963"/>
          </a:xfrm>
        </p:spPr>
        <p:txBody>
          <a:bodyPr/>
          <a:lstStyle/>
          <a:p>
            <a:pPr marL="0" indent="0" eaLnBrk="1" hangingPunct="1">
              <a:buFontTx/>
              <a:buNone/>
            </a:pPr>
            <a:r>
              <a:rPr lang="en-GB" sz="2000" dirty="0"/>
              <a:t>One of the most important state quantities is </a:t>
            </a:r>
            <a:r>
              <a:rPr lang="en-GB" sz="2000" b="1" dirty="0"/>
              <a:t>temperature</a:t>
            </a:r>
            <a:r>
              <a:rPr lang="en-GB" sz="2000" dirty="0"/>
              <a:t>. It is understood as a measure of the "thermal" state of matter and quantitatively expresses the degree of hotness or coldness. Temperature is related to the motion of matter and its parts down to the elementary level. </a:t>
            </a:r>
            <a:endParaRPr lang="cs-CZ" sz="2000" dirty="0"/>
          </a:p>
          <a:p>
            <a:pPr marL="0" indent="0" eaLnBrk="1" hangingPunct="1">
              <a:buFontTx/>
              <a:buNone/>
            </a:pPr>
            <a:endParaRPr lang="cs-CZ" altLang="cs-CZ" sz="2000" dirty="0"/>
          </a:p>
          <a:p>
            <a:pPr marL="0" indent="0" eaLnBrk="1" hangingPunct="1">
              <a:buFontTx/>
              <a:buNone/>
            </a:pPr>
            <a:r>
              <a:rPr lang="en-GB" altLang="cs-CZ" sz="2000" dirty="0">
                <a:solidFill>
                  <a:srgbClr val="FF0066"/>
                </a:solidFill>
              </a:rPr>
              <a:t>Thermodynamic (Kelvin) temperature</a:t>
            </a:r>
            <a:r>
              <a:rPr lang="cs-CZ" altLang="cs-CZ" sz="2000" dirty="0">
                <a:solidFill>
                  <a:srgbClr val="FF0066"/>
                </a:solidFill>
              </a:rPr>
              <a:t> </a:t>
            </a:r>
            <a:r>
              <a:rPr lang="cs-CZ" altLang="cs-CZ" sz="2000" i="1" dirty="0">
                <a:solidFill>
                  <a:srgbClr val="FF0066"/>
                </a:solidFill>
              </a:rPr>
              <a:t>T</a:t>
            </a:r>
            <a:r>
              <a:rPr lang="en-GB" altLang="cs-CZ" sz="2000" dirty="0">
                <a:solidFill>
                  <a:srgbClr val="FFFFCC"/>
                </a:solidFill>
              </a:rPr>
              <a:t> </a:t>
            </a:r>
            <a:r>
              <a:rPr lang="en-GB" altLang="cs-CZ" sz="2000" dirty="0"/>
              <a:t>is a quantity which indicates the average kinetic energy </a:t>
            </a:r>
            <a:r>
              <a:rPr lang="cs-CZ" altLang="cs-CZ" sz="2000" i="1" dirty="0"/>
              <a:t>W</a:t>
            </a:r>
            <a:r>
              <a:rPr lang="cs-CZ" altLang="cs-CZ" sz="2000" i="1" baseline="-25000" dirty="0"/>
              <a:t>KS</a:t>
            </a:r>
            <a:r>
              <a:rPr lang="cs-CZ" altLang="cs-CZ" sz="2000" dirty="0"/>
              <a:t> </a:t>
            </a:r>
            <a:r>
              <a:rPr lang="en-GB" altLang="cs-CZ" sz="2000" dirty="0"/>
              <a:t>of the particles in a system e.g., for an ideal monatomic gas, </a:t>
            </a:r>
            <a:r>
              <a:rPr lang="en-GB" altLang="cs-CZ" sz="2000" i="1" dirty="0"/>
              <a:t>k</a:t>
            </a:r>
            <a:r>
              <a:rPr lang="en-GB" altLang="cs-CZ" sz="2000" dirty="0"/>
              <a:t> is the Boltzmann constant:</a:t>
            </a:r>
            <a:endParaRPr lang="cs-CZ" altLang="cs-CZ" sz="2000" dirty="0"/>
          </a:p>
          <a:p>
            <a:pPr marL="0" indent="0" eaLnBrk="1" hangingPunct="1">
              <a:buFontTx/>
              <a:buNone/>
            </a:pPr>
            <a:endParaRPr lang="cs-CZ" altLang="cs-CZ" sz="2000" dirty="0"/>
          </a:p>
          <a:p>
            <a:pPr marL="0" indent="0" eaLnBrk="1" hangingPunct="1">
              <a:buFontTx/>
              <a:buNone/>
            </a:pPr>
            <a:endParaRPr lang="cs-CZ" altLang="cs-CZ" sz="2000" dirty="0"/>
          </a:p>
          <a:p>
            <a:pPr marL="0" indent="0" eaLnBrk="1" hangingPunct="1">
              <a:buFontTx/>
              <a:buNone/>
            </a:pPr>
            <a:endParaRPr lang="cs-CZ" altLang="cs-CZ" sz="2000" dirty="0"/>
          </a:p>
        </p:txBody>
      </p:sp>
      <p:graphicFrame>
        <p:nvGraphicFramePr>
          <p:cNvPr id="17412" name="Object 4">
            <a:extLst>
              <a:ext uri="{FF2B5EF4-FFF2-40B4-BE49-F238E27FC236}">
                <a16:creationId xmlns:a16="http://schemas.microsoft.com/office/drawing/2014/main" id="{22797AC0-85EC-483A-9012-3883CDB4D5F4}"/>
              </a:ext>
            </a:extLst>
          </p:cNvPr>
          <p:cNvGraphicFramePr>
            <a:graphicFrameLocks noGrp="1" noChangeAspect="1"/>
          </p:cNvGraphicFramePr>
          <p:nvPr>
            <p:ph sz="quarter" idx="2"/>
            <p:extLst>
              <p:ext uri="{D42A27DB-BD31-4B8C-83A1-F6EECF244321}">
                <p14:modId xmlns:p14="http://schemas.microsoft.com/office/powerpoint/2010/main" val="2135221229"/>
              </p:ext>
            </p:extLst>
          </p:nvPr>
        </p:nvGraphicFramePr>
        <p:xfrm>
          <a:off x="3062289" y="3506480"/>
          <a:ext cx="1685925" cy="876300"/>
        </p:xfrm>
        <a:graphic>
          <a:graphicData uri="http://schemas.openxmlformats.org/presentationml/2006/ole">
            <mc:AlternateContent xmlns:mc="http://schemas.openxmlformats.org/markup-compatibility/2006">
              <mc:Choice xmlns:v="urn:schemas-microsoft-com:vml" Requires="v">
                <p:oleObj name="Rastrový obraz" r:id="rId3" imgW="1685714" imgH="876190" progId="Obraz programu Malování">
                  <p:embed/>
                </p:oleObj>
              </mc:Choice>
              <mc:Fallback>
                <p:oleObj name="Rastrový obraz" r:id="rId3" imgW="1685714" imgH="876190" progId="Obraz programu Malování">
                  <p:embed/>
                  <p:pic>
                    <p:nvPicPr>
                      <p:cNvPr id="17412" name="Object 4">
                        <a:extLst>
                          <a:ext uri="{FF2B5EF4-FFF2-40B4-BE49-F238E27FC236}">
                            <a16:creationId xmlns:a16="http://schemas.microsoft.com/office/drawing/2014/main" id="{22797AC0-85EC-483A-9012-3883CDB4D5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2289" y="3506480"/>
                        <a:ext cx="1685925"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3" name="Text Box 9">
            <a:extLst>
              <a:ext uri="{FF2B5EF4-FFF2-40B4-BE49-F238E27FC236}">
                <a16:creationId xmlns:a16="http://schemas.microsoft.com/office/drawing/2014/main" id="{E33E85FC-C2DA-43AD-B634-856A9BA1EDDA}"/>
              </a:ext>
            </a:extLst>
          </p:cNvPr>
          <p:cNvSpPr txBox="1">
            <a:spLocks noChangeArrowheads="1"/>
          </p:cNvSpPr>
          <p:nvPr/>
        </p:nvSpPr>
        <p:spPr bwMode="auto">
          <a:xfrm>
            <a:off x="591850" y="4875597"/>
            <a:ext cx="10620260" cy="1807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GB" altLang="cs-CZ" sz="2000" dirty="0">
                <a:solidFill>
                  <a:srgbClr val="FF0066"/>
                </a:solidFill>
              </a:rPr>
              <a:t>Internal energy of the system</a:t>
            </a:r>
            <a:r>
              <a:rPr lang="en-GB" altLang="cs-CZ" sz="2000" dirty="0">
                <a:solidFill>
                  <a:srgbClr val="FFFFCC"/>
                </a:solidFill>
              </a:rPr>
              <a:t> </a:t>
            </a:r>
            <a:r>
              <a:rPr lang="en-GB" altLang="cs-CZ" sz="2000" dirty="0"/>
              <a:t>is the sum of all kinetic and potential energies of all particles forming the system.</a:t>
            </a:r>
          </a:p>
          <a:p>
            <a:pPr eaLnBrk="1" hangingPunct="1">
              <a:spcBef>
                <a:spcPct val="50000"/>
              </a:spcBef>
              <a:buFontTx/>
              <a:buNone/>
            </a:pPr>
            <a:r>
              <a:rPr lang="en-GB" altLang="cs-CZ" sz="2000" dirty="0">
                <a:solidFill>
                  <a:srgbClr val="FF0066"/>
                </a:solidFill>
              </a:rPr>
              <a:t>Heat (thermal energy)</a:t>
            </a:r>
            <a:r>
              <a:rPr lang="en-GB" altLang="cs-CZ" sz="2000" b="1" dirty="0">
                <a:solidFill>
                  <a:srgbClr val="FFFFCC"/>
                </a:solidFill>
              </a:rPr>
              <a:t> </a:t>
            </a:r>
            <a:r>
              <a:rPr lang="en-GB" altLang="cs-CZ" sz="2000" dirty="0"/>
              <a:t>is the part of internal energy of the system which can be exchanged between systems because of their different temperatures.</a:t>
            </a:r>
          </a:p>
        </p:txBody>
      </p:sp>
      <p:graphicFrame>
        <p:nvGraphicFramePr>
          <p:cNvPr id="17414" name="Object 6">
            <a:extLst>
              <a:ext uri="{FF2B5EF4-FFF2-40B4-BE49-F238E27FC236}">
                <a16:creationId xmlns:a16="http://schemas.microsoft.com/office/drawing/2014/main" id="{314395E4-8C9F-4416-8DEB-B31C6BC9B33F}"/>
              </a:ext>
            </a:extLst>
          </p:cNvPr>
          <p:cNvGraphicFramePr>
            <a:graphicFrameLocks noGrp="1" noChangeAspect="1"/>
          </p:cNvGraphicFramePr>
          <p:nvPr>
            <p:ph sz="quarter" idx="3"/>
            <p:extLst>
              <p:ext uri="{D42A27DB-BD31-4B8C-83A1-F6EECF244321}">
                <p14:modId xmlns:p14="http://schemas.microsoft.com/office/powerpoint/2010/main" val="4034890671"/>
              </p:ext>
            </p:extLst>
          </p:nvPr>
        </p:nvGraphicFramePr>
        <p:xfrm>
          <a:off x="6754299" y="3481873"/>
          <a:ext cx="1812925" cy="925513"/>
        </p:xfrm>
        <a:graphic>
          <a:graphicData uri="http://schemas.openxmlformats.org/presentationml/2006/ole">
            <mc:AlternateContent xmlns:mc="http://schemas.openxmlformats.org/markup-compatibility/2006">
              <mc:Choice xmlns:v="urn:schemas-microsoft-com:vml" Requires="v">
                <p:oleObj name="Rastrový obrázek" r:id="rId5" imgW="1790476" imgH="914286" progId="Paint.Picture">
                  <p:embed/>
                </p:oleObj>
              </mc:Choice>
              <mc:Fallback>
                <p:oleObj name="Rastrový obrázek" r:id="rId5" imgW="1790476" imgH="914286" progId="Paint.Picture">
                  <p:embed/>
                  <p:pic>
                    <p:nvPicPr>
                      <p:cNvPr id="17414" name="Object 6">
                        <a:extLst>
                          <a:ext uri="{FF2B5EF4-FFF2-40B4-BE49-F238E27FC236}">
                            <a16:creationId xmlns:a16="http://schemas.microsoft.com/office/drawing/2014/main" id="{314395E4-8C9F-4416-8DEB-B31C6BC9B33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54299" y="3481873"/>
                        <a:ext cx="1812925"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5" name="Šipka: doprava 1">
            <a:extLst>
              <a:ext uri="{FF2B5EF4-FFF2-40B4-BE49-F238E27FC236}">
                <a16:creationId xmlns:a16="http://schemas.microsoft.com/office/drawing/2014/main" id="{57D23E93-E182-4628-9235-E90C12F712E3}"/>
              </a:ext>
            </a:extLst>
          </p:cNvPr>
          <p:cNvSpPr>
            <a:spLocks noChangeAspect="1" noChangeArrowheads="1"/>
          </p:cNvSpPr>
          <p:nvPr/>
        </p:nvSpPr>
        <p:spPr bwMode="auto">
          <a:xfrm>
            <a:off x="4748214" y="3249614"/>
            <a:ext cx="1512887" cy="358775"/>
          </a:xfrm>
          <a:prstGeom prst="rightArrow">
            <a:avLst>
              <a:gd name="adj1" fmla="val 50000"/>
              <a:gd name="adj2" fmla="val 5019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square">
            <a:spAutoFit/>
          </a:bodyPr>
          <a:lstStyle>
            <a:lvl1pPr>
              <a:buChar char="•"/>
              <a:defRPr sz="2000">
                <a:solidFill>
                  <a:srgbClr val="FFFFCC"/>
                </a:solidFill>
                <a:latin typeface="Arial" panose="020B0604020202020204" pitchFamily="34" charset="0"/>
              </a:defRPr>
            </a:lvl1pPr>
            <a:lvl2pPr marL="742950" indent="-285750">
              <a:buChar char="•"/>
              <a:defRPr sz="2000">
                <a:solidFill>
                  <a:srgbClr val="FFFFCC"/>
                </a:solidFill>
                <a:latin typeface="Arial" panose="020B0604020202020204" pitchFamily="34" charset="0"/>
              </a:defRPr>
            </a:lvl2pPr>
            <a:lvl3pPr marL="1143000" indent="-228600">
              <a:buChar char="•"/>
              <a:defRPr sz="2000">
                <a:solidFill>
                  <a:srgbClr val="FFFFCC"/>
                </a:solidFill>
                <a:latin typeface="Arial" panose="020B0604020202020204" pitchFamily="34" charset="0"/>
              </a:defRPr>
            </a:lvl3pPr>
            <a:lvl4pPr marL="1600200" indent="-228600">
              <a:buChar char="•"/>
              <a:defRPr sz="2000">
                <a:solidFill>
                  <a:srgbClr val="FFFFCC"/>
                </a:solidFill>
                <a:latin typeface="Arial" panose="020B0604020202020204" pitchFamily="34" charset="0"/>
              </a:defRPr>
            </a:lvl4pPr>
            <a:lvl5pPr marL="2057400" indent="-228600">
              <a:buChar char="•"/>
              <a:defRPr sz="2000">
                <a:solidFill>
                  <a:srgbClr val="FFFFCC"/>
                </a:solidFill>
                <a:latin typeface="Arial" panose="020B0604020202020204" pitchFamily="34" charset="0"/>
              </a:defRPr>
            </a:lvl5pPr>
            <a:lvl6pPr marL="2514600" indent="-228600" eaLnBrk="0" fontAlgn="base" hangingPunct="0">
              <a:spcBef>
                <a:spcPct val="0"/>
              </a:spcBef>
              <a:spcAft>
                <a:spcPct val="0"/>
              </a:spcAft>
              <a:buChar char="•"/>
              <a:defRPr sz="2000">
                <a:solidFill>
                  <a:srgbClr val="FFFFCC"/>
                </a:solidFill>
                <a:latin typeface="Arial" panose="020B0604020202020204" pitchFamily="34" charset="0"/>
              </a:defRPr>
            </a:lvl6pPr>
            <a:lvl7pPr marL="2971800" indent="-228600" eaLnBrk="0" fontAlgn="base" hangingPunct="0">
              <a:spcBef>
                <a:spcPct val="0"/>
              </a:spcBef>
              <a:spcAft>
                <a:spcPct val="0"/>
              </a:spcAft>
              <a:buChar char="•"/>
              <a:defRPr sz="2000">
                <a:solidFill>
                  <a:srgbClr val="FFFFCC"/>
                </a:solidFill>
                <a:latin typeface="Arial" panose="020B0604020202020204" pitchFamily="34" charset="0"/>
              </a:defRPr>
            </a:lvl7pPr>
            <a:lvl8pPr marL="3429000" indent="-228600" eaLnBrk="0" fontAlgn="base" hangingPunct="0">
              <a:spcBef>
                <a:spcPct val="0"/>
              </a:spcBef>
              <a:spcAft>
                <a:spcPct val="0"/>
              </a:spcAft>
              <a:buChar char="•"/>
              <a:defRPr sz="2000">
                <a:solidFill>
                  <a:srgbClr val="FFFFCC"/>
                </a:solidFill>
                <a:latin typeface="Arial" panose="020B0604020202020204" pitchFamily="34" charset="0"/>
              </a:defRPr>
            </a:lvl8pPr>
            <a:lvl9pPr marL="3886200" indent="-228600" eaLnBrk="0" fontAlgn="base" hangingPunct="0">
              <a:spcBef>
                <a:spcPct val="0"/>
              </a:spcBef>
              <a:spcAft>
                <a:spcPct val="0"/>
              </a:spcAft>
              <a:buChar char="•"/>
              <a:defRPr sz="2000">
                <a:solidFill>
                  <a:srgbClr val="FFFFCC"/>
                </a:solidFill>
                <a:latin typeface="Arial" panose="020B0604020202020204" pitchFamily="34" charset="0"/>
              </a:defRPr>
            </a:lvl9pPr>
          </a:lstStyle>
          <a:p>
            <a:pPr eaLnBrk="1" hangingPunct="1"/>
            <a:endParaRPr lang="cs-CZ" altLang="cs-CZ" sz="2000"/>
          </a:p>
        </p:txBody>
      </p:sp>
      <p:sp>
        <p:nvSpPr>
          <p:cNvPr id="17416" name="Šipka: doprava 2">
            <a:extLst>
              <a:ext uri="{FF2B5EF4-FFF2-40B4-BE49-F238E27FC236}">
                <a16:creationId xmlns:a16="http://schemas.microsoft.com/office/drawing/2014/main" id="{F161A363-FDED-487F-820A-FEE5C5BD6139}"/>
              </a:ext>
            </a:extLst>
          </p:cNvPr>
          <p:cNvSpPr>
            <a:spLocks noChangeArrowheads="1"/>
          </p:cNvSpPr>
          <p:nvPr/>
        </p:nvSpPr>
        <p:spPr bwMode="auto">
          <a:xfrm>
            <a:off x="5321921" y="3652369"/>
            <a:ext cx="977900" cy="484188"/>
          </a:xfrm>
          <a:prstGeom prst="rightArrow">
            <a:avLst>
              <a:gd name="adj1" fmla="val 50000"/>
              <a:gd name="adj2" fmla="val 50024"/>
            </a:avLst>
          </a:prstGeom>
          <a:solidFill>
            <a:srgbClr val="FFC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square">
            <a:spAutoFit/>
          </a:bodyPr>
          <a:lstStyle>
            <a:lvl1pPr>
              <a:buChar char="•"/>
              <a:defRPr sz="2000">
                <a:solidFill>
                  <a:srgbClr val="FFFFCC"/>
                </a:solidFill>
                <a:latin typeface="Arial" panose="020B0604020202020204" pitchFamily="34" charset="0"/>
              </a:defRPr>
            </a:lvl1pPr>
            <a:lvl2pPr marL="742950" indent="-285750">
              <a:buChar char="•"/>
              <a:defRPr sz="2000">
                <a:solidFill>
                  <a:srgbClr val="FFFFCC"/>
                </a:solidFill>
                <a:latin typeface="Arial" panose="020B0604020202020204" pitchFamily="34" charset="0"/>
              </a:defRPr>
            </a:lvl2pPr>
            <a:lvl3pPr marL="1143000" indent="-228600">
              <a:buChar char="•"/>
              <a:defRPr sz="2000">
                <a:solidFill>
                  <a:srgbClr val="FFFFCC"/>
                </a:solidFill>
                <a:latin typeface="Arial" panose="020B0604020202020204" pitchFamily="34" charset="0"/>
              </a:defRPr>
            </a:lvl3pPr>
            <a:lvl4pPr marL="1600200" indent="-228600">
              <a:buChar char="•"/>
              <a:defRPr sz="2000">
                <a:solidFill>
                  <a:srgbClr val="FFFFCC"/>
                </a:solidFill>
                <a:latin typeface="Arial" panose="020B0604020202020204" pitchFamily="34" charset="0"/>
              </a:defRPr>
            </a:lvl4pPr>
            <a:lvl5pPr marL="2057400" indent="-228600">
              <a:buChar char="•"/>
              <a:defRPr sz="2000">
                <a:solidFill>
                  <a:srgbClr val="FFFFCC"/>
                </a:solidFill>
                <a:latin typeface="Arial" panose="020B0604020202020204" pitchFamily="34" charset="0"/>
              </a:defRPr>
            </a:lvl5pPr>
            <a:lvl6pPr marL="2514600" indent="-228600" eaLnBrk="0" fontAlgn="base" hangingPunct="0">
              <a:spcBef>
                <a:spcPct val="0"/>
              </a:spcBef>
              <a:spcAft>
                <a:spcPct val="0"/>
              </a:spcAft>
              <a:buChar char="•"/>
              <a:defRPr sz="2000">
                <a:solidFill>
                  <a:srgbClr val="FFFFCC"/>
                </a:solidFill>
                <a:latin typeface="Arial" panose="020B0604020202020204" pitchFamily="34" charset="0"/>
              </a:defRPr>
            </a:lvl6pPr>
            <a:lvl7pPr marL="2971800" indent="-228600" eaLnBrk="0" fontAlgn="base" hangingPunct="0">
              <a:spcBef>
                <a:spcPct val="0"/>
              </a:spcBef>
              <a:spcAft>
                <a:spcPct val="0"/>
              </a:spcAft>
              <a:buChar char="•"/>
              <a:defRPr sz="2000">
                <a:solidFill>
                  <a:srgbClr val="FFFFCC"/>
                </a:solidFill>
                <a:latin typeface="Arial" panose="020B0604020202020204" pitchFamily="34" charset="0"/>
              </a:defRPr>
            </a:lvl7pPr>
            <a:lvl8pPr marL="3429000" indent="-228600" eaLnBrk="0" fontAlgn="base" hangingPunct="0">
              <a:spcBef>
                <a:spcPct val="0"/>
              </a:spcBef>
              <a:spcAft>
                <a:spcPct val="0"/>
              </a:spcAft>
              <a:buChar char="•"/>
              <a:defRPr sz="2000">
                <a:solidFill>
                  <a:srgbClr val="FFFFCC"/>
                </a:solidFill>
                <a:latin typeface="Arial" panose="020B0604020202020204" pitchFamily="34" charset="0"/>
              </a:defRPr>
            </a:lvl8pPr>
            <a:lvl9pPr marL="3886200" indent="-228600" eaLnBrk="0" fontAlgn="base" hangingPunct="0">
              <a:spcBef>
                <a:spcPct val="0"/>
              </a:spcBef>
              <a:spcAft>
                <a:spcPct val="0"/>
              </a:spcAft>
              <a:buChar char="•"/>
              <a:defRPr sz="2000">
                <a:solidFill>
                  <a:srgbClr val="FFFFCC"/>
                </a:solidFill>
                <a:latin typeface="Arial" panose="020B0604020202020204" pitchFamily="34" charset="0"/>
              </a:defRPr>
            </a:lvl9pPr>
          </a:lstStyle>
          <a:p>
            <a:pPr eaLnBrk="1" hangingPunct="1"/>
            <a:endParaRPr lang="cs-CZ" altLang="cs-CZ" sz="2000"/>
          </a:p>
        </p:txBody>
      </p:sp>
      <p:sp>
        <p:nvSpPr>
          <p:cNvPr id="3" name="Obdélník 2">
            <a:extLst>
              <a:ext uri="{FF2B5EF4-FFF2-40B4-BE49-F238E27FC236}">
                <a16:creationId xmlns:a16="http://schemas.microsoft.com/office/drawing/2014/main" id="{14AFB5BA-237D-4D15-B614-F4511BDB5970}"/>
              </a:ext>
            </a:extLst>
          </p:cNvPr>
          <p:cNvSpPr/>
          <p:nvPr/>
        </p:nvSpPr>
        <p:spPr bwMode="auto">
          <a:xfrm>
            <a:off x="2378303" y="3365653"/>
            <a:ext cx="6918593" cy="1057620"/>
          </a:xfrm>
          <a:prstGeom prst="rect">
            <a:avLst/>
          </a:prstGeom>
          <a:noFill/>
          <a:ln w="44450" cap="flat" cmpd="sng" algn="ctr">
            <a:solidFill>
              <a:srgbClr val="F01928"/>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38367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FB45D71-D818-427A-A899-6B001FAF0E00}"/>
              </a:ext>
            </a:extLst>
          </p:cNvPr>
          <p:cNvSpPr>
            <a:spLocks noGrp="1" noChangeArrowheads="1"/>
          </p:cNvSpPr>
          <p:nvPr>
            <p:ph type="title"/>
          </p:nvPr>
        </p:nvSpPr>
        <p:spPr>
          <a:xfrm>
            <a:off x="719400" y="450826"/>
            <a:ext cx="10753200" cy="451576"/>
          </a:xfrm>
        </p:spPr>
        <p:txBody>
          <a:bodyPr/>
          <a:lstStyle/>
          <a:p>
            <a:pPr eaLnBrk="1" hangingPunct="1"/>
            <a:r>
              <a:rPr lang="cs-CZ" altLang="cs-CZ" dirty="0">
                <a:solidFill>
                  <a:srgbClr val="0000DC"/>
                </a:solidFill>
              </a:rPr>
              <a:t>0</a:t>
            </a:r>
            <a:r>
              <a:rPr lang="cs-CZ" altLang="cs-CZ" baseline="30000" dirty="0">
                <a:solidFill>
                  <a:srgbClr val="0000DC"/>
                </a:solidFill>
              </a:rPr>
              <a:t>th</a:t>
            </a:r>
            <a:r>
              <a:rPr lang="cs-CZ" altLang="cs-CZ" dirty="0">
                <a:solidFill>
                  <a:srgbClr val="0000DC"/>
                </a:solidFill>
              </a:rPr>
              <a:t> and </a:t>
            </a:r>
            <a:r>
              <a:rPr lang="en-GB" altLang="cs-CZ" dirty="0">
                <a:solidFill>
                  <a:srgbClr val="0000DC"/>
                </a:solidFill>
              </a:rPr>
              <a:t>1</a:t>
            </a:r>
            <a:r>
              <a:rPr lang="en-GB" altLang="cs-CZ" baseline="30000" dirty="0">
                <a:solidFill>
                  <a:srgbClr val="0000DC"/>
                </a:solidFill>
              </a:rPr>
              <a:t>st</a:t>
            </a:r>
            <a:r>
              <a:rPr lang="en-GB" altLang="cs-CZ" dirty="0">
                <a:solidFill>
                  <a:srgbClr val="0000DC"/>
                </a:solidFill>
              </a:rPr>
              <a:t> law of thermodynamics</a:t>
            </a:r>
          </a:p>
        </p:txBody>
      </p:sp>
      <p:sp>
        <p:nvSpPr>
          <p:cNvPr id="19459" name="Rectangle 3">
            <a:extLst>
              <a:ext uri="{FF2B5EF4-FFF2-40B4-BE49-F238E27FC236}">
                <a16:creationId xmlns:a16="http://schemas.microsoft.com/office/drawing/2014/main" id="{2DCFC619-BAF9-418F-A070-5567A2C19667}"/>
              </a:ext>
            </a:extLst>
          </p:cNvPr>
          <p:cNvSpPr>
            <a:spLocks noGrp="1" noChangeArrowheads="1"/>
          </p:cNvSpPr>
          <p:nvPr>
            <p:ph type="body" idx="1"/>
          </p:nvPr>
        </p:nvSpPr>
        <p:spPr>
          <a:xfrm>
            <a:off x="719400" y="1114651"/>
            <a:ext cx="10840598" cy="3844925"/>
          </a:xfrm>
        </p:spPr>
        <p:txBody>
          <a:bodyPr/>
          <a:lstStyle/>
          <a:p>
            <a:pPr marL="6350" indent="22225">
              <a:lnSpc>
                <a:spcPct val="90000"/>
              </a:lnSpc>
              <a:buNone/>
            </a:pPr>
            <a:r>
              <a:rPr lang="en-GB" sz="2000" b="1" dirty="0">
                <a:effectLst/>
                <a:latin typeface="+mj-lt"/>
                <a:ea typeface="Times New Roman" panose="02020603050405020304" pitchFamily="18" charset="0"/>
              </a:rPr>
              <a:t>The zeroth law of thermodynamics states</a:t>
            </a:r>
            <a:r>
              <a:rPr lang="en-GB" sz="2000" dirty="0">
                <a:effectLst/>
                <a:latin typeface="+mj-lt"/>
                <a:ea typeface="Times New Roman" panose="02020603050405020304" pitchFamily="18" charset="0"/>
              </a:rPr>
              <a:t>: If systems A and B are each in thermal equilibrium with a third system C, then A and B are also in thermal equilibrium with each other.</a:t>
            </a:r>
            <a:endParaRPr lang="cs-CZ" sz="2000" dirty="0">
              <a:effectLst/>
              <a:latin typeface="+mj-lt"/>
              <a:ea typeface="Times New Roman" panose="02020603050405020304" pitchFamily="18" charset="0"/>
            </a:endParaRPr>
          </a:p>
          <a:p>
            <a:pPr marL="6350" indent="22225" eaLnBrk="1" hangingPunct="1">
              <a:lnSpc>
                <a:spcPct val="90000"/>
              </a:lnSpc>
              <a:buFontTx/>
              <a:buNone/>
            </a:pPr>
            <a:endParaRPr lang="cs-CZ" altLang="cs-CZ" sz="3200" dirty="0"/>
          </a:p>
          <a:p>
            <a:pPr marL="6350" indent="22225" eaLnBrk="1" hangingPunct="1">
              <a:lnSpc>
                <a:spcPct val="90000"/>
              </a:lnSpc>
              <a:buFontTx/>
              <a:buNone/>
            </a:pPr>
            <a:r>
              <a:rPr lang="cs-CZ" sz="2400" dirty="0"/>
              <a:t>T</a:t>
            </a:r>
            <a:r>
              <a:rPr lang="en-GB" sz="2400" dirty="0"/>
              <a:t>he first law of thermodynamics</a:t>
            </a:r>
            <a:r>
              <a:rPr lang="cs-CZ" sz="2400" dirty="0"/>
              <a:t>:</a:t>
            </a:r>
            <a:endParaRPr lang="cs-CZ" altLang="cs-CZ" sz="2400" dirty="0"/>
          </a:p>
          <a:p>
            <a:pPr marL="6350" indent="22225" eaLnBrk="1" hangingPunct="1">
              <a:lnSpc>
                <a:spcPct val="90000"/>
              </a:lnSpc>
              <a:buFontTx/>
              <a:buNone/>
            </a:pPr>
            <a:r>
              <a:rPr lang="en-GB" altLang="cs-CZ" sz="2400" dirty="0"/>
              <a:t>(a formulation of the law of conservation of energy used in thermodynamics):</a:t>
            </a:r>
          </a:p>
          <a:p>
            <a:pPr marL="6350" indent="22225" algn="ctr" eaLnBrk="1" hangingPunct="1">
              <a:lnSpc>
                <a:spcPct val="90000"/>
              </a:lnSpc>
              <a:buFontTx/>
              <a:buNone/>
            </a:pPr>
            <a:r>
              <a:rPr lang="en-GB" altLang="cs-CZ" dirty="0">
                <a:latin typeface="Symbol" panose="05050102010706020507" pitchFamily="18" charset="2"/>
              </a:rPr>
              <a:t>D</a:t>
            </a:r>
            <a:r>
              <a:rPr lang="en-GB" altLang="cs-CZ" i="1" dirty="0"/>
              <a:t>U = W + Q</a:t>
            </a:r>
          </a:p>
          <a:p>
            <a:pPr marL="6350" indent="22225" algn="ctr" eaLnBrk="1" hangingPunct="1">
              <a:lnSpc>
                <a:spcPct val="90000"/>
              </a:lnSpc>
              <a:buFontTx/>
              <a:buNone/>
            </a:pPr>
            <a:endParaRPr lang="en-GB" altLang="cs-CZ" sz="2400" i="1" dirty="0"/>
          </a:p>
          <a:p>
            <a:pPr marL="6350" indent="22225" eaLnBrk="1" hangingPunct="1">
              <a:lnSpc>
                <a:spcPct val="90000"/>
              </a:lnSpc>
              <a:buFontTx/>
              <a:buNone/>
            </a:pPr>
            <a:r>
              <a:rPr lang="en-GB" altLang="cs-CZ" sz="2400" dirty="0"/>
              <a:t>We can read</a:t>
            </a:r>
            <a:r>
              <a:rPr lang="cs-CZ" altLang="cs-CZ" sz="2400" dirty="0"/>
              <a:t> </a:t>
            </a:r>
            <a:r>
              <a:rPr lang="cs-CZ" altLang="cs-CZ" sz="2400" dirty="0" err="1"/>
              <a:t>it</a:t>
            </a:r>
            <a:r>
              <a:rPr lang="en-GB" altLang="cs-CZ" sz="2400" dirty="0"/>
              <a:t>, for example:  Internal energy </a:t>
            </a:r>
            <a:r>
              <a:rPr lang="cs-CZ" altLang="cs-CZ" sz="2400" dirty="0"/>
              <a:t>U </a:t>
            </a:r>
            <a:r>
              <a:rPr lang="en-GB" altLang="cs-CZ" sz="2400" dirty="0"/>
              <a:t>of the system increases with the work </a:t>
            </a:r>
            <a:r>
              <a:rPr lang="cs-CZ" altLang="cs-CZ" sz="2400" dirty="0"/>
              <a:t>W </a:t>
            </a:r>
            <a:r>
              <a:rPr lang="en-GB" altLang="cs-CZ" sz="2400" dirty="0"/>
              <a:t>done on the system, and the heat </a:t>
            </a:r>
            <a:r>
              <a:rPr lang="cs-CZ" altLang="cs-CZ" sz="2400" dirty="0"/>
              <a:t>Q </a:t>
            </a:r>
            <a:r>
              <a:rPr lang="en-GB" altLang="cs-CZ" sz="2400" dirty="0"/>
              <a:t>transferred from the environment to the system.</a:t>
            </a:r>
            <a:endParaRPr lang="cs-CZ" altLang="cs-CZ" sz="2400" dirty="0"/>
          </a:p>
          <a:p>
            <a:pPr marL="6350" indent="22225" eaLnBrk="1" hangingPunct="1">
              <a:lnSpc>
                <a:spcPct val="90000"/>
              </a:lnSpc>
              <a:buFontTx/>
              <a:buNone/>
            </a:pPr>
            <a:endParaRPr lang="cs-CZ" altLang="cs-CZ" sz="2400" dirty="0"/>
          </a:p>
          <a:p>
            <a:pPr marL="6350" indent="22225">
              <a:lnSpc>
                <a:spcPct val="90000"/>
              </a:lnSpc>
              <a:buNone/>
            </a:pPr>
            <a:r>
              <a:rPr lang="en-US" altLang="cs-CZ" sz="2000" i="1" dirty="0"/>
              <a:t>Sign convention</a:t>
            </a:r>
            <a:r>
              <a:rPr lang="cs-CZ" altLang="cs-CZ" sz="2000" i="1" dirty="0"/>
              <a:t>: </a:t>
            </a:r>
            <a:r>
              <a:rPr lang="en-US" altLang="cs-CZ" sz="2000" i="1" dirty="0"/>
              <a:t>energy given to a system and work done by an external force on the system are positive</a:t>
            </a:r>
            <a:r>
              <a:rPr lang="cs-CZ" altLang="cs-CZ" sz="2000" i="1" dirty="0"/>
              <a:t>, </a:t>
            </a:r>
            <a:r>
              <a:rPr lang="en-US" altLang="cs-CZ" sz="2000" i="1" dirty="0"/>
              <a:t>energy lost from the system to its surroundings and work done by the system on its surroundings are negative</a:t>
            </a:r>
            <a:r>
              <a:rPr lang="cs-CZ" altLang="cs-CZ" sz="2000" i="1" dirty="0"/>
              <a:t>.</a:t>
            </a:r>
          </a:p>
          <a:p>
            <a:pPr marL="6350" indent="22225" eaLnBrk="1" hangingPunct="1">
              <a:lnSpc>
                <a:spcPct val="90000"/>
              </a:lnSpc>
              <a:buFontTx/>
              <a:buNone/>
            </a:pPr>
            <a:endParaRPr lang="en-GB" altLang="cs-CZ" sz="2000" i="1" dirty="0"/>
          </a:p>
          <a:p>
            <a:pPr marL="6350" indent="22225" eaLnBrk="1" hangingPunct="1">
              <a:lnSpc>
                <a:spcPct val="90000"/>
              </a:lnSpc>
              <a:buFontTx/>
              <a:buNone/>
            </a:pPr>
            <a:r>
              <a:rPr lang="en-GB" altLang="cs-CZ" dirty="0">
                <a:solidFill>
                  <a:srgbClr val="FF0066"/>
                </a:solidFill>
              </a:rPr>
              <a:t>Internal energy is a state parameter, heat and work are not.</a:t>
            </a:r>
          </a:p>
        </p:txBody>
      </p:sp>
    </p:spTree>
    <p:extLst>
      <p:ext uri="{BB962C8B-B14F-4D97-AF65-F5344CB8AC3E}">
        <p14:creationId xmlns:p14="http://schemas.microsoft.com/office/powerpoint/2010/main" val="3203178888"/>
      </p:ext>
    </p:extLst>
  </p:cSld>
  <p:clrMapOvr>
    <a:masterClrMapping/>
  </p:clrMapOvr>
</p:sld>
</file>

<file path=ppt/theme/theme1.xml><?xml version="1.0" encoding="utf-8"?>
<a:theme xmlns:a="http://schemas.openxmlformats.org/drawingml/2006/main" name="Prezentace_MU_CZ">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prezentace-16-9-cz-v11.potx" id="{A1E069AA-5EB2-4FA2-9367-6D040ACEC8D2}" vid="{BC2189E0-F5C8-4AB2-8946-E3011F185C79}"/>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muni-prezentace-16-9-cz-v11</Template>
  <TotalTime>178</TotalTime>
  <Words>1487</Words>
  <Application>Microsoft Office PowerPoint</Application>
  <PresentationFormat>Širokoúhlá obrazovka</PresentationFormat>
  <Paragraphs>140</Paragraphs>
  <Slides>18</Slides>
  <Notes>16</Notes>
  <HiddenSlides>0</HiddenSlides>
  <MMClips>0</MMClips>
  <ScaleCrop>false</ScaleCrop>
  <HeadingPairs>
    <vt:vector size="8" baseType="variant">
      <vt:variant>
        <vt:lpstr>Použitá písma</vt:lpstr>
      </vt:variant>
      <vt:variant>
        <vt:i4>6</vt:i4>
      </vt:variant>
      <vt:variant>
        <vt:lpstr>Motiv</vt:lpstr>
      </vt:variant>
      <vt:variant>
        <vt:i4>1</vt:i4>
      </vt:variant>
      <vt:variant>
        <vt:lpstr>Vložené servery OLE</vt:lpstr>
      </vt:variant>
      <vt:variant>
        <vt:i4>3</vt:i4>
      </vt:variant>
      <vt:variant>
        <vt:lpstr>Nadpisy snímků</vt:lpstr>
      </vt:variant>
      <vt:variant>
        <vt:i4>18</vt:i4>
      </vt:variant>
    </vt:vector>
  </HeadingPairs>
  <TitlesOfParts>
    <vt:vector size="28" baseType="lpstr">
      <vt:lpstr>Arial</vt:lpstr>
      <vt:lpstr>Calibri</vt:lpstr>
      <vt:lpstr>Symbol</vt:lpstr>
      <vt:lpstr>Tahoma</vt:lpstr>
      <vt:lpstr>Times New Roman</vt:lpstr>
      <vt:lpstr>Wingdings</vt:lpstr>
      <vt:lpstr>Prezentace_MU_CZ</vt:lpstr>
      <vt:lpstr>Rastrový obraz</vt:lpstr>
      <vt:lpstr>Rastrový obrázek</vt:lpstr>
      <vt:lpstr>Equation.3</vt:lpstr>
      <vt:lpstr>Lectures on Medical Biophysics</vt:lpstr>
      <vt:lpstr>Lecture outline</vt:lpstr>
      <vt:lpstr>Thermodynamics – physical discipline dealing with transformations of energy in macroscopic systems.</vt:lpstr>
      <vt:lpstr>THERMODYNAMIC SYSTEM </vt:lpstr>
      <vt:lpstr>Basic terms</vt:lpstr>
      <vt:lpstr>Reversible process:</vt:lpstr>
      <vt:lpstr>Work done by/on thermodynamic systems</vt:lpstr>
      <vt:lpstr>Other important quantities:</vt:lpstr>
      <vt:lpstr>0th and 1st law of thermodynamics</vt:lpstr>
      <vt:lpstr>2nd law of thermodynamics</vt:lpstr>
      <vt:lpstr>Entropy and disorder</vt:lpstr>
      <vt:lpstr>„An experiment with balls“</vt:lpstr>
      <vt:lpstr>Prezentace aplikace PowerPoint</vt:lpstr>
      <vt:lpstr>A few terms of statistical physics:</vt:lpstr>
      <vt:lpstr>Free expansion of gas:</vt:lpstr>
      <vt:lpstr>Analogy between both experiments: </vt:lpstr>
      <vt:lpstr>Basic processes in gases</vt:lpstr>
      <vt:lpstr>Authors:  Vojtěch Mornstein Daniel Vlk  Language revision:  Carmel J. Caruana  Last revision: September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Lectures on Medical Biophysics</dc:title>
  <dc:creator>Vojtěch Mornstein</dc:creator>
  <cp:lastModifiedBy>Daniel Vlk</cp:lastModifiedBy>
  <cp:revision>9</cp:revision>
  <cp:lastPrinted>1601-01-01T00:00:00Z</cp:lastPrinted>
  <dcterms:created xsi:type="dcterms:W3CDTF">2021-09-18T13:47:04Z</dcterms:created>
  <dcterms:modified xsi:type="dcterms:W3CDTF">2025-09-18T08:35:24Z</dcterms:modified>
</cp:coreProperties>
</file>