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5" r:id="rId3"/>
    <p:sldId id="257" r:id="rId4"/>
    <p:sldId id="272" r:id="rId5"/>
    <p:sldId id="258" r:id="rId6"/>
    <p:sldId id="260" r:id="rId7"/>
    <p:sldId id="264" r:id="rId8"/>
    <p:sldId id="265" r:id="rId9"/>
    <p:sldId id="262" r:id="rId10"/>
    <p:sldId id="268" r:id="rId11"/>
    <p:sldId id="261" r:id="rId12"/>
    <p:sldId id="284" r:id="rId13"/>
    <p:sldId id="276" r:id="rId14"/>
    <p:sldId id="278" r:id="rId15"/>
    <p:sldId id="277" r:id="rId16"/>
    <p:sldId id="279" r:id="rId17"/>
    <p:sldId id="283" r:id="rId18"/>
    <p:sldId id="270" r:id="rId19"/>
    <p:sldId id="269" r:id="rId20"/>
    <p:sldId id="28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imgres?imgurl=https://www.zeiss.com/meditec/int/_masterpages/products/ophthalmology-optometry/at-lisa-toric-909mp-m/j/m/collectionexpand_6d2/corpimage_377e/image.mobile.980.jpg/1465465875505.jpg/AT_Lisa_909MP-400-224x168.jpg&amp;imgrefurl=https://www.zeiss.com/meditec/int/products/ophthalmology-optometry/cataract/iol-implantation/mics-platform/mics-preloaded-toric-multifocal-iol/at-lisa-toric-909m-mp.html&amp;docid=RsVgbhhg5m3ZpM&amp;tbnid=xYnhLCw4aYZgGM:&amp;vet=10ahUKEwiTh6qN24zaAhVkM5oKHYBAB5kQMwg-KAEwAQ..i&amp;w=224&amp;h=168&amp;client=firefox-b-ab&amp;bih=966&amp;biw=1685&amp;q=acrilisa%20toric&amp;ved=0ahUKEwiTh6qN24zaAhVkM5oKHYBAB5kQMwg-KAEwAQ&amp;iact=mrc&amp;uact=8" TargetMode="External"/><Relationship Id="rId2" Type="http://schemas.openxmlformats.org/officeDocument/2006/relationships/hyperlink" Target="https://www.google.cz/imgres?imgurl=https://www.zeiss.com/meditec/int/_masterpages/products/ophthalmology-optometry/at-lisa-tri-family/product-details/j/s/stage/slide/stageimage/image.mobile.980.jpg/1482491284290.jpg/zeiss-meditec-at-lisa-tri-family-product-silver-new_980x308.jpg&amp;imgrefurl=https://www.zeiss.com/meditec/int/products/ophthalmology-optometry/cataract/iol-implantation/mics-platform/mics-preloaded-trifocal-iol/at-lisa-tri-family/at-lisa-tri-family-product-details.html&amp;docid=Vs5aFbf5wtZ49M&amp;tbnid=_7fk-uLU0FEoyM:&amp;vet=10ahUKEwiTh6qN24zaAhVkM5oKHYBAB5kQMwg_KAIwAg..i&amp;w=980&amp;h=308&amp;client=firefox-b-ab&amp;bih=966&amp;biw=1685&amp;q=acrilisa%20toric&amp;ved=0ahUKEwiTh6qN24zaAhVkM5oKHYBAB5kQMwg_KAIwAg&amp;iact=mrc&amp;uact=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z/imgres?imgurl=https://www.zeiss.com/meditec/int/_masterpages/products/ophthalmology-optometry/at-lisa-tri-family/product-details/j/s/stage/slide/stageimage/image.mobile.980.jpg/1482491284290.jpg/zeiss-meditec-at-lisa-tri-family-product-silver-new_980x308.jpg&amp;imgrefurl=https://www.zeiss.com/meditec/int/products/ophthalmology-optometry/cataract/iol-implantation/mics-platform/mics-preloaded-trifocal-iol/at-lisa-tri-family/at-lisa-tri-family-product-details.html&amp;docid=Vs5aFbf5wtZ49M&amp;tbnid=_7fk-uLU0FEoyM:&amp;vet=10ahUKEwiTh6qN24zaAhVkM5oKHYBAB5kQMwg_KAIwAg..i&amp;w=980&amp;h=308&amp;client=firefox-b-ab&amp;bih=966&amp;biw=1685&amp;q=acrilisa%20toric&amp;ved=0ahUKEwiTh6qN24zaAhVkM5oKHYBAB5kQMwg_KAIwAg&amp;iact=mrc&amp;uact=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www.google.cz/imgres?imgurl=https://www.zeiss.com/meditec/int/_masterpages/products/ophthalmology-optometry/at-lisa-toric-909mp-m/j/m/collectionexpand_6d2/corpimage_377e/image.mobile.980.jpg/1465465875505.jpg/AT_Lisa_909MP-400-224x168.jpg&amp;imgrefurl=https://www.zeiss.com/meditec/int/products/ophthalmology-optometry/cataract/iol-implantation/mics-platform/mics-preloaded-toric-multifocal-iol/at-lisa-toric-909m-mp.html&amp;docid=RsVgbhhg5m3ZpM&amp;tbnid=xYnhLCw4aYZgGM:&amp;vet=10ahUKEwiTh6qN24zaAhVkM5oKHYBAB5kQMwg-KAEwAQ..i&amp;w=224&amp;h=168&amp;client=firefox-b-ab&amp;bih=966&amp;biw=1685&amp;q=acrilisa%20toric&amp;ved=0ahUKEwiTh6qN24zaAhVkM5oKHYBAB5kQMwg-KAEwAQ&amp;iact=mrc&amp;uact=8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www.google.cz/imgres?imgurl=https://www.zeiss.com/meditec/int/_masterpages/products/ophthalmology-optometry/at-lisa-tri-family/product-details/j/s/stage/slide/stageimage/image.mobile.980.jpg/1482491284290.jpg/zeiss-meditec-at-lisa-tri-family-product-silver-new_980x308.jpg&amp;imgrefurl=https://www.zeiss.com/meditec/int/products/ophthalmology-optometry/cataract/iol-implantation/mics-platform/mics-preloaded-trifocal-iol/at-lisa-tri-family/at-lisa-tri-family-product-details.html&amp;docid=Vs5aFbf5wtZ49M&amp;tbnid=_7fk-uLU0FEoyM:&amp;vet=10ahUKEwiTh6qN24zaAhVkM5oKHYBAB5kQMwg_KAIwAg..i&amp;w=980&amp;h=308&amp;client=firefox-b-ab&amp;bih=966&amp;biw=1685&amp;q=acrilisa%20toric&amp;ved=0ahUKEwiTh6qN24zaAhVkM5oKHYBAB5kQMwg_KAIwAg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hyperlink" Target="https://www.google.cz/imgres?imgurl=https://www.zeiss.com/meditec/int/_masterpages/products/ophthalmology-optometry/at-lisa-toric-909mp-m/j/m/collectionexpand_6d2/corpimage_377e/image.mobile.980.jpg/1465465875505.jpg/AT_Lisa_909MP-400-224x168.jpg&amp;imgrefurl=https://www.zeiss.com/meditec/int/products/ophthalmology-optometry/cataract/iol-implantation/mics-platform/mics-preloaded-toric-multifocal-iol/at-lisa-toric-909m-mp.html&amp;docid=RsVgbhhg5m3ZpM&amp;tbnid=xYnhLCw4aYZgGM:&amp;vet=10ahUKEwiTh6qN24zaAhVkM5oKHYBAB5kQMwg-KAEwAQ..i&amp;w=224&amp;h=168&amp;client=firefox-b-ab&amp;bih=966&amp;biw=1685&amp;q=acrilisa%20toric&amp;ved=0ahUKEwiTh6qN24zaAhVkM5oKHYBAB5kQMwg-KAEwAQ&amp;iact=mrc&amp;uact=8" TargetMode="External"/><Relationship Id="rId7" Type="http://schemas.openxmlformats.org/officeDocument/2006/relationships/image" Target="../media/image42.jpg"/><Relationship Id="rId2" Type="http://schemas.openxmlformats.org/officeDocument/2006/relationships/hyperlink" Target="https://www.google.cz/imgres?imgurl=https://www.zeiss.com/meditec/int/_masterpages/products/ophthalmology-optometry/at-lisa-tri-family/product-details/j/s/stage/slide/stageimage/image.mobile.980.jpg/1482491284290.jpg/zeiss-meditec-at-lisa-tri-family-product-silver-new_980x308.jpg&amp;imgrefurl=https://www.zeiss.com/meditec/int/products/ophthalmology-optometry/cataract/iol-implantation/mics-platform/mics-preloaded-trifocal-iol/at-lisa-tri-family/at-lisa-tri-family-product-details.html&amp;docid=Vs5aFbf5wtZ49M&amp;tbnid=_7fk-uLU0FEoyM:&amp;vet=10ahUKEwiTh6qN24zaAhVkM5oKHYBAB5kQMwg_KAIwAg..i&amp;w=980&amp;h=308&amp;client=firefox-b-ab&amp;bih=966&amp;biw=1685&amp;q=acrilisa%20toric&amp;ved=0ahUKEwiTh6qN24zaAhVkM5oKHYBAB5kQMwg_KAIwAg&amp;iact=mrc&amp;uact=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audio" Target="../media/media1.m4a"/><Relationship Id="rId7" Type="http://schemas.openxmlformats.org/officeDocument/2006/relationships/oleObject" Target="../embeddings/oleObject2.bin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0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>
              <a:lnSpc>
                <a:spcPct val="150000"/>
              </a:lnSpc>
            </a:pPr>
            <a:r>
              <a:rPr lang="cs-CZ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endParaRPr lang="sk-SK" b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1012" y="3847279"/>
            <a:ext cx="8676222" cy="2634031"/>
          </a:xfrm>
        </p:spPr>
        <p:txBody>
          <a:bodyPr>
            <a:normAutofit lnSpcReduction="10000"/>
          </a:bodyPr>
          <a:lstStyle/>
          <a:p>
            <a:r>
              <a:rPr lang="cs-CZ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Lenka Michalcová, MD PhD</a:t>
            </a:r>
          </a:p>
          <a:p>
            <a:r>
              <a:rPr lang="cs-CZ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Marek Michalec, MD PhD</a:t>
            </a:r>
          </a:p>
          <a:p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Ophthalmology</a:t>
            </a:r>
            <a:endParaRPr lang="cs-CZ" b="1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Faculty</a:t>
            </a:r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Hospital</a:t>
            </a:r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Brno</a:t>
            </a:r>
          </a:p>
          <a:p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Faculty</a:t>
            </a:r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Medicine</a:t>
            </a:r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, Masaryk University</a:t>
            </a:r>
          </a:p>
          <a:p>
            <a:endParaRPr lang="sk-SK" b="1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3" y="2001515"/>
            <a:ext cx="3623094" cy="26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4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r>
              <a:rPr lang="cs-CZ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surgery</a:t>
            </a:r>
            <a:r>
              <a:rPr lang="cs-CZ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step-by-step</a:t>
            </a:r>
            <a:endParaRPr lang="sk-SK" b="1" cap="none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desinfection</a:t>
            </a:r>
            <a:endParaRPr lang="sk-SK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topical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anesthesia</a:t>
            </a:r>
            <a:r>
              <a:rPr lang="sk-SK" sz="1800" cap="none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oxybuprocaine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lidocaine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tetracaine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sk-SK" sz="1800" cap="none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corneal</a:t>
            </a:r>
            <a:r>
              <a:rPr lang="sk-SK" sz="1800" cap="none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cap="none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incision</a:t>
            </a:r>
            <a:r>
              <a:rPr lang="sk-SK" sz="1800" cap="none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(1,8-2,2mm)</a:t>
            </a:r>
          </a:p>
          <a:p>
            <a:pPr>
              <a:lnSpc>
                <a:spcPct val="150000"/>
              </a:lnSpc>
            </a:pP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viscoelastic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capsulotomy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6)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hydrodisection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hydrodelineation</a:t>
            </a:r>
            <a:endParaRPr lang="sk-SK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7) </a:t>
            </a:r>
            <a:r>
              <a:rPr lang="sk-SK" sz="1800" cap="none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phacoemulsification</a:t>
            </a:r>
            <a:r>
              <a:rPr lang="sk-SK" sz="1800" cap="none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8) </a:t>
            </a:r>
            <a:r>
              <a:rPr lang="sk-SK" sz="1800" cap="none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implantation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of IOL</a:t>
            </a:r>
          </a:p>
          <a:p>
            <a:pPr>
              <a:lnSpc>
                <a:spcPct val="150000"/>
              </a:lnSpc>
            </a:pP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9) 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viscoelastic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removement</a:t>
            </a:r>
            <a:endParaRPr lang="sk-SK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sk-SK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sk-SK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sk-SK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sk-SK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2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r>
              <a:rPr lang="cs-CZ" b="1" cap="none" dirty="0"/>
              <a:t>katarakta</a:t>
            </a:r>
            <a:endParaRPr lang="sk-SK" b="1" cap="none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4" y="214782"/>
            <a:ext cx="3111874" cy="2493914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74" y="214782"/>
            <a:ext cx="3111876" cy="249391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66" y="214782"/>
            <a:ext cx="3119318" cy="249987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4" y="3595349"/>
            <a:ext cx="3111224" cy="249339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74" y="3594826"/>
            <a:ext cx="3111876" cy="249391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66" y="3594826"/>
            <a:ext cx="3119318" cy="2499879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678984" y="2865962"/>
            <a:ext cx="311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Topical</a:t>
            </a:r>
            <a:r>
              <a:rPr lang="cs-CZ" dirty="0"/>
              <a:t> </a:t>
            </a:r>
            <a:r>
              <a:rPr lang="cs-CZ" dirty="0" err="1"/>
              <a:t>anesthesia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4539127" y="2865962"/>
            <a:ext cx="311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Incision</a:t>
            </a:r>
            <a:r>
              <a:rPr lang="cs-CZ" dirty="0"/>
              <a:t> (</a:t>
            </a:r>
            <a:r>
              <a:rPr lang="cs-CZ" dirty="0" err="1"/>
              <a:t>corneal</a:t>
            </a:r>
            <a:r>
              <a:rPr lang="cs-CZ" dirty="0"/>
              <a:t> </a:t>
            </a:r>
            <a:r>
              <a:rPr lang="cs-CZ" dirty="0" err="1"/>
              <a:t>tunnel</a:t>
            </a:r>
            <a:r>
              <a:rPr lang="cs-CZ" dirty="0"/>
              <a:t>)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8397966" y="2859714"/>
            <a:ext cx="311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Capsulorhexis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678983" y="6175630"/>
            <a:ext cx="311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Phacoemulsification</a:t>
            </a:r>
            <a:r>
              <a:rPr lang="cs-CZ" dirty="0"/>
              <a:t> </a:t>
            </a:r>
            <a:endParaRPr lang="sk-SK" dirty="0"/>
          </a:p>
        </p:txBody>
      </p:sp>
      <p:sp>
        <p:nvSpPr>
          <p:cNvPr id="14" name="BlokTextu 13"/>
          <p:cNvSpPr txBox="1"/>
          <p:nvPr/>
        </p:nvSpPr>
        <p:spPr>
          <a:xfrm>
            <a:off x="4538474" y="6175630"/>
            <a:ext cx="311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Implantation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IOL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1510242" y="1706338"/>
            <a:ext cx="369332" cy="44039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k-SK" sz="1200" dirty="0"/>
              <a:t>Zdroj: </a:t>
            </a:r>
            <a:r>
              <a:rPr lang="en-US" sz="1200" dirty="0"/>
              <a:t>http://www.ranelle.com/cataract-surgery/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D0A11295-40B6-4F62-AA8A-9FAB223BA007}"/>
              </a:ext>
            </a:extLst>
          </p:cNvPr>
          <p:cNvSpPr txBox="1"/>
          <p:nvPr/>
        </p:nvSpPr>
        <p:spPr>
          <a:xfrm>
            <a:off x="8423979" y="6177028"/>
            <a:ext cx="3111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finalisation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70316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7182"/>
            <a:ext cx="9905998" cy="1331337"/>
          </a:xfrm>
        </p:spPr>
        <p:txBody>
          <a:bodyPr/>
          <a:lstStyle/>
          <a:p>
            <a:pPr algn="ctr"/>
            <a:r>
              <a:rPr lang="cs-CZ" sz="2800" b="1" cap="none" dirty="0" err="1">
                <a:solidFill>
                  <a:srgbClr val="FF0000"/>
                </a:solidFill>
              </a:rPr>
              <a:t>F</a:t>
            </a:r>
            <a:r>
              <a:rPr lang="cs-CZ" sz="2800" b="1" cap="none" dirty="0" err="1">
                <a:solidFill>
                  <a:srgbClr val="92D050"/>
                </a:solidFill>
              </a:rPr>
              <a:t>emtosecond</a:t>
            </a:r>
            <a:r>
              <a:rPr lang="cs-CZ" sz="2800" b="1" cap="none" dirty="0">
                <a:solidFill>
                  <a:srgbClr val="92D050"/>
                </a:solidFill>
              </a:rPr>
              <a:t> </a:t>
            </a:r>
            <a:r>
              <a:rPr lang="cs-CZ" sz="2800" b="1" cap="none" dirty="0">
                <a:solidFill>
                  <a:srgbClr val="FF0000"/>
                </a:solidFill>
              </a:rPr>
              <a:t>l</a:t>
            </a:r>
            <a:r>
              <a:rPr lang="cs-CZ" sz="2800" b="1" cap="none" dirty="0">
                <a:solidFill>
                  <a:srgbClr val="92D050"/>
                </a:solidFill>
              </a:rPr>
              <a:t>aser-</a:t>
            </a:r>
            <a:r>
              <a:rPr lang="cs-CZ" sz="2800" b="1" cap="none" dirty="0" err="1">
                <a:solidFill>
                  <a:srgbClr val="FF0000"/>
                </a:solidFill>
              </a:rPr>
              <a:t>a</a:t>
            </a:r>
            <a:r>
              <a:rPr lang="cs-CZ" sz="2800" b="1" cap="none" dirty="0" err="1">
                <a:solidFill>
                  <a:srgbClr val="92D050"/>
                </a:solidFill>
              </a:rPr>
              <a:t>ssited</a:t>
            </a:r>
            <a:r>
              <a:rPr lang="cs-CZ" sz="2800" b="1" cap="none" dirty="0">
                <a:solidFill>
                  <a:srgbClr val="92D050"/>
                </a:solidFill>
              </a:rPr>
              <a:t> </a:t>
            </a:r>
            <a:r>
              <a:rPr lang="cs-CZ" sz="2800" b="1" cap="none" dirty="0" err="1">
                <a:solidFill>
                  <a:srgbClr val="FF0000"/>
                </a:solidFill>
              </a:rPr>
              <a:t>c</a:t>
            </a:r>
            <a:r>
              <a:rPr lang="cs-CZ" sz="2800" b="1" cap="none" dirty="0" err="1">
                <a:solidFill>
                  <a:srgbClr val="92D050"/>
                </a:solidFill>
              </a:rPr>
              <a:t>ataract</a:t>
            </a:r>
            <a:r>
              <a:rPr lang="cs-CZ" sz="2800" b="1" cap="none" dirty="0">
                <a:solidFill>
                  <a:srgbClr val="92D050"/>
                </a:solidFill>
              </a:rPr>
              <a:t> </a:t>
            </a:r>
            <a:r>
              <a:rPr lang="cs-CZ" sz="2800" b="1" cap="none" dirty="0" err="1">
                <a:solidFill>
                  <a:srgbClr val="FF0000"/>
                </a:solidFill>
              </a:rPr>
              <a:t>s</a:t>
            </a:r>
            <a:r>
              <a:rPr lang="cs-CZ" sz="2800" b="1" cap="none" dirty="0" err="1">
                <a:solidFill>
                  <a:srgbClr val="92D050"/>
                </a:solidFill>
              </a:rPr>
              <a:t>urgery</a:t>
            </a:r>
            <a:endParaRPr lang="sk-SK" sz="2800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1" anchor="t">
            <a:normAutofit/>
          </a:bodyPr>
          <a:lstStyle/>
          <a:p>
            <a:pPr>
              <a:lnSpc>
                <a:spcPct val="150000"/>
              </a:lnSpc>
            </a:pPr>
            <a:endParaRPr lang="sk-SK" cap="none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sk-SK" cap="none" dirty="0"/>
          </a:p>
          <a:p>
            <a:pPr>
              <a:lnSpc>
                <a:spcPct val="150000"/>
              </a:lnSpc>
            </a:pPr>
            <a:endParaRPr lang="sk-SK" cap="none" dirty="0"/>
          </a:p>
          <a:p>
            <a:pPr>
              <a:lnSpc>
                <a:spcPct val="150000"/>
              </a:lnSpc>
            </a:pPr>
            <a:endParaRPr lang="sk-SK" cap="none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8" y="3779327"/>
            <a:ext cx="5219700" cy="2794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3" y="1352408"/>
            <a:ext cx="4114530" cy="231671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24" y="2753263"/>
            <a:ext cx="6112102" cy="3820064"/>
          </a:xfrm>
          <a:prstGeom prst="rect">
            <a:avLst/>
          </a:prstGeom>
        </p:spPr>
      </p:pic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8533D066-F111-462F-B379-E3599AB6A4EC}"/>
              </a:ext>
            </a:extLst>
          </p:cNvPr>
          <p:cNvSpPr txBox="1">
            <a:spLocks/>
          </p:cNvSpPr>
          <p:nvPr/>
        </p:nvSpPr>
        <p:spPr>
          <a:xfrm>
            <a:off x="5243638" y="1277159"/>
            <a:ext cx="6623433" cy="14173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k-SK" cap="none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incision</a:t>
            </a:r>
            <a:r>
              <a:rPr lang="sk-SK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cap="none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capsulotomy</a:t>
            </a:r>
            <a:r>
              <a:rPr lang="sk-SK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sk-SK" cap="none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lens</a:t>
            </a:r>
            <a:r>
              <a:rPr lang="sk-SK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fragmentation</a:t>
            </a:r>
            <a:r>
              <a:rPr lang="sk-SK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sk-SK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femtosecond</a:t>
            </a:r>
            <a:r>
              <a:rPr lang="sk-SK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laser</a:t>
            </a:r>
          </a:p>
          <a:p>
            <a:r>
              <a:rPr lang="sk-SK" cap="none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phacoemulsification</a:t>
            </a:r>
            <a:r>
              <a:rPr lang="sk-SK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still</a:t>
            </a:r>
            <a:r>
              <a:rPr lang="sk-SK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necessary</a:t>
            </a:r>
            <a:endParaRPr lang="sk-SK" cap="none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02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443668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>
                <a:solidFill>
                  <a:srgbClr val="FF0000"/>
                </a:solidFill>
              </a:rPr>
              <a:t>I</a:t>
            </a:r>
            <a:r>
              <a:rPr lang="cs-CZ" b="1" dirty="0" err="1">
                <a:solidFill>
                  <a:srgbClr val="92D050"/>
                </a:solidFill>
              </a:rPr>
              <a:t>ntra</a:t>
            </a:r>
            <a:r>
              <a:rPr lang="cs-CZ" b="1" dirty="0" err="1">
                <a:solidFill>
                  <a:srgbClr val="FF0000"/>
                </a:solidFill>
              </a:rPr>
              <a:t>o</a:t>
            </a:r>
            <a:r>
              <a:rPr lang="cs-CZ" b="1" dirty="0" err="1">
                <a:solidFill>
                  <a:srgbClr val="92D050"/>
                </a:solidFill>
              </a:rPr>
              <a:t>cular</a:t>
            </a:r>
            <a:r>
              <a:rPr lang="cs-CZ" b="1" dirty="0">
                <a:solidFill>
                  <a:srgbClr val="92D05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l</a:t>
            </a:r>
            <a:r>
              <a:rPr lang="cs-CZ" b="1" dirty="0" err="1">
                <a:solidFill>
                  <a:srgbClr val="92D050"/>
                </a:solidFill>
              </a:rPr>
              <a:t>ens</a:t>
            </a:r>
            <a:endParaRPr lang="sk-SK" b="1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r>
              <a:rPr lang="sk-SK" b="1" cap="none" dirty="0">
                <a:solidFill>
                  <a:srgbClr val="FF0000"/>
                </a:solidFill>
              </a:rPr>
              <a:t>Design of IOL</a:t>
            </a:r>
          </a:p>
          <a:p>
            <a:pPr>
              <a:lnSpc>
                <a:spcPct val="150000"/>
              </a:lnSpc>
            </a:pPr>
            <a:r>
              <a:rPr lang="sk-SK" cap="none" dirty="0" err="1"/>
              <a:t>Optical</a:t>
            </a:r>
            <a:r>
              <a:rPr lang="sk-SK" cap="none" dirty="0"/>
              <a:t> part 6mm</a:t>
            </a:r>
          </a:p>
          <a:p>
            <a:pPr>
              <a:lnSpc>
                <a:spcPct val="150000"/>
              </a:lnSpc>
            </a:pPr>
            <a:r>
              <a:rPr lang="sk-SK" cap="none" dirty="0" err="1"/>
              <a:t>haptic</a:t>
            </a:r>
            <a:r>
              <a:rPr lang="sk-SK" cap="none" dirty="0"/>
              <a:t> 13mm</a:t>
            </a:r>
          </a:p>
          <a:p>
            <a:pPr marL="0" indent="0">
              <a:buNone/>
            </a:pPr>
            <a:endParaRPr lang="sk-SK" dirty="0">
              <a:effectLst/>
              <a:hlinkClick r:id="rId2"/>
            </a:endParaRPr>
          </a:p>
          <a:p>
            <a:endParaRPr lang="sk-SK" dirty="0"/>
          </a:p>
          <a:p>
            <a:endParaRPr lang="sk-SK" dirty="0">
              <a:effectLst/>
              <a:hlinkClick r:id="rId3"/>
            </a:endParaRPr>
          </a:p>
          <a:p>
            <a:endParaRPr lang="sk-SK" cap="none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sk-SK" altLang="sk-SK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2" descr="Výsledek obrázku pro acrilisa tori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312" y="1777230"/>
            <a:ext cx="7389731" cy="4520052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" y="3127497"/>
            <a:ext cx="3222613" cy="31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Types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of</a:t>
            </a:r>
            <a:r>
              <a:rPr lang="cs-CZ" b="1" cap="none" dirty="0">
                <a:solidFill>
                  <a:srgbClr val="92D050"/>
                </a:solidFill>
              </a:rPr>
              <a:t> IOL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2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sk-SK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IOL</a:t>
            </a:r>
          </a:p>
          <a:p>
            <a:pPr lvl="1">
              <a:lnSpc>
                <a:spcPct val="150000"/>
              </a:lnSpc>
            </a:pP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monofocal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monofocal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toric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multifocal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multifocal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toric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bifocal</a:t>
            </a:r>
            <a:endParaRPr lang="sk-SK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trifocal</a:t>
            </a:r>
            <a:endParaRPr lang="sk-SK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Design</a:t>
            </a:r>
          </a:p>
          <a:p>
            <a:pPr lvl="1">
              <a:lnSpc>
                <a:spcPct val="150000"/>
              </a:lnSpc>
            </a:pP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piece</a:t>
            </a:r>
            <a:endParaRPr lang="sk-SK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pieces</a:t>
            </a:r>
            <a:endParaRPr lang="sk-SK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endParaRPr lang="sk-SK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Hard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“ (PMMA)</a:t>
            </a:r>
          </a:p>
          <a:p>
            <a:pPr lvl="1">
              <a:lnSpc>
                <a:spcPct val="150000"/>
              </a:lnSpc>
            </a:pP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Soft (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acrylate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2">
              <a:lnSpc>
                <a:spcPct val="150000"/>
              </a:lnSpc>
            </a:pP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hydrophobic</a:t>
            </a:r>
            <a:endParaRPr lang="sk-SK" sz="1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sk-SK" sz="18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hydrophilic</a:t>
            </a:r>
            <a:r>
              <a:rPr lang="sk-SK" sz="1800" cap="none" dirty="0">
                <a:latin typeface="Calibri" panose="020F0502020204030204" pitchFamily="34" charset="0"/>
                <a:cs typeface="Calibri" panose="020F0502020204030204" pitchFamily="34" charset="0"/>
              </a:rPr>
              <a:t> (HEMA)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sk-SK" b="1" cap="none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sk-SK" cap="non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sk-SK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sk-SK" altLang="sk-SK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2" descr="Výsledek obrázku pro acrilisa tori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6410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Various</a:t>
            </a:r>
            <a:r>
              <a:rPr lang="cs-CZ" b="1" cap="none" dirty="0">
                <a:solidFill>
                  <a:srgbClr val="92D050"/>
                </a:solidFill>
              </a:rPr>
              <a:t> design </a:t>
            </a:r>
            <a:r>
              <a:rPr lang="cs-CZ" b="1" cap="none" dirty="0" err="1">
                <a:solidFill>
                  <a:srgbClr val="92D050"/>
                </a:solidFill>
              </a:rPr>
              <a:t>of</a:t>
            </a:r>
            <a:r>
              <a:rPr lang="cs-CZ" b="1" cap="none" dirty="0">
                <a:solidFill>
                  <a:srgbClr val="92D050"/>
                </a:solidFill>
              </a:rPr>
              <a:t> IOL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buNone/>
            </a:pPr>
            <a:endParaRPr lang="sk-SK" dirty="0">
              <a:effectLst/>
              <a:hlinkClick r:id="rId2"/>
            </a:endParaRPr>
          </a:p>
          <a:p>
            <a:endParaRPr lang="sk-SK" dirty="0"/>
          </a:p>
          <a:p>
            <a:endParaRPr lang="sk-SK" dirty="0">
              <a:effectLst/>
              <a:hlinkClick r:id="rId3"/>
            </a:endParaRPr>
          </a:p>
          <a:p>
            <a:endParaRPr lang="sk-SK" cap="none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sk-SK" altLang="sk-SK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2" descr="Výsledek obrázku pro acrilisa tori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04" y="1712006"/>
            <a:ext cx="4083551" cy="163342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523" y="1552758"/>
            <a:ext cx="2247937" cy="1494878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67" y="4317058"/>
            <a:ext cx="3056626" cy="2082327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07" y="4128032"/>
            <a:ext cx="2388360" cy="2501660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81" y="4036071"/>
            <a:ext cx="3869342" cy="2635990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2" y="3833256"/>
            <a:ext cx="2565079" cy="2768254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3" y="1018690"/>
            <a:ext cx="1836066" cy="2899052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06" y="718405"/>
            <a:ext cx="3598653" cy="35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8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Implantation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of</a:t>
            </a:r>
            <a:r>
              <a:rPr lang="cs-CZ" b="1" cap="none" dirty="0">
                <a:solidFill>
                  <a:srgbClr val="92D050"/>
                </a:solidFill>
              </a:rPr>
              <a:t> IOL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endParaRPr lang="sk-SK" cap="none" dirty="0"/>
          </a:p>
          <a:p>
            <a:pPr marL="0" indent="0">
              <a:buNone/>
            </a:pPr>
            <a:endParaRPr lang="sk-SK" dirty="0">
              <a:effectLst/>
              <a:hlinkClick r:id="rId2"/>
            </a:endParaRPr>
          </a:p>
          <a:p>
            <a:endParaRPr lang="sk-SK" dirty="0"/>
          </a:p>
          <a:p>
            <a:endParaRPr lang="sk-SK" dirty="0">
              <a:effectLst/>
              <a:hlinkClick r:id="rId3"/>
            </a:endParaRPr>
          </a:p>
          <a:p>
            <a:endParaRPr lang="sk-SK" cap="none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330860"/>
            <a:ext cx="12192000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sk-SK" altLang="sk-SK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2" descr="Výsledek obrázku pro acrilisa tori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51075"/>
            <a:ext cx="5715000" cy="340042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4" y="3144327"/>
            <a:ext cx="4572000" cy="34290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81" y="452235"/>
            <a:ext cx="2610928" cy="1958196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9" y="1388851"/>
            <a:ext cx="1981200" cy="1457325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74" y="1388851"/>
            <a:ext cx="1981200" cy="1457325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69" y="1388851"/>
            <a:ext cx="1981200" cy="1457325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64" y="1388851"/>
            <a:ext cx="19812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03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Anterior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chamber</a:t>
            </a:r>
            <a:r>
              <a:rPr lang="cs-CZ" b="1" cap="none" dirty="0">
                <a:solidFill>
                  <a:srgbClr val="92D050"/>
                </a:solidFill>
              </a:rPr>
              <a:t> IOL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endParaRPr lang="sk-SK" cap="none" dirty="0">
              <a:solidFill>
                <a:schemeClr val="tx1"/>
              </a:solidFill>
            </a:endParaRPr>
          </a:p>
          <a:p>
            <a:endParaRPr lang="sk-SK" cap="none" dirty="0"/>
          </a:p>
          <a:p>
            <a:endParaRPr lang="sk-SK" cap="none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46" y="2075725"/>
            <a:ext cx="3505200" cy="26289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0" y="1699398"/>
            <a:ext cx="4508740" cy="33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42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Intraoperative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Complications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buNone/>
            </a:pPr>
            <a:endParaRPr lang="sk-SK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Rupture</a:t>
            </a:r>
            <a:r>
              <a:rPr lang="sk-SK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r>
              <a:rPr lang="sk-SK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capsule</a:t>
            </a:r>
            <a:endParaRPr lang="sk-SK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migration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lens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removal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fragment of the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lens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anterior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vitrectomy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PPV</a:t>
            </a:r>
          </a:p>
          <a:p>
            <a:pPr marL="0" indent="0">
              <a:buNone/>
            </a:pPr>
            <a:endParaRPr lang="sk-SK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k-SK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IFIS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intraoperative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floppy iris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syndrome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atonic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iris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chronic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tretment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tamsulosine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benign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prostatic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hyperplasia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sk-SK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Suprachoroidal</a:t>
            </a:r>
            <a:r>
              <a:rPr lang="sk-SK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haemorrhage</a:t>
            </a:r>
            <a:endParaRPr lang="sk-SK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bleeding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suprachoroidal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shallowing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anterior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intraocular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vitreous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extrusion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incision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complication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incision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surgery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99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Postoperative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Complications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endParaRPr lang="sk-SK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TASS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toxic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anterior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shock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syndrome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) -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elevation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IOP,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hypopyon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,  24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hours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Endophthalmitis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– 2 to 5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pain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hypopyon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visual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acuity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glaucoma</a:t>
            </a:r>
            <a:r>
              <a:rPr lang="sk-SK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elevation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intraocular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endParaRPr lang="sk-SK" cap="none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Macular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oedema</a:t>
            </a:r>
            <a:r>
              <a:rPr lang="sk-SK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mostly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pacients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sk-SK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diabetes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k-SK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</a:p>
          <a:p>
            <a:pPr lvl="1">
              <a:lnSpc>
                <a:spcPct val="150000"/>
              </a:lnSpc>
            </a:pP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Retinal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detachment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capsule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opacification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pearls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fibrosis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Lens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dislocation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72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067"/>
            <a:ext cx="9905998" cy="1227114"/>
          </a:xfrm>
        </p:spPr>
        <p:txBody>
          <a:bodyPr/>
          <a:lstStyle/>
          <a:p>
            <a:pPr algn="ctr"/>
            <a:r>
              <a:rPr lang="sk-SK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Lens</a:t>
            </a:r>
            <a:endParaRPr lang="sk-SK" b="1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36738" y="1570008"/>
            <a:ext cx="6761016" cy="505729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refractive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(the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cornea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10-20 D -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depending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accomodation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biconvex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thickness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4 mm</a:t>
            </a:r>
          </a:p>
          <a:p>
            <a:pPr>
              <a:lnSpc>
                <a:spcPct val="150000"/>
              </a:lnSpc>
            </a:pP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diameter 12mm</a:t>
            </a:r>
          </a:p>
          <a:p>
            <a:pPr>
              <a:lnSpc>
                <a:spcPct val="150000"/>
              </a:lnSpc>
            </a:pP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optically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transparent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metabolism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decreases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769" y="4659701"/>
            <a:ext cx="3693364" cy="188478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441" y="1570008"/>
            <a:ext cx="4834387" cy="282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71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  <a:r>
              <a:rPr lang="cs-CZ" b="1" cap="none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endParaRPr lang="sk-SK" b="1" cap="none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endParaRPr lang="sk-SK" b="1" cap="none" dirty="0">
              <a:solidFill>
                <a:srgbClr val="FF0000"/>
              </a:solidFill>
            </a:endParaRPr>
          </a:p>
          <a:p>
            <a:endParaRPr lang="sk-SK" cap="none" dirty="0"/>
          </a:p>
          <a:p>
            <a:endParaRPr lang="sk-SK" cap="none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8DE98DB9-7579-49BF-A2C0-5B91BED36D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02390" y="1560353"/>
          <a:ext cx="3387220" cy="3339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5" imgW="8139600" imgH="8152200" progId="">
                  <p:embed/>
                </p:oleObj>
              </mc:Choice>
              <mc:Fallback>
                <p:oleObj r:id="rId5" imgW="8139600" imgH="815220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8DE98DB9-7579-49BF-A2C0-5B91BED36D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2390" y="1560353"/>
                        <a:ext cx="3387220" cy="3339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4FF8DC11-D8F9-4748-AC4B-D1AA80384D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32" y="1560353"/>
          <a:ext cx="3387220" cy="3339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7" imgW="8139600" imgH="8152200" progId="">
                  <p:embed/>
                </p:oleObj>
              </mc:Choice>
              <mc:Fallback>
                <p:oleObj r:id="rId7" imgW="8139600" imgH="8152200" progId="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4FF8DC11-D8F9-4748-AC4B-D1AA80384D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0332" y="1560353"/>
                        <a:ext cx="3387220" cy="3339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81354A6B-02EC-4F1E-BA5C-3C671785B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04448" y="1560353"/>
          <a:ext cx="3396246" cy="3339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9" imgW="7619040" imgH="7619040" progId="">
                  <p:embed/>
                </p:oleObj>
              </mc:Choice>
              <mc:Fallback>
                <p:oleObj r:id="rId9" imgW="7619040" imgH="7619040" progId="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81354A6B-02EC-4F1E-BA5C-3C671785BE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04448" y="1560353"/>
                        <a:ext cx="3396246" cy="3339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lokTextu 7">
            <a:extLst>
              <a:ext uri="{FF2B5EF4-FFF2-40B4-BE49-F238E27FC236}">
                <a16:creationId xmlns:a16="http://schemas.microsoft.com/office/drawing/2014/main" id="{A3CB89FD-FB04-4F22-82FB-43FEBA0BF068}"/>
              </a:ext>
            </a:extLst>
          </p:cNvPr>
          <p:cNvSpPr txBox="1"/>
          <p:nvPr/>
        </p:nvSpPr>
        <p:spPr>
          <a:xfrm>
            <a:off x="4538800" y="5367376"/>
            <a:ext cx="3111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retroillumination</a:t>
            </a:r>
            <a:endParaRPr lang="sk-S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907F46B-681E-448A-97D4-1C201B4322D7}"/>
              </a:ext>
            </a:extLst>
          </p:cNvPr>
          <p:cNvSpPr txBox="1"/>
          <p:nvPr/>
        </p:nvSpPr>
        <p:spPr>
          <a:xfrm>
            <a:off x="638330" y="5367376"/>
            <a:ext cx="3111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mydriasis</a:t>
            </a:r>
            <a:endParaRPr lang="sk-S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73657B11-E9D4-48D6-BB3C-E211813159BF}"/>
              </a:ext>
            </a:extLst>
          </p:cNvPr>
          <p:cNvSpPr txBox="1"/>
          <p:nvPr/>
        </p:nvSpPr>
        <p:spPr>
          <a:xfrm>
            <a:off x="8446959" y="5367376"/>
            <a:ext cx="3111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YAG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capsulotomy</a:t>
            </a:r>
            <a:endParaRPr lang="sk-S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D151D5E3-F60E-48E7-A507-816C23D576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1"/>
    </mc:Choice>
    <mc:Fallback xmlns="">
      <p:transition spd="slow" advTm="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0B3F1-52BD-4A37-975C-49F92984E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740406"/>
            <a:ext cx="9905998" cy="1905000"/>
          </a:xfrm>
        </p:spPr>
        <p:txBody>
          <a:bodyPr/>
          <a:lstStyle/>
          <a:p>
            <a:pPr algn="ctr"/>
            <a:r>
              <a:rPr lang="sk-SK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sk-SK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sk-SK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sk-SK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sk-SK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sk-SK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09498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Cataract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cs-CZ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signs</a:t>
            </a:r>
            <a:endParaRPr lang="cs-CZ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reduced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transparency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lens</a:t>
            </a: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visual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acuity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blurred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vision</a:t>
            </a:r>
          </a:p>
          <a:p>
            <a:pPr>
              <a:lnSpc>
                <a:spcPct val="150000"/>
              </a:lnSpc>
            </a:pP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contrast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sensitivity,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shades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gray</a:t>
            </a: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glare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monocular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diplopia</a:t>
            </a: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pPr>
              <a:lnSpc>
                <a:spcPct val="150000"/>
              </a:lnSpc>
            </a:pP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i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waterfall</a:t>
            </a:r>
            <a:endParaRPr lang="cs-CZ" i="1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greek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) „</a:t>
            </a:r>
            <a:r>
              <a:rPr lang="sk-SK" b="1" cap="none" dirty="0">
                <a:latin typeface="Calibri" panose="020F0502020204030204" pitchFamily="34" charset="0"/>
                <a:cs typeface="Calibri" panose="020F0502020204030204" pitchFamily="34" charset="0"/>
              </a:rPr>
              <a:t>κατα</a:t>
            </a:r>
            <a:r>
              <a:rPr lang="sk-SK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ρράκτης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55" y="446698"/>
            <a:ext cx="3095737" cy="425368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48" y="4183983"/>
            <a:ext cx="3674853" cy="207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0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History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i="1" cap="none" dirty="0">
                <a:latin typeface="Calibri" panose="020F0502020204030204" pitchFamily="34" charset="0"/>
                <a:cs typeface="Calibri" panose="020F0502020204030204" pitchFamily="34" charset="0"/>
              </a:rPr>
              <a:t>Jacques </a:t>
            </a:r>
            <a:r>
              <a:rPr lang="cs-CZ" i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Daviel</a:t>
            </a:r>
            <a:r>
              <a:rPr lang="cs-CZ" i="1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(1696-1762) –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limbal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incision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lens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Extracapsular</a:t>
            </a:r>
            <a:r>
              <a:rPr lang="cs-CZ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cs-CZ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(ECCE)-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opening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anterior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capsule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removal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cortex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nucleus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lens</a:t>
            </a: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Intracapsular</a:t>
            </a:r>
            <a:r>
              <a:rPr lang="cs-CZ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extraction</a:t>
            </a:r>
            <a:r>
              <a:rPr lang="cs-CZ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(ICCE)-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entire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lens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frozen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i="1" cap="none" dirty="0">
                <a:latin typeface="Calibri" panose="020F0502020204030204" pitchFamily="34" charset="0"/>
                <a:cs typeface="Calibri" panose="020F0502020204030204" pitchFamily="34" charset="0"/>
              </a:rPr>
              <a:t>Charles </a:t>
            </a:r>
            <a:r>
              <a:rPr lang="cs-CZ" i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Kelman</a:t>
            </a:r>
            <a:r>
              <a:rPr lang="cs-CZ" i="1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1967 – </a:t>
            </a:r>
            <a:r>
              <a:rPr lang="cs-CZ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phacoemulsification</a:t>
            </a:r>
            <a:r>
              <a:rPr lang="cs-CZ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revolution</a:t>
            </a:r>
            <a:r>
              <a:rPr lang="cs-CZ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r>
              <a:rPr lang="cs-CZ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surgery</a:t>
            </a:r>
            <a:endParaRPr lang="cs-CZ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019" y="4681057"/>
            <a:ext cx="2690052" cy="182325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738" y="948904"/>
            <a:ext cx="2072156" cy="24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59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>
                <a:solidFill>
                  <a:srgbClr val="92D050"/>
                </a:solidFill>
              </a:rPr>
              <a:t>Epidemiology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r>
              <a:rPr lang="cs-CZ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</a:t>
            </a:r>
            <a:endParaRPr lang="cs-CZ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30-45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millions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blindness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worldwide</a:t>
            </a: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45%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caes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Prevalency</a:t>
            </a:r>
            <a:endParaRPr lang="cs-CZ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Age 65-74  – 50%</a:t>
            </a:r>
          </a:p>
          <a:p>
            <a:pPr>
              <a:lnSpc>
                <a:spcPct val="150000"/>
              </a:lnSpc>
            </a:pP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Age </a:t>
            </a: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75 </a:t>
            </a: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– 70%</a:t>
            </a:r>
            <a:r>
              <a:rPr lang="en-US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809" y="1365926"/>
            <a:ext cx="5677433" cy="523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81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7183"/>
            <a:ext cx="9905998" cy="1127776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Classification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of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cataract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15" y="4237674"/>
            <a:ext cx="3312691" cy="229238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36" y="4237674"/>
            <a:ext cx="4080264" cy="229238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552" y="1197154"/>
            <a:ext cx="3009908" cy="245809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45" y="1197154"/>
            <a:ext cx="2452422" cy="2452422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252" y="1197154"/>
            <a:ext cx="2503352" cy="247386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90088BA-3EBF-4A0F-BD11-643CC49A9D62}"/>
              </a:ext>
            </a:extLst>
          </p:cNvPr>
          <p:cNvSpPr txBox="1"/>
          <p:nvPr/>
        </p:nvSpPr>
        <p:spPr>
          <a:xfrm>
            <a:off x="3548543" y="3305263"/>
            <a:ext cx="2614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cortical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endParaRPr lang="sk-S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34DE78B0-2A44-4C50-8C43-A4EF7293B343}"/>
              </a:ext>
            </a:extLst>
          </p:cNvPr>
          <p:cNvSpPr txBox="1"/>
          <p:nvPr/>
        </p:nvSpPr>
        <p:spPr>
          <a:xfrm>
            <a:off x="6480297" y="3076663"/>
            <a:ext cx="2454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cortical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endParaRPr lang="sk-S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sk-S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retroillumination</a:t>
            </a:r>
            <a:endParaRPr lang="sk-S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56FC372F-02D2-4D56-9499-110DC3986153}"/>
              </a:ext>
            </a:extLst>
          </p:cNvPr>
          <p:cNvSpPr txBox="1"/>
          <p:nvPr/>
        </p:nvSpPr>
        <p:spPr>
          <a:xfrm>
            <a:off x="9249904" y="3316367"/>
            <a:ext cx="248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scutellar</a:t>
            </a: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endParaRPr lang="sk-S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47E9BB8F-F0D1-4100-8A43-FDA5F37B07AB}"/>
              </a:ext>
            </a:extLst>
          </p:cNvPr>
          <p:cNvSpPr txBox="1"/>
          <p:nvPr/>
        </p:nvSpPr>
        <p:spPr>
          <a:xfrm>
            <a:off x="5436066" y="6140084"/>
            <a:ext cx="261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C28F9D86-F40F-461A-8549-936CFA277B93}"/>
              </a:ext>
            </a:extLst>
          </p:cNvPr>
          <p:cNvSpPr txBox="1"/>
          <p:nvPr/>
        </p:nvSpPr>
        <p:spPr>
          <a:xfrm>
            <a:off x="8452316" y="6151475"/>
            <a:ext cx="328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mature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intumescent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sk-SK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cataract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981512"/>
            <a:ext cx="11214340" cy="5805182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2200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1.Acguired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200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Senile</a:t>
            </a:r>
            <a:r>
              <a:rPr lang="cs-CZ" sz="2200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90%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200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2200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endParaRPr lang="cs-CZ" sz="2200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DM, </a:t>
            </a:r>
            <a:r>
              <a:rPr lang="cs-CZ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galactosemy</a:t>
            </a: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cs-CZ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Fabry</a:t>
            </a: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Wilson </a:t>
            </a:r>
            <a:r>
              <a:rPr lang="cs-CZ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chronic</a:t>
            </a: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iridocyclitis</a:t>
            </a: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postsurgical</a:t>
            </a: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traumatic</a:t>
            </a: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toxic</a:t>
            </a: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b="1" cap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induced</a:t>
            </a:r>
            <a:endParaRPr lang="cs-CZ" b="1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2200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sz="2200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Congenital</a:t>
            </a:r>
            <a:r>
              <a:rPr lang="cs-CZ" sz="2200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2200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lamellar</a:t>
            </a:r>
            <a:r>
              <a:rPr lang="cs-CZ" sz="2200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cs-CZ" sz="2200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zonular</a:t>
            </a:r>
            <a:r>
              <a:rPr lang="cs-CZ" sz="2200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200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coronary</a:t>
            </a:r>
            <a:r>
              <a:rPr lang="cs-CZ" sz="2200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200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cerulean</a:t>
            </a:r>
            <a:endParaRPr lang="cs-CZ" sz="2200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2200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</a:t>
            </a:r>
          </a:p>
          <a:p>
            <a:pPr>
              <a:lnSpc>
                <a:spcPct val="150000"/>
              </a:lnSpc>
            </a:pP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tend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myopic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nucleus</a:t>
            </a: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Cortical</a:t>
            </a:r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tend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hyperopic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cortex</a:t>
            </a: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Anterior</a:t>
            </a:r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subcapsular</a:t>
            </a:r>
            <a:endParaRPr lang="cs-CZ" b="1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subcapsular</a:t>
            </a:r>
            <a:endParaRPr lang="cs-CZ" b="1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Mature</a:t>
            </a:r>
            <a:r>
              <a:rPr lang="cs-CZ" b="1" cap="none" dirty="0"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cs-CZ" b="1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hypermature</a:t>
            </a:r>
            <a:endParaRPr lang="cs-CZ" b="1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2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Examination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before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cataract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surgery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3" anchor="t">
            <a:normAutofit lnSpcReduction="10000"/>
          </a:bodyPr>
          <a:lstStyle/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sk-SK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endParaRPr lang="sk-SK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diabetes,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hypertension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cardiac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medication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allergy</a:t>
            </a:r>
            <a:endParaRPr lang="sk-SK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Ocular</a:t>
            </a:r>
            <a:r>
              <a:rPr lang="sk-SK" b="1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</a:t>
            </a:r>
            <a:r>
              <a:rPr lang="sk-SK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ocular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disorders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strabismus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amblyopia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glaucoma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refractive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surgery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k-SK" b="1" cap="non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Examination</a:t>
            </a:r>
            <a:endParaRPr lang="sk-SK" b="1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Anterior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</a:t>
            </a: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position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eyelids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tear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film</a:t>
            </a: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conjunctiva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cornea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anterior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iris</a:t>
            </a: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pupil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lens</a:t>
            </a:r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</a:t>
            </a: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vitreoretinal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interface</a:t>
            </a:r>
          </a:p>
          <a:p>
            <a:pPr lvl="1"/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retina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periphery</a:t>
            </a:r>
            <a:r>
              <a:rPr lang="sk-SK" cap="non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1837819"/>
            <a:ext cx="523875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85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Examination</a:t>
            </a:r>
            <a:endParaRPr lang="sk-SK" sz="2000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numCol="1" anchor="t">
            <a:normAutofit/>
          </a:bodyPr>
          <a:lstStyle/>
          <a:p>
            <a:pPr>
              <a:lnSpc>
                <a:spcPct val="150000"/>
              </a:lnSpc>
            </a:pPr>
            <a:endParaRPr lang="sk-SK" cap="none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intraocular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endParaRPr lang="sk-SK" b="1" cap="none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UCVA, BCVA</a:t>
            </a:r>
          </a:p>
          <a:p>
            <a:pPr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biometry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keratometry</a:t>
            </a:r>
            <a:endParaRPr lang="sk-SK" b="1" cap="none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corneal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topography</a:t>
            </a:r>
            <a:endParaRPr lang="sk-SK" b="1" cap="none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ultrasound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OCT (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coherence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tomography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postoperative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refractive</a:t>
            </a: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status</a:t>
            </a:r>
          </a:p>
          <a:p>
            <a:pPr>
              <a:lnSpc>
                <a:spcPct val="150000"/>
              </a:lnSpc>
            </a:pPr>
            <a:r>
              <a:rPr lang="sk-SK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type of IOL</a:t>
            </a:r>
            <a:endParaRPr lang="sk-SK" cap="none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sk-SK" cap="none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Obrázo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65" y="3675133"/>
            <a:ext cx="3078299" cy="2735288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014" y="3838039"/>
            <a:ext cx="1610987" cy="257238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66" y="1343659"/>
            <a:ext cx="3454907" cy="186195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521" y="723184"/>
            <a:ext cx="3913971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2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57516"/>
            <a:ext cx="9905998" cy="1331337"/>
          </a:xfrm>
        </p:spPr>
        <p:txBody>
          <a:bodyPr/>
          <a:lstStyle/>
          <a:p>
            <a:pPr algn="ctr"/>
            <a:r>
              <a:rPr lang="cs-CZ" b="1" cap="none" dirty="0" err="1">
                <a:solidFill>
                  <a:srgbClr val="92D050"/>
                </a:solidFill>
              </a:rPr>
              <a:t>Treatment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of</a:t>
            </a:r>
            <a:r>
              <a:rPr lang="cs-CZ" b="1" cap="none" dirty="0">
                <a:solidFill>
                  <a:srgbClr val="92D050"/>
                </a:solidFill>
              </a:rPr>
              <a:t> </a:t>
            </a:r>
            <a:r>
              <a:rPr lang="cs-CZ" b="1" cap="none" dirty="0" err="1">
                <a:solidFill>
                  <a:srgbClr val="92D050"/>
                </a:solidFill>
              </a:rPr>
              <a:t>cataracts</a:t>
            </a:r>
            <a:endParaRPr lang="sk-SK" b="1" cap="none" dirty="0">
              <a:solidFill>
                <a:srgbClr val="92D05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00332" y="1242204"/>
            <a:ext cx="11214340" cy="5331123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endParaRPr lang="cs-CZ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b="1" cap="none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Surgical</a:t>
            </a:r>
            <a:endParaRPr lang="cs-CZ" b="1" cap="none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microsurgical</a:t>
            </a:r>
            <a:r>
              <a:rPr lang="cs-CZ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cs-CZ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microscope</a:t>
            </a:r>
            <a:endParaRPr lang="cs-CZ" b="1" cap="none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topical</a:t>
            </a:r>
            <a:r>
              <a:rPr lang="cs-CZ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anesthesia</a:t>
            </a:r>
            <a:r>
              <a:rPr lang="cs-CZ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r>
              <a:rPr lang="cs-CZ" b="1" cap="none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cap="none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anesthesia</a:t>
            </a:r>
            <a:endParaRPr lang="cs-CZ" b="1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432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eťk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TM03457485[[fn=Sieťka]]</Template>
  <TotalTime>1149</TotalTime>
  <Words>696</Words>
  <Application>Microsoft Office PowerPoint</Application>
  <PresentationFormat>Širokouhlá</PresentationFormat>
  <Paragraphs>195</Paragraphs>
  <Slides>21</Slides>
  <Notes>0</Notes>
  <HiddenSlides>0</HiddenSlides>
  <MMClips>1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snímok</vt:lpstr>
      </vt:variant>
      <vt:variant>
        <vt:i4>21</vt:i4>
      </vt:variant>
    </vt:vector>
  </HeadingPairs>
  <TitlesOfParts>
    <vt:vector size="25" baseType="lpstr">
      <vt:lpstr>Arial</vt:lpstr>
      <vt:lpstr>Calibri</vt:lpstr>
      <vt:lpstr>Century Gothic</vt:lpstr>
      <vt:lpstr>Sieťka</vt:lpstr>
      <vt:lpstr>Cataract</vt:lpstr>
      <vt:lpstr>Lens</vt:lpstr>
      <vt:lpstr>Cataract</vt:lpstr>
      <vt:lpstr>History</vt:lpstr>
      <vt:lpstr>Epidemiology</vt:lpstr>
      <vt:lpstr>Classification of cataract</vt:lpstr>
      <vt:lpstr>Examination before cataract surgery</vt:lpstr>
      <vt:lpstr>Examination</vt:lpstr>
      <vt:lpstr>Treatment of cataracts</vt:lpstr>
      <vt:lpstr>Cataract surgery step-by-step</vt:lpstr>
      <vt:lpstr>katarakta</vt:lpstr>
      <vt:lpstr>Femtosecond laser-assited cataract surgery</vt:lpstr>
      <vt:lpstr>Intraocular lens</vt:lpstr>
      <vt:lpstr>Types of IOL</vt:lpstr>
      <vt:lpstr>Various design of IOL</vt:lpstr>
      <vt:lpstr>Implantation of IOL</vt:lpstr>
      <vt:lpstr>Anterior chamber IOL</vt:lpstr>
      <vt:lpstr>Intraoperative Complications</vt:lpstr>
      <vt:lpstr>Postoperative Complications</vt:lpstr>
      <vt:lpstr>Secondary cataract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Moderné postupy  v riešení šedého zákalu</dc:title>
  <dc:creator>Marek Michalec</dc:creator>
  <cp:lastModifiedBy>Marek Michalec</cp:lastModifiedBy>
  <cp:revision>87</cp:revision>
  <dcterms:created xsi:type="dcterms:W3CDTF">2018-03-25T14:20:06Z</dcterms:created>
  <dcterms:modified xsi:type="dcterms:W3CDTF">2020-05-18T19:25:54Z</dcterms:modified>
</cp:coreProperties>
</file>