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53" r:id="rId3"/>
    <p:sldId id="257" r:id="rId4"/>
    <p:sldId id="350" r:id="rId5"/>
    <p:sldId id="275" r:id="rId6"/>
    <p:sldId id="279" r:id="rId7"/>
    <p:sldId id="280" r:id="rId8"/>
    <p:sldId id="354" r:id="rId9"/>
    <p:sldId id="258" r:id="rId10"/>
    <p:sldId id="259" r:id="rId11"/>
    <p:sldId id="271" r:id="rId12"/>
    <p:sldId id="285" r:id="rId13"/>
    <p:sldId id="269" r:id="rId14"/>
    <p:sldId id="273" r:id="rId15"/>
    <p:sldId id="272" r:id="rId16"/>
    <p:sldId id="306" r:id="rId17"/>
    <p:sldId id="305" r:id="rId18"/>
    <p:sldId id="355" r:id="rId19"/>
    <p:sldId id="281" r:id="rId20"/>
    <p:sldId id="282" r:id="rId21"/>
    <p:sldId id="283" r:id="rId22"/>
    <p:sldId id="284" r:id="rId23"/>
    <p:sldId id="314" r:id="rId24"/>
    <p:sldId id="356" r:id="rId25"/>
    <p:sldId id="288" r:id="rId26"/>
    <p:sldId id="311" r:id="rId27"/>
    <p:sldId id="310" r:id="rId28"/>
    <p:sldId id="286" r:id="rId29"/>
    <p:sldId id="287" r:id="rId30"/>
    <p:sldId id="289" r:id="rId31"/>
    <p:sldId id="290" r:id="rId32"/>
    <p:sldId id="291" r:id="rId33"/>
    <p:sldId id="312" r:id="rId34"/>
    <p:sldId id="313" r:id="rId35"/>
    <p:sldId id="357" r:id="rId36"/>
    <p:sldId id="292" r:id="rId37"/>
    <p:sldId id="293" r:id="rId38"/>
    <p:sldId id="298" r:id="rId39"/>
    <p:sldId id="338" r:id="rId40"/>
    <p:sldId id="339" r:id="rId41"/>
    <p:sldId id="352" r:id="rId42"/>
    <p:sldId id="335" r:id="rId43"/>
    <p:sldId id="351" r:id="rId44"/>
    <p:sldId id="341" r:id="rId45"/>
    <p:sldId id="294" r:id="rId46"/>
    <p:sldId id="295" r:id="rId47"/>
    <p:sldId id="317" r:id="rId48"/>
    <p:sldId id="318" r:id="rId49"/>
    <p:sldId id="320" r:id="rId50"/>
    <p:sldId id="323" r:id="rId51"/>
    <p:sldId id="324" r:id="rId52"/>
    <p:sldId id="325" r:id="rId53"/>
    <p:sldId id="322" r:id="rId54"/>
    <p:sldId id="260" r:id="rId55"/>
    <p:sldId id="270" r:id="rId56"/>
    <p:sldId id="276" r:id="rId57"/>
    <p:sldId id="277" r:id="rId58"/>
    <p:sldId id="278" r:id="rId59"/>
    <p:sldId id="296" r:id="rId60"/>
    <p:sldId id="309" r:id="rId61"/>
    <p:sldId id="307" r:id="rId62"/>
    <p:sldId id="308" r:id="rId63"/>
    <p:sldId id="297" r:id="rId64"/>
    <p:sldId id="326" r:id="rId65"/>
    <p:sldId id="358" r:id="rId66"/>
    <p:sldId id="264" r:id="rId67"/>
    <p:sldId id="304" r:id="rId68"/>
    <p:sldId id="265" r:id="rId69"/>
    <p:sldId id="299" r:id="rId70"/>
    <p:sldId id="266" r:id="rId71"/>
    <p:sldId id="301" r:id="rId72"/>
    <p:sldId id="300" r:id="rId73"/>
    <p:sldId id="302" r:id="rId74"/>
    <p:sldId id="303" r:id="rId75"/>
    <p:sldId id="330" r:id="rId76"/>
    <p:sldId id="327" r:id="rId77"/>
    <p:sldId id="328" r:id="rId78"/>
    <p:sldId id="329" r:id="rId79"/>
    <p:sldId id="267" r:id="rId80"/>
    <p:sldId id="268" r:id="rId81"/>
    <p:sldId id="331" r:id="rId82"/>
    <p:sldId id="332" r:id="rId83"/>
    <p:sldId id="336" r:id="rId84"/>
    <p:sldId id="337" r:id="rId85"/>
    <p:sldId id="359" r:id="rId86"/>
    <p:sldId id="346" r:id="rId87"/>
    <p:sldId id="347" r:id="rId88"/>
    <p:sldId id="348" r:id="rId89"/>
    <p:sldId id="349" r:id="rId9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84A657-C555-E481-7CE0-70851FC86A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9289AFD-593A-C8C1-99C6-EFEF5F8F83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84BEBAE-E16C-EEB4-9370-0B1987947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C91B2-7E2D-49B7-96F4-9B7A50F53AF8}" type="datetimeFigureOut">
              <a:rPr lang="cs-CZ" smtClean="0"/>
              <a:t>10.10.2024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0E74DAC-C611-D971-ED69-8D702F068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3956740-FDE5-C88D-0E35-E58CF64C9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D2A62-32D9-42F9-A24B-65BDD6A17D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6002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B46983-38FF-0116-7FEB-F99B4EEE6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CC65F96-8B6B-DE8F-95D9-2659556200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8B31E1D-3555-2612-C3C7-AD0F5ABBD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C91B2-7E2D-49B7-96F4-9B7A50F53AF8}" type="datetimeFigureOut">
              <a:rPr lang="cs-CZ" smtClean="0"/>
              <a:t>10.10.2024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CAD002E-98A9-EC3D-5B3D-E1730E1AD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5C8407F-6F01-D443-E681-97874DF11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D2A62-32D9-42F9-A24B-65BDD6A17D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3556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FC3529E-FA08-2484-A861-6697C6751F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D27E832-1366-5E55-3F5F-14227A21E2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CC04060-EA19-10F1-1FCC-02B7020AD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C91B2-7E2D-49B7-96F4-9B7A50F53AF8}" type="datetimeFigureOut">
              <a:rPr lang="cs-CZ" smtClean="0"/>
              <a:t>10.10.2024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5AB3CAE-8602-C93F-1535-CF3AE862C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A74E039-F913-54DB-AD45-A63182859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D2A62-32D9-42F9-A24B-65BDD6A17D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6495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8A343-13BD-422D-E4E7-1D0663EAB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B73342-AE40-5604-6301-5B66853B5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72F2C6D-C4CD-487B-3B33-E92AD50DA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C91B2-7E2D-49B7-96F4-9B7A50F53AF8}" type="datetimeFigureOut">
              <a:rPr lang="cs-CZ" smtClean="0"/>
              <a:t>10.10.2024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C2CEBC3-DC58-66F1-AD25-A17D3C067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FB666BA-9DED-0F70-8F07-7A5755F18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D2A62-32D9-42F9-A24B-65BDD6A17D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1199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82AC2F-8BFE-2572-3D35-B12D84EAB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7F2F9A6-EC62-A1D4-805E-7C60FF320D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C5CE425-83AB-6CF9-93C2-AF67A59FA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C91B2-7E2D-49B7-96F4-9B7A50F53AF8}" type="datetimeFigureOut">
              <a:rPr lang="cs-CZ" smtClean="0"/>
              <a:t>10.10.2024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B2EB90F-E530-D107-1531-FCDD2F591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F8BA97B-D4D3-1998-52EA-882FAD91B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D2A62-32D9-42F9-A24B-65BDD6A17D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3433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D6D9EF-DD07-1329-3B16-79A5433F9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9A0A7F-28A8-2841-80BF-E9AB325844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625E76D-A757-B0F4-9700-57D845378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2E4E8F2-B37D-94D6-412D-2B04F018D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C91B2-7E2D-49B7-96F4-9B7A50F53AF8}" type="datetimeFigureOut">
              <a:rPr lang="cs-CZ" smtClean="0"/>
              <a:t>10.10.2024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14784F5-6A37-8569-30CE-8C9D63744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533986C-E6DD-B74A-69CF-9BA9A1751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D2A62-32D9-42F9-A24B-65BDD6A17D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8530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AB482C-05E8-C61F-9CB9-E3941081C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16F2BAE-13B5-AB91-EEBA-01F0CEEC3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D158F85-83FE-21CD-18C2-38CE1ECEB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7EF1CFA-F8E4-1928-5290-81B22CE250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35524B0-3717-BCAD-E65D-3761879219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236734FB-0337-DF34-AE84-DC1297CF9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C91B2-7E2D-49B7-96F4-9B7A50F53AF8}" type="datetimeFigureOut">
              <a:rPr lang="cs-CZ" smtClean="0"/>
              <a:t>10.10.2024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4918A07-0933-4D09-712A-0CFA661FF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04800F7-4B1D-F5AF-0ED7-324FDFDFF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D2A62-32D9-42F9-A24B-65BDD6A17D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3681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8FC6D9-BEEB-1CF6-72EF-EEB232764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8C38D97-F76B-54F8-A8CC-D09F6AC12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C91B2-7E2D-49B7-96F4-9B7A50F53AF8}" type="datetimeFigureOut">
              <a:rPr lang="cs-CZ" smtClean="0"/>
              <a:t>10.10.2024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A8E4106-E8B7-E5E6-F3F5-95EFB9F6D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A8F9977-FF0E-6CF3-01A7-08A626FD1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D2A62-32D9-42F9-A24B-65BDD6A17D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4485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D871251-94C5-A4E0-BF78-9D35B53A4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C91B2-7E2D-49B7-96F4-9B7A50F53AF8}" type="datetimeFigureOut">
              <a:rPr lang="cs-CZ" smtClean="0"/>
              <a:t>10.10.2024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07688B1-0E31-C34F-9C4B-BD549C230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B45745C-B6B8-77C6-ACF8-ED4EC43E5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D2A62-32D9-42F9-A24B-65BDD6A17D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5008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8DB9F6-A4FA-5CC1-69F9-E37DE1EF4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066C48-6613-1A86-8D7B-022F30223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81F3CEE-23DC-C8B0-069B-90B6A7A0C8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93B54CE-4EC3-7865-B018-F0CACA4F5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C91B2-7E2D-49B7-96F4-9B7A50F53AF8}" type="datetimeFigureOut">
              <a:rPr lang="cs-CZ" smtClean="0"/>
              <a:t>10.10.2024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C717AB5-8D22-D31D-18E9-8888CDC8E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FF424A0-3DD8-EF77-54F2-5A0E2C7DF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D2A62-32D9-42F9-A24B-65BDD6A17D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2911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B3D1F9-543B-738B-AE85-E2B6DA055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A156E34-88A5-ED38-FC6C-C185B2BE1F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13DF4E9-7114-6785-0832-691698D3AF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9B2825D-8F63-A790-670F-7CA5DA75F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C91B2-7E2D-49B7-96F4-9B7A50F53AF8}" type="datetimeFigureOut">
              <a:rPr lang="cs-CZ" smtClean="0"/>
              <a:t>10.10.2024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1847C58-7865-0C8C-239D-B88BBA9EF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69018D8-8FE2-B681-6D6C-BDBC495DD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D2A62-32D9-42F9-A24B-65BDD6A17D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1071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605735F-61FF-D9F6-B233-361248247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C720B56-FAF0-3471-91AF-9EEC4718BF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6161BE5-E0CF-055C-0DBA-8C46D83397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C91B2-7E2D-49B7-96F4-9B7A50F53AF8}" type="datetimeFigureOut">
              <a:rPr lang="cs-CZ" smtClean="0"/>
              <a:t>10.10.2024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43F44FF-4067-FE0E-7586-0EECADC506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E622446-D14E-AD79-D366-E1D08B5E52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D2A62-32D9-42F9-A24B-65BDD6A17D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8159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mp"/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tmp"/><Relationship Id="rId5" Type="http://schemas.openxmlformats.org/officeDocument/2006/relationships/image" Target="../media/image46.tmp"/><Relationship Id="rId4" Type="http://schemas.openxmlformats.org/officeDocument/2006/relationships/image" Target="../media/image45.tmp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mp"/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F601D0-518E-805B-D58F-B066AC8B14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GLAUCOMA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D562FEA-484F-8AFB-3FF7-C3ABDA98E4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7496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BAE8CE-532C-B90A-9E86-BBCD9A09C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Glaucoma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not </a:t>
            </a:r>
            <a:r>
              <a:rPr lang="cs-CZ" dirty="0" err="1"/>
              <a:t>fully</a:t>
            </a:r>
            <a:r>
              <a:rPr lang="cs-CZ" dirty="0"/>
              <a:t> </a:t>
            </a:r>
            <a:r>
              <a:rPr lang="cs-CZ" dirty="0" err="1"/>
              <a:t>understood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5D8D13-CC42-8771-C560-5FD05C9D6A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Susceptibility to glaucoma </a:t>
            </a:r>
            <a:endParaRPr lang="cs-CZ" dirty="0"/>
          </a:p>
          <a:p>
            <a:r>
              <a:rPr lang="en-US" dirty="0"/>
              <a:t>determined by the </a:t>
            </a:r>
            <a:r>
              <a:rPr lang="en-US" b="1" dirty="0"/>
              <a:t>resilience of the optic nerve </a:t>
            </a:r>
            <a:r>
              <a:rPr lang="en-US" dirty="0"/>
              <a:t>to the multiple pathogenic mechanisms involved in the neuropathy</a:t>
            </a:r>
            <a:endParaRPr lang="cs-CZ" dirty="0"/>
          </a:p>
          <a:p>
            <a:r>
              <a:rPr lang="en-US" dirty="0"/>
              <a:t>progressive injury </a:t>
            </a:r>
            <a:r>
              <a:rPr lang="en-US" b="1" dirty="0"/>
              <a:t>may occur at low IOP </a:t>
            </a:r>
            <a:r>
              <a:rPr lang="en-US" dirty="0"/>
              <a:t>levels </a:t>
            </a:r>
            <a:r>
              <a:rPr lang="en-US" b="1" dirty="0"/>
              <a:t>whereas in </a:t>
            </a:r>
            <a:r>
              <a:rPr lang="cs-CZ" b="1" dirty="0" err="1"/>
              <a:t>other</a:t>
            </a:r>
            <a:r>
              <a:rPr lang="cs-CZ" b="1" dirty="0"/>
              <a:t> </a:t>
            </a:r>
            <a:r>
              <a:rPr lang="cs-CZ" b="1" dirty="0" err="1"/>
              <a:t>cases</a:t>
            </a:r>
            <a:r>
              <a:rPr lang="en-US" b="1" dirty="0"/>
              <a:t> with higher pressures, injury never occurs. </a:t>
            </a:r>
            <a:endParaRPr lang="cs-CZ" b="1" dirty="0"/>
          </a:p>
          <a:p>
            <a:pPr lvl="1"/>
            <a:r>
              <a:rPr lang="en-US" dirty="0"/>
              <a:t>the optic nerve </a:t>
            </a:r>
            <a:r>
              <a:rPr lang="en-US" u="sng" dirty="0"/>
              <a:t>may continue to be damaged despite decreasing the IOP</a:t>
            </a:r>
            <a:endParaRPr lang="cs-CZ" u="sng" dirty="0"/>
          </a:p>
        </p:txBody>
      </p:sp>
    </p:spTree>
    <p:extLst>
      <p:ext uri="{BB962C8B-B14F-4D97-AF65-F5344CB8AC3E}">
        <p14:creationId xmlns:p14="http://schemas.microsoft.com/office/powerpoint/2010/main" val="3852590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AEA54D-24CC-A839-2D53-2CFB61D49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Aqueous Humor Dynamics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A622CC-EA57-5C22-BCEC-0F90303DB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094" y="1940565"/>
            <a:ext cx="6229593" cy="4236397"/>
          </a:xfrm>
        </p:spPr>
        <p:txBody>
          <a:bodyPr>
            <a:normAutofit/>
          </a:bodyPr>
          <a:lstStyle/>
          <a:p>
            <a:r>
              <a:rPr lang="en-US" dirty="0"/>
              <a:t>aqueous humor</a:t>
            </a:r>
            <a:r>
              <a:rPr lang="cs-CZ" dirty="0"/>
              <a:t> </a:t>
            </a:r>
            <a:r>
              <a:rPr lang="cs-CZ" dirty="0" err="1"/>
              <a:t>composition</a:t>
            </a:r>
            <a:r>
              <a:rPr lang="cs-CZ" dirty="0"/>
              <a:t>:</a:t>
            </a:r>
          </a:p>
          <a:p>
            <a:pPr lvl="1"/>
            <a:r>
              <a:rPr lang="en-US" dirty="0"/>
              <a:t>is </a:t>
            </a:r>
            <a:r>
              <a:rPr lang="en-US" b="1" dirty="0"/>
              <a:t>protein </a:t>
            </a:r>
            <a:r>
              <a:rPr lang="cs-CZ" b="1" dirty="0"/>
              <a:t>free </a:t>
            </a:r>
            <a:r>
              <a:rPr lang="cs-CZ" dirty="0"/>
              <a:t>(</a:t>
            </a:r>
            <a:r>
              <a:rPr lang="en-US" dirty="0"/>
              <a:t>optical clarity</a:t>
            </a:r>
            <a:r>
              <a:rPr lang="cs-CZ" dirty="0"/>
              <a:t>)</a:t>
            </a:r>
          </a:p>
          <a:p>
            <a:r>
              <a:rPr lang="cs-CZ" dirty="0" err="1"/>
              <a:t>production</a:t>
            </a:r>
            <a:r>
              <a:rPr lang="cs-CZ" dirty="0"/>
              <a:t>: </a:t>
            </a:r>
            <a:r>
              <a:rPr lang="cs-CZ" b="1" dirty="0" err="1"/>
              <a:t>ciliary</a:t>
            </a:r>
            <a:r>
              <a:rPr lang="cs-CZ" b="1" dirty="0"/>
              <a:t> body </a:t>
            </a:r>
            <a:r>
              <a:rPr lang="cs-CZ" dirty="0"/>
              <a:t>- </a:t>
            </a:r>
            <a:r>
              <a:rPr lang="en-US" dirty="0"/>
              <a:t>80 ciliary processes, rich supply of fenestrated capillaries</a:t>
            </a:r>
            <a:r>
              <a:rPr lang="cs-CZ" dirty="0"/>
              <a:t> </a:t>
            </a:r>
          </a:p>
          <a:p>
            <a:r>
              <a:rPr lang="en-US" b="0" i="0" dirty="0">
                <a:solidFill>
                  <a:srgbClr val="202124"/>
                </a:solidFill>
                <a:effectLst/>
              </a:rPr>
              <a:t>3.6 m</a:t>
            </a:r>
            <a:r>
              <a:rPr lang="cs-CZ" b="0" i="0" dirty="0">
                <a:solidFill>
                  <a:srgbClr val="202124"/>
                </a:solidFill>
                <a:effectLst/>
              </a:rPr>
              <a:t>l</a:t>
            </a:r>
            <a:r>
              <a:rPr lang="en-US" b="0" i="0" dirty="0">
                <a:solidFill>
                  <a:srgbClr val="202124"/>
                </a:solidFill>
                <a:effectLst/>
              </a:rPr>
              <a:t> per </a:t>
            </a:r>
            <a:r>
              <a:rPr lang="cs-CZ" b="0" i="0" dirty="0" err="1">
                <a:solidFill>
                  <a:srgbClr val="202124"/>
                </a:solidFill>
                <a:effectLst/>
              </a:rPr>
              <a:t>day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4338" name="Picture 2" descr="Uveitis - Eye Disorders - MSD Manual Consumer Version">
            <a:extLst>
              <a:ext uri="{FF2B5EF4-FFF2-40B4-BE49-F238E27FC236}">
                <a16:creationId xmlns:a16="http://schemas.microsoft.com/office/drawing/2014/main" id="{0E89B3AF-543A-23CD-F1C5-FF4C92288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445" y="2484783"/>
            <a:ext cx="4909555" cy="437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7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7760BE-9EB2-1A46-C814-79793CC10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56CD85E-0EB4-88FD-C7E2-6F6C0C9E6F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11" y="1143000"/>
            <a:ext cx="11909977" cy="4572000"/>
          </a:xfrm>
        </p:spPr>
      </p:pic>
    </p:spTree>
    <p:extLst>
      <p:ext uri="{BB962C8B-B14F-4D97-AF65-F5344CB8AC3E}">
        <p14:creationId xmlns:p14="http://schemas.microsoft.com/office/powerpoint/2010/main" val="2439854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1E5B17-ABED-93C6-01DB-3D7D74F7B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E16A1A6A-A965-C2D2-074D-1EFBBA1F8E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130" t="18045" r="16912" b="7895"/>
          <a:stretch/>
        </p:blipFill>
        <p:spPr>
          <a:xfrm>
            <a:off x="258898" y="0"/>
            <a:ext cx="11323501" cy="674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3393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00FFB9-733A-9B8B-36E8-E68064E4C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831CDBB9-4881-ABC3-FE97-908DD6E71D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34" y="204831"/>
            <a:ext cx="10234862" cy="6448338"/>
          </a:xfrm>
        </p:spPr>
      </p:pic>
    </p:spTree>
    <p:extLst>
      <p:ext uri="{BB962C8B-B14F-4D97-AF65-F5344CB8AC3E}">
        <p14:creationId xmlns:p14="http://schemas.microsoft.com/office/powerpoint/2010/main" val="757752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BFAFC8-E730-5B31-DA6E-44AFB486A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Aqueous Humor Dynamics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C3A7EC-620A-F676-F644-26AAE38095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Trabecular</a:t>
            </a:r>
            <a:r>
              <a:rPr lang="cs-CZ" dirty="0"/>
              <a:t> </a:t>
            </a:r>
            <a:r>
              <a:rPr lang="cs-CZ" dirty="0" err="1"/>
              <a:t>Outflow</a:t>
            </a:r>
            <a:endParaRPr lang="cs-CZ" dirty="0"/>
          </a:p>
          <a:p>
            <a:pPr lvl="1"/>
            <a:r>
              <a:rPr lang="en-US" dirty="0"/>
              <a:t>pressure-sensitive outflow and functions as a one-way valve</a:t>
            </a:r>
            <a:endParaRPr lang="cs-CZ" dirty="0"/>
          </a:p>
          <a:p>
            <a:r>
              <a:rPr lang="cs-CZ" dirty="0" err="1"/>
              <a:t>Uveoscleral</a:t>
            </a:r>
            <a:r>
              <a:rPr lang="cs-CZ" dirty="0"/>
              <a:t> </a:t>
            </a:r>
            <a:r>
              <a:rPr lang="cs-CZ" dirty="0" err="1"/>
              <a:t>Outflow</a:t>
            </a:r>
            <a:endParaRPr lang="cs-CZ" dirty="0"/>
          </a:p>
          <a:p>
            <a:pPr lvl="1"/>
            <a:r>
              <a:rPr lang="en-US" b="1" dirty="0"/>
              <a:t>up to 45% </a:t>
            </a:r>
            <a:r>
              <a:rPr lang="en-US" dirty="0"/>
              <a:t>of total aqueous outflow.</a:t>
            </a:r>
            <a:endParaRPr lang="cs-CZ" dirty="0"/>
          </a:p>
          <a:p>
            <a:pPr lvl="1"/>
            <a:r>
              <a:rPr lang="cs-CZ" dirty="0" err="1"/>
              <a:t>pressure-insensitive</a:t>
            </a:r>
            <a:r>
              <a:rPr lang="cs-CZ" dirty="0"/>
              <a:t> </a:t>
            </a:r>
            <a:r>
              <a:rPr lang="cs-CZ" dirty="0" err="1"/>
              <a:t>outflow</a:t>
            </a:r>
            <a:endParaRPr lang="cs-CZ" dirty="0"/>
          </a:p>
          <a:p>
            <a:pPr lvl="1"/>
            <a:r>
              <a:rPr lang="en-US" dirty="0"/>
              <a:t>aqueous passage </a:t>
            </a:r>
            <a:r>
              <a:rPr lang="en-US" b="1" dirty="0"/>
              <a:t>from the anterior chamber into the ciliary muscle and then into the supraciliary and suprachoroidal spaces</a:t>
            </a:r>
            <a:endParaRPr lang="cs-CZ" b="1" dirty="0"/>
          </a:p>
          <a:p>
            <a:pPr lvl="1"/>
            <a:r>
              <a:rPr lang="en-US" dirty="0"/>
              <a:t>decreases with age and is reduced in patients with glaucoma</a:t>
            </a:r>
            <a:endParaRPr lang="cs-CZ" dirty="0"/>
          </a:p>
          <a:p>
            <a:pPr lvl="1"/>
            <a:r>
              <a:rPr lang="en-US" dirty="0"/>
              <a:t>increased by cycloplegia, adrenergic agents, and prostaglandin analogues but decreased by miotics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190171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9DE858-4DB0-0594-57C3-48B905870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Trabecular</a:t>
            </a:r>
            <a:r>
              <a:rPr lang="cs-CZ" dirty="0"/>
              <a:t> </a:t>
            </a:r>
            <a:r>
              <a:rPr lang="cs-CZ" dirty="0" err="1"/>
              <a:t>outflow</a:t>
            </a:r>
            <a:endParaRPr lang="cs-CZ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748ADCD-F4D4-B217-2705-55719CBA4746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2" cstate="print"/>
          <a:srcRect l="3329"/>
          <a:stretch>
            <a:fillRect/>
          </a:stretch>
        </p:blipFill>
        <p:spPr bwMode="auto">
          <a:xfrm>
            <a:off x="2237873" y="1690688"/>
            <a:ext cx="7716254" cy="518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381283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DBC2A7-0153-0211-9F6F-822AEFA8C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Uveoscleral</a:t>
            </a:r>
            <a:r>
              <a:rPr lang="cs-CZ" dirty="0"/>
              <a:t> </a:t>
            </a:r>
            <a:r>
              <a:rPr lang="cs-CZ" dirty="0" err="1"/>
              <a:t>outflow</a:t>
            </a:r>
            <a:endParaRPr lang="cs-CZ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E3D05A6-BF0B-CE4D-8C99-71F1FB32629B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2" cstate="print"/>
          <a:srcRect l="4199"/>
          <a:stretch>
            <a:fillRect/>
          </a:stretch>
        </p:blipFill>
        <p:spPr bwMode="auto">
          <a:xfrm>
            <a:off x="1962274" y="1253331"/>
            <a:ext cx="8267452" cy="5604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433626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BEAF41-59B7-76C2-B93B-AF3838517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Part 3: </a:t>
            </a:r>
            <a:r>
              <a:rPr lang="cs-CZ" dirty="0" err="1">
                <a:solidFill>
                  <a:srgbClr val="FF0000"/>
                </a:solidFill>
              </a:rPr>
              <a:t>Classification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4448BC-E9B8-2E32-EBC7-98165B94F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44532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F0604B-3636-C341-4679-1A16251E6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Glaucoma</a:t>
            </a:r>
            <a:r>
              <a:rPr lang="cs-CZ" dirty="0"/>
              <a:t> </a:t>
            </a:r>
            <a:r>
              <a:rPr lang="cs-CZ" dirty="0" err="1"/>
              <a:t>classification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D99410-FF30-14DC-8CEF-6B0227FB6C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classification</a:t>
            </a:r>
            <a:endParaRPr lang="cs-CZ" dirty="0"/>
          </a:p>
          <a:p>
            <a:pPr lvl="1"/>
            <a:r>
              <a:rPr lang="cs-CZ" dirty="0"/>
              <a:t>Open </a:t>
            </a:r>
            <a:r>
              <a:rPr lang="cs-CZ" dirty="0" err="1"/>
              <a:t>angle</a:t>
            </a:r>
            <a:r>
              <a:rPr lang="cs-CZ" dirty="0"/>
              <a:t> </a:t>
            </a:r>
            <a:r>
              <a:rPr lang="cs-CZ" dirty="0" err="1"/>
              <a:t>glaucoma</a:t>
            </a:r>
            <a:endParaRPr lang="cs-CZ" dirty="0"/>
          </a:p>
          <a:p>
            <a:pPr lvl="1"/>
            <a:r>
              <a:rPr lang="cs-CZ" dirty="0" err="1"/>
              <a:t>Angle</a:t>
            </a:r>
            <a:r>
              <a:rPr lang="cs-CZ" dirty="0"/>
              <a:t> </a:t>
            </a:r>
            <a:r>
              <a:rPr lang="cs-CZ" dirty="0" err="1"/>
              <a:t>closure</a:t>
            </a:r>
            <a:r>
              <a:rPr lang="cs-CZ" dirty="0"/>
              <a:t> </a:t>
            </a:r>
            <a:r>
              <a:rPr lang="cs-CZ" dirty="0" err="1"/>
              <a:t>gl</a:t>
            </a:r>
            <a:r>
              <a:rPr lang="cs-CZ" dirty="0"/>
              <a:t>. </a:t>
            </a:r>
          </a:p>
          <a:p>
            <a:pPr lvl="1"/>
            <a:r>
              <a:rPr lang="cs-CZ" dirty="0" err="1"/>
              <a:t>Childhood</a:t>
            </a:r>
            <a:r>
              <a:rPr lang="cs-CZ" dirty="0"/>
              <a:t> </a:t>
            </a:r>
            <a:r>
              <a:rPr lang="cs-CZ" dirty="0" err="1"/>
              <a:t>gl</a:t>
            </a:r>
            <a:r>
              <a:rPr lang="cs-CZ" dirty="0"/>
              <a:t>. </a:t>
            </a:r>
          </a:p>
          <a:p>
            <a:r>
              <a:rPr lang="cs-CZ" dirty="0"/>
              <a:t>By cause</a:t>
            </a:r>
          </a:p>
          <a:p>
            <a:pPr lvl="1"/>
            <a:r>
              <a:rPr lang="cs-CZ" dirty="0" err="1"/>
              <a:t>Primary</a:t>
            </a:r>
            <a:r>
              <a:rPr lang="cs-CZ" dirty="0"/>
              <a:t>, </a:t>
            </a:r>
            <a:r>
              <a:rPr lang="cs-CZ" dirty="0" err="1"/>
              <a:t>secondary</a:t>
            </a:r>
            <a:endParaRPr lang="cs-CZ" dirty="0"/>
          </a:p>
          <a:p>
            <a:r>
              <a:rPr lang="cs-CZ" dirty="0"/>
              <a:t>By </a:t>
            </a:r>
            <a:r>
              <a:rPr lang="cs-CZ" dirty="0" err="1"/>
              <a:t>time</a:t>
            </a:r>
            <a:endParaRPr lang="cs-CZ" dirty="0"/>
          </a:p>
          <a:p>
            <a:pPr lvl="1"/>
            <a:r>
              <a:rPr lang="cs-CZ" dirty="0" err="1"/>
              <a:t>Acute</a:t>
            </a:r>
            <a:endParaRPr lang="cs-CZ" dirty="0"/>
          </a:p>
          <a:p>
            <a:pPr lvl="1"/>
            <a:r>
              <a:rPr lang="cs-CZ" dirty="0" err="1"/>
              <a:t>Chronic</a:t>
            </a:r>
            <a:r>
              <a:rPr lang="cs-CZ" dirty="0"/>
              <a:t> </a:t>
            </a:r>
          </a:p>
          <a:p>
            <a:pPr lvl="1"/>
            <a:r>
              <a:rPr lang="cs-CZ" dirty="0" err="1"/>
              <a:t>Intermitent</a:t>
            </a:r>
            <a:r>
              <a:rPr lang="cs-CZ" dirty="0"/>
              <a:t>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9058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7A5CD0-1B5A-1E02-F65C-618072B81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Part 1: </a:t>
            </a:r>
            <a:r>
              <a:rPr lang="cs-CZ" dirty="0" err="1">
                <a:solidFill>
                  <a:srgbClr val="FF0000"/>
                </a:solidFill>
              </a:rPr>
              <a:t>glaucoma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essentials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16F33E-B570-A15A-BDA5-5065BF9844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77223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2ACCCA-5165-582A-AFCB-1E7E44988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Open </a:t>
            </a:r>
            <a:r>
              <a:rPr lang="cs-CZ" dirty="0" err="1"/>
              <a:t>angle</a:t>
            </a:r>
            <a:r>
              <a:rPr lang="cs-CZ" dirty="0"/>
              <a:t> </a:t>
            </a:r>
            <a:r>
              <a:rPr lang="cs-CZ" dirty="0" err="1"/>
              <a:t>gl</a:t>
            </a:r>
            <a:r>
              <a:rPr lang="cs-CZ" dirty="0"/>
              <a:t>.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9A54CB-C88C-7231-61B9-E93CF162B0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Primary</a:t>
            </a:r>
            <a:r>
              <a:rPr lang="cs-CZ" dirty="0"/>
              <a:t> (more </a:t>
            </a:r>
            <a:r>
              <a:rPr lang="cs-CZ" dirty="0" err="1"/>
              <a:t>common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POAG – </a:t>
            </a:r>
            <a:r>
              <a:rPr lang="cs-CZ" dirty="0" err="1"/>
              <a:t>primary</a:t>
            </a:r>
            <a:r>
              <a:rPr lang="cs-CZ" dirty="0"/>
              <a:t> open </a:t>
            </a:r>
            <a:r>
              <a:rPr lang="cs-CZ" dirty="0" err="1"/>
              <a:t>angle</a:t>
            </a:r>
            <a:r>
              <a:rPr lang="cs-CZ" dirty="0"/>
              <a:t> </a:t>
            </a:r>
            <a:r>
              <a:rPr lang="cs-CZ" dirty="0" err="1"/>
              <a:t>gl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NTG – </a:t>
            </a:r>
            <a:r>
              <a:rPr lang="cs-CZ" dirty="0" err="1"/>
              <a:t>normal-tension</a:t>
            </a:r>
            <a:r>
              <a:rPr lang="cs-CZ" dirty="0"/>
              <a:t> </a:t>
            </a:r>
            <a:r>
              <a:rPr lang="cs-CZ" dirty="0" err="1"/>
              <a:t>gl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JOAG – </a:t>
            </a:r>
            <a:r>
              <a:rPr lang="cs-CZ" dirty="0" err="1"/>
              <a:t>juvenile</a:t>
            </a:r>
            <a:r>
              <a:rPr lang="cs-CZ" dirty="0"/>
              <a:t> open </a:t>
            </a:r>
            <a:r>
              <a:rPr lang="cs-CZ" dirty="0" err="1"/>
              <a:t>angle</a:t>
            </a:r>
            <a:r>
              <a:rPr lang="cs-CZ" dirty="0"/>
              <a:t> </a:t>
            </a:r>
            <a:r>
              <a:rPr lang="cs-CZ" dirty="0" err="1"/>
              <a:t>gl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OHT – </a:t>
            </a:r>
            <a:r>
              <a:rPr lang="cs-CZ" dirty="0" err="1"/>
              <a:t>ocular</a:t>
            </a:r>
            <a:r>
              <a:rPr lang="cs-CZ" dirty="0"/>
              <a:t> </a:t>
            </a:r>
            <a:r>
              <a:rPr lang="cs-CZ" dirty="0" err="1"/>
              <a:t>hypertension</a:t>
            </a:r>
            <a:endParaRPr lang="cs-CZ" dirty="0"/>
          </a:p>
          <a:p>
            <a:pPr lvl="1"/>
            <a:r>
              <a:rPr lang="cs-CZ" dirty="0" err="1"/>
              <a:t>Glaucoma</a:t>
            </a:r>
            <a:r>
              <a:rPr lang="cs-CZ" dirty="0"/>
              <a:t> </a:t>
            </a:r>
            <a:r>
              <a:rPr lang="cs-CZ" dirty="0" err="1"/>
              <a:t>suspect</a:t>
            </a:r>
            <a:endParaRPr lang="cs-CZ" dirty="0"/>
          </a:p>
          <a:p>
            <a:r>
              <a:rPr lang="cs-CZ" dirty="0" err="1"/>
              <a:t>Secondary</a:t>
            </a:r>
            <a:endParaRPr lang="cs-CZ" dirty="0"/>
          </a:p>
          <a:p>
            <a:pPr lvl="1"/>
            <a:r>
              <a:rPr lang="cs-CZ" dirty="0" err="1"/>
              <a:t>Pigmentary</a:t>
            </a:r>
            <a:r>
              <a:rPr lang="cs-CZ" dirty="0"/>
              <a:t>, </a:t>
            </a:r>
            <a:r>
              <a:rPr lang="cs-CZ" dirty="0" err="1"/>
              <a:t>pseudoexfoliation</a:t>
            </a:r>
            <a:r>
              <a:rPr lang="cs-CZ" dirty="0"/>
              <a:t>, </a:t>
            </a:r>
            <a:r>
              <a:rPr lang="cs-CZ" dirty="0" err="1"/>
              <a:t>uveitic</a:t>
            </a:r>
            <a:r>
              <a:rPr lang="cs-CZ" dirty="0"/>
              <a:t>…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19C5BC44-163E-8837-037B-9DD8AF8EF7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71" t="21824" r="31309" b="33294"/>
          <a:stretch/>
        </p:blipFill>
        <p:spPr>
          <a:xfrm>
            <a:off x="6917637" y="0"/>
            <a:ext cx="5274363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237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8B0BE2-0BCE-8474-FE54-9009720DD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Angle</a:t>
            </a:r>
            <a:r>
              <a:rPr lang="cs-CZ" dirty="0"/>
              <a:t> </a:t>
            </a:r>
            <a:r>
              <a:rPr lang="cs-CZ" dirty="0" err="1"/>
              <a:t>closure</a:t>
            </a:r>
            <a:r>
              <a:rPr lang="cs-CZ" dirty="0"/>
              <a:t> </a:t>
            </a:r>
            <a:r>
              <a:rPr lang="cs-CZ" dirty="0" err="1"/>
              <a:t>gl</a:t>
            </a:r>
            <a:r>
              <a:rPr lang="cs-CZ" dirty="0"/>
              <a:t>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642CAF-C78C-0953-E8F1-5BB1D0794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5382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cs-CZ" dirty="0" err="1"/>
              <a:t>Primary</a:t>
            </a:r>
            <a:endParaRPr lang="cs-CZ" dirty="0"/>
          </a:p>
          <a:p>
            <a:pPr lvl="1"/>
            <a:r>
              <a:rPr lang="cs-CZ" b="1" dirty="0"/>
              <a:t>PACS</a:t>
            </a:r>
            <a:r>
              <a:rPr lang="cs-CZ" dirty="0"/>
              <a:t> – </a:t>
            </a:r>
            <a:r>
              <a:rPr lang="cs-CZ" dirty="0" err="1"/>
              <a:t>primary</a:t>
            </a:r>
            <a:r>
              <a:rPr lang="cs-CZ" dirty="0"/>
              <a:t> </a:t>
            </a:r>
            <a:r>
              <a:rPr lang="cs-CZ" dirty="0" err="1"/>
              <a:t>angle</a:t>
            </a:r>
            <a:r>
              <a:rPr lang="cs-CZ" dirty="0"/>
              <a:t> </a:t>
            </a:r>
            <a:r>
              <a:rPr lang="cs-CZ" dirty="0" err="1"/>
              <a:t>closure</a:t>
            </a:r>
            <a:r>
              <a:rPr lang="cs-CZ" dirty="0"/>
              <a:t> </a:t>
            </a:r>
            <a:r>
              <a:rPr lang="cs-CZ" dirty="0" err="1"/>
              <a:t>suspect</a:t>
            </a:r>
            <a:r>
              <a:rPr lang="cs-CZ" dirty="0"/>
              <a:t> - </a:t>
            </a:r>
            <a:r>
              <a:rPr lang="cs-CZ" dirty="0" err="1"/>
              <a:t>narrow</a:t>
            </a:r>
            <a:r>
              <a:rPr lang="cs-CZ" dirty="0"/>
              <a:t> </a:t>
            </a:r>
            <a:r>
              <a:rPr lang="cs-CZ" dirty="0" err="1"/>
              <a:t>angle</a:t>
            </a:r>
            <a:r>
              <a:rPr lang="cs-CZ" dirty="0"/>
              <a:t> no nerve </a:t>
            </a:r>
            <a:r>
              <a:rPr lang="cs-CZ" dirty="0" err="1"/>
              <a:t>damage</a:t>
            </a:r>
            <a:endParaRPr lang="cs-CZ" dirty="0"/>
          </a:p>
          <a:p>
            <a:pPr lvl="1"/>
            <a:r>
              <a:rPr lang="cs-CZ" b="1" dirty="0"/>
              <a:t>PAC</a:t>
            </a:r>
            <a:r>
              <a:rPr lang="cs-CZ" dirty="0"/>
              <a:t> – </a:t>
            </a:r>
            <a:r>
              <a:rPr lang="cs-CZ" dirty="0" err="1"/>
              <a:t>primary</a:t>
            </a:r>
            <a:r>
              <a:rPr lang="cs-CZ" dirty="0"/>
              <a:t> </a:t>
            </a:r>
            <a:r>
              <a:rPr lang="cs-CZ" dirty="0" err="1"/>
              <a:t>angle</a:t>
            </a:r>
            <a:r>
              <a:rPr lang="cs-CZ" dirty="0"/>
              <a:t> </a:t>
            </a:r>
            <a:r>
              <a:rPr lang="cs-CZ" dirty="0" err="1"/>
              <a:t>closure</a:t>
            </a:r>
            <a:r>
              <a:rPr lang="cs-CZ" dirty="0"/>
              <a:t> - </a:t>
            </a:r>
            <a:r>
              <a:rPr lang="cs-CZ" dirty="0" err="1"/>
              <a:t>narrow</a:t>
            </a:r>
            <a:r>
              <a:rPr lang="cs-CZ" dirty="0"/>
              <a:t> </a:t>
            </a:r>
            <a:r>
              <a:rPr lang="cs-CZ" dirty="0" err="1"/>
              <a:t>angle</a:t>
            </a:r>
            <a:r>
              <a:rPr lang="cs-CZ" dirty="0"/>
              <a:t>, </a:t>
            </a:r>
            <a:r>
              <a:rPr lang="cs-CZ" dirty="0" err="1"/>
              <a:t>elevated</a:t>
            </a:r>
            <a:r>
              <a:rPr lang="cs-CZ" dirty="0"/>
              <a:t> IOP, no nerve </a:t>
            </a:r>
            <a:r>
              <a:rPr lang="cs-CZ" dirty="0" err="1"/>
              <a:t>damage</a:t>
            </a:r>
            <a:endParaRPr lang="cs-CZ" dirty="0"/>
          </a:p>
          <a:p>
            <a:pPr lvl="1"/>
            <a:r>
              <a:rPr lang="cs-CZ" b="1" dirty="0"/>
              <a:t>PACG</a:t>
            </a:r>
            <a:r>
              <a:rPr lang="cs-CZ" dirty="0"/>
              <a:t> – </a:t>
            </a:r>
            <a:r>
              <a:rPr lang="cs-CZ" dirty="0" err="1"/>
              <a:t>primary</a:t>
            </a:r>
            <a:r>
              <a:rPr lang="cs-CZ" dirty="0"/>
              <a:t> </a:t>
            </a:r>
            <a:r>
              <a:rPr lang="cs-CZ" dirty="0" err="1"/>
              <a:t>angle</a:t>
            </a:r>
            <a:r>
              <a:rPr lang="cs-CZ" dirty="0"/>
              <a:t> </a:t>
            </a:r>
            <a:r>
              <a:rPr lang="cs-CZ" dirty="0" err="1"/>
              <a:t>closure</a:t>
            </a:r>
            <a:r>
              <a:rPr lang="cs-CZ" dirty="0"/>
              <a:t> </a:t>
            </a:r>
            <a:r>
              <a:rPr lang="cs-CZ" dirty="0" err="1"/>
              <a:t>glaucoma</a:t>
            </a:r>
            <a:r>
              <a:rPr lang="cs-CZ" dirty="0"/>
              <a:t> - </a:t>
            </a:r>
            <a:r>
              <a:rPr lang="cs-CZ" dirty="0" err="1"/>
              <a:t>elevated</a:t>
            </a:r>
            <a:r>
              <a:rPr lang="cs-CZ" dirty="0"/>
              <a:t> IOP, nerve </a:t>
            </a:r>
            <a:r>
              <a:rPr lang="cs-CZ" dirty="0" err="1"/>
              <a:t>damage</a:t>
            </a:r>
            <a:endParaRPr lang="cs-CZ" dirty="0"/>
          </a:p>
          <a:p>
            <a:pPr lvl="1"/>
            <a:r>
              <a:rPr lang="cs-CZ" b="1" dirty="0" err="1"/>
              <a:t>Primary</a:t>
            </a:r>
            <a:r>
              <a:rPr lang="cs-CZ" b="1" dirty="0"/>
              <a:t> </a:t>
            </a:r>
            <a:r>
              <a:rPr lang="cs-CZ" b="1" dirty="0" err="1"/>
              <a:t>angle</a:t>
            </a:r>
            <a:r>
              <a:rPr lang="cs-CZ" b="1" dirty="0"/>
              <a:t> </a:t>
            </a:r>
            <a:r>
              <a:rPr lang="cs-CZ" b="1" dirty="0" err="1"/>
              <a:t>closure</a:t>
            </a:r>
            <a:r>
              <a:rPr lang="cs-CZ" b="1" dirty="0"/>
              <a:t> </a:t>
            </a:r>
            <a:r>
              <a:rPr lang="cs-CZ" b="1" dirty="0" err="1"/>
              <a:t>without</a:t>
            </a:r>
            <a:r>
              <a:rPr lang="cs-CZ" b="1" dirty="0"/>
              <a:t> </a:t>
            </a:r>
            <a:r>
              <a:rPr lang="cs-CZ" b="1" dirty="0" err="1"/>
              <a:t>pupilary</a:t>
            </a:r>
            <a:r>
              <a:rPr lang="cs-CZ" b="1" dirty="0"/>
              <a:t> </a:t>
            </a:r>
            <a:r>
              <a:rPr lang="cs-CZ" b="1" dirty="0" err="1"/>
              <a:t>block</a:t>
            </a:r>
            <a:r>
              <a:rPr lang="cs-CZ" dirty="0"/>
              <a:t> (</a:t>
            </a:r>
            <a:r>
              <a:rPr lang="cs-CZ" dirty="0" err="1"/>
              <a:t>plateau</a:t>
            </a:r>
            <a:r>
              <a:rPr lang="cs-CZ" dirty="0"/>
              <a:t> iris)</a:t>
            </a:r>
          </a:p>
          <a:p>
            <a:pPr lvl="1"/>
            <a:r>
              <a:rPr lang="cs-CZ" b="1" dirty="0" err="1"/>
              <a:t>Chronic</a:t>
            </a:r>
            <a:r>
              <a:rPr lang="cs-CZ" b="1" dirty="0"/>
              <a:t> </a:t>
            </a:r>
            <a:r>
              <a:rPr lang="cs-CZ" b="1" dirty="0" err="1"/>
              <a:t>angle</a:t>
            </a:r>
            <a:r>
              <a:rPr lang="cs-CZ" b="1" dirty="0"/>
              <a:t> </a:t>
            </a:r>
            <a:r>
              <a:rPr lang="cs-CZ" b="1" dirty="0" err="1"/>
              <a:t>closure</a:t>
            </a:r>
            <a:r>
              <a:rPr lang="cs-CZ" b="1" dirty="0"/>
              <a:t> </a:t>
            </a:r>
            <a:r>
              <a:rPr lang="cs-CZ" dirty="0"/>
              <a:t>(</a:t>
            </a:r>
            <a:r>
              <a:rPr lang="cs-CZ" dirty="0" err="1"/>
              <a:t>angle</a:t>
            </a:r>
            <a:r>
              <a:rPr lang="cs-CZ" dirty="0"/>
              <a:t> </a:t>
            </a:r>
            <a:r>
              <a:rPr lang="cs-CZ" dirty="0" err="1"/>
              <a:t>permanently</a:t>
            </a:r>
            <a:r>
              <a:rPr lang="cs-CZ" dirty="0"/>
              <a:t> </a:t>
            </a:r>
            <a:r>
              <a:rPr lang="cs-CZ" dirty="0" err="1"/>
              <a:t>closed</a:t>
            </a:r>
            <a:r>
              <a:rPr lang="cs-CZ" dirty="0"/>
              <a:t> by PAS)</a:t>
            </a:r>
          </a:p>
          <a:p>
            <a:r>
              <a:rPr lang="cs-CZ" dirty="0" err="1"/>
              <a:t>Secondary</a:t>
            </a:r>
            <a:endParaRPr lang="cs-CZ" dirty="0"/>
          </a:p>
          <a:p>
            <a:pPr lvl="1"/>
            <a:r>
              <a:rPr lang="cs-CZ" b="1" dirty="0" err="1"/>
              <a:t>With</a:t>
            </a:r>
            <a:r>
              <a:rPr lang="cs-CZ" b="1" dirty="0"/>
              <a:t> </a:t>
            </a:r>
            <a:r>
              <a:rPr lang="cs-CZ" b="1" dirty="0" err="1"/>
              <a:t>pupillary</a:t>
            </a:r>
            <a:r>
              <a:rPr lang="cs-CZ" b="1" dirty="0"/>
              <a:t> </a:t>
            </a:r>
            <a:r>
              <a:rPr lang="cs-CZ" b="1" dirty="0" err="1"/>
              <a:t>block</a:t>
            </a:r>
            <a:r>
              <a:rPr lang="cs-CZ" b="1" dirty="0"/>
              <a:t> </a:t>
            </a:r>
          </a:p>
          <a:p>
            <a:pPr lvl="2"/>
            <a:r>
              <a:rPr lang="cs-CZ" dirty="0" err="1"/>
              <a:t>Other</a:t>
            </a:r>
            <a:r>
              <a:rPr lang="cs-CZ" dirty="0"/>
              <a:t> </a:t>
            </a:r>
            <a:r>
              <a:rPr lang="cs-CZ" dirty="0" err="1"/>
              <a:t>mechanism</a:t>
            </a:r>
            <a:r>
              <a:rPr lang="cs-CZ" dirty="0"/>
              <a:t> </a:t>
            </a:r>
            <a:r>
              <a:rPr lang="cs-CZ" dirty="0" err="1"/>
              <a:t>than</a:t>
            </a:r>
            <a:r>
              <a:rPr lang="cs-CZ" dirty="0"/>
              <a:t> </a:t>
            </a:r>
            <a:r>
              <a:rPr lang="cs-CZ" dirty="0" err="1"/>
              <a:t>anatomical</a:t>
            </a:r>
            <a:r>
              <a:rPr lang="cs-CZ" dirty="0"/>
              <a:t> </a:t>
            </a:r>
            <a:r>
              <a:rPr lang="cs-CZ" dirty="0" err="1"/>
              <a:t>configuration</a:t>
            </a:r>
            <a:r>
              <a:rPr lang="cs-CZ" dirty="0"/>
              <a:t> (</a:t>
            </a:r>
            <a:r>
              <a:rPr lang="cs-CZ" dirty="0" err="1"/>
              <a:t>intumescent</a:t>
            </a:r>
            <a:r>
              <a:rPr lang="cs-CZ" dirty="0"/>
              <a:t> </a:t>
            </a:r>
            <a:r>
              <a:rPr lang="cs-CZ" dirty="0" err="1"/>
              <a:t>lens</a:t>
            </a:r>
            <a:r>
              <a:rPr lang="cs-CZ" dirty="0"/>
              <a:t>, </a:t>
            </a:r>
            <a:r>
              <a:rPr lang="cs-CZ" dirty="0" err="1"/>
              <a:t>secluded</a:t>
            </a:r>
            <a:r>
              <a:rPr lang="cs-CZ" dirty="0"/>
              <a:t> pupil..)</a:t>
            </a:r>
          </a:p>
          <a:p>
            <a:pPr lvl="1"/>
            <a:r>
              <a:rPr lang="cs-CZ" b="1" dirty="0" err="1"/>
              <a:t>Without</a:t>
            </a:r>
            <a:r>
              <a:rPr lang="cs-CZ" b="1" dirty="0"/>
              <a:t> </a:t>
            </a:r>
            <a:r>
              <a:rPr lang="cs-CZ" b="1" dirty="0" err="1"/>
              <a:t>pupillary</a:t>
            </a:r>
            <a:r>
              <a:rPr lang="cs-CZ" b="1" dirty="0"/>
              <a:t> </a:t>
            </a:r>
            <a:r>
              <a:rPr lang="cs-CZ" b="1" dirty="0" err="1"/>
              <a:t>block</a:t>
            </a:r>
            <a:endParaRPr lang="cs-CZ" b="1" dirty="0"/>
          </a:p>
          <a:p>
            <a:pPr lvl="2"/>
            <a:r>
              <a:rPr lang="cs-CZ" dirty="0" err="1"/>
              <a:t>Pushing</a:t>
            </a:r>
            <a:r>
              <a:rPr lang="cs-CZ" dirty="0"/>
              <a:t> forward (</a:t>
            </a:r>
            <a:r>
              <a:rPr lang="cs-CZ" dirty="0" err="1"/>
              <a:t>choroideal</a:t>
            </a:r>
            <a:r>
              <a:rPr lang="cs-CZ" dirty="0"/>
              <a:t> tumor)</a:t>
            </a:r>
          </a:p>
          <a:p>
            <a:pPr lvl="2"/>
            <a:r>
              <a:rPr lang="cs-CZ" dirty="0" err="1"/>
              <a:t>Pulling</a:t>
            </a:r>
            <a:r>
              <a:rPr lang="cs-CZ" dirty="0"/>
              <a:t> forward (NV </a:t>
            </a:r>
            <a:r>
              <a:rPr lang="cs-CZ" dirty="0" err="1"/>
              <a:t>glaucoma</a:t>
            </a:r>
            <a:r>
              <a:rPr lang="cs-CZ" dirty="0"/>
              <a:t>)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180F70F1-2553-5B51-03C5-9973639298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36" t="22777" r="61521" b="33298"/>
          <a:stretch/>
        </p:blipFill>
        <p:spPr>
          <a:xfrm>
            <a:off x="10704443" y="0"/>
            <a:ext cx="1449456" cy="271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1059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6E2B9B-5BE4-33F6-2AC2-F70627EBD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Childhood</a:t>
            </a:r>
            <a:r>
              <a:rPr lang="cs-CZ" dirty="0"/>
              <a:t> </a:t>
            </a:r>
            <a:r>
              <a:rPr lang="cs-CZ" dirty="0" err="1"/>
              <a:t>gl</a:t>
            </a:r>
            <a:r>
              <a:rPr lang="cs-CZ" dirty="0"/>
              <a:t>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C32A17-3D03-CB29-FC39-26ECC5B83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4675"/>
            <a:ext cx="10515600" cy="4351338"/>
          </a:xfrm>
        </p:spPr>
        <p:txBody>
          <a:bodyPr/>
          <a:lstStyle/>
          <a:p>
            <a:r>
              <a:rPr lang="cs-CZ" dirty="0"/>
              <a:t>PCG </a:t>
            </a:r>
          </a:p>
          <a:p>
            <a:pPr lvl="1"/>
            <a:r>
              <a:rPr lang="cs-CZ" dirty="0" err="1"/>
              <a:t>presents</a:t>
            </a:r>
            <a:r>
              <a:rPr lang="cs-CZ" dirty="0"/>
              <a:t> </a:t>
            </a:r>
            <a:r>
              <a:rPr lang="cs-CZ" dirty="0" err="1"/>
              <a:t>within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first</a:t>
            </a:r>
            <a:r>
              <a:rPr lang="cs-CZ" dirty="0"/>
              <a:t> </a:t>
            </a:r>
            <a:r>
              <a:rPr lang="cs-CZ" dirty="0" err="1"/>
              <a:t>few</a:t>
            </a:r>
            <a:r>
              <a:rPr lang="cs-CZ" dirty="0"/>
              <a:t> </a:t>
            </a:r>
            <a:r>
              <a:rPr lang="cs-CZ" dirty="0" err="1"/>
              <a:t>years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life</a:t>
            </a:r>
            <a:endParaRPr lang="cs-CZ" dirty="0"/>
          </a:p>
          <a:p>
            <a:r>
              <a:rPr lang="cs-CZ" dirty="0" err="1"/>
              <a:t>Glaucoma</a:t>
            </a:r>
            <a:r>
              <a:rPr lang="cs-CZ" dirty="0"/>
              <a:t> </a:t>
            </a:r>
            <a:r>
              <a:rPr lang="cs-CZ" dirty="0" err="1"/>
              <a:t>associated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congenital</a:t>
            </a:r>
            <a:r>
              <a:rPr lang="cs-CZ" dirty="0"/>
              <a:t> </a:t>
            </a:r>
            <a:r>
              <a:rPr lang="cs-CZ" dirty="0" err="1"/>
              <a:t>anomalies</a:t>
            </a:r>
            <a:endParaRPr lang="cs-CZ" dirty="0"/>
          </a:p>
          <a:p>
            <a:pPr lvl="1"/>
            <a:r>
              <a:rPr lang="cs-CZ" dirty="0" err="1"/>
              <a:t>Associated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local</a:t>
            </a:r>
            <a:r>
              <a:rPr lang="cs-CZ" dirty="0"/>
              <a:t> (</a:t>
            </a:r>
            <a:r>
              <a:rPr lang="cs-CZ" dirty="0" err="1"/>
              <a:t>aniridia</a:t>
            </a:r>
            <a:r>
              <a:rPr lang="cs-CZ" dirty="0"/>
              <a:t>)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systemic</a:t>
            </a:r>
            <a:r>
              <a:rPr lang="cs-CZ" dirty="0"/>
              <a:t> (</a:t>
            </a:r>
            <a:r>
              <a:rPr lang="cs-CZ" dirty="0" err="1"/>
              <a:t>neurofibromatosis</a:t>
            </a:r>
            <a:r>
              <a:rPr lang="cs-CZ" dirty="0"/>
              <a:t>..) </a:t>
            </a:r>
            <a:r>
              <a:rPr lang="cs-CZ" dirty="0" err="1"/>
              <a:t>disorders</a:t>
            </a:r>
            <a:endParaRPr lang="cs-CZ" dirty="0"/>
          </a:p>
          <a:p>
            <a:r>
              <a:rPr lang="cs-CZ" dirty="0" err="1"/>
              <a:t>Secondary</a:t>
            </a:r>
            <a:r>
              <a:rPr lang="cs-CZ" dirty="0"/>
              <a:t> </a:t>
            </a:r>
            <a:r>
              <a:rPr lang="cs-CZ" dirty="0" err="1"/>
              <a:t>glaucoma</a:t>
            </a:r>
            <a:r>
              <a:rPr lang="cs-CZ" dirty="0"/>
              <a:t> in </a:t>
            </a:r>
            <a:r>
              <a:rPr lang="cs-CZ" dirty="0" err="1"/>
              <a:t>infants</a:t>
            </a:r>
            <a:r>
              <a:rPr lang="cs-CZ" dirty="0"/>
              <a:t> and </a:t>
            </a:r>
            <a:r>
              <a:rPr lang="cs-CZ" dirty="0" err="1"/>
              <a:t>children</a:t>
            </a:r>
            <a:endParaRPr lang="cs-CZ" dirty="0"/>
          </a:p>
          <a:p>
            <a:pPr lvl="1"/>
            <a:r>
              <a:rPr lang="cs-CZ" dirty="0" err="1"/>
              <a:t>Inflamation</a:t>
            </a:r>
            <a:r>
              <a:rPr lang="cs-CZ" dirty="0"/>
              <a:t>, </a:t>
            </a:r>
            <a:r>
              <a:rPr lang="cs-CZ" dirty="0" err="1"/>
              <a:t>retinoblastoma</a:t>
            </a:r>
            <a:r>
              <a:rPr lang="cs-CZ" dirty="0"/>
              <a:t>, trauma..</a:t>
            </a:r>
          </a:p>
        </p:txBody>
      </p:sp>
      <p:pic>
        <p:nvPicPr>
          <p:cNvPr id="16386" name="Picture 2" descr="Dětský glaukom, vrozený zelený zákal">
            <a:extLst>
              <a:ext uri="{FF2B5EF4-FFF2-40B4-BE49-F238E27FC236}">
                <a16:creationId xmlns:a16="http://schemas.microsoft.com/office/drawing/2014/main" id="{40D3D81C-CAF7-AABD-9767-206B456F13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" t="14171" b="49500"/>
          <a:stretch/>
        </p:blipFill>
        <p:spPr bwMode="auto">
          <a:xfrm>
            <a:off x="7343775" y="127793"/>
            <a:ext cx="4705350" cy="255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3409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BF8CFD-ABAF-8976-643B-8578BFF3D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Terminology: </a:t>
            </a:r>
            <a:r>
              <a:rPr lang="cs-CZ" dirty="0" err="1"/>
              <a:t>absolute</a:t>
            </a:r>
            <a:r>
              <a:rPr lang="cs-CZ" dirty="0"/>
              <a:t> </a:t>
            </a:r>
            <a:r>
              <a:rPr lang="cs-CZ" dirty="0" err="1"/>
              <a:t>glaucoma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173E44-114F-0044-5E4E-33395758D9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Any type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glaucoma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its</a:t>
            </a:r>
            <a:r>
              <a:rPr lang="cs-CZ" dirty="0"/>
              <a:t> </a:t>
            </a:r>
            <a:r>
              <a:rPr lang="cs-CZ" dirty="0" err="1"/>
              <a:t>terminal</a:t>
            </a:r>
            <a:r>
              <a:rPr lang="cs-CZ" dirty="0"/>
              <a:t> </a:t>
            </a:r>
            <a:r>
              <a:rPr lang="cs-CZ" dirty="0" err="1"/>
              <a:t>phase</a:t>
            </a:r>
            <a:r>
              <a:rPr lang="cs-CZ" dirty="0"/>
              <a:t> – </a:t>
            </a:r>
            <a:r>
              <a:rPr lang="cs-CZ" dirty="0" err="1"/>
              <a:t>practical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total</a:t>
            </a:r>
            <a:r>
              <a:rPr lang="cs-CZ" dirty="0"/>
              <a:t> </a:t>
            </a:r>
            <a:r>
              <a:rPr lang="cs-CZ" dirty="0" err="1"/>
              <a:t>blindness</a:t>
            </a:r>
            <a:endParaRPr lang="cs-CZ" dirty="0"/>
          </a:p>
          <a:p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goal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therapy</a:t>
            </a:r>
            <a:r>
              <a:rPr lang="cs-CZ" dirty="0"/>
              <a:t> = </a:t>
            </a:r>
            <a:r>
              <a:rPr lang="cs-CZ" b="1" dirty="0" err="1"/>
              <a:t>pain</a:t>
            </a:r>
            <a:r>
              <a:rPr lang="cs-CZ" b="1" dirty="0"/>
              <a:t> </a:t>
            </a:r>
            <a:r>
              <a:rPr lang="cs-CZ" b="1" dirty="0" err="1"/>
              <a:t>elimination</a:t>
            </a:r>
            <a:endParaRPr lang="cs-CZ" b="1" dirty="0"/>
          </a:p>
          <a:p>
            <a:pPr lvl="1"/>
            <a:r>
              <a:rPr lang="cs-CZ" dirty="0" err="1"/>
              <a:t>Cyclocryo</a:t>
            </a:r>
            <a:r>
              <a:rPr lang="cs-CZ" dirty="0"/>
              <a:t>/</a:t>
            </a:r>
            <a:r>
              <a:rPr lang="cs-CZ" dirty="0" err="1"/>
              <a:t>photocoagulation</a:t>
            </a:r>
            <a:endParaRPr lang="cs-CZ" dirty="0"/>
          </a:p>
          <a:p>
            <a:pPr lvl="1"/>
            <a:r>
              <a:rPr lang="cs-CZ" dirty="0" err="1"/>
              <a:t>Retrobulbar</a:t>
            </a:r>
            <a:r>
              <a:rPr lang="cs-CZ" dirty="0"/>
              <a:t> </a:t>
            </a:r>
            <a:r>
              <a:rPr lang="cs-CZ" dirty="0" err="1"/>
              <a:t>alcohol</a:t>
            </a:r>
            <a:r>
              <a:rPr lang="cs-CZ" dirty="0"/>
              <a:t> </a:t>
            </a:r>
            <a:r>
              <a:rPr lang="cs-CZ" dirty="0" err="1"/>
              <a:t>application</a:t>
            </a:r>
            <a:r>
              <a:rPr lang="cs-CZ" dirty="0"/>
              <a:t> – sensitive </a:t>
            </a:r>
            <a:r>
              <a:rPr lang="cs-CZ" dirty="0" err="1"/>
              <a:t>inervation</a:t>
            </a:r>
            <a:r>
              <a:rPr lang="cs-CZ" dirty="0"/>
              <a:t> </a:t>
            </a:r>
            <a:r>
              <a:rPr lang="cs-CZ" dirty="0" err="1"/>
              <a:t>block</a:t>
            </a:r>
            <a:endParaRPr lang="cs-CZ" dirty="0"/>
          </a:p>
          <a:p>
            <a:pPr lvl="1"/>
            <a:r>
              <a:rPr lang="cs-CZ" dirty="0" err="1"/>
              <a:t>Enucleation</a:t>
            </a:r>
            <a:r>
              <a:rPr lang="cs-CZ" dirty="0"/>
              <a:t> </a:t>
            </a:r>
          </a:p>
          <a:p>
            <a:pPr lvl="1"/>
            <a:endParaRPr lang="cs-CZ" dirty="0"/>
          </a:p>
        </p:txBody>
      </p:sp>
      <p:pic>
        <p:nvPicPr>
          <p:cNvPr id="17410" name="Picture 2" descr="absolute glaucoma, failed iridencleisis, and tattooed cornea.  EyeRounds.org: Online Ophthalmic Atlas">
            <a:extLst>
              <a:ext uri="{FF2B5EF4-FFF2-40B4-BE49-F238E27FC236}">
                <a16:creationId xmlns:a16="http://schemas.microsoft.com/office/drawing/2014/main" id="{C0083559-47EC-7286-3A0F-E975ED618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025" y="4029712"/>
            <a:ext cx="3609975" cy="282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7491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B92E97-6918-CDB1-FFD9-60DACD920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Part 4: </a:t>
            </a:r>
            <a:r>
              <a:rPr lang="cs-CZ" dirty="0" err="1">
                <a:solidFill>
                  <a:srgbClr val="FF0000"/>
                </a:solidFill>
              </a:rPr>
              <a:t>Emergency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cases</a:t>
            </a:r>
            <a:r>
              <a:rPr lang="cs-CZ" dirty="0">
                <a:solidFill>
                  <a:srgbClr val="FF0000"/>
                </a:solidFill>
              </a:rPr>
              <a:t>:</a:t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dirty="0" err="1">
                <a:solidFill>
                  <a:srgbClr val="FF0000"/>
                </a:solidFill>
              </a:rPr>
              <a:t>acute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angle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closure</a:t>
            </a:r>
            <a:r>
              <a:rPr lang="cs-CZ" dirty="0">
                <a:solidFill>
                  <a:srgbClr val="FF0000"/>
                </a:solidFill>
              </a:rPr>
              <a:t> + </a:t>
            </a:r>
            <a:r>
              <a:rPr lang="cs-CZ" dirty="0" err="1">
                <a:solidFill>
                  <a:srgbClr val="FF0000"/>
                </a:solidFill>
              </a:rPr>
              <a:t>malignant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glaucoma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7D780D-7EFF-0761-3C64-84B98A1A4B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3869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3ADE42-C4C8-1BF2-43A3-EC54F5F25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4968"/>
            <a:ext cx="10515600" cy="1325563"/>
          </a:xfrm>
        </p:spPr>
        <p:txBody>
          <a:bodyPr/>
          <a:lstStyle/>
          <a:p>
            <a:r>
              <a:rPr lang="cs-CZ" dirty="0"/>
              <a:t>ACUTE ANGLE CLOSURE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2A03A44-F9E0-766D-4D30-4C87E7D5342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0531"/>
            <a:ext cx="12195862" cy="535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3124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DE9FB-7C1F-8B75-3EC3-5D3B486A8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Pupillary</a:t>
            </a:r>
            <a:r>
              <a:rPr lang="cs-CZ" dirty="0"/>
              <a:t> </a:t>
            </a:r>
            <a:r>
              <a:rPr lang="cs-CZ" dirty="0" err="1"/>
              <a:t>block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536FA3-A076-BA2F-8979-B88F4ED41F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i="0" dirty="0">
                <a:solidFill>
                  <a:srgbClr val="202124"/>
                </a:solidFill>
                <a:effectLst/>
              </a:rPr>
              <a:t>the most common mechanism leading to </a:t>
            </a:r>
            <a:r>
              <a:rPr lang="en-US" b="1" i="0" dirty="0">
                <a:solidFill>
                  <a:srgbClr val="202124"/>
                </a:solidFill>
                <a:effectLst/>
              </a:rPr>
              <a:t>acute angle-closure </a:t>
            </a:r>
            <a:r>
              <a:rPr lang="cs-CZ" i="0" dirty="0">
                <a:solidFill>
                  <a:srgbClr val="202124"/>
                </a:solidFill>
                <a:effectLst/>
              </a:rPr>
              <a:t>(</a:t>
            </a:r>
            <a:r>
              <a:rPr lang="en-US" i="0" dirty="0">
                <a:solidFill>
                  <a:srgbClr val="202124"/>
                </a:solidFill>
                <a:effectLst/>
              </a:rPr>
              <a:t>glaucoma</a:t>
            </a:r>
            <a:r>
              <a:rPr lang="cs-CZ" i="0" dirty="0">
                <a:solidFill>
                  <a:srgbClr val="202124"/>
                </a:solidFill>
                <a:effectLst/>
              </a:rPr>
              <a:t>)</a:t>
            </a:r>
            <a:r>
              <a:rPr lang="en-US" i="0" dirty="0">
                <a:solidFill>
                  <a:srgbClr val="202124"/>
                </a:solidFill>
                <a:effectLst/>
              </a:rPr>
              <a:t> </a:t>
            </a:r>
            <a:endParaRPr lang="cs-CZ" i="0" dirty="0">
              <a:solidFill>
                <a:srgbClr val="202124"/>
              </a:solidFill>
              <a:effectLst/>
            </a:endParaRPr>
          </a:p>
          <a:p>
            <a:pPr lvl="1"/>
            <a:r>
              <a:rPr lang="en-US" i="0" dirty="0">
                <a:solidFill>
                  <a:srgbClr val="202124"/>
                </a:solidFill>
                <a:effectLst/>
              </a:rPr>
              <a:t>the flow of aqueous humor from the posterior chamber to the anterior chamber is.</a:t>
            </a:r>
            <a:r>
              <a:rPr lang="en-US" b="1" dirty="0">
                <a:solidFill>
                  <a:srgbClr val="202124"/>
                </a:solidFill>
              </a:rPr>
              <a:t> obstructed by a functional block between the pupillary portion of the iris and the lens</a:t>
            </a:r>
            <a:endParaRPr lang="cs-CZ" b="1" dirty="0">
              <a:solidFill>
                <a:srgbClr val="202124"/>
              </a:solidFill>
            </a:endParaRPr>
          </a:p>
          <a:p>
            <a:pPr lvl="1"/>
            <a:r>
              <a:rPr lang="cs-CZ" b="1" dirty="0">
                <a:solidFill>
                  <a:srgbClr val="202124"/>
                </a:solidFill>
              </a:rPr>
              <a:t>Iris </a:t>
            </a:r>
            <a:r>
              <a:rPr lang="cs-CZ" b="1" dirty="0" err="1">
                <a:solidFill>
                  <a:srgbClr val="202124"/>
                </a:solidFill>
              </a:rPr>
              <a:t>root</a:t>
            </a:r>
            <a:r>
              <a:rPr lang="cs-CZ" b="1" dirty="0">
                <a:solidFill>
                  <a:srgbClr val="202124"/>
                </a:solidFill>
              </a:rPr>
              <a:t> </a:t>
            </a:r>
            <a:r>
              <a:rPr lang="cs-CZ" b="1" dirty="0" err="1">
                <a:solidFill>
                  <a:srgbClr val="202124"/>
                </a:solidFill>
              </a:rPr>
              <a:t>is</a:t>
            </a:r>
            <a:r>
              <a:rPr lang="cs-CZ" b="1" dirty="0">
                <a:solidFill>
                  <a:srgbClr val="202124"/>
                </a:solidFill>
              </a:rPr>
              <a:t> </a:t>
            </a:r>
            <a:r>
              <a:rPr lang="cs-CZ" b="1" dirty="0" err="1">
                <a:solidFill>
                  <a:srgbClr val="202124"/>
                </a:solidFill>
              </a:rPr>
              <a:t>then</a:t>
            </a:r>
            <a:r>
              <a:rPr lang="cs-CZ" b="1" dirty="0">
                <a:solidFill>
                  <a:srgbClr val="202124"/>
                </a:solidFill>
              </a:rPr>
              <a:t> </a:t>
            </a:r>
            <a:r>
              <a:rPr lang="cs-CZ" b="1" dirty="0" err="1">
                <a:solidFill>
                  <a:srgbClr val="202124"/>
                </a:solidFill>
              </a:rPr>
              <a:t>pushed</a:t>
            </a:r>
            <a:r>
              <a:rPr lang="cs-CZ" b="1" dirty="0">
                <a:solidFill>
                  <a:srgbClr val="202124"/>
                </a:solidFill>
              </a:rPr>
              <a:t> </a:t>
            </a:r>
            <a:r>
              <a:rPr lang="cs-CZ" b="1" dirty="0" err="1">
                <a:solidFill>
                  <a:srgbClr val="202124"/>
                </a:solidFill>
              </a:rPr>
              <a:t>against</a:t>
            </a:r>
            <a:r>
              <a:rPr lang="cs-CZ" b="1" dirty="0">
                <a:solidFill>
                  <a:srgbClr val="202124"/>
                </a:solidFill>
              </a:rPr>
              <a:t> </a:t>
            </a:r>
            <a:r>
              <a:rPr lang="cs-CZ" b="1" dirty="0" err="1">
                <a:solidFill>
                  <a:srgbClr val="202124"/>
                </a:solidFill>
              </a:rPr>
              <a:t>trabecular</a:t>
            </a:r>
            <a:r>
              <a:rPr lang="cs-CZ" b="1" dirty="0">
                <a:solidFill>
                  <a:srgbClr val="202124"/>
                </a:solidFill>
              </a:rPr>
              <a:t> </a:t>
            </a:r>
            <a:r>
              <a:rPr lang="cs-CZ" b="1" dirty="0" err="1">
                <a:solidFill>
                  <a:srgbClr val="202124"/>
                </a:solidFill>
              </a:rPr>
              <a:t>meshwork</a:t>
            </a:r>
            <a:endParaRPr lang="cs-CZ" dirty="0"/>
          </a:p>
          <a:p>
            <a:r>
              <a:rPr lang="cs-CZ" dirty="0"/>
              <a:t>Risk </a:t>
            </a:r>
            <a:r>
              <a:rPr lang="cs-CZ" dirty="0" err="1"/>
              <a:t>factors</a:t>
            </a:r>
            <a:r>
              <a:rPr lang="cs-CZ" dirty="0"/>
              <a:t>:</a:t>
            </a:r>
          </a:p>
          <a:p>
            <a:pPr lvl="1"/>
            <a:r>
              <a:rPr lang="cs-CZ" dirty="0" err="1"/>
              <a:t>Narrow</a:t>
            </a:r>
            <a:r>
              <a:rPr lang="cs-CZ" dirty="0"/>
              <a:t> </a:t>
            </a:r>
            <a:r>
              <a:rPr lang="cs-CZ" dirty="0" err="1"/>
              <a:t>angle</a:t>
            </a:r>
            <a:r>
              <a:rPr lang="cs-CZ" dirty="0"/>
              <a:t>, </a:t>
            </a:r>
            <a:r>
              <a:rPr lang="cs-CZ" dirty="0" err="1"/>
              <a:t>hypermetropia</a:t>
            </a:r>
            <a:r>
              <a:rPr lang="cs-CZ" dirty="0"/>
              <a:t>, </a:t>
            </a:r>
            <a:r>
              <a:rPr lang="cs-CZ" dirty="0" err="1"/>
              <a:t>age</a:t>
            </a:r>
            <a:r>
              <a:rPr lang="cs-CZ" dirty="0"/>
              <a:t> </a:t>
            </a:r>
            <a:r>
              <a:rPr lang="cs-CZ" dirty="0" err="1"/>
              <a:t>related</a:t>
            </a:r>
            <a:r>
              <a:rPr lang="cs-CZ" dirty="0"/>
              <a:t> </a:t>
            </a:r>
            <a:r>
              <a:rPr lang="cs-CZ" dirty="0" err="1"/>
              <a:t>lens</a:t>
            </a:r>
            <a:r>
              <a:rPr lang="cs-CZ" dirty="0"/>
              <a:t> </a:t>
            </a:r>
            <a:r>
              <a:rPr lang="cs-CZ" dirty="0" err="1"/>
              <a:t>swelling</a:t>
            </a:r>
            <a:r>
              <a:rPr lang="cs-CZ" dirty="0"/>
              <a:t> (</a:t>
            </a:r>
            <a:r>
              <a:rPr lang="cs-CZ" dirty="0" err="1"/>
              <a:t>cataract</a:t>
            </a:r>
            <a:r>
              <a:rPr lang="cs-CZ" dirty="0"/>
              <a:t>)</a:t>
            </a:r>
          </a:p>
          <a:p>
            <a:pPr lvl="1"/>
            <a:r>
              <a:rPr lang="cs-CZ" dirty="0" err="1"/>
              <a:t>Mydriasis</a:t>
            </a:r>
            <a:endParaRPr lang="cs-CZ" dirty="0"/>
          </a:p>
          <a:p>
            <a:pPr lvl="2"/>
            <a:r>
              <a:rPr lang="cs-CZ" dirty="0" err="1"/>
              <a:t>Nighttime</a:t>
            </a:r>
            <a:r>
              <a:rPr lang="cs-CZ" dirty="0"/>
              <a:t> (</a:t>
            </a:r>
            <a:r>
              <a:rPr lang="cs-CZ" dirty="0" err="1"/>
              <a:t>less</a:t>
            </a:r>
            <a:r>
              <a:rPr lang="cs-CZ" dirty="0"/>
              <a:t> </a:t>
            </a:r>
            <a:r>
              <a:rPr lang="cs-CZ" dirty="0" err="1"/>
              <a:t>light</a:t>
            </a:r>
            <a:r>
              <a:rPr lang="cs-CZ" dirty="0"/>
              <a:t>)</a:t>
            </a:r>
          </a:p>
          <a:p>
            <a:pPr lvl="2"/>
            <a:r>
              <a:rPr lang="cs-CZ" dirty="0" err="1"/>
              <a:t>Emotions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24458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8F2C05-8DA7-8CB1-9F99-05DFEA95D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Pupillary</a:t>
            </a:r>
            <a:r>
              <a:rPr lang="cs-CZ" dirty="0"/>
              <a:t> </a:t>
            </a:r>
            <a:r>
              <a:rPr lang="cs-CZ" dirty="0" err="1"/>
              <a:t>block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A9AF4B-273B-AE6F-B9D1-28EB1E362F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D4B9E78-C358-3692-3FA7-5548CB671CA8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7782" y="1331119"/>
            <a:ext cx="6316436" cy="5526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349419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45505B-DC6E-B6D7-991D-A427C541E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Pupillary</a:t>
            </a:r>
            <a:r>
              <a:rPr lang="cs-CZ" dirty="0"/>
              <a:t> </a:t>
            </a:r>
            <a:r>
              <a:rPr lang="cs-CZ" dirty="0" err="1"/>
              <a:t>block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3E63B3F-AA9E-206B-5502-545D88441C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05" y="1523898"/>
            <a:ext cx="10169989" cy="4757964"/>
          </a:xfrm>
        </p:spPr>
      </p:pic>
    </p:spTree>
    <p:extLst>
      <p:ext uri="{BB962C8B-B14F-4D97-AF65-F5344CB8AC3E}">
        <p14:creationId xmlns:p14="http://schemas.microsoft.com/office/powerpoint/2010/main" val="1093081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3CB127-2B78-1635-AC4F-6DAB04506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69175FC-84A8-A40C-3E6D-23352A50E0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446" y="0"/>
            <a:ext cx="7475108" cy="6851429"/>
          </a:xfrm>
        </p:spPr>
      </p:pic>
    </p:spTree>
    <p:extLst>
      <p:ext uri="{BB962C8B-B14F-4D97-AF65-F5344CB8AC3E}">
        <p14:creationId xmlns:p14="http://schemas.microsoft.com/office/powerpoint/2010/main" val="3345959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25469C-FE9A-D1A7-F433-BFEF9E43D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GLAUCOMA ESSENTIALS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342F2C-9649-A260-F344-0A90BB1057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err="1"/>
              <a:t>Glaucoma</a:t>
            </a:r>
            <a:r>
              <a:rPr lang="cs-CZ" b="1" dirty="0"/>
              <a:t> </a:t>
            </a:r>
            <a:r>
              <a:rPr lang="cs-CZ" b="1" i="0" dirty="0">
                <a:solidFill>
                  <a:srgbClr val="444444"/>
                </a:solidFill>
                <a:effectLst/>
              </a:rPr>
              <a:t>≠ </a:t>
            </a:r>
            <a:r>
              <a:rPr lang="cs-CZ" b="1" i="0" dirty="0" err="1">
                <a:solidFill>
                  <a:srgbClr val="444444"/>
                </a:solidFill>
                <a:effectLst/>
              </a:rPr>
              <a:t>elevated</a:t>
            </a:r>
            <a:r>
              <a:rPr lang="cs-CZ" b="1" i="0" dirty="0">
                <a:solidFill>
                  <a:srgbClr val="444444"/>
                </a:solidFill>
                <a:effectLst/>
              </a:rPr>
              <a:t> IOP!!</a:t>
            </a:r>
          </a:p>
          <a:p>
            <a:r>
              <a:rPr lang="cs-CZ" b="1" dirty="0">
                <a:solidFill>
                  <a:srgbClr val="444444"/>
                </a:solidFill>
              </a:rPr>
              <a:t>BUT</a:t>
            </a:r>
            <a:r>
              <a:rPr lang="cs-CZ" dirty="0">
                <a:solidFill>
                  <a:srgbClr val="444444"/>
                </a:solidFill>
              </a:rPr>
              <a:t>, </a:t>
            </a:r>
            <a:r>
              <a:rPr lang="cs-CZ" dirty="0" err="1">
                <a:solidFill>
                  <a:srgbClr val="444444"/>
                </a:solidFill>
              </a:rPr>
              <a:t>glaucoma</a:t>
            </a:r>
            <a:r>
              <a:rPr lang="cs-CZ" dirty="0">
                <a:solidFill>
                  <a:srgbClr val="444444"/>
                </a:solidFill>
              </a:rPr>
              <a:t> </a:t>
            </a:r>
            <a:r>
              <a:rPr lang="cs-CZ" dirty="0" err="1">
                <a:solidFill>
                  <a:srgbClr val="444444"/>
                </a:solidFill>
              </a:rPr>
              <a:t>is</a:t>
            </a:r>
            <a:r>
              <a:rPr lang="cs-CZ" dirty="0">
                <a:solidFill>
                  <a:srgbClr val="444444"/>
                </a:solidFill>
              </a:rPr>
              <a:t> </a:t>
            </a:r>
            <a:r>
              <a:rPr lang="cs-CZ" dirty="0" err="1">
                <a:solidFill>
                  <a:srgbClr val="444444"/>
                </a:solidFill>
              </a:rPr>
              <a:t>usually</a:t>
            </a:r>
            <a:r>
              <a:rPr lang="cs-CZ" dirty="0">
                <a:solidFill>
                  <a:srgbClr val="444444"/>
                </a:solidFill>
              </a:rPr>
              <a:t> </a:t>
            </a:r>
            <a:r>
              <a:rPr lang="cs-CZ" dirty="0" err="1">
                <a:solidFill>
                  <a:srgbClr val="444444"/>
                </a:solidFill>
              </a:rPr>
              <a:t>associated</a:t>
            </a:r>
            <a:r>
              <a:rPr lang="cs-CZ" dirty="0">
                <a:solidFill>
                  <a:srgbClr val="444444"/>
                </a:solidFill>
              </a:rPr>
              <a:t> </a:t>
            </a:r>
            <a:r>
              <a:rPr lang="cs-CZ" dirty="0" err="1">
                <a:solidFill>
                  <a:srgbClr val="444444"/>
                </a:solidFill>
              </a:rPr>
              <a:t>with</a:t>
            </a:r>
            <a:r>
              <a:rPr lang="cs-CZ" dirty="0">
                <a:solidFill>
                  <a:srgbClr val="444444"/>
                </a:solidFill>
              </a:rPr>
              <a:t> </a:t>
            </a:r>
            <a:r>
              <a:rPr lang="cs-CZ" dirty="0" err="1">
                <a:solidFill>
                  <a:srgbClr val="444444"/>
                </a:solidFill>
              </a:rPr>
              <a:t>high</a:t>
            </a:r>
            <a:r>
              <a:rPr lang="cs-CZ" dirty="0">
                <a:solidFill>
                  <a:srgbClr val="444444"/>
                </a:solidFill>
              </a:rPr>
              <a:t> IOP (x </a:t>
            </a:r>
            <a:r>
              <a:rPr lang="cs-CZ" dirty="0" err="1">
                <a:solidFill>
                  <a:srgbClr val="444444"/>
                </a:solidFill>
              </a:rPr>
              <a:t>normal</a:t>
            </a:r>
            <a:r>
              <a:rPr lang="cs-CZ" dirty="0">
                <a:solidFill>
                  <a:srgbClr val="444444"/>
                </a:solidFill>
              </a:rPr>
              <a:t> </a:t>
            </a:r>
            <a:r>
              <a:rPr lang="cs-CZ" dirty="0" err="1">
                <a:solidFill>
                  <a:srgbClr val="444444"/>
                </a:solidFill>
              </a:rPr>
              <a:t>tension</a:t>
            </a:r>
            <a:r>
              <a:rPr lang="cs-CZ" dirty="0">
                <a:solidFill>
                  <a:srgbClr val="444444"/>
                </a:solidFill>
              </a:rPr>
              <a:t> </a:t>
            </a:r>
            <a:r>
              <a:rPr lang="cs-CZ" dirty="0" err="1">
                <a:solidFill>
                  <a:srgbClr val="444444"/>
                </a:solidFill>
              </a:rPr>
              <a:t>glaucoma</a:t>
            </a:r>
            <a:r>
              <a:rPr lang="cs-CZ" dirty="0">
                <a:solidFill>
                  <a:srgbClr val="444444"/>
                </a:solidFill>
              </a:rPr>
              <a:t>)</a:t>
            </a:r>
          </a:p>
          <a:p>
            <a:r>
              <a:rPr lang="cs-CZ" dirty="0">
                <a:solidFill>
                  <a:srgbClr val="444444"/>
                </a:solidFill>
              </a:rPr>
              <a:t>Late </a:t>
            </a:r>
            <a:r>
              <a:rPr lang="cs-CZ" dirty="0" err="1">
                <a:solidFill>
                  <a:srgbClr val="444444"/>
                </a:solidFill>
              </a:rPr>
              <a:t>symptoms</a:t>
            </a:r>
            <a:r>
              <a:rPr lang="cs-CZ" dirty="0">
                <a:solidFill>
                  <a:srgbClr val="444444"/>
                </a:solidFill>
              </a:rPr>
              <a:t> </a:t>
            </a:r>
            <a:r>
              <a:rPr lang="cs-CZ" dirty="0" err="1">
                <a:solidFill>
                  <a:srgbClr val="444444"/>
                </a:solidFill>
              </a:rPr>
              <a:t>onset</a:t>
            </a:r>
            <a:endParaRPr lang="cs-CZ" dirty="0">
              <a:solidFill>
                <a:srgbClr val="444444"/>
              </a:solidFill>
            </a:endParaRPr>
          </a:p>
          <a:p>
            <a:r>
              <a:rPr lang="cs-CZ" dirty="0" err="1">
                <a:solidFill>
                  <a:srgbClr val="444444"/>
                </a:solidFill>
              </a:rPr>
              <a:t>Affects</a:t>
            </a:r>
            <a:r>
              <a:rPr lang="cs-CZ" dirty="0">
                <a:solidFill>
                  <a:srgbClr val="444444"/>
                </a:solidFill>
              </a:rPr>
              <a:t> </a:t>
            </a:r>
            <a:r>
              <a:rPr lang="cs-CZ" b="0" i="0" dirty="0">
                <a:solidFill>
                  <a:srgbClr val="212529"/>
                </a:solidFill>
                <a:effectLst/>
              </a:rPr>
              <a:t>60.5 </a:t>
            </a:r>
            <a:r>
              <a:rPr lang="cs-CZ" b="0" i="0" dirty="0" err="1">
                <a:solidFill>
                  <a:srgbClr val="212529"/>
                </a:solidFill>
                <a:effectLst/>
              </a:rPr>
              <a:t>million</a:t>
            </a:r>
            <a:r>
              <a:rPr lang="cs-CZ" b="0" i="0" dirty="0">
                <a:solidFill>
                  <a:srgbClr val="212529"/>
                </a:solidFill>
                <a:effectLst/>
              </a:rPr>
              <a:t> </a:t>
            </a:r>
            <a:r>
              <a:rPr lang="cs-CZ" b="0" i="0" dirty="0" err="1">
                <a:solidFill>
                  <a:srgbClr val="212529"/>
                </a:solidFill>
                <a:effectLst/>
              </a:rPr>
              <a:t>people</a:t>
            </a:r>
            <a:r>
              <a:rPr lang="cs-CZ" b="0" i="0" dirty="0">
                <a:solidFill>
                  <a:srgbClr val="212529"/>
                </a:solidFill>
                <a:effectLst/>
              </a:rPr>
              <a:t> </a:t>
            </a:r>
            <a:r>
              <a:rPr lang="cs-CZ" b="0" i="0" dirty="0" err="1">
                <a:solidFill>
                  <a:srgbClr val="212529"/>
                </a:solidFill>
                <a:effectLst/>
              </a:rPr>
              <a:t>worldwide</a:t>
            </a:r>
            <a:endParaRPr lang="cs-CZ" b="0" i="0" dirty="0">
              <a:solidFill>
                <a:srgbClr val="212529"/>
              </a:solidFill>
              <a:effectLst/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76305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96955C-929F-ED1D-A9C7-5CC727C14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Acute</a:t>
            </a:r>
            <a:r>
              <a:rPr lang="cs-CZ" dirty="0"/>
              <a:t> </a:t>
            </a:r>
            <a:r>
              <a:rPr lang="cs-CZ" dirty="0" err="1"/>
              <a:t>angle</a:t>
            </a:r>
            <a:r>
              <a:rPr lang="cs-CZ" dirty="0"/>
              <a:t> </a:t>
            </a:r>
            <a:r>
              <a:rPr lang="cs-CZ" dirty="0" err="1"/>
              <a:t>closure</a:t>
            </a:r>
            <a:r>
              <a:rPr lang="cs-CZ" dirty="0"/>
              <a:t> - </a:t>
            </a:r>
            <a:r>
              <a:rPr lang="cs-CZ" dirty="0" err="1"/>
              <a:t>signs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926919-4CB4-B3FE-4A2F-661F346940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Unilateral</a:t>
            </a:r>
            <a:r>
              <a:rPr lang="cs-CZ" dirty="0"/>
              <a:t> (</a:t>
            </a:r>
            <a:r>
              <a:rPr lang="cs-CZ" dirty="0" err="1"/>
              <a:t>usually</a:t>
            </a:r>
            <a:r>
              <a:rPr lang="cs-CZ" dirty="0"/>
              <a:t>)</a:t>
            </a:r>
          </a:p>
          <a:p>
            <a:r>
              <a:rPr lang="cs-CZ" dirty="0"/>
              <a:t>IOP (</a:t>
            </a:r>
            <a:r>
              <a:rPr lang="cs-CZ" dirty="0" err="1"/>
              <a:t>usually</a:t>
            </a:r>
            <a:r>
              <a:rPr lang="cs-CZ" dirty="0"/>
              <a:t>) </a:t>
            </a:r>
            <a:r>
              <a:rPr lang="cs-CZ" dirty="0" err="1"/>
              <a:t>over</a:t>
            </a: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dirty="0"/>
              <a:t>   60 </a:t>
            </a:r>
            <a:r>
              <a:rPr lang="cs-CZ" dirty="0" err="1"/>
              <a:t>mmHg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93E3AB1-E98A-4EAA-6DEF-F19E7A1F6A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05" t="24652" r="35263" b="21872"/>
          <a:stretch/>
        </p:blipFill>
        <p:spPr>
          <a:xfrm>
            <a:off x="4058653" y="2209602"/>
            <a:ext cx="8133347" cy="464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375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6B0BA4-A873-6C53-1785-0145D1336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6075"/>
            <a:ext cx="10515600" cy="1325563"/>
          </a:xfrm>
        </p:spPr>
        <p:txBody>
          <a:bodyPr/>
          <a:lstStyle/>
          <a:p>
            <a:r>
              <a:rPr lang="cs-CZ" dirty="0" err="1"/>
              <a:t>Acute</a:t>
            </a:r>
            <a:r>
              <a:rPr lang="cs-CZ" dirty="0"/>
              <a:t> </a:t>
            </a:r>
            <a:r>
              <a:rPr lang="cs-CZ" dirty="0" err="1"/>
              <a:t>angle</a:t>
            </a:r>
            <a:r>
              <a:rPr lang="cs-CZ" dirty="0"/>
              <a:t> </a:t>
            </a:r>
            <a:r>
              <a:rPr lang="cs-CZ" dirty="0" err="1"/>
              <a:t>closure</a:t>
            </a:r>
            <a:r>
              <a:rPr lang="cs-CZ" dirty="0"/>
              <a:t> – </a:t>
            </a:r>
            <a:r>
              <a:rPr lang="cs-CZ" dirty="0" err="1"/>
              <a:t>primary</a:t>
            </a:r>
            <a:r>
              <a:rPr lang="cs-CZ" dirty="0"/>
              <a:t> care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548FC8-8DE1-C1FB-EF24-BFBC645A5F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Miotics</a:t>
            </a:r>
            <a:r>
              <a:rPr lang="cs-CZ" dirty="0"/>
              <a:t> </a:t>
            </a:r>
          </a:p>
          <a:p>
            <a:r>
              <a:rPr lang="cs-CZ" dirty="0" err="1"/>
              <a:t>Other</a:t>
            </a:r>
            <a:r>
              <a:rPr lang="cs-CZ" dirty="0"/>
              <a:t> </a:t>
            </a:r>
            <a:r>
              <a:rPr lang="cs-CZ" dirty="0" err="1"/>
              <a:t>local</a:t>
            </a:r>
            <a:r>
              <a:rPr lang="cs-CZ" dirty="0"/>
              <a:t> </a:t>
            </a:r>
            <a:r>
              <a:rPr lang="cs-CZ" dirty="0" err="1"/>
              <a:t>antiglaucomatics</a:t>
            </a:r>
            <a:endParaRPr lang="cs-CZ" dirty="0"/>
          </a:p>
          <a:p>
            <a:r>
              <a:rPr lang="cs-CZ" dirty="0" err="1"/>
              <a:t>Systemic</a:t>
            </a:r>
            <a:r>
              <a:rPr lang="cs-CZ" dirty="0"/>
              <a:t> </a:t>
            </a:r>
            <a:r>
              <a:rPr lang="cs-CZ" dirty="0" err="1"/>
              <a:t>therapy</a:t>
            </a:r>
            <a:r>
              <a:rPr lang="cs-CZ" dirty="0"/>
              <a:t>:</a:t>
            </a:r>
          </a:p>
          <a:p>
            <a:pPr lvl="1"/>
            <a:r>
              <a:rPr lang="cs-CZ" dirty="0" err="1"/>
              <a:t>Osmotics</a:t>
            </a:r>
            <a:endParaRPr lang="cs-CZ" dirty="0"/>
          </a:p>
          <a:p>
            <a:pPr lvl="1"/>
            <a:r>
              <a:rPr lang="cs-CZ" dirty="0" err="1"/>
              <a:t>Carbonanhydrase</a:t>
            </a:r>
            <a:r>
              <a:rPr lang="cs-CZ" dirty="0"/>
              <a:t> </a:t>
            </a:r>
            <a:r>
              <a:rPr lang="cs-CZ" dirty="0" err="1"/>
              <a:t>inhibitors</a:t>
            </a:r>
            <a:endParaRPr lang="cs-CZ" dirty="0"/>
          </a:p>
          <a:p>
            <a:pPr lvl="1"/>
            <a:r>
              <a:rPr lang="cs-CZ" dirty="0" err="1"/>
              <a:t>Analgetics</a:t>
            </a:r>
            <a:endParaRPr lang="cs-CZ" dirty="0"/>
          </a:p>
          <a:p>
            <a:pPr lvl="1"/>
            <a:r>
              <a:rPr lang="cs-CZ" dirty="0" err="1"/>
              <a:t>Antiemetics</a:t>
            </a:r>
            <a:r>
              <a:rPr lang="cs-CZ" dirty="0"/>
              <a:t> </a:t>
            </a:r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pic>
        <p:nvPicPr>
          <p:cNvPr id="18434" name="Picture 2" descr="Pilocarpine - Wikipedia">
            <a:extLst>
              <a:ext uri="{FF2B5EF4-FFF2-40B4-BE49-F238E27FC236}">
                <a16:creationId xmlns:a16="http://schemas.microsoft.com/office/drawing/2014/main" id="{13284294-9590-0373-E131-2A3C93AE9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939" y="2486025"/>
            <a:ext cx="4759250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2838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AE7BE9-9891-6DD9-C89C-EB556181F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Acute</a:t>
            </a:r>
            <a:r>
              <a:rPr lang="cs-CZ" dirty="0"/>
              <a:t> </a:t>
            </a:r>
            <a:r>
              <a:rPr lang="cs-CZ" dirty="0" err="1"/>
              <a:t>angle</a:t>
            </a:r>
            <a:r>
              <a:rPr lang="cs-CZ" dirty="0"/>
              <a:t> </a:t>
            </a:r>
            <a:r>
              <a:rPr lang="cs-CZ" dirty="0" err="1"/>
              <a:t>closure</a:t>
            </a:r>
            <a:r>
              <a:rPr lang="cs-CZ" dirty="0"/>
              <a:t> – </a:t>
            </a:r>
            <a:r>
              <a:rPr lang="cs-CZ" dirty="0" err="1"/>
              <a:t>secondary</a:t>
            </a:r>
            <a:r>
              <a:rPr lang="cs-CZ" dirty="0"/>
              <a:t> care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93CCD1-C4FF-4ACB-F4B1-A6662DC68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0589"/>
            <a:ext cx="10515600" cy="4351338"/>
          </a:xfrm>
        </p:spPr>
        <p:txBody>
          <a:bodyPr/>
          <a:lstStyle/>
          <a:p>
            <a:r>
              <a:rPr lang="cs-CZ" dirty="0"/>
              <a:t>Laser </a:t>
            </a:r>
            <a:r>
              <a:rPr lang="cs-CZ" dirty="0" err="1"/>
              <a:t>iridotomy</a:t>
            </a:r>
            <a:r>
              <a:rPr lang="cs-CZ" dirty="0"/>
              <a:t> (</a:t>
            </a:r>
            <a:r>
              <a:rPr lang="cs-CZ" i="0" dirty="0" err="1">
                <a:solidFill>
                  <a:srgbClr val="202122"/>
                </a:solidFill>
                <a:effectLst/>
              </a:rPr>
              <a:t>Nd:YAG</a:t>
            </a:r>
            <a:r>
              <a:rPr lang="cs-CZ" i="0" dirty="0">
                <a:solidFill>
                  <a:srgbClr val="202122"/>
                </a:solidFill>
                <a:effectLst/>
              </a:rPr>
              <a:t> laser)</a:t>
            </a:r>
          </a:p>
          <a:p>
            <a:pPr lvl="1"/>
            <a:r>
              <a:rPr lang="cs-CZ" i="0" dirty="0">
                <a:solidFill>
                  <a:srgbClr val="202122"/>
                </a:solidFill>
                <a:effectLst/>
              </a:rPr>
              <a:t>(</a:t>
            </a:r>
            <a:r>
              <a:rPr lang="cs-CZ" i="0" dirty="0" err="1">
                <a:solidFill>
                  <a:srgbClr val="202122"/>
                </a:solidFill>
                <a:effectLst/>
              </a:rPr>
              <a:t>neodymium-doped</a:t>
            </a:r>
            <a:r>
              <a:rPr lang="cs-CZ" i="0" dirty="0">
                <a:solidFill>
                  <a:srgbClr val="202122"/>
                </a:solidFill>
                <a:effectLst/>
              </a:rPr>
              <a:t> yttrium </a:t>
            </a:r>
            <a:r>
              <a:rPr lang="cs-CZ" i="0" dirty="0" err="1">
                <a:solidFill>
                  <a:srgbClr val="202122"/>
                </a:solidFill>
                <a:effectLst/>
              </a:rPr>
              <a:t>aluminum</a:t>
            </a:r>
            <a:r>
              <a:rPr lang="cs-CZ" i="0" dirty="0">
                <a:solidFill>
                  <a:srgbClr val="202122"/>
                </a:solidFill>
                <a:effectLst/>
              </a:rPr>
              <a:t> </a:t>
            </a:r>
            <a:r>
              <a:rPr lang="cs-CZ" i="0" dirty="0" err="1">
                <a:solidFill>
                  <a:srgbClr val="202122"/>
                </a:solidFill>
                <a:effectLst/>
              </a:rPr>
              <a:t>garnet</a:t>
            </a:r>
            <a:r>
              <a:rPr lang="cs-CZ" i="0" dirty="0">
                <a:solidFill>
                  <a:srgbClr val="202122"/>
                </a:solidFill>
                <a:effectLst/>
              </a:rPr>
              <a:t>)</a:t>
            </a:r>
            <a:endParaRPr lang="cs-CZ" dirty="0"/>
          </a:p>
          <a:p>
            <a:pPr lvl="1"/>
            <a:r>
              <a:rPr lang="cs-CZ" dirty="0" err="1"/>
              <a:t>Little</a:t>
            </a:r>
            <a:r>
              <a:rPr lang="cs-CZ" dirty="0"/>
              <a:t> hole in </a:t>
            </a:r>
            <a:r>
              <a:rPr lang="cs-CZ" dirty="0" err="1"/>
              <a:t>the</a:t>
            </a:r>
            <a:r>
              <a:rPr lang="cs-CZ" dirty="0"/>
              <a:t> iris </a:t>
            </a:r>
            <a:r>
              <a:rPr lang="cs-CZ" dirty="0" err="1"/>
              <a:t>periphery</a:t>
            </a:r>
            <a:endParaRPr lang="cs-CZ" dirty="0"/>
          </a:p>
          <a:p>
            <a:pPr lvl="1"/>
            <a:r>
              <a:rPr lang="cs-CZ" dirty="0" err="1"/>
              <a:t>Help</a:t>
            </a:r>
            <a:r>
              <a:rPr lang="cs-CZ" dirty="0"/>
              <a:t> to </a:t>
            </a:r>
            <a:r>
              <a:rPr lang="cs-CZ" dirty="0" err="1"/>
              <a:t>equal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pressures</a:t>
            </a:r>
            <a:r>
              <a:rPr lang="cs-CZ" dirty="0"/>
              <a:t> </a:t>
            </a:r>
            <a:r>
              <a:rPr lang="cs-CZ" dirty="0" err="1"/>
              <a:t>between</a:t>
            </a:r>
            <a:r>
              <a:rPr lang="cs-CZ" dirty="0"/>
              <a:t> </a:t>
            </a:r>
            <a:r>
              <a:rPr lang="cs-CZ" dirty="0" err="1"/>
              <a:t>posterior</a:t>
            </a:r>
            <a:r>
              <a:rPr lang="cs-CZ" dirty="0"/>
              <a:t> and </a:t>
            </a:r>
            <a:r>
              <a:rPr lang="cs-CZ" dirty="0" err="1"/>
              <a:t>anterior</a:t>
            </a:r>
            <a:r>
              <a:rPr lang="cs-CZ" dirty="0"/>
              <a:t> </a:t>
            </a:r>
            <a:r>
              <a:rPr lang="cs-CZ" dirty="0" err="1"/>
              <a:t>eye</a:t>
            </a:r>
            <a:r>
              <a:rPr lang="cs-CZ" dirty="0"/>
              <a:t> segment</a:t>
            </a:r>
          </a:p>
          <a:p>
            <a:r>
              <a:rPr lang="cs-CZ" dirty="0" err="1"/>
              <a:t>Cataract</a:t>
            </a:r>
            <a:r>
              <a:rPr lang="cs-CZ" dirty="0"/>
              <a:t> </a:t>
            </a:r>
            <a:r>
              <a:rPr lang="cs-CZ" dirty="0" err="1"/>
              <a:t>extraction</a:t>
            </a:r>
            <a:endParaRPr lang="cs-CZ" dirty="0"/>
          </a:p>
          <a:p>
            <a:pPr lvl="1"/>
            <a:endParaRPr lang="cs-CZ" dirty="0"/>
          </a:p>
          <a:p>
            <a:endParaRPr lang="cs-CZ" dirty="0"/>
          </a:p>
        </p:txBody>
      </p:sp>
      <p:pic>
        <p:nvPicPr>
          <p:cNvPr id="4" name="Picture 4" descr="iridotom">
            <a:extLst>
              <a:ext uri="{FF2B5EF4-FFF2-40B4-BE49-F238E27FC236}">
                <a16:creationId xmlns:a16="http://schemas.microsoft.com/office/drawing/2014/main" id="{FB3EE4B6-AC6A-0D26-A923-4222F0784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2538" y="3563938"/>
            <a:ext cx="4302125" cy="32940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" name="Picture 4" descr="iriditomie">
            <a:extLst>
              <a:ext uri="{FF2B5EF4-FFF2-40B4-BE49-F238E27FC236}">
                <a16:creationId xmlns:a16="http://schemas.microsoft.com/office/drawing/2014/main" id="{192A1B8F-C9C4-78A4-FBD3-290519D3F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093" y="3540125"/>
            <a:ext cx="4214813" cy="33178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F1C828EE-F290-8003-6CDE-B6D8DBC20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63063" y="1086073"/>
            <a:ext cx="2743200" cy="1344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244524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0E7DE4-0274-6828-E10B-84CB0578E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Laser </a:t>
            </a:r>
            <a:r>
              <a:rPr lang="cs-CZ" dirty="0" err="1"/>
              <a:t>iridotomy</a:t>
            </a:r>
            <a:r>
              <a:rPr lang="cs-CZ" dirty="0"/>
              <a:t> video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71BC1D4-F322-5618-5A39-F8EE1164A7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https://www.youtube.com/watch?v=pNpzdYA3TqI</a:t>
            </a:r>
          </a:p>
        </p:txBody>
      </p:sp>
    </p:spTree>
    <p:extLst>
      <p:ext uri="{BB962C8B-B14F-4D97-AF65-F5344CB8AC3E}">
        <p14:creationId xmlns:p14="http://schemas.microsoft.com/office/powerpoint/2010/main" val="9555390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B9DCBF-3E22-0175-D955-D63E58CD4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Special</a:t>
            </a:r>
            <a:r>
              <a:rPr lang="cs-CZ" dirty="0"/>
              <a:t> case: </a:t>
            </a:r>
            <a:r>
              <a:rPr lang="cs-CZ" dirty="0" err="1"/>
              <a:t>Malignant</a:t>
            </a:r>
            <a:r>
              <a:rPr lang="cs-CZ" dirty="0"/>
              <a:t> </a:t>
            </a:r>
            <a:r>
              <a:rPr lang="cs-CZ" dirty="0" err="1"/>
              <a:t>glaucoma</a:t>
            </a:r>
            <a:r>
              <a:rPr lang="cs-CZ" dirty="0"/>
              <a:t> </a:t>
            </a:r>
            <a:br>
              <a:rPr lang="cs-CZ" dirty="0"/>
            </a:br>
            <a:br>
              <a:rPr lang="cs-CZ" sz="2200" dirty="0">
                <a:latin typeface="+mn-lt"/>
              </a:rPr>
            </a:br>
            <a:endParaRPr lang="cs-CZ" sz="2200" dirty="0">
              <a:latin typeface="+mn-lt"/>
            </a:endParaRPr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088F42FB-2F8E-2183-F74F-6B0EB6FDEF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54" y="1267606"/>
            <a:ext cx="6131088" cy="3781914"/>
          </a:xfrm>
        </p:spPr>
      </p:pic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F80B361-B182-A364-B8EF-BDB12B6E18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45"/>
          <a:stretch/>
        </p:blipFill>
        <p:spPr>
          <a:xfrm>
            <a:off x="6559442" y="2641600"/>
            <a:ext cx="5514555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8742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FCF1EB-52AF-E299-B6EB-1C3CB905D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Part 5: </a:t>
            </a:r>
            <a:r>
              <a:rPr lang="cs-CZ" dirty="0" err="1">
                <a:solidFill>
                  <a:srgbClr val="FF0000"/>
                </a:solidFill>
              </a:rPr>
              <a:t>Examination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B0079A-BB67-18EB-240D-19E9D882A4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15016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F29A37-F10D-F83D-D365-CFCB5392B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Examination</a:t>
            </a:r>
            <a:r>
              <a:rPr lang="cs-CZ" dirty="0"/>
              <a:t> in </a:t>
            </a:r>
            <a:r>
              <a:rPr lang="cs-CZ" dirty="0" err="1"/>
              <a:t>glaucoma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16D842-685F-869D-1182-98C0232537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History</a:t>
            </a:r>
            <a:endParaRPr lang="cs-CZ" dirty="0"/>
          </a:p>
          <a:p>
            <a:r>
              <a:rPr lang="cs-CZ" dirty="0"/>
              <a:t>Slit lamp </a:t>
            </a:r>
            <a:r>
              <a:rPr lang="cs-CZ" dirty="0" err="1"/>
              <a:t>examination</a:t>
            </a:r>
            <a:endParaRPr lang="cs-CZ" dirty="0"/>
          </a:p>
          <a:p>
            <a:pPr lvl="1"/>
            <a:r>
              <a:rPr lang="cs-CZ" dirty="0" err="1"/>
              <a:t>gonioscopy</a:t>
            </a:r>
            <a:endParaRPr lang="cs-CZ" dirty="0"/>
          </a:p>
          <a:p>
            <a:r>
              <a:rPr lang="cs-CZ" dirty="0"/>
              <a:t>IOP </a:t>
            </a:r>
            <a:r>
              <a:rPr lang="cs-CZ" dirty="0" err="1"/>
              <a:t>measurement</a:t>
            </a:r>
            <a:endParaRPr lang="cs-CZ" dirty="0"/>
          </a:p>
          <a:p>
            <a:r>
              <a:rPr lang="cs-CZ" dirty="0"/>
              <a:t>Perimetry</a:t>
            </a:r>
          </a:p>
          <a:p>
            <a:r>
              <a:rPr lang="cs-CZ" dirty="0" err="1"/>
              <a:t>Imaging</a:t>
            </a:r>
            <a:endParaRPr lang="cs-CZ" dirty="0"/>
          </a:p>
          <a:p>
            <a:pPr lvl="1"/>
            <a:r>
              <a:rPr lang="cs-CZ" dirty="0"/>
              <a:t>OCT RNFL</a:t>
            </a:r>
          </a:p>
          <a:p>
            <a:pPr lvl="1"/>
            <a:r>
              <a:rPr lang="cs-CZ" dirty="0"/>
              <a:t>Ganglion </a:t>
            </a:r>
            <a:r>
              <a:rPr lang="cs-CZ" dirty="0" err="1"/>
              <a:t>cells</a:t>
            </a:r>
            <a:endParaRPr lang="cs-CZ" dirty="0"/>
          </a:p>
          <a:p>
            <a:pPr lvl="1"/>
            <a:r>
              <a:rPr lang="cs-CZ" dirty="0"/>
              <a:t>HRT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41044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9F4057-43E7-AB8F-263D-0CC925D45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Medical</a:t>
            </a:r>
            <a:r>
              <a:rPr lang="cs-CZ" dirty="0"/>
              <a:t> </a:t>
            </a:r>
            <a:r>
              <a:rPr lang="cs-CZ" dirty="0" err="1"/>
              <a:t>history</a:t>
            </a:r>
            <a:r>
              <a:rPr lang="cs-CZ" dirty="0"/>
              <a:t> in </a:t>
            </a:r>
            <a:r>
              <a:rPr lang="cs-CZ" dirty="0" err="1"/>
              <a:t>glaucoma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6B67B2-0BB1-3F78-9C2C-4EBBD3C477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Typically</a:t>
            </a:r>
            <a:r>
              <a:rPr lang="cs-CZ" dirty="0"/>
              <a:t> no </a:t>
            </a:r>
            <a:r>
              <a:rPr lang="cs-CZ" dirty="0" err="1"/>
              <a:t>symptoms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chronic</a:t>
            </a:r>
            <a:r>
              <a:rPr lang="cs-CZ" dirty="0"/>
              <a:t> </a:t>
            </a:r>
            <a:r>
              <a:rPr lang="cs-CZ" dirty="0" err="1"/>
              <a:t>glaucoma</a:t>
            </a:r>
            <a:r>
              <a:rPr lang="cs-CZ" dirty="0"/>
              <a:t> in early </a:t>
            </a:r>
            <a:r>
              <a:rPr lang="cs-CZ" dirty="0" err="1"/>
              <a:t>stages</a:t>
            </a:r>
            <a:endParaRPr lang="cs-CZ" dirty="0"/>
          </a:p>
          <a:p>
            <a:r>
              <a:rPr lang="cs-CZ" dirty="0"/>
              <a:t>Risk </a:t>
            </a:r>
            <a:r>
              <a:rPr lang="cs-CZ" dirty="0" err="1"/>
              <a:t>factors</a:t>
            </a:r>
            <a:r>
              <a:rPr lang="cs-CZ" dirty="0"/>
              <a:t>: </a:t>
            </a:r>
          </a:p>
          <a:p>
            <a:pPr lvl="1"/>
            <a:r>
              <a:rPr lang="cs-CZ" dirty="0" err="1"/>
              <a:t>age</a:t>
            </a:r>
            <a:r>
              <a:rPr lang="cs-CZ" dirty="0"/>
              <a:t>, </a:t>
            </a:r>
            <a:r>
              <a:rPr lang="cs-CZ" dirty="0" err="1"/>
              <a:t>family</a:t>
            </a:r>
            <a:r>
              <a:rPr lang="cs-CZ" dirty="0"/>
              <a:t> </a:t>
            </a:r>
            <a:r>
              <a:rPr lang="cs-CZ" dirty="0" err="1"/>
              <a:t>history</a:t>
            </a:r>
            <a:r>
              <a:rPr lang="cs-CZ" dirty="0"/>
              <a:t>, </a:t>
            </a:r>
            <a:r>
              <a:rPr lang="cs-CZ" dirty="0" err="1"/>
              <a:t>high</a:t>
            </a:r>
            <a:r>
              <a:rPr lang="cs-CZ" dirty="0"/>
              <a:t> IOP, </a:t>
            </a:r>
            <a:r>
              <a:rPr lang="cs-CZ" dirty="0" err="1"/>
              <a:t>hyperopia</a:t>
            </a:r>
            <a:r>
              <a:rPr lang="cs-CZ" dirty="0"/>
              <a:t>, DM, </a:t>
            </a:r>
            <a:r>
              <a:rPr lang="cs-CZ" dirty="0" err="1"/>
              <a:t>previous</a:t>
            </a:r>
            <a:r>
              <a:rPr lang="cs-CZ" dirty="0"/>
              <a:t> </a:t>
            </a:r>
            <a:r>
              <a:rPr lang="cs-CZ" dirty="0" err="1"/>
              <a:t>eye</a:t>
            </a:r>
            <a:r>
              <a:rPr lang="cs-CZ" dirty="0"/>
              <a:t> </a:t>
            </a:r>
            <a:r>
              <a:rPr lang="cs-CZ" dirty="0" err="1"/>
              <a:t>injury</a:t>
            </a:r>
            <a:r>
              <a:rPr lang="cs-CZ" dirty="0"/>
              <a:t>, </a:t>
            </a:r>
            <a:r>
              <a:rPr lang="cs-CZ" dirty="0" err="1"/>
              <a:t>thin</a:t>
            </a:r>
            <a:r>
              <a:rPr lang="cs-CZ" dirty="0"/>
              <a:t> </a:t>
            </a:r>
            <a:r>
              <a:rPr lang="cs-CZ" dirty="0" err="1"/>
              <a:t>cornea</a:t>
            </a:r>
            <a:r>
              <a:rPr lang="cs-CZ" dirty="0"/>
              <a:t>, </a:t>
            </a:r>
            <a:r>
              <a:rPr lang="cs-CZ" dirty="0" err="1"/>
              <a:t>race</a:t>
            </a:r>
            <a:endParaRPr lang="cs-CZ" dirty="0"/>
          </a:p>
          <a:p>
            <a:r>
              <a:rPr lang="cs-CZ" dirty="0" err="1"/>
              <a:t>Important</a:t>
            </a:r>
            <a:r>
              <a:rPr lang="cs-CZ" dirty="0"/>
              <a:t> in </a:t>
            </a:r>
            <a:r>
              <a:rPr lang="cs-CZ" dirty="0" err="1"/>
              <a:t>medical</a:t>
            </a:r>
            <a:r>
              <a:rPr lang="cs-CZ" dirty="0"/>
              <a:t> </a:t>
            </a:r>
            <a:r>
              <a:rPr lang="cs-CZ" dirty="0" err="1"/>
              <a:t>history</a:t>
            </a:r>
            <a:endParaRPr lang="cs-CZ" dirty="0"/>
          </a:p>
          <a:p>
            <a:pPr lvl="1"/>
            <a:r>
              <a:rPr lang="cs-CZ" dirty="0"/>
              <a:t>Past </a:t>
            </a:r>
            <a:r>
              <a:rPr lang="cs-CZ" dirty="0" err="1"/>
              <a:t>ocular</a:t>
            </a:r>
            <a:r>
              <a:rPr lang="cs-CZ" dirty="0"/>
              <a:t> </a:t>
            </a:r>
            <a:r>
              <a:rPr lang="cs-CZ" dirty="0" err="1"/>
              <a:t>surgery</a:t>
            </a:r>
            <a:endParaRPr lang="cs-CZ" dirty="0"/>
          </a:p>
          <a:p>
            <a:pPr lvl="1"/>
            <a:r>
              <a:rPr lang="cs-CZ" dirty="0" err="1"/>
              <a:t>Refractive</a:t>
            </a:r>
            <a:r>
              <a:rPr lang="cs-CZ" dirty="0"/>
              <a:t> </a:t>
            </a:r>
            <a:r>
              <a:rPr lang="cs-CZ" dirty="0" err="1"/>
              <a:t>error</a:t>
            </a:r>
            <a:endParaRPr lang="cs-CZ" dirty="0"/>
          </a:p>
          <a:p>
            <a:pPr lvl="1"/>
            <a:r>
              <a:rPr lang="cs-CZ" dirty="0"/>
              <a:t>General </a:t>
            </a:r>
            <a:r>
              <a:rPr lang="cs-CZ" dirty="0" err="1"/>
              <a:t>medical</a:t>
            </a:r>
            <a:r>
              <a:rPr lang="cs-CZ" dirty="0"/>
              <a:t> </a:t>
            </a:r>
            <a:r>
              <a:rPr lang="cs-CZ" dirty="0" err="1"/>
              <a:t>history</a:t>
            </a:r>
            <a:r>
              <a:rPr lang="cs-CZ" dirty="0"/>
              <a:t> (</a:t>
            </a:r>
            <a:r>
              <a:rPr lang="cs-CZ" dirty="0" err="1"/>
              <a:t>corticosteroid</a:t>
            </a:r>
            <a:r>
              <a:rPr lang="cs-CZ" dirty="0"/>
              <a:t> use – steroid </a:t>
            </a:r>
            <a:r>
              <a:rPr lang="cs-CZ" dirty="0" err="1"/>
              <a:t>induced</a:t>
            </a:r>
            <a:r>
              <a:rPr lang="cs-CZ" dirty="0"/>
              <a:t> </a:t>
            </a:r>
            <a:r>
              <a:rPr lang="cs-CZ" dirty="0" err="1"/>
              <a:t>gl</a:t>
            </a:r>
            <a:r>
              <a:rPr lang="cs-CZ" dirty="0"/>
              <a:t>.)</a:t>
            </a:r>
          </a:p>
          <a:p>
            <a:pPr lvl="1"/>
            <a:r>
              <a:rPr lang="cs-CZ" dirty="0"/>
              <a:t>Past </a:t>
            </a:r>
            <a:r>
              <a:rPr lang="cs-CZ" dirty="0" err="1"/>
              <a:t>medical</a:t>
            </a:r>
            <a:r>
              <a:rPr lang="cs-CZ" dirty="0"/>
              <a:t> </a:t>
            </a:r>
            <a:r>
              <a:rPr lang="cs-CZ" dirty="0" err="1"/>
              <a:t>history</a:t>
            </a:r>
            <a:r>
              <a:rPr lang="cs-CZ" dirty="0"/>
              <a:t> (DM, AB, AI,  </a:t>
            </a:r>
            <a:r>
              <a:rPr lang="cs-CZ" dirty="0" err="1"/>
              <a:t>heart</a:t>
            </a:r>
            <a:r>
              <a:rPr lang="cs-CZ" dirty="0"/>
              <a:t> </a:t>
            </a:r>
            <a:r>
              <a:rPr lang="cs-CZ" dirty="0" err="1"/>
              <a:t>diseases</a:t>
            </a:r>
            <a:r>
              <a:rPr lang="cs-CZ" dirty="0"/>
              <a:t>, </a:t>
            </a:r>
            <a:r>
              <a:rPr lang="cs-CZ" dirty="0" err="1"/>
              <a:t>raynauds</a:t>
            </a:r>
            <a:r>
              <a:rPr lang="cs-CZ" dirty="0"/>
              <a:t> </a:t>
            </a:r>
            <a:r>
              <a:rPr lang="cs-CZ" dirty="0" err="1"/>
              <a:t>phenomenon</a:t>
            </a:r>
            <a:r>
              <a:rPr lang="cs-CZ" dirty="0"/>
              <a:t>)</a:t>
            </a:r>
          </a:p>
          <a:p>
            <a:pPr lvl="1"/>
            <a:r>
              <a:rPr lang="cs-CZ" dirty="0" err="1"/>
              <a:t>Glaucoma</a:t>
            </a:r>
            <a:r>
              <a:rPr lang="cs-CZ" dirty="0"/>
              <a:t> in </a:t>
            </a:r>
            <a:r>
              <a:rPr lang="cs-CZ" dirty="0" err="1"/>
              <a:t>family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65880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A10195-DAAB-3CB0-843A-FC60EE1E2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Slit lamp </a:t>
            </a:r>
            <a:r>
              <a:rPr lang="cs-CZ" dirty="0" err="1"/>
              <a:t>examination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276EDB-AB15-90D2-5C10-CE3EF80178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err="1"/>
              <a:t>External</a:t>
            </a:r>
            <a:r>
              <a:rPr lang="cs-CZ" dirty="0"/>
              <a:t> </a:t>
            </a:r>
            <a:r>
              <a:rPr lang="cs-CZ" dirty="0" err="1"/>
              <a:t>adnexae</a:t>
            </a:r>
            <a:r>
              <a:rPr lang="cs-CZ" dirty="0"/>
              <a:t> (</a:t>
            </a:r>
            <a:r>
              <a:rPr lang="cs-CZ" dirty="0" err="1"/>
              <a:t>lashes</a:t>
            </a:r>
            <a:r>
              <a:rPr lang="cs-CZ" dirty="0"/>
              <a:t>)</a:t>
            </a:r>
          </a:p>
          <a:p>
            <a:r>
              <a:rPr lang="cs-CZ" dirty="0" err="1"/>
              <a:t>Pupils</a:t>
            </a:r>
            <a:r>
              <a:rPr lang="cs-CZ" dirty="0"/>
              <a:t> – </a:t>
            </a:r>
            <a:r>
              <a:rPr lang="cs-CZ" dirty="0" err="1"/>
              <a:t>may</a:t>
            </a:r>
            <a:r>
              <a:rPr lang="cs-CZ" dirty="0"/>
              <a:t> </a:t>
            </a:r>
            <a:r>
              <a:rPr lang="cs-CZ" dirty="0" err="1"/>
              <a:t>differ</a:t>
            </a:r>
            <a:r>
              <a:rPr lang="cs-CZ" dirty="0"/>
              <a:t> in </a:t>
            </a:r>
            <a:r>
              <a:rPr lang="cs-CZ" dirty="0" err="1"/>
              <a:t>size</a:t>
            </a:r>
            <a:endParaRPr lang="cs-CZ" dirty="0"/>
          </a:p>
          <a:p>
            <a:r>
              <a:rPr lang="cs-CZ" dirty="0" err="1"/>
              <a:t>Conjunctiva</a:t>
            </a:r>
            <a:r>
              <a:rPr lang="cs-CZ" dirty="0"/>
              <a:t> – </a:t>
            </a:r>
            <a:r>
              <a:rPr lang="cs-CZ" dirty="0" err="1"/>
              <a:t>hyperaemia</a:t>
            </a:r>
            <a:r>
              <a:rPr lang="cs-CZ" dirty="0"/>
              <a:t>, </a:t>
            </a:r>
            <a:r>
              <a:rPr lang="cs-CZ" dirty="0" err="1"/>
              <a:t>scarring</a:t>
            </a:r>
            <a:r>
              <a:rPr lang="cs-CZ" dirty="0"/>
              <a:t> </a:t>
            </a:r>
            <a:r>
              <a:rPr lang="cs-CZ" dirty="0" err="1"/>
              <a:t>due</a:t>
            </a:r>
            <a:r>
              <a:rPr lang="cs-CZ" dirty="0"/>
              <a:t> to </a:t>
            </a:r>
            <a:r>
              <a:rPr lang="cs-CZ" dirty="0" err="1"/>
              <a:t>decreased</a:t>
            </a:r>
            <a:r>
              <a:rPr lang="cs-CZ" dirty="0"/>
              <a:t> </a:t>
            </a:r>
            <a:r>
              <a:rPr lang="cs-CZ" dirty="0" err="1"/>
              <a:t>tear</a:t>
            </a:r>
            <a:r>
              <a:rPr lang="cs-CZ" dirty="0"/>
              <a:t> </a:t>
            </a:r>
            <a:r>
              <a:rPr lang="cs-CZ" dirty="0" err="1"/>
              <a:t>production</a:t>
            </a:r>
            <a:r>
              <a:rPr lang="cs-CZ" dirty="0"/>
              <a:t>..</a:t>
            </a:r>
          </a:p>
          <a:p>
            <a:r>
              <a:rPr lang="cs-CZ" dirty="0" err="1"/>
              <a:t>Cornea</a:t>
            </a:r>
            <a:r>
              <a:rPr lang="cs-CZ" dirty="0"/>
              <a:t> – </a:t>
            </a:r>
            <a:r>
              <a:rPr lang="cs-CZ" dirty="0" err="1"/>
              <a:t>epithelopathy</a:t>
            </a:r>
            <a:r>
              <a:rPr lang="cs-CZ" dirty="0"/>
              <a:t> (</a:t>
            </a:r>
            <a:r>
              <a:rPr lang="cs-CZ" dirty="0" err="1"/>
              <a:t>mediacal</a:t>
            </a:r>
            <a:r>
              <a:rPr lang="cs-CZ" dirty="0"/>
              <a:t> toxicity), </a:t>
            </a:r>
            <a:r>
              <a:rPr lang="cs-CZ" dirty="0" err="1"/>
              <a:t>microcystic</a:t>
            </a:r>
            <a:r>
              <a:rPr lang="cs-CZ" dirty="0"/>
              <a:t> </a:t>
            </a:r>
            <a:r>
              <a:rPr lang="cs-CZ" dirty="0" err="1"/>
              <a:t>oedema</a:t>
            </a:r>
            <a:r>
              <a:rPr lang="cs-CZ" dirty="0"/>
              <a:t> (IOP), </a:t>
            </a:r>
            <a:r>
              <a:rPr lang="cs-CZ" dirty="0" err="1"/>
              <a:t>Kruckenbergs</a:t>
            </a:r>
            <a:r>
              <a:rPr lang="cs-CZ" dirty="0"/>
              <a:t> </a:t>
            </a:r>
            <a:r>
              <a:rPr lang="cs-CZ" dirty="0" err="1"/>
              <a:t>spindle</a:t>
            </a:r>
            <a:r>
              <a:rPr lang="cs-CZ" dirty="0"/>
              <a:t> (</a:t>
            </a:r>
            <a:r>
              <a:rPr lang="cs-CZ" dirty="0" err="1"/>
              <a:t>pigmentary</a:t>
            </a:r>
            <a:r>
              <a:rPr lang="cs-CZ" dirty="0"/>
              <a:t> </a:t>
            </a:r>
            <a:r>
              <a:rPr lang="cs-CZ" dirty="0" err="1"/>
              <a:t>gl</a:t>
            </a:r>
            <a:r>
              <a:rPr lang="cs-CZ" dirty="0"/>
              <a:t>.), </a:t>
            </a:r>
            <a:r>
              <a:rPr lang="cs-CZ" dirty="0" err="1"/>
              <a:t>precipitates</a:t>
            </a:r>
            <a:r>
              <a:rPr lang="cs-CZ" dirty="0"/>
              <a:t> (</a:t>
            </a:r>
            <a:r>
              <a:rPr lang="cs-CZ" dirty="0" err="1"/>
              <a:t>uveitic</a:t>
            </a:r>
            <a:r>
              <a:rPr lang="cs-CZ" dirty="0"/>
              <a:t> </a:t>
            </a:r>
            <a:r>
              <a:rPr lang="cs-CZ" dirty="0" err="1"/>
              <a:t>gl</a:t>
            </a:r>
            <a:r>
              <a:rPr lang="cs-CZ" dirty="0"/>
              <a:t>.)</a:t>
            </a:r>
          </a:p>
          <a:p>
            <a:r>
              <a:rPr lang="cs-CZ" dirty="0"/>
              <a:t>AC – van </a:t>
            </a:r>
            <a:r>
              <a:rPr lang="cs-CZ" dirty="0" err="1"/>
              <a:t>Herick</a:t>
            </a:r>
            <a:r>
              <a:rPr lang="cs-CZ" dirty="0"/>
              <a:t> </a:t>
            </a:r>
            <a:r>
              <a:rPr lang="cs-CZ" dirty="0" err="1"/>
              <a:t>method</a:t>
            </a:r>
            <a:r>
              <a:rPr lang="cs-CZ" dirty="0"/>
              <a:t> (</a:t>
            </a:r>
            <a:r>
              <a:rPr lang="cs-CZ" dirty="0" err="1"/>
              <a:t>width</a:t>
            </a:r>
            <a:r>
              <a:rPr lang="cs-CZ" dirty="0"/>
              <a:t>)</a:t>
            </a:r>
          </a:p>
          <a:p>
            <a:r>
              <a:rPr lang="cs-CZ" dirty="0"/>
              <a:t>Iris – </a:t>
            </a:r>
            <a:r>
              <a:rPr lang="cs-CZ" dirty="0" err="1"/>
              <a:t>translumination</a:t>
            </a:r>
            <a:r>
              <a:rPr lang="cs-CZ" dirty="0"/>
              <a:t> </a:t>
            </a:r>
            <a:r>
              <a:rPr lang="cs-CZ" dirty="0" err="1"/>
              <a:t>defects</a:t>
            </a:r>
            <a:r>
              <a:rPr lang="cs-CZ" dirty="0"/>
              <a:t> (</a:t>
            </a:r>
            <a:r>
              <a:rPr lang="cs-CZ" dirty="0" err="1"/>
              <a:t>pigmentary</a:t>
            </a:r>
            <a:r>
              <a:rPr lang="cs-CZ" dirty="0"/>
              <a:t> </a:t>
            </a:r>
            <a:r>
              <a:rPr lang="cs-CZ" dirty="0" err="1"/>
              <a:t>gl</a:t>
            </a:r>
            <a:r>
              <a:rPr lang="cs-CZ" dirty="0"/>
              <a:t>), </a:t>
            </a:r>
            <a:r>
              <a:rPr lang="cs-CZ" dirty="0" err="1"/>
              <a:t>ectropion</a:t>
            </a:r>
            <a:r>
              <a:rPr lang="cs-CZ" dirty="0"/>
              <a:t> </a:t>
            </a:r>
            <a:r>
              <a:rPr lang="cs-CZ" dirty="0" err="1"/>
              <a:t>uveae</a:t>
            </a:r>
            <a:r>
              <a:rPr lang="cs-CZ" dirty="0"/>
              <a:t>, </a:t>
            </a:r>
            <a:r>
              <a:rPr lang="cs-CZ" dirty="0" err="1"/>
              <a:t>rubeosis</a:t>
            </a:r>
            <a:r>
              <a:rPr lang="cs-CZ" dirty="0"/>
              <a:t> </a:t>
            </a:r>
            <a:r>
              <a:rPr lang="cs-CZ" dirty="0" err="1"/>
              <a:t>iridis</a:t>
            </a:r>
            <a:r>
              <a:rPr lang="cs-CZ" dirty="0"/>
              <a:t>..</a:t>
            </a:r>
          </a:p>
          <a:p>
            <a:r>
              <a:rPr lang="cs-CZ" dirty="0" err="1"/>
              <a:t>Lens</a:t>
            </a:r>
            <a:r>
              <a:rPr lang="cs-CZ" dirty="0"/>
              <a:t> – </a:t>
            </a:r>
            <a:r>
              <a:rPr lang="cs-CZ" dirty="0" err="1"/>
              <a:t>intumescent</a:t>
            </a:r>
            <a:r>
              <a:rPr lang="cs-CZ" dirty="0"/>
              <a:t> </a:t>
            </a:r>
            <a:r>
              <a:rPr lang="cs-CZ" dirty="0" err="1"/>
              <a:t>cataract</a:t>
            </a:r>
            <a:r>
              <a:rPr lang="cs-CZ" dirty="0"/>
              <a:t>, </a:t>
            </a:r>
            <a:r>
              <a:rPr lang="cs-CZ" dirty="0" err="1"/>
              <a:t>pseudoexfoliation</a:t>
            </a:r>
            <a:r>
              <a:rPr lang="cs-CZ" dirty="0"/>
              <a:t>, </a:t>
            </a:r>
            <a:r>
              <a:rPr lang="cs-CZ" dirty="0" err="1"/>
              <a:t>subluxation</a:t>
            </a:r>
            <a:r>
              <a:rPr lang="cs-CZ" dirty="0"/>
              <a:t>…</a:t>
            </a:r>
          </a:p>
          <a:p>
            <a:r>
              <a:rPr lang="cs-CZ" dirty="0"/>
              <a:t>Fundus – </a:t>
            </a:r>
            <a:r>
              <a:rPr lang="cs-CZ" dirty="0" err="1"/>
              <a:t>optic</a:t>
            </a:r>
            <a:r>
              <a:rPr lang="cs-CZ" dirty="0"/>
              <a:t> nerve </a:t>
            </a:r>
            <a:r>
              <a:rPr lang="cs-CZ" dirty="0" err="1"/>
              <a:t>head</a:t>
            </a:r>
            <a:r>
              <a:rPr lang="cs-CZ" dirty="0"/>
              <a:t>, </a:t>
            </a:r>
            <a:r>
              <a:rPr lang="cs-CZ" dirty="0" err="1"/>
              <a:t>retinal</a:t>
            </a:r>
            <a:r>
              <a:rPr lang="cs-CZ" dirty="0"/>
              <a:t> </a:t>
            </a:r>
            <a:r>
              <a:rPr lang="cs-CZ" dirty="0" err="1"/>
              <a:t>haemorrhages</a:t>
            </a:r>
            <a:r>
              <a:rPr lang="cs-CZ" dirty="0"/>
              <a:t>, </a:t>
            </a:r>
            <a:r>
              <a:rPr lang="cs-CZ" dirty="0" err="1"/>
              <a:t>masses</a:t>
            </a:r>
            <a:r>
              <a:rPr lang="cs-CZ" dirty="0"/>
              <a:t>…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810338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E76207-FAD4-D27D-175A-5020654CC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 descr="Side effects associated with prostaglandin analog therapy. | Semantic  Scholar">
            <a:extLst>
              <a:ext uri="{FF2B5EF4-FFF2-40B4-BE49-F238E27FC236}">
                <a16:creationId xmlns:a16="http://schemas.microsoft.com/office/drawing/2014/main" id="{D64ECB4B-2812-277D-0D36-2F569CBC06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223837"/>
            <a:ext cx="12172950" cy="587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450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6CE2E2-3154-1BF7-2D82-156909B7D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GLAUCOMA ESSENTIALS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268C59-188D-F0B4-F342-BB7DE8938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/>
          <a:lstStyle/>
          <a:p>
            <a:r>
              <a:rPr lang="en-US" b="0" i="0" dirty="0">
                <a:solidFill>
                  <a:srgbClr val="212529"/>
                </a:solidFill>
                <a:effectLst/>
              </a:rPr>
              <a:t>accounts for 8% of all cases of blindness and is </a:t>
            </a:r>
            <a:r>
              <a:rPr lang="en-US" b="1" i="0" dirty="0">
                <a:solidFill>
                  <a:srgbClr val="212529"/>
                </a:solidFill>
                <a:effectLst/>
              </a:rPr>
              <a:t>the leading cause of irreversible blindness worldwide</a:t>
            </a:r>
            <a:endParaRPr lang="cs-CZ" b="1" dirty="0"/>
          </a:p>
          <a:p>
            <a:r>
              <a:rPr lang="cs-CZ" dirty="0"/>
              <a:t>Early </a:t>
            </a:r>
            <a:r>
              <a:rPr lang="cs-CZ" dirty="0" err="1"/>
              <a:t>detection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essential</a:t>
            </a:r>
            <a:endParaRPr lang="cs-CZ" dirty="0"/>
          </a:p>
          <a:p>
            <a:pPr marL="457200" lvl="1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E7BAE82-2F55-7E24-D697-4BD830CEA9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71724"/>
            <a:ext cx="5494770" cy="448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5548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67C1FC-4233-4466-4DF3-D97512AC3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91CFF8-2BB6-B90D-9A16-420CC52BFF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3314" name="Picture 2" descr="Krukenberg spindle, causes, symptoms, diagnosis, treatment &amp; prognosis">
            <a:extLst>
              <a:ext uri="{FF2B5EF4-FFF2-40B4-BE49-F238E27FC236}">
                <a16:creationId xmlns:a16="http://schemas.microsoft.com/office/drawing/2014/main" id="{54BC105D-FF0A-F4A7-EA5F-4E5CA5FAA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313" y="0"/>
            <a:ext cx="7699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9341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01E2A4-5C3F-7311-2D28-DE5963E65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Pigmentary</a:t>
            </a:r>
            <a:r>
              <a:rPr lang="cs-CZ" dirty="0"/>
              <a:t> </a:t>
            </a:r>
            <a:r>
              <a:rPr lang="cs-CZ" dirty="0" err="1"/>
              <a:t>glaucoma</a:t>
            </a:r>
            <a:r>
              <a:rPr lang="cs-CZ" dirty="0"/>
              <a:t> (</a:t>
            </a:r>
            <a:r>
              <a:rPr lang="cs-CZ" dirty="0" err="1"/>
              <a:t>secondary</a:t>
            </a:r>
            <a:r>
              <a:rPr lang="cs-CZ" dirty="0"/>
              <a:t> open </a:t>
            </a:r>
            <a:r>
              <a:rPr lang="cs-CZ" dirty="0" err="1"/>
              <a:t>angle</a:t>
            </a:r>
            <a:r>
              <a:rPr lang="cs-CZ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30735A-41FE-1849-DACD-EB3A7F20CF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00"/>
            <a:ext cx="619125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3B6ACE-0D7E-CA3D-4A3B-CF608111B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1250" y="2518109"/>
            <a:ext cx="6000750" cy="3726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329333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54DA1F-74FF-40A0-19A4-78669D2B0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PEX </a:t>
            </a:r>
            <a:r>
              <a:rPr lang="cs-CZ" dirty="0" err="1"/>
              <a:t>glaucoma</a:t>
            </a:r>
            <a:r>
              <a:rPr lang="cs-CZ" dirty="0"/>
              <a:t> (</a:t>
            </a:r>
            <a:r>
              <a:rPr lang="cs-CZ" dirty="0" err="1"/>
              <a:t>secondary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open </a:t>
            </a:r>
            <a:r>
              <a:rPr lang="cs-CZ" dirty="0" err="1"/>
              <a:t>angle</a:t>
            </a:r>
            <a:r>
              <a:rPr lang="cs-CZ" dirty="0"/>
              <a:t>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F103FB8-DC18-C901-117A-E0DA6F7C67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85925"/>
            <a:ext cx="7772244" cy="51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FF0E4B78-17B0-9DC0-9FAD-01C84BDA8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2244" y="0"/>
            <a:ext cx="4260615" cy="3110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117564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791829-9676-0FC5-1203-00829C591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Neovascular</a:t>
            </a:r>
            <a:r>
              <a:rPr lang="cs-CZ" dirty="0"/>
              <a:t> </a:t>
            </a:r>
            <a:r>
              <a:rPr lang="cs-CZ" dirty="0" err="1"/>
              <a:t>gl</a:t>
            </a:r>
            <a:r>
              <a:rPr lang="cs-CZ" dirty="0"/>
              <a:t>. (</a:t>
            </a:r>
            <a:r>
              <a:rPr lang="cs-CZ" dirty="0" err="1"/>
              <a:t>secondary</a:t>
            </a:r>
            <a:r>
              <a:rPr lang="cs-CZ" dirty="0"/>
              <a:t> </a:t>
            </a:r>
            <a:r>
              <a:rPr lang="cs-CZ" dirty="0" err="1"/>
              <a:t>angle</a:t>
            </a:r>
            <a:r>
              <a:rPr lang="cs-CZ" dirty="0"/>
              <a:t> </a:t>
            </a:r>
            <a:r>
              <a:rPr lang="cs-CZ" dirty="0" err="1"/>
              <a:t>closure</a:t>
            </a:r>
            <a:r>
              <a:rPr lang="cs-CZ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0EBB52-53C2-2E6B-6F6E-F37D490E84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5" descr="rubeooooza">
            <a:extLst>
              <a:ext uri="{FF2B5EF4-FFF2-40B4-BE49-F238E27FC236}">
                <a16:creationId xmlns:a16="http://schemas.microsoft.com/office/drawing/2014/main" id="{75D82B1E-FD87-75AC-056C-EBE220271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11073" r="1108"/>
          <a:stretch>
            <a:fillRect/>
          </a:stretch>
        </p:blipFill>
        <p:spPr bwMode="auto">
          <a:xfrm>
            <a:off x="1542751" y="1399758"/>
            <a:ext cx="9106497" cy="545824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599887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FBB0E3-C288-98FE-F46A-730A76A0B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551" y="285956"/>
            <a:ext cx="10515600" cy="1325563"/>
          </a:xfrm>
        </p:spPr>
        <p:txBody>
          <a:bodyPr/>
          <a:lstStyle/>
          <a:p>
            <a:r>
              <a:rPr lang="cs-CZ" dirty="0">
                <a:cs typeface="Calibri Light"/>
              </a:rPr>
              <a:t>Van </a:t>
            </a:r>
            <a:r>
              <a:rPr lang="cs-CZ" dirty="0" err="1">
                <a:cs typeface="Calibri Light"/>
              </a:rPr>
              <a:t>Herick</a:t>
            </a:r>
            <a:r>
              <a:rPr lang="cs-CZ" dirty="0">
                <a:cs typeface="Calibri Light"/>
              </a:rPr>
              <a:t> </a:t>
            </a:r>
            <a:r>
              <a:rPr lang="cs-CZ" dirty="0" err="1">
                <a:cs typeface="Calibri Light"/>
              </a:rPr>
              <a:t>grading</a:t>
            </a:r>
            <a:r>
              <a:rPr lang="cs-CZ" dirty="0">
                <a:cs typeface="Calibri Light"/>
              </a:rPr>
              <a:t> </a:t>
            </a:r>
          </a:p>
        </p:txBody>
      </p:sp>
      <p:pic>
        <p:nvPicPr>
          <p:cNvPr id="4" name="Obrázek 4" descr="Obsah obrázku stůl&#10;&#10;Popis se vygeneroval automaticky.">
            <a:extLst>
              <a:ext uri="{FF2B5EF4-FFF2-40B4-BE49-F238E27FC236}">
                <a16:creationId xmlns:a16="http://schemas.microsoft.com/office/drawing/2014/main" id="{C27CB04E-16A7-CCE7-57A1-619016858A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66" t="22045" r="6146" b="19773"/>
          <a:stretch/>
        </p:blipFill>
        <p:spPr>
          <a:xfrm>
            <a:off x="367308" y="1428142"/>
            <a:ext cx="6883896" cy="2531697"/>
          </a:xfrm>
        </p:spPr>
      </p:pic>
      <p:pic>
        <p:nvPicPr>
          <p:cNvPr id="5" name="Obrázek 5" descr="Obsah obrázku text, tmavé&#10;&#10;Popis se vygeneroval automaticky.">
            <a:extLst>
              <a:ext uri="{FF2B5EF4-FFF2-40B4-BE49-F238E27FC236}">
                <a16:creationId xmlns:a16="http://schemas.microsoft.com/office/drawing/2014/main" id="{DB7E202B-F893-7C44-FEAA-9F88E4E5F0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71" t="5056" r="23053" b="8529"/>
          <a:stretch/>
        </p:blipFill>
        <p:spPr>
          <a:xfrm>
            <a:off x="7461952" y="119824"/>
            <a:ext cx="4547225" cy="3852587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08EB4C86-C1E5-2DF7-69F2-72CBB8D6206D}"/>
              </a:ext>
            </a:extLst>
          </p:cNvPr>
          <p:cNvSpPr txBox="1"/>
          <p:nvPr/>
        </p:nvSpPr>
        <p:spPr>
          <a:xfrm>
            <a:off x="367308" y="4421981"/>
            <a:ext cx="625911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3200" dirty="0" err="1">
                <a:cs typeface="Calibri"/>
              </a:rPr>
              <a:t>Under</a:t>
            </a:r>
            <a:r>
              <a:rPr lang="cs-CZ" sz="3200" dirty="0">
                <a:cs typeface="Calibri"/>
              </a:rPr>
              <a:t> ¼ = </a:t>
            </a:r>
            <a:r>
              <a:rPr lang="cs-CZ" sz="3200" dirty="0" err="1">
                <a:cs typeface="Calibri"/>
              </a:rPr>
              <a:t>high</a:t>
            </a:r>
            <a:r>
              <a:rPr lang="cs-CZ" sz="3200" dirty="0">
                <a:cs typeface="Calibri"/>
              </a:rPr>
              <a:t> risk </a:t>
            </a:r>
            <a:r>
              <a:rPr lang="cs-CZ" sz="3200" dirty="0" err="1">
                <a:cs typeface="Calibri"/>
              </a:rPr>
              <a:t>of</a:t>
            </a:r>
            <a:r>
              <a:rPr lang="cs-CZ" sz="3200" dirty="0">
                <a:cs typeface="Calibri"/>
              </a:rPr>
              <a:t> </a:t>
            </a:r>
            <a:r>
              <a:rPr lang="cs-CZ" sz="3200" dirty="0" err="1">
                <a:cs typeface="Calibri"/>
              </a:rPr>
              <a:t>angle</a:t>
            </a:r>
            <a:r>
              <a:rPr lang="cs-CZ" sz="3200" dirty="0">
                <a:cs typeface="Calibri"/>
              </a:rPr>
              <a:t> </a:t>
            </a:r>
            <a:r>
              <a:rPr lang="cs-CZ" sz="3200" dirty="0" err="1">
                <a:cs typeface="Calibri"/>
              </a:rPr>
              <a:t>closure</a:t>
            </a:r>
            <a:endParaRPr lang="cs-CZ" sz="3200" dirty="0">
              <a:cs typeface="Calibri"/>
            </a:endParaRPr>
          </a:p>
        </p:txBody>
      </p:sp>
      <p:pic>
        <p:nvPicPr>
          <p:cNvPr id="8" name="Obrázek 8" descr="Obsah obrázku text&#10;&#10;Popis se vygeneroval automaticky.">
            <a:extLst>
              <a:ext uri="{FF2B5EF4-FFF2-40B4-BE49-F238E27FC236}">
                <a16:creationId xmlns:a16="http://schemas.microsoft.com/office/drawing/2014/main" id="{4FB9AE4F-7792-D4A0-4090-73093E5369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97" t="1758" r="11415" b="781"/>
          <a:stretch/>
        </p:blipFill>
        <p:spPr>
          <a:xfrm>
            <a:off x="7457450" y="3959839"/>
            <a:ext cx="4556321" cy="290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2317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8AF769-2FB0-17C5-3A3E-DFAE33815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Slit lamp </a:t>
            </a:r>
            <a:r>
              <a:rPr lang="cs-CZ" dirty="0" err="1"/>
              <a:t>examination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6A56C0-F4F1-29B8-A194-12BB7673B7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FC91E29-EFB1-D69C-2B24-8054FF9CD1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447" t="51930" r="17369" b="19298"/>
          <a:stretch/>
        </p:blipFill>
        <p:spPr>
          <a:xfrm>
            <a:off x="0" y="1664366"/>
            <a:ext cx="12192000" cy="545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285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324F56-350A-48E8-B47A-369AB6B46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Gonioscopy</a:t>
            </a:r>
            <a:r>
              <a:rPr lang="cs-CZ" dirty="0"/>
              <a:t> 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6DA5237-AF68-29D9-5F45-3DFBBE739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Visualisation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anterior</a:t>
            </a: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dirty="0"/>
              <a:t>   </a:t>
            </a:r>
            <a:r>
              <a:rPr lang="cs-CZ" dirty="0" err="1"/>
              <a:t>chamber</a:t>
            </a:r>
            <a:r>
              <a:rPr lang="cs-CZ" dirty="0"/>
              <a:t> </a:t>
            </a:r>
            <a:r>
              <a:rPr lang="cs-CZ" dirty="0" err="1"/>
              <a:t>angle</a:t>
            </a:r>
            <a:endParaRPr lang="cs-CZ" dirty="0"/>
          </a:p>
        </p:txBody>
      </p:sp>
      <p:pic>
        <p:nvPicPr>
          <p:cNvPr id="19458" name="Picture 2" descr="Gonioscopy: What Is It And Why Is It Needed? | glaucoma.org">
            <a:extLst>
              <a:ext uri="{FF2B5EF4-FFF2-40B4-BE49-F238E27FC236}">
                <a16:creationId xmlns:a16="http://schemas.microsoft.com/office/drawing/2014/main" id="{3F4B7738-FFD3-3860-C241-B59A2D703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9525"/>
            <a:ext cx="687705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0287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D801BA-9BED-F39D-A9B8-DCDB413F9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E6E4FB8D-B289-08BC-2273-0EACAFB07A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383" t="31479" r="10345" b="23411"/>
          <a:stretch/>
        </p:blipFill>
        <p:spPr>
          <a:xfrm>
            <a:off x="0" y="1471863"/>
            <a:ext cx="12228570" cy="391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1318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073510-ACC3-41BE-3208-F88374E91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5FADEDF8-13CC-B876-F8C4-113FFC68B1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615" t="13699" r="28461" b="6301"/>
          <a:stretch/>
        </p:blipFill>
        <p:spPr>
          <a:xfrm>
            <a:off x="2815627" y="-20053"/>
            <a:ext cx="6560745" cy="687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611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6536D7-05A8-E20D-4491-4D4A7EF3B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" name="Obrázek 4" descr="Obsah obrázku text, kniha, snímek obrazovky&#10;&#10;Popis se vygeneroval automaticky.">
            <a:extLst>
              <a:ext uri="{FF2B5EF4-FFF2-40B4-BE49-F238E27FC236}">
                <a16:creationId xmlns:a16="http://schemas.microsoft.com/office/drawing/2014/main" id="{32086E2F-5699-1C4D-C4E6-CFC3CAE996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26" t="5114" r="9539" b="13920"/>
          <a:stretch/>
        </p:blipFill>
        <p:spPr>
          <a:xfrm>
            <a:off x="480391" y="2775518"/>
            <a:ext cx="6216386" cy="3433352"/>
          </a:xfrm>
          <a:prstGeom prst="rect">
            <a:avLst/>
          </a:prstGeom>
        </p:spPr>
      </p:pic>
      <p:pic>
        <p:nvPicPr>
          <p:cNvPr id="5" name="Obrázek 5" descr="Obsah obrázku text, ruka&#10;&#10;Popis se vygeneroval automaticky.">
            <a:extLst>
              <a:ext uri="{FF2B5EF4-FFF2-40B4-BE49-F238E27FC236}">
                <a16:creationId xmlns:a16="http://schemas.microsoft.com/office/drawing/2014/main" id="{CBAF4F28-41A1-3A93-5BCB-701C191874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97" t="5294" r="29842" b="5655"/>
          <a:stretch/>
        </p:blipFill>
        <p:spPr>
          <a:xfrm>
            <a:off x="7626039" y="222583"/>
            <a:ext cx="3602015" cy="307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019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C2E17A-3A73-F907-D349-4C944B5DD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GLAUCOMA ESSENTIALS (OS)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788D6BB1-95C6-79DD-29F5-9A42208A2F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65194"/>
            <a:ext cx="8891822" cy="5127681"/>
          </a:xfrm>
        </p:spPr>
      </p:pic>
    </p:spTree>
    <p:extLst>
      <p:ext uri="{BB962C8B-B14F-4D97-AF65-F5344CB8AC3E}">
        <p14:creationId xmlns:p14="http://schemas.microsoft.com/office/powerpoint/2010/main" val="10135303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C4CBA7-40A0-8142-2294-B0DD338BC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ADD4AA-09BD-269E-BDCB-3B6255106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36EFD03-F464-7076-8684-E30528B268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30" t="18045" r="16912" b="7895"/>
          <a:stretch/>
        </p:blipFill>
        <p:spPr>
          <a:xfrm>
            <a:off x="429783" y="104183"/>
            <a:ext cx="11332434" cy="664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9916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72516F-D38A-9EDC-5840-A4F425678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C9236514-73BC-C052-DC89-A8A3154C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371" t="21823" r="31309" b="6715"/>
          <a:stretch/>
        </p:blipFill>
        <p:spPr>
          <a:xfrm>
            <a:off x="4261" y="769750"/>
            <a:ext cx="5274363" cy="4883318"/>
          </a:xfrm>
        </p:spPr>
      </p:pic>
      <p:pic>
        <p:nvPicPr>
          <p:cNvPr id="5" name="Obrázek 5" descr="Obsah obrázku stůl&#10;&#10;Popis se vygeneroval automaticky.">
            <a:extLst>
              <a:ext uri="{FF2B5EF4-FFF2-40B4-BE49-F238E27FC236}">
                <a16:creationId xmlns:a16="http://schemas.microsoft.com/office/drawing/2014/main" id="{FDC3A88F-9323-943C-649B-782D675822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53" t="17302" r="16560" b="16621"/>
          <a:stretch/>
        </p:blipFill>
        <p:spPr>
          <a:xfrm>
            <a:off x="5275798" y="728062"/>
            <a:ext cx="6919226" cy="4957347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4C1D6E02-E8DF-A4BA-87BF-A3854AEB194F}"/>
              </a:ext>
            </a:extLst>
          </p:cNvPr>
          <p:cNvSpPr txBox="1"/>
          <p:nvPr/>
        </p:nvSpPr>
        <p:spPr>
          <a:xfrm>
            <a:off x="322064" y="73223"/>
            <a:ext cx="463629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3200" dirty="0" err="1">
                <a:cs typeface="Calibri"/>
              </a:rPr>
              <a:t>Spaeth</a:t>
            </a:r>
            <a:r>
              <a:rPr lang="cs-CZ" sz="3200" dirty="0">
                <a:cs typeface="Calibri"/>
              </a:rPr>
              <a:t> </a:t>
            </a:r>
            <a:r>
              <a:rPr lang="cs-CZ" sz="3200" dirty="0" err="1">
                <a:cs typeface="Calibri"/>
              </a:rPr>
              <a:t>grading</a:t>
            </a:r>
            <a:r>
              <a:rPr lang="cs-CZ" sz="3200" dirty="0">
                <a:cs typeface="Calibri"/>
              </a:rPr>
              <a:t> </a:t>
            </a:r>
            <a:r>
              <a:rPr lang="cs-CZ" sz="3200" dirty="0" err="1">
                <a:cs typeface="Calibri"/>
              </a:rPr>
              <a:t>system</a:t>
            </a:r>
            <a:endParaRPr lang="cs-CZ" sz="3200" dirty="0" err="1"/>
          </a:p>
        </p:txBody>
      </p:sp>
    </p:spTree>
    <p:extLst>
      <p:ext uri="{BB962C8B-B14F-4D97-AF65-F5344CB8AC3E}">
        <p14:creationId xmlns:p14="http://schemas.microsoft.com/office/powerpoint/2010/main" val="23040850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34999C-DFE1-5B24-2C66-082F80240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5957"/>
          </a:xfrm>
        </p:spPr>
        <p:txBody>
          <a:bodyPr/>
          <a:lstStyle/>
          <a:p>
            <a:r>
              <a:rPr lang="cs-CZ" dirty="0" err="1">
                <a:cs typeface="Calibri Light"/>
              </a:rPr>
              <a:t>Pigmentary</a:t>
            </a:r>
            <a:r>
              <a:rPr lang="cs-CZ" dirty="0">
                <a:cs typeface="Calibri Light"/>
              </a:rPr>
              <a:t> </a:t>
            </a:r>
            <a:r>
              <a:rPr lang="cs-CZ" dirty="0" err="1">
                <a:cs typeface="Calibri Light"/>
              </a:rPr>
              <a:t>glaucoma</a:t>
            </a:r>
            <a:r>
              <a:rPr lang="cs-CZ" dirty="0">
                <a:cs typeface="Calibri Light"/>
              </a:rPr>
              <a:t>: E60c 4+ </a:t>
            </a:r>
            <a:r>
              <a:rPr lang="cs-CZ" dirty="0" err="1">
                <a:cs typeface="Calibri Light"/>
              </a:rPr>
              <a:t>ptm</a:t>
            </a:r>
            <a:endParaRPr lang="cs-CZ" dirty="0">
              <a:cs typeface="Calibri Light"/>
            </a:endParaRPr>
          </a:p>
        </p:txBody>
      </p:sp>
      <p:pic>
        <p:nvPicPr>
          <p:cNvPr id="7" name="Obrázek 7">
            <a:extLst>
              <a:ext uri="{FF2B5EF4-FFF2-40B4-BE49-F238E27FC236}">
                <a16:creationId xmlns:a16="http://schemas.microsoft.com/office/drawing/2014/main" id="{67F9523A-9367-17F7-13A8-4A091BCDFB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24" b="20073"/>
          <a:stretch/>
        </p:blipFill>
        <p:spPr>
          <a:xfrm>
            <a:off x="754662" y="1075479"/>
            <a:ext cx="10682681" cy="5788079"/>
          </a:xfr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83D91EF-C831-5C89-18AD-2B42C432B277}"/>
              </a:ext>
            </a:extLst>
          </p:cNvPr>
          <p:cNvSpPr txBox="1"/>
          <p:nvPr/>
        </p:nvSpPr>
        <p:spPr>
          <a:xfrm>
            <a:off x="10945943" y="365386"/>
            <a:ext cx="824459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3200" dirty="0">
                <a:cs typeface="Calibri"/>
              </a:rPr>
              <a:t>CB</a:t>
            </a:r>
            <a:endParaRPr lang="cs-CZ" sz="2400" dirty="0">
              <a:cs typeface="Calibri" panose="020F0502020204030204"/>
            </a:endParaRPr>
          </a:p>
        </p:txBody>
      </p:sp>
      <p:sp>
        <p:nvSpPr>
          <p:cNvPr id="9" name="Šipka: doprava 8">
            <a:extLst>
              <a:ext uri="{FF2B5EF4-FFF2-40B4-BE49-F238E27FC236}">
                <a16:creationId xmlns:a16="http://schemas.microsoft.com/office/drawing/2014/main" id="{97CB97C3-592F-26F5-7C5F-DF61310600D6}"/>
              </a:ext>
            </a:extLst>
          </p:cNvPr>
          <p:cNvSpPr/>
          <p:nvPr/>
        </p:nvSpPr>
        <p:spPr>
          <a:xfrm rot="9120000">
            <a:off x="4791805" y="2335627"/>
            <a:ext cx="6483246" cy="1998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0347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DC21FE-B8E3-1C1F-C3A2-520DED80E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2A41D7C3-6C0C-2CB1-D19E-325174337A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65125"/>
            <a:ext cx="12222312" cy="590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8932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21D736-87BD-4367-1260-2B1E32BB1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IOP MEASUREMENT - „NORMAL“ IOP?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F03DAB-C822-7946-77F1-6FC9BF9857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 the general population of Europe</a:t>
            </a:r>
            <a:r>
              <a:rPr lang="cs-CZ" dirty="0"/>
              <a:t>: </a:t>
            </a:r>
            <a:r>
              <a:rPr lang="en-US" dirty="0"/>
              <a:t>approximately 15.5 mm Hg, with a standard deviation of 2.6 mm Hg</a:t>
            </a:r>
            <a:endParaRPr lang="cs-CZ" dirty="0"/>
          </a:p>
          <a:p>
            <a:r>
              <a:rPr lang="cs-CZ" dirty="0" err="1"/>
              <a:t>Circadian</a:t>
            </a:r>
            <a:r>
              <a:rPr lang="cs-CZ" dirty="0"/>
              <a:t> </a:t>
            </a:r>
            <a:r>
              <a:rPr lang="cs-CZ" dirty="0" err="1"/>
              <a:t>variation</a:t>
            </a:r>
            <a:r>
              <a:rPr lang="cs-CZ" dirty="0"/>
              <a:t>: </a:t>
            </a:r>
            <a:r>
              <a:rPr lang="en-US" dirty="0"/>
              <a:t>IOP varies by 2–6 mm Hg over a 24-hour period</a:t>
            </a:r>
            <a:r>
              <a:rPr lang="cs-CZ" dirty="0"/>
              <a:t>, </a:t>
            </a:r>
            <a:r>
              <a:rPr lang="cs-CZ" dirty="0" err="1"/>
              <a:t>peak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indvidual</a:t>
            </a:r>
            <a:r>
              <a:rPr lang="cs-CZ" dirty="0"/>
              <a:t>, </a:t>
            </a:r>
            <a:r>
              <a:rPr lang="cs-CZ" dirty="0" err="1"/>
              <a:t>often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morning</a:t>
            </a:r>
            <a:endParaRPr lang="cs-CZ" dirty="0"/>
          </a:p>
          <a:p>
            <a:r>
              <a:rPr lang="cs-CZ" dirty="0" err="1"/>
              <a:t>High</a:t>
            </a:r>
            <a:r>
              <a:rPr lang="cs-CZ" dirty="0"/>
              <a:t> IOP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often</a:t>
            </a:r>
            <a:r>
              <a:rPr lang="cs-CZ" dirty="0"/>
              <a:t> </a:t>
            </a:r>
            <a:r>
              <a:rPr lang="cs-CZ" dirty="0" err="1"/>
              <a:t>first</a:t>
            </a:r>
            <a:r>
              <a:rPr lang="cs-CZ" dirty="0"/>
              <a:t> sign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glaucoma</a:t>
            </a:r>
            <a:r>
              <a:rPr lang="cs-CZ" dirty="0"/>
              <a:t> </a:t>
            </a:r>
          </a:p>
          <a:p>
            <a:r>
              <a:rPr lang="cs-CZ" dirty="0"/>
              <a:t>f</a:t>
            </a:r>
            <a:r>
              <a:rPr lang="en-US" dirty="0"/>
              <a:t>actors that may increase intraocular pressure</a:t>
            </a:r>
            <a:r>
              <a:rPr lang="cs-CZ" dirty="0"/>
              <a:t>:</a:t>
            </a:r>
          </a:p>
          <a:p>
            <a:pPr lvl="1"/>
            <a:r>
              <a:rPr lang="cs-CZ" dirty="0" err="1"/>
              <a:t>Playing</a:t>
            </a:r>
            <a:r>
              <a:rPr lang="cs-CZ" dirty="0"/>
              <a:t> a </a:t>
            </a:r>
            <a:r>
              <a:rPr lang="cs-CZ" dirty="0" err="1"/>
              <a:t>wind</a:t>
            </a:r>
            <a:r>
              <a:rPr lang="cs-CZ" dirty="0"/>
              <a:t> instrument, </a:t>
            </a:r>
            <a:r>
              <a:rPr lang="cs-CZ" dirty="0" err="1"/>
              <a:t>Valsalva</a:t>
            </a:r>
            <a:r>
              <a:rPr lang="cs-CZ" dirty="0"/>
              <a:t> </a:t>
            </a:r>
            <a:r>
              <a:rPr lang="cs-CZ" dirty="0" err="1"/>
              <a:t>maneuver</a:t>
            </a:r>
            <a:r>
              <a:rPr lang="cs-CZ" dirty="0"/>
              <a:t>, </a:t>
            </a:r>
            <a:r>
              <a:rPr lang="cs-CZ" dirty="0" err="1"/>
              <a:t>Blepharospasm</a:t>
            </a:r>
            <a:r>
              <a:rPr lang="cs-CZ" dirty="0"/>
              <a:t>, </a:t>
            </a:r>
            <a:r>
              <a:rPr lang="cs-CZ" dirty="0" err="1"/>
              <a:t>Corticosteroids</a:t>
            </a:r>
            <a:r>
              <a:rPr lang="cs-CZ" dirty="0"/>
              <a:t>…</a:t>
            </a:r>
          </a:p>
          <a:p>
            <a:r>
              <a:rPr lang="en-US" dirty="0"/>
              <a:t>Factors that may decrease intraocular pressure</a:t>
            </a:r>
            <a:endParaRPr lang="cs-CZ" dirty="0"/>
          </a:p>
          <a:p>
            <a:pPr lvl="1"/>
            <a:r>
              <a:rPr lang="cs-CZ" dirty="0" err="1"/>
              <a:t>Pregnancy</a:t>
            </a:r>
            <a:r>
              <a:rPr lang="cs-CZ" dirty="0"/>
              <a:t>, </a:t>
            </a:r>
            <a:r>
              <a:rPr lang="cs-CZ" dirty="0" err="1"/>
              <a:t>alcohol</a:t>
            </a:r>
            <a:r>
              <a:rPr lang="cs-CZ" dirty="0"/>
              <a:t>, cannabis, aerobic </a:t>
            </a:r>
            <a:r>
              <a:rPr lang="cs-CZ" dirty="0" err="1"/>
              <a:t>exercise</a:t>
            </a:r>
            <a:r>
              <a:rPr lang="cs-CZ" dirty="0"/>
              <a:t>…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81021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DF9893-1D7C-5AF2-740A-B505D283B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IOP </a:t>
            </a:r>
            <a:r>
              <a:rPr lang="cs-CZ" dirty="0" err="1"/>
              <a:t>measurement</a:t>
            </a:r>
            <a:endParaRPr 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1BE5D4F3-E52E-815D-ECAE-A7CA63E75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7748"/>
            <a:ext cx="10515600" cy="4749216"/>
          </a:xfrm>
        </p:spPr>
        <p:txBody>
          <a:bodyPr/>
          <a:lstStyle/>
          <a:p>
            <a:r>
              <a:rPr lang="cs-CZ" dirty="0" err="1"/>
              <a:t>Goldmann</a:t>
            </a:r>
            <a:r>
              <a:rPr lang="cs-CZ" dirty="0"/>
              <a:t> </a:t>
            </a:r>
            <a:r>
              <a:rPr lang="cs-CZ" dirty="0" err="1"/>
              <a:t>applanation</a:t>
            </a:r>
            <a:r>
              <a:rPr lang="cs-CZ" dirty="0"/>
              <a:t> </a:t>
            </a:r>
            <a:r>
              <a:rPr lang="cs-CZ" dirty="0" err="1"/>
              <a:t>tonometer</a:t>
            </a:r>
            <a:endParaRPr lang="cs-CZ" dirty="0"/>
          </a:p>
          <a:p>
            <a:pPr lvl="1"/>
            <a:r>
              <a:rPr lang="en-US" dirty="0"/>
              <a:t>the most widely used method</a:t>
            </a:r>
            <a:endParaRPr lang="cs-CZ" dirty="0"/>
          </a:p>
          <a:p>
            <a:pPr lvl="1"/>
            <a:r>
              <a:rPr lang="cs-CZ" dirty="0" err="1"/>
              <a:t>Imbert-Fick</a:t>
            </a:r>
            <a:r>
              <a:rPr lang="cs-CZ" dirty="0"/>
              <a:t> </a:t>
            </a:r>
            <a:r>
              <a:rPr lang="cs-CZ" dirty="0" err="1"/>
              <a:t>principle</a:t>
            </a:r>
            <a:r>
              <a:rPr lang="cs-CZ" dirty="0"/>
              <a:t>: </a:t>
            </a:r>
            <a:r>
              <a:rPr lang="en-US" dirty="0"/>
              <a:t>pressure inside an ideal dry, thin-walled sphere equals the force necessary to flatten its surface divided by the area of the flattening</a:t>
            </a:r>
            <a:endParaRPr lang="cs-CZ" dirty="0"/>
          </a:p>
          <a:p>
            <a:pPr lvl="1"/>
            <a:r>
              <a:rPr lang="cs-CZ" dirty="0" err="1"/>
              <a:t>Circular</a:t>
            </a:r>
            <a:r>
              <a:rPr lang="cs-CZ" dirty="0"/>
              <a:t> </a:t>
            </a:r>
            <a:r>
              <a:rPr lang="cs-CZ" dirty="0" err="1"/>
              <a:t>menisus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converted</a:t>
            </a:r>
            <a:r>
              <a:rPr lang="cs-CZ" dirty="0"/>
              <a:t> </a:t>
            </a:r>
            <a:r>
              <a:rPr lang="cs-CZ" dirty="0" err="1"/>
              <a:t>into</a:t>
            </a:r>
            <a:r>
              <a:rPr lang="cs-CZ" dirty="0"/>
              <a:t> 2 </a:t>
            </a:r>
            <a:r>
              <a:rPr lang="cs-CZ" dirty="0" err="1"/>
              <a:t>semicircles</a:t>
            </a:r>
            <a:r>
              <a:rPr lang="cs-CZ" dirty="0"/>
              <a:t> by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prism</a:t>
            </a:r>
            <a:endParaRPr lang="cs-CZ" dirty="0"/>
          </a:p>
        </p:txBody>
      </p:sp>
      <p:pic>
        <p:nvPicPr>
          <p:cNvPr id="9" name="Zástupný obsah 4">
            <a:extLst>
              <a:ext uri="{FF2B5EF4-FFF2-40B4-BE49-F238E27FC236}">
                <a16:creationId xmlns:a16="http://schemas.microsoft.com/office/drawing/2014/main" id="{494019B0-2B77-82EB-58F2-D95E8572D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664" y="656221"/>
            <a:ext cx="6440253" cy="90880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79EB2D58-C4CB-A8B6-AB29-2BFB4B219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32" y="3424989"/>
            <a:ext cx="2336010" cy="3433352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62A37BE4-31B7-5DC3-5B06-6B26759828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219" y="3424990"/>
            <a:ext cx="2947446" cy="3454406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BE4515AA-25F8-0C06-88A6-2C3E21F94E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077" y="3467537"/>
            <a:ext cx="5853500" cy="1583612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154E83BD-FF17-D7FA-4213-FDEA2727C0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913" y="5058502"/>
            <a:ext cx="4425735" cy="178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725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73AFF0-41C9-BD99-C3D4-9F3A1D3A4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Aplanation</a:t>
            </a:r>
            <a:r>
              <a:rPr lang="cs-CZ" dirty="0"/>
              <a:t> tonometry - video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2FEA01C-8440-5D60-8D3E-C1203FB1CF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https://www.youtube.com/watch?v=KOHe9wzM4ns&amp;embeds_euri=https%3A%2F%2Fhubblecontent.osi.office.net%2F&amp;source_ve_path=MjM4NTE&amp;feature=emb_title&amp;ab_channel=EyeDoc</a:t>
            </a:r>
          </a:p>
        </p:txBody>
      </p:sp>
    </p:spTree>
    <p:extLst>
      <p:ext uri="{BB962C8B-B14F-4D97-AF65-F5344CB8AC3E}">
        <p14:creationId xmlns:p14="http://schemas.microsoft.com/office/powerpoint/2010/main" val="5903811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618772-6F6D-D2D4-6372-583C05663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IOP </a:t>
            </a:r>
            <a:r>
              <a:rPr lang="cs-CZ" dirty="0" err="1"/>
              <a:t>measurement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90C880-4DA0-0142-7AC3-5B51794C02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err="1"/>
              <a:t>Noncontact</a:t>
            </a:r>
            <a:r>
              <a:rPr lang="cs-CZ" dirty="0"/>
              <a:t> (air-</a:t>
            </a:r>
            <a:r>
              <a:rPr lang="cs-CZ" dirty="0" err="1"/>
              <a:t>puff</a:t>
            </a:r>
            <a:r>
              <a:rPr lang="cs-CZ" dirty="0"/>
              <a:t>) </a:t>
            </a:r>
            <a:r>
              <a:rPr lang="cs-CZ" dirty="0" err="1"/>
              <a:t>tonometers</a:t>
            </a:r>
            <a:endParaRPr lang="cs-CZ" dirty="0"/>
          </a:p>
          <a:p>
            <a:pPr lvl="1"/>
            <a:r>
              <a:rPr lang="en-US" dirty="0"/>
              <a:t>measuring the force of air required to indent the cornea to a fixed point</a:t>
            </a:r>
            <a:endParaRPr lang="cs-CZ" dirty="0"/>
          </a:p>
          <a:p>
            <a:pPr lvl="1"/>
            <a:r>
              <a:rPr lang="cs-CZ" dirty="0"/>
              <a:t>Pachymetry</a:t>
            </a:r>
          </a:p>
          <a:p>
            <a:pPr lvl="1"/>
            <a:r>
              <a:rPr lang="cs-CZ" dirty="0" err="1"/>
              <a:t>Corneal</a:t>
            </a:r>
            <a:r>
              <a:rPr lang="cs-CZ" dirty="0"/>
              <a:t> </a:t>
            </a:r>
            <a:r>
              <a:rPr lang="cs-CZ" dirty="0" err="1"/>
              <a:t>hysteresis</a:t>
            </a:r>
            <a:endParaRPr lang="cs-CZ" dirty="0"/>
          </a:p>
          <a:p>
            <a:pPr lvl="1"/>
            <a:r>
              <a:rPr lang="cs-CZ" dirty="0" err="1"/>
              <a:t>Advantage</a:t>
            </a:r>
            <a:r>
              <a:rPr lang="cs-CZ" dirty="0"/>
              <a:t>: no risk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infection</a:t>
            </a:r>
            <a:r>
              <a:rPr lang="cs-CZ" dirty="0"/>
              <a:t>, no </a:t>
            </a:r>
            <a:r>
              <a:rPr lang="cs-CZ" dirty="0" err="1"/>
              <a:t>need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local</a:t>
            </a:r>
            <a:r>
              <a:rPr lang="cs-CZ" dirty="0"/>
              <a:t> </a:t>
            </a:r>
            <a:r>
              <a:rPr lang="cs-CZ" dirty="0" err="1"/>
              <a:t>anesthaesia</a:t>
            </a:r>
            <a:endParaRPr lang="cs-CZ" dirty="0"/>
          </a:p>
          <a:p>
            <a:pPr lvl="1"/>
            <a:r>
              <a:rPr lang="cs-CZ" dirty="0" err="1"/>
              <a:t>Disadvantage</a:t>
            </a:r>
            <a:r>
              <a:rPr lang="cs-CZ" dirty="0"/>
              <a:t>: </a:t>
            </a:r>
            <a:r>
              <a:rPr lang="cs-CZ" dirty="0" err="1"/>
              <a:t>less</a:t>
            </a:r>
            <a:r>
              <a:rPr lang="cs-CZ" dirty="0"/>
              <a:t> </a:t>
            </a:r>
            <a:r>
              <a:rPr lang="cs-CZ" dirty="0" err="1"/>
              <a:t>accurate</a:t>
            </a:r>
            <a:endParaRPr lang="cs-CZ" dirty="0"/>
          </a:p>
          <a:p>
            <a:r>
              <a:rPr lang="cs-CZ" dirty="0" err="1"/>
              <a:t>Schiøtz</a:t>
            </a:r>
            <a:r>
              <a:rPr lang="cs-CZ" dirty="0"/>
              <a:t> tonometry</a:t>
            </a:r>
          </a:p>
          <a:p>
            <a:pPr lvl="1"/>
            <a:r>
              <a:rPr lang="en-US" dirty="0"/>
              <a:t>The amount of indentation is read on a linear scale on the instrument and converted to mm Hg by a calibration table</a:t>
            </a:r>
            <a:endParaRPr lang="cs-CZ" dirty="0"/>
          </a:p>
          <a:p>
            <a:pPr lvl="1"/>
            <a:r>
              <a:rPr lang="en-US" dirty="0"/>
              <a:t>Due to a number of practical and theoretical problems, </a:t>
            </a:r>
            <a:r>
              <a:rPr lang="en-US" dirty="0" err="1"/>
              <a:t>Schiøtz</a:t>
            </a:r>
            <a:r>
              <a:rPr lang="en-US" dirty="0"/>
              <a:t> tonometry is now </a:t>
            </a:r>
            <a:r>
              <a:rPr lang="en-US" b="1" dirty="0"/>
              <a:t>rarely used in the developed world</a:t>
            </a:r>
            <a:r>
              <a:rPr lang="en-US" dirty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68799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92344A-1535-47A6-1759-94465933F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79B8EE3-01E2-8C4A-C616-A4D7D32B78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756" y="237456"/>
            <a:ext cx="4232875" cy="6318189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2D769A1-63DC-F34A-D31C-CEB202D506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28" y="151177"/>
            <a:ext cx="6359828" cy="655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498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132A48-9954-571B-7CF9-30802DB42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Perimetry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EDCAD9-FB92-1DB2-75AC-67CCB17607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Kinetic</a:t>
            </a:r>
            <a:r>
              <a:rPr lang="cs-CZ" dirty="0"/>
              <a:t> perimetry </a:t>
            </a:r>
          </a:p>
          <a:p>
            <a:pPr lvl="1"/>
            <a:r>
              <a:rPr lang="cs-CZ" dirty="0" err="1"/>
              <a:t>Older</a:t>
            </a:r>
            <a:r>
              <a:rPr lang="cs-CZ" dirty="0"/>
              <a:t> </a:t>
            </a:r>
            <a:r>
              <a:rPr lang="cs-CZ" dirty="0" err="1"/>
              <a:t>method</a:t>
            </a:r>
            <a:r>
              <a:rPr lang="cs-CZ" dirty="0"/>
              <a:t>, </a:t>
            </a:r>
            <a:r>
              <a:rPr lang="cs-CZ" dirty="0" err="1"/>
              <a:t>still</a:t>
            </a:r>
            <a:r>
              <a:rPr lang="cs-CZ" dirty="0"/>
              <a:t> </a:t>
            </a:r>
            <a:r>
              <a:rPr lang="cs-CZ" dirty="0" err="1"/>
              <a:t>used</a:t>
            </a:r>
            <a:r>
              <a:rPr lang="cs-CZ" dirty="0"/>
              <a:t> in </a:t>
            </a:r>
            <a:r>
              <a:rPr lang="cs-CZ" dirty="0" err="1"/>
              <a:t>terminal</a:t>
            </a:r>
            <a:r>
              <a:rPr lang="cs-CZ" dirty="0"/>
              <a:t> </a:t>
            </a:r>
            <a:r>
              <a:rPr lang="cs-CZ" dirty="0" err="1"/>
              <a:t>cases</a:t>
            </a:r>
            <a:endParaRPr lang="cs-CZ" dirty="0"/>
          </a:p>
          <a:p>
            <a:r>
              <a:rPr lang="cs-CZ" dirty="0"/>
              <a:t>Static (</a:t>
            </a:r>
            <a:r>
              <a:rPr lang="cs-CZ" dirty="0" err="1"/>
              <a:t>computer</a:t>
            </a:r>
            <a:r>
              <a:rPr lang="cs-CZ" dirty="0"/>
              <a:t>) perimetry</a:t>
            </a:r>
          </a:p>
          <a:p>
            <a:pPr lvl="1"/>
            <a:r>
              <a:rPr lang="cs-CZ" dirty="0"/>
              <a:t>More </a:t>
            </a:r>
            <a:r>
              <a:rPr lang="cs-CZ" dirty="0" err="1"/>
              <a:t>accurare</a:t>
            </a:r>
            <a:endParaRPr lang="cs-CZ" dirty="0"/>
          </a:p>
          <a:p>
            <a:pPr lvl="1"/>
            <a:r>
              <a:rPr lang="cs-CZ" dirty="0" err="1"/>
              <a:t>Absolute</a:t>
            </a:r>
            <a:r>
              <a:rPr lang="cs-CZ" dirty="0"/>
              <a:t>/</a:t>
            </a:r>
            <a:r>
              <a:rPr lang="cs-CZ" dirty="0" err="1"/>
              <a:t>relative</a:t>
            </a:r>
            <a:r>
              <a:rPr lang="cs-CZ" dirty="0"/>
              <a:t> </a:t>
            </a:r>
            <a:r>
              <a:rPr lang="cs-CZ" dirty="0" err="1"/>
              <a:t>scotomas</a:t>
            </a:r>
            <a:endParaRPr lang="cs-CZ" dirty="0"/>
          </a:p>
          <a:p>
            <a:pPr lvl="1"/>
            <a:r>
              <a:rPr lang="cs-CZ" dirty="0" err="1"/>
              <a:t>Usually</a:t>
            </a:r>
            <a:r>
              <a:rPr lang="cs-CZ" dirty="0"/>
              <a:t> </a:t>
            </a:r>
            <a:r>
              <a:rPr lang="cs-CZ" dirty="0" err="1"/>
              <a:t>takes</a:t>
            </a:r>
            <a:r>
              <a:rPr lang="cs-CZ" dirty="0"/>
              <a:t> </a:t>
            </a:r>
            <a:r>
              <a:rPr lang="cs-CZ" dirty="0" err="1"/>
              <a:t>several</a:t>
            </a:r>
            <a:r>
              <a:rPr lang="cs-CZ" dirty="0"/>
              <a:t> </a:t>
            </a:r>
            <a:r>
              <a:rPr lang="cs-CZ" dirty="0" err="1"/>
              <a:t>tries</a:t>
            </a:r>
            <a:r>
              <a:rPr lang="cs-CZ" dirty="0"/>
              <a:t> to </a:t>
            </a:r>
            <a:r>
              <a:rPr lang="cs-CZ" dirty="0" err="1"/>
              <a:t>learn</a:t>
            </a:r>
            <a:endParaRPr lang="cs-CZ" dirty="0"/>
          </a:p>
          <a:p>
            <a:pPr lvl="1"/>
            <a:r>
              <a:rPr lang="cs-CZ" dirty="0" err="1"/>
              <a:t>Indicates</a:t>
            </a:r>
            <a:r>
              <a:rPr lang="cs-CZ" dirty="0"/>
              <a:t> </a:t>
            </a:r>
            <a:r>
              <a:rPr lang="cs-CZ" dirty="0" err="1"/>
              <a:t>false</a:t>
            </a:r>
            <a:r>
              <a:rPr lang="cs-CZ" dirty="0"/>
              <a:t> positive, </a:t>
            </a:r>
            <a:r>
              <a:rPr lang="cs-CZ" dirty="0" err="1"/>
              <a:t>false</a:t>
            </a:r>
            <a:r>
              <a:rPr lang="cs-CZ" dirty="0"/>
              <a:t> negative </a:t>
            </a:r>
            <a:r>
              <a:rPr lang="cs-CZ" dirty="0" err="1"/>
              <a:t>responses</a:t>
            </a:r>
            <a:r>
              <a:rPr lang="cs-CZ" dirty="0"/>
              <a:t> and </a:t>
            </a:r>
            <a:r>
              <a:rPr lang="cs-CZ" dirty="0" err="1"/>
              <a:t>fixation</a:t>
            </a:r>
            <a:r>
              <a:rPr lang="cs-CZ" dirty="0"/>
              <a:t> </a:t>
            </a:r>
            <a:r>
              <a:rPr lang="cs-CZ" dirty="0" err="1"/>
              <a:t>loss</a:t>
            </a:r>
            <a:endParaRPr lang="cs-CZ" dirty="0"/>
          </a:p>
          <a:p>
            <a:pPr lvl="1"/>
            <a:r>
              <a:rPr lang="cs-CZ" dirty="0" err="1"/>
              <a:t>Special</a:t>
            </a:r>
            <a:r>
              <a:rPr lang="cs-CZ" dirty="0"/>
              <a:t> </a:t>
            </a:r>
            <a:r>
              <a:rPr lang="cs-CZ" dirty="0" err="1"/>
              <a:t>glucoma</a:t>
            </a:r>
            <a:r>
              <a:rPr lang="cs-CZ" dirty="0"/>
              <a:t> </a:t>
            </a:r>
            <a:r>
              <a:rPr lang="cs-CZ" dirty="0" err="1"/>
              <a:t>indexes</a:t>
            </a:r>
            <a:r>
              <a:rPr lang="cs-CZ" dirty="0"/>
              <a:t> and </a:t>
            </a:r>
            <a:r>
              <a:rPr lang="cs-CZ" dirty="0" err="1"/>
              <a:t>evaluation</a:t>
            </a:r>
            <a:r>
              <a:rPr lang="cs-CZ" dirty="0"/>
              <a:t> (GHT, MD..) to map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progression</a:t>
            </a:r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55545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230A40-CC91-2255-11AA-4AA14A6FA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GLAUCOMA ESSENTIALS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B856E8-54E3-2E2B-B698-A0859F833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3158"/>
            <a:ext cx="10515600" cy="4973805"/>
          </a:xfrm>
        </p:spPr>
        <p:txBody>
          <a:bodyPr/>
          <a:lstStyle/>
          <a:p>
            <a:r>
              <a:rPr lang="cs-CZ" dirty="0" err="1"/>
              <a:t>Optic</a:t>
            </a:r>
            <a:r>
              <a:rPr lang="cs-CZ" dirty="0"/>
              <a:t> nerve </a:t>
            </a:r>
            <a:r>
              <a:rPr lang="cs-CZ" dirty="0" err="1"/>
              <a:t>damage</a:t>
            </a:r>
            <a:r>
              <a:rPr lang="cs-CZ" dirty="0"/>
              <a:t>.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CE3B0A5-88EF-5DDA-B0FD-20EFB8288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37" y="1690688"/>
            <a:ext cx="11129210" cy="453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586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5612DB-A3DB-B6F0-2B44-D89F9F47C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OD </a:t>
            </a:r>
            <a:br>
              <a:rPr lang="cs-CZ" dirty="0"/>
            </a:br>
            <a:r>
              <a:rPr lang="cs-CZ" dirty="0"/>
              <a:t>full </a:t>
            </a:r>
            <a:r>
              <a:rPr lang="cs-CZ" dirty="0" err="1"/>
              <a:t>field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120p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B073C35-A091-85D0-7B0D-862FEA5BD97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638" y="0"/>
            <a:ext cx="4780724" cy="689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4553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1FE55B-586F-2D9A-E5DE-8511FA354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OD</a:t>
            </a:r>
            <a:br>
              <a:rPr lang="cs-CZ" dirty="0"/>
            </a:br>
            <a:r>
              <a:rPr lang="cs-CZ" dirty="0" err="1"/>
              <a:t>threshold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24-2</a:t>
            </a:r>
          </a:p>
        </p:txBody>
      </p:sp>
      <p:pic>
        <p:nvPicPr>
          <p:cNvPr id="4098" name="Picture 2" descr="Perimetry Printout">
            <a:extLst>
              <a:ext uri="{FF2B5EF4-FFF2-40B4-BE49-F238E27FC236}">
                <a16:creationId xmlns:a16="http://schemas.microsoft.com/office/drawing/2014/main" id="{88C52E3D-41D4-4F20-4622-FFEA02BDF13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487" y="-1"/>
            <a:ext cx="504166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BA2DFCF-D685-A61A-532B-F2F6AA1FD89C}"/>
              </a:ext>
            </a:extLst>
          </p:cNvPr>
          <p:cNvSpPr txBox="1"/>
          <p:nvPr/>
        </p:nvSpPr>
        <p:spPr>
          <a:xfrm>
            <a:off x="8991600" y="2038350"/>
            <a:ext cx="29051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BLIND SPOT</a:t>
            </a:r>
          </a:p>
          <a:p>
            <a:endParaRPr lang="cs-CZ" dirty="0"/>
          </a:p>
          <a:p>
            <a:r>
              <a:rPr lang="cs-CZ" dirty="0"/>
              <a:t>RELATIVE SCOTOMA</a:t>
            </a:r>
          </a:p>
          <a:p>
            <a:endParaRPr lang="cs-CZ" dirty="0"/>
          </a:p>
          <a:p>
            <a:r>
              <a:rPr lang="cs-CZ" dirty="0"/>
              <a:t>ABSOLUTE SCOTOMA</a:t>
            </a:r>
          </a:p>
          <a:p>
            <a:endParaRPr lang="cs-CZ" dirty="0"/>
          </a:p>
          <a:p>
            <a:r>
              <a:rPr lang="cs-CZ" dirty="0"/>
              <a:t>NORMAL SENSITIVITY</a:t>
            </a:r>
          </a:p>
        </p:txBody>
      </p:sp>
    </p:spTree>
    <p:extLst>
      <p:ext uri="{BB962C8B-B14F-4D97-AF65-F5344CB8AC3E}">
        <p14:creationId xmlns:p14="http://schemas.microsoft.com/office/powerpoint/2010/main" val="39841394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57AD9A-D0EF-FEE1-DEA3-B4B4C645F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403EEE0-5575-DB20-1E67-E0EB85506D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711" y="57937"/>
            <a:ext cx="7854577" cy="674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6324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9F08C7-261F-1FBD-E13C-5C59544AC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169"/>
            <a:ext cx="8486365" cy="615867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Imaging</a:t>
            </a:r>
            <a:endParaRPr lang="cs-CZ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3021735-73E7-3A7C-CD1E-ECFA9DFB1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010" y="65170"/>
            <a:ext cx="5037221" cy="677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06A0E6-B9D8-CA26-9B55-B637DFFA39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876" y="0"/>
            <a:ext cx="4620126" cy="691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1899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AC37C8-EEF9-37DF-FF80-8CEFD4273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RNFL measurement and analysis printed out of the Spectralis OCT in the... |  Download Scientific Diagram">
            <a:extLst>
              <a:ext uri="{FF2B5EF4-FFF2-40B4-BE49-F238E27FC236}">
                <a16:creationId xmlns:a16="http://schemas.microsoft.com/office/drawing/2014/main" id="{169AF402-7CFB-499D-9408-010134B4D2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100" y="-6867"/>
            <a:ext cx="4297800" cy="686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09485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EDE892-D362-B637-D46A-2F7A37135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Part 6: </a:t>
            </a:r>
            <a:r>
              <a:rPr lang="cs-CZ" dirty="0" err="1">
                <a:solidFill>
                  <a:srgbClr val="FF0000"/>
                </a:solidFill>
              </a:rPr>
              <a:t>Therapy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5BC178-6389-1D27-F0D3-EC88E05EC0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00366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2A1FC6-F42C-CC8F-7C70-7F8CDFC02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Therapy</a:t>
            </a:r>
            <a:r>
              <a:rPr lang="cs-CZ" dirty="0"/>
              <a:t> = </a:t>
            </a:r>
            <a:r>
              <a:rPr lang="cs-CZ" dirty="0" err="1"/>
              <a:t>lowering</a:t>
            </a:r>
            <a:r>
              <a:rPr lang="cs-CZ" dirty="0"/>
              <a:t> IOP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C83584-93F1-B497-6952-27F46034B7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b="1" dirty="0" err="1"/>
              <a:t>Pharmacotherapy</a:t>
            </a:r>
            <a:endParaRPr lang="cs-CZ" b="1" dirty="0"/>
          </a:p>
          <a:p>
            <a:pPr lvl="1"/>
            <a:r>
              <a:rPr lang="cs-CZ" dirty="0" err="1"/>
              <a:t>Antiglaucomatics</a:t>
            </a:r>
            <a:endParaRPr lang="cs-CZ" dirty="0"/>
          </a:p>
          <a:p>
            <a:pPr lvl="1"/>
            <a:r>
              <a:rPr lang="cs-CZ" dirty="0" err="1"/>
              <a:t>Neuroprotectin</a:t>
            </a:r>
            <a:r>
              <a:rPr lang="cs-CZ" dirty="0"/>
              <a:t> (</a:t>
            </a:r>
            <a:r>
              <a:rPr lang="cs-CZ" dirty="0" err="1"/>
              <a:t>Citikolin</a:t>
            </a:r>
            <a:r>
              <a:rPr lang="cs-CZ" dirty="0"/>
              <a:t>)</a:t>
            </a:r>
          </a:p>
          <a:p>
            <a:r>
              <a:rPr lang="cs-CZ" b="1" dirty="0" err="1"/>
              <a:t>Surgery</a:t>
            </a:r>
            <a:endParaRPr lang="cs-CZ" b="1" dirty="0"/>
          </a:p>
          <a:p>
            <a:r>
              <a:rPr lang="cs-CZ" b="1" dirty="0"/>
              <a:t>Laser </a:t>
            </a:r>
            <a:r>
              <a:rPr lang="cs-CZ" b="1" dirty="0" err="1"/>
              <a:t>therapy</a:t>
            </a:r>
            <a:endParaRPr lang="cs-CZ" b="1" dirty="0"/>
          </a:p>
          <a:p>
            <a:endParaRPr lang="cs-CZ" dirty="0"/>
          </a:p>
          <a:p>
            <a:r>
              <a:rPr lang="cs-CZ" dirty="0" err="1"/>
              <a:t>Therapy</a:t>
            </a:r>
            <a:r>
              <a:rPr lang="cs-CZ" dirty="0"/>
              <a:t> </a:t>
            </a:r>
            <a:r>
              <a:rPr lang="cs-CZ" dirty="0" err="1"/>
              <a:t>selection</a:t>
            </a:r>
            <a:r>
              <a:rPr lang="cs-CZ" dirty="0"/>
              <a:t> </a:t>
            </a:r>
            <a:r>
              <a:rPr lang="cs-CZ" dirty="0" err="1"/>
              <a:t>depends</a:t>
            </a:r>
            <a:r>
              <a:rPr lang="cs-CZ" dirty="0"/>
              <a:t> on </a:t>
            </a:r>
            <a:r>
              <a:rPr lang="cs-CZ" dirty="0" err="1"/>
              <a:t>glaucoma</a:t>
            </a:r>
            <a:r>
              <a:rPr lang="cs-CZ" dirty="0"/>
              <a:t> type:</a:t>
            </a:r>
          </a:p>
          <a:p>
            <a:r>
              <a:rPr lang="cs-CZ" dirty="0"/>
              <a:t>Open </a:t>
            </a:r>
            <a:r>
              <a:rPr lang="cs-CZ" dirty="0" err="1"/>
              <a:t>angle</a:t>
            </a:r>
            <a:endParaRPr lang="cs-CZ" dirty="0"/>
          </a:p>
          <a:p>
            <a:pPr lvl="1"/>
            <a:r>
              <a:rPr lang="cs-CZ" dirty="0" err="1"/>
              <a:t>Pharmacotherapy</a:t>
            </a:r>
            <a:endParaRPr lang="cs-CZ" dirty="0"/>
          </a:p>
          <a:p>
            <a:pPr lvl="1"/>
            <a:r>
              <a:rPr lang="cs-CZ" dirty="0" err="1"/>
              <a:t>Surgery</a:t>
            </a:r>
            <a:endParaRPr lang="cs-CZ" dirty="0"/>
          </a:p>
          <a:p>
            <a:r>
              <a:rPr lang="cs-CZ" dirty="0" err="1"/>
              <a:t>Angle</a:t>
            </a:r>
            <a:r>
              <a:rPr lang="cs-CZ" dirty="0"/>
              <a:t> </a:t>
            </a:r>
            <a:r>
              <a:rPr lang="cs-CZ" dirty="0" err="1"/>
              <a:t>closure</a:t>
            </a:r>
            <a:endParaRPr lang="cs-CZ" dirty="0"/>
          </a:p>
          <a:p>
            <a:pPr lvl="1"/>
            <a:r>
              <a:rPr lang="cs-CZ" dirty="0" err="1"/>
              <a:t>Surgery</a:t>
            </a:r>
            <a:endParaRPr lang="cs-CZ" dirty="0"/>
          </a:p>
          <a:p>
            <a:pPr lvl="1"/>
            <a:r>
              <a:rPr lang="cs-CZ" dirty="0" err="1"/>
              <a:t>Pharmacotherapy</a:t>
            </a:r>
            <a:r>
              <a:rPr lang="cs-CZ" dirty="0"/>
              <a:t> (</a:t>
            </a:r>
            <a:r>
              <a:rPr lang="cs-CZ" dirty="0" err="1"/>
              <a:t>pilocarpine</a:t>
            </a:r>
            <a:r>
              <a:rPr lang="cs-CZ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425267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D5AAEB-EF77-365C-76E4-EE8C7E27B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Antiglaucomatics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B55195-B40F-0E2A-CE6D-7F50E1EF9D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local</a:t>
            </a:r>
            <a:r>
              <a:rPr lang="cs-CZ" dirty="0"/>
              <a:t> use</a:t>
            </a:r>
          </a:p>
          <a:p>
            <a:pPr lvl="1"/>
            <a:r>
              <a:rPr lang="cs-CZ" dirty="0" err="1"/>
              <a:t>Monotherapy</a:t>
            </a:r>
            <a:r>
              <a:rPr lang="cs-CZ" dirty="0"/>
              <a:t>/</a:t>
            </a:r>
            <a:r>
              <a:rPr lang="cs-CZ" dirty="0" err="1"/>
              <a:t>combined</a:t>
            </a:r>
            <a:r>
              <a:rPr lang="cs-CZ" dirty="0"/>
              <a:t> </a:t>
            </a:r>
            <a:r>
              <a:rPr lang="cs-CZ" dirty="0" err="1"/>
              <a:t>therapy</a:t>
            </a:r>
            <a:r>
              <a:rPr lang="cs-CZ" dirty="0"/>
              <a:t> (</a:t>
            </a:r>
            <a:r>
              <a:rPr lang="cs-CZ" b="1" dirty="0"/>
              <a:t>up to 4</a:t>
            </a:r>
            <a:r>
              <a:rPr lang="cs-CZ" dirty="0"/>
              <a:t>)</a:t>
            </a:r>
          </a:p>
          <a:p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systemic</a:t>
            </a:r>
            <a:r>
              <a:rPr lang="cs-CZ" dirty="0"/>
              <a:t> use</a:t>
            </a:r>
          </a:p>
          <a:p>
            <a:pPr lvl="1"/>
            <a:r>
              <a:rPr lang="cs-CZ" dirty="0" err="1"/>
              <a:t>Carbonanhydrase</a:t>
            </a:r>
            <a:r>
              <a:rPr lang="cs-CZ" dirty="0"/>
              <a:t> </a:t>
            </a:r>
            <a:r>
              <a:rPr lang="cs-CZ" dirty="0" err="1"/>
              <a:t>inhibitors</a:t>
            </a:r>
            <a:r>
              <a:rPr lang="cs-CZ" dirty="0"/>
              <a:t> </a:t>
            </a:r>
          </a:p>
          <a:p>
            <a:pPr lvl="2"/>
            <a:r>
              <a:rPr lang="cs-CZ" dirty="0" err="1"/>
              <a:t>decrease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aqueous</a:t>
            </a:r>
            <a:r>
              <a:rPr lang="cs-CZ" dirty="0"/>
              <a:t> humor </a:t>
            </a:r>
            <a:r>
              <a:rPr lang="cs-CZ" dirty="0" err="1"/>
              <a:t>production</a:t>
            </a:r>
            <a:endParaRPr lang="cs-CZ" dirty="0"/>
          </a:p>
          <a:p>
            <a:pPr lvl="2"/>
            <a:r>
              <a:rPr lang="cs-CZ" dirty="0"/>
              <a:t>CI:  </a:t>
            </a:r>
            <a:r>
              <a:rPr lang="cs-CZ" dirty="0" err="1"/>
              <a:t>kidney</a:t>
            </a:r>
            <a:r>
              <a:rPr lang="cs-CZ" dirty="0"/>
              <a:t>/liver </a:t>
            </a:r>
            <a:r>
              <a:rPr lang="cs-CZ" dirty="0" err="1"/>
              <a:t>failure</a:t>
            </a:r>
            <a:r>
              <a:rPr lang="cs-CZ" dirty="0"/>
              <a:t>, gravidity</a:t>
            </a:r>
          </a:p>
          <a:p>
            <a:pPr lvl="2"/>
            <a:endParaRPr lang="cs-CZ" dirty="0"/>
          </a:p>
          <a:p>
            <a:pPr lvl="1"/>
            <a:r>
              <a:rPr lang="cs-CZ" dirty="0" err="1"/>
              <a:t>Osmotics</a:t>
            </a:r>
            <a:endParaRPr lang="cs-CZ" dirty="0"/>
          </a:p>
          <a:p>
            <a:pPr lvl="2"/>
            <a:r>
              <a:rPr lang="cs-CZ" dirty="0" err="1"/>
              <a:t>Vitreuous</a:t>
            </a:r>
            <a:r>
              <a:rPr lang="cs-CZ" dirty="0"/>
              <a:t> </a:t>
            </a:r>
            <a:r>
              <a:rPr lang="cs-CZ" dirty="0" err="1"/>
              <a:t>dehydratation</a:t>
            </a:r>
            <a:r>
              <a:rPr lang="cs-CZ" dirty="0"/>
              <a:t> – </a:t>
            </a:r>
            <a:r>
              <a:rPr lang="cs-CZ" dirty="0" err="1"/>
              <a:t>leads</a:t>
            </a:r>
            <a:r>
              <a:rPr lang="cs-CZ" dirty="0"/>
              <a:t> to </a:t>
            </a:r>
            <a:r>
              <a:rPr lang="cs-CZ" dirty="0" err="1"/>
              <a:t>retraction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iridocorneal</a:t>
            </a:r>
            <a:r>
              <a:rPr lang="cs-CZ" dirty="0"/>
              <a:t> </a:t>
            </a:r>
            <a:r>
              <a:rPr lang="cs-CZ" dirty="0" err="1"/>
              <a:t>diaphragma</a:t>
            </a:r>
            <a:r>
              <a:rPr lang="cs-CZ" dirty="0"/>
              <a:t> </a:t>
            </a:r>
            <a:r>
              <a:rPr lang="cs-CZ" dirty="0" err="1"/>
              <a:t>backwards</a:t>
            </a:r>
            <a:r>
              <a:rPr lang="cs-CZ" dirty="0"/>
              <a:t> – </a:t>
            </a:r>
            <a:r>
              <a:rPr lang="cs-CZ" dirty="0" err="1"/>
              <a:t>anterior</a:t>
            </a:r>
            <a:r>
              <a:rPr lang="cs-CZ" dirty="0"/>
              <a:t> chambre </a:t>
            </a:r>
            <a:r>
              <a:rPr lang="cs-CZ" dirty="0" err="1"/>
              <a:t>deepening</a:t>
            </a:r>
            <a:r>
              <a:rPr lang="cs-CZ" dirty="0"/>
              <a:t>)</a:t>
            </a:r>
          </a:p>
          <a:p>
            <a:pPr lvl="2"/>
            <a:r>
              <a:rPr lang="cs-CZ" dirty="0"/>
              <a:t>CI: </a:t>
            </a:r>
            <a:r>
              <a:rPr lang="cs-CZ" dirty="0" err="1"/>
              <a:t>heart</a:t>
            </a:r>
            <a:r>
              <a:rPr lang="cs-CZ" dirty="0"/>
              <a:t>/</a:t>
            </a:r>
            <a:r>
              <a:rPr lang="cs-CZ" dirty="0" err="1"/>
              <a:t>kidney</a:t>
            </a:r>
            <a:r>
              <a:rPr lang="cs-CZ" dirty="0"/>
              <a:t> </a:t>
            </a:r>
            <a:r>
              <a:rPr lang="cs-CZ" dirty="0" err="1"/>
              <a:t>failure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5157983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A8BC65-534A-A30C-EF34-39019A115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Antiglaucomatics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6F8B57-F1BF-BD6F-55D9-6FEE236E9E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Prostaglandins</a:t>
            </a:r>
            <a:r>
              <a:rPr lang="cs-CZ" dirty="0"/>
              <a:t> </a:t>
            </a:r>
          </a:p>
          <a:p>
            <a:pPr lvl="1"/>
            <a:r>
              <a:rPr lang="cs-CZ" b="1" dirty="0" err="1"/>
              <a:t>Drug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first</a:t>
            </a:r>
            <a:r>
              <a:rPr lang="cs-CZ" b="1" dirty="0"/>
              <a:t> </a:t>
            </a:r>
            <a:r>
              <a:rPr lang="cs-CZ" b="1" dirty="0" err="1"/>
              <a:t>choice</a:t>
            </a:r>
            <a:endParaRPr lang="cs-CZ" b="1" dirty="0"/>
          </a:p>
          <a:p>
            <a:pPr lvl="1"/>
            <a:r>
              <a:rPr lang="cs-CZ" dirty="0" err="1"/>
              <a:t>Used</a:t>
            </a:r>
            <a:r>
              <a:rPr lang="cs-CZ" dirty="0"/>
              <a:t> </a:t>
            </a:r>
            <a:r>
              <a:rPr lang="cs-CZ" u="sng" dirty="0" err="1"/>
              <a:t>once</a:t>
            </a:r>
            <a:r>
              <a:rPr lang="cs-CZ" u="sng" dirty="0"/>
              <a:t> a </a:t>
            </a:r>
            <a:r>
              <a:rPr lang="cs-CZ" u="sng" dirty="0" err="1"/>
              <a:t>day</a:t>
            </a:r>
            <a:r>
              <a:rPr lang="cs-CZ" u="sng" dirty="0"/>
              <a:t> </a:t>
            </a:r>
            <a:r>
              <a:rPr lang="cs-CZ" dirty="0"/>
              <a:t>(</a:t>
            </a:r>
            <a:r>
              <a:rPr lang="cs-CZ" dirty="0" err="1"/>
              <a:t>evening</a:t>
            </a:r>
            <a:r>
              <a:rPr lang="cs-CZ" dirty="0"/>
              <a:t>), long </a:t>
            </a:r>
            <a:r>
              <a:rPr lang="cs-CZ" dirty="0" err="1"/>
              <a:t>effect</a:t>
            </a:r>
            <a:r>
              <a:rPr lang="cs-CZ" dirty="0"/>
              <a:t>, </a:t>
            </a:r>
            <a:r>
              <a:rPr lang="cs-CZ" dirty="0" err="1"/>
              <a:t>best</a:t>
            </a:r>
            <a:r>
              <a:rPr lang="cs-CZ" dirty="0"/>
              <a:t> </a:t>
            </a:r>
            <a:r>
              <a:rPr lang="cs-CZ" dirty="0" err="1"/>
              <a:t>compliance</a:t>
            </a:r>
            <a:r>
              <a:rPr lang="cs-CZ" dirty="0"/>
              <a:t>, 30% IOP </a:t>
            </a:r>
            <a:r>
              <a:rPr lang="cs-CZ" dirty="0" err="1"/>
              <a:t>decrease</a:t>
            </a:r>
            <a:endParaRPr lang="cs-CZ" dirty="0"/>
          </a:p>
          <a:p>
            <a:pPr lvl="1"/>
            <a:r>
              <a:rPr lang="cs-CZ" dirty="0" err="1"/>
              <a:t>Mechanism</a:t>
            </a:r>
            <a:r>
              <a:rPr lang="cs-CZ" dirty="0"/>
              <a:t> – </a:t>
            </a:r>
            <a:r>
              <a:rPr lang="cs-CZ" b="1" dirty="0" err="1"/>
              <a:t>higher</a:t>
            </a:r>
            <a:r>
              <a:rPr lang="cs-CZ" b="1" dirty="0"/>
              <a:t> </a:t>
            </a:r>
            <a:r>
              <a:rPr lang="cs-CZ" b="1" dirty="0" err="1"/>
              <a:t>outflow</a:t>
            </a:r>
            <a:r>
              <a:rPr lang="cs-CZ" b="1" dirty="0"/>
              <a:t> </a:t>
            </a:r>
            <a:r>
              <a:rPr lang="cs-CZ" b="1" dirty="0" err="1"/>
              <a:t>through</a:t>
            </a:r>
            <a:r>
              <a:rPr lang="cs-CZ" b="1" dirty="0"/>
              <a:t> </a:t>
            </a:r>
            <a:r>
              <a:rPr lang="cs-CZ" b="1" dirty="0" err="1"/>
              <a:t>uveoscleral</a:t>
            </a:r>
            <a:r>
              <a:rPr lang="cs-CZ" b="1" dirty="0"/>
              <a:t> </a:t>
            </a:r>
            <a:r>
              <a:rPr lang="cs-CZ" b="1" dirty="0" err="1"/>
              <a:t>pathway</a:t>
            </a:r>
            <a:endParaRPr lang="cs-CZ" b="1" dirty="0"/>
          </a:p>
          <a:p>
            <a:pPr lvl="1"/>
            <a:r>
              <a:rPr lang="cs-CZ" dirty="0" err="1"/>
              <a:t>Contraindication</a:t>
            </a:r>
            <a:r>
              <a:rPr lang="cs-CZ" dirty="0"/>
              <a:t>: </a:t>
            </a:r>
            <a:r>
              <a:rPr lang="cs-CZ" dirty="0" err="1"/>
              <a:t>inflamation</a:t>
            </a:r>
            <a:r>
              <a:rPr lang="cs-CZ" dirty="0"/>
              <a:t>, </a:t>
            </a:r>
            <a:r>
              <a:rPr lang="cs-CZ" dirty="0" err="1"/>
              <a:t>surgery</a:t>
            </a:r>
            <a:r>
              <a:rPr lang="cs-CZ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14949750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3A5F75-DC42-318A-5603-DCC0FD765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Antiglaucomatics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C2DDA9-67B5-822E-3BDF-A7BA771071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Beta-</a:t>
            </a:r>
            <a:r>
              <a:rPr lang="cs-CZ" dirty="0" err="1"/>
              <a:t>blockers</a:t>
            </a:r>
            <a:r>
              <a:rPr lang="cs-CZ" dirty="0"/>
              <a:t> (</a:t>
            </a:r>
            <a:r>
              <a:rPr lang="cs-CZ" dirty="0" err="1"/>
              <a:t>nonselective</a:t>
            </a:r>
            <a:r>
              <a:rPr lang="cs-CZ" dirty="0"/>
              <a:t>)</a:t>
            </a:r>
          </a:p>
          <a:p>
            <a:pPr lvl="1"/>
            <a:r>
              <a:rPr lang="cs-CZ" dirty="0" err="1"/>
              <a:t>Mechanism</a:t>
            </a:r>
            <a:r>
              <a:rPr lang="cs-CZ" dirty="0"/>
              <a:t>: </a:t>
            </a:r>
            <a:r>
              <a:rPr lang="cs-CZ" b="1" dirty="0" err="1"/>
              <a:t>decrease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aqueous</a:t>
            </a:r>
            <a:r>
              <a:rPr lang="cs-CZ" b="1" dirty="0"/>
              <a:t> humor </a:t>
            </a:r>
            <a:r>
              <a:rPr lang="cs-CZ" b="1" dirty="0" err="1"/>
              <a:t>production</a:t>
            </a:r>
            <a:r>
              <a:rPr lang="cs-CZ" b="1" dirty="0"/>
              <a:t> </a:t>
            </a:r>
            <a:r>
              <a:rPr lang="cs-CZ" dirty="0"/>
              <a:t>(</a:t>
            </a:r>
            <a:r>
              <a:rPr lang="cs-CZ" dirty="0" err="1"/>
              <a:t>vasoconstriction</a:t>
            </a:r>
            <a:r>
              <a:rPr lang="cs-CZ" dirty="0"/>
              <a:t> – beta 1 and 2 </a:t>
            </a:r>
            <a:r>
              <a:rPr lang="cs-CZ" dirty="0" err="1"/>
              <a:t>rcp</a:t>
            </a:r>
            <a:r>
              <a:rPr lang="cs-CZ" dirty="0"/>
              <a:t>)</a:t>
            </a:r>
          </a:p>
          <a:p>
            <a:pPr lvl="1"/>
            <a:r>
              <a:rPr lang="cs-CZ" dirty="0" err="1"/>
              <a:t>Contraindications</a:t>
            </a:r>
            <a:r>
              <a:rPr lang="cs-CZ" dirty="0"/>
              <a:t>: </a:t>
            </a:r>
            <a:r>
              <a:rPr lang="cs-CZ" dirty="0" err="1"/>
              <a:t>arrhythmia</a:t>
            </a:r>
            <a:r>
              <a:rPr lang="cs-CZ" dirty="0"/>
              <a:t>, COPD, AB</a:t>
            </a:r>
          </a:p>
          <a:p>
            <a:pPr lvl="1"/>
            <a:r>
              <a:rPr lang="cs-CZ" dirty="0"/>
              <a:t>1-0-1</a:t>
            </a:r>
          </a:p>
          <a:p>
            <a:pPr lvl="1"/>
            <a:endParaRPr lang="cs-CZ" dirty="0"/>
          </a:p>
          <a:p>
            <a:r>
              <a:rPr lang="cs-CZ" dirty="0"/>
              <a:t>Beta-1 </a:t>
            </a:r>
            <a:r>
              <a:rPr lang="cs-CZ" dirty="0" err="1"/>
              <a:t>selective</a:t>
            </a:r>
            <a:r>
              <a:rPr lang="cs-CZ" dirty="0"/>
              <a:t> </a:t>
            </a:r>
            <a:r>
              <a:rPr lang="cs-CZ" dirty="0" err="1"/>
              <a:t>betablockers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5356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A5AAC1-9771-2A91-285D-B6F212CD0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GLAUCOMA ESSENTIALS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AB34717-A3E1-6BE6-E2C7-E56D028A44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4331"/>
            <a:ext cx="12213288" cy="536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09853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89AB3B-372B-831B-9E34-96059882A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Antiglaucomatics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2217F3-2D35-AE71-EB5C-D7E81FC953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Alpha-2 </a:t>
            </a:r>
            <a:r>
              <a:rPr lang="cs-CZ" dirty="0" err="1"/>
              <a:t>selective</a:t>
            </a:r>
            <a:r>
              <a:rPr lang="cs-CZ" dirty="0"/>
              <a:t> </a:t>
            </a:r>
            <a:r>
              <a:rPr lang="cs-CZ" dirty="0" err="1"/>
              <a:t>agonists</a:t>
            </a:r>
            <a:endParaRPr lang="cs-CZ" dirty="0"/>
          </a:p>
          <a:p>
            <a:pPr lvl="1"/>
            <a:r>
              <a:rPr lang="cs-CZ" b="1" dirty="0" err="1"/>
              <a:t>decrease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aqueous</a:t>
            </a:r>
            <a:r>
              <a:rPr lang="cs-CZ" b="1" dirty="0"/>
              <a:t> humor </a:t>
            </a:r>
            <a:r>
              <a:rPr lang="cs-CZ" b="1" dirty="0" err="1"/>
              <a:t>production</a:t>
            </a:r>
            <a:r>
              <a:rPr lang="cs-CZ" b="1" dirty="0"/>
              <a:t> </a:t>
            </a:r>
            <a:r>
              <a:rPr lang="cs-CZ" dirty="0"/>
              <a:t>(</a:t>
            </a:r>
            <a:r>
              <a:rPr lang="cs-CZ" dirty="0" err="1"/>
              <a:t>vasoconstriction</a:t>
            </a:r>
            <a:r>
              <a:rPr lang="cs-CZ" dirty="0"/>
              <a:t> in </a:t>
            </a:r>
            <a:r>
              <a:rPr lang="cs-CZ" dirty="0" err="1"/>
              <a:t>ciliary</a:t>
            </a:r>
            <a:r>
              <a:rPr lang="cs-CZ" dirty="0"/>
              <a:t> body), </a:t>
            </a:r>
            <a:r>
              <a:rPr lang="cs-CZ" dirty="0" err="1"/>
              <a:t>increase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uveoscleral</a:t>
            </a:r>
            <a:r>
              <a:rPr lang="cs-CZ" dirty="0"/>
              <a:t> </a:t>
            </a:r>
            <a:r>
              <a:rPr lang="cs-CZ" dirty="0" err="1"/>
              <a:t>outflow</a:t>
            </a:r>
            <a:endParaRPr lang="cs-CZ" dirty="0"/>
          </a:p>
          <a:p>
            <a:pPr lvl="1"/>
            <a:r>
              <a:rPr lang="cs-CZ" dirty="0"/>
              <a:t>CI: IMAO use, </a:t>
            </a:r>
            <a:r>
              <a:rPr lang="cs-CZ" dirty="0" err="1"/>
              <a:t>children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177333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1153ED-8033-F78D-640C-D360FD944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Antiglaucomatics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DE9638-EE04-8C20-F9EC-41E3B2908F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Parasymphatomimetics</a:t>
            </a:r>
            <a:r>
              <a:rPr lang="cs-CZ" dirty="0"/>
              <a:t> (pilokarpine)</a:t>
            </a:r>
          </a:p>
          <a:p>
            <a:pPr lvl="1"/>
            <a:r>
              <a:rPr lang="cs-CZ" b="1" dirty="0" err="1"/>
              <a:t>Increase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a.h</a:t>
            </a:r>
            <a:r>
              <a:rPr lang="cs-CZ" b="1" dirty="0"/>
              <a:t>. </a:t>
            </a:r>
            <a:r>
              <a:rPr lang="cs-CZ" b="1" dirty="0" err="1"/>
              <a:t>outflow</a:t>
            </a:r>
            <a:r>
              <a:rPr lang="cs-CZ" b="1" dirty="0"/>
              <a:t> by </a:t>
            </a:r>
            <a:r>
              <a:rPr lang="cs-CZ" b="1" dirty="0" err="1"/>
              <a:t>contracting</a:t>
            </a:r>
            <a:r>
              <a:rPr lang="cs-CZ" b="1" dirty="0"/>
              <a:t> </a:t>
            </a:r>
            <a:r>
              <a:rPr lang="cs-CZ" b="1" dirty="0" err="1"/>
              <a:t>ciliary</a:t>
            </a:r>
            <a:r>
              <a:rPr lang="cs-CZ" b="1" dirty="0"/>
              <a:t> body</a:t>
            </a:r>
          </a:p>
          <a:p>
            <a:pPr lvl="1"/>
            <a:r>
              <a:rPr lang="cs-CZ" b="1" dirty="0" err="1"/>
              <a:t>Increase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a.h</a:t>
            </a:r>
            <a:r>
              <a:rPr lang="cs-CZ" b="1" dirty="0"/>
              <a:t>. </a:t>
            </a:r>
            <a:r>
              <a:rPr lang="cs-CZ" b="1" dirty="0" err="1"/>
              <a:t>outflow</a:t>
            </a:r>
            <a:r>
              <a:rPr lang="cs-CZ" b="1" dirty="0"/>
              <a:t> by „</a:t>
            </a:r>
            <a:r>
              <a:rPr lang="cs-CZ" b="1" dirty="0" err="1"/>
              <a:t>angle</a:t>
            </a:r>
            <a:r>
              <a:rPr lang="cs-CZ" b="1" dirty="0"/>
              <a:t> </a:t>
            </a:r>
            <a:r>
              <a:rPr lang="cs-CZ" b="1" dirty="0" err="1"/>
              <a:t>opening</a:t>
            </a:r>
            <a:r>
              <a:rPr lang="cs-CZ" b="1" dirty="0"/>
              <a:t>“ (</a:t>
            </a:r>
            <a:r>
              <a:rPr lang="cs-CZ" b="1" dirty="0" err="1"/>
              <a:t>miosis</a:t>
            </a:r>
            <a:r>
              <a:rPr lang="cs-CZ" b="1" dirty="0"/>
              <a:t>)</a:t>
            </a:r>
          </a:p>
          <a:p>
            <a:pPr lvl="1"/>
            <a:r>
              <a:rPr lang="cs-CZ" dirty="0"/>
              <a:t>CI: </a:t>
            </a:r>
            <a:r>
              <a:rPr lang="cs-CZ" dirty="0" err="1"/>
              <a:t>uveitis</a:t>
            </a:r>
            <a:r>
              <a:rPr lang="cs-CZ" dirty="0"/>
              <a:t>, </a:t>
            </a:r>
            <a:r>
              <a:rPr lang="cs-CZ" dirty="0" err="1"/>
              <a:t>bradycardia</a:t>
            </a:r>
            <a:r>
              <a:rPr lang="cs-CZ" dirty="0"/>
              <a:t>, </a:t>
            </a:r>
            <a:r>
              <a:rPr lang="cs-CZ" dirty="0" err="1"/>
              <a:t>hypotension</a:t>
            </a:r>
            <a:r>
              <a:rPr lang="cs-CZ" dirty="0"/>
              <a:t>, </a:t>
            </a:r>
            <a:r>
              <a:rPr lang="cs-CZ" dirty="0" err="1"/>
              <a:t>recent</a:t>
            </a:r>
            <a:r>
              <a:rPr lang="cs-CZ" dirty="0"/>
              <a:t> </a:t>
            </a:r>
            <a:r>
              <a:rPr lang="cs-CZ" dirty="0" err="1"/>
              <a:t>heart</a:t>
            </a:r>
            <a:r>
              <a:rPr lang="cs-CZ" dirty="0"/>
              <a:t> </a:t>
            </a:r>
            <a:r>
              <a:rPr lang="cs-CZ" dirty="0" err="1"/>
              <a:t>attack</a:t>
            </a:r>
            <a:r>
              <a:rPr lang="cs-CZ" dirty="0"/>
              <a:t>, </a:t>
            </a:r>
            <a:r>
              <a:rPr lang="cs-CZ" dirty="0" err="1"/>
              <a:t>gastrintestinal</a:t>
            </a:r>
            <a:r>
              <a:rPr lang="cs-CZ" dirty="0"/>
              <a:t> </a:t>
            </a:r>
            <a:r>
              <a:rPr lang="cs-CZ" dirty="0" err="1"/>
              <a:t>ulcers</a:t>
            </a:r>
            <a:r>
              <a:rPr lang="cs-CZ" dirty="0"/>
              <a:t>, </a:t>
            </a:r>
            <a:r>
              <a:rPr lang="cs-CZ" dirty="0" err="1"/>
              <a:t>epilepsy</a:t>
            </a:r>
            <a:r>
              <a:rPr lang="cs-CZ" dirty="0"/>
              <a:t>, </a:t>
            </a:r>
            <a:r>
              <a:rPr lang="cs-CZ" dirty="0" err="1"/>
              <a:t>parkinson</a:t>
            </a:r>
            <a:r>
              <a:rPr lang="cs-CZ" dirty="0"/>
              <a:t> </a:t>
            </a:r>
            <a:r>
              <a:rPr lang="cs-CZ" dirty="0" err="1"/>
              <a:t>disease</a:t>
            </a:r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3719432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CE89B6-B03E-FE6E-8735-28FC898DB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Antiglaucomatics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8ACBB8-CD7F-CD7C-7831-7133F2C4A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Carboanhydrase</a:t>
            </a:r>
            <a:r>
              <a:rPr lang="cs-CZ" dirty="0"/>
              <a:t> </a:t>
            </a:r>
            <a:r>
              <a:rPr lang="cs-CZ" dirty="0" err="1"/>
              <a:t>inhibitors</a:t>
            </a:r>
            <a:endParaRPr lang="cs-CZ" dirty="0"/>
          </a:p>
          <a:p>
            <a:pPr lvl="1"/>
            <a:r>
              <a:rPr lang="cs-CZ" b="1" dirty="0" err="1"/>
              <a:t>decrease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aqueous</a:t>
            </a:r>
            <a:r>
              <a:rPr lang="cs-CZ" b="1" dirty="0"/>
              <a:t> humor </a:t>
            </a:r>
            <a:r>
              <a:rPr lang="cs-CZ" b="1" dirty="0" err="1"/>
              <a:t>production</a:t>
            </a:r>
            <a:r>
              <a:rPr lang="cs-CZ" b="1" dirty="0"/>
              <a:t> </a:t>
            </a:r>
            <a:r>
              <a:rPr lang="cs-CZ" dirty="0"/>
              <a:t>(CA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an</a:t>
            </a:r>
            <a:r>
              <a:rPr lang="cs-CZ" dirty="0"/>
              <a:t> enzyme in </a:t>
            </a:r>
            <a:r>
              <a:rPr lang="cs-CZ" dirty="0" err="1"/>
              <a:t>ciliary</a:t>
            </a:r>
            <a:r>
              <a:rPr lang="cs-CZ" dirty="0"/>
              <a:t> body </a:t>
            </a:r>
            <a:r>
              <a:rPr lang="cs-CZ" dirty="0" err="1"/>
              <a:t>processes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CI: </a:t>
            </a:r>
            <a:r>
              <a:rPr lang="cs-CZ" dirty="0" err="1"/>
              <a:t>cornea</a:t>
            </a:r>
            <a:r>
              <a:rPr lang="cs-CZ" dirty="0"/>
              <a:t> </a:t>
            </a:r>
            <a:r>
              <a:rPr lang="cs-CZ" dirty="0" err="1"/>
              <a:t>diseases</a:t>
            </a:r>
            <a:r>
              <a:rPr lang="cs-CZ" dirty="0"/>
              <a:t> (</a:t>
            </a:r>
            <a:r>
              <a:rPr lang="cs-CZ" dirty="0" err="1"/>
              <a:t>endothelial</a:t>
            </a:r>
            <a:r>
              <a:rPr lang="cs-CZ" dirty="0"/>
              <a:t> </a:t>
            </a:r>
            <a:r>
              <a:rPr lang="cs-CZ" dirty="0" err="1"/>
              <a:t>cells</a:t>
            </a:r>
            <a:r>
              <a:rPr lang="cs-CZ" dirty="0"/>
              <a:t> </a:t>
            </a:r>
            <a:r>
              <a:rPr lang="cs-CZ" dirty="0" err="1"/>
              <a:t>decrease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9374396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BBC22F-BEB0-A675-FD2B-547AB86FA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Antiglaucomatics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D2466D-02C2-511E-88B9-CFC0BF398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RHO </a:t>
            </a:r>
            <a:r>
              <a:rPr lang="cs-CZ" dirty="0" err="1"/>
              <a:t>kinase</a:t>
            </a:r>
            <a:r>
              <a:rPr lang="cs-CZ" dirty="0"/>
              <a:t> </a:t>
            </a:r>
            <a:r>
              <a:rPr lang="cs-CZ" dirty="0" err="1"/>
              <a:t>inhibitors</a:t>
            </a:r>
            <a:endParaRPr lang="cs-CZ" dirty="0"/>
          </a:p>
          <a:p>
            <a:pPr lvl="1"/>
            <a:r>
              <a:rPr lang="cs-CZ" dirty="0"/>
              <a:t>New </a:t>
            </a:r>
            <a:r>
              <a:rPr lang="cs-CZ" dirty="0" err="1"/>
              <a:t>drugs</a:t>
            </a:r>
            <a:r>
              <a:rPr lang="cs-CZ" dirty="0"/>
              <a:t>, </a:t>
            </a:r>
            <a:r>
              <a:rPr lang="cs-CZ" dirty="0" err="1"/>
              <a:t>targeting</a:t>
            </a:r>
            <a:r>
              <a:rPr lang="cs-CZ" dirty="0"/>
              <a:t> TM</a:t>
            </a:r>
          </a:p>
          <a:p>
            <a:pPr lvl="1"/>
            <a:r>
              <a:rPr lang="cs-CZ" dirty="0" err="1"/>
              <a:t>Unavailable</a:t>
            </a:r>
            <a:r>
              <a:rPr lang="cs-CZ" dirty="0"/>
              <a:t> in CZ</a:t>
            </a:r>
          </a:p>
        </p:txBody>
      </p:sp>
    </p:spTree>
    <p:extLst>
      <p:ext uri="{BB962C8B-B14F-4D97-AF65-F5344CB8AC3E}">
        <p14:creationId xmlns:p14="http://schemas.microsoft.com/office/powerpoint/2010/main" val="281668781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AE0341-BE22-19A9-B815-565E9FB76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LASER THERAPY </a:t>
            </a:r>
          </a:p>
        </p:txBody>
      </p:sp>
      <p:pic>
        <p:nvPicPr>
          <p:cNvPr id="4" name="Picture 4" descr="iridotom">
            <a:extLst>
              <a:ext uri="{FF2B5EF4-FFF2-40B4-BE49-F238E27FC236}">
                <a16:creationId xmlns:a16="http://schemas.microsoft.com/office/drawing/2014/main" id="{642F903C-08C8-A320-A3E2-AC4FFDDAA87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141537"/>
            <a:ext cx="6254657" cy="43513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A32552C-C8DA-7B89-3499-A6EF06FD3388}"/>
              </a:ext>
            </a:extLst>
          </p:cNvPr>
          <p:cNvSpPr txBox="1"/>
          <p:nvPr/>
        </p:nvSpPr>
        <p:spPr>
          <a:xfrm>
            <a:off x="7950200" y="2247900"/>
            <a:ext cx="321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LASER IRIDOTOMY</a:t>
            </a:r>
          </a:p>
        </p:txBody>
      </p:sp>
    </p:spTree>
    <p:extLst>
      <p:ext uri="{BB962C8B-B14F-4D97-AF65-F5344CB8AC3E}">
        <p14:creationId xmlns:p14="http://schemas.microsoft.com/office/powerpoint/2010/main" val="137865212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16C04F-F853-684C-8DC0-5882646D5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Laser </a:t>
            </a:r>
            <a:r>
              <a:rPr lang="cs-CZ" dirty="0" err="1"/>
              <a:t>trabeculoplasty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2895D5-00DD-FC6E-2EA6-39F39F049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69042" cy="4351338"/>
          </a:xfrm>
        </p:spPr>
        <p:txBody>
          <a:bodyPr/>
          <a:lstStyle/>
          <a:p>
            <a:r>
              <a:rPr lang="cs-CZ" dirty="0"/>
              <a:t>Argon laser</a:t>
            </a:r>
          </a:p>
          <a:p>
            <a:r>
              <a:rPr lang="cs-CZ" dirty="0"/>
              <a:t>50-100 </a:t>
            </a:r>
            <a:r>
              <a:rPr lang="cs-CZ" dirty="0" err="1"/>
              <a:t>strikes</a:t>
            </a:r>
            <a:r>
              <a:rPr lang="cs-CZ" dirty="0"/>
              <a:t> </a:t>
            </a:r>
            <a:r>
              <a:rPr lang="cs-CZ" dirty="0" err="1"/>
              <a:t>into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trabeculum</a:t>
            </a:r>
            <a:r>
              <a:rPr lang="cs-CZ" dirty="0"/>
              <a:t> in </a:t>
            </a:r>
            <a:r>
              <a:rPr lang="cs-CZ" dirty="0" err="1"/>
              <a:t>order</a:t>
            </a:r>
            <a:r>
              <a:rPr lang="cs-CZ" dirty="0"/>
              <a:t> to make </a:t>
            </a:r>
            <a:r>
              <a:rPr lang="cs-CZ" dirty="0" err="1"/>
              <a:t>it</a:t>
            </a:r>
            <a:r>
              <a:rPr lang="cs-CZ" dirty="0"/>
              <a:t> more </a:t>
            </a:r>
            <a:r>
              <a:rPr lang="cs-CZ" dirty="0" err="1"/>
              <a:t>permeable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a.h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A </a:t>
            </a:r>
            <a:r>
              <a:rPr lang="cs-CZ" dirty="0" err="1"/>
              <a:t>space</a:t>
            </a:r>
            <a:r>
              <a:rPr lang="cs-CZ" dirty="0"/>
              <a:t> </a:t>
            </a:r>
            <a:r>
              <a:rPr lang="cs-CZ" dirty="0" err="1"/>
              <a:t>between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strikes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left</a:t>
            </a:r>
            <a:r>
              <a:rPr lang="cs-CZ" dirty="0"/>
              <a:t> </a:t>
            </a:r>
            <a:r>
              <a:rPr lang="cs-CZ" dirty="0" err="1"/>
              <a:t>intact</a:t>
            </a:r>
            <a:r>
              <a:rPr lang="cs-CZ" dirty="0"/>
              <a:t> so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opens</a:t>
            </a:r>
            <a:r>
              <a:rPr lang="cs-CZ" dirty="0"/>
              <a:t> a </a:t>
            </a:r>
            <a:r>
              <a:rPr lang="cs-CZ" dirty="0" err="1"/>
              <a:t>little</a:t>
            </a:r>
            <a:endParaRPr lang="cs-CZ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BA292CA-C2C2-10E9-959A-4A08B1FD4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3845" y="72880"/>
            <a:ext cx="4340850" cy="6712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460566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C1014D-DBC8-C98A-8E02-135D801D1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Cyclophotocoagulation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59C1A3-89C5-B648-7B22-4FC5C68AE9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i="0" dirty="0">
                <a:solidFill>
                  <a:srgbClr val="202124"/>
                </a:solidFill>
                <a:effectLst/>
              </a:rPr>
              <a:t>a laser procedure that helps lower the eye pressure by targeting the part of the eye that produces fluid (ciliary processes)</a:t>
            </a:r>
            <a:endParaRPr lang="cs-CZ" i="0" dirty="0">
              <a:solidFill>
                <a:srgbClr val="202124"/>
              </a:solidFill>
              <a:effectLst/>
            </a:endParaRPr>
          </a:p>
          <a:p>
            <a:pPr lvl="1"/>
            <a:r>
              <a:rPr lang="cs-CZ" dirty="0" err="1">
                <a:solidFill>
                  <a:srgbClr val="202124"/>
                </a:solidFill>
              </a:rPr>
              <a:t>Destroying</a:t>
            </a:r>
            <a:r>
              <a:rPr lang="cs-CZ" dirty="0">
                <a:solidFill>
                  <a:srgbClr val="202124"/>
                </a:solidFill>
              </a:rPr>
              <a:t> part </a:t>
            </a:r>
            <a:r>
              <a:rPr lang="cs-CZ" dirty="0" err="1">
                <a:solidFill>
                  <a:srgbClr val="202124"/>
                </a:solidFill>
              </a:rPr>
              <a:t>of</a:t>
            </a:r>
            <a:r>
              <a:rPr lang="cs-CZ" dirty="0">
                <a:solidFill>
                  <a:srgbClr val="202124"/>
                </a:solidFill>
              </a:rPr>
              <a:t> </a:t>
            </a:r>
            <a:r>
              <a:rPr lang="cs-CZ" dirty="0" err="1">
                <a:solidFill>
                  <a:srgbClr val="202124"/>
                </a:solidFill>
              </a:rPr>
              <a:t>the</a:t>
            </a:r>
            <a:r>
              <a:rPr lang="cs-CZ" dirty="0">
                <a:solidFill>
                  <a:srgbClr val="202124"/>
                </a:solidFill>
              </a:rPr>
              <a:t> </a:t>
            </a:r>
            <a:r>
              <a:rPr lang="cs-CZ" dirty="0" err="1">
                <a:solidFill>
                  <a:srgbClr val="202124"/>
                </a:solidFill>
              </a:rPr>
              <a:t>ciliary</a:t>
            </a:r>
            <a:r>
              <a:rPr lang="cs-CZ" dirty="0">
                <a:solidFill>
                  <a:srgbClr val="202124"/>
                </a:solidFill>
              </a:rPr>
              <a:t> body by laser </a:t>
            </a:r>
            <a:r>
              <a:rPr lang="cs-CZ" dirty="0" err="1">
                <a:solidFill>
                  <a:srgbClr val="202124"/>
                </a:solidFill>
              </a:rPr>
              <a:t>coagulation</a:t>
            </a:r>
            <a:endParaRPr lang="cs-CZ" dirty="0">
              <a:solidFill>
                <a:srgbClr val="202124"/>
              </a:solidFill>
            </a:endParaRPr>
          </a:p>
          <a:p>
            <a:pPr lvl="1"/>
            <a:r>
              <a:rPr lang="cs-CZ" dirty="0" err="1">
                <a:solidFill>
                  <a:srgbClr val="202124"/>
                </a:solidFill>
              </a:rPr>
              <a:t>Transscleral</a:t>
            </a:r>
            <a:r>
              <a:rPr lang="cs-CZ" dirty="0">
                <a:solidFill>
                  <a:srgbClr val="202124"/>
                </a:solidFill>
              </a:rPr>
              <a:t> </a:t>
            </a:r>
            <a:r>
              <a:rPr lang="cs-CZ" dirty="0" err="1">
                <a:solidFill>
                  <a:srgbClr val="202124"/>
                </a:solidFill>
              </a:rPr>
              <a:t>apliccation</a:t>
            </a:r>
            <a:r>
              <a:rPr lang="cs-CZ" dirty="0">
                <a:solidFill>
                  <a:srgbClr val="202124"/>
                </a:solidFill>
              </a:rPr>
              <a:t> </a:t>
            </a:r>
            <a:r>
              <a:rPr lang="cs-CZ" dirty="0" err="1">
                <a:solidFill>
                  <a:srgbClr val="202124"/>
                </a:solidFill>
              </a:rPr>
              <a:t>of</a:t>
            </a:r>
            <a:r>
              <a:rPr lang="cs-CZ" dirty="0">
                <a:solidFill>
                  <a:srgbClr val="202124"/>
                </a:solidFill>
              </a:rPr>
              <a:t> laser </a:t>
            </a:r>
            <a:r>
              <a:rPr lang="cs-CZ" dirty="0" err="1">
                <a:solidFill>
                  <a:srgbClr val="202124"/>
                </a:solidFill>
              </a:rPr>
              <a:t>beam</a:t>
            </a:r>
            <a:endParaRPr lang="cs-CZ" dirty="0">
              <a:solidFill>
                <a:srgbClr val="202124"/>
              </a:solidFill>
            </a:endParaRPr>
          </a:p>
          <a:p>
            <a:pPr lvl="1"/>
            <a:r>
              <a:rPr lang="cs-CZ" dirty="0" err="1">
                <a:solidFill>
                  <a:srgbClr val="202124"/>
                </a:solidFill>
              </a:rPr>
              <a:t>Indicated</a:t>
            </a:r>
            <a:r>
              <a:rPr lang="cs-CZ" dirty="0">
                <a:solidFill>
                  <a:srgbClr val="202124"/>
                </a:solidFill>
              </a:rPr>
              <a:t> in most </a:t>
            </a:r>
            <a:r>
              <a:rPr lang="cs-CZ" dirty="0" err="1">
                <a:solidFill>
                  <a:srgbClr val="202124"/>
                </a:solidFill>
              </a:rPr>
              <a:t>advanced</a:t>
            </a:r>
            <a:r>
              <a:rPr lang="cs-CZ" dirty="0">
                <a:solidFill>
                  <a:srgbClr val="202124"/>
                </a:solidFill>
              </a:rPr>
              <a:t> </a:t>
            </a:r>
            <a:r>
              <a:rPr lang="cs-CZ" dirty="0" err="1">
                <a:solidFill>
                  <a:srgbClr val="202124"/>
                </a:solidFill>
              </a:rPr>
              <a:t>cases</a:t>
            </a:r>
            <a:r>
              <a:rPr lang="cs-CZ" dirty="0">
                <a:solidFill>
                  <a:srgbClr val="202124"/>
                </a:solidFill>
              </a:rPr>
              <a:t> </a:t>
            </a:r>
            <a:r>
              <a:rPr lang="cs-CZ" dirty="0" err="1">
                <a:solidFill>
                  <a:srgbClr val="202124"/>
                </a:solidFill>
              </a:rPr>
              <a:t>with</a:t>
            </a:r>
            <a:r>
              <a:rPr lang="cs-CZ" dirty="0">
                <a:solidFill>
                  <a:srgbClr val="202124"/>
                </a:solidFill>
              </a:rPr>
              <a:t> </a:t>
            </a:r>
            <a:r>
              <a:rPr lang="cs-CZ" dirty="0" err="1">
                <a:solidFill>
                  <a:srgbClr val="202124"/>
                </a:solidFill>
              </a:rPr>
              <a:t>poor</a:t>
            </a:r>
            <a:r>
              <a:rPr lang="cs-CZ" dirty="0">
                <a:solidFill>
                  <a:srgbClr val="202124"/>
                </a:solidFill>
              </a:rPr>
              <a:t> </a:t>
            </a:r>
            <a:r>
              <a:rPr lang="cs-CZ" dirty="0" err="1">
                <a:solidFill>
                  <a:srgbClr val="202124"/>
                </a:solidFill>
              </a:rPr>
              <a:t>prognosis</a:t>
            </a:r>
            <a:r>
              <a:rPr lang="cs-CZ" dirty="0">
                <a:solidFill>
                  <a:srgbClr val="202124"/>
                </a:solidFill>
              </a:rPr>
              <a:t> </a:t>
            </a:r>
            <a:r>
              <a:rPr lang="cs-CZ" dirty="0" err="1">
                <a:solidFill>
                  <a:srgbClr val="202124"/>
                </a:solidFill>
              </a:rPr>
              <a:t>of</a:t>
            </a:r>
            <a:r>
              <a:rPr lang="cs-CZ" dirty="0">
                <a:solidFill>
                  <a:srgbClr val="202124"/>
                </a:solidFill>
              </a:rPr>
              <a:t> vision</a:t>
            </a:r>
          </a:p>
          <a:p>
            <a:pPr lvl="1"/>
            <a:endParaRPr lang="cs-CZ" dirty="0">
              <a:solidFill>
                <a:srgbClr val="202124"/>
              </a:solidFill>
            </a:endParaRPr>
          </a:p>
          <a:p>
            <a:r>
              <a:rPr lang="cs-CZ" dirty="0" err="1">
                <a:solidFill>
                  <a:srgbClr val="202124"/>
                </a:solidFill>
              </a:rPr>
              <a:t>Cyclocryocoagulation</a:t>
            </a:r>
            <a:endParaRPr lang="cs-CZ" dirty="0">
              <a:solidFill>
                <a:srgbClr val="202124"/>
              </a:solidFill>
            </a:endParaRPr>
          </a:p>
          <a:p>
            <a:pPr lvl="1"/>
            <a:r>
              <a:rPr lang="cs-CZ" dirty="0" err="1">
                <a:solidFill>
                  <a:srgbClr val="202124"/>
                </a:solidFill>
              </a:rPr>
              <a:t>Even</a:t>
            </a:r>
            <a:r>
              <a:rPr lang="cs-CZ" dirty="0">
                <a:solidFill>
                  <a:srgbClr val="202124"/>
                </a:solidFill>
              </a:rPr>
              <a:t> </a:t>
            </a:r>
            <a:r>
              <a:rPr lang="cs-CZ" dirty="0" err="1">
                <a:solidFill>
                  <a:srgbClr val="202124"/>
                </a:solidFill>
              </a:rPr>
              <a:t>stronger</a:t>
            </a:r>
            <a:endParaRPr lang="cs-CZ" dirty="0">
              <a:solidFill>
                <a:srgbClr val="202124"/>
              </a:solidFill>
            </a:endParaRPr>
          </a:p>
          <a:p>
            <a:pPr lvl="1"/>
            <a:endParaRPr lang="cs-CZ" dirty="0">
              <a:solidFill>
                <a:srgbClr val="202124"/>
              </a:solidFill>
            </a:endParaRPr>
          </a:p>
          <a:p>
            <a:r>
              <a:rPr lang="cs-CZ" dirty="0" err="1">
                <a:solidFill>
                  <a:srgbClr val="202124"/>
                </a:solidFill>
              </a:rPr>
              <a:t>Retrobulbar</a:t>
            </a:r>
            <a:r>
              <a:rPr lang="cs-CZ" dirty="0">
                <a:solidFill>
                  <a:srgbClr val="202124"/>
                </a:solidFill>
              </a:rPr>
              <a:t> </a:t>
            </a:r>
            <a:r>
              <a:rPr lang="cs-CZ" dirty="0" err="1">
                <a:solidFill>
                  <a:srgbClr val="202124"/>
                </a:solidFill>
              </a:rPr>
              <a:t>alcohol</a:t>
            </a:r>
            <a:r>
              <a:rPr lang="cs-CZ" dirty="0">
                <a:solidFill>
                  <a:srgbClr val="202124"/>
                </a:solidFill>
              </a:rPr>
              <a:t> </a:t>
            </a:r>
            <a:r>
              <a:rPr lang="cs-CZ" dirty="0" err="1">
                <a:solidFill>
                  <a:srgbClr val="202124"/>
                </a:solidFill>
              </a:rPr>
              <a:t>application</a:t>
            </a:r>
            <a:r>
              <a:rPr lang="cs-CZ" dirty="0">
                <a:solidFill>
                  <a:srgbClr val="202124"/>
                </a:solidFill>
              </a:rPr>
              <a:t> </a:t>
            </a:r>
          </a:p>
          <a:p>
            <a:pPr lvl="1"/>
            <a:r>
              <a:rPr lang="cs-CZ" dirty="0">
                <a:solidFill>
                  <a:srgbClr val="202124"/>
                </a:solidFill>
              </a:rPr>
              <a:t>Terminal </a:t>
            </a:r>
            <a:r>
              <a:rPr lang="cs-CZ" dirty="0" err="1">
                <a:solidFill>
                  <a:srgbClr val="202124"/>
                </a:solidFill>
              </a:rPr>
              <a:t>cases</a:t>
            </a:r>
            <a:endParaRPr lang="cs-CZ" dirty="0">
              <a:solidFill>
                <a:srgbClr val="202124"/>
              </a:solidFill>
            </a:endParaRPr>
          </a:p>
        </p:txBody>
      </p:sp>
      <p:pic>
        <p:nvPicPr>
          <p:cNvPr id="20482" name="Picture 2" descr="Advances in cyclophotocoagulation: Good, better, best options outlined">
            <a:extLst>
              <a:ext uri="{FF2B5EF4-FFF2-40B4-BE49-F238E27FC236}">
                <a16:creationId xmlns:a16="http://schemas.microsoft.com/office/drawing/2014/main" id="{01EF31B7-39A8-5EE8-15CD-86311F96B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771" y="3719513"/>
            <a:ext cx="4924229" cy="313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5109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D81260-20FC-6BAB-288E-062F64B2D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Glaucoma: Cyclodestruction - American Academy of Ophthalmology">
            <a:extLst>
              <a:ext uri="{FF2B5EF4-FFF2-40B4-BE49-F238E27FC236}">
                <a16:creationId xmlns:a16="http://schemas.microsoft.com/office/drawing/2014/main" id="{5DAE37C9-A706-75CB-C4F0-D0A545986C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444"/>
            <a:ext cx="12018008" cy="563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56762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31355D-15AD-80C5-43EC-5587ECAEB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Cyklocryocoagulation</a:t>
            </a:r>
            <a:r>
              <a:rPr lang="cs-CZ" dirty="0"/>
              <a:t> - video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DCE1ACB-9D1A-34D9-50EB-786398373C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https://www.youtube.com/watch?v=D5CRcJO3U9M</a:t>
            </a:r>
          </a:p>
        </p:txBody>
      </p:sp>
    </p:spTree>
    <p:extLst>
      <p:ext uri="{BB962C8B-B14F-4D97-AF65-F5344CB8AC3E}">
        <p14:creationId xmlns:p14="http://schemas.microsoft.com/office/powerpoint/2010/main" val="343299717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D0136C-5AB1-82FF-4992-369A618C3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Surgery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C45BD33-411F-A077-39F2-D12F763A9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Classical</a:t>
            </a:r>
            <a:r>
              <a:rPr lang="cs-CZ" dirty="0"/>
              <a:t> </a:t>
            </a:r>
            <a:r>
              <a:rPr lang="cs-CZ" dirty="0" err="1"/>
              <a:t>filtration</a:t>
            </a:r>
            <a:r>
              <a:rPr lang="cs-CZ" dirty="0"/>
              <a:t> </a:t>
            </a:r>
            <a:r>
              <a:rPr lang="cs-CZ" dirty="0" err="1"/>
              <a:t>surgery</a:t>
            </a:r>
            <a:endParaRPr lang="cs-CZ" dirty="0"/>
          </a:p>
          <a:p>
            <a:pPr lvl="1"/>
            <a:r>
              <a:rPr lang="cs-CZ" dirty="0" err="1"/>
              <a:t>Trabeculectomy</a:t>
            </a:r>
            <a:endParaRPr lang="cs-CZ" dirty="0"/>
          </a:p>
          <a:p>
            <a:pPr lvl="1"/>
            <a:r>
              <a:rPr lang="cs-CZ" dirty="0" err="1"/>
              <a:t>Filtration</a:t>
            </a:r>
            <a:r>
              <a:rPr lang="cs-CZ" dirty="0"/>
              <a:t> </a:t>
            </a:r>
            <a:r>
              <a:rPr lang="cs-CZ" dirty="0" err="1"/>
              <a:t>implants</a:t>
            </a:r>
            <a:endParaRPr lang="cs-CZ" dirty="0"/>
          </a:p>
          <a:p>
            <a:pPr lvl="1"/>
            <a:r>
              <a:rPr lang="cs-CZ" dirty="0" err="1"/>
              <a:t>Deep</a:t>
            </a:r>
            <a:r>
              <a:rPr lang="cs-CZ" dirty="0"/>
              <a:t> </a:t>
            </a:r>
            <a:r>
              <a:rPr lang="cs-CZ" dirty="0" err="1"/>
              <a:t>sclerectomy</a:t>
            </a:r>
            <a:r>
              <a:rPr lang="cs-CZ" dirty="0"/>
              <a:t> (non </a:t>
            </a:r>
            <a:r>
              <a:rPr lang="cs-CZ" dirty="0" err="1"/>
              <a:t>penetrating</a:t>
            </a:r>
            <a:r>
              <a:rPr lang="cs-CZ" dirty="0"/>
              <a:t>)</a:t>
            </a:r>
          </a:p>
          <a:p>
            <a:r>
              <a:rPr lang="cs-CZ" dirty="0"/>
              <a:t>MIGS</a:t>
            </a:r>
          </a:p>
          <a:p>
            <a:pPr lvl="1"/>
            <a:r>
              <a:rPr lang="cs-CZ" dirty="0" err="1"/>
              <a:t>High</a:t>
            </a:r>
            <a:r>
              <a:rPr lang="cs-CZ" dirty="0"/>
              <a:t> </a:t>
            </a:r>
            <a:r>
              <a:rPr lang="cs-CZ" dirty="0" err="1"/>
              <a:t>safety</a:t>
            </a:r>
            <a:r>
              <a:rPr lang="cs-CZ" dirty="0"/>
              <a:t> profile</a:t>
            </a:r>
          </a:p>
          <a:p>
            <a:pPr lvl="1"/>
            <a:r>
              <a:rPr lang="cs-CZ" dirty="0" err="1"/>
              <a:t>Minimal</a:t>
            </a:r>
            <a:r>
              <a:rPr lang="cs-CZ" dirty="0"/>
              <a:t> </a:t>
            </a:r>
            <a:r>
              <a:rPr lang="cs-CZ" dirty="0" err="1"/>
              <a:t>disruption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normal</a:t>
            </a:r>
            <a:r>
              <a:rPr lang="cs-CZ" dirty="0"/>
              <a:t> anatomy</a:t>
            </a:r>
          </a:p>
          <a:p>
            <a:pPr lvl="1"/>
            <a:r>
              <a:rPr lang="cs-CZ" dirty="0"/>
              <a:t>Ab interno </a:t>
            </a:r>
            <a:r>
              <a:rPr lang="cs-CZ" dirty="0" err="1"/>
              <a:t>approach</a:t>
            </a:r>
            <a:endParaRPr lang="cs-CZ" dirty="0"/>
          </a:p>
          <a:p>
            <a:pPr marL="457200" lvl="1" indent="0">
              <a:buNone/>
            </a:pPr>
            <a:endParaRPr lang="cs-CZ" dirty="0"/>
          </a:p>
          <a:p>
            <a:pPr lvl="1"/>
            <a:endParaRPr lang="cs-CZ" dirty="0"/>
          </a:p>
        </p:txBody>
      </p:sp>
      <p:pic>
        <p:nvPicPr>
          <p:cNvPr id="9218" name="Picture 2" descr="Five Pointers on Choroidal Effusion and Suprachoroidal Hemorrhage -  Glaucoma Today">
            <a:extLst>
              <a:ext uri="{FF2B5EF4-FFF2-40B4-BE49-F238E27FC236}">
                <a16:creationId xmlns:a16="http://schemas.microsoft.com/office/drawing/2014/main" id="{BE018A38-9EBD-64EA-4CFE-D7C9CF4F33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45"/>
          <a:stretch/>
        </p:blipFill>
        <p:spPr bwMode="auto">
          <a:xfrm>
            <a:off x="8053638" y="0"/>
            <a:ext cx="4138362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Endophthalmitis | Concise Medical Knowledge">
            <a:extLst>
              <a:ext uri="{FF2B5EF4-FFF2-40B4-BE49-F238E27FC236}">
                <a16:creationId xmlns:a16="http://schemas.microsoft.com/office/drawing/2014/main" id="{9B349932-8724-E487-C81F-C113DA1E3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057525"/>
            <a:ext cx="5715000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43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8DF72E-90BB-23AD-D831-1478C6325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Part 2: </a:t>
            </a:r>
            <a:r>
              <a:rPr lang="cs-CZ" dirty="0" err="1">
                <a:solidFill>
                  <a:srgbClr val="FF0000"/>
                </a:solidFill>
              </a:rPr>
              <a:t>definition</a:t>
            </a:r>
            <a:r>
              <a:rPr lang="cs-CZ" dirty="0">
                <a:solidFill>
                  <a:srgbClr val="FF0000"/>
                </a:solidFill>
              </a:rPr>
              <a:t>, anatomy, </a:t>
            </a:r>
            <a:r>
              <a:rPr lang="cs-CZ" dirty="0" err="1">
                <a:solidFill>
                  <a:srgbClr val="FF0000"/>
                </a:solidFill>
              </a:rPr>
              <a:t>patophysilogy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6AC7B6-9631-7ACD-85C3-45325044D1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599684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191169-573A-98B5-DAD1-E548B1CAD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Trabeculectomy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8100A8-D12F-C3CB-AD6D-6113A8D2CC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goal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to make </a:t>
            </a:r>
            <a:r>
              <a:rPr lang="cs-CZ" dirty="0" err="1"/>
              <a:t>arteficial</a:t>
            </a:r>
            <a:r>
              <a:rPr lang="cs-CZ" dirty="0"/>
              <a:t> </a:t>
            </a:r>
            <a:r>
              <a:rPr lang="cs-CZ" dirty="0" err="1"/>
              <a:t>pathway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a.h</a:t>
            </a:r>
            <a:r>
              <a:rPr lang="cs-CZ" dirty="0"/>
              <a:t>. </a:t>
            </a:r>
            <a:r>
              <a:rPr lang="cs-CZ" dirty="0" err="1"/>
              <a:t>outside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eye</a:t>
            </a:r>
            <a:endParaRPr lang="cs-CZ" dirty="0"/>
          </a:p>
        </p:txBody>
      </p:sp>
      <p:pic>
        <p:nvPicPr>
          <p:cNvPr id="4" name="Picture 3" descr="implant">
            <a:extLst>
              <a:ext uri="{FF2B5EF4-FFF2-40B4-BE49-F238E27FC236}">
                <a16:creationId xmlns:a16="http://schemas.microsoft.com/office/drawing/2014/main" id="{9BD9665F-7528-97BD-922B-AFC47EA5D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44738"/>
            <a:ext cx="5968666" cy="45132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B8AB8E30-3926-2795-862F-6E96F95BA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5571" y="2344738"/>
            <a:ext cx="5116429" cy="4527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830196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4252B1-D16D-F48F-9001-990505A99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Express </a:t>
            </a:r>
            <a:r>
              <a:rPr lang="cs-CZ" dirty="0" err="1"/>
              <a:t>implant</a:t>
            </a:r>
            <a:endParaRPr lang="cs-CZ" dirty="0"/>
          </a:p>
        </p:txBody>
      </p:sp>
      <p:pic>
        <p:nvPicPr>
          <p:cNvPr id="8194" name="Picture 2" descr="Long term effect on IOP of a stainless steel glaucoma drainage implant  (Ex-PRESS) in combined surgery with phacoemulsification | British Journal  of Ophthalmology">
            <a:extLst>
              <a:ext uri="{FF2B5EF4-FFF2-40B4-BE49-F238E27FC236}">
                <a16:creationId xmlns:a16="http://schemas.microsoft.com/office/drawing/2014/main" id="{B8117BDE-29B1-D73F-8C58-70EC8E961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393" y="2422357"/>
            <a:ext cx="4908607" cy="276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Long-Term Data on Ex-Press Shunt for Uncontrolled Glaucoma Are Very  Promising - MDalert.com">
            <a:extLst>
              <a:ext uri="{FF2B5EF4-FFF2-40B4-BE49-F238E27FC236}">
                <a16:creationId xmlns:a16="http://schemas.microsoft.com/office/drawing/2014/main" id="{94752953-8F69-A307-4E79-57BAFC0F482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7419"/>
            <a:ext cx="7174108" cy="538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36203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2C22D8-6FB9-A47C-E7E4-43B6DC2ED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Express </a:t>
            </a:r>
            <a:r>
              <a:rPr lang="cs-CZ" dirty="0" err="1"/>
              <a:t>implant</a:t>
            </a:r>
            <a:r>
              <a:rPr lang="cs-CZ" dirty="0"/>
              <a:t> - video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041EB05-00B7-57A1-FEEB-74FDBB50A2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https://www.youtube.com/watch?v=Eay9oxuCosM&amp;ab_channel=Dr.Adri%C3%A1nHern%C3%A1ndezMart%C3%ADnez</a:t>
            </a:r>
          </a:p>
        </p:txBody>
      </p:sp>
    </p:spTree>
    <p:extLst>
      <p:ext uri="{BB962C8B-B14F-4D97-AF65-F5344CB8AC3E}">
        <p14:creationId xmlns:p14="http://schemas.microsoft.com/office/powerpoint/2010/main" val="191578990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2421E6-C80A-E2DC-5FB6-FC4B88F8D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MIGS – </a:t>
            </a:r>
            <a:r>
              <a:rPr lang="cs-CZ" dirty="0" err="1"/>
              <a:t>Xen</a:t>
            </a:r>
            <a:r>
              <a:rPr lang="cs-CZ" dirty="0"/>
              <a:t> </a:t>
            </a:r>
            <a:r>
              <a:rPr lang="cs-CZ" dirty="0" err="1"/>
              <a:t>implant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F51FB5-CAAA-E0B4-2CD8-5BAC26B736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 descr="XEN | Premium Vision Surgical Centres">
            <a:extLst>
              <a:ext uri="{FF2B5EF4-FFF2-40B4-BE49-F238E27FC236}">
                <a16:creationId xmlns:a16="http://schemas.microsoft.com/office/drawing/2014/main" id="{B439BBD4-C7AB-0989-A064-0C5E581A9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3813"/>
            <a:ext cx="12192000" cy="427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07048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442A3D-B68E-3B27-E0A5-AA3703998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MIGS – </a:t>
            </a:r>
            <a:r>
              <a:rPr lang="cs-CZ" dirty="0" err="1"/>
              <a:t>Preserflo</a:t>
            </a:r>
            <a:r>
              <a:rPr lang="cs-CZ" dirty="0"/>
              <a:t> </a:t>
            </a:r>
            <a:r>
              <a:rPr lang="cs-CZ" dirty="0" err="1"/>
              <a:t>implant</a:t>
            </a:r>
            <a:r>
              <a:rPr lang="cs-CZ" dirty="0"/>
              <a:t> </a:t>
            </a:r>
          </a:p>
        </p:txBody>
      </p:sp>
      <p:pic>
        <p:nvPicPr>
          <p:cNvPr id="11266" name="Picture 2" descr="More Industry News &amp; Trends | Market Scope">
            <a:extLst>
              <a:ext uri="{FF2B5EF4-FFF2-40B4-BE49-F238E27FC236}">
                <a16:creationId xmlns:a16="http://schemas.microsoft.com/office/drawing/2014/main" id="{0F17E94A-8C42-74C7-876F-2D18DB2814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767" y="1401553"/>
            <a:ext cx="7459579" cy="545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59515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EDB0E4-0471-3FAC-2E2D-B1012AEB2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Part 7: </a:t>
            </a:r>
            <a:r>
              <a:rPr lang="cs-CZ" dirty="0" err="1">
                <a:solidFill>
                  <a:srgbClr val="FF0000"/>
                </a:solidFill>
              </a:rPr>
              <a:t>glaucoma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essentials</a:t>
            </a:r>
            <a:r>
              <a:rPr lang="cs-CZ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6EC333-D01A-6761-6174-E3F5E70E05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658368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25469C-FE9A-D1A7-F433-BFEF9E43D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GLAUCOMA ESSENTIALS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342F2C-9649-A260-F344-0A90BB1057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err="1"/>
              <a:t>Glaucoma</a:t>
            </a:r>
            <a:r>
              <a:rPr lang="cs-CZ" b="1" dirty="0"/>
              <a:t> </a:t>
            </a:r>
            <a:r>
              <a:rPr lang="cs-CZ" b="1" i="0" dirty="0">
                <a:solidFill>
                  <a:srgbClr val="444444"/>
                </a:solidFill>
                <a:effectLst/>
              </a:rPr>
              <a:t>≠ </a:t>
            </a:r>
            <a:r>
              <a:rPr lang="cs-CZ" b="1" i="0" dirty="0" err="1">
                <a:solidFill>
                  <a:srgbClr val="444444"/>
                </a:solidFill>
                <a:effectLst/>
              </a:rPr>
              <a:t>elevated</a:t>
            </a:r>
            <a:r>
              <a:rPr lang="cs-CZ" b="1" i="0" dirty="0">
                <a:solidFill>
                  <a:srgbClr val="444444"/>
                </a:solidFill>
                <a:effectLst/>
              </a:rPr>
              <a:t> IOP!!</a:t>
            </a:r>
          </a:p>
          <a:p>
            <a:r>
              <a:rPr lang="cs-CZ" b="1" dirty="0">
                <a:solidFill>
                  <a:srgbClr val="444444"/>
                </a:solidFill>
              </a:rPr>
              <a:t>BUT</a:t>
            </a:r>
            <a:r>
              <a:rPr lang="cs-CZ" dirty="0">
                <a:solidFill>
                  <a:srgbClr val="444444"/>
                </a:solidFill>
              </a:rPr>
              <a:t>, </a:t>
            </a:r>
            <a:r>
              <a:rPr lang="cs-CZ" dirty="0" err="1">
                <a:solidFill>
                  <a:srgbClr val="444444"/>
                </a:solidFill>
              </a:rPr>
              <a:t>glaucoma</a:t>
            </a:r>
            <a:r>
              <a:rPr lang="cs-CZ" dirty="0">
                <a:solidFill>
                  <a:srgbClr val="444444"/>
                </a:solidFill>
              </a:rPr>
              <a:t> </a:t>
            </a:r>
            <a:r>
              <a:rPr lang="cs-CZ" dirty="0" err="1">
                <a:solidFill>
                  <a:srgbClr val="444444"/>
                </a:solidFill>
              </a:rPr>
              <a:t>is</a:t>
            </a:r>
            <a:r>
              <a:rPr lang="cs-CZ" dirty="0">
                <a:solidFill>
                  <a:srgbClr val="444444"/>
                </a:solidFill>
              </a:rPr>
              <a:t> </a:t>
            </a:r>
            <a:r>
              <a:rPr lang="cs-CZ" dirty="0" err="1">
                <a:solidFill>
                  <a:srgbClr val="444444"/>
                </a:solidFill>
              </a:rPr>
              <a:t>usually</a:t>
            </a:r>
            <a:r>
              <a:rPr lang="cs-CZ" dirty="0">
                <a:solidFill>
                  <a:srgbClr val="444444"/>
                </a:solidFill>
              </a:rPr>
              <a:t> </a:t>
            </a:r>
            <a:r>
              <a:rPr lang="cs-CZ" dirty="0" err="1">
                <a:solidFill>
                  <a:srgbClr val="444444"/>
                </a:solidFill>
              </a:rPr>
              <a:t>associated</a:t>
            </a:r>
            <a:r>
              <a:rPr lang="cs-CZ" dirty="0">
                <a:solidFill>
                  <a:srgbClr val="444444"/>
                </a:solidFill>
              </a:rPr>
              <a:t> </a:t>
            </a:r>
            <a:r>
              <a:rPr lang="cs-CZ" dirty="0" err="1">
                <a:solidFill>
                  <a:srgbClr val="444444"/>
                </a:solidFill>
              </a:rPr>
              <a:t>with</a:t>
            </a:r>
            <a:r>
              <a:rPr lang="cs-CZ" dirty="0">
                <a:solidFill>
                  <a:srgbClr val="444444"/>
                </a:solidFill>
              </a:rPr>
              <a:t> </a:t>
            </a:r>
            <a:r>
              <a:rPr lang="cs-CZ" dirty="0" err="1">
                <a:solidFill>
                  <a:srgbClr val="444444"/>
                </a:solidFill>
              </a:rPr>
              <a:t>high</a:t>
            </a:r>
            <a:r>
              <a:rPr lang="cs-CZ" dirty="0">
                <a:solidFill>
                  <a:srgbClr val="444444"/>
                </a:solidFill>
              </a:rPr>
              <a:t> IOP (x </a:t>
            </a:r>
            <a:r>
              <a:rPr lang="cs-CZ" dirty="0" err="1">
                <a:solidFill>
                  <a:srgbClr val="444444"/>
                </a:solidFill>
              </a:rPr>
              <a:t>normal</a:t>
            </a:r>
            <a:r>
              <a:rPr lang="cs-CZ" dirty="0">
                <a:solidFill>
                  <a:srgbClr val="444444"/>
                </a:solidFill>
              </a:rPr>
              <a:t> </a:t>
            </a:r>
            <a:r>
              <a:rPr lang="cs-CZ" dirty="0" err="1">
                <a:solidFill>
                  <a:srgbClr val="444444"/>
                </a:solidFill>
              </a:rPr>
              <a:t>tension</a:t>
            </a:r>
            <a:r>
              <a:rPr lang="cs-CZ" dirty="0">
                <a:solidFill>
                  <a:srgbClr val="444444"/>
                </a:solidFill>
              </a:rPr>
              <a:t> </a:t>
            </a:r>
            <a:r>
              <a:rPr lang="cs-CZ" dirty="0" err="1">
                <a:solidFill>
                  <a:srgbClr val="444444"/>
                </a:solidFill>
              </a:rPr>
              <a:t>glaucoma</a:t>
            </a:r>
            <a:r>
              <a:rPr lang="cs-CZ" dirty="0">
                <a:solidFill>
                  <a:srgbClr val="444444"/>
                </a:solidFill>
              </a:rPr>
              <a:t>)</a:t>
            </a:r>
          </a:p>
          <a:p>
            <a:r>
              <a:rPr lang="cs-CZ" dirty="0">
                <a:solidFill>
                  <a:srgbClr val="444444"/>
                </a:solidFill>
              </a:rPr>
              <a:t>Late </a:t>
            </a:r>
            <a:r>
              <a:rPr lang="cs-CZ" dirty="0" err="1">
                <a:solidFill>
                  <a:srgbClr val="444444"/>
                </a:solidFill>
              </a:rPr>
              <a:t>symptoms</a:t>
            </a:r>
            <a:r>
              <a:rPr lang="cs-CZ" dirty="0">
                <a:solidFill>
                  <a:srgbClr val="444444"/>
                </a:solidFill>
              </a:rPr>
              <a:t> </a:t>
            </a:r>
            <a:r>
              <a:rPr lang="cs-CZ" dirty="0" err="1">
                <a:solidFill>
                  <a:srgbClr val="444444"/>
                </a:solidFill>
              </a:rPr>
              <a:t>onset</a:t>
            </a:r>
            <a:endParaRPr lang="cs-CZ" dirty="0">
              <a:solidFill>
                <a:srgbClr val="444444"/>
              </a:solidFill>
            </a:endParaRPr>
          </a:p>
          <a:p>
            <a:r>
              <a:rPr lang="cs-CZ" dirty="0" err="1">
                <a:solidFill>
                  <a:srgbClr val="444444"/>
                </a:solidFill>
              </a:rPr>
              <a:t>Affects</a:t>
            </a:r>
            <a:r>
              <a:rPr lang="cs-CZ" dirty="0">
                <a:solidFill>
                  <a:srgbClr val="444444"/>
                </a:solidFill>
              </a:rPr>
              <a:t> </a:t>
            </a:r>
            <a:r>
              <a:rPr lang="cs-CZ" b="0" i="0" dirty="0">
                <a:solidFill>
                  <a:srgbClr val="212529"/>
                </a:solidFill>
                <a:effectLst/>
              </a:rPr>
              <a:t>60.5 </a:t>
            </a:r>
            <a:r>
              <a:rPr lang="cs-CZ" b="0" i="0" dirty="0" err="1">
                <a:solidFill>
                  <a:srgbClr val="212529"/>
                </a:solidFill>
                <a:effectLst/>
              </a:rPr>
              <a:t>million</a:t>
            </a:r>
            <a:r>
              <a:rPr lang="cs-CZ" b="0" i="0" dirty="0">
                <a:solidFill>
                  <a:srgbClr val="212529"/>
                </a:solidFill>
                <a:effectLst/>
              </a:rPr>
              <a:t> </a:t>
            </a:r>
            <a:r>
              <a:rPr lang="cs-CZ" b="0" i="0" dirty="0" err="1">
                <a:solidFill>
                  <a:srgbClr val="212529"/>
                </a:solidFill>
                <a:effectLst/>
              </a:rPr>
              <a:t>people</a:t>
            </a:r>
            <a:r>
              <a:rPr lang="cs-CZ" b="0" i="0" dirty="0">
                <a:solidFill>
                  <a:srgbClr val="212529"/>
                </a:solidFill>
                <a:effectLst/>
              </a:rPr>
              <a:t> </a:t>
            </a:r>
            <a:r>
              <a:rPr lang="cs-CZ" b="0" i="0" dirty="0" err="1">
                <a:solidFill>
                  <a:srgbClr val="212529"/>
                </a:solidFill>
                <a:effectLst/>
              </a:rPr>
              <a:t>worldwide</a:t>
            </a:r>
            <a:endParaRPr lang="cs-CZ" b="0" i="0" dirty="0">
              <a:solidFill>
                <a:srgbClr val="212529"/>
              </a:solidFill>
              <a:effectLst/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550397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6CE2E2-3154-1BF7-2D82-156909B7D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GLAUCOMA ESSENTIALS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268C59-188D-F0B4-F342-BB7DE8938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/>
          <a:lstStyle/>
          <a:p>
            <a:r>
              <a:rPr lang="en-US" b="0" i="0" dirty="0">
                <a:solidFill>
                  <a:srgbClr val="212529"/>
                </a:solidFill>
                <a:effectLst/>
              </a:rPr>
              <a:t>accounts for 8% of all cases of blindness and </a:t>
            </a:r>
            <a:r>
              <a:rPr lang="en-US" b="1" i="0" dirty="0">
                <a:solidFill>
                  <a:srgbClr val="212529"/>
                </a:solidFill>
                <a:effectLst/>
              </a:rPr>
              <a:t>is the leading cause of irreversible blindness worldwide</a:t>
            </a:r>
            <a:endParaRPr lang="cs-CZ" b="1" dirty="0"/>
          </a:p>
          <a:p>
            <a:r>
              <a:rPr lang="cs-CZ" dirty="0"/>
              <a:t>Early </a:t>
            </a:r>
            <a:r>
              <a:rPr lang="cs-CZ" dirty="0" err="1"/>
              <a:t>detection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essential</a:t>
            </a:r>
            <a:endParaRPr lang="cs-CZ" dirty="0"/>
          </a:p>
          <a:p>
            <a:pPr lvl="1"/>
            <a:r>
              <a:rPr lang="cs-CZ" dirty="0" err="1"/>
              <a:t>Educate</a:t>
            </a:r>
            <a:r>
              <a:rPr lang="cs-CZ" dirty="0"/>
              <a:t> </a:t>
            </a:r>
            <a:r>
              <a:rPr lang="cs-CZ" dirty="0" err="1"/>
              <a:t>patients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positive </a:t>
            </a:r>
          </a:p>
          <a:p>
            <a:pPr marL="457200" lvl="1" indent="0">
              <a:buNone/>
            </a:pPr>
            <a:r>
              <a:rPr lang="cs-CZ" dirty="0"/>
              <a:t>    </a:t>
            </a:r>
            <a:r>
              <a:rPr lang="cs-CZ" dirty="0" err="1"/>
              <a:t>family</a:t>
            </a:r>
            <a:r>
              <a:rPr lang="cs-CZ" dirty="0"/>
              <a:t> </a:t>
            </a:r>
            <a:r>
              <a:rPr lang="cs-CZ" dirty="0" err="1"/>
              <a:t>history</a:t>
            </a:r>
            <a:endParaRPr lang="cs-CZ" dirty="0"/>
          </a:p>
          <a:p>
            <a:pPr marL="457200" lvl="1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E7BAE82-2F55-7E24-D697-4BD830CEA9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71724"/>
            <a:ext cx="5494770" cy="448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0724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A5AAC1-9771-2A91-285D-B6F212CD0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GLAUCOMA ESSENTIALS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AB34717-A3E1-6BE6-E2C7-E56D028A44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4331"/>
            <a:ext cx="12213288" cy="536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79744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317545-949B-50B2-ABE2-77483DEB4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Thank</a:t>
            </a:r>
            <a:r>
              <a:rPr lang="cs-CZ" dirty="0"/>
              <a:t> </a:t>
            </a:r>
            <a:r>
              <a:rPr lang="cs-CZ" dirty="0" err="1"/>
              <a:t>you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5BB8BD-6E89-5945-38AB-0110455BAB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9963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096677-61D6-C814-6CBC-8E7688DF9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6075"/>
            <a:ext cx="10515600" cy="1325563"/>
          </a:xfrm>
        </p:spPr>
        <p:txBody>
          <a:bodyPr/>
          <a:lstStyle/>
          <a:p>
            <a:r>
              <a:rPr lang="cs-CZ" dirty="0" err="1"/>
              <a:t>Definition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650BB21-11BB-E6A1-56B7-A65D1F6717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group of diseases defined by a characteristic</a:t>
            </a:r>
            <a:r>
              <a:rPr lang="cs-CZ" dirty="0"/>
              <a:t> </a:t>
            </a:r>
            <a:r>
              <a:rPr lang="cs-CZ" b="1" dirty="0" err="1"/>
              <a:t>irreversible</a:t>
            </a:r>
            <a:r>
              <a:rPr lang="en-US" dirty="0"/>
              <a:t> </a:t>
            </a:r>
            <a:r>
              <a:rPr lang="en-US" b="1" dirty="0"/>
              <a:t>optic neuropathy </a:t>
            </a:r>
            <a:endParaRPr lang="cs-CZ" b="1" dirty="0"/>
          </a:p>
          <a:p>
            <a:pPr lvl="1"/>
            <a:r>
              <a:rPr lang="en-US" dirty="0"/>
              <a:t>remodeling of the connective tissue elements of the optic nerve head</a:t>
            </a:r>
            <a:endParaRPr lang="cs-CZ" dirty="0"/>
          </a:p>
          <a:p>
            <a:pPr lvl="1"/>
            <a:r>
              <a:rPr lang="en-US" dirty="0"/>
              <a:t>loss of neural tissue </a:t>
            </a:r>
            <a:r>
              <a:rPr lang="cs-CZ" dirty="0"/>
              <a:t>(ganglion </a:t>
            </a:r>
            <a:r>
              <a:rPr lang="cs-CZ" dirty="0" err="1"/>
              <a:t>cells</a:t>
            </a:r>
            <a:r>
              <a:rPr lang="cs-CZ" dirty="0"/>
              <a:t>)</a:t>
            </a:r>
          </a:p>
          <a:p>
            <a:pPr lvl="2"/>
            <a:r>
              <a:rPr lang="en-US" dirty="0"/>
              <a:t>associated with the eventual development of visual dysfunction. </a:t>
            </a:r>
            <a:endParaRPr lang="cs-CZ" dirty="0"/>
          </a:p>
          <a:p>
            <a:r>
              <a:rPr lang="en-US" dirty="0"/>
              <a:t>intraocular pressure (IOP) level is one of the primary risk factors for development of glaucoma, </a:t>
            </a:r>
            <a:r>
              <a:rPr lang="cs-CZ" b="1" dirty="0"/>
              <a:t>BUT</a:t>
            </a:r>
            <a:r>
              <a:rPr lang="en-US" b="1" dirty="0"/>
              <a:t> does not have a role in the definition of the disease</a:t>
            </a:r>
            <a:endParaRPr lang="cs-CZ" b="1" dirty="0"/>
          </a:p>
          <a:p>
            <a:r>
              <a:rPr lang="cs-CZ" b="1" dirty="0" err="1"/>
              <a:t>Glaucoma</a:t>
            </a:r>
            <a:r>
              <a:rPr lang="cs-CZ" b="1" dirty="0"/>
              <a:t> </a:t>
            </a:r>
            <a:r>
              <a:rPr lang="cs-CZ" b="1" i="0" dirty="0">
                <a:solidFill>
                  <a:srgbClr val="444444"/>
                </a:solidFill>
                <a:effectLst/>
              </a:rPr>
              <a:t>≠ </a:t>
            </a:r>
            <a:r>
              <a:rPr lang="cs-CZ" b="1" i="0" dirty="0" err="1">
                <a:solidFill>
                  <a:srgbClr val="444444"/>
                </a:solidFill>
                <a:effectLst/>
              </a:rPr>
              <a:t>elevated</a:t>
            </a:r>
            <a:r>
              <a:rPr lang="cs-CZ" b="1" i="0" dirty="0">
                <a:solidFill>
                  <a:srgbClr val="444444"/>
                </a:solidFill>
                <a:effectLst/>
              </a:rPr>
              <a:t> IOP!!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7667292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4911</TotalTime>
  <Words>1883</Words>
  <Application>Microsoft Office PowerPoint</Application>
  <PresentationFormat>Širokoúhlá obrazovka</PresentationFormat>
  <Paragraphs>314</Paragraphs>
  <Slides>89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89</vt:i4>
      </vt:variant>
    </vt:vector>
  </HeadingPairs>
  <TitlesOfParts>
    <vt:vector size="93" baseType="lpstr">
      <vt:lpstr>Arial</vt:lpstr>
      <vt:lpstr>Calibri</vt:lpstr>
      <vt:lpstr>Calibri Light</vt:lpstr>
      <vt:lpstr>Motiv Office</vt:lpstr>
      <vt:lpstr>GLAUCOMA</vt:lpstr>
      <vt:lpstr>Part 1: glaucoma essentials</vt:lpstr>
      <vt:lpstr>GLAUCOMA ESSENTIALS</vt:lpstr>
      <vt:lpstr>GLAUCOMA ESSENTIALS</vt:lpstr>
      <vt:lpstr>GLAUCOMA ESSENTIALS (OS)</vt:lpstr>
      <vt:lpstr>GLAUCOMA ESSENTIALS</vt:lpstr>
      <vt:lpstr>GLAUCOMA ESSENTIALS</vt:lpstr>
      <vt:lpstr>Part 2: definition, anatomy, patophysilogy</vt:lpstr>
      <vt:lpstr>Definition</vt:lpstr>
      <vt:lpstr>Glaucoma is not fully understood</vt:lpstr>
      <vt:lpstr>Aqueous Humor Dynamics</vt:lpstr>
      <vt:lpstr>Prezentace aplikace PowerPoint</vt:lpstr>
      <vt:lpstr>Prezentace aplikace PowerPoint</vt:lpstr>
      <vt:lpstr>Prezentace aplikace PowerPoint</vt:lpstr>
      <vt:lpstr>Aqueous Humor Dynamics</vt:lpstr>
      <vt:lpstr>Trabecular outflow</vt:lpstr>
      <vt:lpstr>Uveoscleral outflow</vt:lpstr>
      <vt:lpstr>Part 3: Classification</vt:lpstr>
      <vt:lpstr>Glaucoma classification</vt:lpstr>
      <vt:lpstr>Open angle gl. </vt:lpstr>
      <vt:lpstr>Angle closure gl.</vt:lpstr>
      <vt:lpstr>Childhood gl.</vt:lpstr>
      <vt:lpstr>Terminology: absolute glaucoma</vt:lpstr>
      <vt:lpstr>Part 4: Emergency cases: acute angle closure + malignant glaucoma</vt:lpstr>
      <vt:lpstr>ACUTE ANGLE CLOSURE</vt:lpstr>
      <vt:lpstr>Pupillary block</vt:lpstr>
      <vt:lpstr>Pupillary block</vt:lpstr>
      <vt:lpstr>Pupillary block</vt:lpstr>
      <vt:lpstr>Prezentace aplikace PowerPoint</vt:lpstr>
      <vt:lpstr>Acute angle closure - signs</vt:lpstr>
      <vt:lpstr>Acute angle closure – primary care</vt:lpstr>
      <vt:lpstr>Acute angle closure – secondary care</vt:lpstr>
      <vt:lpstr>Laser iridotomy video</vt:lpstr>
      <vt:lpstr>Special case: Malignant glaucoma   </vt:lpstr>
      <vt:lpstr>Part 5: Examination</vt:lpstr>
      <vt:lpstr>Examination in glaucoma</vt:lpstr>
      <vt:lpstr>Medical history in glaucoma</vt:lpstr>
      <vt:lpstr>Slit lamp examination</vt:lpstr>
      <vt:lpstr>Prezentace aplikace PowerPoint</vt:lpstr>
      <vt:lpstr>Prezentace aplikace PowerPoint</vt:lpstr>
      <vt:lpstr>Pigmentary glaucoma (secondary open angle)</vt:lpstr>
      <vt:lpstr>PEX glaucoma (secondary  open angle)</vt:lpstr>
      <vt:lpstr>Neovascular gl. (secondary angle closure)</vt:lpstr>
      <vt:lpstr>Van Herick grading </vt:lpstr>
      <vt:lpstr>Slit lamp examination</vt:lpstr>
      <vt:lpstr>Gonioscopy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Pigmentary glaucoma: E60c 4+ ptm</vt:lpstr>
      <vt:lpstr>Prezentace aplikace PowerPoint</vt:lpstr>
      <vt:lpstr>IOP MEASUREMENT - „NORMAL“ IOP?</vt:lpstr>
      <vt:lpstr>IOP measurement</vt:lpstr>
      <vt:lpstr>Aplanation tonometry - video</vt:lpstr>
      <vt:lpstr>IOP measurement</vt:lpstr>
      <vt:lpstr>Prezentace aplikace PowerPoint</vt:lpstr>
      <vt:lpstr>Perimetry</vt:lpstr>
      <vt:lpstr>OD  full field  120p</vt:lpstr>
      <vt:lpstr>OD threshold  24-2</vt:lpstr>
      <vt:lpstr>Prezentace aplikace PowerPoint</vt:lpstr>
      <vt:lpstr>Imaging</vt:lpstr>
      <vt:lpstr>Prezentace aplikace PowerPoint</vt:lpstr>
      <vt:lpstr>Part 6: Therapy</vt:lpstr>
      <vt:lpstr>Therapy = lowering IOP </vt:lpstr>
      <vt:lpstr>Antiglaucomatics</vt:lpstr>
      <vt:lpstr>Antiglaucomatics</vt:lpstr>
      <vt:lpstr>Antiglaucomatics</vt:lpstr>
      <vt:lpstr>Antiglaucomatics</vt:lpstr>
      <vt:lpstr>Antiglaucomatics</vt:lpstr>
      <vt:lpstr>Antiglaucomatics</vt:lpstr>
      <vt:lpstr>Antiglaucomatics</vt:lpstr>
      <vt:lpstr>LASER THERAPY </vt:lpstr>
      <vt:lpstr>Laser trabeculoplasty</vt:lpstr>
      <vt:lpstr>Cyclophotocoagulation</vt:lpstr>
      <vt:lpstr>Prezentace aplikace PowerPoint</vt:lpstr>
      <vt:lpstr>Cyklocryocoagulation - video</vt:lpstr>
      <vt:lpstr>Surgery</vt:lpstr>
      <vt:lpstr>Trabeculectomy</vt:lpstr>
      <vt:lpstr>Express implant</vt:lpstr>
      <vt:lpstr>Express implant - video</vt:lpstr>
      <vt:lpstr>MIGS – Xen implant</vt:lpstr>
      <vt:lpstr>MIGS – Preserflo implant </vt:lpstr>
      <vt:lpstr>Part 7: glaucoma essentials </vt:lpstr>
      <vt:lpstr>GLAUCOMA ESSENTIALS</vt:lpstr>
      <vt:lpstr>GLAUCOMA ESSENTIALS</vt:lpstr>
      <vt:lpstr>GLAUCOMA ESSENTIALS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GLAUCOMA</dc:title>
  <dc:creator>Jan Vichr</dc:creator>
  <cp:lastModifiedBy>Vichr Jan</cp:lastModifiedBy>
  <cp:revision>15</cp:revision>
  <dcterms:created xsi:type="dcterms:W3CDTF">2023-02-12T21:19:48Z</dcterms:created>
  <dcterms:modified xsi:type="dcterms:W3CDTF">2024-10-10T20:21:06Z</dcterms:modified>
</cp:coreProperties>
</file>