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0" r:id="rId5"/>
    <p:sldId id="261" r:id="rId6"/>
    <p:sldId id="258" r:id="rId7"/>
    <p:sldId id="264" r:id="rId8"/>
    <p:sldId id="263" r:id="rId9"/>
    <p:sldId id="265" r:id="rId10"/>
    <p:sldId id="268" r:id="rId11"/>
    <p:sldId id="271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2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D8D8A6-53C3-41EC-9EDB-31327257358F}" type="datetimeFigureOut">
              <a:rPr lang="cs-CZ" smtClean="0"/>
              <a:t>20. 10. 2015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8321869-E4C2-4667-86C3-830C4E8812B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Anaphylaxis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Pavel Suk</a:t>
            </a:r>
          </a:p>
        </p:txBody>
      </p:sp>
    </p:spTree>
    <p:extLst>
      <p:ext uri="{BB962C8B-B14F-4D97-AF65-F5344CB8AC3E}">
        <p14:creationId xmlns:p14="http://schemas.microsoft.com/office/powerpoint/2010/main" val="92574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remove</a:t>
            </a:r>
            <a:r>
              <a:rPr lang="cs-CZ" dirty="0" smtClean="0"/>
              <a:t> antigen</a:t>
            </a:r>
          </a:p>
          <a:p>
            <a:r>
              <a:rPr lang="cs-CZ" dirty="0" smtClean="0"/>
              <a:t>call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endParaRPr lang="cs-CZ" dirty="0" smtClean="0"/>
          </a:p>
          <a:p>
            <a:r>
              <a:rPr lang="cs-CZ" dirty="0" smtClean="0"/>
              <a:t>oxygen</a:t>
            </a:r>
          </a:p>
          <a:p>
            <a:r>
              <a:rPr lang="cs-CZ" dirty="0" err="1" smtClean="0"/>
              <a:t>supine</a:t>
            </a:r>
            <a:r>
              <a:rPr lang="cs-CZ" dirty="0" smtClean="0"/>
              <a:t>/</a:t>
            </a:r>
            <a:r>
              <a:rPr lang="cs-CZ" dirty="0" err="1" smtClean="0"/>
              <a:t>semi-recumbent</a:t>
            </a:r>
            <a:r>
              <a:rPr lang="cs-CZ" dirty="0" smtClean="0"/>
              <a:t> </a:t>
            </a:r>
            <a:r>
              <a:rPr lang="cs-CZ" dirty="0" err="1" smtClean="0"/>
              <a:t>postion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eleveted</a:t>
            </a:r>
            <a:r>
              <a:rPr lang="cs-CZ" dirty="0" smtClean="0"/>
              <a:t>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limbs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Treatment</a:t>
            </a:r>
            <a:endParaRPr lang="cs-CZ" dirty="0"/>
          </a:p>
        </p:txBody>
      </p:sp>
      <p:pic>
        <p:nvPicPr>
          <p:cNvPr id="3074" name="Picture 2" descr="Výsledek obrázku pro semi-recumb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836712"/>
            <a:ext cx="2181225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640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/>
          <a:lstStyle/>
          <a:p>
            <a:r>
              <a:rPr lang="en-US" dirty="0" smtClean="0"/>
              <a:t>decreases </a:t>
            </a:r>
            <a:r>
              <a:rPr lang="cs-CZ" dirty="0" smtClean="0"/>
              <a:t>histamine</a:t>
            </a:r>
            <a:r>
              <a:rPr lang="en-US" dirty="0" smtClean="0"/>
              <a:t>release </a:t>
            </a:r>
            <a:r>
              <a:rPr lang="en-US" dirty="0"/>
              <a:t>from mast cells</a:t>
            </a:r>
            <a:endParaRPr lang="cs-CZ" dirty="0"/>
          </a:p>
          <a:p>
            <a:r>
              <a:rPr lang="cs-CZ" dirty="0" err="1" smtClean="0"/>
              <a:t>intramuscular</a:t>
            </a:r>
            <a:r>
              <a:rPr lang="cs-CZ" dirty="0" smtClean="0"/>
              <a:t> (</a:t>
            </a:r>
            <a:r>
              <a:rPr lang="cs-CZ" dirty="0" err="1" smtClean="0"/>
              <a:t>thigh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dose </a:t>
            </a:r>
            <a:r>
              <a:rPr lang="cs-CZ" dirty="0"/>
              <a:t>0.3 to 0.5 mg </a:t>
            </a:r>
          </a:p>
          <a:p>
            <a:r>
              <a:rPr lang="cs-CZ" dirty="0"/>
              <a:t>0.01 mg/kg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children</a:t>
            </a:r>
            <a:endParaRPr lang="cs-CZ" dirty="0"/>
          </a:p>
          <a:p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repeated</a:t>
            </a:r>
            <a:r>
              <a:rPr lang="cs-CZ" dirty="0"/>
              <a:t> in 10-15 min </a:t>
            </a:r>
            <a:r>
              <a:rPr lang="cs-CZ" dirty="0" err="1"/>
              <a:t>intervals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Epinephrine</a:t>
            </a:r>
            <a:endParaRPr lang="cs-CZ" dirty="0"/>
          </a:p>
        </p:txBody>
      </p:sp>
      <p:pic>
        <p:nvPicPr>
          <p:cNvPr id="4098" name="Picture 2" descr="http://www.thailandsnakes.com/wp-content/uploads/2015/09/Epipen-Thaila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33056"/>
            <a:ext cx="364840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keletal formula of adrena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221088"/>
            <a:ext cx="2576587" cy="174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160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H1</a:t>
            </a:r>
            <a:r>
              <a:rPr lang="cs-CZ" dirty="0" smtClean="0"/>
              <a:t>/H2</a:t>
            </a:r>
            <a:r>
              <a:rPr lang="en-US" dirty="0" smtClean="0"/>
              <a:t> </a:t>
            </a:r>
            <a:r>
              <a:rPr lang="en-US" dirty="0"/>
              <a:t>antihistamines </a:t>
            </a:r>
            <a:endParaRPr lang="cs-CZ" dirty="0" smtClean="0"/>
          </a:p>
          <a:p>
            <a:pPr lvl="1"/>
            <a:r>
              <a:rPr lang="en-US" dirty="0" smtClean="0"/>
              <a:t>relieve itch</a:t>
            </a:r>
            <a:r>
              <a:rPr lang="cs-CZ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hives</a:t>
            </a:r>
            <a:endParaRPr lang="cs-CZ" dirty="0" smtClean="0"/>
          </a:p>
          <a:p>
            <a:pPr lvl="1"/>
            <a:r>
              <a:rPr lang="cs-CZ" dirty="0" smtClean="0"/>
              <a:t>do not </a:t>
            </a:r>
            <a:r>
              <a:rPr lang="cs-CZ" dirty="0" err="1" smtClean="0"/>
              <a:t>improve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endParaRPr lang="cs-CZ" dirty="0" smtClean="0"/>
          </a:p>
          <a:p>
            <a:r>
              <a:rPr lang="cs-CZ" dirty="0" err="1" smtClean="0"/>
              <a:t>glucocorticoids</a:t>
            </a:r>
            <a:r>
              <a:rPr lang="cs-CZ" dirty="0"/>
              <a:t> </a:t>
            </a:r>
            <a:endParaRPr lang="cs-CZ" dirty="0" smtClean="0"/>
          </a:p>
          <a:p>
            <a:pPr lvl="1"/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onset</a:t>
            </a:r>
            <a:r>
              <a:rPr lang="cs-CZ" dirty="0" smtClean="0"/>
              <a:t> in </a:t>
            </a:r>
            <a:r>
              <a:rPr lang="cs-CZ" dirty="0" err="1" smtClean="0"/>
              <a:t>hours</a:t>
            </a:r>
            <a:endParaRPr lang="cs-CZ" dirty="0" smtClean="0"/>
          </a:p>
          <a:p>
            <a:pPr lvl="1"/>
            <a:r>
              <a:rPr lang="cs-CZ" dirty="0" err="1" smtClean="0"/>
              <a:t>methylprednisone</a:t>
            </a:r>
            <a:r>
              <a:rPr lang="cs-CZ" dirty="0" smtClean="0"/>
              <a:t> 1-2 mg/kg IV</a:t>
            </a:r>
          </a:p>
          <a:p>
            <a:r>
              <a:rPr lang="cs-CZ" dirty="0" err="1" smtClean="0"/>
              <a:t>bronchodilators</a:t>
            </a:r>
            <a:r>
              <a:rPr lang="cs-CZ" dirty="0" smtClean="0"/>
              <a:t> (</a:t>
            </a:r>
            <a:r>
              <a:rPr lang="cs-CZ" dirty="0" err="1" smtClean="0"/>
              <a:t>salbutamol</a:t>
            </a:r>
            <a:r>
              <a:rPr lang="cs-CZ" dirty="0" smtClean="0"/>
              <a:t>, …)</a:t>
            </a:r>
          </a:p>
          <a:p>
            <a:pPr lvl="1"/>
            <a:r>
              <a:rPr lang="cs-CZ" dirty="0" smtClean="0"/>
              <a:t>adrenaline has </a:t>
            </a:r>
            <a:r>
              <a:rPr lang="cs-CZ" dirty="0" err="1" smtClean="0"/>
              <a:t>strong</a:t>
            </a:r>
            <a:r>
              <a:rPr lang="cs-CZ" dirty="0" smtClean="0"/>
              <a:t> BDL </a:t>
            </a:r>
            <a:r>
              <a:rPr lang="cs-CZ" dirty="0" err="1" smtClean="0"/>
              <a:t>effect</a:t>
            </a:r>
            <a:endParaRPr lang="cs-CZ" dirty="0" smtClean="0"/>
          </a:p>
          <a:p>
            <a:r>
              <a:rPr lang="cs-CZ" dirty="0" smtClean="0"/>
              <a:t>IV </a:t>
            </a:r>
            <a:r>
              <a:rPr lang="cs-CZ" dirty="0" err="1" smtClean="0"/>
              <a:t>fluids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912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observation</a:t>
            </a:r>
            <a:r>
              <a:rPr lang="cs-CZ" dirty="0" smtClean="0"/>
              <a:t> 4-8 </a:t>
            </a:r>
            <a:r>
              <a:rPr lang="cs-CZ" dirty="0" err="1" smtClean="0"/>
              <a:t>hours</a:t>
            </a:r>
            <a:endParaRPr lang="cs-CZ" dirty="0" smtClean="0"/>
          </a:p>
          <a:p>
            <a:pPr lvl="1"/>
            <a:r>
              <a:rPr lang="cs-CZ" dirty="0" err="1" smtClean="0"/>
              <a:t>with</a:t>
            </a:r>
            <a:r>
              <a:rPr lang="cs-CZ" dirty="0" smtClean="0"/>
              <a:t> risk </a:t>
            </a:r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longer</a:t>
            </a:r>
            <a:r>
              <a:rPr lang="cs-CZ" dirty="0" smtClean="0"/>
              <a:t> (&gt; 12 </a:t>
            </a:r>
            <a:r>
              <a:rPr lang="cs-CZ" dirty="0" err="1" smtClean="0"/>
              <a:t>hours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lab</a:t>
            </a:r>
            <a:r>
              <a:rPr lang="cs-CZ" dirty="0" smtClean="0"/>
              <a:t> </a:t>
            </a:r>
            <a:r>
              <a:rPr lang="cs-CZ" dirty="0" err="1" smtClean="0"/>
              <a:t>diagnostics</a:t>
            </a:r>
            <a:r>
              <a:rPr lang="cs-CZ" dirty="0" smtClean="0"/>
              <a:t> - </a:t>
            </a:r>
            <a:r>
              <a:rPr lang="en-GB" dirty="0" smtClean="0"/>
              <a:t>serum </a:t>
            </a:r>
            <a:r>
              <a:rPr lang="en-GB" dirty="0" err="1"/>
              <a:t>tryptase</a:t>
            </a:r>
            <a:endParaRPr lang="en-GB" dirty="0"/>
          </a:p>
          <a:p>
            <a:pPr lvl="1"/>
            <a:r>
              <a:rPr lang="en-GB" dirty="0"/>
              <a:t>ideally within 3 hours from symptoms onset</a:t>
            </a:r>
          </a:p>
          <a:p>
            <a:r>
              <a:rPr lang="cs-CZ" dirty="0" err="1" smtClean="0"/>
              <a:t>pathogen</a:t>
            </a:r>
            <a:r>
              <a:rPr lang="cs-CZ" dirty="0" smtClean="0"/>
              <a:t> </a:t>
            </a:r>
            <a:r>
              <a:rPr lang="cs-CZ" dirty="0" err="1" smtClean="0"/>
              <a:t>identification</a:t>
            </a:r>
            <a:endParaRPr lang="cs-CZ" dirty="0" smtClean="0"/>
          </a:p>
          <a:p>
            <a:pPr lvl="1"/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IgE</a:t>
            </a:r>
            <a:endParaRPr lang="cs-CZ" dirty="0" smtClean="0"/>
          </a:p>
          <a:p>
            <a:pPr lvl="1"/>
            <a:r>
              <a:rPr lang="cs-CZ" dirty="0" smtClean="0"/>
              <a:t>skin </a:t>
            </a:r>
            <a:r>
              <a:rPr lang="cs-CZ" dirty="0" err="1" smtClean="0"/>
              <a:t>testing</a:t>
            </a:r>
            <a:endParaRPr lang="cs-CZ" dirty="0" smtClean="0"/>
          </a:p>
          <a:p>
            <a:r>
              <a:rPr lang="cs-CZ" dirty="0" err="1" smtClean="0"/>
              <a:t>Epipen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high</a:t>
            </a:r>
            <a:r>
              <a:rPr lang="cs-CZ" dirty="0" smtClean="0"/>
              <a:t>-risk </a:t>
            </a:r>
            <a:r>
              <a:rPr lang="cs-CZ" dirty="0" err="1" smtClean="0"/>
              <a:t>patients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Follow</a:t>
            </a:r>
            <a:r>
              <a:rPr lang="cs-CZ" dirty="0" smtClean="0"/>
              <a:t>-up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90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serio</a:t>
            </a:r>
            <a:r>
              <a:rPr lang="cs-CZ" dirty="0" smtClean="0"/>
              <a:t>u</a:t>
            </a:r>
            <a:r>
              <a:rPr lang="en-GB" dirty="0" smtClean="0"/>
              <a:t>s allergic reaction with rapid onset (minutes to hours)</a:t>
            </a:r>
          </a:p>
          <a:p>
            <a:r>
              <a:rPr lang="en-GB" dirty="0" err="1" smtClean="0"/>
              <a:t>diagnos</a:t>
            </a:r>
            <a:r>
              <a:rPr lang="cs-CZ" dirty="0" err="1" smtClean="0"/>
              <a:t>is</a:t>
            </a:r>
            <a:r>
              <a:rPr lang="en-GB" dirty="0" smtClean="0"/>
              <a:t> is </a:t>
            </a:r>
            <a:r>
              <a:rPr lang="cs-CZ" dirty="0" err="1" smtClean="0"/>
              <a:t>mainly</a:t>
            </a:r>
            <a:r>
              <a:rPr lang="cs-CZ" dirty="0" smtClean="0"/>
              <a:t> </a:t>
            </a:r>
            <a:r>
              <a:rPr lang="en-GB" dirty="0" smtClean="0"/>
              <a:t>clinical</a:t>
            </a:r>
          </a:p>
          <a:p>
            <a:endParaRPr lang="en-GB" dirty="0" smtClean="0"/>
          </a:p>
          <a:p>
            <a:r>
              <a:rPr lang="cs-CZ" dirty="0" err="1" smtClean="0"/>
              <a:t>trigger</a:t>
            </a:r>
            <a:r>
              <a:rPr lang="cs-CZ" dirty="0" smtClean="0"/>
              <a:t> -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anestetics</a:t>
            </a:r>
            <a:endParaRPr lang="cs-CZ" dirty="0" smtClean="0"/>
          </a:p>
          <a:p>
            <a:pPr lvl="1"/>
            <a:r>
              <a:rPr lang="cs-CZ" dirty="0" err="1" smtClean="0"/>
              <a:t>esters</a:t>
            </a:r>
            <a:r>
              <a:rPr lang="cs-CZ" dirty="0" smtClean="0"/>
              <a:t> (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allergenic</a:t>
            </a:r>
            <a:r>
              <a:rPr lang="cs-CZ" dirty="0" smtClean="0"/>
              <a:t> </a:t>
            </a:r>
            <a:r>
              <a:rPr lang="cs-CZ" dirty="0" err="1" smtClean="0"/>
              <a:t>potential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amids</a:t>
            </a:r>
            <a:r>
              <a:rPr lang="cs-CZ" dirty="0" smtClean="0"/>
              <a:t> (</a:t>
            </a:r>
            <a:r>
              <a:rPr lang="cs-CZ" dirty="0" err="1" smtClean="0"/>
              <a:t>safer</a:t>
            </a:r>
            <a:r>
              <a:rPr lang="cs-CZ" dirty="0" smtClean="0"/>
              <a:t>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Definition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44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massive release of histamine</a:t>
            </a:r>
            <a:r>
              <a:rPr lang="cs-CZ" dirty="0" smtClean="0"/>
              <a:t> (+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mediators</a:t>
            </a:r>
            <a:r>
              <a:rPr lang="cs-CZ" dirty="0" smtClean="0"/>
              <a:t>) </a:t>
            </a:r>
            <a:r>
              <a:rPr lang="en-GB" dirty="0" smtClean="0"/>
              <a:t> from mast cells</a:t>
            </a:r>
            <a:r>
              <a:rPr lang="cs-CZ" dirty="0" smtClean="0"/>
              <a:t> and </a:t>
            </a:r>
            <a:r>
              <a:rPr lang="cs-CZ" dirty="0" err="1" smtClean="0"/>
              <a:t>basophils</a:t>
            </a:r>
            <a:endParaRPr lang="cs-CZ" dirty="0" smtClean="0"/>
          </a:p>
          <a:p>
            <a:r>
              <a:rPr lang="cs-CZ" dirty="0" err="1" smtClean="0"/>
              <a:t>activation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IgE</a:t>
            </a:r>
            <a:r>
              <a:rPr lang="cs-CZ" dirty="0" smtClean="0"/>
              <a:t> </a:t>
            </a:r>
            <a:r>
              <a:rPr lang="cs-CZ" dirty="0" err="1" smtClean="0"/>
              <a:t>depenent</a:t>
            </a:r>
            <a:r>
              <a:rPr lang="cs-CZ" dirty="0" smtClean="0"/>
              <a:t> = </a:t>
            </a:r>
            <a:r>
              <a:rPr lang="cs-CZ" dirty="0" err="1" smtClean="0"/>
              <a:t>true</a:t>
            </a:r>
            <a:r>
              <a:rPr lang="cs-CZ" dirty="0" smtClean="0"/>
              <a:t> </a:t>
            </a:r>
            <a:r>
              <a:rPr lang="cs-CZ" dirty="0" err="1" smtClean="0"/>
              <a:t>anaphylactic</a:t>
            </a:r>
            <a:r>
              <a:rPr lang="cs-CZ" dirty="0" smtClean="0"/>
              <a:t> </a:t>
            </a:r>
            <a:r>
              <a:rPr lang="cs-CZ" dirty="0" err="1" smtClean="0"/>
              <a:t>reaction</a:t>
            </a:r>
            <a:endParaRPr lang="cs-CZ" dirty="0" smtClean="0"/>
          </a:p>
          <a:p>
            <a:pPr lvl="1"/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immunologic</a:t>
            </a:r>
            <a:r>
              <a:rPr lang="cs-CZ" dirty="0" smtClean="0"/>
              <a:t> </a:t>
            </a:r>
            <a:r>
              <a:rPr lang="cs-CZ" dirty="0" err="1" smtClean="0"/>
              <a:t>pathways</a:t>
            </a:r>
            <a:endParaRPr lang="cs-CZ" dirty="0" smtClean="0"/>
          </a:p>
          <a:p>
            <a:pPr lvl="1"/>
            <a:r>
              <a:rPr lang="cs-CZ" dirty="0" smtClean="0"/>
              <a:t>non-</a:t>
            </a:r>
            <a:r>
              <a:rPr lang="cs-CZ" dirty="0" err="1" smtClean="0"/>
              <a:t>immunologic</a:t>
            </a:r>
            <a:r>
              <a:rPr lang="cs-CZ" dirty="0" smtClean="0"/>
              <a:t> (</a:t>
            </a:r>
            <a:r>
              <a:rPr lang="cs-CZ" dirty="0" err="1" smtClean="0"/>
              <a:t>opiods</a:t>
            </a:r>
            <a:r>
              <a:rPr lang="cs-CZ" dirty="0" smtClean="0"/>
              <a:t>, </a:t>
            </a:r>
            <a:r>
              <a:rPr lang="cs-CZ" dirty="0" err="1" smtClean="0"/>
              <a:t>exercise</a:t>
            </a:r>
            <a:r>
              <a:rPr lang="cs-CZ" dirty="0" smtClean="0"/>
              <a:t>, …)</a:t>
            </a:r>
          </a:p>
          <a:p>
            <a:pPr lvl="1"/>
            <a:r>
              <a:rPr lang="cs-CZ" dirty="0" err="1" smtClean="0"/>
              <a:t>idiopathic</a:t>
            </a:r>
            <a:endParaRPr lang="cs-CZ" dirty="0" smtClean="0"/>
          </a:p>
          <a:p>
            <a:r>
              <a:rPr lang="cs-CZ" dirty="0" smtClean="0"/>
              <a:t>histamin </a:t>
            </a:r>
            <a:r>
              <a:rPr lang="cs-CZ" dirty="0" err="1" smtClean="0"/>
              <a:t>effects</a:t>
            </a:r>
            <a:endParaRPr lang="cs-CZ" dirty="0" smtClean="0"/>
          </a:p>
          <a:p>
            <a:pPr lvl="1"/>
            <a:r>
              <a:rPr lang="en-US" dirty="0"/>
              <a:t>contraction of </a:t>
            </a:r>
            <a:r>
              <a:rPr lang="en-US" dirty="0" smtClean="0"/>
              <a:t>smooth muscles</a:t>
            </a:r>
            <a:endParaRPr lang="cs-CZ" dirty="0" smtClean="0"/>
          </a:p>
          <a:p>
            <a:pPr lvl="1"/>
            <a:r>
              <a:rPr lang="en-US" dirty="0" smtClean="0"/>
              <a:t>vasodilation</a:t>
            </a:r>
            <a:r>
              <a:rPr lang="en-US" dirty="0"/>
              <a:t>, </a:t>
            </a:r>
            <a:r>
              <a:rPr lang="cs-CZ" dirty="0" err="1" smtClean="0"/>
              <a:t>capillary</a:t>
            </a:r>
            <a:r>
              <a:rPr lang="cs-CZ" dirty="0" smtClean="0"/>
              <a:t> </a:t>
            </a:r>
            <a:r>
              <a:rPr lang="en-US" dirty="0" smtClean="0"/>
              <a:t>leakage </a:t>
            </a:r>
            <a:r>
              <a:rPr lang="cs-CZ" dirty="0" smtClean="0"/>
              <a:t>(</a:t>
            </a:r>
            <a:r>
              <a:rPr lang="cs-CZ" dirty="0" err="1" smtClean="0"/>
              <a:t>oedema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myocardial</a:t>
            </a:r>
            <a:r>
              <a:rPr lang="cs-CZ" dirty="0" smtClean="0"/>
              <a:t> </a:t>
            </a:r>
            <a:r>
              <a:rPr lang="en-US" dirty="0" smtClean="0"/>
              <a:t>depression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Pathophysiology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67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Skin</a:t>
            </a:r>
            <a:endParaRPr lang="cs-CZ" dirty="0"/>
          </a:p>
        </p:txBody>
      </p:sp>
      <p:pic>
        <p:nvPicPr>
          <p:cNvPr id="1026" name="Picture 2" descr="http://www.nhs.uk/Conditions/Nettle-rash/PublishingImages/urticaria_342x198_ADNYD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48680"/>
            <a:ext cx="44775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webmd.com/dtmcms/live/webmd/consumer_assets/site_images/articles/health_tools/adult_skin_problems_slideshow/phototake-rm-hives_urticaria_skin_ras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832" y="3645024"/>
            <a:ext cx="4271945" cy="2902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nlm.nih.gov/medlineplus/ency/images/ency/fullsize/248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645024"/>
            <a:ext cx="3792128" cy="280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67543" y="2910135"/>
            <a:ext cx="326082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dirty="0" err="1" smtClean="0"/>
              <a:t>absent</a:t>
            </a:r>
            <a:r>
              <a:rPr lang="cs-CZ" sz="2400" dirty="0" smtClean="0"/>
              <a:t> in 20 % </a:t>
            </a:r>
            <a:r>
              <a:rPr lang="cs-CZ" sz="2400" dirty="0" err="1" smtClean="0"/>
              <a:t>cases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34204" y="1336992"/>
            <a:ext cx="2127505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2000" dirty="0" err="1" smtClean="0"/>
              <a:t>Hives</a:t>
            </a:r>
            <a:r>
              <a:rPr lang="cs-CZ" sz="2000" dirty="0" smtClean="0"/>
              <a:t> (</a:t>
            </a:r>
            <a:r>
              <a:rPr lang="cs-CZ" sz="2000" dirty="0" err="1" smtClean="0"/>
              <a:t>utricaria</a:t>
            </a:r>
            <a:r>
              <a:rPr lang="cs-CZ" sz="2000" dirty="0" smtClean="0"/>
              <a:t>)</a:t>
            </a:r>
          </a:p>
          <a:p>
            <a:pPr algn="ctr"/>
            <a:r>
              <a:rPr lang="cs-CZ" sz="2000" dirty="0" err="1" smtClean="0"/>
              <a:t>Flushing</a:t>
            </a:r>
            <a:endParaRPr lang="cs-CZ" sz="2000" dirty="0" smtClean="0"/>
          </a:p>
          <a:p>
            <a:pPr algn="ctr"/>
            <a:r>
              <a:rPr lang="cs-CZ" sz="2000" dirty="0" err="1" smtClean="0"/>
              <a:t>Itching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9880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cs-CZ" dirty="0" err="1" smtClean="0"/>
              <a:t>Facial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swelling</a:t>
            </a:r>
            <a:endParaRPr lang="cs-CZ" dirty="0"/>
          </a:p>
        </p:txBody>
      </p:sp>
      <p:pic>
        <p:nvPicPr>
          <p:cNvPr id="2050" name="Picture 2" descr="http://media.tumblr.com/6f4490a7b47baf4d5c5687ee3adc91aa/tumblr_inline_mqvogdOcXM1qd5s1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04664"/>
            <a:ext cx="4457700" cy="59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jeffreysterlingmd.files.wordpress.com/2013/10/angioedema_250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88109"/>
            <a:ext cx="2736304" cy="322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19651" y="1916832"/>
            <a:ext cx="2464137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smtClean="0"/>
              <a:t>eyelids / lips / </a:t>
            </a:r>
          </a:p>
          <a:p>
            <a:pPr algn="ctr"/>
            <a:r>
              <a:rPr lang="en-GB" sz="2400" smtClean="0"/>
              <a:t>tongue / uvula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298182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23936"/>
          </a:xfrm>
        </p:spPr>
        <p:txBody>
          <a:bodyPr>
            <a:normAutofit/>
          </a:bodyPr>
          <a:lstStyle/>
          <a:p>
            <a:r>
              <a:rPr lang="en-GB" dirty="0" smtClean="0"/>
              <a:t>respiratory </a:t>
            </a:r>
            <a:r>
              <a:rPr lang="cs-CZ" dirty="0" smtClean="0"/>
              <a:t>(up to 70 %)</a:t>
            </a:r>
            <a:endParaRPr lang="en-GB" dirty="0" smtClean="0"/>
          </a:p>
          <a:p>
            <a:pPr lvl="1"/>
            <a:r>
              <a:rPr lang="cs-CZ" dirty="0" err="1" smtClean="0"/>
              <a:t>tachypnoea</a:t>
            </a:r>
            <a:endParaRPr lang="cs-CZ" dirty="0" smtClean="0"/>
          </a:p>
          <a:p>
            <a:pPr lvl="1"/>
            <a:r>
              <a:rPr lang="en-GB" dirty="0" smtClean="0"/>
              <a:t>wheezes</a:t>
            </a:r>
            <a:r>
              <a:rPr lang="cs-CZ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stridor</a:t>
            </a:r>
          </a:p>
          <a:p>
            <a:pPr lvl="1"/>
            <a:r>
              <a:rPr lang="en-GB" dirty="0" smtClean="0"/>
              <a:t>hypoxia</a:t>
            </a:r>
            <a:endParaRPr lang="cs-CZ" dirty="0" smtClean="0"/>
          </a:p>
          <a:p>
            <a:pPr lvl="1"/>
            <a:r>
              <a:rPr lang="cs-CZ" dirty="0" err="1" smtClean="0"/>
              <a:t>nasal</a:t>
            </a:r>
            <a:r>
              <a:rPr lang="cs-CZ" dirty="0" smtClean="0"/>
              <a:t> </a:t>
            </a:r>
            <a:r>
              <a:rPr lang="cs-CZ" dirty="0" err="1" smtClean="0"/>
              <a:t>discharge</a:t>
            </a:r>
            <a:endParaRPr lang="cs-CZ" dirty="0" smtClean="0"/>
          </a:p>
          <a:p>
            <a:pPr lvl="1"/>
            <a:r>
              <a:rPr lang="cs-CZ" dirty="0" err="1" smtClean="0"/>
              <a:t>voice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endParaRPr lang="cs-CZ" dirty="0" smtClean="0"/>
          </a:p>
          <a:p>
            <a:pPr lvl="1"/>
            <a:r>
              <a:rPr lang="cs-CZ" dirty="0" err="1" smtClean="0"/>
              <a:t>throat</a:t>
            </a:r>
            <a:r>
              <a:rPr lang="cs-CZ" dirty="0" smtClean="0"/>
              <a:t> </a:t>
            </a:r>
            <a:r>
              <a:rPr lang="cs-CZ" dirty="0" err="1" smtClean="0"/>
              <a:t>closure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Systemic symptoms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63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cardiovascular</a:t>
            </a:r>
            <a:r>
              <a:rPr lang="cs-CZ" dirty="0"/>
              <a:t> (up to 50% </a:t>
            </a:r>
            <a:r>
              <a:rPr lang="cs-CZ" dirty="0" err="1"/>
              <a:t>cases</a:t>
            </a:r>
            <a:r>
              <a:rPr lang="cs-CZ" dirty="0"/>
              <a:t>)</a:t>
            </a:r>
            <a:endParaRPr lang="en-GB" dirty="0"/>
          </a:p>
          <a:p>
            <a:pPr lvl="1"/>
            <a:r>
              <a:rPr lang="cs-CZ" dirty="0" err="1"/>
              <a:t>tachycardia</a:t>
            </a:r>
            <a:endParaRPr lang="cs-CZ" dirty="0"/>
          </a:p>
          <a:p>
            <a:pPr lvl="1"/>
            <a:r>
              <a:rPr lang="en-GB" dirty="0"/>
              <a:t>hypotension</a:t>
            </a:r>
            <a:endParaRPr lang="cs-CZ" dirty="0"/>
          </a:p>
          <a:p>
            <a:pPr lvl="1"/>
            <a:r>
              <a:rPr lang="cs-CZ" dirty="0" err="1"/>
              <a:t>dizziness</a:t>
            </a:r>
            <a:endParaRPr lang="cs-CZ" dirty="0"/>
          </a:p>
          <a:p>
            <a:pPr lvl="1"/>
            <a:r>
              <a:rPr lang="en-GB" dirty="0"/>
              <a:t>syncope</a:t>
            </a:r>
            <a:r>
              <a:rPr lang="cs-CZ" dirty="0"/>
              <a:t> (</a:t>
            </a:r>
            <a:r>
              <a:rPr lang="cs-CZ" dirty="0" err="1"/>
              <a:t>hypotonia</a:t>
            </a:r>
            <a:r>
              <a:rPr lang="cs-CZ" dirty="0"/>
              <a:t>)</a:t>
            </a:r>
            <a:endParaRPr lang="en-GB" dirty="0"/>
          </a:p>
          <a:p>
            <a:pPr lvl="1"/>
            <a:r>
              <a:rPr lang="en-GB" dirty="0"/>
              <a:t>incontinence</a:t>
            </a:r>
            <a:endParaRPr lang="cs-CZ" dirty="0"/>
          </a:p>
          <a:p>
            <a:r>
              <a:rPr lang="en-GB" dirty="0"/>
              <a:t>gastrointestinal</a:t>
            </a:r>
            <a:r>
              <a:rPr lang="cs-CZ" dirty="0"/>
              <a:t> (up to 50% </a:t>
            </a:r>
            <a:r>
              <a:rPr lang="cs-CZ" dirty="0" err="1"/>
              <a:t>cases</a:t>
            </a:r>
            <a:r>
              <a:rPr lang="cs-CZ" dirty="0"/>
              <a:t>)</a:t>
            </a:r>
            <a:endParaRPr lang="en-GB" dirty="0"/>
          </a:p>
          <a:p>
            <a:pPr lvl="1"/>
            <a:r>
              <a:rPr lang="en-GB" dirty="0" err="1"/>
              <a:t>crampy</a:t>
            </a:r>
            <a:r>
              <a:rPr lang="en-GB" dirty="0"/>
              <a:t> abdominal </a:t>
            </a:r>
            <a:r>
              <a:rPr lang="en-GB" dirty="0" err="1"/>
              <a:t>pai</a:t>
            </a:r>
            <a:r>
              <a:rPr lang="cs-CZ" dirty="0"/>
              <a:t>n</a:t>
            </a:r>
          </a:p>
          <a:p>
            <a:pPr lvl="1"/>
            <a:r>
              <a:rPr lang="en-GB" dirty="0"/>
              <a:t>nausea/vomiting</a:t>
            </a:r>
            <a:endParaRPr lang="cs-CZ" dirty="0"/>
          </a:p>
          <a:p>
            <a:pPr lvl="1"/>
            <a:r>
              <a:rPr lang="cs-CZ" dirty="0" err="1" smtClean="0"/>
              <a:t>diarhoea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Systemic symptoms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50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Biphasis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 smtClean="0"/>
          </a:p>
          <a:p>
            <a:pPr lvl="1"/>
            <a:r>
              <a:rPr lang="cs-CZ" dirty="0" err="1" smtClean="0"/>
              <a:t>reccurence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10 (up to 72) </a:t>
            </a:r>
            <a:r>
              <a:rPr lang="cs-CZ" dirty="0" err="1" smtClean="0"/>
              <a:t>hours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047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concomitant</a:t>
            </a:r>
            <a:r>
              <a:rPr lang="cs-CZ" dirty="0" smtClean="0"/>
              <a:t> </a:t>
            </a:r>
            <a:r>
              <a:rPr lang="cs-CZ" dirty="0" err="1" smtClean="0"/>
              <a:t>medication</a:t>
            </a:r>
            <a:endParaRPr lang="cs-CZ" dirty="0" smtClean="0"/>
          </a:p>
          <a:p>
            <a:pPr lvl="1"/>
            <a:r>
              <a:rPr lang="cs-CZ" dirty="0" err="1" smtClean="0"/>
              <a:t>alpha</a:t>
            </a:r>
            <a:r>
              <a:rPr lang="cs-CZ" dirty="0" smtClean="0"/>
              <a:t> and beta-</a:t>
            </a:r>
            <a:r>
              <a:rPr lang="cs-CZ" dirty="0" err="1" smtClean="0"/>
              <a:t>blocker</a:t>
            </a:r>
            <a:r>
              <a:rPr lang="cs-CZ" dirty="0" smtClean="0"/>
              <a:t> – resistence to </a:t>
            </a:r>
            <a:r>
              <a:rPr lang="cs-CZ" dirty="0" err="1" smtClean="0"/>
              <a:t>treatment</a:t>
            </a:r>
            <a:endParaRPr lang="cs-CZ" dirty="0" smtClean="0"/>
          </a:p>
          <a:p>
            <a:pPr lvl="1"/>
            <a:r>
              <a:rPr lang="cs-CZ" dirty="0" smtClean="0"/>
              <a:t>ACE-I – more severe </a:t>
            </a:r>
            <a:r>
              <a:rPr lang="cs-CZ" dirty="0" err="1" smtClean="0"/>
              <a:t>hypotension</a:t>
            </a:r>
            <a:endParaRPr lang="cs-CZ" dirty="0" smtClean="0"/>
          </a:p>
          <a:p>
            <a:pPr lvl="1"/>
            <a:r>
              <a:rPr lang="cs-CZ" dirty="0" err="1" smtClean="0"/>
              <a:t>antihistamines</a:t>
            </a:r>
            <a:r>
              <a:rPr lang="cs-CZ" dirty="0" smtClean="0"/>
              <a:t> – </a:t>
            </a:r>
            <a:r>
              <a:rPr lang="cs-CZ" dirty="0" err="1" smtClean="0"/>
              <a:t>mimicked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err="1" smtClean="0"/>
              <a:t>comorbidities</a:t>
            </a:r>
            <a:endParaRPr lang="cs-CZ" dirty="0" smtClean="0"/>
          </a:p>
          <a:p>
            <a:pPr lvl="1"/>
            <a:r>
              <a:rPr lang="cs-CZ" dirty="0" smtClean="0"/>
              <a:t>astma – </a:t>
            </a:r>
            <a:r>
              <a:rPr lang="cs-CZ" dirty="0" err="1" smtClean="0"/>
              <a:t>increased</a:t>
            </a:r>
            <a:r>
              <a:rPr lang="cs-CZ" dirty="0" smtClean="0"/>
              <a:t> incidence</a:t>
            </a:r>
          </a:p>
          <a:p>
            <a:pPr lvl="1"/>
            <a:r>
              <a:rPr lang="cs-CZ" dirty="0" smtClean="0"/>
              <a:t>COPD, severe </a:t>
            </a:r>
            <a:r>
              <a:rPr lang="cs-CZ" dirty="0" err="1" smtClean="0"/>
              <a:t>pulmonary</a:t>
            </a:r>
            <a:r>
              <a:rPr lang="cs-CZ" dirty="0" smtClean="0"/>
              <a:t> </a:t>
            </a:r>
            <a:r>
              <a:rPr lang="cs-CZ" dirty="0" err="1" smtClean="0"/>
              <a:t>desease</a:t>
            </a:r>
            <a:endParaRPr lang="cs-CZ" dirty="0" smtClean="0"/>
          </a:p>
          <a:p>
            <a:pPr lvl="1"/>
            <a:r>
              <a:rPr lang="cs-CZ" dirty="0" err="1" smtClean="0"/>
              <a:t>cardiovascular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r>
              <a:rPr lang="cs-CZ" dirty="0" smtClean="0"/>
              <a:t>  - severe </a:t>
            </a:r>
            <a:r>
              <a:rPr lang="cs-CZ" dirty="0" err="1" smtClean="0"/>
              <a:t>course</a:t>
            </a:r>
            <a:endParaRPr lang="cs-CZ" dirty="0" smtClean="0"/>
          </a:p>
          <a:p>
            <a:pPr lvl="1"/>
            <a:r>
              <a:rPr lang="cs-CZ" dirty="0" err="1" smtClean="0"/>
              <a:t>acute</a:t>
            </a:r>
            <a:r>
              <a:rPr lang="cs-CZ" dirty="0" smtClean="0"/>
              <a:t> </a:t>
            </a:r>
            <a:r>
              <a:rPr lang="cs-CZ" dirty="0" err="1" smtClean="0"/>
              <a:t>infection</a:t>
            </a:r>
            <a:r>
              <a:rPr lang="cs-CZ" dirty="0" smtClean="0"/>
              <a:t> (</a:t>
            </a:r>
            <a:r>
              <a:rPr lang="cs-CZ" dirty="0" err="1" smtClean="0"/>
              <a:t>respiratory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Risk </a:t>
            </a:r>
            <a:r>
              <a:rPr lang="cs-CZ" dirty="0" err="1" smtClean="0"/>
              <a:t>factors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530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298</Words>
  <Application>Microsoft Office PowerPoint</Application>
  <PresentationFormat>Předvádění na obrazovce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Anaphylaxis</vt:lpstr>
      <vt:lpstr>Definition</vt:lpstr>
      <vt:lpstr>Pathophysiology</vt:lpstr>
      <vt:lpstr>Skin</vt:lpstr>
      <vt:lpstr>Facial  swelling</vt:lpstr>
      <vt:lpstr>Systemic symptoms</vt:lpstr>
      <vt:lpstr>Systemic symptoms</vt:lpstr>
      <vt:lpstr>Prezentace aplikace PowerPoint</vt:lpstr>
      <vt:lpstr>Risk factors</vt:lpstr>
      <vt:lpstr>Treatment</vt:lpstr>
      <vt:lpstr>Epinephrine</vt:lpstr>
      <vt:lpstr>Other drugs</vt:lpstr>
      <vt:lpstr>Follow-up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Anaphylaxis</dc:title>
  <dc:creator>Pavel</dc:creator>
  <cp:lastModifiedBy>Pavel</cp:lastModifiedBy>
  <cp:revision>7</cp:revision>
  <dcterms:created xsi:type="dcterms:W3CDTF">2015-10-20T17:45:38Z</dcterms:created>
  <dcterms:modified xsi:type="dcterms:W3CDTF">2015-10-20T18:40:56Z</dcterms:modified>
</cp:coreProperties>
</file>