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4" autoAdjust="0"/>
    <p:restoredTop sz="94706" autoAdjust="0"/>
  </p:normalViewPr>
  <p:slideViewPr>
    <p:cSldViewPr>
      <p:cViewPr varScale="1">
        <p:scale>
          <a:sx n="89" d="100"/>
          <a:sy n="89" d="100"/>
        </p:scale>
        <p:origin x="-108" y="-4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Rovnoramenný trojúhelník 6"/>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Nadpis 7"/>
          <p:cNvSpPr>
            <a:spLocks noGrp="1"/>
          </p:cNvSpPr>
          <p:nvPr>
            <p:ph type="ctrTitle"/>
          </p:nvPr>
        </p:nvSpPr>
        <p:spPr>
          <a:xfrm>
            <a:off x="540544" y="776288"/>
            <a:ext cx="8062912" cy="1470025"/>
          </a:xfrm>
        </p:spPr>
        <p:txBody>
          <a:bodyPr anchor="b"/>
          <a:lstStyle>
            <a:lvl1pPr algn="r">
              <a:defRPr sz="4400"/>
            </a:lvl1pPr>
          </a:lstStyle>
          <a:p>
            <a:r>
              <a:rPr lang="cs-CZ" smtClean="0"/>
              <a:t>Klepnutím lze upravit styl předlohy nadpisů.</a:t>
            </a:r>
            <a:endParaRPr lang="en-US"/>
          </a:p>
        </p:txBody>
      </p:sp>
      <p:sp>
        <p:nvSpPr>
          <p:cNvPr id="9" name="Podnadpis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5" name="Zástupný symbol pro datum 27"/>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A3980214-AD4F-44AE-9429-2D2698B6CC08}" type="datetimeFigureOut">
              <a:rPr lang="cs-CZ"/>
              <a:pPr>
                <a:defRPr/>
              </a:pPr>
              <a:t>9.3.2009</a:t>
            </a:fld>
            <a:endParaRPr lang="cs-CZ"/>
          </a:p>
        </p:txBody>
      </p:sp>
      <p:sp>
        <p:nvSpPr>
          <p:cNvPr id="6" name="Zástupný symbol pro zápatí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cs-CZ"/>
          </a:p>
        </p:txBody>
      </p:sp>
      <p:sp>
        <p:nvSpPr>
          <p:cNvPr id="7" name="Zástupný symbol pro číslo snímku 28"/>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B7792E0A-E764-4696-9A3D-9EAEF62BC8F7}"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675D06A4-399F-4736-929E-AB8C3172691A}" type="datetimeFigureOut">
              <a:rPr lang="cs-CZ"/>
              <a:pPr>
                <a:defRPr/>
              </a:pPr>
              <a:t>9.3.2009</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CA68CD60-FE34-4BEB-96CC-4DA3AC290CE8}"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381000"/>
            <a:ext cx="1905000" cy="5486400"/>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381000"/>
            <a:ext cx="6248400" cy="54864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D49A4230-77CD-4559-A65D-B2B2FC288FF2}" type="datetimeFigureOut">
              <a:rPr lang="cs-CZ"/>
              <a:pPr>
                <a:defRPr/>
              </a:pPr>
              <a:t>9.3.2009</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0123474A-C62B-423E-8912-8C1D59F3628F}"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67494"/>
            <a:ext cx="8229600" cy="1399032"/>
          </a:xfrm>
        </p:spPr>
        <p:txBody>
          <a:bodyPr/>
          <a:lstStyle/>
          <a:p>
            <a:r>
              <a:rPr lang="cs-CZ" smtClean="0"/>
              <a:t>Klepnutím lze upravit styl předlohy nadpisů.</a:t>
            </a:r>
            <a:endParaRPr lang="en-US"/>
          </a:p>
        </p:txBody>
      </p:sp>
      <p:sp>
        <p:nvSpPr>
          <p:cNvPr id="3" name="Zástupný symbol pro obsah 2"/>
          <p:cNvSpPr>
            <a:spLocks noGrp="1"/>
          </p:cNvSpPr>
          <p:nvPr>
            <p:ph idx="1"/>
          </p:nvPr>
        </p:nvSpPr>
        <p:spPr>
          <a:xfrm>
            <a:off x="457200" y="1882808"/>
            <a:ext cx="8229600" cy="4572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a:xfrm>
            <a:off x="4791075" y="6480175"/>
            <a:ext cx="2133600" cy="301625"/>
          </a:xfrm>
        </p:spPr>
        <p:txBody>
          <a:bodyPr/>
          <a:lstStyle>
            <a:lvl1pPr>
              <a:defRPr/>
            </a:lvl1pPr>
          </a:lstStyle>
          <a:p>
            <a:pPr>
              <a:defRPr/>
            </a:pPr>
            <a:fld id="{04E9991D-6E01-48D2-B01E-F777BB3A2B11}" type="datetimeFigureOut">
              <a:rPr lang="cs-CZ"/>
              <a:pPr>
                <a:defRPr/>
              </a:pPr>
              <a:t>9.3.2009</a:t>
            </a:fld>
            <a:endParaRPr lang="cs-CZ"/>
          </a:p>
        </p:txBody>
      </p:sp>
      <p:sp>
        <p:nvSpPr>
          <p:cNvPr id="5" name="Zástupný symbol pro zápatí 4"/>
          <p:cNvSpPr>
            <a:spLocks noGrp="1"/>
          </p:cNvSpPr>
          <p:nvPr>
            <p:ph type="ftr" sz="quarter" idx="11"/>
          </p:nvPr>
        </p:nvSpPr>
        <p:spPr>
          <a:xfrm>
            <a:off x="457200" y="6481763"/>
            <a:ext cx="4259263" cy="300037"/>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21C8B88-2967-45B3-9074-3A7AAF804C8B}"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1"/>
      </p:bgRef>
    </p:bg>
    <p:spTree>
      <p:nvGrpSpPr>
        <p:cNvPr id="1" name=""/>
        <p:cNvGrpSpPr/>
        <p:nvPr/>
      </p:nvGrpSpPr>
      <p:grpSpPr>
        <a:xfrm>
          <a:off x="0" y="0"/>
          <a:ext cx="0" cy="0"/>
          <a:chOff x="0" y="0"/>
          <a:chExt cx="0" cy="0"/>
        </a:xfrm>
      </p:grpSpPr>
      <p:sp>
        <p:nvSpPr>
          <p:cNvPr id="4" name="Pravoúhlý trojúhelník 8"/>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vnoramenný trojúhelník 7"/>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Přímá spojovací čára 10"/>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Přímá spojovací čára 9"/>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Nadpis 1"/>
          <p:cNvSpPr>
            <a:spLocks noGrp="1"/>
          </p:cNvSpPr>
          <p:nvPr>
            <p:ph type="title"/>
          </p:nvPr>
        </p:nvSpPr>
        <p:spPr>
          <a:xfrm>
            <a:off x="381000" y="271464"/>
            <a:ext cx="7239000" cy="1362075"/>
          </a:xfrm>
        </p:spPr>
        <p:txBody>
          <a:bodyPr/>
          <a:lstStyle>
            <a:lvl1pPr marL="0" algn="l">
              <a:buNone/>
              <a:defRPr sz="3600" b="1" cap="none" baseline="0"/>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Klepnutím lze upravit styly předlohy textu.</a:t>
            </a:r>
          </a:p>
        </p:txBody>
      </p:sp>
      <p:sp>
        <p:nvSpPr>
          <p:cNvPr id="8" name="Zástupný symbol pro datum 3"/>
          <p:cNvSpPr>
            <a:spLocks noGrp="1"/>
          </p:cNvSpPr>
          <p:nvPr>
            <p:ph type="dt" sz="half" idx="10"/>
          </p:nvPr>
        </p:nvSpPr>
        <p:spPr>
          <a:xfrm>
            <a:off x="6956425" y="6477000"/>
            <a:ext cx="2133600" cy="304800"/>
          </a:xfrm>
        </p:spPr>
        <p:txBody>
          <a:bodyPr/>
          <a:lstStyle>
            <a:lvl1pPr>
              <a:defRPr/>
            </a:lvl1pPr>
          </a:lstStyle>
          <a:p>
            <a:pPr>
              <a:defRPr/>
            </a:pPr>
            <a:fld id="{F1FA00CC-4D80-4E5D-A63D-BB60F933AFF1}" type="datetimeFigureOut">
              <a:rPr lang="cs-CZ"/>
              <a:pPr>
                <a:defRPr/>
              </a:pPr>
              <a:t>9.3.2009</a:t>
            </a:fld>
            <a:endParaRPr lang="cs-CZ"/>
          </a:p>
        </p:txBody>
      </p:sp>
      <p:sp>
        <p:nvSpPr>
          <p:cNvPr id="9" name="Zástupný symbol pro zápatí 4"/>
          <p:cNvSpPr>
            <a:spLocks noGrp="1"/>
          </p:cNvSpPr>
          <p:nvPr>
            <p:ph type="ftr" sz="quarter" idx="11"/>
          </p:nvPr>
        </p:nvSpPr>
        <p:spPr>
          <a:xfrm>
            <a:off x="2619375" y="6481763"/>
            <a:ext cx="4260850" cy="300037"/>
          </a:xfrm>
        </p:spPr>
        <p:txBody>
          <a:bodyPr/>
          <a:lstStyle>
            <a:lvl1pPr>
              <a:defRPr/>
            </a:lvl1pPr>
          </a:lstStyle>
          <a:p>
            <a:pPr>
              <a:defRPr/>
            </a:pPr>
            <a:endParaRPr lang="cs-CZ"/>
          </a:p>
        </p:txBody>
      </p:sp>
      <p:sp>
        <p:nvSpPr>
          <p:cNvPr id="10" name="Zástupný symbol pro číslo snímku 5"/>
          <p:cNvSpPr>
            <a:spLocks noGrp="1"/>
          </p:cNvSpPr>
          <p:nvPr>
            <p:ph type="sldNum" sz="quarter" idx="12"/>
          </p:nvPr>
        </p:nvSpPr>
        <p:spPr>
          <a:xfrm>
            <a:off x="8450263" y="809625"/>
            <a:ext cx="503237" cy="300038"/>
          </a:xfrm>
        </p:spPr>
        <p:txBody>
          <a:bodyPr/>
          <a:lstStyle>
            <a:lvl1pPr>
              <a:defRPr/>
            </a:lvl1pPr>
          </a:lstStyle>
          <a:p>
            <a:pPr>
              <a:defRPr/>
            </a:pPr>
            <a:fld id="{B406CC57-5FA1-47AF-B985-0CBF7C604F2D}"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marL="0" algn="l">
              <a:defRPr/>
            </a:lvl1pPr>
          </a:lstStyle>
          <a:p>
            <a:r>
              <a:rPr lang="cs-CZ" smtClean="0"/>
              <a:t>Klepnutím lze upravit styl předlohy nadpisů.</a:t>
            </a:r>
            <a:endParaRPr lang="en-US"/>
          </a:p>
        </p:txBody>
      </p:sp>
      <p:sp>
        <p:nvSpPr>
          <p:cNvPr id="3" name="Zástupný symbol pro obsah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lvl1pPr>
              <a:defRPr/>
            </a:lvl1pPr>
          </a:lstStyle>
          <a:p>
            <a:pPr>
              <a:defRPr/>
            </a:pPr>
            <a:fld id="{429CDA5F-5F10-4394-8B32-29B747C8CD63}" type="datetimeFigureOut">
              <a:rPr lang="cs-CZ"/>
              <a:pPr>
                <a:defRPr/>
              </a:pPr>
              <a:t>9.3.2009</a:t>
            </a:fld>
            <a:endParaRPr lang="cs-CZ"/>
          </a:p>
        </p:txBody>
      </p:sp>
      <p:sp>
        <p:nvSpPr>
          <p:cNvPr id="6" name="Zástupný symbol pro zápatí 5"/>
          <p:cNvSpPr>
            <a:spLocks noGrp="1"/>
          </p:cNvSpPr>
          <p:nvPr>
            <p:ph type="ftr" sz="quarter" idx="11"/>
          </p:nvPr>
        </p:nvSpPr>
        <p:spPr/>
        <p:txBody>
          <a:bodyPr/>
          <a:lstStyle>
            <a:lvl1pPr>
              <a:defRPr/>
            </a:lvl1pPr>
          </a:lstStyle>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AAD71731-49AD-48C1-87C0-8C448034EB95}"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4" name="Zástupný symbol pro text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5" name="Zástupný symbol pro obsah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a:xfrm>
            <a:off x="4791075" y="6481763"/>
            <a:ext cx="2130425" cy="301625"/>
          </a:xfrm>
        </p:spPr>
        <p:txBody>
          <a:bodyPr/>
          <a:lstStyle>
            <a:lvl1pPr>
              <a:defRPr/>
            </a:lvl1pPr>
          </a:lstStyle>
          <a:p>
            <a:pPr>
              <a:defRPr/>
            </a:pPr>
            <a:fld id="{BE5DCAE6-FD37-4538-94CA-D056BBBC5302}" type="datetimeFigureOut">
              <a:rPr lang="cs-CZ"/>
              <a:pPr>
                <a:defRPr/>
              </a:pPr>
              <a:t>9.3.2009</a:t>
            </a:fld>
            <a:endParaRPr lang="cs-CZ"/>
          </a:p>
        </p:txBody>
      </p:sp>
      <p:sp>
        <p:nvSpPr>
          <p:cNvPr id="8" name="Zástupný symbol pro zápatí 7"/>
          <p:cNvSpPr>
            <a:spLocks noGrp="1"/>
          </p:cNvSpPr>
          <p:nvPr>
            <p:ph type="ftr" sz="quarter" idx="11"/>
          </p:nvPr>
        </p:nvSpPr>
        <p:spPr>
          <a:xfrm>
            <a:off x="457200" y="6481763"/>
            <a:ext cx="4260850" cy="301625"/>
          </a:xfrm>
        </p:spPr>
        <p:txBody>
          <a:bodyPr/>
          <a:lstStyle>
            <a:lvl1pPr>
              <a:defRPr/>
            </a:lvl1pPr>
          </a:lstStyle>
          <a:p>
            <a:pPr>
              <a:defRPr/>
            </a:pPr>
            <a:endParaRPr lang="cs-CZ"/>
          </a:p>
        </p:txBody>
      </p:sp>
      <p:sp>
        <p:nvSpPr>
          <p:cNvPr id="9" name="Zástupný symbol pro číslo snímku 8"/>
          <p:cNvSpPr>
            <a:spLocks noGrp="1"/>
          </p:cNvSpPr>
          <p:nvPr>
            <p:ph type="sldNum" sz="quarter" idx="12"/>
          </p:nvPr>
        </p:nvSpPr>
        <p:spPr>
          <a:xfrm>
            <a:off x="7589838" y="6483350"/>
            <a:ext cx="503237" cy="301625"/>
          </a:xfrm>
        </p:spPr>
        <p:txBody>
          <a:bodyPr/>
          <a:lstStyle>
            <a:lvl1pPr algn="ctr">
              <a:defRPr smtClean="0"/>
            </a:lvl1pPr>
          </a:lstStyle>
          <a:p>
            <a:pPr>
              <a:defRPr/>
            </a:pPr>
            <a:fld id="{A93518E7-5168-4967-BF19-3C454B1C5E15}"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b="0"/>
            </a:lvl1pPr>
          </a:lstStyle>
          <a:p>
            <a:r>
              <a:rPr lang="cs-CZ" smtClean="0"/>
              <a:t>Klepnutím lze upravit styl předlohy nadpisů.</a:t>
            </a:r>
            <a:endParaRPr lang="en-US"/>
          </a:p>
        </p:txBody>
      </p:sp>
      <p:sp>
        <p:nvSpPr>
          <p:cNvPr id="3" name="Zástupný symbol pro datum 13"/>
          <p:cNvSpPr>
            <a:spLocks noGrp="1"/>
          </p:cNvSpPr>
          <p:nvPr>
            <p:ph type="dt" sz="half" idx="10"/>
          </p:nvPr>
        </p:nvSpPr>
        <p:spPr/>
        <p:txBody>
          <a:bodyPr/>
          <a:lstStyle>
            <a:lvl1pPr>
              <a:defRPr/>
            </a:lvl1pPr>
          </a:lstStyle>
          <a:p>
            <a:pPr>
              <a:defRPr/>
            </a:pPr>
            <a:fld id="{93C3768B-7D8D-42F7-8827-C8D3430B7411}" type="datetimeFigureOut">
              <a:rPr lang="cs-CZ"/>
              <a:pPr>
                <a:defRPr/>
              </a:pPr>
              <a:t>9.3.2009</a:t>
            </a:fld>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pPr>
              <a:defRPr/>
            </a:pPr>
            <a:fld id="{6BE3537E-968E-456D-BAB0-36D0FF48E393}"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3"/>
          <p:cNvSpPr>
            <a:spLocks noGrp="1"/>
          </p:cNvSpPr>
          <p:nvPr>
            <p:ph type="dt" sz="half" idx="10"/>
          </p:nvPr>
        </p:nvSpPr>
        <p:spPr/>
        <p:txBody>
          <a:bodyPr/>
          <a:lstStyle>
            <a:lvl1pPr>
              <a:defRPr/>
            </a:lvl1pPr>
          </a:lstStyle>
          <a:p>
            <a:pPr>
              <a:defRPr/>
            </a:pPr>
            <a:fld id="{DACB2B8A-1C13-462A-A2D0-1B56F709681C}" type="datetimeFigureOut">
              <a:rPr lang="cs-CZ"/>
              <a:pPr>
                <a:defRPr/>
              </a:pPr>
              <a:t>9.3.2009</a:t>
            </a:fld>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22"/>
          <p:cNvSpPr>
            <a:spLocks noGrp="1"/>
          </p:cNvSpPr>
          <p:nvPr>
            <p:ph type="sldNum" sz="quarter" idx="12"/>
          </p:nvPr>
        </p:nvSpPr>
        <p:spPr/>
        <p:txBody>
          <a:bodyPr/>
          <a:lstStyle>
            <a:lvl1pPr>
              <a:defRPr/>
            </a:lvl1pPr>
          </a:lstStyle>
          <a:p>
            <a:pPr>
              <a:defRPr/>
            </a:pPr>
            <a:fld id="{7A8F4093-473F-4986-A6B8-5745F0388E29}"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cs-CZ" smtClean="0"/>
              <a:t>Klepnutím lze upravit styl předlohy nadpisů.</a:t>
            </a:r>
            <a:endParaRPr lang="en-US"/>
          </a:p>
        </p:txBody>
      </p:sp>
      <p:sp>
        <p:nvSpPr>
          <p:cNvPr id="3" name="Zástupný symbol pro text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cs-CZ" smtClean="0"/>
              <a:t>Klepnutím lze upravit styly předlohy textu.</a:t>
            </a:r>
          </a:p>
        </p:txBody>
      </p:sp>
      <p:sp>
        <p:nvSpPr>
          <p:cNvPr id="4" name="Zástupný symbol pro obsah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a:xfrm>
            <a:off x="6278563" y="6556375"/>
            <a:ext cx="2133600" cy="301625"/>
          </a:xfrm>
        </p:spPr>
        <p:txBody>
          <a:bodyPr/>
          <a:lstStyle>
            <a:lvl1pPr>
              <a:defRPr sz="900" smtClean="0"/>
            </a:lvl1pPr>
          </a:lstStyle>
          <a:p>
            <a:pPr>
              <a:defRPr/>
            </a:pPr>
            <a:fld id="{D34F03BB-31A3-4FBE-AB87-2FCF41357EBC}" type="datetimeFigureOut">
              <a:rPr lang="cs-CZ"/>
              <a:pPr>
                <a:defRPr/>
              </a:pPr>
              <a:t>9.3.2009</a:t>
            </a:fld>
            <a:endParaRPr lang="cs-CZ"/>
          </a:p>
        </p:txBody>
      </p:sp>
      <p:sp>
        <p:nvSpPr>
          <p:cNvPr id="6" name="Zástupný symbol pro zápatí 5"/>
          <p:cNvSpPr>
            <a:spLocks noGrp="1"/>
          </p:cNvSpPr>
          <p:nvPr>
            <p:ph type="ftr" sz="quarter" idx="11"/>
          </p:nvPr>
        </p:nvSpPr>
        <p:spPr>
          <a:xfrm>
            <a:off x="1135063" y="6556375"/>
            <a:ext cx="5143500" cy="301625"/>
          </a:xfrm>
        </p:spPr>
        <p:txBody>
          <a:bodyPr/>
          <a:lstStyle>
            <a:lvl1pPr>
              <a:defRPr sz="900"/>
            </a:lvl1pPr>
          </a:lstStyle>
          <a:p>
            <a:pPr>
              <a:defRPr/>
            </a:pPr>
            <a:endParaRPr lang="cs-CZ"/>
          </a:p>
        </p:txBody>
      </p:sp>
      <p:sp>
        <p:nvSpPr>
          <p:cNvPr id="7" name="Zástupný symbol pro číslo snímku 6"/>
          <p:cNvSpPr>
            <a:spLocks noGrp="1"/>
          </p:cNvSpPr>
          <p:nvPr>
            <p:ph type="sldNum" sz="quarter" idx="12"/>
          </p:nvPr>
        </p:nvSpPr>
        <p:spPr>
          <a:xfrm>
            <a:off x="8410575" y="6556375"/>
            <a:ext cx="503238" cy="301625"/>
          </a:xfrm>
        </p:spPr>
        <p:txBody>
          <a:bodyPr/>
          <a:lstStyle>
            <a:lvl1pPr>
              <a:defRPr sz="900" smtClean="0"/>
            </a:lvl1pPr>
          </a:lstStyle>
          <a:p>
            <a:pPr>
              <a:defRPr/>
            </a:pPr>
            <a:fld id="{C662E3F1-1B49-4F93-AD49-FB3E59B115D1}"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cs-CZ" smtClean="0"/>
              <a:t>Klepnutím lze upravit styly předlohy textu.</a:t>
            </a:r>
          </a:p>
        </p:txBody>
      </p:sp>
      <p:sp>
        <p:nvSpPr>
          <p:cNvPr id="5" name="Zástupný symbol pro datum 4"/>
          <p:cNvSpPr>
            <a:spLocks noGrp="1"/>
          </p:cNvSpPr>
          <p:nvPr>
            <p:ph type="dt" sz="half" idx="10"/>
          </p:nvPr>
        </p:nvSpPr>
        <p:spPr>
          <a:xfrm>
            <a:off x="6108700" y="6556375"/>
            <a:ext cx="2101850" cy="301625"/>
          </a:xfrm>
        </p:spPr>
        <p:txBody>
          <a:bodyPr/>
          <a:lstStyle>
            <a:lvl1pPr>
              <a:defRPr sz="900" smtClean="0"/>
            </a:lvl1pPr>
          </a:lstStyle>
          <a:p>
            <a:pPr>
              <a:defRPr/>
            </a:pPr>
            <a:fld id="{AE63F4B7-F537-41EB-9314-2F18D83FC4E9}" type="datetimeFigureOut">
              <a:rPr lang="cs-CZ"/>
              <a:pPr>
                <a:defRPr/>
              </a:pPr>
              <a:t>9.3.2009</a:t>
            </a:fld>
            <a:endParaRPr lang="cs-CZ"/>
          </a:p>
        </p:txBody>
      </p:sp>
      <p:sp>
        <p:nvSpPr>
          <p:cNvPr id="6" name="Zástupný symbol pro zápatí 5"/>
          <p:cNvSpPr>
            <a:spLocks noGrp="1"/>
          </p:cNvSpPr>
          <p:nvPr>
            <p:ph type="ftr" sz="quarter" idx="11"/>
          </p:nvPr>
        </p:nvSpPr>
        <p:spPr>
          <a:xfrm>
            <a:off x="1169988" y="6557963"/>
            <a:ext cx="4948237" cy="301625"/>
          </a:xfrm>
        </p:spPr>
        <p:txBody>
          <a:bodyPr/>
          <a:lstStyle>
            <a:lvl1pPr>
              <a:defRPr sz="900"/>
            </a:lvl1pPr>
          </a:lstStyle>
          <a:p>
            <a:pPr>
              <a:defRPr/>
            </a:pPr>
            <a:endParaRPr lang="cs-CZ"/>
          </a:p>
        </p:txBody>
      </p:sp>
      <p:sp>
        <p:nvSpPr>
          <p:cNvPr id="7" name="Zástupný symbol pro číslo snímku 6"/>
          <p:cNvSpPr>
            <a:spLocks noGrp="1"/>
          </p:cNvSpPr>
          <p:nvPr>
            <p:ph type="sldNum" sz="quarter" idx="12"/>
          </p:nvPr>
        </p:nvSpPr>
        <p:spPr>
          <a:xfrm>
            <a:off x="8216900" y="6556375"/>
            <a:ext cx="366713" cy="301625"/>
          </a:xfrm>
        </p:spPr>
        <p:txBody>
          <a:bodyPr/>
          <a:lstStyle>
            <a:lvl1pPr algn="ctr">
              <a:defRPr sz="900" smtClean="0"/>
            </a:lvl1pPr>
          </a:lstStyle>
          <a:p>
            <a:pPr>
              <a:defRPr/>
            </a:pPr>
            <a:fld id="{86E86DB1-EB30-4E37-B0E1-721E4C6B67A4}"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Pravoúhlý trojúhelník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Přímá spojovací čára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Přímá spojovací čára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Zástupný symbol pro nadpis 21"/>
          <p:cNvSpPr>
            <a:spLocks noGrp="1"/>
          </p:cNvSpPr>
          <p:nvPr>
            <p:ph type="title"/>
          </p:nvPr>
        </p:nvSpPr>
        <p:spPr>
          <a:xfrm>
            <a:off x="457200" y="268288"/>
            <a:ext cx="8229600" cy="1398587"/>
          </a:xfrm>
          <a:prstGeom prst="rect">
            <a:avLst/>
          </a:prstGeom>
        </p:spPr>
        <p:txBody>
          <a:bodyPr vert="horz" anchor="ctr">
            <a:normAutofit/>
          </a:bodyPr>
          <a:lstStyle/>
          <a:p>
            <a:r>
              <a:rPr lang="cs-CZ" smtClean="0"/>
              <a:t>Klepnutím lze upravit styl předlohy nadpisů.</a:t>
            </a:r>
            <a:endParaRPr lang="en-US"/>
          </a:p>
        </p:txBody>
      </p:sp>
      <p:sp>
        <p:nvSpPr>
          <p:cNvPr id="1030" name="Zástupný symbol pro text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smtClean="0">
                <a:solidFill>
                  <a:schemeClr val="tx1"/>
                </a:solidFill>
                <a:latin typeface="+mn-lt"/>
              </a:defRPr>
            </a:lvl1pPr>
          </a:lstStyle>
          <a:p>
            <a:pPr>
              <a:defRPr/>
            </a:pPr>
            <a:fld id="{6E5E409A-D857-4DA1-A953-C5E1553AD8FC}" type="datetimeFigureOut">
              <a:rPr lang="cs-CZ"/>
              <a:pPr>
                <a:defRPr/>
              </a:pPr>
              <a:t>9.3.2009</a:t>
            </a:fld>
            <a:endParaRPr lang="cs-CZ"/>
          </a:p>
        </p:txBody>
      </p:sp>
      <p:sp>
        <p:nvSpPr>
          <p:cNvPr id="3" name="Zástupný symbol pro zápatí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lstStyle>
          <a:p>
            <a:pPr>
              <a:defRPr/>
            </a:pPr>
            <a:endParaRPr lang="cs-CZ"/>
          </a:p>
        </p:txBody>
      </p:sp>
      <p:sp>
        <p:nvSpPr>
          <p:cNvPr id="23" name="Zástupný symbol pro číslo snímku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smtClean="0">
                <a:solidFill>
                  <a:schemeClr val="tx1"/>
                </a:solidFill>
                <a:latin typeface="+mn-lt"/>
              </a:defRPr>
            </a:lvl1pPr>
          </a:lstStyle>
          <a:p>
            <a:pPr>
              <a:defRPr/>
            </a:pPr>
            <a:fld id="{A65932C3-E4C4-4084-A362-1787796A8C9B}" type="slidenum">
              <a:rPr lang="cs-CZ"/>
              <a:pPr>
                <a:defRPr/>
              </a:pPr>
              <a:t>‹#›</a:t>
            </a:fld>
            <a:endParaRPr lang="cs-CZ"/>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28" r:id="rId6"/>
    <p:sldLayoutId id="2147483729" r:id="rId7"/>
    <p:sldLayoutId id="2147483737" r:id="rId8"/>
    <p:sldLayoutId id="2147483738" r:id="rId9"/>
    <p:sldLayoutId id="2147483730" r:id="rId10"/>
    <p:sldLayoutId id="2147483731" r:id="rId11"/>
  </p:sldLayoutIdLst>
  <p:txStyles>
    <p:titleStyle>
      <a:lvl1pPr marL="484188" indent="-484188" algn="l" rtl="0" fontAlgn="base">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fontAlgn="base">
        <a:spcBef>
          <a:spcPct val="0"/>
        </a:spcBef>
        <a:spcAft>
          <a:spcPct val="0"/>
        </a:spcAft>
        <a:defRPr sz="4200">
          <a:solidFill>
            <a:srgbClr val="FF5C9C"/>
          </a:solidFill>
          <a:latin typeface="Century Gothic" pitchFamily="34" charset="0"/>
        </a:defRPr>
      </a:lvl2pPr>
      <a:lvl3pPr marL="484188" indent="-484188" algn="l" rtl="0" fontAlgn="base">
        <a:spcBef>
          <a:spcPct val="0"/>
        </a:spcBef>
        <a:spcAft>
          <a:spcPct val="0"/>
        </a:spcAft>
        <a:defRPr sz="4200">
          <a:solidFill>
            <a:srgbClr val="FF5C9C"/>
          </a:solidFill>
          <a:latin typeface="Century Gothic" pitchFamily="34" charset="0"/>
        </a:defRPr>
      </a:lvl3pPr>
      <a:lvl4pPr marL="484188" indent="-484188" algn="l" rtl="0" fontAlgn="base">
        <a:spcBef>
          <a:spcPct val="0"/>
        </a:spcBef>
        <a:spcAft>
          <a:spcPct val="0"/>
        </a:spcAft>
        <a:defRPr sz="4200">
          <a:solidFill>
            <a:srgbClr val="FF5C9C"/>
          </a:solidFill>
          <a:latin typeface="Century Gothic" pitchFamily="34" charset="0"/>
        </a:defRPr>
      </a:lvl4pPr>
      <a:lvl5pPr marL="484188" indent="-484188" algn="l" rtl="0" fontAlgn="base">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shade val="48000"/>
                <a:satMod val="230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effectLst>
            <a:glow rad="228600">
              <a:schemeClr val="accent1">
                <a:satMod val="175000"/>
                <a:alpha val="40000"/>
              </a:schemeClr>
            </a:glow>
          </a:effectLst>
        </p:spPr>
        <p:style>
          <a:lnRef idx="2">
            <a:schemeClr val="accent4">
              <a:shade val="50000"/>
            </a:schemeClr>
          </a:lnRef>
          <a:fillRef idx="1">
            <a:schemeClr val="accent4"/>
          </a:fillRef>
          <a:effectRef idx="0">
            <a:schemeClr val="accent4"/>
          </a:effectRef>
          <a:fontRef idx="minor">
            <a:schemeClr val="lt1"/>
          </a:fontRef>
        </p:style>
        <p:txBody>
          <a:bodyPr/>
          <a:lstStyle/>
          <a:p>
            <a:pPr marL="484632" indent="0" fontAlgn="auto">
              <a:spcAft>
                <a:spcPts val="0"/>
              </a:spcAft>
              <a:defRPr/>
            </a:pPr>
            <a:r>
              <a:rPr lang="cs-CZ" dirty="0" smtClean="0"/>
              <a:t>Sexuální deviace</a:t>
            </a:r>
            <a:endParaRPr lang="cs-CZ" dirty="0"/>
          </a:p>
        </p:txBody>
      </p:sp>
      <p:sp>
        <p:nvSpPr>
          <p:cNvPr id="3" name="Podnadpis 2"/>
          <p:cNvSpPr>
            <a:spLocks noGrp="1"/>
          </p:cNvSpPr>
          <p:nvPr>
            <p:ph type="subTitle" idx="1"/>
          </p:nvPr>
        </p:nvSpPr>
        <p:spPr/>
        <p:style>
          <a:lnRef idx="1">
            <a:schemeClr val="accent1"/>
          </a:lnRef>
          <a:fillRef idx="3">
            <a:schemeClr val="accent1"/>
          </a:fillRef>
          <a:effectRef idx="2">
            <a:schemeClr val="accent1"/>
          </a:effectRef>
          <a:fontRef idx="minor">
            <a:schemeClr val="lt1"/>
          </a:fontRef>
        </p:style>
        <p:txBody>
          <a:bodyPr>
            <a:normAutofit/>
          </a:bodyPr>
          <a:lstStyle/>
          <a:p>
            <a:pPr fontAlgn="auto">
              <a:spcAft>
                <a:spcPts val="0"/>
              </a:spcAft>
              <a:buFont typeface="Wingdings 2"/>
              <a:buNone/>
              <a:defRPr/>
            </a:pPr>
            <a:r>
              <a:rPr lang="cs-CZ" dirty="0" smtClean="0"/>
              <a:t>Eva Trávníčková, Lenka Říhová</a:t>
            </a:r>
            <a:endParaRPr lang="cs-CZ" dirty="0"/>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cs-CZ" smtClean="0">
                <a:ln>
                  <a:noFill/>
                </a:ln>
                <a:effectLst/>
                <a:latin typeface="Arial" charset="0"/>
              </a:rPr>
              <a:t>Perličky ze sexuálních deviací</a:t>
            </a:r>
          </a:p>
        </p:txBody>
      </p:sp>
      <p:sp>
        <p:nvSpPr>
          <p:cNvPr id="29699" name="Rectangle 3"/>
          <p:cNvSpPr>
            <a:spLocks noGrp="1"/>
          </p:cNvSpPr>
          <p:nvPr>
            <p:ph type="body" idx="4294967295"/>
          </p:nvPr>
        </p:nvSpPr>
        <p:spPr/>
        <p:txBody>
          <a:bodyPr/>
          <a:lstStyle/>
          <a:p>
            <a:pPr>
              <a:lnSpc>
                <a:spcPct val="80000"/>
              </a:lnSpc>
            </a:pPr>
            <a:r>
              <a:rPr lang="cs-CZ" sz="2100" smtClean="0"/>
              <a:t>EXKREMENTOFILIE - sexuální vzrušení z pomazávání se výkaly svými nebo cizími </a:t>
            </a:r>
          </a:p>
          <a:p>
            <a:pPr>
              <a:lnSpc>
                <a:spcPct val="80000"/>
              </a:lnSpc>
            </a:pPr>
            <a:r>
              <a:rPr lang="cs-CZ" sz="2100" smtClean="0"/>
              <a:t>FACESITTING – sezení na obličeji – opět spíše mužská záliba, kdy mu nahá i oblečená žena usedne rozkrokem a plnou vahou na obličej</a:t>
            </a:r>
          </a:p>
          <a:p>
            <a:pPr>
              <a:lnSpc>
                <a:spcPct val="80000"/>
              </a:lnSpc>
            </a:pPr>
            <a:r>
              <a:rPr lang="cs-CZ" sz="2100" smtClean="0"/>
              <a:t>FINANČNÍ OTROCTVÍ – Většinou mužská závislost na své paní v podobě dárků a finančního zabezpečení. Většinou bohaté muže vzrušuje nenasytnost jejich vládkyň a platí za ně cokoliv si usmyslí </a:t>
            </a:r>
          </a:p>
          <a:p>
            <a:pPr>
              <a:lnSpc>
                <a:spcPct val="80000"/>
              </a:lnSpc>
            </a:pPr>
            <a:r>
              <a:rPr lang="cs-CZ" sz="2100" smtClean="0"/>
              <a:t>FORMIKOFILIE - Původ této úchylky je v latinském formica = mravenec. Jedná se o jednu z variant zoofilie, kdy veškerý sexuální zájem takto postižených lidí se soustřeďuje na malé živočichy, jako například šneky, žáby a nejrůznější druhy hmyzu včetně mravenců, které si dotyčný přikládá na tělo, nejčastěji kolem pohlavních orgánů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cs-CZ" smtClean="0">
                <a:ln>
                  <a:noFill/>
                </a:ln>
                <a:effectLst/>
                <a:latin typeface="Arial" charset="0"/>
              </a:rPr>
              <a:t>Perličky ze sexuálních deviací</a:t>
            </a:r>
          </a:p>
        </p:txBody>
      </p:sp>
      <p:sp>
        <p:nvSpPr>
          <p:cNvPr id="30723" name="Rectangle 3"/>
          <p:cNvSpPr>
            <a:spLocks noGrp="1"/>
          </p:cNvSpPr>
          <p:nvPr>
            <p:ph type="body" idx="4294967295"/>
          </p:nvPr>
        </p:nvSpPr>
        <p:spPr/>
        <p:txBody>
          <a:bodyPr/>
          <a:lstStyle/>
          <a:p>
            <a:pPr>
              <a:lnSpc>
                <a:spcPct val="90000"/>
              </a:lnSpc>
            </a:pPr>
            <a:r>
              <a:rPr lang="cs-CZ" sz="2100" smtClean="0"/>
              <a:t>HOMILOFILIE - Touha po sexu v kostele. A navíc přímo při mši. Skromnější milenci si vystačí se svatým obrázkem </a:t>
            </a:r>
          </a:p>
          <a:p>
            <a:pPr>
              <a:lnSpc>
                <a:spcPct val="90000"/>
              </a:lnSpc>
            </a:pPr>
            <a:r>
              <a:rPr lang="cs-CZ" sz="2100" smtClean="0"/>
              <a:t>HYBRISTOFILIE Touha po někom, kdo se dopustil něčeho zakázaného. Vězni v celách dostávají neuvěřitelné množství erotických dopisů </a:t>
            </a:r>
          </a:p>
          <a:p>
            <a:pPr>
              <a:lnSpc>
                <a:spcPct val="90000"/>
              </a:lnSpc>
            </a:pPr>
            <a:r>
              <a:rPr lang="cs-CZ" sz="2100" smtClean="0"/>
              <a:t>CHREMASTISTOFILIE Postiženého vzrušuje, když je oloupen </a:t>
            </a:r>
          </a:p>
          <a:p>
            <a:pPr>
              <a:lnSpc>
                <a:spcPct val="90000"/>
              </a:lnSpc>
            </a:pPr>
            <a:r>
              <a:rPr lang="cs-CZ" sz="2100" smtClean="0"/>
              <a:t>INJEKTOMANIE - Sexuální úchylka spočívající v rozkoši ze vstřikovaní kapalin do těla </a:t>
            </a:r>
          </a:p>
          <a:p>
            <a:pPr>
              <a:lnSpc>
                <a:spcPct val="90000"/>
              </a:lnSpc>
            </a:pPr>
            <a:r>
              <a:rPr lang="cs-CZ" sz="2100" smtClean="0"/>
              <a:t>KERAUNOFILIE Sexuální vzrušení z hromu a blesku </a:t>
            </a:r>
          </a:p>
          <a:p>
            <a:pPr>
              <a:lnSpc>
                <a:spcPct val="90000"/>
              </a:lnSpc>
            </a:pPr>
            <a:r>
              <a:rPr lang="cs-CZ" sz="2100" smtClean="0"/>
              <a:t>KLYSTÝROMÁNIE KLYZMAFÍLIE – sex. vzrušení z nálevů do konečníku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cs-CZ" smtClean="0">
                <a:ln>
                  <a:noFill/>
                </a:ln>
                <a:effectLst/>
                <a:latin typeface="Arial" charset="0"/>
              </a:rPr>
              <a:t>Perličky ze sexuálních deviací</a:t>
            </a:r>
          </a:p>
        </p:txBody>
      </p:sp>
      <p:sp>
        <p:nvSpPr>
          <p:cNvPr id="31747" name="Rectangle 3"/>
          <p:cNvSpPr>
            <a:spLocks noGrp="1"/>
          </p:cNvSpPr>
          <p:nvPr>
            <p:ph type="body" idx="4294967295"/>
          </p:nvPr>
        </p:nvSpPr>
        <p:spPr/>
        <p:txBody>
          <a:bodyPr/>
          <a:lstStyle/>
          <a:p>
            <a:pPr>
              <a:lnSpc>
                <a:spcPct val="80000"/>
              </a:lnSpc>
            </a:pPr>
            <a:r>
              <a:rPr lang="cs-CZ" sz="2100" smtClean="0"/>
              <a:t>KOCZWARISMUS – sex. vzrušení až orgasmus vlastním přiškrcením či přidušením (snížením přísunu vzduchu-kyslíku do organismu) </a:t>
            </a:r>
          </a:p>
          <a:p>
            <a:pPr>
              <a:lnSpc>
                <a:spcPct val="80000"/>
              </a:lnSpc>
            </a:pPr>
            <a:r>
              <a:rPr lang="cs-CZ" sz="2100" smtClean="0"/>
              <a:t>KOPROFAGIE Pudový sexuální sklon pramenící z análně erotického vývojového stádia dítěte. Koprofil sbírá fekálie svých milenek a používá je k onanii, nebo je suší. Koprofilové často sbírají i toaletní papír a zachází s ním jako s milostným dopisem </a:t>
            </a:r>
          </a:p>
          <a:p>
            <a:pPr>
              <a:lnSpc>
                <a:spcPct val="80000"/>
              </a:lnSpc>
            </a:pPr>
            <a:r>
              <a:rPr lang="cs-CZ" sz="2100" smtClean="0"/>
              <a:t>LYKANTROPIE – sex. náklonnost k vlkům s nutkavými představami o přeměně vlka v člověka a naopak </a:t>
            </a:r>
          </a:p>
          <a:p>
            <a:pPr>
              <a:lnSpc>
                <a:spcPct val="80000"/>
              </a:lnSpc>
            </a:pPr>
            <a:r>
              <a:rPr lang="cs-CZ" sz="2100" smtClean="0"/>
              <a:t>MONUMENTOFILIE – sexuální fixace na monumenty, veřejné památky coby symboly moci předků nebo i náhrobky (lat.: momumentum = památník, pomník)</a:t>
            </a:r>
          </a:p>
          <a:p>
            <a:pPr>
              <a:lnSpc>
                <a:spcPct val="80000"/>
              </a:lnSpc>
            </a:pPr>
            <a:r>
              <a:rPr lang="cs-CZ" sz="2100" smtClean="0"/>
              <a:t>MYSOFAGIE – sex. motivovaná touha jíst cokoliv odporného /shnilé maso s červy, plesnivé potraviny, špínu, brouky…)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cs-CZ" smtClean="0">
                <a:ln>
                  <a:noFill/>
                </a:ln>
                <a:effectLst/>
                <a:latin typeface="Arial" charset="0"/>
              </a:rPr>
              <a:t>Perličky ze sexuálních deviací</a:t>
            </a:r>
          </a:p>
        </p:txBody>
      </p:sp>
      <p:sp>
        <p:nvSpPr>
          <p:cNvPr id="32771" name="Rectangle 3"/>
          <p:cNvSpPr>
            <a:spLocks noGrp="1"/>
          </p:cNvSpPr>
          <p:nvPr>
            <p:ph type="body" idx="4294967295"/>
          </p:nvPr>
        </p:nvSpPr>
        <p:spPr/>
        <p:txBody>
          <a:bodyPr/>
          <a:lstStyle/>
          <a:p>
            <a:pPr>
              <a:lnSpc>
                <a:spcPct val="90000"/>
              </a:lnSpc>
            </a:pPr>
            <a:r>
              <a:rPr lang="cs-CZ" sz="2100" smtClean="0"/>
              <a:t>NEKROFAGIE – sexuálně motivované pojídání mrtvol nebo masa z mrtvol </a:t>
            </a:r>
          </a:p>
          <a:p>
            <a:pPr>
              <a:lnSpc>
                <a:spcPct val="90000"/>
              </a:lnSpc>
            </a:pPr>
            <a:r>
              <a:rPr lang="cs-CZ" sz="2100" smtClean="0"/>
              <a:t>OFIDIOFILIE - Ofidiofil se ukájí za pomoci hadů – užovek, zmijí, chřestýšů </a:t>
            </a:r>
          </a:p>
          <a:p>
            <a:pPr>
              <a:lnSpc>
                <a:spcPct val="90000"/>
              </a:lnSpc>
            </a:pPr>
            <a:r>
              <a:rPr lang="cs-CZ" sz="2100" smtClean="0"/>
              <a:t>SPEKTROFILIE – chorobná představa sex. styku s duchy nebo démony </a:t>
            </a:r>
          </a:p>
          <a:p>
            <a:pPr>
              <a:lnSpc>
                <a:spcPct val="90000"/>
              </a:lnSpc>
            </a:pPr>
            <a:r>
              <a:rPr lang="cs-CZ" sz="2100" smtClean="0"/>
              <a:t>TICKLING - lechtání. Oběť velmi vzrušuje, pokud je imobilizovaná a lechtána na citlivých místech. Jde o značně nebezpečnou praktiku, neboť v extrémech není oběť schopna verbálně omezit tento děj a může dojít i k zástavě dechu či srdce </a:t>
            </a:r>
          </a:p>
          <a:p>
            <a:pPr>
              <a:lnSpc>
                <a:spcPct val="90000"/>
              </a:lnSpc>
            </a:pPr>
            <a:r>
              <a:rPr lang="cs-CZ" sz="2100" smtClean="0"/>
              <a:t>URTIKACE Postiženému poskytuje sexuální uspokojení, je-li šlehán kopřivami </a:t>
            </a:r>
          </a:p>
          <a:p>
            <a:pPr>
              <a:lnSpc>
                <a:spcPct val="90000"/>
              </a:lnSpc>
            </a:pPr>
            <a:endParaRPr lang="cs-CZ" sz="21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p:cNvSpPr>
          <p:nvPr>
            <p:ph type="ctrTitle" idx="4294967295"/>
          </p:nvPr>
        </p:nvSpPr>
        <p:spPr bwMode="auto">
          <a:xfrm>
            <a:off x="685800" y="2130425"/>
            <a:ext cx="7772400" cy="1470025"/>
          </a:xfrm>
          <a:noFill/>
        </p:spPr>
        <p:txBody>
          <a:bodyPr wrap="square" lIns="91440" tIns="45720" rIns="91440" bIns="45720" numCol="1" anchorCtr="0" compatLnSpc="1">
            <a:prstTxWarp prst="textNoShape">
              <a:avLst/>
            </a:prstTxWarp>
          </a:bodyPr>
          <a:lstStyle/>
          <a:p>
            <a:pPr marL="0" indent="0" algn="ctr"/>
            <a:r>
              <a:rPr lang="cs-CZ" smtClean="0">
                <a:ln>
                  <a:noFill/>
                </a:ln>
                <a:effectLst/>
              </a:rPr>
              <a:t>KONEC</a:t>
            </a:r>
          </a:p>
        </p:txBody>
      </p:sp>
      <p:sp>
        <p:nvSpPr>
          <p:cNvPr id="33797" name="Rectangle 5"/>
          <p:cNvSpPr>
            <a:spLocks noGrp="1"/>
          </p:cNvSpPr>
          <p:nvPr>
            <p:ph type="subTitle" idx="4294967295"/>
          </p:nvPr>
        </p:nvSpPr>
        <p:spPr>
          <a:xfrm>
            <a:off x="1371600" y="3886200"/>
            <a:ext cx="6400800" cy="1752600"/>
          </a:xfrm>
        </p:spPr>
        <p:txBody>
          <a:bodyPr/>
          <a:lstStyle/>
          <a:p>
            <a:pPr marL="65088" indent="0" algn="ctr">
              <a:buFont typeface="Wingdings 2" pitchFamily="18" charset="2"/>
              <a:buNone/>
            </a:pPr>
            <a:endParaRPr lang="cs-CZ"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484632" indent="0" fontAlgn="auto">
              <a:spcAft>
                <a:spcPts val="0"/>
              </a:spcAft>
              <a:defRPr/>
            </a:pPr>
            <a:r>
              <a:rPr lang="cs-CZ" b="1" dirty="0" smtClean="0">
                <a:solidFill>
                  <a:schemeClr val="accent1">
                    <a:tint val="83000"/>
                    <a:satMod val="150000"/>
                  </a:schemeClr>
                </a:solidFill>
              </a:rPr>
              <a:t>Sexuální úchylka</a:t>
            </a:r>
            <a:r>
              <a:rPr lang="cs-CZ" dirty="0" smtClean="0">
                <a:solidFill>
                  <a:schemeClr val="accent1">
                    <a:tint val="83000"/>
                    <a:satMod val="150000"/>
                  </a:schemeClr>
                </a:solidFill>
              </a:rPr>
              <a:t> (</a:t>
            </a:r>
            <a:r>
              <a:rPr lang="cs-CZ" b="1" dirty="0" smtClean="0">
                <a:solidFill>
                  <a:schemeClr val="accent1">
                    <a:tint val="83000"/>
                    <a:satMod val="150000"/>
                  </a:schemeClr>
                </a:solidFill>
              </a:rPr>
              <a:t>sexuální deviace</a:t>
            </a:r>
            <a:r>
              <a:rPr lang="cs-CZ" dirty="0" smtClean="0">
                <a:solidFill>
                  <a:schemeClr val="accent1">
                    <a:tint val="83000"/>
                    <a:satMod val="150000"/>
                  </a:schemeClr>
                </a:solidFill>
              </a:rPr>
              <a:t>) </a:t>
            </a:r>
            <a:endParaRPr lang="cs-CZ" dirty="0">
              <a:solidFill>
                <a:schemeClr val="accent1">
                  <a:tint val="83000"/>
                  <a:satMod val="150000"/>
                </a:schemeClr>
              </a:solidFill>
            </a:endParaRPr>
          </a:p>
        </p:txBody>
      </p:sp>
      <p:sp>
        <p:nvSpPr>
          <p:cNvPr id="14338" name="Zástupný symbol pro obsah 2"/>
          <p:cNvSpPr>
            <a:spLocks noGrp="1"/>
          </p:cNvSpPr>
          <p:nvPr>
            <p:ph idx="1"/>
          </p:nvPr>
        </p:nvSpPr>
        <p:spPr>
          <a:xfrm>
            <a:off x="457200" y="1882775"/>
            <a:ext cx="8229600" cy="4572000"/>
          </a:xfrm>
        </p:spPr>
        <p:txBody>
          <a:bodyPr/>
          <a:lstStyle/>
          <a:p>
            <a:pPr>
              <a:buFont typeface="Wingdings" pitchFamily="2" charset="2"/>
              <a:buChar char="Ø"/>
            </a:pPr>
            <a:r>
              <a:rPr lang="cs-CZ" sz="2800" smtClean="0"/>
              <a:t>       jde o sexuální chování vybočující ze společenských norem, druh sociální deviace; některé druhy takového chování mohou být i trestné. Přestože jde o pojem utvářený jako sociologický, v minulosti bylo označení užíváno jako psychiatricko-sexuologický termín pro některé společensky konfliktní typy a vlastnosti erotické reaktivity, dnes označované jako parafilie.</a:t>
            </a:r>
          </a:p>
          <a:p>
            <a:pPr>
              <a:buFont typeface="Wingdings 2" pitchFamily="18" charset="2"/>
              <a:buNone/>
            </a:pPr>
            <a:endParaRPr lang="cs-CZ" sz="1800" smtClean="0"/>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484632" indent="0" fontAlgn="auto">
              <a:spcAft>
                <a:spcPts val="0"/>
              </a:spcAft>
              <a:defRPr/>
            </a:pPr>
            <a:r>
              <a:rPr lang="cs-CZ" dirty="0" err="1" smtClean="0">
                <a:solidFill>
                  <a:schemeClr val="accent1">
                    <a:tint val="83000"/>
                    <a:satMod val="150000"/>
                  </a:schemeClr>
                </a:solidFill>
              </a:rPr>
              <a:t>Parafilie</a:t>
            </a:r>
            <a:endParaRPr lang="cs-CZ" dirty="0">
              <a:solidFill>
                <a:schemeClr val="accent1">
                  <a:tint val="83000"/>
                  <a:satMod val="150000"/>
                </a:schemeClr>
              </a:solidFill>
            </a:endParaRPr>
          </a:p>
        </p:txBody>
      </p:sp>
      <p:sp>
        <p:nvSpPr>
          <p:cNvPr id="6" name="Zástupný symbol pro obsah 5"/>
          <p:cNvSpPr>
            <a:spLocks noGrp="1"/>
          </p:cNvSpPr>
          <p:nvPr>
            <p:ph idx="1"/>
          </p:nvPr>
        </p:nvSpPr>
        <p:spPr>
          <a:xfrm>
            <a:off x="457200" y="1882775"/>
            <a:ext cx="8229600" cy="4572000"/>
          </a:xfrm>
        </p:spPr>
        <p:txBody>
          <a:bodyPr>
            <a:normAutofit lnSpcReduction="10000"/>
          </a:bodyPr>
          <a:lstStyle/>
          <a:p>
            <a:pPr marL="448056" indent="-384048" fontAlgn="auto">
              <a:spcAft>
                <a:spcPts val="0"/>
              </a:spcAft>
              <a:buFont typeface="Wingdings 2"/>
              <a:buChar char=""/>
              <a:defRPr/>
            </a:pPr>
            <a:r>
              <a:rPr lang="cs-CZ" sz="2000" b="1" dirty="0" err="1" smtClean="0"/>
              <a:t>Parafilie</a:t>
            </a:r>
            <a:r>
              <a:rPr lang="cs-CZ" sz="2000" dirty="0" smtClean="0"/>
              <a:t> je psychiatrické a sexuologické označení pro ty varianty konstitučních vlastností sexuality, které jsou v příslušné kultuře (zemi a době) považovány (obecně nebo rozhodujícími institucemi) za poruchu osobnosti (její motivační složky) nebo jejichž specifické projevy jsou považovány za poruchu chování nebo za neobvyklé (nenormální). Osoba s </a:t>
            </a:r>
            <a:r>
              <a:rPr lang="cs-CZ" sz="2000" dirty="0" err="1" smtClean="0"/>
              <a:t>parafilií</a:t>
            </a:r>
            <a:r>
              <a:rPr lang="cs-CZ" sz="2000" dirty="0" smtClean="0"/>
              <a:t>, je-li třeba ji takto nazývat, se označuje jako </a:t>
            </a:r>
            <a:r>
              <a:rPr lang="cs-CZ" sz="2000" b="1" dirty="0" err="1" smtClean="0"/>
              <a:t>parafilik</a:t>
            </a:r>
            <a:r>
              <a:rPr lang="cs-CZ" sz="2000" b="1" dirty="0" smtClean="0"/>
              <a:t>.</a:t>
            </a:r>
          </a:p>
          <a:p>
            <a:pPr marL="448056" indent="-384048" fontAlgn="auto">
              <a:spcAft>
                <a:spcPts val="0"/>
              </a:spcAft>
              <a:buFont typeface="Wingdings 2"/>
              <a:buChar char=""/>
              <a:defRPr/>
            </a:pPr>
            <a:r>
              <a:rPr lang="cs-CZ" sz="2000" dirty="0" smtClean="0"/>
              <a:t>Označení je uměle vytvořené z řeckých slov </a:t>
            </a:r>
            <a:r>
              <a:rPr lang="cs-CZ" sz="2000" i="1" dirty="0" smtClean="0"/>
              <a:t>para</a:t>
            </a:r>
            <a:r>
              <a:rPr lang="cs-CZ" sz="2000" dirty="0" smtClean="0"/>
              <a:t> (</a:t>
            </a:r>
            <a:r>
              <a:rPr lang="cs-CZ" sz="2000" dirty="0" err="1" smtClean="0"/>
              <a:t>παρά</a:t>
            </a:r>
            <a:r>
              <a:rPr lang="cs-CZ" sz="2000" dirty="0" smtClean="0"/>
              <a:t> = vedle) a </a:t>
            </a:r>
            <a:r>
              <a:rPr lang="cs-CZ" sz="2000" i="1" dirty="0" err="1" smtClean="0"/>
              <a:t>filia</a:t>
            </a:r>
            <a:r>
              <a:rPr lang="cs-CZ" sz="2000" dirty="0" smtClean="0"/>
              <a:t> (</a:t>
            </a:r>
            <a:r>
              <a:rPr lang="cs-CZ" sz="2000" dirty="0" err="1" smtClean="0"/>
              <a:t>φιλία</a:t>
            </a:r>
            <a:r>
              <a:rPr lang="cs-CZ" sz="2000" dirty="0" smtClean="0"/>
              <a:t> = láska, přátelství). Poprvé bylo zřejmě použito v anglickém překladu knihy </a:t>
            </a:r>
            <a:r>
              <a:rPr lang="cs-CZ" sz="2000" i="1" dirty="0" err="1" smtClean="0"/>
              <a:t>Sexual</a:t>
            </a:r>
            <a:r>
              <a:rPr lang="cs-CZ" sz="2000" i="1" dirty="0" smtClean="0"/>
              <a:t> </a:t>
            </a:r>
            <a:r>
              <a:rPr lang="cs-CZ" sz="2000" i="1" dirty="0" err="1" smtClean="0"/>
              <a:t>Aberrations</a:t>
            </a:r>
            <a:r>
              <a:rPr lang="cs-CZ" sz="2000" dirty="0" smtClean="0"/>
              <a:t> vídeňského psychoterapeuta </a:t>
            </a:r>
            <a:r>
              <a:rPr lang="cs-CZ" sz="2000" dirty="0" err="1" smtClean="0"/>
              <a:t>Wilhelma</a:t>
            </a:r>
            <a:r>
              <a:rPr lang="cs-CZ" sz="2000" dirty="0" smtClean="0"/>
              <a:t> </a:t>
            </a:r>
            <a:r>
              <a:rPr lang="cs-CZ" sz="2000" dirty="0" err="1" smtClean="0"/>
              <a:t>Stekela</a:t>
            </a:r>
            <a:r>
              <a:rPr lang="cs-CZ" sz="2000" dirty="0" smtClean="0"/>
              <a:t> v roce 1925. Používali je i Sigmund </a:t>
            </a:r>
            <a:r>
              <a:rPr lang="cs-CZ" sz="2000" dirty="0" err="1" smtClean="0"/>
              <a:t>Freud</a:t>
            </a:r>
            <a:r>
              <a:rPr lang="cs-CZ" sz="2000" dirty="0" smtClean="0"/>
              <a:t> a sexuolog John Money, zpočátku bylo užíváno jen v některých odborných textech. V roce 1980 termín pronikl i do amerického </a:t>
            </a:r>
            <a:r>
              <a:rPr lang="cs-CZ" sz="2000" i="1" dirty="0" smtClean="0"/>
              <a:t>Diagnostického a statistického manuálu duševních poruch</a:t>
            </a:r>
            <a:r>
              <a:rPr lang="cs-CZ" sz="2000" dirty="0" smtClean="0"/>
              <a:t> (DSM).</a:t>
            </a:r>
          </a:p>
          <a:p>
            <a:pPr marL="448056" indent="-384048" fontAlgn="auto">
              <a:spcAft>
                <a:spcPts val="0"/>
              </a:spcAft>
              <a:buFont typeface="Wingdings 2"/>
              <a:buChar char=""/>
              <a:defRPr/>
            </a:pPr>
            <a:endParaRPr lang="cs-CZ" sz="1800" dirty="0" smtClean="0"/>
          </a:p>
          <a:p>
            <a:pPr marL="448056" indent="-384048" fontAlgn="auto">
              <a:spcAft>
                <a:spcPts val="0"/>
              </a:spcAft>
              <a:buFont typeface="Wingdings 2"/>
              <a:buChar char=""/>
              <a:defRPr/>
            </a:pPr>
            <a:endParaRPr lang="cs-CZ" dirty="0"/>
          </a:p>
        </p:txBody>
      </p:sp>
    </p:spTree>
  </p:cSld>
  <p:clrMapOvr>
    <a:masterClrMapping/>
  </p:clrMapOvr>
  <p:transition>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0"/>
          <p:cNvSpPr>
            <a:spLocks noGrp="1"/>
          </p:cNvSpPr>
          <p:nvPr>
            <p:ph type="title"/>
          </p:nvPr>
        </p:nvSpPr>
        <p:spPr/>
        <p:txBody>
          <a:bodyPr/>
          <a:lstStyle/>
          <a:p>
            <a:pPr marL="484632" indent="0" fontAlgn="auto">
              <a:spcAft>
                <a:spcPts val="0"/>
              </a:spcAft>
              <a:defRPr/>
            </a:pPr>
            <a:r>
              <a:rPr lang="cs-CZ" dirty="0" err="1" smtClean="0">
                <a:solidFill>
                  <a:schemeClr val="accent1">
                    <a:tint val="83000"/>
                    <a:satMod val="150000"/>
                  </a:schemeClr>
                </a:solidFill>
              </a:rPr>
              <a:t>Parafilie</a:t>
            </a:r>
            <a:endParaRPr lang="cs-CZ" dirty="0">
              <a:solidFill>
                <a:schemeClr val="accent1">
                  <a:tint val="83000"/>
                  <a:satMod val="150000"/>
                </a:schemeClr>
              </a:solidFill>
            </a:endParaRPr>
          </a:p>
        </p:txBody>
      </p:sp>
      <p:sp>
        <p:nvSpPr>
          <p:cNvPr id="12" name="Zástupný symbol pro obsah 11"/>
          <p:cNvSpPr>
            <a:spLocks noGrp="1"/>
          </p:cNvSpPr>
          <p:nvPr>
            <p:ph idx="1"/>
          </p:nvPr>
        </p:nvSpPr>
        <p:spPr>
          <a:xfrm>
            <a:off x="457200" y="1882775"/>
            <a:ext cx="8229600" cy="4572000"/>
          </a:xfrm>
        </p:spPr>
        <p:txBody>
          <a:bodyPr>
            <a:normAutofit fontScale="70000" lnSpcReduction="20000"/>
          </a:bodyPr>
          <a:lstStyle/>
          <a:p>
            <a:pPr marL="448056" indent="-384048" fontAlgn="auto">
              <a:spcAft>
                <a:spcPts val="0"/>
              </a:spcAft>
              <a:buFont typeface="Wingdings 2"/>
              <a:buChar char=""/>
              <a:defRPr/>
            </a:pPr>
            <a:r>
              <a:rPr lang="cs-CZ" dirty="0" smtClean="0"/>
              <a:t>Některé </a:t>
            </a:r>
            <a:r>
              <a:rPr lang="cs-CZ" dirty="0" err="1" smtClean="0"/>
              <a:t>parafilie</a:t>
            </a:r>
            <a:r>
              <a:rPr lang="cs-CZ" dirty="0" smtClean="0"/>
              <a:t> jsou charakterizovány specifickým nasměrováním erotického zájmu na určitý typ osob, věcí nebo situací apod. Tyto </a:t>
            </a:r>
            <a:r>
              <a:rPr lang="cs-CZ" dirty="0" err="1" smtClean="0"/>
              <a:t>parafilie</a:t>
            </a:r>
            <a:r>
              <a:rPr lang="cs-CZ" dirty="0" smtClean="0"/>
              <a:t> se projevují zejména v citové rovině (tedy v negenitálních, takzvaných úvodních fázích erotické interakce), ale většinou jsou zachytitelné i specificky silnější genitální reakce na takové podněty.</a:t>
            </a:r>
          </a:p>
          <a:p>
            <a:pPr marL="448056" indent="-384048" fontAlgn="auto">
              <a:spcAft>
                <a:spcPts val="0"/>
              </a:spcAft>
              <a:buFont typeface="Wingdings 2"/>
              <a:buChar char=""/>
              <a:defRPr/>
            </a:pPr>
            <a:r>
              <a:rPr lang="cs-CZ" dirty="0" smtClean="0"/>
              <a:t>Jiné </a:t>
            </a:r>
            <a:r>
              <a:rPr lang="cs-CZ" dirty="0" err="1" smtClean="0"/>
              <a:t>parafilie</a:t>
            </a:r>
            <a:r>
              <a:rPr lang="cs-CZ" dirty="0" smtClean="0"/>
              <a:t> se vyznačují specifickou dynamikou sexuálně motivačního systému, například přeskakováním nebo naopak zvýšenou intenzitou některých fází erotické interakce, například přeskakováním fáze něžnosti a dvoření (patologická sexuální agresivita) nebo naopak zbytnění některých složek interakce (</a:t>
            </a:r>
            <a:r>
              <a:rPr lang="cs-CZ" dirty="0" err="1" smtClean="0"/>
              <a:t>frotérství</a:t>
            </a:r>
            <a:r>
              <a:rPr lang="cs-CZ" dirty="0" smtClean="0"/>
              <a:t>, sadomasochismus, exhibicionismus).</a:t>
            </a:r>
          </a:p>
          <a:p>
            <a:pPr marL="448056" indent="-384048" fontAlgn="auto">
              <a:spcAft>
                <a:spcPts val="0"/>
              </a:spcAft>
              <a:buFont typeface="Wingdings 2"/>
              <a:buChar char=""/>
              <a:defRPr/>
            </a:pPr>
            <a:r>
              <a:rPr lang="cs-CZ" dirty="0" err="1" smtClean="0"/>
              <a:t>Parafilici</a:t>
            </a:r>
            <a:r>
              <a:rPr lang="cs-CZ" dirty="0" smtClean="0"/>
              <a:t> jsou někdy mylně pokládáni za násilníky. Drtivá většina těchto lidí se se svými erotickými touhami, fantaziemi či praktikami vyrovná bez porušení zákona a to buď v ústraní nebo s odpovídajícími partnery.</a:t>
            </a:r>
          </a:p>
          <a:p>
            <a:pPr marL="448056" indent="-384048" fontAlgn="auto">
              <a:spcAft>
                <a:spcPts val="0"/>
              </a:spcAft>
              <a:buFont typeface="Wingdings 2"/>
              <a:buChar char=""/>
              <a:defRPr/>
            </a:pPr>
            <a:endParaRPr lang="cs-CZ" dirty="0"/>
          </a:p>
        </p:txBody>
      </p:sp>
    </p:spTree>
  </p:cSld>
  <p:clrMapOvr>
    <a:masterClrMapping/>
  </p:clrMapOvr>
  <p:transition>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484632" indent="0" fontAlgn="auto">
              <a:spcAft>
                <a:spcPts val="0"/>
              </a:spcAft>
              <a:defRPr/>
            </a:pPr>
            <a:r>
              <a:rPr lang="cs-CZ" b="1" dirty="0" smtClean="0">
                <a:solidFill>
                  <a:schemeClr val="accent1">
                    <a:tint val="83000"/>
                    <a:satMod val="150000"/>
                  </a:schemeClr>
                </a:solidFill>
              </a:rPr>
              <a:t>Teorie </a:t>
            </a:r>
            <a:r>
              <a:rPr lang="cs-CZ" b="1" dirty="0" err="1" smtClean="0">
                <a:solidFill>
                  <a:schemeClr val="accent1">
                    <a:tint val="83000"/>
                    <a:satMod val="150000"/>
                  </a:schemeClr>
                </a:solidFill>
              </a:rPr>
              <a:t>parafilií</a:t>
            </a:r>
            <a:endParaRPr lang="cs-CZ" dirty="0">
              <a:solidFill>
                <a:schemeClr val="accent1">
                  <a:tint val="83000"/>
                  <a:satMod val="150000"/>
                </a:schemeClr>
              </a:solidFill>
            </a:endParaRPr>
          </a:p>
        </p:txBody>
      </p:sp>
      <p:sp>
        <p:nvSpPr>
          <p:cNvPr id="3" name="Zástupný symbol pro obsah 2"/>
          <p:cNvSpPr>
            <a:spLocks noGrp="1"/>
          </p:cNvSpPr>
          <p:nvPr>
            <p:ph idx="1"/>
          </p:nvPr>
        </p:nvSpPr>
        <p:spPr>
          <a:xfrm>
            <a:off x="457200" y="1882775"/>
            <a:ext cx="8229600" cy="4572000"/>
          </a:xfrm>
        </p:spPr>
        <p:txBody>
          <a:bodyPr>
            <a:normAutofit fontScale="62500" lnSpcReduction="20000"/>
          </a:bodyPr>
          <a:lstStyle/>
          <a:p>
            <a:pPr marL="448056" indent="-384048" fontAlgn="auto">
              <a:spcAft>
                <a:spcPts val="0"/>
              </a:spcAft>
              <a:buFont typeface="Wingdings 2"/>
              <a:buChar char=""/>
              <a:defRPr/>
            </a:pPr>
            <a:r>
              <a:rPr lang="cs-CZ" dirty="0" smtClean="0"/>
              <a:t>Biologická podstata odlišností sexuality včetně </a:t>
            </a:r>
            <a:r>
              <a:rPr lang="cs-CZ" dirty="0" err="1" smtClean="0"/>
              <a:t>parafilií</a:t>
            </a:r>
            <a:r>
              <a:rPr lang="cs-CZ" dirty="0" smtClean="0"/>
              <a:t> je velmi málo exaktně prozkoumaná. V hlavním proudu sexuologického a psychiatrického uvažování převládá názor, že některé základní rysy sexuality jsou pravděpodobně spojeny se základem psychiky, pravděpodobně vycházejí z genetického základu, z nějž se zformují hormonálními mechanismy v raných fázích nitroděložního vývoje.</a:t>
            </a:r>
          </a:p>
          <a:p>
            <a:pPr marL="448056" indent="-384048" fontAlgn="auto">
              <a:spcAft>
                <a:spcPts val="0"/>
              </a:spcAft>
              <a:buFont typeface="Wingdings 2"/>
              <a:buChar char=""/>
              <a:defRPr/>
            </a:pPr>
            <a:r>
              <a:rPr lang="cs-CZ" dirty="0" smtClean="0"/>
              <a:t>Výrazná konstituční složka se zdá pravděpodobná u těchto rysů sexuality:</a:t>
            </a:r>
          </a:p>
          <a:p>
            <a:pPr marL="822960" lvl="1" fontAlgn="auto">
              <a:spcAft>
                <a:spcPts val="0"/>
              </a:spcAft>
              <a:buFont typeface="Verdana"/>
              <a:buChar char="›"/>
              <a:defRPr/>
            </a:pPr>
            <a:r>
              <a:rPr lang="cs-CZ" dirty="0" smtClean="0"/>
              <a:t>pohlaví a věk preferovaných osob (</a:t>
            </a:r>
            <a:r>
              <a:rPr lang="cs-CZ" dirty="0" err="1" smtClean="0"/>
              <a:t>androfilie</a:t>
            </a:r>
            <a:r>
              <a:rPr lang="cs-CZ" dirty="0" smtClean="0"/>
              <a:t>, </a:t>
            </a:r>
            <a:r>
              <a:rPr lang="cs-CZ" dirty="0" err="1" smtClean="0"/>
              <a:t>gynekofilie</a:t>
            </a:r>
            <a:r>
              <a:rPr lang="cs-CZ" dirty="0" smtClean="0"/>
              <a:t>, homosexualita, heterosexualita, pedofilie, </a:t>
            </a:r>
            <a:r>
              <a:rPr lang="cs-CZ" dirty="0" err="1" smtClean="0"/>
              <a:t>teleiofilie</a:t>
            </a:r>
            <a:r>
              <a:rPr lang="cs-CZ" dirty="0" smtClean="0"/>
              <a:t>) </a:t>
            </a:r>
          </a:p>
          <a:p>
            <a:pPr marL="822960" lvl="1" fontAlgn="auto">
              <a:spcAft>
                <a:spcPts val="0"/>
              </a:spcAft>
              <a:buFont typeface="Verdana"/>
              <a:buChar char="›"/>
              <a:defRPr/>
            </a:pPr>
            <a:r>
              <a:rPr lang="cs-CZ" dirty="0" smtClean="0"/>
              <a:t>základní podmínky sexuální vzrušivosti (něžnost versus násilí, sadomasochismus) </a:t>
            </a:r>
          </a:p>
          <a:p>
            <a:pPr marL="822960" lvl="1" fontAlgn="auto">
              <a:spcAft>
                <a:spcPts val="0"/>
              </a:spcAft>
              <a:buFont typeface="Verdana"/>
              <a:buChar char="›"/>
              <a:defRPr/>
            </a:pPr>
            <a:r>
              <a:rPr lang="cs-CZ" dirty="0" smtClean="0"/>
              <a:t>dynamika erotických stavů – rychlost vývoje erotického vztahu, intenzita a doba trvání jednotlivých fází, případně jejich přeskakování (s tím souvisí patologická sexuální agresivita, schopnost navázat a udržet vztah, doba trvání zamilovanosti i partnerského vztahu atd.), schopnost nebo potřeba jednoho či více souběžných vztahů (monogamie, polygamie). </a:t>
            </a:r>
          </a:p>
          <a:p>
            <a:pPr marL="448056" indent="-384048" fontAlgn="auto">
              <a:spcAft>
                <a:spcPts val="0"/>
              </a:spcAft>
              <a:buFont typeface="Wingdings 2"/>
              <a:buChar char=""/>
              <a:defRPr/>
            </a:pPr>
            <a:endParaRPr lang="cs-CZ" dirty="0"/>
          </a:p>
        </p:txBody>
      </p:sp>
    </p:spTree>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484632" indent="0" fontAlgn="auto">
              <a:spcAft>
                <a:spcPts val="0"/>
              </a:spcAft>
              <a:defRPr/>
            </a:pPr>
            <a:r>
              <a:rPr lang="cs-CZ" b="1" dirty="0" smtClean="0">
                <a:solidFill>
                  <a:schemeClr val="accent1">
                    <a:tint val="83000"/>
                    <a:satMod val="150000"/>
                  </a:schemeClr>
                </a:solidFill>
              </a:rPr>
              <a:t>Léčba</a:t>
            </a:r>
            <a:r>
              <a:rPr lang="cs-CZ" dirty="0" smtClean="0">
                <a:solidFill>
                  <a:schemeClr val="accent1">
                    <a:tint val="83000"/>
                    <a:satMod val="150000"/>
                  </a:schemeClr>
                </a:solidFill>
              </a:rPr>
              <a:t/>
            </a:r>
            <a:br>
              <a:rPr lang="cs-CZ" dirty="0" smtClean="0">
                <a:solidFill>
                  <a:schemeClr val="accent1">
                    <a:tint val="83000"/>
                    <a:satMod val="150000"/>
                  </a:schemeClr>
                </a:solidFill>
              </a:rPr>
            </a:br>
            <a:endParaRPr lang="cs-CZ" dirty="0">
              <a:solidFill>
                <a:schemeClr val="accent1">
                  <a:tint val="83000"/>
                  <a:satMod val="150000"/>
                </a:schemeClr>
              </a:solidFill>
            </a:endParaRPr>
          </a:p>
        </p:txBody>
      </p:sp>
      <p:sp>
        <p:nvSpPr>
          <p:cNvPr id="18434" name="Zástupný symbol pro obsah 2"/>
          <p:cNvSpPr>
            <a:spLocks noGrp="1"/>
          </p:cNvSpPr>
          <p:nvPr>
            <p:ph idx="1"/>
          </p:nvPr>
        </p:nvSpPr>
        <p:spPr>
          <a:xfrm>
            <a:off x="500063" y="1500188"/>
            <a:ext cx="8229600" cy="4572000"/>
          </a:xfrm>
        </p:spPr>
        <p:txBody>
          <a:bodyPr/>
          <a:lstStyle/>
          <a:p>
            <a:pPr>
              <a:buFont typeface="Wingdings 2" pitchFamily="18" charset="2"/>
              <a:buNone/>
            </a:pPr>
            <a:r>
              <a:rPr lang="cs-CZ" sz="1000" smtClean="0"/>
              <a:t>Psychoterapeutické metody mohou být založeny například na těchto principech:</a:t>
            </a:r>
          </a:p>
          <a:p>
            <a:r>
              <a:rPr lang="cs-CZ" sz="1000" b="1" smtClean="0"/>
              <a:t>normalizace</a:t>
            </a:r>
            <a:r>
              <a:rPr lang="cs-CZ" sz="1000" smtClean="0"/>
              <a:t>,  potlačování „deviantního“ chování a tužeb, nácvik „normálního“ chování, nácvik vyhýbání se rizikovým situacím </a:t>
            </a:r>
          </a:p>
          <a:p>
            <a:r>
              <a:rPr lang="cs-CZ" sz="1000" b="1" smtClean="0"/>
              <a:t>kanalizace</a:t>
            </a:r>
            <a:r>
              <a:rPr lang="cs-CZ" sz="1000" smtClean="0"/>
              <a:t>, hledání náhradních způsobů neškodné realizace tužeb a uvolnění sexuálního napětí, např. masturbace, náhradní sexuální aktivity s nepreferovanou osobou, souhlasné hrané násilí atd. (tato metoda je protikladná metodě normalizace a pokud je pacient veden k oběma současně nebo střídavě, nutně to vede k jeho neurotizaci). </a:t>
            </a:r>
          </a:p>
          <a:p>
            <a:r>
              <a:rPr lang="cs-CZ" sz="1000" b="1" smtClean="0"/>
              <a:t>socializace</a:t>
            </a:r>
            <a:r>
              <a:rPr lang="cs-CZ" sz="1000" smtClean="0"/>
              <a:t>, uspokojivé uplatnění tužeb a schopností ve společensky prospěšných nebo tolerovaných vztazích a aktivitách, například v emocionálních vztazích s dětmi v rámci rodičovství nebo pedagogické či zájmové činnosti, uplatnění netradičních sexuálních praktik v rámci manželského či partnerského vztahu atd. (tato metoda je protikladná k oběma předchozím metodám a navíc je v rozporu se současnými laickými a odbornými předsudky o parafiliích, proto bývá uvažována jen v individuální nebo svépomocné terapii). </a:t>
            </a:r>
          </a:p>
          <a:p>
            <a:r>
              <a:rPr lang="cs-CZ" sz="1000" b="1" smtClean="0"/>
              <a:t>sebepřijetí</a:t>
            </a:r>
            <a:r>
              <a:rPr lang="cs-CZ" sz="1000" smtClean="0"/>
              <a:t>, cílem terapie může být buď přijetí svých pocitů a tužeb se vším všudy, smíření se s nimi (to nemusí znamenat realizaci v praxi), nebo naopak záměrná disociace, distancování se od parafilie („nejsem v první řadě pedofil, ale skvělý pracovník, kamarád, otec, nadaný umělec atd., který mimochodem má nemoc jménem pedofilie“). </a:t>
            </a:r>
          </a:p>
          <a:p>
            <a:r>
              <a:rPr lang="cs-CZ" sz="1000" b="1" smtClean="0"/>
              <a:t>reinterpretace</a:t>
            </a:r>
            <a:r>
              <a:rPr lang="cs-CZ" sz="1000" smtClean="0"/>
              <a:t> – spočívá v tom, že své cítění a situaci člověk začne chápat v jiných pojmech a kontextech, což může ovlivnit chování anebo vyvolat dojem, že je člověk „vyléčen“. Jednou z forem reinterpretace je tzv. získávání náhledu – tento termín pochází z léčby psychóz, kde znamená reálné vnímání, odlišení halucinací a bludů. V případě léčby parafilií obvyklé znamená, že pacient je indoktrinován politicky korektním pohledem na svou odlišnost. Jiným způsobem reinterpretace může být přijetí diskursu (pojetí) aktivistické skupiny, která se vůči oficiálnímu nebo obecnému názoru vymezuje, nebo přijetím hlediska jiné kultury. Ojediněle může člověk ke svébytné interpretaci a distancování se od oficiální doktriny dojít sám, ale takový názor lze snadno dehonestovat jako bludnou racionalizaci. </a:t>
            </a:r>
          </a:p>
          <a:p>
            <a:r>
              <a:rPr lang="cs-CZ" sz="1000" b="1" smtClean="0"/>
              <a:t>podpora sebevědomí a asertivity</a:t>
            </a:r>
            <a:r>
              <a:rPr lang="cs-CZ" sz="1000" smtClean="0"/>
              <a:t>, v případech, kdy základní problém není v asociálních tužbách či potřebách parafilika, ale v předsudcích nebo nenávisti okolí. Nemožnost sdílet své pocity a sociální vyloučení působí u parafiliků podobné následky, jaké mívá (skutečné) sexuální zneužití, tedy postraumatickou stresovou poruchu nezřídka protrahovanou v trvalou změnu osobnosti obdobnou následkům zážitku katastrofické události (hromadná nehoda, válka, koncentrační tábor, teroristický útok, úmrtí blízké osoby). </a:t>
            </a:r>
          </a:p>
          <a:p>
            <a:r>
              <a:rPr lang="cs-CZ" sz="1000" b="1" smtClean="0"/>
              <a:t>Farmakologické a chirurgické metody</a:t>
            </a:r>
            <a:r>
              <a:rPr lang="cs-CZ" sz="1000" smtClean="0"/>
              <a:t> (útlum sexuálního puzení, kastrace) jsou předmětem odborných sporů. Mají jen pomocný účinek, protože rozhodující děje probíhají v mozku, nikoliv v genitáliích. Odborný diskurs nemá takovou kvalitu, aby mohl vést k vyváženému posouzení přínosů a rizik a ke smíření rozdílných odborných stanovisek.</a:t>
            </a:r>
          </a:p>
          <a:p>
            <a:r>
              <a:rPr lang="cs-CZ" sz="1000" smtClean="0"/>
              <a:t>Metody mozkové chirurgie nemají při léčbě parafilií nápravný, ale destruktivní charakter a nejsou dostatečně úspěšné vyvinuté ani osvědčené.</a:t>
            </a:r>
          </a:p>
          <a:p>
            <a:endParaRPr lang="cs-CZ" sz="1000" smtClean="0"/>
          </a:p>
          <a:p>
            <a:endParaRPr lang="cs-CZ" sz="1000" smtClean="0"/>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484632" indent="0" fontAlgn="auto">
              <a:spcAft>
                <a:spcPts val="0"/>
              </a:spcAft>
              <a:defRPr/>
            </a:pPr>
            <a:r>
              <a:rPr lang="cs-CZ" b="1" dirty="0" err="1" smtClean="0">
                <a:solidFill>
                  <a:schemeClr val="accent1">
                    <a:tint val="83000"/>
                    <a:satMod val="150000"/>
                  </a:schemeClr>
                </a:solidFill>
              </a:rPr>
              <a:t>Parafilie</a:t>
            </a:r>
            <a:r>
              <a:rPr lang="cs-CZ" b="1" dirty="0" smtClean="0">
                <a:solidFill>
                  <a:schemeClr val="accent1">
                    <a:tint val="83000"/>
                    <a:satMod val="150000"/>
                  </a:schemeClr>
                </a:solidFill>
              </a:rPr>
              <a:t> z klinického hlediska</a:t>
            </a:r>
            <a:endParaRPr lang="cs-CZ" dirty="0">
              <a:solidFill>
                <a:schemeClr val="accent1">
                  <a:tint val="83000"/>
                  <a:satMod val="150000"/>
                </a:schemeClr>
              </a:solidFill>
            </a:endParaRPr>
          </a:p>
        </p:txBody>
      </p:sp>
      <p:sp>
        <p:nvSpPr>
          <p:cNvPr id="3" name="Zástupný symbol pro obsah 2"/>
          <p:cNvSpPr>
            <a:spLocks noGrp="1"/>
          </p:cNvSpPr>
          <p:nvPr>
            <p:ph idx="1"/>
          </p:nvPr>
        </p:nvSpPr>
        <p:spPr>
          <a:xfrm>
            <a:off x="457200" y="1882775"/>
            <a:ext cx="8229600" cy="4572000"/>
          </a:xfrm>
        </p:spPr>
        <p:txBody>
          <a:bodyPr>
            <a:normAutofit fontScale="77500" lnSpcReduction="20000"/>
          </a:bodyPr>
          <a:lstStyle/>
          <a:p>
            <a:pPr marL="448056" indent="-384048" fontAlgn="auto">
              <a:spcAft>
                <a:spcPts val="0"/>
              </a:spcAft>
              <a:buFont typeface="Wingdings 2"/>
              <a:buChar char=""/>
              <a:defRPr/>
            </a:pPr>
            <a:r>
              <a:rPr lang="cs-CZ" dirty="0" smtClean="0"/>
              <a:t>V sexuologickém nebo psychologickém významu jsou do pojmu </a:t>
            </a:r>
            <a:r>
              <a:rPr lang="cs-CZ" b="1" dirty="0" err="1" smtClean="0"/>
              <a:t>parafilie</a:t>
            </a:r>
            <a:r>
              <a:rPr lang="cs-CZ" dirty="0" smtClean="0"/>
              <a:t> někdy zahrnovány i sklony, které nejsou považovány za poruchu, ale pouze za neobvyklé. V klinickém, významu se vztahuje pouze na případy, kdy odlišné založení naplňuje obecná kritéria zdravotní poruchy, tedy působí svému nositeli klinicky významný </a:t>
            </a:r>
            <a:r>
              <a:rPr lang="cs-CZ" dirty="0" err="1" smtClean="0"/>
              <a:t>distres</a:t>
            </a:r>
            <a:r>
              <a:rPr lang="cs-CZ" dirty="0" smtClean="0"/>
              <a:t>, narušení mezilidských vztahů nebo mu brání ve způsobu života, který je považován za normální. Samotný sociální konflikt (např. trestné nebo nepřijatelné chování) se však za zdravotní poruchu nepovažuje. Americký manuál uvádí jako diagnostické kritérium, že </a:t>
            </a:r>
            <a:r>
              <a:rPr lang="cs-CZ" dirty="0" err="1" smtClean="0"/>
              <a:t>parafilní</a:t>
            </a:r>
            <a:r>
              <a:rPr lang="cs-CZ" dirty="0" smtClean="0"/>
              <a:t> aktivita musí být po dobu nejméně šesti měsíců jediným způsobem sexuálního uspokojení a způsobovat významný </a:t>
            </a:r>
            <a:r>
              <a:rPr lang="cs-CZ" dirty="0" err="1" smtClean="0"/>
              <a:t>distres</a:t>
            </a:r>
            <a:r>
              <a:rPr lang="cs-CZ" dirty="0" smtClean="0"/>
              <a:t> nebo interpersonální obtíže.</a:t>
            </a:r>
          </a:p>
          <a:p>
            <a:pPr marL="448056" indent="-384048" fontAlgn="auto">
              <a:spcAft>
                <a:spcPts val="0"/>
              </a:spcAft>
              <a:buFont typeface="Wingdings 2"/>
              <a:buChar char=""/>
              <a:defRPr/>
            </a:pPr>
            <a:endParaRPr lang="cs-CZ" dirty="0"/>
          </a:p>
        </p:txBody>
      </p:sp>
    </p:spTree>
  </p:cSld>
  <p:clrMapOvr>
    <a:masterClrMapping/>
  </p:clrMapOvr>
  <p:transition>
    <p:blind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8288"/>
            <a:ext cx="8229600" cy="1398587"/>
          </a:xfrm>
        </p:spPr>
        <p:txBody>
          <a:bodyPr/>
          <a:lstStyle/>
          <a:p>
            <a:pPr marL="484632" indent="0" fontAlgn="auto">
              <a:spcAft>
                <a:spcPts val="0"/>
              </a:spcAft>
              <a:defRPr/>
            </a:pPr>
            <a:endParaRPr lang="cs-CZ">
              <a:solidFill>
                <a:schemeClr val="accent1">
                  <a:tint val="83000"/>
                  <a:satMod val="150000"/>
                </a:schemeClr>
              </a:solidFill>
            </a:endParaRPr>
          </a:p>
        </p:txBody>
      </p:sp>
      <p:sp>
        <p:nvSpPr>
          <p:cNvPr id="3" name="Zástupný symbol pro obsah 2"/>
          <p:cNvSpPr>
            <a:spLocks noGrp="1"/>
          </p:cNvSpPr>
          <p:nvPr>
            <p:ph idx="1"/>
          </p:nvPr>
        </p:nvSpPr>
        <p:spPr>
          <a:xfrm>
            <a:off x="457200" y="1882775"/>
            <a:ext cx="8229600" cy="4572000"/>
          </a:xfrm>
        </p:spPr>
        <p:txBody>
          <a:bodyPr>
            <a:normAutofit fontScale="40000" lnSpcReduction="20000"/>
          </a:bodyPr>
          <a:lstStyle/>
          <a:p>
            <a:pPr marL="448056" indent="-384048" fontAlgn="auto">
              <a:spcAft>
                <a:spcPts val="0"/>
              </a:spcAft>
              <a:buFont typeface="Wingdings 2"/>
              <a:buChar char=""/>
              <a:defRPr/>
            </a:pPr>
            <a:r>
              <a:rPr lang="cs-CZ" sz="3500" b="1" dirty="0" smtClean="0">
                <a:solidFill>
                  <a:schemeClr val="accent1">
                    <a:lumMod val="75000"/>
                  </a:schemeClr>
                </a:solidFill>
              </a:rPr>
              <a:t>Fetišismus:</a:t>
            </a:r>
            <a:r>
              <a:rPr lang="cs-CZ" dirty="0" smtClean="0"/>
              <a:t> užívání neživých objektů (oděvy, obuv, guma, kůže atd.) jako podnětu pro sexuální vzrušení a uspokojení. V některých případech mohou sloužit ke zvýšení sexuálního vzrušení dosahovaného jinak obvyklým způsobem (například preference určitých druhů oděvu). (K fetišismu je někdy řazen i </a:t>
            </a:r>
            <a:r>
              <a:rPr lang="cs-CZ" dirty="0" err="1" smtClean="0"/>
              <a:t>parcialismus</a:t>
            </a:r>
            <a:r>
              <a:rPr lang="cs-CZ" dirty="0" smtClean="0"/>
              <a:t>, při němž sexuální aktivity nebo erotický vztah nejsou všestranně zaměřeny na celou bytost, ale jen na tělo nebo jeho část. Parciální zaměření na dospělé tělo nebo genitálie se však obvykle považují za normální.) </a:t>
            </a:r>
          </a:p>
          <a:p>
            <a:pPr marL="448056" indent="-384048" fontAlgn="auto">
              <a:spcAft>
                <a:spcPts val="0"/>
              </a:spcAft>
              <a:buFont typeface="Wingdings 2"/>
              <a:buChar char=""/>
              <a:defRPr/>
            </a:pPr>
            <a:r>
              <a:rPr lang="cs-CZ" b="1" dirty="0" smtClean="0">
                <a:solidFill>
                  <a:schemeClr val="accent1">
                    <a:lumMod val="75000"/>
                  </a:schemeClr>
                </a:solidFill>
              </a:rPr>
              <a:t>Fetišistický transvestitismus nebo </a:t>
            </a:r>
            <a:r>
              <a:rPr lang="cs-CZ" b="1" dirty="0" err="1" smtClean="0">
                <a:solidFill>
                  <a:schemeClr val="accent1">
                    <a:lumMod val="75000"/>
                  </a:schemeClr>
                </a:solidFill>
              </a:rPr>
              <a:t>transvestitický</a:t>
            </a:r>
            <a:r>
              <a:rPr lang="cs-CZ" b="1" dirty="0" smtClean="0">
                <a:solidFill>
                  <a:schemeClr val="accent1">
                    <a:lumMod val="75000"/>
                  </a:schemeClr>
                </a:solidFill>
              </a:rPr>
              <a:t> fetišismus: </a:t>
            </a:r>
            <a:r>
              <a:rPr lang="cs-CZ" dirty="0" smtClean="0"/>
              <a:t>nošení šatů opačného pohlaví převážně za účelem dosažení sexuálního vzrušení. Rozlišuje se od transsexuálního transvestitismu, kde účelem je ztotožňování se s rolí opačného pohlaví. </a:t>
            </a:r>
          </a:p>
          <a:p>
            <a:pPr marL="448056" indent="-384048" fontAlgn="auto">
              <a:spcAft>
                <a:spcPts val="0"/>
              </a:spcAft>
              <a:buFont typeface="Wingdings 2"/>
              <a:buChar char=""/>
              <a:defRPr/>
            </a:pPr>
            <a:r>
              <a:rPr lang="cs-CZ" b="1" dirty="0" smtClean="0">
                <a:solidFill>
                  <a:schemeClr val="accent1">
                    <a:lumMod val="75000"/>
                  </a:schemeClr>
                </a:solidFill>
              </a:rPr>
              <a:t>Exhibicionismus :</a:t>
            </a:r>
            <a:r>
              <a:rPr lang="cs-CZ" dirty="0" smtClean="0"/>
              <a:t> tendence ukazovat genitál nečekaně (zpravidla cizím) lidem bez záměru dalšího kontaktu. </a:t>
            </a:r>
          </a:p>
          <a:p>
            <a:pPr marL="448056" indent="-384048" fontAlgn="auto">
              <a:spcAft>
                <a:spcPts val="0"/>
              </a:spcAft>
              <a:buFont typeface="Wingdings 2"/>
              <a:buChar char=""/>
              <a:defRPr/>
            </a:pPr>
            <a:r>
              <a:rPr lang="cs-CZ" b="1" dirty="0" err="1" smtClean="0">
                <a:solidFill>
                  <a:schemeClr val="accent1">
                    <a:lumMod val="75000"/>
                  </a:schemeClr>
                </a:solidFill>
              </a:rPr>
              <a:t>Voyerství</a:t>
            </a:r>
            <a:r>
              <a:rPr lang="cs-CZ" b="1" dirty="0" smtClean="0">
                <a:solidFill>
                  <a:schemeClr val="accent1">
                    <a:lumMod val="75000"/>
                  </a:schemeClr>
                </a:solidFill>
              </a:rPr>
              <a:t> :</a:t>
            </a:r>
            <a:r>
              <a:rPr lang="cs-CZ" dirty="0" smtClean="0"/>
              <a:t> tendence sledovat jiné osoby při sexuálním nebo intimním chování. </a:t>
            </a:r>
          </a:p>
          <a:p>
            <a:pPr marL="448056" indent="-384048" fontAlgn="auto">
              <a:spcAft>
                <a:spcPts val="0"/>
              </a:spcAft>
              <a:buFont typeface="Wingdings 2"/>
              <a:buChar char=""/>
              <a:defRPr/>
            </a:pPr>
            <a:r>
              <a:rPr lang="cs-CZ" dirty="0" smtClean="0"/>
              <a:t>Sadomasochismus : upřednostňování sexuálních aktivit spojených s omezováním osobní svobody, působením bolesti nebo pokořováním. Sadomasochistické aktivity a situace mohou být i hrané a souhlasné. Jestliže osoba takové aktivity raději přijímá, jde o masochismus, jestliže je raději sama provádí, jde o sadismus. Od sadomasochismu se liší patologická sexuální agresivita i krutost nebo zloba, která nemá souvislost s erotismem. Za projevy sadomasochismu bývají považovány i mnohé ze sexuálních praktik, které bývají uváděny v různých populárních „seznamech úchylek“ (manipulace s exkrementy, škrcení, vkládání předmětů nebo bodání do genitálií nebo bradavek atd. </a:t>
            </a:r>
          </a:p>
          <a:p>
            <a:pPr marL="448056" indent="-384048" fontAlgn="auto">
              <a:spcAft>
                <a:spcPts val="0"/>
              </a:spcAft>
              <a:buFont typeface="Wingdings 2"/>
              <a:buChar char=""/>
              <a:defRPr/>
            </a:pPr>
            <a:r>
              <a:rPr lang="cs-CZ" b="1" dirty="0" err="1" smtClean="0">
                <a:solidFill>
                  <a:schemeClr val="accent1">
                    <a:lumMod val="75000"/>
                  </a:schemeClr>
                </a:solidFill>
              </a:rPr>
              <a:t>Frotérství</a:t>
            </a:r>
            <a:r>
              <a:rPr lang="cs-CZ" b="1" dirty="0" smtClean="0">
                <a:solidFill>
                  <a:schemeClr val="accent1">
                    <a:lumMod val="75000"/>
                  </a:schemeClr>
                </a:solidFill>
              </a:rPr>
              <a:t> :</a:t>
            </a:r>
            <a:r>
              <a:rPr lang="cs-CZ" dirty="0" smtClean="0"/>
              <a:t> tendence vyhledávat dotýkání nebo tření s nesouhlasícími osobami. </a:t>
            </a:r>
          </a:p>
          <a:p>
            <a:pPr marL="448056" indent="-384048" fontAlgn="auto">
              <a:spcAft>
                <a:spcPts val="0"/>
              </a:spcAft>
              <a:buFont typeface="Wingdings 2"/>
              <a:buChar char=""/>
              <a:defRPr/>
            </a:pPr>
            <a:r>
              <a:rPr lang="cs-CZ" b="1" dirty="0" smtClean="0">
                <a:solidFill>
                  <a:schemeClr val="accent1">
                    <a:lumMod val="75000"/>
                  </a:schemeClr>
                </a:solidFill>
              </a:rPr>
              <a:t>Pedofilie:</a:t>
            </a:r>
            <a:r>
              <a:rPr lang="cs-CZ" dirty="0" smtClean="0"/>
              <a:t> erotické zaměření na děti, typicky prepubertálního a raně pubertálního věku. </a:t>
            </a:r>
          </a:p>
          <a:p>
            <a:pPr marL="448056" indent="-384048" fontAlgn="auto">
              <a:spcAft>
                <a:spcPts val="0"/>
              </a:spcAft>
              <a:buFont typeface="Wingdings 2"/>
              <a:buChar char=""/>
              <a:defRPr/>
            </a:pPr>
            <a:r>
              <a:rPr lang="cs-CZ" dirty="0" smtClean="0"/>
              <a:t>v „jiných poruchách“ jsou v MKN jako příklady zmíněny například pohlavní styk se zvířaty (zoofilie) a sexuální aktivity s mrtvými těly (nekrofilie). Zoofilii americká APA přehodnotila v důsledku výzkumu mezi vydáními DSM-III a DSM-IV. </a:t>
            </a:r>
          </a:p>
          <a:p>
            <a:pPr marL="448056" indent="-384048" fontAlgn="auto">
              <a:spcAft>
                <a:spcPts val="0"/>
              </a:spcAft>
              <a:buFont typeface="Wingdings 2"/>
              <a:buChar char=""/>
              <a:defRPr/>
            </a:pPr>
            <a:r>
              <a:rPr lang="cs-CZ" dirty="0" smtClean="0"/>
              <a:t>Někdy je mezi </a:t>
            </a:r>
            <a:r>
              <a:rPr lang="cs-CZ" dirty="0" err="1" smtClean="0"/>
              <a:t>parafilie</a:t>
            </a:r>
            <a:r>
              <a:rPr lang="cs-CZ" dirty="0" smtClean="0"/>
              <a:t> řazena i patologická sexuální agresivita, zejména k rozlišení od sadismu. V MKN ani v DSM však zmíněna není. Za typické projevy bývá považována neschopnost eroticky se sblížit dvořením a něžnostmi, vzrušení je obvykle vyvoláváno překonáváním odporu.</a:t>
            </a:r>
          </a:p>
          <a:p>
            <a:pPr marL="448056" indent="-384048" fontAlgn="auto">
              <a:spcAft>
                <a:spcPts val="0"/>
              </a:spcAft>
              <a:buFont typeface="Wingdings 2"/>
              <a:buChar char=""/>
              <a:defRPr/>
            </a:pPr>
            <a:endParaRPr lang="cs-CZ" dirty="0"/>
          </a:p>
        </p:txBody>
      </p:sp>
    </p:spTree>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cs-CZ" smtClean="0">
                <a:ln>
                  <a:noFill/>
                </a:ln>
                <a:effectLst/>
                <a:latin typeface="Arial" charset="0"/>
              </a:rPr>
              <a:t>Perličky ze sexuálních deviací</a:t>
            </a:r>
          </a:p>
        </p:txBody>
      </p:sp>
      <p:sp>
        <p:nvSpPr>
          <p:cNvPr id="28675" name="Rectangle 3"/>
          <p:cNvSpPr>
            <a:spLocks noGrp="1"/>
          </p:cNvSpPr>
          <p:nvPr>
            <p:ph type="body" idx="4294967295"/>
          </p:nvPr>
        </p:nvSpPr>
        <p:spPr/>
        <p:txBody>
          <a:bodyPr/>
          <a:lstStyle/>
          <a:p>
            <a:pPr>
              <a:lnSpc>
                <a:spcPct val="80000"/>
              </a:lnSpc>
            </a:pPr>
            <a:r>
              <a:rPr lang="cs-CZ" sz="1700" smtClean="0"/>
              <a:t>ABLUTOFILIE Sexuální vzrušení na základě horké koupele nebo sprchy </a:t>
            </a:r>
          </a:p>
          <a:p>
            <a:pPr>
              <a:lnSpc>
                <a:spcPct val="80000"/>
              </a:lnSpc>
            </a:pPr>
            <a:r>
              <a:rPr lang="cs-CZ" sz="1700" smtClean="0"/>
              <a:t>AFYXOFILIE - Člověk se sexuálně uspokojuje vlastním přiškrcováním při masturbaci</a:t>
            </a:r>
          </a:p>
          <a:p>
            <a:pPr>
              <a:lnSpc>
                <a:spcPct val="80000"/>
              </a:lnSpc>
            </a:pPr>
            <a:r>
              <a:rPr lang="cs-CZ" sz="1700" smtClean="0"/>
              <a:t>AUTONEKROFILIE - sexuálně motivovaná touha považovat se za mrtvolu a být jako mrtvola milován</a:t>
            </a:r>
          </a:p>
          <a:p>
            <a:pPr>
              <a:lnSpc>
                <a:spcPct val="80000"/>
              </a:lnSpc>
            </a:pPr>
            <a:r>
              <a:rPr lang="cs-CZ" sz="1700" smtClean="0"/>
              <a:t>AUTOPEDERASTIE Touha po zasunutí vlastního penisu do vlastního análu – často se projevuje pouze v období puberty</a:t>
            </a:r>
          </a:p>
          <a:p>
            <a:pPr>
              <a:lnSpc>
                <a:spcPct val="80000"/>
              </a:lnSpc>
            </a:pPr>
            <a:r>
              <a:rPr lang="cs-CZ" sz="1700" smtClean="0"/>
              <a:t>AUTOPEDOFILIE - Dotyčná osoba chce, aby s ní bylo nakládáno jako s malým dítětem. Například chce přebalit či nakojit z partnerčina prsu  </a:t>
            </a:r>
          </a:p>
          <a:p>
            <a:pPr>
              <a:lnSpc>
                <a:spcPct val="80000"/>
              </a:lnSpc>
            </a:pPr>
            <a:r>
              <a:rPr lang="cs-CZ" sz="1700" smtClean="0"/>
              <a:t>DEMONOFILIE - sexuální náklonnost k bohům, duchům a démonům</a:t>
            </a:r>
          </a:p>
          <a:p>
            <a:pPr>
              <a:lnSpc>
                <a:spcPct val="80000"/>
              </a:lnSpc>
            </a:pPr>
            <a:r>
              <a:rPr lang="cs-CZ" sz="1700" smtClean="0"/>
              <a:t>DENDROFILIE Fixace sexuálního pudu na stromy. (také jinak Zemanofilie) </a:t>
            </a:r>
          </a:p>
          <a:p>
            <a:pPr>
              <a:lnSpc>
                <a:spcPct val="80000"/>
              </a:lnSpc>
            </a:pPr>
            <a:r>
              <a:rPr lang="cs-CZ" sz="1700" smtClean="0"/>
              <a:t>DERMATOFAGIE - sexuálně laděná chorobná touha jíst lidskou kůži </a:t>
            </a:r>
          </a:p>
          <a:p>
            <a:pPr>
              <a:lnSpc>
                <a:spcPct val="80000"/>
              </a:lnSpc>
            </a:pPr>
            <a:r>
              <a:rPr lang="cs-CZ" sz="1700" smtClean="0"/>
              <a:t>EGROTOFILIE - sex. vazba na nemocné lidi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lent">
  <a:themeElements>
    <a:clrScheme name="Talent">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Talent">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Talent">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119</TotalTime>
  <Words>1700</Words>
  <Application>Microsoft Office PowerPoint</Application>
  <PresentationFormat>On-screen Show (4:3)</PresentationFormat>
  <Paragraphs>65</Paragraphs>
  <Slides>14</Slides>
  <Notes>0</Notes>
  <HiddenSlides>0</HiddenSlides>
  <MMClips>0</MMClips>
  <ScaleCrop>false</ScaleCrop>
  <HeadingPairs>
    <vt:vector size="6" baseType="variant">
      <vt:variant>
        <vt:lpstr>Použitá písma</vt:lpstr>
      </vt:variant>
      <vt:variant>
        <vt:i4>6</vt:i4>
      </vt:variant>
      <vt:variant>
        <vt:lpstr>Šablona návrhu</vt:lpstr>
      </vt:variant>
      <vt:variant>
        <vt:i4>8</vt:i4>
      </vt:variant>
      <vt:variant>
        <vt:lpstr>Nadpisy snímků</vt:lpstr>
      </vt:variant>
      <vt:variant>
        <vt:i4>14</vt:i4>
      </vt:variant>
    </vt:vector>
  </HeadingPairs>
  <TitlesOfParts>
    <vt:vector size="28" baseType="lpstr">
      <vt:lpstr>Century Gothic</vt:lpstr>
      <vt:lpstr>Arial</vt:lpstr>
      <vt:lpstr>Wingdings 2</vt:lpstr>
      <vt:lpstr>Verdana</vt:lpstr>
      <vt:lpstr>Calibri</vt:lpstr>
      <vt:lpstr>Wingdings</vt:lpstr>
      <vt:lpstr>Talent</vt:lpstr>
      <vt:lpstr>Talent</vt:lpstr>
      <vt:lpstr>Talent</vt:lpstr>
      <vt:lpstr>Talent</vt:lpstr>
      <vt:lpstr>Talent</vt:lpstr>
      <vt:lpstr>Talent</vt:lpstr>
      <vt:lpstr>Talent</vt:lpstr>
      <vt:lpstr>Talent</vt:lpstr>
      <vt:lpstr>Snímek 1</vt:lpstr>
      <vt:lpstr>Snímek 2</vt:lpstr>
      <vt:lpstr>Snímek 3</vt:lpstr>
      <vt:lpstr>Snímek 4</vt:lpstr>
      <vt:lpstr>Snímek 5</vt:lpstr>
      <vt:lpstr>Snímek 6</vt:lpstr>
      <vt:lpstr>Snímek 7</vt:lpstr>
      <vt:lpstr>Snímek 8</vt:lpstr>
      <vt:lpstr>Perličky ze sexuálních deviací</vt:lpstr>
      <vt:lpstr>Perličky ze sexuálních deviací</vt:lpstr>
      <vt:lpstr>Perličky ze sexuálních deviací</vt:lpstr>
      <vt:lpstr>Perličky ze sexuálních deviací</vt:lpstr>
      <vt:lpstr>Perličky ze sexuálních deviací</vt:lpstr>
      <vt:lpstr>KONEC</vt:lpstr>
    </vt:vector>
  </TitlesOfParts>
  <Company>ATC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Sexuální deviace</dc:title>
  <dc:creator>Lenďa</dc:creator>
  <cp:lastModifiedBy>209920</cp:lastModifiedBy>
  <cp:revision>12</cp:revision>
  <dcterms:created xsi:type="dcterms:W3CDTF">2009-03-08T13:06:07Z</dcterms:created>
  <dcterms:modified xsi:type="dcterms:W3CDTF">2009-03-09T15:59:02Z</dcterms:modified>
</cp:coreProperties>
</file>