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Obdélník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7BF7B-231D-4440-A608-7CE233A4BFF9}" type="datetimeFigureOut">
              <a:rPr lang="sk-SK"/>
              <a:pPr>
                <a:defRPr/>
              </a:pPr>
              <a:t>12. 4. 2010</a:t>
            </a:fld>
            <a:endParaRPr lang="sk-SK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4CD81-9197-4838-87D6-98E0FB1987F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F050F-A452-4479-AC7B-0F12E025961D}" type="datetimeFigureOut">
              <a:rPr lang="sk-SK"/>
              <a:pPr>
                <a:defRPr/>
              </a:pPr>
              <a:t>12. 4. 2010</a:t>
            </a:fld>
            <a:endParaRPr lang="sk-SK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66420-CACD-479A-BC9F-EE29FB221A3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50DCB-79A5-4EFC-A4EA-02B526520346}" type="datetimeFigureOut">
              <a:rPr lang="sk-SK"/>
              <a:pPr>
                <a:defRPr/>
              </a:pPr>
              <a:t>12. 4. 2010</a:t>
            </a:fld>
            <a:endParaRPr lang="sk-SK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B35D6-E205-4545-BF91-FFE45458451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9B675DD-4595-40DB-A018-87A71731AA4C}" type="datetimeFigureOut">
              <a:rPr lang="sk-SK"/>
              <a:pPr>
                <a:defRPr/>
              </a:pPr>
              <a:t>12. 4. 2010</a:t>
            </a:fld>
            <a:endParaRPr lang="sk-SK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6F9E637-6CEB-439A-A5DA-277FBE55481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bdélník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BD050-0473-4A4B-AF77-3161756698AD}" type="datetimeFigureOut">
              <a:rPr lang="sk-SK"/>
              <a:pPr>
                <a:defRPr/>
              </a:pPr>
              <a:t>12. 4. 2010</a:t>
            </a:fld>
            <a:endParaRPr lang="sk-SK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0C089-1ABE-4005-BD9E-2B86DFE0F3D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42A01-8F46-4F86-8EA7-CDA5C6408104}" type="datetimeFigureOut">
              <a:rPr lang="sk-SK"/>
              <a:pPr>
                <a:defRPr/>
              </a:pPr>
              <a:t>12. 4. 2010</a:t>
            </a:fld>
            <a:endParaRPr lang="sk-SK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1EC78-084D-4F87-9EFC-52E7065AB08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0F745-A336-4A43-A2E3-F53D4376A039}" type="datetimeFigureOut">
              <a:rPr lang="sk-SK"/>
              <a:pPr>
                <a:defRPr/>
              </a:pPr>
              <a:t>12. 4. 2010</a:t>
            </a:fld>
            <a:endParaRPr lang="sk-SK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E28D8-6963-40FF-84A2-E2469C431B7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3955C26-6F31-4B92-A691-649CA9FB7E27}" type="datetimeFigureOut">
              <a:rPr lang="sk-SK"/>
              <a:pPr>
                <a:defRPr/>
              </a:pPr>
              <a:t>12. 4. 2010</a:t>
            </a:fld>
            <a:endParaRPr lang="sk-SK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24A7E0F-728F-4B43-8D12-5FBAF85B26B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B0A74-FC8C-4600-8917-DA857B0BDA16}" type="datetimeFigureOut">
              <a:rPr lang="sk-SK"/>
              <a:pPr>
                <a:defRPr/>
              </a:pPr>
              <a:t>12. 4. 2010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E590-3368-4ADE-AF5B-FF08B4F9F3A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Přímá spojovací čára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1604EB5-AB0B-41E9-B6E7-FE5B6D80C26B}" type="datetimeFigureOut">
              <a:rPr lang="sk-SK"/>
              <a:pPr>
                <a:defRPr/>
              </a:pPr>
              <a:t>12. 4. 2010</a:t>
            </a:fld>
            <a:endParaRPr lang="sk-SK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BBF80E3-B404-4CC4-99FC-CB69EA7FC64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Elipsa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41BA4F-2D78-4EBE-B741-D9AB3AEEAB07}" type="datetimeFigureOut">
              <a:rPr lang="sk-SK"/>
              <a:pPr>
                <a:defRPr/>
              </a:pPr>
              <a:t>12. 4. 2010</a:t>
            </a:fld>
            <a:endParaRPr lang="sk-SK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97EAABC-F981-450D-B285-4C961777B34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AFF956-C6A9-45AD-8F59-787F4FB1C624}" type="datetimeFigureOut">
              <a:rPr lang="sk-SK"/>
              <a:pPr>
                <a:defRPr/>
              </a:pPr>
              <a:t>12. 4. 2010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94FE6A-57AF-46ED-A23E-8741DF4DB22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0" r:id="rId4"/>
    <p:sldLayoutId id="2147483691" r:id="rId5"/>
    <p:sldLayoutId id="2147483698" r:id="rId6"/>
    <p:sldLayoutId id="2147483692" r:id="rId7"/>
    <p:sldLayoutId id="2147483699" r:id="rId8"/>
    <p:sldLayoutId id="2147483700" r:id="rId9"/>
    <p:sldLayoutId id="2147483693" r:id="rId10"/>
    <p:sldLayoutId id="214748369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2928934"/>
            <a:ext cx="6215090" cy="150019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k-SK" dirty="0" err="1" smtClean="0"/>
              <a:t>Enviromentálna</a:t>
            </a:r>
            <a:r>
              <a:rPr lang="sk-SK" dirty="0" smtClean="0"/>
              <a:t> výchova.</a:t>
            </a:r>
            <a:br>
              <a:rPr lang="sk-SK" dirty="0" smtClean="0"/>
            </a:br>
            <a:r>
              <a:rPr lang="sk-SK" dirty="0" smtClean="0"/>
              <a:t>Ale aká</a:t>
            </a:r>
            <a:r>
              <a:rPr lang="sk-SK" dirty="0" smtClean="0"/>
              <a:t>?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6000" y="4357694"/>
            <a:ext cx="6172200" cy="2017706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sk-SK" dirty="0" err="1" smtClean="0"/>
              <a:t>Jan</a:t>
            </a:r>
            <a:r>
              <a:rPr lang="sk-SK" dirty="0" smtClean="0"/>
              <a:t> </a:t>
            </a:r>
            <a:r>
              <a:rPr lang="sk-SK" dirty="0" err="1" smtClean="0"/>
              <a:t>Činčera</a:t>
            </a:r>
            <a:endParaRPr lang="sk-SK" dirty="0" smtClean="0"/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endParaRPr lang="sk-SK" dirty="0" smtClean="0"/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endParaRPr lang="sk-SK" dirty="0" smtClean="0"/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sk-SK" dirty="0" smtClean="0"/>
              <a:t>Anna </a:t>
            </a:r>
            <a:r>
              <a:rPr lang="sk-SK" dirty="0" err="1" smtClean="0"/>
              <a:t>Bystrianská</a:t>
            </a:r>
            <a:r>
              <a:rPr lang="sk-SK" dirty="0" smtClean="0"/>
              <a:t>, </a:t>
            </a:r>
            <a:r>
              <a:rPr lang="sk-SK" dirty="0" err="1" smtClean="0"/>
              <a:t>učo</a:t>
            </a:r>
            <a:r>
              <a:rPr lang="sk-SK" dirty="0" smtClean="0"/>
              <a:t> 322 476</a:t>
            </a:r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Matus\Documents\My Scans\2010-03 (III)\scan00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714375"/>
            <a:ext cx="7572375" cy="508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ovéPole 1"/>
          <p:cNvSpPr txBox="1">
            <a:spLocks noChangeArrowheads="1"/>
          </p:cNvSpPr>
          <p:nvPr/>
        </p:nvSpPr>
        <p:spPr bwMode="auto">
          <a:xfrm>
            <a:off x="500063" y="857250"/>
            <a:ext cx="7500937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2400" dirty="0">
                <a:latin typeface="Century Schoolbook" pitchFamily="18" charset="0"/>
              </a:rPr>
              <a:t>Porovnanie</a:t>
            </a:r>
          </a:p>
          <a:p>
            <a:pPr>
              <a:buFont typeface="Wingdings" pitchFamily="2" charset="2"/>
              <a:buChar char="Ø"/>
            </a:pPr>
            <a:endParaRPr lang="sk-SK" dirty="0">
              <a:latin typeface="Century Schoolbook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k-SK" dirty="0">
                <a:latin typeface="Century Schoolbook" pitchFamily="18" charset="0"/>
              </a:rPr>
              <a:t>  V ČR sa stretávame s elektrickým prístupom k </a:t>
            </a:r>
            <a:r>
              <a:rPr lang="sk-SK" dirty="0" err="1">
                <a:latin typeface="Century Schoolbook" pitchFamily="18" charset="0"/>
              </a:rPr>
              <a:t>enviromentálnej</a:t>
            </a:r>
            <a:r>
              <a:rPr lang="sk-SK" dirty="0">
                <a:latin typeface="Century Schoolbook" pitchFamily="18" charset="0"/>
              </a:rPr>
              <a:t> výchovy, kedy </a:t>
            </a:r>
            <a:r>
              <a:rPr lang="sk-SK" i="1" dirty="0">
                <a:latin typeface="Century Schoolbook" pitchFamily="18" charset="0"/>
              </a:rPr>
              <a:t>učitelia obohacujú </a:t>
            </a:r>
            <a:r>
              <a:rPr lang="sk-SK" i="1" dirty="0" err="1">
                <a:latin typeface="Century Schoolbook" pitchFamily="18" charset="0"/>
              </a:rPr>
              <a:t>výuku</a:t>
            </a:r>
            <a:r>
              <a:rPr lang="sk-SK" i="1" dirty="0">
                <a:latin typeface="Century Schoolbook" pitchFamily="18" charset="0"/>
              </a:rPr>
              <a:t> aktivitami</a:t>
            </a:r>
            <a:r>
              <a:rPr lang="sk-SK" dirty="0">
                <a:latin typeface="Century Schoolbook" pitchFamily="18" charset="0"/>
              </a:rPr>
              <a:t>, ktoré pozbierali na rôznych akciách, bez toho aby boli oboznámení s rozdielnosťami pôvodných kontextov</a:t>
            </a:r>
          </a:p>
          <a:p>
            <a:pPr>
              <a:buFont typeface="Wingdings" pitchFamily="2" charset="2"/>
              <a:buChar char="Ø"/>
            </a:pPr>
            <a:r>
              <a:rPr lang="sk-SK" dirty="0">
                <a:latin typeface="Century Schoolbook" pitchFamily="18" charset="0"/>
              </a:rPr>
              <a:t>  prostriedky používané v jednotlivých smeroch </a:t>
            </a:r>
            <a:r>
              <a:rPr lang="sk-SK" dirty="0" err="1">
                <a:latin typeface="Century Schoolbook" pitchFamily="18" charset="0"/>
              </a:rPr>
              <a:t>enviromentálnej</a:t>
            </a:r>
            <a:r>
              <a:rPr lang="sk-SK" dirty="0">
                <a:latin typeface="Century Schoolbook" pitchFamily="18" charset="0"/>
              </a:rPr>
              <a:t> výchovy sú viazané na ich špecifické ciele, postavenie učiteľa a študenta a špecifické prostredie</a:t>
            </a:r>
          </a:p>
          <a:p>
            <a:pPr>
              <a:buFont typeface="Wingdings" pitchFamily="2" charset="2"/>
              <a:buChar char="Ø"/>
            </a:pPr>
            <a:r>
              <a:rPr lang="sk-SK" dirty="0">
                <a:latin typeface="Century Schoolbook" pitchFamily="18" charset="0"/>
              </a:rPr>
              <a:t>  v triede, kde je učiteľ ako hlavný zdroj informácií a študenti ako ich príjemcovia, môžu ťažko fungovať projekty závislé na maximálnej samostatnosti študentov</a:t>
            </a:r>
          </a:p>
          <a:p>
            <a:pPr>
              <a:buFont typeface="Wingdings" pitchFamily="2" charset="2"/>
              <a:buChar char="Ø"/>
            </a:pPr>
            <a:r>
              <a:rPr lang="sk-SK" dirty="0">
                <a:latin typeface="Century Schoolbook" pitchFamily="18" charset="0"/>
              </a:rPr>
              <a:t>  nepremyslený </a:t>
            </a:r>
            <a:r>
              <a:rPr lang="sk-SK" dirty="0" err="1">
                <a:latin typeface="Century Schoolbook" pitchFamily="18" charset="0"/>
              </a:rPr>
              <a:t>elektricizmus</a:t>
            </a:r>
            <a:r>
              <a:rPr lang="sk-SK" dirty="0">
                <a:latin typeface="Century Schoolbook" pitchFamily="18" charset="0"/>
              </a:rPr>
              <a:t> vedie k nedostatočne premysleným plánom </a:t>
            </a:r>
            <a:r>
              <a:rPr lang="sk-SK" dirty="0" err="1">
                <a:latin typeface="Century Schoolbook" pitchFamily="18" charset="0"/>
              </a:rPr>
              <a:t>enviromentálnej</a:t>
            </a:r>
            <a:r>
              <a:rPr lang="sk-SK" dirty="0">
                <a:latin typeface="Century Schoolbook" pitchFamily="18" charset="0"/>
              </a:rPr>
              <a:t> výchovy, poskladaných náhodným výberom </a:t>
            </a:r>
            <a:r>
              <a:rPr lang="sk-SK" dirty="0" smtClean="0">
                <a:latin typeface="Century Schoolbook" pitchFamily="18" charset="0"/>
              </a:rPr>
              <a:t> </a:t>
            </a:r>
            <a:r>
              <a:rPr lang="sk-SK" dirty="0">
                <a:latin typeface="Century Schoolbook" pitchFamily="18" charset="0"/>
              </a:rPr>
              <a:t>aktivít, s ktorými sa učiteľ niekde zoznámil</a:t>
            </a:r>
          </a:p>
          <a:p>
            <a:pPr>
              <a:buFont typeface="Wingdings" pitchFamily="2" charset="2"/>
              <a:buChar char="Ø"/>
            </a:pPr>
            <a:endParaRPr lang="sk-SK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ovéPole 1"/>
          <p:cNvSpPr txBox="1">
            <a:spLocks noChangeArrowheads="1"/>
          </p:cNvSpPr>
          <p:nvPr/>
        </p:nvSpPr>
        <p:spPr bwMode="auto">
          <a:xfrm>
            <a:off x="571500" y="571480"/>
            <a:ext cx="785812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2400" dirty="0" smtClean="0">
                <a:latin typeface="Century Schoolbook" pitchFamily="18" charset="0"/>
              </a:rPr>
              <a:t>Záver</a:t>
            </a:r>
          </a:p>
          <a:p>
            <a:endParaRPr lang="sk-SK" sz="2400" dirty="0">
              <a:latin typeface="Century Schoolbook" pitchFamily="18" charset="0"/>
            </a:endParaRPr>
          </a:p>
          <a:p>
            <a:r>
              <a:rPr lang="sk-SK" dirty="0">
                <a:latin typeface="Century Schoolbook" pitchFamily="18" charset="0"/>
              </a:rPr>
              <a:t>Zaradením </a:t>
            </a:r>
            <a:r>
              <a:rPr lang="sk-SK" dirty="0" err="1">
                <a:latin typeface="Century Schoolbook" pitchFamily="18" charset="0"/>
              </a:rPr>
              <a:t>enviromentálnej</a:t>
            </a:r>
            <a:r>
              <a:rPr lang="sk-SK" dirty="0">
                <a:latin typeface="Century Schoolbook" pitchFamily="18" charset="0"/>
              </a:rPr>
              <a:t> výchovy do prierezových </a:t>
            </a:r>
            <a:r>
              <a:rPr lang="sk-SK" dirty="0" err="1">
                <a:latin typeface="Century Schoolbook" pitchFamily="18" charset="0"/>
              </a:rPr>
              <a:t>témat</a:t>
            </a:r>
            <a:r>
              <a:rPr lang="sk-SK" dirty="0">
                <a:latin typeface="Century Schoolbook" pitchFamily="18" charset="0"/>
              </a:rPr>
              <a:t> Rámcového</a:t>
            </a:r>
          </a:p>
          <a:p>
            <a:r>
              <a:rPr lang="sk-SK" dirty="0">
                <a:latin typeface="Century Schoolbook" pitchFamily="18" charset="0"/>
              </a:rPr>
              <a:t>vzdelávacieho programu, dosiahla </a:t>
            </a:r>
            <a:r>
              <a:rPr lang="sk-SK" dirty="0" err="1">
                <a:latin typeface="Century Schoolbook" pitchFamily="18" charset="0"/>
              </a:rPr>
              <a:t>enviromentálna</a:t>
            </a:r>
            <a:r>
              <a:rPr lang="sk-SK" dirty="0">
                <a:latin typeface="Century Schoolbook" pitchFamily="18" charset="0"/>
              </a:rPr>
              <a:t> výchova v ČR značný úspech.</a:t>
            </a:r>
          </a:p>
          <a:p>
            <a:r>
              <a:rPr lang="sk-SK" dirty="0">
                <a:latin typeface="Century Schoolbook" pitchFamily="18" charset="0"/>
              </a:rPr>
              <a:t>Jej ďalšiemu rozvoju </a:t>
            </a:r>
            <a:r>
              <a:rPr lang="sk-SK" i="1" dirty="0">
                <a:latin typeface="Century Schoolbook" pitchFamily="18" charset="0"/>
              </a:rPr>
              <a:t>bráni nedostatočná </a:t>
            </a:r>
            <a:r>
              <a:rPr lang="sk-SK" i="1" dirty="0" err="1">
                <a:latin typeface="Century Schoolbook" pitchFamily="18" charset="0"/>
              </a:rPr>
              <a:t>oboznámenosť</a:t>
            </a:r>
            <a:r>
              <a:rPr lang="sk-SK" i="1" dirty="0">
                <a:latin typeface="Century Schoolbook" pitchFamily="18" charset="0"/>
              </a:rPr>
              <a:t>  s teóriou</a:t>
            </a:r>
            <a:r>
              <a:rPr lang="sk-SK" dirty="0">
                <a:latin typeface="Century Schoolbook" pitchFamily="18" charset="0"/>
              </a:rPr>
              <a:t>, čo znemožňuje jasnejšie </a:t>
            </a:r>
            <a:r>
              <a:rPr lang="sk-SK" i="1" dirty="0">
                <a:latin typeface="Century Schoolbook" pitchFamily="18" charset="0"/>
              </a:rPr>
              <a:t>radenie aktivít do relevantného kontextu. </a:t>
            </a:r>
            <a:r>
              <a:rPr lang="sk-SK" dirty="0">
                <a:latin typeface="Century Schoolbook" pitchFamily="18" charset="0"/>
              </a:rPr>
              <a:t>Predpokladom vyváženého plánu </a:t>
            </a:r>
            <a:r>
              <a:rPr lang="sk-SK" dirty="0" err="1">
                <a:latin typeface="Century Schoolbook" pitchFamily="18" charset="0"/>
              </a:rPr>
              <a:t>enviromentálnej</a:t>
            </a:r>
            <a:r>
              <a:rPr lang="sk-SK" dirty="0">
                <a:latin typeface="Century Schoolbook" pitchFamily="18" charset="0"/>
              </a:rPr>
              <a:t> výchovy je znalosť teoretických východísk jednotlivých smerov, čo umožňuje ich adekvátne využitie. A toto je úlohou  pedagogických fakúlt a vedecko-výskumných stredísk, ktoré pripravujú budúcich učiteľov. </a:t>
            </a:r>
          </a:p>
          <a:p>
            <a:r>
              <a:rPr lang="sk-SK" dirty="0">
                <a:latin typeface="Century Schoolbook" pitchFamily="18" charset="0"/>
              </a:rPr>
              <a:t>Rozhodujúcu úlohu v šírení metód </a:t>
            </a:r>
            <a:r>
              <a:rPr lang="sk-SK" dirty="0" err="1">
                <a:latin typeface="Century Schoolbook" pitchFamily="18" charset="0"/>
              </a:rPr>
              <a:t>enviromentálnej</a:t>
            </a:r>
            <a:r>
              <a:rPr lang="sk-SK" dirty="0">
                <a:latin typeface="Century Schoolbook" pitchFamily="18" charset="0"/>
              </a:rPr>
              <a:t> výchovy, hrajú strediská ekologickej výchovy, od ktorých preberajú inšpiráciu pedagogické fakulty. To by malo byť postupne nahradené modelom partnerskej spolupráce medzi strediskami a fakultami, v ktorých by pedagogické fakulty prichádzali s novými teoretickými podnetmi a hypotézami a strediská ekologickej výchovy by ich pomáhali overovať v praxi.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14348" y="1214422"/>
            <a:ext cx="764386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Vyššia teoretická  pripravenosť absolventov pedagogických fakúlt v oblasti </a:t>
            </a:r>
            <a:r>
              <a:rPr lang="sk-SK" dirty="0" err="1" smtClean="0"/>
              <a:t>enviromentálnej</a:t>
            </a:r>
            <a:r>
              <a:rPr lang="sk-SK" dirty="0" smtClean="0"/>
              <a:t> výchovy by umožňovala  zmeniť vzťah medzi </a:t>
            </a:r>
            <a:endParaRPr lang="sk-SK" dirty="0" smtClean="0"/>
          </a:p>
          <a:p>
            <a:r>
              <a:rPr lang="sk-SK" dirty="0" smtClean="0"/>
              <a:t>školami a strediskami ekologickej výchovy:</a:t>
            </a:r>
          </a:p>
          <a:p>
            <a:endParaRPr lang="sk-SK" dirty="0" smtClean="0"/>
          </a:p>
          <a:p>
            <a:r>
              <a:rPr lang="sk-SK" dirty="0" smtClean="0"/>
              <a:t>-oproti súčasnej praxi, kde strediská ponúkajú hotové programy a školy si ich objednávajú, by školy a strediská mohli spolupracovať na zostavovaní ucelených školských plánoch </a:t>
            </a:r>
            <a:r>
              <a:rPr lang="sk-SK" dirty="0" err="1" smtClean="0"/>
              <a:t>enviromentálnej</a:t>
            </a:r>
            <a:r>
              <a:rPr lang="sk-SK" dirty="0" smtClean="0"/>
              <a:t> výchovy, v ktorých by strediská zaisťovala programy tvoriace logickú časť celku.</a:t>
            </a:r>
          </a:p>
          <a:p>
            <a:endParaRPr lang="sk-SK" dirty="0" smtClean="0"/>
          </a:p>
          <a:p>
            <a:r>
              <a:rPr lang="sk-SK" i="1" dirty="0" smtClean="0"/>
              <a:t>Dnes je vďaka  úsiliu stredísk ekologickej výchovy a učiteľov, </a:t>
            </a:r>
            <a:r>
              <a:rPr lang="sk-SK" i="1" dirty="0" err="1" smtClean="0"/>
              <a:t>enviromentálna</a:t>
            </a:r>
            <a:r>
              <a:rPr lang="sk-SK" i="1" dirty="0" smtClean="0"/>
              <a:t> výchova v ČR na veľmi dobrej úrovni.</a:t>
            </a:r>
            <a:endParaRPr lang="sk-SK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ovéPole 2"/>
          <p:cNvSpPr txBox="1">
            <a:spLocks noChangeArrowheads="1"/>
          </p:cNvSpPr>
          <p:nvPr/>
        </p:nvSpPr>
        <p:spPr bwMode="auto">
          <a:xfrm>
            <a:off x="785813" y="857250"/>
            <a:ext cx="7572375" cy="455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2400" dirty="0" err="1" smtClean="0">
                <a:latin typeface="Century Schoolbook" pitchFamily="18" charset="0"/>
              </a:rPr>
              <a:t>Enviromentálna</a:t>
            </a:r>
            <a:r>
              <a:rPr lang="sk-SK" sz="2400" dirty="0" smtClean="0">
                <a:latin typeface="Century Schoolbook" pitchFamily="18" charset="0"/>
              </a:rPr>
              <a:t> </a:t>
            </a:r>
            <a:r>
              <a:rPr lang="sk-SK" sz="2400" dirty="0">
                <a:latin typeface="Century Schoolbook" pitchFamily="18" charset="0"/>
              </a:rPr>
              <a:t>výchova</a:t>
            </a:r>
          </a:p>
          <a:p>
            <a:endParaRPr lang="sk-SK" sz="2800" dirty="0">
              <a:latin typeface="Century Schoolbook" pitchFamily="18" charset="0"/>
            </a:endParaRPr>
          </a:p>
          <a:p>
            <a:endParaRPr lang="sk-SK" dirty="0">
              <a:latin typeface="Century Schoolbook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k-SK" dirty="0">
                <a:latin typeface="Century Schoolbook" pitchFamily="18" charset="0"/>
              </a:rPr>
              <a:t>  je jedným z prierezových </a:t>
            </a:r>
            <a:r>
              <a:rPr lang="sk-SK" dirty="0" err="1" smtClean="0">
                <a:latin typeface="Century Schoolbook" pitchFamily="18" charset="0"/>
              </a:rPr>
              <a:t>témat</a:t>
            </a:r>
            <a:r>
              <a:rPr lang="sk-SK" dirty="0" smtClean="0">
                <a:latin typeface="Century Schoolbook" pitchFamily="18" charset="0"/>
              </a:rPr>
              <a:t> </a:t>
            </a:r>
            <a:r>
              <a:rPr lang="sk-SK" dirty="0">
                <a:latin typeface="Century Schoolbook" pitchFamily="18" charset="0"/>
              </a:rPr>
              <a:t>Rámcového vzdelávacieho  programu pre základné vzdelávanie </a:t>
            </a:r>
          </a:p>
          <a:p>
            <a:endParaRPr lang="sk-SK" dirty="0">
              <a:latin typeface="Century Schoolbook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k-SK" dirty="0">
                <a:latin typeface="Century Schoolbook" pitchFamily="18" charset="0"/>
              </a:rPr>
              <a:t>  nie je už chápaná ako podoblasť biológie, ale ako ozajstná prierezová oblasť, integrujúca v sebe zložku prírodovedeckú aj humanitnú</a:t>
            </a:r>
          </a:p>
          <a:p>
            <a:pPr>
              <a:buFont typeface="Wingdings" pitchFamily="2" charset="2"/>
              <a:buChar char="Ø"/>
            </a:pPr>
            <a:endParaRPr lang="sk-SK" dirty="0">
              <a:latin typeface="Century Schoolbook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k-SK" dirty="0">
                <a:latin typeface="Century Schoolbook" pitchFamily="18" charset="0"/>
              </a:rPr>
              <a:t>  logická otázka AKO NA ŇU? je  zložitá , pri jej analýze vyvstane prinajmenšom 5  veľmi rozdielnych odpovedí</a:t>
            </a:r>
          </a:p>
          <a:p>
            <a:pPr>
              <a:buFont typeface="Wingdings" pitchFamily="2" charset="2"/>
              <a:buChar char="Ø"/>
            </a:pPr>
            <a:endParaRPr lang="sk-SK" dirty="0">
              <a:latin typeface="Century Schoolbook" pitchFamily="18" charset="0"/>
            </a:endParaRPr>
          </a:p>
          <a:p>
            <a:pPr>
              <a:buFont typeface="Wingdings" pitchFamily="2" charset="2"/>
              <a:buChar char="Ø"/>
            </a:pPr>
            <a:endParaRPr lang="sk-SK" dirty="0">
              <a:latin typeface="Century Schoolbook" pitchFamily="18" charset="0"/>
            </a:endParaRPr>
          </a:p>
          <a:p>
            <a:pPr>
              <a:buFont typeface="Wingdings" pitchFamily="2" charset="2"/>
              <a:buChar char="Ø"/>
            </a:pPr>
            <a:endParaRPr lang="sk-SK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ovéPole 1"/>
          <p:cNvSpPr txBox="1">
            <a:spLocks noChangeArrowheads="1"/>
          </p:cNvSpPr>
          <p:nvPr/>
        </p:nvSpPr>
        <p:spPr bwMode="auto">
          <a:xfrm>
            <a:off x="714375" y="642938"/>
            <a:ext cx="7500938" cy="541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2000">
                <a:latin typeface="Century Schoolbook" pitchFamily="18" charset="0"/>
              </a:rPr>
              <a:t>Podľa Tbiliskej konferencie, každá z odpovedí </a:t>
            </a:r>
          </a:p>
          <a:p>
            <a:endParaRPr lang="sk-SK">
              <a:latin typeface="Century Schoolbook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k-SK">
                <a:latin typeface="Century Schoolbook" pitchFamily="18" charset="0"/>
              </a:rPr>
              <a:t>  odpovedá iným spôsobom, z trochu odlišných východísk a filozofií</a:t>
            </a:r>
          </a:p>
          <a:p>
            <a:pPr>
              <a:buFont typeface="Wingdings" pitchFamily="2" charset="2"/>
              <a:buChar char="Ø"/>
            </a:pPr>
            <a:endParaRPr lang="sk-SK">
              <a:latin typeface="Century Schoolbook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k-SK">
                <a:latin typeface="Century Schoolbook" pitchFamily="18" charset="0"/>
              </a:rPr>
              <a:t>  každá ponúka odlišný komplex prostriedkov a didaktických zása</a:t>
            </a:r>
          </a:p>
          <a:p>
            <a:pPr>
              <a:buFont typeface="Wingdings" pitchFamily="2" charset="2"/>
              <a:buChar char="Ø"/>
            </a:pPr>
            <a:endParaRPr lang="sk-SK">
              <a:latin typeface="Century Schoolbook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k-SK">
                <a:latin typeface="Century Schoolbook" pitchFamily="18" charset="0"/>
              </a:rPr>
              <a:t>  ich zlúčiteľnosť do jedného univerzálneho modelu enviromentalnej výchovy je problematická- až nemožná </a:t>
            </a:r>
          </a:p>
          <a:p>
            <a:pPr>
              <a:buFont typeface="Wingdings" pitchFamily="2" charset="2"/>
              <a:buChar char="Ø"/>
            </a:pPr>
            <a:endParaRPr lang="sk-SK">
              <a:latin typeface="Century Schoolbook" pitchFamily="18" charset="0"/>
            </a:endParaRPr>
          </a:p>
          <a:p>
            <a:r>
              <a:rPr lang="sk-SK" sz="2000">
                <a:latin typeface="Century Schoolbook" pitchFamily="18" charset="0"/>
              </a:rPr>
              <a:t>Ekologická výchova</a:t>
            </a:r>
          </a:p>
          <a:p>
            <a:endParaRPr lang="sk-SK">
              <a:latin typeface="Century Schoolbook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k-SK">
                <a:latin typeface="Century Schoolbook" pitchFamily="18" charset="0"/>
              </a:rPr>
              <a:t>  ekologická výchova a enviromentálna výchova sa často chápu ako</a:t>
            </a:r>
          </a:p>
          <a:p>
            <a:r>
              <a:rPr lang="sk-SK">
                <a:latin typeface="Century Schoolbook" pitchFamily="18" charset="0"/>
              </a:rPr>
              <a:t>synonymá</a:t>
            </a:r>
          </a:p>
          <a:p>
            <a:pPr>
              <a:buFont typeface="Wingdings" pitchFamily="2" charset="2"/>
              <a:buChar char="Ø"/>
            </a:pPr>
            <a:r>
              <a:rPr lang="sk-SK">
                <a:latin typeface="Century Schoolbook" pitchFamily="18" charset="0"/>
              </a:rPr>
              <a:t> pre model ekologickej výchovy je charakteristické heslo ,, Poznaj a chráň“ </a:t>
            </a:r>
          </a:p>
          <a:p>
            <a:pPr>
              <a:buFont typeface="Wingdings" pitchFamily="2" charset="2"/>
              <a:buChar char="Ø"/>
            </a:pPr>
            <a:r>
              <a:rPr lang="sk-SK">
                <a:latin typeface="Century Schoolbook" pitchFamily="18" charset="0"/>
              </a:rPr>
              <a:t>  kladie dôraz na poznanie prírody, a to jak porozumeniu základným ekologickým princípom, tak  naučí jednotlivostiam- napríklad poznávanie druhov</a:t>
            </a:r>
          </a:p>
          <a:p>
            <a:pPr>
              <a:buFont typeface="Wingdings" pitchFamily="2" charset="2"/>
              <a:buChar char="Ø"/>
            </a:pPr>
            <a:endParaRPr lang="sk-SK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ovéPole 1"/>
          <p:cNvSpPr txBox="1">
            <a:spLocks noChangeArrowheads="1"/>
          </p:cNvSpPr>
          <p:nvPr/>
        </p:nvSpPr>
        <p:spPr bwMode="auto">
          <a:xfrm>
            <a:off x="571500" y="714375"/>
            <a:ext cx="7858125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dirty="0">
                <a:latin typeface="Century Schoolbook" pitchFamily="18" charset="0"/>
              </a:rPr>
              <a:t>Ekologická výchova je prevažne chápaná ako </a:t>
            </a:r>
            <a:r>
              <a:rPr lang="sk-SK" i="1" dirty="0">
                <a:latin typeface="Century Schoolbook" pitchFamily="18" charset="0"/>
              </a:rPr>
              <a:t>doména biológie s ľahkým</a:t>
            </a:r>
          </a:p>
          <a:p>
            <a:r>
              <a:rPr lang="sk-SK" i="1" dirty="0">
                <a:latin typeface="Century Schoolbook" pitchFamily="18" charset="0"/>
              </a:rPr>
              <a:t>presahom do ostatných, najmä prírodovedných disciplín.</a:t>
            </a:r>
          </a:p>
          <a:p>
            <a:r>
              <a:rPr lang="sk-SK" dirty="0">
                <a:latin typeface="Century Schoolbook" pitchFamily="18" charset="0"/>
              </a:rPr>
              <a:t>Didaktika ekologickej výchovy využíva okrem klasických prednáškových foriem aj: </a:t>
            </a:r>
          </a:p>
          <a:p>
            <a:pPr>
              <a:buFont typeface="Arial" charset="0"/>
              <a:buChar char="•"/>
            </a:pPr>
            <a:r>
              <a:rPr lang="sk-SK" dirty="0">
                <a:latin typeface="Century Schoolbook" pitchFamily="18" charset="0"/>
              </a:rPr>
              <a:t>  vychádzky do prírody</a:t>
            </a:r>
          </a:p>
          <a:p>
            <a:pPr>
              <a:buFont typeface="Arial" charset="0"/>
              <a:buChar char="•"/>
            </a:pPr>
            <a:r>
              <a:rPr lang="sk-SK" dirty="0">
                <a:latin typeface="Century Schoolbook" pitchFamily="18" charset="0"/>
              </a:rPr>
              <a:t>  simulačné hry k porozumeniu  ekologických  princípov</a:t>
            </a:r>
          </a:p>
          <a:p>
            <a:pPr>
              <a:buFont typeface="Arial" charset="0"/>
              <a:buChar char="•"/>
            </a:pPr>
            <a:r>
              <a:rPr lang="sk-SK" dirty="0">
                <a:latin typeface="Century Schoolbook" pitchFamily="18" charset="0"/>
              </a:rPr>
              <a:t>  monitoring v prírode</a:t>
            </a:r>
          </a:p>
          <a:p>
            <a:pPr>
              <a:buFont typeface="Arial" charset="0"/>
              <a:buChar char="•"/>
            </a:pPr>
            <a:r>
              <a:rPr lang="sk-SK" dirty="0">
                <a:latin typeface="Century Schoolbook" pitchFamily="18" charset="0"/>
              </a:rPr>
              <a:t>  učiteľ je v pozícii autority, ktorá garantuje predávané znalosti</a:t>
            </a:r>
          </a:p>
          <a:p>
            <a:r>
              <a:rPr lang="sk-SK" dirty="0">
                <a:latin typeface="Century Schoolbook" pitchFamily="18" charset="0"/>
              </a:rPr>
              <a:t>Modelovým projektom ekologickej výchovy je projekt WILD, má veľa silných stránok, no najdôležitejší je priamy kontakt s prírodou.</a:t>
            </a:r>
          </a:p>
          <a:p>
            <a:endParaRPr lang="sk-SK" dirty="0">
              <a:latin typeface="Century Schoolbook" pitchFamily="18" charset="0"/>
            </a:endParaRPr>
          </a:p>
          <a:p>
            <a:r>
              <a:rPr lang="sk-SK" dirty="0">
                <a:latin typeface="Century Schoolbook" pitchFamily="18" charset="0"/>
              </a:rPr>
              <a:t>Ekologická výchova je i terčom kritiky. </a:t>
            </a:r>
          </a:p>
          <a:p>
            <a:r>
              <a:rPr lang="sk-SK" dirty="0">
                <a:latin typeface="Century Schoolbook" pitchFamily="18" charset="0"/>
              </a:rPr>
              <a:t>Prieskumy ( </a:t>
            </a:r>
            <a:r>
              <a:rPr lang="sk-SK" dirty="0" err="1">
                <a:latin typeface="Century Schoolbook" pitchFamily="18" charset="0"/>
              </a:rPr>
              <a:t>Soukup</a:t>
            </a:r>
            <a:r>
              <a:rPr lang="sk-SK" dirty="0">
                <a:latin typeface="Century Schoolbook" pitchFamily="18" charset="0"/>
              </a:rPr>
              <a:t>, 2001, s. 48-49) napríklad nedokázali koreláciu medzi respondentmi a ich  </a:t>
            </a:r>
            <a:r>
              <a:rPr lang="sk-SK" dirty="0" err="1" smtClean="0">
                <a:latin typeface="Century Schoolbook" pitchFamily="18" charset="0"/>
              </a:rPr>
              <a:t>enviromentálne</a:t>
            </a:r>
            <a:r>
              <a:rPr lang="sk-SK" dirty="0" smtClean="0">
                <a:latin typeface="Century Schoolbook" pitchFamily="18" charset="0"/>
              </a:rPr>
              <a:t> </a:t>
            </a:r>
            <a:r>
              <a:rPr lang="sk-SK" dirty="0">
                <a:latin typeface="Century Schoolbook" pitchFamily="18" charset="0"/>
              </a:rPr>
              <a:t>priaznivým konaním.</a:t>
            </a:r>
          </a:p>
          <a:p>
            <a:r>
              <a:rPr lang="sk-SK" dirty="0">
                <a:latin typeface="Century Schoolbook" pitchFamily="18" charset="0"/>
              </a:rPr>
              <a:t>Ekologická výchova : </a:t>
            </a:r>
          </a:p>
          <a:p>
            <a:pPr>
              <a:buFont typeface="Arial" charset="0"/>
              <a:buChar char="•"/>
            </a:pPr>
            <a:r>
              <a:rPr lang="sk-SK" dirty="0">
                <a:latin typeface="Century Schoolbook" pitchFamily="18" charset="0"/>
              </a:rPr>
              <a:t>  si pomerne málo všíma spoločenské javy, ktoré ho ovplyvňujú</a:t>
            </a:r>
          </a:p>
          <a:p>
            <a:pPr>
              <a:buFont typeface="Arial" charset="0"/>
              <a:buChar char="•"/>
            </a:pPr>
            <a:r>
              <a:rPr lang="sk-SK" dirty="0">
                <a:latin typeface="Century Schoolbook" pitchFamily="18" charset="0"/>
              </a:rPr>
              <a:t>  programy ekologickej výchovy mávajú často neutriedené, náhodne zoradené aktivity, ktoré oživujú hodiny biológie</a:t>
            </a:r>
          </a:p>
          <a:p>
            <a:pPr>
              <a:buFont typeface="Arial" charset="0"/>
              <a:buChar char="•"/>
            </a:pPr>
            <a:r>
              <a:rPr lang="sk-SK" dirty="0">
                <a:latin typeface="Century Schoolbook" pitchFamily="18" charset="0"/>
              </a:rPr>
              <a:t>  dôraz na jednotlivosti zaberá čas potrebný na porozumenie celku</a:t>
            </a:r>
          </a:p>
          <a:p>
            <a:endParaRPr lang="sk-SK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ovéPole 1"/>
          <p:cNvSpPr txBox="1">
            <a:spLocks noChangeArrowheads="1"/>
          </p:cNvSpPr>
          <p:nvPr/>
        </p:nvSpPr>
        <p:spPr bwMode="auto">
          <a:xfrm>
            <a:off x="642938" y="357188"/>
            <a:ext cx="7572375" cy="627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2400" dirty="0">
                <a:latin typeface="Century Schoolbook" pitchFamily="18" charset="0"/>
              </a:rPr>
              <a:t>Výchova o Zemi</a:t>
            </a:r>
          </a:p>
          <a:p>
            <a:endParaRPr lang="sk-SK" dirty="0">
              <a:latin typeface="Century Schoolbook" pitchFamily="18" charset="0"/>
            </a:endParaRPr>
          </a:p>
          <a:p>
            <a:r>
              <a:rPr lang="sk-SK" dirty="0">
                <a:latin typeface="Century Schoolbook" pitchFamily="18" charset="0"/>
              </a:rPr>
              <a:t>Tento smer je v ČR stále neznámy. Jedná sa o špecifický smer </a:t>
            </a:r>
            <a:r>
              <a:rPr lang="sk-SK" dirty="0" err="1">
                <a:latin typeface="Century Schoolbook" pitchFamily="18" charset="0"/>
              </a:rPr>
              <a:t>enviromentálnej</a:t>
            </a:r>
            <a:r>
              <a:rPr lang="sk-SK" dirty="0">
                <a:latin typeface="Century Schoolbook" pitchFamily="18" charset="0"/>
              </a:rPr>
              <a:t> výchovy, </a:t>
            </a:r>
            <a:r>
              <a:rPr lang="sk-SK" dirty="0" smtClean="0">
                <a:latin typeface="Century Schoolbook" pitchFamily="18" charset="0"/>
              </a:rPr>
              <a:t>spojený </a:t>
            </a:r>
            <a:r>
              <a:rPr lang="sk-SK" dirty="0">
                <a:latin typeface="Century Schoolbook" pitchFamily="18" charset="0"/>
              </a:rPr>
              <a:t>so zakladateľom Ústavu pre výchovu o Zemi,  </a:t>
            </a:r>
            <a:r>
              <a:rPr lang="sk-SK" dirty="0" err="1">
                <a:latin typeface="Century Schoolbook" pitchFamily="18" charset="0"/>
              </a:rPr>
              <a:t>Stevom</a:t>
            </a:r>
            <a:r>
              <a:rPr lang="sk-SK" dirty="0">
                <a:latin typeface="Century Schoolbook" pitchFamily="18" charset="0"/>
              </a:rPr>
              <a:t> </a:t>
            </a:r>
            <a:r>
              <a:rPr lang="sk-SK" dirty="0" err="1">
                <a:latin typeface="Century Schoolbook" pitchFamily="18" charset="0"/>
              </a:rPr>
              <a:t>van</a:t>
            </a:r>
            <a:r>
              <a:rPr lang="sk-SK" dirty="0">
                <a:latin typeface="Century Schoolbook" pitchFamily="18" charset="0"/>
              </a:rPr>
              <a:t> Matre (1999).</a:t>
            </a:r>
          </a:p>
          <a:p>
            <a:r>
              <a:rPr lang="sk-SK" dirty="0">
                <a:latin typeface="Century Schoolbook" pitchFamily="18" charset="0"/>
              </a:rPr>
              <a:t>Výchova o Zemi usiluje o zásadnú reformu ekologickej výchovy, ktorú podrobuje nemilosrdnej kritike. Podľa propagátorov tejto výchovy by mala byť :</a:t>
            </a:r>
          </a:p>
          <a:p>
            <a:pPr>
              <a:buFont typeface="Arial" charset="0"/>
              <a:buChar char="•"/>
            </a:pPr>
            <a:r>
              <a:rPr lang="sk-SK" dirty="0">
                <a:latin typeface="Century Schoolbook" pitchFamily="18" charset="0"/>
              </a:rPr>
              <a:t>   zameraná skôr než na </a:t>
            </a:r>
            <a:r>
              <a:rPr lang="sk-SK" i="1" dirty="0">
                <a:latin typeface="Century Schoolbook" pitchFamily="18" charset="0"/>
              </a:rPr>
              <a:t>učenie sa k jednotlivostiam</a:t>
            </a:r>
            <a:r>
              <a:rPr lang="sk-SK" dirty="0">
                <a:latin typeface="Century Schoolbook" pitchFamily="18" charset="0"/>
              </a:rPr>
              <a:t>, na porozumenie základným ekologickým princípom</a:t>
            </a:r>
          </a:p>
          <a:p>
            <a:pPr>
              <a:buFont typeface="Arial" charset="0"/>
              <a:buChar char="•"/>
            </a:pPr>
            <a:r>
              <a:rPr lang="sk-SK" dirty="0">
                <a:latin typeface="Century Schoolbook" pitchFamily="18" charset="0"/>
              </a:rPr>
              <a:t>   zameraná </a:t>
            </a:r>
            <a:r>
              <a:rPr lang="sk-SK" i="1" dirty="0">
                <a:latin typeface="Century Schoolbook" pitchFamily="18" charset="0"/>
              </a:rPr>
              <a:t>na formovanie </a:t>
            </a:r>
            <a:r>
              <a:rPr lang="sk-SK" dirty="0" err="1">
                <a:latin typeface="Century Schoolbook" pitchFamily="18" charset="0"/>
              </a:rPr>
              <a:t>enviromentálne</a:t>
            </a:r>
            <a:r>
              <a:rPr lang="sk-SK" dirty="0">
                <a:latin typeface="Century Schoolbook" pitchFamily="18" charset="0"/>
              </a:rPr>
              <a:t> </a:t>
            </a:r>
            <a:r>
              <a:rPr lang="sk-SK" i="1" dirty="0">
                <a:latin typeface="Century Schoolbook" pitchFamily="18" charset="0"/>
              </a:rPr>
              <a:t>priaznivých postojov</a:t>
            </a:r>
          </a:p>
          <a:p>
            <a:r>
              <a:rPr lang="sk-SK" dirty="0">
                <a:latin typeface="Century Schoolbook" pitchFamily="18" charset="0"/>
              </a:rPr>
              <a:t>Oboje je zahrnuté do prepracovanej metodiky modelových programov.</a:t>
            </a:r>
          </a:p>
          <a:p>
            <a:r>
              <a:rPr lang="sk-SK" dirty="0">
                <a:latin typeface="Century Schoolbook" pitchFamily="18" charset="0"/>
              </a:rPr>
              <a:t>Programy vychádzajú zo spojenia všetkých aktivít a prostredia s presne definovanými cieľmi , ich overovanie je </a:t>
            </a:r>
            <a:r>
              <a:rPr lang="sk-SK" dirty="0" err="1">
                <a:latin typeface="Century Schoolbook" pitchFamily="18" charset="0"/>
              </a:rPr>
              <a:t>behaviorálnymi</a:t>
            </a:r>
            <a:r>
              <a:rPr lang="sk-SK" dirty="0">
                <a:latin typeface="Century Schoolbook" pitchFamily="18" charset="0"/>
              </a:rPr>
              <a:t> metódami.</a:t>
            </a:r>
          </a:p>
          <a:p>
            <a:r>
              <a:rPr lang="sk-SK" dirty="0">
                <a:latin typeface="Century Schoolbook" pitchFamily="18" charset="0"/>
              </a:rPr>
              <a:t>Silnou stránkou tejto výchovy je prepracovanosť ponúkaných programov, čo je zároveň aj jej Achillovou pätou a to z dôvodov:</a:t>
            </a:r>
          </a:p>
          <a:p>
            <a:pPr>
              <a:buFont typeface="Arial" charset="0"/>
              <a:buChar char="•"/>
            </a:pPr>
            <a:r>
              <a:rPr lang="sk-SK" dirty="0">
                <a:latin typeface="Century Schoolbook" pitchFamily="18" charset="0"/>
              </a:rPr>
              <a:t>  náročnosť kladená na strediská</a:t>
            </a:r>
          </a:p>
          <a:p>
            <a:pPr>
              <a:buFont typeface="Arial" charset="0"/>
              <a:buChar char="•"/>
            </a:pPr>
            <a:r>
              <a:rPr lang="sk-SK" dirty="0">
                <a:latin typeface="Century Schoolbook" pitchFamily="18" charset="0"/>
              </a:rPr>
              <a:t>  arogantná kritika ostatných prúdov EV zabraňuje jej rozšíreniu</a:t>
            </a:r>
          </a:p>
          <a:p>
            <a:r>
              <a:rPr lang="sk-SK" dirty="0">
                <a:latin typeface="Century Schoolbook" pitchFamily="18" charset="0"/>
              </a:rPr>
              <a:t>Tvrdenia teoretikov tohto smeru neboli nikdy potvrdené reprezentatívnym empirickým prieskumom z vonku (</a:t>
            </a:r>
            <a:r>
              <a:rPr lang="sk-SK" dirty="0" err="1">
                <a:latin typeface="Century Schoolbook" pitchFamily="18" charset="0"/>
              </a:rPr>
              <a:t>Eagles</a:t>
            </a:r>
            <a:r>
              <a:rPr lang="sk-SK" dirty="0">
                <a:latin typeface="Century Schoolbook" pitchFamily="18" charset="0"/>
              </a:rPr>
              <a:t>, 1999)</a:t>
            </a:r>
          </a:p>
          <a:p>
            <a:endParaRPr lang="cs-CZ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ovéPole 1"/>
          <p:cNvSpPr txBox="1">
            <a:spLocks noChangeArrowheads="1"/>
          </p:cNvSpPr>
          <p:nvPr/>
        </p:nvSpPr>
        <p:spPr bwMode="auto">
          <a:xfrm>
            <a:off x="571500" y="714375"/>
            <a:ext cx="7900988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2400" dirty="0">
                <a:latin typeface="Century Schoolbook" pitchFamily="18" charset="0"/>
              </a:rPr>
              <a:t>Hĺbkovo ekologická výchova</a:t>
            </a:r>
          </a:p>
          <a:p>
            <a:endParaRPr lang="sk-SK" dirty="0">
              <a:latin typeface="Century Schoolbook" pitchFamily="18" charset="0"/>
            </a:endParaRPr>
          </a:p>
          <a:p>
            <a:r>
              <a:rPr lang="sk-SK" dirty="0">
                <a:latin typeface="Century Schoolbook" pitchFamily="18" charset="0"/>
              </a:rPr>
              <a:t>Táto výchova je </a:t>
            </a:r>
            <a:r>
              <a:rPr lang="sk-SK" i="1" dirty="0">
                <a:latin typeface="Century Schoolbook" pitchFamily="18" charset="0"/>
              </a:rPr>
              <a:t>najproblematickejším prúdom </a:t>
            </a:r>
            <a:r>
              <a:rPr lang="sk-SK" dirty="0" err="1">
                <a:latin typeface="Century Schoolbook" pitchFamily="18" charset="0"/>
              </a:rPr>
              <a:t>enviromentálnej</a:t>
            </a:r>
            <a:r>
              <a:rPr lang="sk-SK" dirty="0">
                <a:latin typeface="Century Schoolbook" pitchFamily="18" charset="0"/>
              </a:rPr>
              <a:t> výchovy.</a:t>
            </a:r>
          </a:p>
          <a:p>
            <a:endParaRPr lang="sk-SK" dirty="0">
              <a:latin typeface="Century Schoolbook" pitchFamily="18" charset="0"/>
            </a:endParaRPr>
          </a:p>
          <a:p>
            <a:r>
              <a:rPr lang="sk-SK" dirty="0">
                <a:latin typeface="Century Schoolbook" pitchFamily="18" charset="0"/>
              </a:rPr>
              <a:t>Ide o pedagogické uchopenie  hĺbkovej ekológie- filozofického prúdu </a:t>
            </a:r>
            <a:r>
              <a:rPr lang="sk-SK" dirty="0" err="1">
                <a:latin typeface="Century Schoolbook" pitchFamily="18" charset="0"/>
              </a:rPr>
              <a:t>enviromentálneho</a:t>
            </a:r>
            <a:r>
              <a:rPr lang="sk-SK" dirty="0">
                <a:latin typeface="Century Schoolbook" pitchFamily="18" charset="0"/>
              </a:rPr>
              <a:t> myslenia, ktoré si vyžaduje radikálne riešenie príčin </a:t>
            </a:r>
            <a:r>
              <a:rPr lang="sk-SK" dirty="0" err="1">
                <a:latin typeface="Century Schoolbook" pitchFamily="18" charset="0"/>
              </a:rPr>
              <a:t>enviromentálnej</a:t>
            </a:r>
            <a:r>
              <a:rPr lang="sk-SK" dirty="0">
                <a:latin typeface="Century Schoolbook" pitchFamily="18" charset="0"/>
              </a:rPr>
              <a:t> kríze  a emocionálneho porozumenia potrieb iných živých tvorov.</a:t>
            </a:r>
          </a:p>
          <a:p>
            <a:r>
              <a:rPr lang="sk-SK" dirty="0">
                <a:latin typeface="Century Schoolbook" pitchFamily="18" charset="0"/>
              </a:rPr>
              <a:t>Využíva </a:t>
            </a:r>
            <a:r>
              <a:rPr lang="sk-SK" dirty="0" err="1">
                <a:latin typeface="Century Schoolbook" pitchFamily="18" charset="0"/>
              </a:rPr>
              <a:t>prostiedky</a:t>
            </a:r>
            <a:r>
              <a:rPr lang="sk-SK" dirty="0">
                <a:latin typeface="Century Schoolbook" pitchFamily="18" charset="0"/>
              </a:rPr>
              <a:t> spojené s praktikami prírodných kultúr, uplatňuje si v nich rituály, meditácie a fantazijné cesty.</a:t>
            </a:r>
          </a:p>
          <a:p>
            <a:endParaRPr lang="sk-SK" dirty="0">
              <a:latin typeface="Century Schoolbook" pitchFamily="18" charset="0"/>
            </a:endParaRPr>
          </a:p>
          <a:p>
            <a:r>
              <a:rPr lang="sk-SK" dirty="0">
                <a:latin typeface="Century Schoolbook" pitchFamily="18" charset="0"/>
              </a:rPr>
              <a:t>Niektoré aktivity hĺbkovo ekologickej výchovy sa dostali  do programov stredísk ekologickej výchovy.</a:t>
            </a:r>
          </a:p>
          <a:p>
            <a:endParaRPr lang="sk-SK" dirty="0">
              <a:latin typeface="Century Schoolbook" pitchFamily="18" charset="0"/>
            </a:endParaRPr>
          </a:p>
          <a:p>
            <a:r>
              <a:rPr lang="sk-SK" dirty="0">
                <a:latin typeface="Century Schoolbook" pitchFamily="18" charset="0"/>
              </a:rPr>
              <a:t>Hĺbkovo ekologická výchova sa stala inšpiračným zdrojom pre výchovu   o Zemi a aj pre globálnu výchovu.</a:t>
            </a:r>
            <a:endParaRPr lang="cs-CZ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ovéPole 1"/>
          <p:cNvSpPr txBox="1">
            <a:spLocks noChangeArrowheads="1"/>
          </p:cNvSpPr>
          <p:nvPr/>
        </p:nvSpPr>
        <p:spPr bwMode="auto">
          <a:xfrm>
            <a:off x="571500" y="571500"/>
            <a:ext cx="7929563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2400" dirty="0">
                <a:latin typeface="Century Schoolbook" pitchFamily="18" charset="0"/>
              </a:rPr>
              <a:t>Globálna výchova</a:t>
            </a:r>
          </a:p>
          <a:p>
            <a:endParaRPr lang="sk-SK" dirty="0">
              <a:latin typeface="Century Schoolbook" pitchFamily="18" charset="0"/>
            </a:endParaRPr>
          </a:p>
          <a:p>
            <a:r>
              <a:rPr lang="sk-SK" dirty="0">
                <a:latin typeface="Century Schoolbook" pitchFamily="18" charset="0"/>
              </a:rPr>
              <a:t>Je to smer, ktorý je niekedy chápaný ako prúd </a:t>
            </a:r>
            <a:r>
              <a:rPr lang="sk-SK" dirty="0" err="1">
                <a:latin typeface="Century Schoolbook" pitchFamily="18" charset="0"/>
              </a:rPr>
              <a:t>enviromentálnej</a:t>
            </a:r>
            <a:r>
              <a:rPr lang="sk-SK" dirty="0">
                <a:latin typeface="Century Schoolbook" pitchFamily="18" charset="0"/>
              </a:rPr>
              <a:t> výchovy, inokedy ako smer, ktorý naopak berie </a:t>
            </a:r>
            <a:r>
              <a:rPr lang="sk-SK" dirty="0" err="1">
                <a:latin typeface="Century Schoolbook" pitchFamily="18" charset="0"/>
              </a:rPr>
              <a:t>enviromentálnu</a:t>
            </a:r>
            <a:r>
              <a:rPr lang="sk-SK" dirty="0">
                <a:latin typeface="Century Schoolbook" pitchFamily="18" charset="0"/>
              </a:rPr>
              <a:t> výchovu ako jedno zo svojich </a:t>
            </a:r>
            <a:r>
              <a:rPr lang="sk-SK" dirty="0" err="1">
                <a:latin typeface="Century Schoolbook" pitchFamily="18" charset="0"/>
              </a:rPr>
              <a:t>témat</a:t>
            </a:r>
            <a:r>
              <a:rPr lang="sk-SK" dirty="0">
                <a:latin typeface="Century Schoolbook" pitchFamily="18" charset="0"/>
              </a:rPr>
              <a:t>.</a:t>
            </a:r>
          </a:p>
          <a:p>
            <a:r>
              <a:rPr lang="sk-SK" dirty="0">
                <a:latin typeface="Century Schoolbook" pitchFamily="18" charset="0"/>
              </a:rPr>
              <a:t>Cieľom tejto výchovy je </a:t>
            </a:r>
            <a:r>
              <a:rPr lang="sk-SK" i="1" dirty="0">
                <a:latin typeface="Century Schoolbook" pitchFamily="18" charset="0"/>
              </a:rPr>
              <a:t>reformovať školy v duchu výchovy k globálnej zodpovednosti</a:t>
            </a:r>
            <a:r>
              <a:rPr lang="sk-SK" dirty="0">
                <a:latin typeface="Century Schoolbook" pitchFamily="18" charset="0"/>
              </a:rPr>
              <a:t> s využitím </a:t>
            </a:r>
            <a:r>
              <a:rPr lang="sk-SK" dirty="0" err="1">
                <a:latin typeface="Century Schoolbook" pitchFamily="18" charset="0"/>
              </a:rPr>
              <a:t>paiodocentrismu</a:t>
            </a:r>
            <a:r>
              <a:rPr lang="sk-SK" dirty="0">
                <a:latin typeface="Century Schoolbook" pitchFamily="18" charset="0"/>
              </a:rPr>
              <a:t> ako pedagogického východiska. ( Pike a </a:t>
            </a:r>
            <a:r>
              <a:rPr lang="sk-SK" dirty="0" err="1">
                <a:latin typeface="Century Schoolbook" pitchFamily="18" charset="0"/>
              </a:rPr>
              <a:t>Selby</a:t>
            </a:r>
            <a:r>
              <a:rPr lang="sk-SK" dirty="0">
                <a:latin typeface="Century Schoolbook" pitchFamily="18" charset="0"/>
              </a:rPr>
              <a:t>, 1994)</a:t>
            </a:r>
          </a:p>
          <a:p>
            <a:r>
              <a:rPr lang="sk-SK" dirty="0">
                <a:latin typeface="Century Schoolbook" pitchFamily="18" charset="0"/>
              </a:rPr>
              <a:t>Je realizovaná buď to infúziou </a:t>
            </a:r>
            <a:r>
              <a:rPr lang="sk-SK" dirty="0" err="1">
                <a:latin typeface="Century Schoolbook" pitchFamily="18" charset="0"/>
              </a:rPr>
              <a:t>temat</a:t>
            </a:r>
            <a:r>
              <a:rPr lang="sk-SK" dirty="0">
                <a:latin typeface="Century Schoolbook" pitchFamily="18" charset="0"/>
              </a:rPr>
              <a:t> a postupov do stávajúcich predmetov, alebo integráciou jednotlivých predmetov do spoločného tematického projektu.</a:t>
            </a:r>
          </a:p>
          <a:p>
            <a:pPr>
              <a:buFont typeface="Wingdings" pitchFamily="2" charset="2"/>
              <a:buChar char="Ø"/>
            </a:pPr>
            <a:r>
              <a:rPr lang="sk-SK" dirty="0">
                <a:latin typeface="Century Schoolbook" pitchFamily="18" charset="0"/>
              </a:rPr>
              <a:t>  študenti by sa mali orientovať viac na porozumenie vzťahov ako pojmov</a:t>
            </a:r>
          </a:p>
          <a:p>
            <a:pPr>
              <a:buFont typeface="Wingdings" pitchFamily="2" charset="2"/>
              <a:buChar char="Ø"/>
            </a:pPr>
            <a:r>
              <a:rPr lang="sk-SK" dirty="0">
                <a:latin typeface="Century Schoolbook" pitchFamily="18" charset="0"/>
              </a:rPr>
              <a:t>  výchovné ciele neležia iba v rovine znalostí, ale postojov a jednaní</a:t>
            </a:r>
          </a:p>
          <a:p>
            <a:pPr>
              <a:buFont typeface="Wingdings" pitchFamily="2" charset="2"/>
              <a:buChar char="Ø"/>
            </a:pPr>
            <a:r>
              <a:rPr lang="sk-SK" dirty="0">
                <a:latin typeface="Century Schoolbook" pitchFamily="18" charset="0"/>
              </a:rPr>
              <a:t>  učiteľ je v roli </a:t>
            </a:r>
            <a:r>
              <a:rPr lang="sk-SK" dirty="0" err="1">
                <a:latin typeface="Century Schoolbook" pitchFamily="18" charset="0"/>
              </a:rPr>
              <a:t>facilitátora</a:t>
            </a:r>
            <a:r>
              <a:rPr lang="sk-SK" dirty="0">
                <a:latin typeface="Century Schoolbook" pitchFamily="18" charset="0"/>
              </a:rPr>
              <a:t> diskusie</a:t>
            </a:r>
          </a:p>
          <a:p>
            <a:pPr>
              <a:buFont typeface="Wingdings" pitchFamily="2" charset="2"/>
              <a:buChar char="Ø"/>
            </a:pPr>
            <a:r>
              <a:rPr lang="sk-SK" dirty="0">
                <a:latin typeface="Century Schoolbook" pitchFamily="18" charset="0"/>
              </a:rPr>
              <a:t>  na vyvolanie diskusie sa využívajú diskusné aktivity- simulačné hry</a:t>
            </a:r>
          </a:p>
          <a:p>
            <a:r>
              <a:rPr lang="sk-SK" dirty="0">
                <a:latin typeface="Century Schoolbook" pitchFamily="18" charset="0"/>
              </a:rPr>
              <a:t>V zahraničí prechádza globálna výchova ďalším vývojom.</a:t>
            </a:r>
          </a:p>
          <a:p>
            <a:r>
              <a:rPr lang="sk-SK" dirty="0">
                <a:latin typeface="Century Schoolbook" pitchFamily="18" charset="0"/>
              </a:rPr>
              <a:t>                    </a:t>
            </a:r>
          </a:p>
          <a:p>
            <a:r>
              <a:rPr lang="sk-SK" dirty="0">
                <a:latin typeface="Century Schoolbook" pitchFamily="18" charset="0"/>
              </a:rPr>
              <a:t> V ČR je tendencia  k väčšej </a:t>
            </a:r>
            <a:r>
              <a:rPr lang="sk-SK" dirty="0" err="1">
                <a:latin typeface="Century Schoolbook" pitchFamily="18" charset="0"/>
              </a:rPr>
              <a:t>radikalizácii</a:t>
            </a:r>
            <a:r>
              <a:rPr lang="sk-SK" dirty="0">
                <a:latin typeface="Century Schoolbook" pitchFamily="18" charset="0"/>
              </a:rPr>
              <a:t>- príklon k technikám hĺbkovej ekológie s dôrazom na ekologickosť prevádzky školy, v spojení s miestnou komunitou a vytváraní projektov.</a:t>
            </a:r>
          </a:p>
          <a:p>
            <a:endParaRPr lang="sk-SK" dirty="0">
              <a:latin typeface="Century Schoolbook" pitchFamily="18" charset="0"/>
            </a:endParaRPr>
          </a:p>
          <a:p>
            <a:endParaRPr lang="cs-CZ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ovéPole 1"/>
          <p:cNvSpPr txBox="1">
            <a:spLocks noChangeArrowheads="1"/>
          </p:cNvSpPr>
          <p:nvPr/>
        </p:nvSpPr>
        <p:spPr bwMode="auto">
          <a:xfrm>
            <a:off x="571500" y="857250"/>
            <a:ext cx="771525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dirty="0">
                <a:latin typeface="Century Schoolbook" pitchFamily="18" charset="0"/>
              </a:rPr>
              <a:t> V ČR je tendencia  k väčšej </a:t>
            </a:r>
            <a:r>
              <a:rPr lang="sk-SK" dirty="0" err="1">
                <a:latin typeface="Century Schoolbook" pitchFamily="18" charset="0"/>
              </a:rPr>
              <a:t>radikalizácii</a:t>
            </a:r>
            <a:r>
              <a:rPr lang="sk-SK" dirty="0">
                <a:latin typeface="Century Schoolbook" pitchFamily="18" charset="0"/>
              </a:rPr>
              <a:t>- príklon k technikám hĺbkovej ekológie s dôrazom na ekologickosť prevádzky školy, v spojení s miestnou komunitou a vytváraní projektov.</a:t>
            </a:r>
          </a:p>
          <a:p>
            <a:endParaRPr lang="sk-SK" dirty="0">
              <a:latin typeface="Century Schoolbook" pitchFamily="18" charset="0"/>
            </a:endParaRPr>
          </a:p>
          <a:p>
            <a:r>
              <a:rPr lang="sk-SK" dirty="0">
                <a:latin typeface="Century Schoolbook" pitchFamily="18" charset="0"/>
              </a:rPr>
              <a:t>Druhým zaujímavým impulzom pre globálnu výchovu sa stal smer kritického myslenia.</a:t>
            </a:r>
          </a:p>
          <a:p>
            <a:endParaRPr lang="sk-SK" dirty="0">
              <a:latin typeface="Century Schoolbook" pitchFamily="18" charset="0"/>
            </a:endParaRPr>
          </a:p>
          <a:p>
            <a:r>
              <a:rPr lang="sk-SK" dirty="0">
                <a:latin typeface="Century Schoolbook" pitchFamily="18" charset="0"/>
              </a:rPr>
              <a:t>Silnou stránkou </a:t>
            </a:r>
            <a:r>
              <a:rPr lang="sk-SK" dirty="0" smtClean="0">
                <a:latin typeface="Century Schoolbook" pitchFamily="18" charset="0"/>
              </a:rPr>
              <a:t>je </a:t>
            </a:r>
            <a:r>
              <a:rPr lang="sk-SK" i="1" dirty="0" smtClean="0">
                <a:latin typeface="Century Schoolbook" pitchFamily="18" charset="0"/>
              </a:rPr>
              <a:t>uplatniteľnosť naprieč celým školským  </a:t>
            </a:r>
            <a:r>
              <a:rPr lang="sk-SK" i="1" dirty="0" err="1" smtClean="0">
                <a:latin typeface="Century Schoolbook" pitchFamily="18" charset="0"/>
              </a:rPr>
              <a:t>kurikulom</a:t>
            </a:r>
            <a:r>
              <a:rPr lang="sk-SK" i="1" dirty="0" smtClean="0">
                <a:latin typeface="Century Schoolbook" pitchFamily="18" charset="0"/>
              </a:rPr>
              <a:t>  </a:t>
            </a:r>
            <a:r>
              <a:rPr lang="sk-SK" dirty="0">
                <a:latin typeface="Century Schoolbook" pitchFamily="18" charset="0"/>
              </a:rPr>
              <a:t>a </a:t>
            </a:r>
            <a:r>
              <a:rPr lang="sk-SK" i="1" dirty="0">
                <a:latin typeface="Century Schoolbook" pitchFamily="18" charset="0"/>
              </a:rPr>
              <a:t>metodika pre vytváranie celoškolských projektov</a:t>
            </a:r>
            <a:r>
              <a:rPr lang="sk-SK" i="1" dirty="0" smtClean="0">
                <a:latin typeface="Century Schoolbook" pitchFamily="18" charset="0"/>
              </a:rPr>
              <a:t>.</a:t>
            </a:r>
            <a:r>
              <a:rPr lang="sk-SK" i="1" dirty="0" smtClean="0">
                <a:latin typeface="Century Schoolbook" pitchFamily="18" charset="0"/>
              </a:rPr>
              <a:t> </a:t>
            </a:r>
            <a:endParaRPr lang="sk-SK" i="1" dirty="0">
              <a:latin typeface="Century Schoolbook" pitchFamily="18" charset="0"/>
            </a:endParaRPr>
          </a:p>
          <a:p>
            <a:r>
              <a:rPr lang="sk-SK" dirty="0">
                <a:latin typeface="Century Schoolbook" pitchFamily="18" charset="0"/>
              </a:rPr>
              <a:t>Dôsledné uplatnenie v ČR kladie ale veľké nároky na zabehnutú prax, bežné podmienky v školách a prípravu učiteľov.</a:t>
            </a:r>
          </a:p>
          <a:p>
            <a:endParaRPr lang="sk-SK" dirty="0">
              <a:latin typeface="Century Schoolbook" pitchFamily="18" charset="0"/>
            </a:endParaRPr>
          </a:p>
          <a:p>
            <a:r>
              <a:rPr lang="sk-SK" dirty="0">
                <a:latin typeface="Century Schoolbook" pitchFamily="18" charset="0"/>
              </a:rPr>
              <a:t>Globálna výchova je veľmi modernou podobou </a:t>
            </a:r>
            <a:r>
              <a:rPr lang="sk-SK" dirty="0" err="1">
                <a:latin typeface="Century Schoolbook" pitchFamily="18" charset="0"/>
              </a:rPr>
              <a:t>enviromentálnej</a:t>
            </a:r>
            <a:r>
              <a:rPr lang="sk-SK" dirty="0">
                <a:latin typeface="Century Schoolbook" pitchFamily="18" charset="0"/>
              </a:rPr>
              <a:t> výchovy .</a:t>
            </a:r>
          </a:p>
          <a:p>
            <a:endParaRPr lang="sk-SK" dirty="0">
              <a:latin typeface="Century Schoolbook" pitchFamily="18" charset="0"/>
            </a:endParaRPr>
          </a:p>
          <a:p>
            <a:endParaRPr lang="sk-SK" dirty="0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ovéPole 2"/>
          <p:cNvSpPr txBox="1">
            <a:spLocks noChangeArrowheads="1"/>
          </p:cNvSpPr>
          <p:nvPr/>
        </p:nvSpPr>
        <p:spPr bwMode="auto">
          <a:xfrm>
            <a:off x="642938" y="642938"/>
            <a:ext cx="771525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2400" dirty="0">
                <a:latin typeface="Century Schoolbook" pitchFamily="18" charset="0"/>
              </a:rPr>
              <a:t>Výchova k udržateľnosti</a:t>
            </a:r>
          </a:p>
          <a:p>
            <a:endParaRPr lang="sk-SK" dirty="0">
              <a:latin typeface="Century Schoolbook" pitchFamily="18" charset="0"/>
            </a:endParaRPr>
          </a:p>
          <a:p>
            <a:r>
              <a:rPr lang="sk-SK" dirty="0">
                <a:latin typeface="Century Schoolbook" pitchFamily="18" charset="0"/>
              </a:rPr>
              <a:t>Je posledným smerom </a:t>
            </a:r>
            <a:r>
              <a:rPr lang="sk-SK" dirty="0" err="1">
                <a:latin typeface="Century Schoolbook" pitchFamily="18" charset="0"/>
              </a:rPr>
              <a:t>enviromentálnej</a:t>
            </a:r>
            <a:r>
              <a:rPr lang="sk-SK" dirty="0">
                <a:latin typeface="Century Schoolbook" pitchFamily="18" charset="0"/>
              </a:rPr>
              <a:t> výchovy, ktorý sa začal profilovať od druhej polovice  </a:t>
            </a:r>
            <a:r>
              <a:rPr lang="sk-SK" dirty="0" smtClean="0">
                <a:latin typeface="Century Schoolbook" pitchFamily="18" charset="0"/>
              </a:rPr>
              <a:t>deväťdesiatych </a:t>
            </a:r>
            <a:r>
              <a:rPr lang="sk-SK" dirty="0">
                <a:latin typeface="Century Schoolbook" pitchFamily="18" charset="0"/>
              </a:rPr>
              <a:t>rokov.</a:t>
            </a:r>
          </a:p>
          <a:p>
            <a:endParaRPr lang="sk-SK" dirty="0">
              <a:latin typeface="Century Schoolbook" pitchFamily="18" charset="0"/>
            </a:endParaRPr>
          </a:p>
          <a:p>
            <a:r>
              <a:rPr lang="sk-SK" dirty="0">
                <a:latin typeface="Century Schoolbook" pitchFamily="18" charset="0"/>
              </a:rPr>
              <a:t>Pre túto výchovu je typický dôraz na </a:t>
            </a:r>
            <a:r>
              <a:rPr lang="sk-SK" i="1" dirty="0">
                <a:latin typeface="Century Schoolbook" pitchFamily="18" charset="0"/>
              </a:rPr>
              <a:t>,,skryté </a:t>
            </a:r>
            <a:r>
              <a:rPr lang="sk-SK" i="1" dirty="0" err="1">
                <a:latin typeface="Century Schoolbook" pitchFamily="18" charset="0"/>
              </a:rPr>
              <a:t>kurikulum</a:t>
            </a:r>
            <a:r>
              <a:rPr lang="sk-SK" i="1" dirty="0">
                <a:latin typeface="Century Schoolbook" pitchFamily="18" charset="0"/>
              </a:rPr>
              <a:t>“ </a:t>
            </a:r>
          </a:p>
          <a:p>
            <a:pPr>
              <a:buFont typeface="Wingdings" pitchFamily="2" charset="2"/>
              <a:buChar char="Ø"/>
            </a:pPr>
            <a:r>
              <a:rPr lang="sk-SK" dirty="0">
                <a:latin typeface="Century Schoolbook" pitchFamily="18" charset="0"/>
              </a:rPr>
              <a:t>  školy samotné by svojou architektúrou, ekologickosťou, vnútornými pravidlami, vzťahom k okoliu mali byť konzistentné s myšlienkou trvalej udržateľnosti</a:t>
            </a:r>
          </a:p>
          <a:p>
            <a:pPr>
              <a:buFont typeface="Wingdings" pitchFamily="2" charset="2"/>
              <a:buChar char="Ø"/>
            </a:pPr>
            <a:r>
              <a:rPr lang="sk-SK" dirty="0">
                <a:latin typeface="Century Schoolbook" pitchFamily="18" charset="0"/>
              </a:rPr>
              <a:t>  učiteľ je opäť </a:t>
            </a:r>
            <a:r>
              <a:rPr lang="sk-SK" dirty="0" err="1">
                <a:latin typeface="Century Schoolbook" pitchFamily="18" charset="0"/>
              </a:rPr>
              <a:t>facilitátor</a:t>
            </a:r>
            <a:endParaRPr lang="sk-SK" dirty="0">
              <a:latin typeface="Century Schoolbook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k-SK" dirty="0">
                <a:latin typeface="Century Schoolbook" pitchFamily="18" charset="0"/>
              </a:rPr>
              <a:t>  výchovné ciele sú stanovené iba v podobe orientačných smeroviek, ich naplňovania je v rukách študentov</a:t>
            </a:r>
          </a:p>
          <a:p>
            <a:pPr>
              <a:buFont typeface="Wingdings" pitchFamily="2" charset="2"/>
              <a:buChar char="Ø"/>
            </a:pPr>
            <a:r>
              <a:rPr lang="sk-SK" dirty="0">
                <a:latin typeface="Century Schoolbook" pitchFamily="18" charset="0"/>
              </a:rPr>
              <a:t>  v ČR zodpovedá podobnému prístupu napr. projekt SEVER ,, Škola pre udržateľný život</a:t>
            </a:r>
          </a:p>
          <a:p>
            <a:pPr>
              <a:buFont typeface="Wingdings" pitchFamily="2" charset="2"/>
              <a:buChar char="Ø"/>
            </a:pPr>
            <a:r>
              <a:rPr lang="sk-SK" dirty="0">
                <a:latin typeface="Century Schoolbook" pitchFamily="18" charset="0"/>
              </a:rPr>
              <a:t>  silnou stránkou tejto výchovy je </a:t>
            </a:r>
            <a:r>
              <a:rPr lang="sk-SK" i="1" dirty="0">
                <a:latin typeface="Century Schoolbook" pitchFamily="18" charset="0"/>
              </a:rPr>
              <a:t>maximálne zapojenie a participácia študentov</a:t>
            </a:r>
          </a:p>
          <a:p>
            <a:pPr>
              <a:buFont typeface="Wingdings" pitchFamily="2" charset="2"/>
              <a:buChar char="Ø"/>
            </a:pPr>
            <a:r>
              <a:rPr lang="sk-SK" dirty="0">
                <a:latin typeface="Century Schoolbook" pitchFamily="18" charset="0"/>
              </a:rPr>
              <a:t>  predpokladom fungujúcej a samostatne sa riadiacej jednotky je rozvíjanie teamových kompetencií žiakov ( projekt </a:t>
            </a:r>
            <a:r>
              <a:rPr lang="sk-SK" dirty="0" err="1">
                <a:latin typeface="Century Schoolbook" pitchFamily="18" charset="0"/>
              </a:rPr>
              <a:t>Adventure</a:t>
            </a:r>
            <a:r>
              <a:rPr lang="sk-SK" dirty="0">
                <a:latin typeface="Century Schoolbook" pitchFamily="18" charset="0"/>
              </a:rPr>
              <a:t> in </a:t>
            </a:r>
            <a:r>
              <a:rPr lang="sk-SK" dirty="0" err="1">
                <a:latin typeface="Century Schoolbook" pitchFamily="18" charset="0"/>
              </a:rPr>
              <a:t>the</a:t>
            </a:r>
            <a:r>
              <a:rPr lang="sk-SK" dirty="0">
                <a:latin typeface="Century Schoolbook" pitchFamily="18" charset="0"/>
              </a:rPr>
              <a:t>  </a:t>
            </a:r>
            <a:r>
              <a:rPr lang="sk-SK" dirty="0" err="1">
                <a:latin typeface="Century Schoolbook" pitchFamily="18" charset="0"/>
              </a:rPr>
              <a:t>Classroom</a:t>
            </a:r>
            <a:r>
              <a:rPr lang="sk-SK" dirty="0">
                <a:latin typeface="Century Schoolbook" pitchFamily="18" charset="0"/>
              </a:rPr>
              <a:t>, </a:t>
            </a:r>
            <a:r>
              <a:rPr lang="sk-SK" dirty="0" err="1">
                <a:latin typeface="Century Schoolbook" pitchFamily="18" charset="0"/>
              </a:rPr>
              <a:t>Henton</a:t>
            </a:r>
            <a:r>
              <a:rPr lang="sk-SK" dirty="0">
                <a:latin typeface="Century Schoolbook" pitchFamily="18" charset="0"/>
              </a:rPr>
              <a:t> 1996)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578</TotalTime>
  <Words>1219</Words>
  <Application>Microsoft Office PowerPoint</Application>
  <PresentationFormat>Předvádění na obrazovce (4:3)</PresentationFormat>
  <Paragraphs>114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Century Schoolbook</vt:lpstr>
      <vt:lpstr>Arial</vt:lpstr>
      <vt:lpstr>Wingdings</vt:lpstr>
      <vt:lpstr>Wingdings 2</vt:lpstr>
      <vt:lpstr>Calibri</vt:lpstr>
      <vt:lpstr>Arkýř</vt:lpstr>
      <vt:lpstr>Enviromentálna výchova. Ale aká?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Matus</dc:creator>
  <cp:lastModifiedBy>Matus</cp:lastModifiedBy>
  <cp:revision>60</cp:revision>
  <dcterms:created xsi:type="dcterms:W3CDTF">2010-04-10T19:05:05Z</dcterms:created>
  <dcterms:modified xsi:type="dcterms:W3CDTF">2010-04-12T20:18:00Z</dcterms:modified>
</cp:coreProperties>
</file>