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9F3B-5ECD-471C-8176-5D278470E145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0CD03-1F00-4113-85DB-7652BA820C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0CD03-1F00-4113-85DB-7652BA820C7A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0CD03-1F00-4113-85DB-7652BA820C7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5AE9D2-5EAA-471B-99C1-AF6F89D51FBD}" type="datetimeFigureOut">
              <a:rPr lang="cs-CZ" smtClean="0"/>
              <a:pPr/>
              <a:t>23.3.2010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0E47AF-DB35-4028-A731-4D9B38B16FD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967690" cy="3071834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Příprava učitelů na vedení žáků k samostatnosti a tvořivosti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67690" cy="2915108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chemeClr val="bg1"/>
                </a:solidFill>
              </a:rPr>
              <a:t>Josef Maňák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Jana </a:t>
            </a:r>
            <a:r>
              <a:rPr lang="cs-CZ" dirty="0" err="1" smtClean="0"/>
              <a:t>Krusberská</a:t>
            </a:r>
            <a:r>
              <a:rPr lang="cs-CZ" dirty="0" smtClean="0"/>
              <a:t> </a:t>
            </a:r>
            <a:r>
              <a:rPr lang="cs-CZ" dirty="0" err="1" smtClean="0"/>
              <a:t>učo</a:t>
            </a:r>
            <a:r>
              <a:rPr lang="cs-CZ" dirty="0" smtClean="0"/>
              <a:t>: 322365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Děkuji za pozornost</a:t>
            </a:r>
            <a:endParaRPr lang="cs-CZ" sz="4000" dirty="0"/>
          </a:p>
        </p:txBody>
      </p:sp>
      <p:pic>
        <p:nvPicPr>
          <p:cNvPr id="8" name="Zástupný symbol pro obsah 7" descr="00316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68" y="1882941"/>
            <a:ext cx="2143140" cy="421300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/>
          <a:lstStyle/>
          <a:p>
            <a:r>
              <a:rPr lang="cs-CZ" dirty="0" smtClean="0"/>
              <a:t>Cesta zrání a formování samostatnosti a tvořivosti člověka je dlouhá a náročná, je ovliv</a:t>
            </a:r>
            <a:r>
              <a:rPr lang="cs-CZ" dirty="0" smtClean="0"/>
              <a:t>ňována mnoha činiteli.</a:t>
            </a:r>
          </a:p>
          <a:p>
            <a:endParaRPr lang="cs-CZ" dirty="0" smtClean="0"/>
          </a:p>
          <a:p>
            <a:r>
              <a:rPr lang="cs-CZ" dirty="0" smtClean="0"/>
              <a:t>Tři otázky:</a:t>
            </a:r>
          </a:p>
          <a:p>
            <a:pPr marL="514350" indent="-514350">
              <a:buAutoNum type="arabicParenR"/>
            </a:pPr>
            <a:r>
              <a:rPr lang="cs-CZ" dirty="0" smtClean="0"/>
              <a:t>Je vůbec tvořivost </a:t>
            </a:r>
            <a:r>
              <a:rPr lang="cs-CZ" dirty="0" err="1" smtClean="0"/>
              <a:t>učitelná</a:t>
            </a:r>
            <a:r>
              <a:rPr lang="cs-CZ" dirty="0" smtClean="0"/>
              <a:t>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Jaké místo v tomto procesu by měla zaujímat škola, učitel?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pro tuto funkci nejlépe připravovat učitele?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cs-CZ" dirty="0" smtClean="0"/>
              <a:t>Fenomén tvořivosti patří k jevům, na nichž nastíněná problematika zvlášť výrazně  vystupuje do popředí.</a:t>
            </a:r>
          </a:p>
          <a:p>
            <a:r>
              <a:rPr lang="cs-CZ" dirty="0" smtClean="0"/>
              <a:t>Tvořivost, tj. odhalování, objevování, vynalézání něčeho nového a prospěšného, co předtím neexistovalo, má hluboké kořeny ve výbavě osobnosti, v nadání a talentu, na jejichž základech se projevuje a rozvíjí.</a:t>
            </a:r>
          </a:p>
          <a:p>
            <a:r>
              <a:rPr lang="cs-CZ" dirty="0" smtClean="0"/>
              <a:t>Romantické pojetí spojuje tvořivost převážně jen s uměleckými artefakty, které nás svou výjimečností jednoznačně o originálních kvalitách přesvědčují.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/>
          <a:lstStyle/>
          <a:p>
            <a:r>
              <a:rPr lang="cs-CZ" dirty="0" smtClean="0"/>
              <a:t>Podle J.P. </a:t>
            </a:r>
            <a:r>
              <a:rPr lang="cs-CZ" dirty="0" err="1" smtClean="0"/>
              <a:t>Guilforda</a:t>
            </a:r>
            <a:r>
              <a:rPr lang="cs-CZ" dirty="0" smtClean="0"/>
              <a:t> sám intelekt obsahuje na 120 faktorů, z nichž zatím známe asi 50, které je většinou možno trénovat a posilovat.</a:t>
            </a:r>
          </a:p>
          <a:p>
            <a:r>
              <a:rPr lang="cs-CZ" dirty="0" smtClean="0"/>
              <a:t>Kromě intelektuálních procesů se při tvořivosti uplatňuje také představivost, fantazie, imaginace a intuice, které mají nemalý podíl na samostatném a tvořivém jednání člověka.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images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4572008"/>
            <a:ext cx="2214578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92500"/>
          </a:bodyPr>
          <a:lstStyle/>
          <a:p>
            <a:r>
              <a:rPr lang="cs-CZ" u="sng" dirty="0" smtClean="0"/>
              <a:t>Příběh: </a:t>
            </a:r>
            <a:r>
              <a:rPr lang="cs-CZ" dirty="0" smtClean="0"/>
              <a:t> A. Einsteina ze studentských let. Protože na přísně vedeném gymnáziu v Mnichově neuspěl, dokončil studium a složil maturitu na ústavu v </a:t>
            </a:r>
            <a:r>
              <a:rPr lang="cs-CZ" dirty="0" err="1" smtClean="0"/>
              <a:t>Aarau</a:t>
            </a:r>
            <a:r>
              <a:rPr lang="cs-CZ" dirty="0" smtClean="0"/>
              <a:t> ve Švýcarsku. Krátké období (1895-1896), které strávil na této škole pokračují v tradici </a:t>
            </a:r>
            <a:r>
              <a:rPr lang="cs-CZ" dirty="0" err="1" smtClean="0"/>
              <a:t>Pestalozziho</a:t>
            </a:r>
            <a:r>
              <a:rPr lang="cs-CZ" dirty="0" smtClean="0"/>
              <a:t>, s vysokým oceněním Einstein vzpomněl (jako nejdůležitější etapy svého duševního formování) i  ve 14-řádkovém životopisu, který napsal při příležitosti udělení Nobelovy ceny. Je to neobyčejně závažné svědectví o škole, na níž byla domovem samostatnost a svoboda žáků. Hlavní požadavek na školu v tomto směru je zřejmě v tom, aby se vytvořilo příznivé klima, které zajišťuje nezbytné podmínky pro probuzení a kultivování předpokladů a schopností dřímajících žáků.</a:t>
            </a:r>
            <a:endParaRPr lang="cs-CZ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/>
          </a:bodyPr>
          <a:lstStyle/>
          <a:p>
            <a:r>
              <a:rPr lang="cs-CZ" dirty="0" smtClean="0"/>
              <a:t>M. Zelina, M. Zelinová (1992) navrhli klíče, které by mohly otevírat školu budoucnosti. Je to změna vztahu učitele a žáka, rozvoj hodnotícího myšlení a z toho vyplývající zřetel na kvalitu osobnosti. Zejména změna vztahu učitel/žák patří k rozhodujícím faktorům, které by školu uzpůsobily pro nové formy práce. </a:t>
            </a:r>
          </a:p>
        </p:txBody>
      </p:sp>
      <p:pic>
        <p:nvPicPr>
          <p:cNvPr id="4" name="Obrázek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4429132"/>
            <a:ext cx="1791648" cy="15335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Nemalou úlohu při formování osobností má rodina, proto i při rozvíjení kreativity žáka by s ní škola měla plně počítat. Rodina totiž od malička může dítě v tomto směru připravovat a utvářet, budovat základy sociálních vazeb a hodnotové orientace, a také posilovat samostatnost, pěstovat smysl pro inovaci, i když třeba jen v rámci rodinného života atd. Hodně záleží na životním stylu rodiny, na ekonomické a kulturní úrovni a na celkovém klimatu, od něhož se odvíjejí konkrétní výchovné metody a postupy. Rodiče si mají pro své děti najít dostatek času, aby s nimi mohli co nejvíc komunikovat, poznávat jejich schopnosti a citlivě usměrňovat jejich osamostatňování. </a:t>
            </a:r>
          </a:p>
          <a:p>
            <a:endParaRPr lang="cs-CZ" dirty="0"/>
          </a:p>
        </p:txBody>
      </p:sp>
      <p:pic>
        <p:nvPicPr>
          <p:cNvPr id="4" name="Obrázek 3" descr="images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5143512"/>
            <a:ext cx="1537829" cy="14668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r>
              <a:rPr lang="cs-CZ" dirty="0" smtClean="0"/>
              <a:t>Otázkám přípravy budoucích učitelů se sice věnuje trvalá pozornost, ale zdá se, že se někdy nepostihuje meritum věci. Důsledkem tohoto stavu je, že v případech učitelů lze pozorovat jen málo progresivních změn postihujících základní problémy jejich přípravy, neboť situace na školách se příliš nelepší, dokonce někteří noví absolventi učitelských přípravek se ve školách fyzicky i obrazně ztrácejí, pedagogická teorie a praxe se i nadále od sebe vzdalují.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89120"/>
          </a:xfrm>
        </p:spPr>
        <p:txBody>
          <a:bodyPr/>
          <a:lstStyle/>
          <a:p>
            <a:r>
              <a:rPr lang="cs-CZ" dirty="0" smtClean="0"/>
              <a:t>Přistupuje naléhavá potřeba vybavit budoucího učitele také odpovídajícími metodickými dovednosti k řízení postupného, ale zároveň i simultánního vývoje žáka od aktivity k samostatnosti a tvořivost, schopnosti diagnostikovat nadaného žáka, schopností zodpovědně se rozhodovat v problematice kurikula atd.</a:t>
            </a:r>
            <a:endParaRPr lang="cs-CZ" dirty="0"/>
          </a:p>
        </p:txBody>
      </p:sp>
      <p:pic>
        <p:nvPicPr>
          <p:cNvPr id="4" name="Obrázek 3" descr="images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114758"/>
            <a:ext cx="2071702" cy="216957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605</Words>
  <Application>Microsoft Office PowerPoint</Application>
  <PresentationFormat>Předvádění na obrazovce (4:3)</PresentationFormat>
  <Paragraphs>27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Příprava učitelů na vedení žáků k samostatnosti a tvořivosti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Děkuji za pozornost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učitelů na vedení žáků k samostatnosti a tvořivosti</dc:title>
  <dc:creator>Petra</dc:creator>
  <cp:lastModifiedBy>Lukas</cp:lastModifiedBy>
  <cp:revision>13</cp:revision>
  <dcterms:created xsi:type="dcterms:W3CDTF">2010-03-23T16:05:38Z</dcterms:created>
  <dcterms:modified xsi:type="dcterms:W3CDTF">2010-03-23T18:50:53Z</dcterms:modified>
</cp:coreProperties>
</file>