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23" autoAdjust="0"/>
    <p:restoredTop sz="94660"/>
  </p:normalViewPr>
  <p:slideViewPr>
    <p:cSldViewPr>
      <p:cViewPr varScale="1">
        <p:scale>
          <a:sx n="88" d="100"/>
          <a:sy n="88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29C83-8BFE-48D7-BED8-37D9EF992C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E694C-1911-40A6-9539-040F09555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latin typeface="Arial Black" pitchFamily="34" charset="0"/>
              </a:rPr>
              <a:t>Dovednosti diagnostikovat aktivitu, samostatnost a tvořivost žáků z hlediska rozvoje jejich osobnosti </a:t>
            </a:r>
            <a:endParaRPr lang="cs-CZ" sz="36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Samostatnost ve výchovně vzdělávacím procesu vymezujeme jako takovou učební aktivitu, při níž žáci získávají poznatky vlastním úsilím, relativně nezávisle na cizí pomoci a cizím vedením.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samostatnosti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1, napodobující </a:t>
            </a:r>
            <a:r>
              <a:rPr lang="cs-CZ" dirty="0" err="1" smtClean="0"/>
              <a:t>sam</a:t>
            </a:r>
            <a:r>
              <a:rPr lang="cs-CZ" dirty="0" smtClean="0"/>
              <a:t>.- samočinnost, automatická činnost, opisování, doslovné opakování.</a:t>
            </a:r>
          </a:p>
          <a:p>
            <a:r>
              <a:rPr lang="cs-CZ" dirty="0" smtClean="0"/>
              <a:t>2, reprodukující </a:t>
            </a:r>
            <a:r>
              <a:rPr lang="cs-CZ" dirty="0" err="1" smtClean="0"/>
              <a:t>sam</a:t>
            </a:r>
            <a:r>
              <a:rPr lang="cs-CZ" dirty="0" smtClean="0"/>
              <a:t>.- opakování s prvky novosti, uplatnění osobního přístupu.</a:t>
            </a:r>
          </a:p>
          <a:p>
            <a:r>
              <a:rPr lang="cs-CZ" dirty="0" smtClean="0"/>
              <a:t>3, produkující </a:t>
            </a:r>
            <a:r>
              <a:rPr lang="cs-CZ" dirty="0" err="1" smtClean="0"/>
              <a:t>sam</a:t>
            </a:r>
            <a:r>
              <a:rPr lang="cs-CZ" dirty="0" smtClean="0"/>
              <a:t>.- obohacování předlohy, projevy vlastních postojů.</a:t>
            </a:r>
          </a:p>
          <a:p>
            <a:r>
              <a:rPr lang="cs-CZ" dirty="0" smtClean="0"/>
              <a:t>4, přetvářející </a:t>
            </a:r>
            <a:r>
              <a:rPr lang="cs-CZ" dirty="0" err="1" smtClean="0"/>
              <a:t>sam</a:t>
            </a:r>
            <a:r>
              <a:rPr lang="cs-CZ" dirty="0" smtClean="0"/>
              <a:t>.- dochází ke změně jevu, prosazování vlastních názorů, ovlivňování prostředí.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Tvořivost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Tvořivost se chápe jako přirozená vlastnost každého člověka projevující se seberealizací individua při vzniku něčeho nového.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tvořivosti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1, expresivní </a:t>
            </a:r>
            <a:r>
              <a:rPr lang="cs-CZ" dirty="0" err="1" smtClean="0"/>
              <a:t>tv</a:t>
            </a:r>
            <a:r>
              <a:rPr lang="cs-CZ" dirty="0" smtClean="0"/>
              <a:t>.- okamžité nápady, návrhy, spontánní produkty, náhlé vnuknutí.</a:t>
            </a:r>
          </a:p>
          <a:p>
            <a:r>
              <a:rPr lang="cs-CZ" dirty="0" smtClean="0"/>
              <a:t>2, inovativní </a:t>
            </a:r>
            <a:r>
              <a:rPr lang="cs-CZ" dirty="0" err="1" smtClean="0"/>
              <a:t>tv</a:t>
            </a:r>
            <a:r>
              <a:rPr lang="cs-CZ" dirty="0" smtClean="0"/>
              <a:t>.- tvorba netradičních produktů, zlepšovatelské náměty, změna tradičních postupů, profesní mistrovství, kreace nových výrobků</a:t>
            </a:r>
          </a:p>
          <a:p>
            <a:r>
              <a:rPr lang="cs-CZ" dirty="0" smtClean="0"/>
              <a:t>3, </a:t>
            </a:r>
            <a:r>
              <a:rPr lang="cs-CZ" dirty="0" err="1" smtClean="0"/>
              <a:t>inventivní</a:t>
            </a:r>
            <a:r>
              <a:rPr lang="cs-CZ" dirty="0" smtClean="0"/>
              <a:t> </a:t>
            </a:r>
            <a:r>
              <a:rPr lang="cs-CZ" dirty="0" err="1" smtClean="0"/>
              <a:t>tv</a:t>
            </a:r>
            <a:r>
              <a:rPr lang="cs-CZ" dirty="0" smtClean="0"/>
              <a:t>.- výrazně nové výtvory a výkony </a:t>
            </a:r>
          </a:p>
          <a:p>
            <a:r>
              <a:rPr lang="cs-CZ" dirty="0" smtClean="0"/>
              <a:t>4, </a:t>
            </a:r>
            <a:r>
              <a:rPr lang="cs-CZ" dirty="0" err="1" smtClean="0"/>
              <a:t>emergentní</a:t>
            </a:r>
            <a:r>
              <a:rPr lang="cs-CZ" dirty="0" smtClean="0"/>
              <a:t> </a:t>
            </a:r>
            <a:r>
              <a:rPr lang="cs-CZ" dirty="0" err="1" smtClean="0"/>
              <a:t>tv</a:t>
            </a:r>
            <a:r>
              <a:rPr lang="cs-CZ" dirty="0" smtClean="0"/>
              <a:t>.- vznik zcela nových jevů, přeskupení známé struktury do nových souvislostí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cs-CZ" dirty="0" smtClean="0"/>
              <a:t>Tato stupnice se jeví některým učitelům jeví jako příliš ,,hrubá´´ navrhují jemnější rozlišení ze 4 na 9 – 10 úrovní.</a:t>
            </a:r>
          </a:p>
          <a:p>
            <a:r>
              <a:rPr lang="cs-CZ" dirty="0" smtClean="0"/>
              <a:t>Naprostá většina učitelů spojuje diagnostikování aktivity, samostatnosti a tvořivosti žáků se známkováním a klasifikací vědomostí a domnívá se, že největší vliv na známku má aktivita žáků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Diagnóza dosahovaných úrovní žákovské aktivity, samostatnosti a tvořivosti žáků činí učitelům značné potíže. důvodem je zřejmě skutečnost, že tato problematika je jim poměrně cizí, neboť škola se tímto směrem málo orientuje.</a:t>
            </a:r>
          </a:p>
          <a:p>
            <a:r>
              <a:rPr lang="cs-CZ" dirty="0" smtClean="0"/>
              <a:t>Pro identifikaci samostatnosti a tvořivosti žáků za účelem širokého využívání ve výchovně – vzdělávací praxi, je třeba vytvořit vhodnou metodiku,případně pomůcky.</a:t>
            </a:r>
          </a:p>
          <a:p>
            <a:r>
              <a:rPr lang="cs-CZ" dirty="0" smtClean="0"/>
              <a:t>Žádoucí by bylo připravit sérii pedagogických testů, které by pomohly aktivitu, samostatnost a tvořivost lépe poznat, pochopit, upřesnit a konkretizovat, a tím stanovit pravou diagnózu která by se mohla stát východiskem pro další výchovné postupy.</a:t>
            </a:r>
          </a:p>
          <a:p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7200" dirty="0" smtClean="0"/>
              <a:t>  Děkuji za pozornost </a:t>
            </a:r>
            <a:endParaRPr lang="cs-CZ" sz="72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cs-CZ" dirty="0" smtClean="0"/>
              <a:t>Termín diagnóza se nejčastěji vyskytuje v lékařství, kde znamená rozpoznání nemocí, jejich příčin apod.</a:t>
            </a:r>
          </a:p>
          <a:p>
            <a:r>
              <a:rPr lang="cs-CZ" dirty="0" smtClean="0"/>
              <a:t>Z lékařství se rozšířil do řady jiných oborů a také do pedagogiky kdy se používá při zjišťování příčin nějakého </a:t>
            </a:r>
            <a:r>
              <a:rPr lang="cs-CZ" dirty="0" err="1" smtClean="0"/>
              <a:t>edukativního</a:t>
            </a:r>
            <a:r>
              <a:rPr lang="cs-CZ" dirty="0" smtClean="0"/>
              <a:t> jevu, stavu, dosažené úrovně, osobního rozvoje atd.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err="1" smtClean="0"/>
              <a:t>edukativní</a:t>
            </a:r>
            <a:r>
              <a:rPr lang="cs-CZ" dirty="0" smtClean="0"/>
              <a:t> oblast je pojem diagnóza velmi významný a potřebný </a:t>
            </a:r>
          </a:p>
          <a:p>
            <a:r>
              <a:rPr lang="cs-CZ" dirty="0" smtClean="0"/>
              <a:t>Umožňuje zaměřit pozornost  na hledání příčin dosaženého stavu rozvoje osobnosti</a:t>
            </a:r>
          </a:p>
          <a:p>
            <a:r>
              <a:rPr lang="cs-CZ" dirty="0" smtClean="0"/>
              <a:t>Nikoli jen popis některých náhodných projevů chování jedince nebo skupiny, případně hodnocení podle vžitých šablon 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cs-CZ" dirty="0" smtClean="0"/>
              <a:t>Záleží na odborné diagnostické úrovni </a:t>
            </a:r>
          </a:p>
          <a:p>
            <a:r>
              <a:rPr lang="cs-CZ" dirty="0" smtClean="0"/>
              <a:t>Přesné postižení , všestranné pochopení a diferenční rozlišení sledovaného jevu se dá stále prohlubovat </a:t>
            </a:r>
          </a:p>
          <a:p>
            <a:r>
              <a:rPr lang="cs-CZ" dirty="0" smtClean="0"/>
              <a:t>Je nutno tuto diagnózu doplňovat o psychologické hledisko  v pedagogické práci </a:t>
            </a:r>
          </a:p>
          <a:p>
            <a:r>
              <a:rPr lang="cs-CZ" dirty="0" smtClean="0"/>
              <a:t>Pojmenování dané skutečnosti se odráží ve psychice žáka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cs-CZ" dirty="0" smtClean="0"/>
              <a:t>Provádění diagnózy v edukačním procesu je nezbytné , je to cesta k vědečtějším výchovným postupům, adekvátním dané situaci a tím k účinnějším výsledkům </a:t>
            </a:r>
          </a:p>
          <a:p>
            <a:r>
              <a:rPr lang="cs-CZ" dirty="0" smtClean="0"/>
              <a:t>Zvládnout diagnostické postupy je náročné, je třeba: dlouhodobě učit, pokud možno využívat pro diagnózu vhodné dostupné pomůcky a techniky 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Aktivita, samostatnost a tvořivost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edukačním procesu je chápeme jako významné psychické děje a stavy ve vývoji člověka, patří k </a:t>
            </a:r>
            <a:r>
              <a:rPr lang="cs-CZ" dirty="0" err="1" smtClean="0"/>
              <a:t>nejvíznamějším</a:t>
            </a:r>
            <a:r>
              <a:rPr lang="cs-CZ" dirty="0" smtClean="0"/>
              <a:t> atributům ,,člověčenstva´´</a:t>
            </a:r>
          </a:p>
          <a:p>
            <a:r>
              <a:rPr lang="cs-CZ" dirty="0" smtClean="0"/>
              <a:t>Probíhají paralelně i následně ale na druhé straně nejsou v jednoznačném přímém vztahu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cs-CZ" dirty="0" smtClean="0"/>
              <a:t>Jde o jevy vzájemně si blízké, ale zdaleka ne totožné.pro učitele je důležité, aby je zřetelně v žákových projevech vnímal a současně jasně diferencoval.</a:t>
            </a:r>
          </a:p>
          <a:p>
            <a:r>
              <a:rPr lang="cs-CZ" dirty="0" smtClean="0"/>
              <a:t>Pro hlubší a úplnější postižení vývojových tendencí osobnosti je třeba aby učitel byl schopen aktivitu, samostatnost a tvořivost žáka dále analyzovat a rozšiřovat.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Aktivitou ve výchovně – vzdělávacím procesu rozumíme zvýšenou, intenzivní činnost žáka, jejímž cílem je osvojit si požadované poznatky, postoje atd.</a:t>
            </a:r>
          </a:p>
          <a:p>
            <a:pPr>
              <a:buNone/>
            </a:pPr>
            <a:r>
              <a:rPr lang="cs-CZ" dirty="0" smtClean="0"/>
              <a:t>- Je to uvědomělá, intenzivní činnost, jejímž cílem je upevňování vědomostí, dovedností, postojů.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aktivity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1, vynucená akt.- donucování k aktivitě, nařizování, ukládání úkolů.</a:t>
            </a:r>
          </a:p>
          <a:p>
            <a:r>
              <a:rPr lang="cs-CZ" dirty="0" smtClean="0"/>
              <a:t>2,navozená akt. – při soutěžích, hrách, podle pokynů, podnětů.</a:t>
            </a:r>
          </a:p>
          <a:p>
            <a:r>
              <a:rPr lang="cs-CZ" dirty="0" smtClean="0"/>
              <a:t>3, nezávislá akt.- z vlastního zájmu, zvídavosti, uvědomělé úsilí.</a:t>
            </a:r>
          </a:p>
          <a:p>
            <a:r>
              <a:rPr lang="cs-CZ" dirty="0" smtClean="0"/>
              <a:t>4, angažovaná akt.- intenzivní zapojení do činnosti, výrazné zaujetí. </a:t>
            </a:r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700</Words>
  <Application>Microsoft Office PowerPoint</Application>
  <PresentationFormat>Předvádění na obrazovce (4:3)</PresentationFormat>
  <Paragraphs>51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Dovednosti diagnostikovat aktivitu, samostatnost a tvořivost žáků z hlediska rozvoje jejich osobnosti </vt:lpstr>
      <vt:lpstr>Snímek 2</vt:lpstr>
      <vt:lpstr>Snímek 3</vt:lpstr>
      <vt:lpstr>Snímek 4</vt:lpstr>
      <vt:lpstr>Snímek 5</vt:lpstr>
      <vt:lpstr>Aktivita, samostatnost a tvořivost</vt:lpstr>
      <vt:lpstr>Snímek 7</vt:lpstr>
      <vt:lpstr>Aktivita </vt:lpstr>
      <vt:lpstr>Stupně aktivity </vt:lpstr>
      <vt:lpstr>Samostatnost </vt:lpstr>
      <vt:lpstr>Stupně samostatnosti </vt:lpstr>
      <vt:lpstr>   Tvořivost </vt:lpstr>
      <vt:lpstr>Stupně tvořivosti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Dovednosti diagnostikovat aktivitu, samostatnost a tvořivost žáků z hlediska rozvoje jejich osobnosti</dc:title>
  <dc:creator>Bára</dc:creator>
  <cp:lastModifiedBy>Bára</cp:lastModifiedBy>
  <cp:revision>12</cp:revision>
  <dcterms:created xsi:type="dcterms:W3CDTF">2010-03-17T12:57:13Z</dcterms:created>
  <dcterms:modified xsi:type="dcterms:W3CDTF">2010-03-21T15:55:50Z</dcterms:modified>
</cp:coreProperties>
</file>