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5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2D555-61F2-4EB0-A444-2E7DA6180805}" type="datetimeFigureOut">
              <a:rPr lang="cs-CZ" smtClean="0"/>
              <a:pPr/>
              <a:t>28.4.2010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BC0E6-EBA6-48A7-AB0F-A14C179473B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BC0E6-EBA6-48A7-AB0F-A14C179473B6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BC0E6-EBA6-48A7-AB0F-A14C179473B6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BC0E6-EBA6-48A7-AB0F-A14C179473B6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BC0E6-EBA6-48A7-AB0F-A14C179473B6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BC0E6-EBA6-48A7-AB0F-A14C179473B6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BC0E6-EBA6-48A7-AB0F-A14C179473B6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BC0E6-EBA6-48A7-AB0F-A14C179473B6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BC0E6-EBA6-48A7-AB0F-A14C179473B6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BC0E6-EBA6-48A7-AB0F-A14C179473B6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BC0E6-EBA6-48A7-AB0F-A14C179473B6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BC0E6-EBA6-48A7-AB0F-A14C179473B6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BC0E6-EBA6-48A7-AB0F-A14C179473B6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BC0E6-EBA6-48A7-AB0F-A14C179473B6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070A9-08C0-47B9-8226-4261F571EB74}" type="datetimeFigureOut">
              <a:rPr lang="cs-CZ" smtClean="0"/>
              <a:pPr/>
              <a:t>28.4.2010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E24D9-7710-4FC6-BE10-D431D78D45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070A9-08C0-47B9-8226-4261F571EB74}" type="datetimeFigureOut">
              <a:rPr lang="cs-CZ" smtClean="0"/>
              <a:pPr/>
              <a:t>28.4.2010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E24D9-7710-4FC6-BE10-D431D78D45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070A9-08C0-47B9-8226-4261F571EB74}" type="datetimeFigureOut">
              <a:rPr lang="cs-CZ" smtClean="0"/>
              <a:pPr/>
              <a:t>28.4.2010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E24D9-7710-4FC6-BE10-D431D78D45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070A9-08C0-47B9-8226-4261F571EB74}" type="datetimeFigureOut">
              <a:rPr lang="cs-CZ" smtClean="0"/>
              <a:pPr/>
              <a:t>28.4.2010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E24D9-7710-4FC6-BE10-D431D78D45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070A9-08C0-47B9-8226-4261F571EB74}" type="datetimeFigureOut">
              <a:rPr lang="cs-CZ" smtClean="0"/>
              <a:pPr/>
              <a:t>28.4.2010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E24D9-7710-4FC6-BE10-D431D78D45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070A9-08C0-47B9-8226-4261F571EB74}" type="datetimeFigureOut">
              <a:rPr lang="cs-CZ" smtClean="0"/>
              <a:pPr/>
              <a:t>28.4.2010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E24D9-7710-4FC6-BE10-D431D78D45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070A9-08C0-47B9-8226-4261F571EB74}" type="datetimeFigureOut">
              <a:rPr lang="cs-CZ" smtClean="0"/>
              <a:pPr/>
              <a:t>28.4.2010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E24D9-7710-4FC6-BE10-D431D78D45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070A9-08C0-47B9-8226-4261F571EB74}" type="datetimeFigureOut">
              <a:rPr lang="cs-CZ" smtClean="0"/>
              <a:pPr/>
              <a:t>28.4.2010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E24D9-7710-4FC6-BE10-D431D78D45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070A9-08C0-47B9-8226-4261F571EB74}" type="datetimeFigureOut">
              <a:rPr lang="cs-CZ" smtClean="0"/>
              <a:pPr/>
              <a:t>28.4.2010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E24D9-7710-4FC6-BE10-D431D78D45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070A9-08C0-47B9-8226-4261F571EB74}" type="datetimeFigureOut">
              <a:rPr lang="cs-CZ" smtClean="0"/>
              <a:pPr/>
              <a:t>28.4.2010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E24D9-7710-4FC6-BE10-D431D78D45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070A9-08C0-47B9-8226-4261F571EB74}" type="datetimeFigureOut">
              <a:rPr lang="cs-CZ" smtClean="0"/>
              <a:pPr/>
              <a:t>28.4.2010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B4E24D9-7710-4FC6-BE10-D431D78D45E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3070A9-08C0-47B9-8226-4261F571EB74}" type="datetimeFigureOut">
              <a:rPr lang="cs-CZ" smtClean="0"/>
              <a:pPr/>
              <a:t>28.4.2010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4E24D9-7710-4FC6-BE10-D431D78D45E2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Formování učitelů pro budoucnost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857628"/>
            <a:ext cx="7854696" cy="1123508"/>
          </a:xfrm>
        </p:spPr>
        <p:txBody>
          <a:bodyPr/>
          <a:lstStyle/>
          <a:p>
            <a:r>
              <a:rPr lang="cs-CZ" dirty="0" smtClean="0"/>
              <a:t>Aneta Procházková</a:t>
            </a:r>
          </a:p>
          <a:p>
            <a:r>
              <a:rPr lang="cs-CZ" dirty="0" smtClean="0"/>
              <a:t>322011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704088"/>
            <a:ext cx="8258204" cy="65321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/>
              <a:t>Partnerství se školami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/>
          </a:bodyPr>
          <a:lstStyle/>
          <a:p>
            <a:r>
              <a:rPr lang="cs-CZ" dirty="0" smtClean="0"/>
              <a:t>V roce 1994 schválila vláda zákon o vzdělávání, kterým došlo k oddělení systému financování učitelské přípravy od zbytku sektoru vyššího vzdělávání</a:t>
            </a:r>
          </a:p>
          <a:p>
            <a:r>
              <a:rPr lang="cs-CZ" dirty="0" smtClean="0"/>
              <a:t>Do té doby bylo veškeré </a:t>
            </a:r>
            <a:r>
              <a:rPr lang="cs-CZ" smtClean="0"/>
              <a:t>vyšší vzdělávání financováno </a:t>
            </a:r>
            <a:r>
              <a:rPr lang="cs-CZ" dirty="0" smtClean="0"/>
              <a:t>jednotlivě- to však přineslo otázku jestli budoucí </a:t>
            </a:r>
            <a:r>
              <a:rPr lang="cs-CZ" smtClean="0"/>
              <a:t>učitelé </a:t>
            </a:r>
            <a:r>
              <a:rPr lang="cs-CZ" smtClean="0"/>
              <a:t>vůbec  </a:t>
            </a:r>
            <a:r>
              <a:rPr lang="cs-CZ" dirty="0" smtClean="0"/>
              <a:t>potřebují vyšší vzdělání</a:t>
            </a:r>
          </a:p>
          <a:p>
            <a:r>
              <a:rPr lang="cs-CZ" dirty="0" smtClean="0"/>
              <a:t>Existuje jen málo důkazů o tom, že učitelé se lépe učí přímo činností, tedy ve vyučování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/>
          </a:bodyPr>
          <a:lstStyle/>
          <a:p>
            <a:r>
              <a:rPr lang="cs-CZ" dirty="0" smtClean="0"/>
              <a:t>Furlong zaznamenal, že důkazy o tom, že školy dosahují vysoké kvality učitelské přípravy, pokud si ji organizují samy, nejsou přesvědšivé</a:t>
            </a:r>
          </a:p>
          <a:p>
            <a:r>
              <a:rPr lang="cs-CZ" dirty="0" smtClean="0"/>
              <a:t>Instituce vyššího vzdělání individuálně jednají o platbách školám</a:t>
            </a:r>
          </a:p>
          <a:p>
            <a:r>
              <a:rPr lang="cs-CZ" dirty="0" smtClean="0"/>
              <a:t>Tento systém se v různých částech země odlišuje a studenti dostávají podporu na různé úrovni a v různých formách </a:t>
            </a:r>
          </a:p>
          <a:p>
            <a:r>
              <a:rPr lang="cs-CZ" dirty="0" smtClean="0"/>
              <a:t>Školy nyní řídí učitelskou přípravu a mají plnou zodpovědnost za maximální zlepšení výsledků svých žáků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/>
              <a:t>Úřad pro přípravu učitelů TTA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/>
          <a:lstStyle/>
          <a:p>
            <a:r>
              <a:rPr lang="cs-CZ" dirty="0" smtClean="0"/>
              <a:t>V roce 1997 zavedla vláda prostřednictvím TTA(Úřadu pro přípravu učitelů) reformy směřují k zavedení národního kurikula počáteční učitelské přípravy </a:t>
            </a:r>
          </a:p>
          <a:p>
            <a:r>
              <a:rPr lang="cs-CZ" dirty="0" smtClean="0"/>
              <a:t>Odklání se od zaměření na dovednosti k zaměření na standardy, které se mají poznat v prostředí třídy</a:t>
            </a:r>
          </a:p>
          <a:p>
            <a:r>
              <a:rPr lang="cs-CZ" dirty="0" smtClean="0"/>
              <a:t>Reynolds a Salters  vidí potřebu hodnotit osobní výkon, ale pouze ve vztahu k vyučování</a:t>
            </a:r>
          </a:p>
          <a:p>
            <a:r>
              <a:rPr lang="cs-CZ" dirty="0" smtClean="0"/>
              <a:t>Od studentů se očekává, aby kriticky hodnotili svoje vyučování a využili toto hodnocení ke zdokonalování svého výkonu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38872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Názor, že reflektivní učitelé jsou základem pro efektivní vyučování </a:t>
            </a:r>
          </a:p>
          <a:p>
            <a:r>
              <a:rPr lang="cs-CZ" dirty="0" smtClean="0"/>
              <a:t>Vyučování a učení je jednoduchá a nekomplikovaná činnost </a:t>
            </a:r>
          </a:p>
          <a:p>
            <a:r>
              <a:rPr lang="cs-CZ" dirty="0" smtClean="0"/>
              <a:t>Učení je mnohem složitějsí vztah, který umožňuje učitelům testovat zájmy dětí a komunikovat s nimi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Formování učitelů pro budoucnost: vysoký staus, vysoké standardy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Rosalyn George , John Clay </a:t>
            </a:r>
          </a:p>
          <a:p>
            <a:r>
              <a:rPr lang="cs-CZ" dirty="0" smtClean="0"/>
              <a:t>2 vydání 1999 Brno </a:t>
            </a:r>
          </a:p>
          <a:p>
            <a:r>
              <a:rPr lang="cs-CZ" dirty="0" smtClean="0"/>
              <a:t>ISSN 1211-4669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/>
          <a:lstStyle/>
          <a:p>
            <a:r>
              <a:rPr lang="cs-CZ" dirty="0" smtClean="0"/>
              <a:t>Během posledních 2 desetiletí se věnuje stále více pozornosti učitelskému vzdělání.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Dnes se stalo nástrojem předávání souborů kompetencí.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85818"/>
          </a:xfrm>
        </p:spPr>
        <p:txBody>
          <a:bodyPr>
            <a:noAutofit/>
          </a:bodyPr>
          <a:lstStyle/>
          <a:p>
            <a:r>
              <a:rPr lang="cs-CZ" sz="4000" b="1" dirty="0" smtClean="0"/>
              <a:t>Reforma</a:t>
            </a:r>
            <a:r>
              <a:rPr lang="cs-CZ" sz="3200" b="1" dirty="0" smtClean="0"/>
              <a:t> vzdělávacího systému v Anglii a Walesu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/>
          <a:lstStyle/>
          <a:p>
            <a:r>
              <a:rPr lang="cs-CZ" dirty="0" smtClean="0"/>
              <a:t>Poválečné uspořádání bylo v roce 1980 narušeno schválením Zákonu o výchově </a:t>
            </a:r>
            <a:r>
              <a:rPr lang="cs-CZ" smtClean="0"/>
              <a:t>a vzdělání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– přechod žáků ze státních do soukromých škol </a:t>
            </a:r>
          </a:p>
          <a:p>
            <a:pPr>
              <a:buNone/>
            </a:pPr>
            <a:r>
              <a:rPr lang="cs-CZ" dirty="0" smtClean="0"/>
              <a:t>–rodiče mají možnost vyhledávat vzdělání</a:t>
            </a:r>
          </a:p>
          <a:p>
            <a:r>
              <a:rPr lang="cs-CZ" dirty="0" smtClean="0"/>
              <a:t>Zákon 1988 – návrh otevřeného přijímání studentů </a:t>
            </a:r>
          </a:p>
          <a:p>
            <a:pPr>
              <a:buFontTx/>
              <a:buChar char="-"/>
            </a:pPr>
            <a:r>
              <a:rPr lang="cs-CZ" dirty="0" smtClean="0"/>
              <a:t>zvýšený počet studentů a tudíž i finančních prostředků </a:t>
            </a:r>
          </a:p>
          <a:p>
            <a:r>
              <a:rPr lang="cs-CZ" dirty="0" smtClean="0"/>
              <a:t>Zveřejňování výsledků školních zkoušek vedlo k poměru nejlepších zhruba  tří stovek škol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r>
              <a:rPr lang="cs-CZ" dirty="0" smtClean="0"/>
              <a:t>Ball analyzoval výsledky na tvorbu vzdělávacího trhu </a:t>
            </a:r>
          </a:p>
          <a:p>
            <a:pPr>
              <a:buNone/>
            </a:pPr>
            <a:r>
              <a:rPr lang="cs-CZ" dirty="0" smtClean="0"/>
              <a:t>  jeho podmínky  volba, soutěž, různorodost, financování a organizace</a:t>
            </a:r>
          </a:p>
          <a:p>
            <a:r>
              <a:rPr lang="cs-CZ" dirty="0" smtClean="0"/>
              <a:t>Volba byla základem pro vytvoření různorodosti typu škol a to vytvořilo základ soutěže</a:t>
            </a:r>
          </a:p>
          <a:p>
            <a:r>
              <a:rPr lang="cs-CZ" dirty="0" smtClean="0"/>
              <a:t>Každý přijatý žák znamenal finanční hotovost, která byla později podporou přímého soutěžení škol</a:t>
            </a:r>
          </a:p>
          <a:p>
            <a:r>
              <a:rPr lang="cs-CZ" dirty="0" smtClean="0"/>
              <a:t>Rok 1997 zvolení habsburské vlády</a:t>
            </a:r>
          </a:p>
          <a:p>
            <a:pPr>
              <a:buFontTx/>
              <a:buChar char="-"/>
            </a:pPr>
            <a:r>
              <a:rPr lang="cs-CZ" dirty="0" smtClean="0"/>
              <a:t>Všechyny školy byly vytvarovány a reformovány pod titulkem kvalita a výkonnost</a:t>
            </a:r>
          </a:p>
          <a:p>
            <a:r>
              <a:rPr lang="cs-CZ" dirty="0" smtClean="0"/>
              <a:t>Styl řízení škol shora dolů  a hierarcický, je to forma tayloristického managementu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229600" cy="581772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/>
              <a:t>Kontext učitelského vzdělání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/>
          </a:bodyPr>
          <a:lstStyle/>
          <a:p>
            <a:r>
              <a:rPr lang="cs-CZ" dirty="0" smtClean="0"/>
              <a:t>Učitelům se dává vina za špatné ekonomické výsledky průmyslu, protože příliž mnho mladých lidí odcházelo ze škol s nízkou úrovní dovedností a nebylo připraveno pro pracovní trh</a:t>
            </a:r>
          </a:p>
          <a:p>
            <a:r>
              <a:rPr lang="cs-CZ" dirty="0" smtClean="0"/>
              <a:t>Stovkám levicově orientovaných a neúspěšných akademických pracovníků hrozil vyhazov a zavření vysokých škol </a:t>
            </a:r>
          </a:p>
          <a:p>
            <a:r>
              <a:rPr lang="cs-CZ" dirty="0" smtClean="0"/>
              <a:t>Aby učitelské vzdělání probíhalo v rámci trhu, musela se zavést škála různorodých cest tím stát se učitelem 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r>
              <a:rPr lang="cs-CZ" dirty="0" smtClean="0"/>
              <a:t>Zavednení partnerství mezi institucemi, které vzdělávají učitele a převedení zodpovědnosti na učitele s pratickou přípravou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TTA (Teach Training Agency)</a:t>
            </a:r>
          </a:p>
          <a:p>
            <a:pPr>
              <a:buNone/>
            </a:pPr>
            <a:r>
              <a:rPr lang="cs-CZ" dirty="0" smtClean="0"/>
              <a:t>- dohlížení, financování a řízení učitelského vzdělání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642942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/>
              <a:t>Cesty vedoucí k učitelskému povolání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/>
          <a:lstStyle/>
          <a:p>
            <a:r>
              <a:rPr lang="cs-CZ" dirty="0" smtClean="0"/>
              <a:t>1990 dvě cesty k učitelskému povolání </a:t>
            </a:r>
          </a:p>
          <a:p>
            <a:r>
              <a:rPr lang="cs-CZ" dirty="0" smtClean="0"/>
              <a:t>Vyučený učit (Articled Teacher)</a:t>
            </a:r>
          </a:p>
          <a:p>
            <a:pPr>
              <a:buFontTx/>
              <a:buChar char="-"/>
            </a:pPr>
            <a:r>
              <a:rPr lang="cs-CZ" dirty="0" smtClean="0"/>
              <a:t>dvouletý školící kurz </a:t>
            </a:r>
          </a:p>
          <a:p>
            <a:pPr>
              <a:buFontTx/>
              <a:buChar char="-"/>
            </a:pPr>
            <a:r>
              <a:rPr lang="cs-CZ" dirty="0" smtClean="0"/>
              <a:t>studentu strávili 80 % času přímo ve škole </a:t>
            </a:r>
          </a:p>
          <a:p>
            <a:r>
              <a:rPr lang="cs-CZ" dirty="0" smtClean="0"/>
              <a:t>Koncesovaný učitel (Lisused Teacher )</a:t>
            </a:r>
          </a:p>
          <a:p>
            <a:pPr>
              <a:buFontTx/>
              <a:buChar char="-"/>
            </a:pPr>
            <a:r>
              <a:rPr lang="cs-CZ" dirty="0" smtClean="0"/>
              <a:t>určeno pro studenty nad 26 let, kteří již měli za sebou dva roky studia v rámci vyššího vzdělávání</a:t>
            </a:r>
          </a:p>
          <a:p>
            <a:pPr>
              <a:buFontTx/>
              <a:buChar char="-"/>
            </a:pPr>
            <a:r>
              <a:rPr lang="cs-CZ" dirty="0" smtClean="0"/>
              <a:t>dva roky dostávají plat od zaměstnavatele (tj. škola, kde pracují 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642918"/>
            <a:ext cx="8229600" cy="6117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r>
              <a:rPr lang="cs-CZ" dirty="0" smtClean="0"/>
              <a:t>Status kvalifikovaného učitele musí mít všichni učitelé  v Anglii a Walesu</a:t>
            </a:r>
          </a:p>
          <a:p>
            <a:r>
              <a:rPr lang="cs-CZ" dirty="0" smtClean="0"/>
              <a:t>Další reforma vzdělání stanovila, že studenti jednoletého postgraduálního studia musí trávit </a:t>
            </a:r>
            <a:r>
              <a:rPr lang="cs-CZ" dirty="0" smtClean="0"/>
              <a:t>2/3 </a:t>
            </a:r>
            <a:r>
              <a:rPr lang="cs-CZ" dirty="0" smtClean="0"/>
              <a:t>času ve školách a vyučovat</a:t>
            </a:r>
          </a:p>
          <a:p>
            <a:r>
              <a:rPr lang="cs-CZ" dirty="0" smtClean="0"/>
              <a:t>Vláda doporučila školám, aby si vytvořily vlastní program učitelské přípravy SCITT (School Centered Initial Teacher Education – učitelská  příprava, která probíhá hlavně přímo ve škole)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166</TotalTime>
  <Words>653</Words>
  <Application>Microsoft Office PowerPoint</Application>
  <PresentationFormat>Předvádění na obrazovce (4:3)</PresentationFormat>
  <Paragraphs>77</Paragraphs>
  <Slides>13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Formování učitelů pro budoucnost </vt:lpstr>
      <vt:lpstr>Formování učitelů pro budoucnost: vysoký staus, vysoké standardy</vt:lpstr>
      <vt:lpstr>Snímek 3</vt:lpstr>
      <vt:lpstr>Reforma vzdělávacího systému v Anglii a Walesu </vt:lpstr>
      <vt:lpstr>Snímek 5</vt:lpstr>
      <vt:lpstr>Kontext učitelského vzdělání </vt:lpstr>
      <vt:lpstr>Snímek 7</vt:lpstr>
      <vt:lpstr>Cesty vedoucí k učitelskému povolání</vt:lpstr>
      <vt:lpstr>Snímek 9</vt:lpstr>
      <vt:lpstr>Partnerství se školami</vt:lpstr>
      <vt:lpstr>Snímek 11</vt:lpstr>
      <vt:lpstr>Úřad pro přípravu učitelů TTA</vt:lpstr>
      <vt:lpstr>Snímek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Formování učitelů pro budoucnost </dc:title>
  <dc:creator>Aneta</dc:creator>
  <cp:lastModifiedBy>DALIBOR</cp:lastModifiedBy>
  <cp:revision>20</cp:revision>
  <dcterms:created xsi:type="dcterms:W3CDTF">2010-03-08T15:27:51Z</dcterms:created>
  <dcterms:modified xsi:type="dcterms:W3CDTF">2010-04-28T08:37:50Z</dcterms:modified>
</cp:coreProperties>
</file>