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19A07-7ADB-4E2A-A0D6-8B6C85ACC51B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29036-BB35-4719-9222-B1AE0DC3EA4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51DC1D2-AB80-46A2-939C-24E46653CE2D}" type="datetimeFigureOut">
              <a:rPr lang="cs-CZ" smtClean="0"/>
              <a:pPr/>
              <a:t>16.3.2010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0EB824-D56A-4ADB-8895-8856CA88DB4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split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Pedagogicko-etická podstata morální </a:t>
            </a:r>
            <a:r>
              <a:rPr lang="cs-CZ" dirty="0" err="1" smtClean="0"/>
              <a:t>kreativizace</a:t>
            </a:r>
            <a:r>
              <a:rPr lang="cs-CZ" dirty="0" smtClean="0"/>
              <a:t> osobnosti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Eliška </a:t>
            </a:r>
            <a:r>
              <a:rPr lang="cs-CZ" dirty="0" smtClean="0"/>
              <a:t>Holasová</a:t>
            </a:r>
          </a:p>
          <a:p>
            <a:r>
              <a:rPr lang="cs-CZ" dirty="0" smtClean="0"/>
              <a:t>       322138</a:t>
            </a:r>
            <a:endParaRPr lang="cs-CZ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Abstrakt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první části studie rozpracováváme východiskovou </a:t>
            </a:r>
            <a:r>
              <a:rPr lang="cs-CZ" dirty="0" err="1" smtClean="0"/>
              <a:t>bázální</a:t>
            </a:r>
            <a:r>
              <a:rPr lang="cs-CZ" dirty="0" smtClean="0"/>
              <a:t> rovinu mravní kultivace člověka</a:t>
            </a:r>
          </a:p>
          <a:p>
            <a:r>
              <a:rPr lang="cs-CZ" dirty="0" smtClean="0"/>
              <a:t>V druhé části se rozpracovává základní strategické a praktické aspekty utváření mravní identity osobnosti </a:t>
            </a:r>
          </a:p>
          <a:p>
            <a:r>
              <a:rPr lang="cs-CZ" dirty="0" smtClean="0"/>
              <a:t>Klíčová slova – mravnost,mravní hodnoty, mravní identita osobnosti,mravní výchova, svědomí,svoboda,mravní cítění,..</a:t>
            </a:r>
            <a:endParaRPr lang="cs-CZ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Teoreticko-procesuální sféra morální </a:t>
            </a:r>
            <a:r>
              <a:rPr lang="cs-CZ" dirty="0" err="1" smtClean="0"/>
              <a:t>kreativizace</a:t>
            </a:r>
            <a:r>
              <a:rPr lang="cs-CZ" dirty="0" smtClean="0"/>
              <a:t>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Otázka identity člověka se stává ústředním filozofickým,teologickým,etickým,psychologickým,pedagogickým problémem </a:t>
            </a:r>
            <a:r>
              <a:rPr lang="cs-CZ" dirty="0" smtClean="0"/>
              <a:t>současnosti</a:t>
            </a:r>
            <a:endParaRPr lang="cs-CZ" dirty="0" smtClean="0"/>
          </a:p>
          <a:p>
            <a:r>
              <a:rPr lang="cs-CZ" dirty="0" smtClean="0"/>
              <a:t>S identitou se pojí celý lidský vývoj a snažení</a:t>
            </a:r>
          </a:p>
          <a:p>
            <a:r>
              <a:rPr lang="cs-CZ" dirty="0" smtClean="0"/>
              <a:t>Osobní substance je identitou vlastního lidského „já“ </a:t>
            </a:r>
          </a:p>
          <a:p>
            <a:r>
              <a:rPr lang="cs-CZ" dirty="0" smtClean="0"/>
              <a:t>Představuje kategorii základní antropologické podstaty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antropologicko</a:t>
            </a:r>
            <a:r>
              <a:rPr lang="cs-CZ" dirty="0" smtClean="0"/>
              <a:t>- </a:t>
            </a:r>
            <a:r>
              <a:rPr lang="cs-CZ" dirty="0" err="1" smtClean="0"/>
              <a:t>integrativním</a:t>
            </a:r>
            <a:r>
              <a:rPr lang="cs-CZ" dirty="0" smtClean="0"/>
              <a:t> pojetí identity osobnosti představuje morální-hodnotovou dimenzi</a:t>
            </a:r>
          </a:p>
          <a:p>
            <a:r>
              <a:rPr lang="cs-CZ" dirty="0" smtClean="0"/>
              <a:t>Je hluboko spjatá s podstatou lidského bytí v lidském světě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Svět hodnot neexistuje sám o sobě,bez člověka</a:t>
            </a:r>
          </a:p>
          <a:p>
            <a:r>
              <a:rPr lang="cs-CZ" dirty="0" err="1" smtClean="0"/>
              <a:t>Hodnotovost</a:t>
            </a:r>
            <a:r>
              <a:rPr lang="cs-CZ" dirty="0" smtClean="0"/>
              <a:t> vnáší do světa přirozené duchovní a materiální podstaty sám člověk</a:t>
            </a:r>
          </a:p>
          <a:p>
            <a:r>
              <a:rPr lang="cs-CZ" dirty="0" smtClean="0"/>
              <a:t>V jeho podstatě spočívá schopnost např. vlastního sebeurčení, mravního rozhodování,</a:t>
            </a:r>
          </a:p>
          <a:p>
            <a:r>
              <a:rPr lang="cs-CZ" dirty="0" smtClean="0"/>
              <a:t>Hodnototvorný proces je procesem aktivního hledání,objevování,akceptace a identifikace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mravním výchovném procesu základní bázi tvoří poznávací zkušenostně-zážitková rovina</a:t>
            </a:r>
          </a:p>
          <a:p>
            <a:r>
              <a:rPr lang="cs-CZ" dirty="0" smtClean="0"/>
              <a:t>Mravní zkušenost chápeme jako zapamatování životního ponaučení</a:t>
            </a:r>
          </a:p>
          <a:p>
            <a:r>
              <a:rPr lang="cs-CZ" dirty="0" smtClean="0"/>
              <a:t>Mravní zážitek nepředstavuje odraz života,ale psychologický obsah života samého</a:t>
            </a:r>
          </a:p>
          <a:p>
            <a:r>
              <a:rPr lang="cs-CZ" dirty="0" smtClean="0"/>
              <a:t>Mravní hodnoty nepostihujeme jen racionálním poznáním,jako reálné věci,ale cítíme je</a:t>
            </a:r>
          </a:p>
          <a:p>
            <a:r>
              <a:rPr lang="cs-CZ" dirty="0" smtClean="0"/>
              <a:t>Určitým východiskovým jevem v tomto pojetí mravního kreativního procesu osobnosti  je mravné sebeuvědomění a sebehodnocení </a:t>
            </a:r>
            <a:endParaRPr lang="cs-CZ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Člověk si svoji identitu autentizuje</a:t>
            </a:r>
          </a:p>
          <a:p>
            <a:r>
              <a:rPr lang="cs-CZ" dirty="0" smtClean="0"/>
              <a:t>Nejpodstatnější funkčně a hodnotově nejvýznamnější článek představuje mravní svědomí  člověka</a:t>
            </a:r>
          </a:p>
          <a:p>
            <a:r>
              <a:rPr lang="cs-CZ" dirty="0" smtClean="0"/>
              <a:t>Svědomí chápeme jako duchovní antropologickou konstantu,jako nejintimnější regulátor chování a konání lidské bytosti</a:t>
            </a:r>
          </a:p>
          <a:p>
            <a:r>
              <a:rPr lang="cs-CZ" dirty="0" smtClean="0"/>
              <a:t>Člověk si utváří vlastní projekt „žití hodnotami“, v určitých fázích svého vývoje objevuje,akceptuje a zmocňuje se hodnot</a:t>
            </a:r>
          </a:p>
          <a:p>
            <a:r>
              <a:rPr lang="cs-CZ" dirty="0" smtClean="0"/>
              <a:t>Svobodné rozhodování je projevem personálně-morální způsobilosti osobnosti</a:t>
            </a:r>
          </a:p>
          <a:p>
            <a:endParaRPr lang="cs-CZ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strategicko-metodická a vychovatelská sféra morální </a:t>
            </a:r>
            <a:r>
              <a:rPr lang="cs-CZ" dirty="0" err="1" smtClean="0"/>
              <a:t>kreativizace</a:t>
            </a:r>
            <a:r>
              <a:rPr lang="cs-CZ" dirty="0" smtClean="0"/>
              <a:t>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Zvolit vhodné strategické a metodické postupy je možné za předpokladu poznání obsahové podstaty a výchovného usměrňování v utváření jednotlivých mravních kvalit a vlastnosti osobnosti</a:t>
            </a:r>
          </a:p>
          <a:p>
            <a:r>
              <a:rPr lang="cs-CZ" dirty="0" smtClean="0"/>
              <a:t>Utváření mravního přesvědčení je dlouhodobí kreativní proces</a:t>
            </a:r>
          </a:p>
          <a:p>
            <a:r>
              <a:rPr lang="cs-CZ" dirty="0" smtClean="0"/>
              <a:t>K efektivnímu rozvoji mravně-kreativního procesu je třeba utvořit podmínky a vést dítě,dospívajícího k </a:t>
            </a:r>
            <a:r>
              <a:rPr lang="cs-CZ" dirty="0" err="1" smtClean="0"/>
              <a:t>sebeuvědomování</a:t>
            </a:r>
            <a:endParaRPr lang="cs-CZ" dirty="0" smtClean="0"/>
          </a:p>
          <a:p>
            <a:r>
              <a:rPr lang="cs-CZ" dirty="0" smtClean="0"/>
              <a:t>Mravní poznání,které se opírá o zkušenost,spojujeme s citovými zážitky,které toto poznání vyvolalo,dostáváme se tím k utváření mravních hodnot</a:t>
            </a:r>
            <a:endParaRPr lang="cs-CZ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Sféra citů je hluboce </a:t>
            </a:r>
            <a:r>
              <a:rPr lang="cs-CZ" dirty="0" smtClean="0"/>
              <a:t>osobní, </a:t>
            </a:r>
            <a:r>
              <a:rPr lang="cs-CZ" dirty="0" smtClean="0"/>
              <a:t>individuální a velmi zranitelná</a:t>
            </a:r>
          </a:p>
          <a:p>
            <a:r>
              <a:rPr lang="cs-CZ" dirty="0" smtClean="0"/>
              <a:t>„Naše vlastní já se formuje sociální zkušeností“</a:t>
            </a:r>
          </a:p>
          <a:p>
            <a:r>
              <a:rPr lang="cs-CZ" dirty="0" smtClean="0"/>
              <a:t>Každé období má svoji vlastní zónu mravního formování</a:t>
            </a:r>
            <a:endParaRPr lang="cs-CZ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833</TotalTime>
  <Words>350</Words>
  <Application>Microsoft Office PowerPoint</Application>
  <PresentationFormat>Předvádění na obrazovce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Pedagogicko-etická podstata morální kreativizace osobnosti</vt:lpstr>
      <vt:lpstr>Abstrakt </vt:lpstr>
      <vt:lpstr>1. Teoreticko-procesuální sféra morální kreativizace osobnosti</vt:lpstr>
      <vt:lpstr>Snímek 4</vt:lpstr>
      <vt:lpstr>Snímek 5</vt:lpstr>
      <vt:lpstr>Snímek 6</vt:lpstr>
      <vt:lpstr>2. strategicko-metodická a vychovatelská sféra morální kreativizace osobnosti</vt:lpstr>
      <vt:lpstr>Snímek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Pedagogicko-etická podstata morální kreativizace osobnosti</dc:title>
  <dc:creator>Eliška</dc:creator>
  <cp:lastModifiedBy>Eliška</cp:lastModifiedBy>
  <cp:revision>69</cp:revision>
  <dcterms:created xsi:type="dcterms:W3CDTF">2010-03-13T19:32:53Z</dcterms:created>
  <dcterms:modified xsi:type="dcterms:W3CDTF">2010-03-16T23:36:51Z</dcterms:modified>
</cp:coreProperties>
</file>