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9" r:id="rId34"/>
    <p:sldId id="290" r:id="rId35"/>
    <p:sldId id="288"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92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Nadpis 28"/>
          <p:cNvSpPr>
            <a:spLocks noGrp="1"/>
          </p:cNvSpPr>
          <p:nvPr>
            <p:ph type="ctrTitle"/>
          </p:nvPr>
        </p:nvSpPr>
        <p:spPr>
          <a:xfrm>
            <a:off x="381000" y="4853411"/>
            <a:ext cx="8458200" cy="1222375"/>
          </a:xfrm>
        </p:spPr>
        <p:txBody>
          <a:bodyPr anchor="t"/>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16" name="Zástupný symbol pro datum 15"/>
          <p:cNvSpPr>
            <a:spLocks noGrp="1"/>
          </p:cNvSpPr>
          <p:nvPr>
            <p:ph type="dt" sz="half" idx="10"/>
          </p:nvPr>
        </p:nvSpPr>
        <p:spPr/>
        <p:txBody>
          <a:bodyPr/>
          <a:lstStyle/>
          <a:p>
            <a:fld id="{9A06AB61-E124-4CE1-9FBD-9F2E8904427F}" type="datetimeFigureOut">
              <a:rPr lang="cs-CZ" smtClean="0"/>
              <a:pPr/>
              <a:t>27.4.2010</a:t>
            </a:fld>
            <a:endParaRPr lang="cs-CZ"/>
          </a:p>
        </p:txBody>
      </p:sp>
      <p:sp>
        <p:nvSpPr>
          <p:cNvPr id="2" name="Zástupný symbol pro zápatí 1"/>
          <p:cNvSpPr>
            <a:spLocks noGrp="1"/>
          </p:cNvSpPr>
          <p:nvPr>
            <p:ph type="ftr" sz="quarter" idx="11"/>
          </p:nvPr>
        </p:nvSpPr>
        <p:spPr/>
        <p:txBody>
          <a:bodyPr/>
          <a:lstStyle/>
          <a:p>
            <a:endParaRPr lang="cs-CZ"/>
          </a:p>
        </p:txBody>
      </p:sp>
      <p:sp>
        <p:nvSpPr>
          <p:cNvPr id="15" name="Zástupný symbol pro číslo snímku 14"/>
          <p:cNvSpPr>
            <a:spLocks noGrp="1"/>
          </p:cNvSpPr>
          <p:nvPr>
            <p:ph type="sldNum" sz="quarter" idx="12"/>
          </p:nvPr>
        </p:nvSpPr>
        <p:spPr>
          <a:xfrm>
            <a:off x="8229600" y="6473952"/>
            <a:ext cx="758952" cy="246888"/>
          </a:xfrm>
        </p:spPr>
        <p:txBody>
          <a:bodyPr/>
          <a:lstStyle/>
          <a:p>
            <a:fld id="{128887C0-44E3-4B07-BCC9-AABBAF7070BE}" type="slidenum">
              <a:rPr lang="cs-CZ" smtClean="0"/>
              <a:pPr/>
              <a:t>‹#›</a:t>
            </a:fld>
            <a:endParaRPr lang="cs-CZ"/>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A06AB61-E124-4CE1-9FBD-9F2E8904427F}" type="datetimeFigureOut">
              <a:rPr lang="cs-CZ" smtClean="0"/>
              <a:pPr/>
              <a:t>27.4.2010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28887C0-44E3-4B07-BCC9-AABBAF7070BE}" type="slidenum">
              <a:rPr lang="cs-CZ" smtClean="0"/>
              <a:pPr/>
              <a:t>‹#›</a:t>
            </a:fld>
            <a:endParaRPr lang="cs-CZ"/>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549276"/>
            <a:ext cx="18288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549276"/>
            <a:ext cx="62484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A06AB61-E124-4CE1-9FBD-9F2E8904427F}" type="datetimeFigureOut">
              <a:rPr lang="cs-CZ" smtClean="0"/>
              <a:pPr/>
              <a:t>27.4.2010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28887C0-44E3-4B07-BCC9-AABBAF7070BE}" type="slidenum">
              <a:rPr lang="cs-CZ" smtClean="0"/>
              <a:pPr/>
              <a:t>‹#›</a:t>
            </a:fld>
            <a:endParaRPr lang="cs-CZ"/>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kumimoji="0" lang="cs-CZ" smtClean="0"/>
              <a:t>Klepnutím lze upravit styl předlohy nadpisů.</a:t>
            </a:r>
            <a:endParaRPr kumimoji="0" lang="en-US"/>
          </a:p>
        </p:txBody>
      </p:sp>
      <p:sp>
        <p:nvSpPr>
          <p:cNvPr id="27" name="Zástupný symbol pro obsah 26"/>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9A06AB61-E124-4CE1-9FBD-9F2E8904427F}" type="datetimeFigureOut">
              <a:rPr lang="cs-CZ" smtClean="0"/>
              <a:pPr/>
              <a:t>27.4.2010</a:t>
            </a:fld>
            <a:endParaRPr lang="cs-CZ"/>
          </a:p>
        </p:txBody>
      </p:sp>
      <p:sp>
        <p:nvSpPr>
          <p:cNvPr id="19" name="Zástupný symbol pro zápatí 18"/>
          <p:cNvSpPr>
            <a:spLocks noGrp="1"/>
          </p:cNvSpPr>
          <p:nvPr>
            <p:ph type="ftr" sz="quarter" idx="11"/>
          </p:nvPr>
        </p:nvSpPr>
        <p:spPr>
          <a:xfrm>
            <a:off x="3581400" y="76200"/>
            <a:ext cx="2895600" cy="288925"/>
          </a:xfrm>
        </p:spPr>
        <p:txBody>
          <a:bodyPr/>
          <a:lstStyle/>
          <a:p>
            <a:endParaRPr lang="cs-CZ"/>
          </a:p>
        </p:txBody>
      </p:sp>
      <p:sp>
        <p:nvSpPr>
          <p:cNvPr id="16" name="Zástupný symbol pro číslo snímku 15"/>
          <p:cNvSpPr>
            <a:spLocks noGrp="1"/>
          </p:cNvSpPr>
          <p:nvPr>
            <p:ph type="sldNum" sz="quarter" idx="12"/>
          </p:nvPr>
        </p:nvSpPr>
        <p:spPr>
          <a:xfrm>
            <a:off x="8229600" y="6473952"/>
            <a:ext cx="758952" cy="246888"/>
          </a:xfrm>
        </p:spPr>
        <p:txBody>
          <a:bodyPr/>
          <a:lstStyle/>
          <a:p>
            <a:fld id="{128887C0-44E3-4B07-BCC9-AABBAF7070BE}" type="slidenum">
              <a:rPr lang="cs-CZ" smtClean="0"/>
              <a:pPr/>
              <a:t>‹#›</a:t>
            </a:fld>
            <a:endParaRPr lang="cs-CZ"/>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2"/>
      </p:bgRef>
    </p:bg>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tex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19" name="Zástupný symbol pro datum 18"/>
          <p:cNvSpPr>
            <a:spLocks noGrp="1"/>
          </p:cNvSpPr>
          <p:nvPr>
            <p:ph type="dt" sz="half" idx="10"/>
          </p:nvPr>
        </p:nvSpPr>
        <p:spPr/>
        <p:txBody>
          <a:bodyPr/>
          <a:lstStyle/>
          <a:p>
            <a:fld id="{9A06AB61-E124-4CE1-9FBD-9F2E8904427F}" type="datetimeFigureOut">
              <a:rPr lang="cs-CZ" smtClean="0"/>
              <a:pPr/>
              <a:t>27.4.2010</a:t>
            </a:fld>
            <a:endParaRPr lang="cs-CZ"/>
          </a:p>
        </p:txBody>
      </p:sp>
      <p:sp>
        <p:nvSpPr>
          <p:cNvPr id="11" name="Zástupný symbol pro zápatí 10"/>
          <p:cNvSpPr>
            <a:spLocks noGrp="1"/>
          </p:cNvSpPr>
          <p:nvPr>
            <p:ph type="ftr" sz="quarter" idx="11"/>
          </p:nvPr>
        </p:nvSpPr>
        <p:spPr/>
        <p:txBody>
          <a:bodyPr/>
          <a:lstStyle/>
          <a:p>
            <a:endParaRPr lang="cs-CZ"/>
          </a:p>
        </p:txBody>
      </p:sp>
      <p:sp>
        <p:nvSpPr>
          <p:cNvPr id="16" name="Zástupný symbol pro číslo snímku 15"/>
          <p:cNvSpPr>
            <a:spLocks noGrp="1"/>
          </p:cNvSpPr>
          <p:nvPr>
            <p:ph type="sldNum" sz="quarter" idx="12"/>
          </p:nvPr>
        </p:nvSpPr>
        <p:spPr/>
        <p:txBody>
          <a:bodyPr/>
          <a:lstStyle/>
          <a:p>
            <a:fld id="{128887C0-44E3-4B07-BCC9-AABBAF7070BE}" type="slidenum">
              <a:rPr lang="cs-CZ" smtClean="0"/>
              <a:pPr/>
              <a:t>‹#›</a:t>
            </a:fld>
            <a:endParaRPr lang="cs-CZ"/>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kumimoji="0" lang="cs-CZ" smtClean="0"/>
              <a:t>Klepnutím lze upravit styl předlohy nadpisů.</a:t>
            </a:r>
            <a:endParaRPr kumimoji="0" lang="en-US"/>
          </a:p>
        </p:txBody>
      </p:sp>
    </p:spTree>
  </p:cSld>
  <p:clrMapOvr>
    <a:overrideClrMapping bg1="dk1" tx1="lt1" bg2="dk2" tx2="lt2" accent1="accent1" accent2="accent2" accent3="accent3" accent4="accent4" accent5="accent5" accent6="accent6" hlink="hlink" folHlink="folHlink"/>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kumimoji="0" lang="cs-CZ" smtClean="0"/>
              <a:t>Klepnutím lze upravit styl předlohy nadpisů.</a:t>
            </a:r>
            <a:endParaRPr kumimoji="0" lang="en-US"/>
          </a:p>
        </p:txBody>
      </p:sp>
      <p:sp>
        <p:nvSpPr>
          <p:cNvPr id="14" name="Zástupný symbol pro obsah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0"/>
          </p:nvPr>
        </p:nvSpPr>
        <p:spPr/>
        <p:txBody>
          <a:bodyPr/>
          <a:lstStyle/>
          <a:p>
            <a:fld id="{9A06AB61-E124-4CE1-9FBD-9F2E8904427F}" type="datetimeFigureOut">
              <a:rPr lang="cs-CZ" smtClean="0"/>
              <a:pPr/>
              <a:t>27.4.2010</a:t>
            </a:fld>
            <a:endParaRPr lang="cs-CZ"/>
          </a:p>
        </p:txBody>
      </p:sp>
      <p:sp>
        <p:nvSpPr>
          <p:cNvPr id="10" name="Zástupný symbol pro zápatí 9"/>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128887C0-44E3-4B07-BCC9-AABBAF7070BE}" type="slidenum">
              <a:rPr lang="cs-CZ" smtClean="0"/>
              <a:pPr/>
              <a:t>‹#›</a:t>
            </a:fld>
            <a:endParaRPr lang="cs-CZ"/>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9" name="Nadpis 28"/>
          <p:cNvSpPr>
            <a:spLocks noGrp="1"/>
          </p:cNvSpPr>
          <p:nvPr>
            <p:ph type="title"/>
          </p:nvPr>
        </p:nvSpPr>
        <p:spPr>
          <a:xfrm>
            <a:off x="304800" y="5410200"/>
            <a:ext cx="8610600" cy="882650"/>
          </a:xfrm>
        </p:spPr>
        <p:txBody>
          <a:bodyPr anchor="ctr"/>
          <a:lstStyle>
            <a:lvl1pPr>
              <a:defRPr/>
            </a:lvl1p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25" name="Zástupný symbol pro tex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obsah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8" name="Zástupný symbol pro obsah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Zástupný symbol pro datum 9"/>
          <p:cNvSpPr>
            <a:spLocks noGrp="1"/>
          </p:cNvSpPr>
          <p:nvPr>
            <p:ph type="dt" sz="half" idx="10"/>
          </p:nvPr>
        </p:nvSpPr>
        <p:spPr/>
        <p:txBody>
          <a:bodyPr/>
          <a:lstStyle/>
          <a:p>
            <a:fld id="{9A06AB61-E124-4CE1-9FBD-9F2E8904427F}" type="datetimeFigureOut">
              <a:rPr lang="cs-CZ" smtClean="0"/>
              <a:pPr/>
              <a:t>27.4.2010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a:xfrm>
            <a:off x="8229600" y="6477000"/>
            <a:ext cx="762000" cy="246888"/>
          </a:xfrm>
        </p:spPr>
        <p:txBody>
          <a:bodyPr/>
          <a:lstStyle/>
          <a:p>
            <a:fld id="{128887C0-44E3-4B07-BCC9-AABBAF7070BE}" type="slidenum">
              <a:rPr lang="cs-CZ" smtClean="0"/>
              <a:pPr/>
              <a:t>‹#›</a:t>
            </a:fld>
            <a:endParaRPr lang="cs-CZ"/>
          </a:p>
        </p:txBody>
      </p:sp>
      <p:sp>
        <p:nvSpPr>
          <p:cNvPr id="11" name="Přímá spojovací čára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kumimoji="0" lang="cs-CZ" smtClean="0"/>
              <a:t>Klepnutím lze upravit styl předlohy nadpisů.</a:t>
            </a:r>
            <a:endParaRPr kumimoji="0" lang="en-US"/>
          </a:p>
        </p:txBody>
      </p:sp>
      <p:sp>
        <p:nvSpPr>
          <p:cNvPr id="12" name="Zástupný symbol pro datum 11"/>
          <p:cNvSpPr>
            <a:spLocks noGrp="1"/>
          </p:cNvSpPr>
          <p:nvPr>
            <p:ph type="dt" sz="half" idx="10"/>
          </p:nvPr>
        </p:nvSpPr>
        <p:spPr/>
        <p:txBody>
          <a:bodyPr/>
          <a:lstStyle/>
          <a:p>
            <a:fld id="{9A06AB61-E124-4CE1-9FBD-9F2E8904427F}" type="datetimeFigureOut">
              <a:rPr lang="cs-CZ" smtClean="0"/>
              <a:pPr/>
              <a:t>27.4.2010</a:t>
            </a:fld>
            <a:endParaRPr lang="cs-CZ"/>
          </a:p>
        </p:txBody>
      </p:sp>
      <p:sp>
        <p:nvSpPr>
          <p:cNvPr id="21" name="Zástupný symbol pro zápatí 20"/>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28887C0-44E3-4B07-BCC9-AABBAF7070BE}" type="slidenum">
              <a:rPr lang="cs-CZ" smtClean="0"/>
              <a:pPr/>
              <a:t>‹#›</a:t>
            </a:fld>
            <a:endParaRPr lang="cs-CZ"/>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9A06AB61-E124-4CE1-9FBD-9F2E8904427F}" type="datetimeFigureOut">
              <a:rPr lang="cs-CZ" smtClean="0"/>
              <a:pPr/>
              <a:t>27.4.2010</a:t>
            </a:fld>
            <a:endParaRPr lang="cs-CZ"/>
          </a:p>
        </p:txBody>
      </p:sp>
      <p:sp>
        <p:nvSpPr>
          <p:cNvPr id="24" name="Zástupný symbol pro zápatí 23"/>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28887C0-44E3-4B07-BCC9-AABBAF7070BE}" type="slidenum">
              <a:rPr lang="cs-CZ" smtClean="0"/>
              <a:pPr/>
              <a:t>‹#›</a:t>
            </a:fld>
            <a:endParaRPr lang="cs-CZ"/>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Přímá spojovací čára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Nadpis 11"/>
          <p:cNvSpPr>
            <a:spLocks noGrp="1"/>
          </p:cNvSpPr>
          <p:nvPr>
            <p:ph type="title"/>
          </p:nvPr>
        </p:nvSpPr>
        <p:spPr>
          <a:xfrm>
            <a:off x="457200" y="5486400"/>
            <a:ext cx="8458200" cy="520700"/>
          </a:xfrm>
        </p:spPr>
        <p:txBody>
          <a:bodyPr anchor="ctr"/>
          <a:lstStyle>
            <a:lvl1pPr algn="l">
              <a:buNone/>
              <a:defRPr sz="2000" b="1"/>
            </a:lvl1pPr>
          </a:lstStyle>
          <a:p>
            <a:r>
              <a:rPr kumimoji="0" lang="cs-CZ" smtClean="0"/>
              <a:t>Klepnutím lze upravit styl předlohy nadpisů.</a:t>
            </a:r>
            <a:endParaRPr kumimoji="0" lang="en-US"/>
          </a:p>
        </p:txBody>
      </p:sp>
      <p:sp>
        <p:nvSpPr>
          <p:cNvPr id="26" name="Zástupný symbol pro tex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14" name="Zástupný symbol pro obsah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9A06AB61-E124-4CE1-9FBD-9F2E8904427F}" type="datetimeFigureOut">
              <a:rPr lang="cs-CZ" smtClean="0"/>
              <a:pPr/>
              <a:t>27.4.2010</a:t>
            </a:fld>
            <a:endParaRPr lang="cs-CZ"/>
          </a:p>
        </p:txBody>
      </p:sp>
      <p:sp>
        <p:nvSpPr>
          <p:cNvPr id="29" name="Zástupný symbol pro zápatí 28"/>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28887C0-44E3-4B07-BCC9-AABBAF7070BE}" type="slidenum">
              <a:rPr lang="cs-CZ" smtClean="0"/>
              <a:pPr/>
              <a:t>‹#›</a:t>
            </a:fld>
            <a:endParaRPr lang="cs-CZ"/>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3" name="Zástupný symbol pro obrázek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cs-CZ" smtClean="0"/>
              <a:t>Klepnutím na ikonu přidáte obrázek.</a:t>
            </a:r>
            <a:endParaRPr kumimoji="0" lang="en-US" dirty="0"/>
          </a:p>
        </p:txBody>
      </p:sp>
      <p:sp>
        <p:nvSpPr>
          <p:cNvPr id="7" name="Zástupný symbol pro datum 6"/>
          <p:cNvSpPr>
            <a:spLocks noGrp="1"/>
          </p:cNvSpPr>
          <p:nvPr>
            <p:ph type="dt" sz="half" idx="10"/>
          </p:nvPr>
        </p:nvSpPr>
        <p:spPr/>
        <p:txBody>
          <a:bodyPr/>
          <a:lstStyle/>
          <a:p>
            <a:fld id="{9A06AB61-E124-4CE1-9FBD-9F2E8904427F}" type="datetimeFigureOut">
              <a:rPr lang="cs-CZ" smtClean="0"/>
              <a:pPr/>
              <a:t>27.4.2010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128887C0-44E3-4B07-BCC9-AABBAF7070BE}" type="slidenum">
              <a:rPr lang="cs-CZ" smtClean="0"/>
              <a:pPr/>
              <a:t>‹#›</a:t>
            </a:fld>
            <a:endParaRPr lang="cs-CZ"/>
          </a:p>
        </p:txBody>
      </p:sp>
      <p:sp>
        <p:nvSpPr>
          <p:cNvPr id="17" name="Nadpis 16"/>
          <p:cNvSpPr>
            <a:spLocks noGrp="1"/>
          </p:cNvSpPr>
          <p:nvPr>
            <p:ph type="title"/>
          </p:nvPr>
        </p:nvSpPr>
        <p:spPr>
          <a:xfrm>
            <a:off x="381000" y="4993760"/>
            <a:ext cx="5867400" cy="522288"/>
          </a:xfrm>
        </p:spPr>
        <p:txBody>
          <a:bodyPr anchor="ctr"/>
          <a:lstStyle>
            <a:lvl1pPr algn="l">
              <a:buNone/>
              <a:defRPr sz="2000" b="1"/>
            </a:lvl1pPr>
          </a:lstStyle>
          <a:p>
            <a:r>
              <a:rPr kumimoji="0" lang="cs-CZ" smtClean="0"/>
              <a:t>Klepnutím lze upravit styl předlohy nadpisů.</a:t>
            </a:r>
            <a:endParaRPr kumimoji="0" lang="en-US"/>
          </a:p>
        </p:txBody>
      </p:sp>
      <p:sp>
        <p:nvSpPr>
          <p:cNvPr id="26" name="Zástupný symbol pro tex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Zástupný symbol pro text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1" name="Zástupný symbol pro datum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9A06AB61-E124-4CE1-9FBD-9F2E8904427F}" type="datetimeFigureOut">
              <a:rPr lang="cs-CZ" smtClean="0"/>
              <a:pPr/>
              <a:t>27.4.2010</a:t>
            </a:fld>
            <a:endParaRPr lang="cs-CZ"/>
          </a:p>
        </p:txBody>
      </p:sp>
      <p:sp>
        <p:nvSpPr>
          <p:cNvPr id="28" name="Zástupný symbol pro zápatí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cs-CZ"/>
          </a:p>
        </p:txBody>
      </p:sp>
      <p:sp>
        <p:nvSpPr>
          <p:cNvPr id="5" name="Zástupný symbol pro číslo snímk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128887C0-44E3-4B07-BCC9-AABBAF7070BE}" type="slidenum">
              <a:rPr lang="cs-CZ" smtClean="0"/>
              <a:pPr/>
              <a:t>‹#›</a:t>
            </a:fld>
            <a:endParaRPr lang="cs-CZ"/>
          </a:p>
        </p:txBody>
      </p:sp>
      <p:sp>
        <p:nvSpPr>
          <p:cNvPr id="10" name="Zástupný symbol pro nadpis 9"/>
          <p:cNvSpPr>
            <a:spLocks noGrp="1"/>
          </p:cNvSpPr>
          <p:nvPr>
            <p:ph type="title"/>
          </p:nvPr>
        </p:nvSpPr>
        <p:spPr>
          <a:xfrm>
            <a:off x="304800" y="457200"/>
            <a:ext cx="8686800" cy="838200"/>
          </a:xfrm>
          <a:prstGeom prst="rect">
            <a:avLst/>
          </a:prstGeom>
        </p:spPr>
        <p:txBody>
          <a:bodyPr vert="horz" anchor="ctr">
            <a:normAutofit/>
          </a:bodyPr>
          <a:lstStyle/>
          <a:p>
            <a:r>
              <a:rPr kumimoji="0" lang="cs-CZ" smtClean="0"/>
              <a:t>Klepnutím lze upravit styl předlohy nadpisů.</a:t>
            </a:r>
            <a:endParaRPr kumimoji="0" lang="en-US"/>
          </a:p>
        </p:txBody>
      </p:sp>
      <p:sp>
        <p:nvSpPr>
          <p:cNvPr id="9" name="Přímá spojovací čára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římá spojovací čára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d"/>
  </p:transition>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81000" y="3286124"/>
            <a:ext cx="8458200" cy="1143008"/>
          </a:xfrm>
        </p:spPr>
        <p:txBody>
          <a:bodyPr>
            <a:normAutofit/>
          </a:bodyPr>
          <a:lstStyle/>
          <a:p>
            <a:pPr algn="ctr"/>
            <a:r>
              <a:rPr lang="cs-CZ" sz="4000" b="1" dirty="0"/>
              <a:t>OBČANSKÉ PRÁVO HMOTNÉ </a:t>
            </a:r>
            <a:endParaRPr lang="cs-CZ" sz="4000" dirty="0"/>
          </a:p>
        </p:txBody>
      </p:sp>
      <p:sp>
        <p:nvSpPr>
          <p:cNvPr id="3" name="Podnadpis 2"/>
          <p:cNvSpPr>
            <a:spLocks noGrp="1"/>
          </p:cNvSpPr>
          <p:nvPr>
            <p:ph type="subTitle" idx="1"/>
          </p:nvPr>
        </p:nvSpPr>
        <p:spPr>
          <a:xfrm>
            <a:off x="381000" y="214290"/>
            <a:ext cx="8458200" cy="500066"/>
          </a:xfrm>
        </p:spPr>
        <p:txBody>
          <a:bodyPr/>
          <a:lstStyle/>
          <a:p>
            <a:endParaRPr lang="cs-CZ" dirty="0"/>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0"/>
            <a:ext cx="8229600" cy="928670"/>
          </a:xfrm>
        </p:spPr>
        <p:txBody>
          <a:bodyPr>
            <a:normAutofit fontScale="90000"/>
          </a:bodyPr>
          <a:lstStyle/>
          <a:p>
            <a:r>
              <a:rPr lang="cs-CZ" dirty="0"/>
              <a:t/>
            </a:r>
            <a:br>
              <a:rPr lang="cs-CZ" dirty="0"/>
            </a:br>
            <a:r>
              <a:rPr lang="cs-CZ" sz="2200" b="1" i="1" dirty="0"/>
              <a:t>Prameny českého občanského práva </a:t>
            </a:r>
            <a:r>
              <a:rPr lang="cs-CZ" b="1" i="1" dirty="0"/>
              <a:t/>
            </a:r>
            <a:br>
              <a:rPr lang="cs-CZ" b="1" i="1" dirty="0"/>
            </a:br>
            <a:endParaRPr lang="cs-CZ" dirty="0"/>
          </a:p>
        </p:txBody>
      </p:sp>
      <p:sp>
        <p:nvSpPr>
          <p:cNvPr id="3" name="Zástupný symbol pro obsah 2"/>
          <p:cNvSpPr>
            <a:spLocks noGrp="1"/>
          </p:cNvSpPr>
          <p:nvPr>
            <p:ph idx="1"/>
          </p:nvPr>
        </p:nvSpPr>
        <p:spPr>
          <a:xfrm>
            <a:off x="0" y="785794"/>
            <a:ext cx="9144000" cy="6072206"/>
          </a:xfrm>
        </p:spPr>
        <p:txBody>
          <a:bodyPr>
            <a:normAutofit lnSpcReduction="10000"/>
          </a:bodyPr>
          <a:lstStyle/>
          <a:p>
            <a:pPr>
              <a:buNone/>
            </a:pPr>
            <a:r>
              <a:rPr lang="cs-CZ" sz="1800" dirty="0" smtClean="0"/>
              <a:t>Pojem prameny soukromého práva lze chápat ve dvojím smyslu: </a:t>
            </a:r>
          </a:p>
          <a:p>
            <a:pPr>
              <a:buFont typeface="+mj-lt"/>
              <a:buAutoNum type="arabicPeriod"/>
            </a:pPr>
            <a:r>
              <a:rPr lang="cs-CZ" sz="1800" dirty="0" smtClean="0"/>
              <a:t>prameny ve smyslu </a:t>
            </a:r>
            <a:r>
              <a:rPr lang="cs-CZ" sz="1800" b="1" dirty="0" smtClean="0"/>
              <a:t>formálním </a:t>
            </a:r>
            <a:r>
              <a:rPr lang="cs-CZ" sz="1800" dirty="0" smtClean="0"/>
              <a:t>(ústava, zákony…) </a:t>
            </a:r>
          </a:p>
          <a:p>
            <a:pPr>
              <a:buFont typeface="+mj-lt"/>
              <a:buAutoNum type="arabicPeriod"/>
            </a:pPr>
            <a:r>
              <a:rPr lang="cs-CZ" sz="1800" dirty="0" smtClean="0"/>
              <a:t>prameny ve smyslu </a:t>
            </a:r>
            <a:r>
              <a:rPr lang="cs-CZ" sz="1800" b="1" dirty="0" smtClean="0"/>
              <a:t>funkcionálním </a:t>
            </a:r>
            <a:r>
              <a:rPr lang="cs-CZ" sz="1800" dirty="0" smtClean="0"/>
              <a:t>(zdroje práva podle jejich normativního působení) </a:t>
            </a:r>
          </a:p>
          <a:p>
            <a:pPr>
              <a:buNone/>
            </a:pPr>
            <a:endParaRPr lang="cs-CZ" sz="1800" dirty="0" smtClean="0"/>
          </a:p>
          <a:p>
            <a:pPr>
              <a:buNone/>
            </a:pPr>
            <a:r>
              <a:rPr lang="cs-CZ" sz="1800" dirty="0" smtClean="0"/>
              <a:t>Z hlediska </a:t>
            </a:r>
            <a:r>
              <a:rPr lang="cs-CZ" sz="1800" i="1" dirty="0" smtClean="0"/>
              <a:t>formálních pramenů je české občanské právo, </a:t>
            </a:r>
            <a:r>
              <a:rPr lang="cs-CZ" sz="1800" i="1" u="sng" dirty="0" err="1" smtClean="0"/>
              <a:t>právo</a:t>
            </a:r>
            <a:r>
              <a:rPr lang="cs-CZ" sz="1800" i="1" u="sng" dirty="0" smtClean="0"/>
              <a:t> psané a kodifikované</a:t>
            </a:r>
            <a:r>
              <a:rPr lang="cs-CZ" sz="1800" i="1" dirty="0" smtClean="0"/>
              <a:t>. </a:t>
            </a:r>
          </a:p>
          <a:p>
            <a:pPr>
              <a:buNone/>
            </a:pPr>
            <a:endParaRPr lang="cs-CZ" sz="1800" dirty="0" smtClean="0"/>
          </a:p>
          <a:p>
            <a:pPr>
              <a:buNone/>
            </a:pPr>
            <a:r>
              <a:rPr lang="cs-CZ" sz="1800" b="1" i="1" dirty="0" smtClean="0"/>
              <a:t>Soustavu kodexů českého soukromého práva tvoří: </a:t>
            </a:r>
          </a:p>
          <a:p>
            <a:pPr>
              <a:buNone/>
            </a:pPr>
            <a:endParaRPr lang="cs-CZ" sz="1800" dirty="0" smtClean="0"/>
          </a:p>
          <a:p>
            <a:pPr>
              <a:buNone/>
            </a:pPr>
            <a:r>
              <a:rPr lang="cs-CZ" sz="1800" dirty="0" smtClean="0"/>
              <a:t>a) </a:t>
            </a:r>
            <a:r>
              <a:rPr lang="cs-CZ" sz="1800" b="1" i="1" dirty="0" smtClean="0"/>
              <a:t>Občanský zákoník </a:t>
            </a:r>
            <a:r>
              <a:rPr lang="cs-CZ" sz="1800" i="1" dirty="0" smtClean="0"/>
              <a:t>(č. 40/1964 Sb. ve znění novel), který je páteří občanského práva. </a:t>
            </a:r>
          </a:p>
          <a:p>
            <a:pPr>
              <a:buNone/>
            </a:pPr>
            <a:endParaRPr lang="cs-CZ" sz="1800" dirty="0" smtClean="0"/>
          </a:p>
          <a:p>
            <a:pPr>
              <a:buNone/>
            </a:pPr>
            <a:r>
              <a:rPr lang="cs-CZ" sz="1800" dirty="0" smtClean="0"/>
              <a:t>b) </a:t>
            </a:r>
            <a:r>
              <a:rPr lang="cs-CZ" sz="1800" b="1" i="1" dirty="0" smtClean="0"/>
              <a:t>Obchodní zákoník</a:t>
            </a:r>
            <a:r>
              <a:rPr lang="cs-CZ" sz="1800" i="1" dirty="0" smtClean="0"/>
              <a:t> (č. 531/1991 Sb. ve znění novel) na základě tzv. prorogace práva, pramenem i vztahů jinak náležejících úpravě občanskoprávních předpisů. </a:t>
            </a:r>
          </a:p>
          <a:p>
            <a:pPr>
              <a:buNone/>
            </a:pPr>
            <a:endParaRPr lang="cs-CZ" sz="1800" dirty="0" smtClean="0"/>
          </a:p>
          <a:p>
            <a:pPr>
              <a:buNone/>
            </a:pPr>
            <a:r>
              <a:rPr lang="cs-CZ" sz="1800" dirty="0" smtClean="0"/>
              <a:t>c) </a:t>
            </a:r>
            <a:r>
              <a:rPr lang="cs-CZ" sz="1800" b="1" i="1" dirty="0" smtClean="0"/>
              <a:t>Zákon o rodině </a:t>
            </a:r>
            <a:r>
              <a:rPr lang="cs-CZ" sz="1800" i="1" dirty="0" smtClean="0"/>
              <a:t>(č. 94/1963 Sb.) je základem úpravy práva rodinného, subsidiárním pramenem OP. </a:t>
            </a:r>
          </a:p>
          <a:p>
            <a:pPr>
              <a:buNone/>
            </a:pPr>
            <a:endParaRPr lang="cs-CZ" sz="1800" dirty="0" smtClean="0"/>
          </a:p>
          <a:p>
            <a:pPr>
              <a:buNone/>
            </a:pPr>
            <a:r>
              <a:rPr lang="cs-CZ" sz="1800" dirty="0" smtClean="0"/>
              <a:t>d) </a:t>
            </a:r>
            <a:r>
              <a:rPr lang="cs-CZ" sz="1800" b="1" i="1" dirty="0" smtClean="0"/>
              <a:t>Zákoník práce </a:t>
            </a:r>
            <a:r>
              <a:rPr lang="cs-CZ" sz="1800" i="1" dirty="0" smtClean="0"/>
              <a:t>(č. 262/2006 Sb.) je základním předpisem práva pracovního, … </a:t>
            </a:r>
          </a:p>
          <a:p>
            <a:pPr>
              <a:buNone/>
            </a:pPr>
            <a:endParaRPr lang="cs-CZ" sz="1800" dirty="0" smtClean="0"/>
          </a:p>
          <a:p>
            <a:pPr>
              <a:buNone/>
            </a:pPr>
            <a:r>
              <a:rPr lang="cs-CZ" sz="1800" dirty="0" smtClean="0"/>
              <a:t>e) </a:t>
            </a:r>
            <a:r>
              <a:rPr lang="cs-CZ" sz="1800" b="1" i="1" dirty="0" smtClean="0"/>
              <a:t>Zákon o mezinárodním právu soukromém a procesním </a:t>
            </a:r>
            <a:r>
              <a:rPr lang="cs-CZ" sz="1800" i="1" dirty="0" smtClean="0"/>
              <a:t>(č. 97/1963 Sb.) je jedním z rozhodujících pramenů mezinárodního práva soukromého. </a:t>
            </a:r>
          </a:p>
          <a:p>
            <a:pPr>
              <a:buNone/>
            </a:pPr>
            <a:endParaRPr lang="cs-CZ" sz="1800" dirty="0"/>
          </a:p>
        </p:txBody>
      </p:sp>
    </p:spTree>
  </p:cSld>
  <p:clrMapOvr>
    <a:masterClrMapping/>
  </p:clrMapOvr>
  <p:transition>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857232"/>
          </a:xfrm>
        </p:spPr>
        <p:txBody>
          <a:bodyPr>
            <a:normAutofit/>
          </a:bodyPr>
          <a:lstStyle/>
          <a:p>
            <a:r>
              <a:rPr lang="cs-CZ" sz="2000" b="1" i="1" dirty="0" smtClean="0"/>
              <a:t>Prameny českého občanského práva</a:t>
            </a:r>
            <a:endParaRPr lang="cs-CZ" sz="2000" dirty="0"/>
          </a:p>
        </p:txBody>
      </p:sp>
      <p:sp>
        <p:nvSpPr>
          <p:cNvPr id="3" name="Zástupný symbol pro obsah 2"/>
          <p:cNvSpPr>
            <a:spLocks noGrp="1"/>
          </p:cNvSpPr>
          <p:nvPr>
            <p:ph idx="1"/>
          </p:nvPr>
        </p:nvSpPr>
        <p:spPr>
          <a:xfrm>
            <a:off x="142844" y="714356"/>
            <a:ext cx="9001156" cy="6143644"/>
          </a:xfrm>
        </p:spPr>
        <p:txBody>
          <a:bodyPr>
            <a:normAutofit/>
          </a:bodyPr>
          <a:lstStyle/>
          <a:p>
            <a:pPr>
              <a:buNone/>
            </a:pPr>
            <a:r>
              <a:rPr lang="cs-CZ" sz="1800" dirty="0" smtClean="0"/>
              <a:t>Z hlediska </a:t>
            </a:r>
            <a:r>
              <a:rPr lang="cs-CZ" sz="1800" i="1" dirty="0" smtClean="0"/>
              <a:t>funkcionálních pramenů jsou rozlišovány obvykle tyto skupiny pravidel chování: </a:t>
            </a:r>
          </a:p>
          <a:p>
            <a:pPr>
              <a:buNone/>
            </a:pPr>
            <a:endParaRPr lang="cs-CZ" sz="1800" dirty="0" smtClean="0"/>
          </a:p>
          <a:p>
            <a:pPr>
              <a:buNone/>
            </a:pPr>
            <a:r>
              <a:rPr lang="cs-CZ" sz="1800" dirty="0" smtClean="0"/>
              <a:t>a) </a:t>
            </a:r>
            <a:r>
              <a:rPr lang="cs-CZ" sz="1800" b="1" i="1" dirty="0" smtClean="0"/>
              <a:t>Pravidla slušnosti, morálky, dobrých mravů, pravidla poctivého obchodního styku </a:t>
            </a:r>
            <a:r>
              <a:rPr lang="cs-CZ" sz="1800" i="1" dirty="0" smtClean="0"/>
              <a:t>apod. nejsou sama o sobě </a:t>
            </a:r>
            <a:r>
              <a:rPr lang="cs-CZ" sz="1800" i="1" dirty="0" err="1" smtClean="0"/>
              <a:t>pr</a:t>
            </a:r>
            <a:r>
              <a:rPr lang="cs-CZ" sz="1800" i="1" dirty="0" smtClean="0"/>
              <a:t>. pravidly, avšak předpisy občanského práva na ně v různých souvislostech odkazují. </a:t>
            </a:r>
          </a:p>
          <a:p>
            <a:pPr>
              <a:buNone/>
            </a:pPr>
            <a:endParaRPr lang="cs-CZ" sz="1800" dirty="0" smtClean="0"/>
          </a:p>
          <a:p>
            <a:pPr>
              <a:buNone/>
            </a:pPr>
            <a:r>
              <a:rPr lang="cs-CZ" sz="1800" dirty="0" smtClean="0"/>
              <a:t>b) </a:t>
            </a:r>
            <a:r>
              <a:rPr lang="cs-CZ" sz="1800" b="1" i="1" dirty="0" smtClean="0"/>
              <a:t>Obyčeje</a:t>
            </a:r>
            <a:r>
              <a:rPr lang="cs-CZ" sz="1800" i="1" dirty="0" smtClean="0"/>
              <a:t> se svým </a:t>
            </a:r>
            <a:r>
              <a:rPr lang="cs-CZ" sz="1800" i="1" dirty="0" err="1" smtClean="0"/>
              <a:t>pr</a:t>
            </a:r>
            <a:r>
              <a:rPr lang="cs-CZ" sz="1800" i="1" dirty="0" smtClean="0"/>
              <a:t>. významem blíží normám uvedeným v sub a), přičemž nepochybně obsahují i mravní obsah. Jejich užití je významnější v mezinárodním právu soukromém. </a:t>
            </a:r>
          </a:p>
          <a:p>
            <a:pPr>
              <a:buNone/>
            </a:pPr>
            <a:endParaRPr lang="cs-CZ" sz="1800" dirty="0" smtClean="0"/>
          </a:p>
          <a:p>
            <a:pPr>
              <a:buNone/>
            </a:pPr>
            <a:r>
              <a:rPr lang="cs-CZ" sz="1800" dirty="0" smtClean="0"/>
              <a:t>c) </a:t>
            </a:r>
            <a:r>
              <a:rPr lang="cs-CZ" sz="1800" b="1" i="1" dirty="0" smtClean="0"/>
              <a:t>Judikatura</a:t>
            </a:r>
            <a:r>
              <a:rPr lang="cs-CZ" sz="1800" i="1" dirty="0" smtClean="0"/>
              <a:t> (soudní rozhodnutí) není výsledkem procesu tvorby, nýbrž aplikace práva. Ve formálním smyslu soudní rozhodnutí nejsou pramenem práva v ČR. Fakticky však mají významný vliv na vývoj aplikace a realizace práva. </a:t>
            </a:r>
          </a:p>
          <a:p>
            <a:pPr>
              <a:buNone/>
            </a:pPr>
            <a:r>
              <a:rPr lang="cs-CZ" sz="1800" i="1" dirty="0" smtClean="0"/>
              <a:t>Výjimku tvoří </a:t>
            </a:r>
            <a:r>
              <a:rPr lang="cs-CZ" sz="1800" b="1" i="1" dirty="0" smtClean="0"/>
              <a:t>nálezy Ústavního soudu ČR</a:t>
            </a:r>
            <a:r>
              <a:rPr lang="cs-CZ" sz="1800" i="1" dirty="0" smtClean="0"/>
              <a:t>, které jsou pramenem platného práva. </a:t>
            </a:r>
          </a:p>
          <a:p>
            <a:pPr>
              <a:buNone/>
            </a:pPr>
            <a:endParaRPr lang="cs-CZ" sz="1800" dirty="0" smtClean="0"/>
          </a:p>
          <a:p>
            <a:pPr>
              <a:buNone/>
            </a:pPr>
            <a:r>
              <a:rPr lang="cs-CZ" sz="1800" dirty="0" smtClean="0"/>
              <a:t>d) </a:t>
            </a:r>
            <a:r>
              <a:rPr lang="cs-CZ" sz="1800" b="1" i="1" dirty="0" smtClean="0"/>
              <a:t>Formulářové smlouvy </a:t>
            </a:r>
            <a:r>
              <a:rPr lang="cs-CZ" sz="1800" i="1" dirty="0" smtClean="0"/>
              <a:t>(všeobecné smluvní podmínky, </a:t>
            </a:r>
            <a:r>
              <a:rPr lang="cs-CZ" sz="1800" i="1" dirty="0" err="1" smtClean="0"/>
              <a:t>lex</a:t>
            </a:r>
            <a:r>
              <a:rPr lang="cs-CZ" sz="1800" i="1" dirty="0" smtClean="0"/>
              <a:t> </a:t>
            </a:r>
            <a:r>
              <a:rPr lang="cs-CZ" sz="1800" i="1" dirty="0" err="1" smtClean="0"/>
              <a:t>contractus</a:t>
            </a:r>
            <a:r>
              <a:rPr lang="cs-CZ" sz="1800" i="1" dirty="0" smtClean="0"/>
              <a:t>). Zásadou realizace práva v občanském právu je autonomie vůle, ve vztahu ke smluvnímu právu specifikovaná jako </a:t>
            </a:r>
            <a:r>
              <a:rPr lang="cs-CZ" sz="1800" i="1" u="sng" dirty="0" smtClean="0"/>
              <a:t>zásada smluvní svobody</a:t>
            </a:r>
            <a:r>
              <a:rPr lang="cs-CZ" sz="1800" i="1" dirty="0" smtClean="0"/>
              <a:t>. Ta mimo jiné znamená svobodnou volbu obsahu smlouvy. Uvedené formuláře nejsou pramenem práva, nýbrž fakticky výrazně ovlivňují praxi poskytování řady plnění ze smluv. </a:t>
            </a:r>
          </a:p>
          <a:p>
            <a:pPr>
              <a:buNone/>
            </a:pPr>
            <a:endParaRPr lang="cs-CZ" sz="1800" dirty="0"/>
          </a:p>
        </p:txBody>
      </p:sp>
    </p:spTree>
  </p:cSld>
  <p:clrMapOvr>
    <a:masterClrMapping/>
  </p:clrMapOvr>
  <p:transition>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844" y="0"/>
            <a:ext cx="9001156" cy="714356"/>
          </a:xfrm>
        </p:spPr>
        <p:txBody>
          <a:bodyPr>
            <a:normAutofit fontScale="90000"/>
          </a:bodyPr>
          <a:lstStyle/>
          <a:p>
            <a:r>
              <a:rPr lang="cs-CZ" sz="2000" dirty="0" smtClean="0"/>
              <a:t/>
            </a:r>
            <a:br>
              <a:rPr lang="cs-CZ" sz="2000" dirty="0" smtClean="0"/>
            </a:br>
            <a:r>
              <a:rPr lang="cs-CZ" sz="2000" b="1" i="1" dirty="0" smtClean="0"/>
              <a:t>Právní skutečnosti v občanském právu, pojem, druhy, fikce, domněnky </a:t>
            </a:r>
            <a:br>
              <a:rPr lang="cs-CZ" sz="2000" b="1" i="1" dirty="0" smtClean="0"/>
            </a:br>
            <a:endParaRPr lang="cs-CZ" sz="20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785794"/>
            <a:ext cx="9001156" cy="6072206"/>
          </a:xfrm>
        </p:spPr>
        <p:txBody>
          <a:bodyPr>
            <a:normAutofit fontScale="92500" lnSpcReduction="10000"/>
          </a:bodyPr>
          <a:lstStyle/>
          <a:p>
            <a:pPr>
              <a:buNone/>
            </a:pPr>
            <a:r>
              <a:rPr lang="cs-CZ" sz="1800" b="1" i="1" dirty="0" smtClean="0"/>
              <a:t>Občanskoprávní skutečnosti </a:t>
            </a:r>
          </a:p>
          <a:p>
            <a:pPr>
              <a:buNone/>
            </a:pPr>
            <a:r>
              <a:rPr lang="cs-CZ" sz="1800" dirty="0" smtClean="0"/>
              <a:t>jsou takovými právními skutečnostmi s nimiž normy občanského práva spojují vznik, změnu nebo zánik občanskoprávních vztahů. </a:t>
            </a:r>
          </a:p>
          <a:p>
            <a:pPr>
              <a:buNone/>
            </a:pPr>
            <a:r>
              <a:rPr lang="cs-CZ" sz="1800" b="1" i="1" dirty="0" smtClean="0"/>
              <a:t>Fikce</a:t>
            </a:r>
            <a:endParaRPr lang="cs-CZ" sz="1800" i="1" dirty="0" smtClean="0"/>
          </a:p>
          <a:p>
            <a:pPr>
              <a:buNone/>
            </a:pPr>
            <a:r>
              <a:rPr lang="cs-CZ" sz="1800" dirty="0" smtClean="0"/>
              <a:t> jsou uměle konstruované skutečnosti, které nemají své vyjádření v objektivní realitě a normy občanského práva s nimi spojují právní následky. </a:t>
            </a:r>
          </a:p>
          <a:p>
            <a:pPr>
              <a:buNone/>
            </a:pPr>
            <a:r>
              <a:rPr lang="cs-CZ" sz="1800" dirty="0" smtClean="0">
                <a:latin typeface="Times New Roman" pitchFamily="18" charset="0"/>
                <a:cs typeface="Times New Roman" pitchFamily="18" charset="0"/>
              </a:rPr>
              <a:t>Rozdělení OP skutečností je založeno na rozdílné míře lidského </a:t>
            </a:r>
            <a:r>
              <a:rPr lang="cs-CZ" sz="1800" b="1" dirty="0" smtClean="0">
                <a:latin typeface="Times New Roman" pitchFamily="18" charset="0"/>
                <a:cs typeface="Times New Roman" pitchFamily="18" charset="0"/>
              </a:rPr>
              <a:t>volního chování: </a:t>
            </a:r>
            <a:endParaRPr lang="cs-CZ" sz="1800" dirty="0" smtClean="0">
              <a:latin typeface="Times New Roman" pitchFamily="18" charset="0"/>
              <a:cs typeface="Times New Roman" pitchFamily="18" charset="0"/>
            </a:endParaRPr>
          </a:p>
          <a:p>
            <a:pPr>
              <a:buFont typeface="+mj-lt"/>
              <a:buAutoNum type="arabicPeriod"/>
            </a:pPr>
            <a:r>
              <a:rPr lang="cs-CZ" sz="1800" dirty="0" smtClean="0">
                <a:latin typeface="Times New Roman" pitchFamily="18" charset="0"/>
                <a:cs typeface="Times New Roman" pitchFamily="18" charset="0"/>
              </a:rPr>
              <a:t>subjektivní </a:t>
            </a:r>
          </a:p>
          <a:p>
            <a:pPr>
              <a:buFont typeface="+mj-lt"/>
              <a:buAutoNum type="arabicPeriod"/>
            </a:pPr>
            <a:r>
              <a:rPr lang="cs-CZ" sz="1800" dirty="0" smtClean="0">
                <a:latin typeface="Times New Roman" pitchFamily="18" charset="0"/>
                <a:cs typeface="Times New Roman" pitchFamily="18" charset="0"/>
              </a:rPr>
              <a:t>objektivní </a:t>
            </a:r>
          </a:p>
          <a:p>
            <a:pPr>
              <a:buNone/>
            </a:pPr>
            <a:r>
              <a:rPr lang="cs-CZ" sz="1800" b="1" dirty="0" smtClean="0">
                <a:latin typeface="Times New Roman" pitchFamily="18" charset="0"/>
                <a:cs typeface="Times New Roman" pitchFamily="18" charset="0"/>
              </a:rPr>
              <a:t>Subjektivní OP skutečnosti</a:t>
            </a:r>
            <a:r>
              <a:rPr lang="cs-CZ" sz="1800" dirty="0" smtClean="0">
                <a:latin typeface="Times New Roman" pitchFamily="18" charset="0"/>
                <a:cs typeface="Times New Roman" pitchFamily="18" charset="0"/>
              </a:rPr>
              <a:t>, jejichž podstatu tvoří lidské chování, dělíme </a:t>
            </a:r>
            <a:r>
              <a:rPr lang="cs-CZ" sz="1800" b="1" dirty="0" smtClean="0">
                <a:latin typeface="Times New Roman" pitchFamily="18" charset="0"/>
                <a:cs typeface="Times New Roman" pitchFamily="18" charset="0"/>
              </a:rPr>
              <a:t>podle vztahu k právu na: </a:t>
            </a:r>
            <a:endParaRPr lang="cs-CZ" sz="1800" dirty="0" smtClean="0">
              <a:latin typeface="Times New Roman" pitchFamily="18" charset="0"/>
              <a:cs typeface="Times New Roman" pitchFamily="18" charset="0"/>
            </a:endParaRPr>
          </a:p>
          <a:p>
            <a:pPr>
              <a:buFont typeface="+mj-lt"/>
              <a:buAutoNum type="arabicPeriod"/>
            </a:pPr>
            <a:r>
              <a:rPr lang="cs-CZ" sz="1800" dirty="0" smtClean="0">
                <a:latin typeface="Times New Roman" pitchFamily="18" charset="0"/>
                <a:cs typeface="Times New Roman" pitchFamily="18" charset="0"/>
              </a:rPr>
              <a:t>chování podle práva </a:t>
            </a:r>
          </a:p>
          <a:p>
            <a:pPr>
              <a:buFont typeface="+mj-lt"/>
              <a:buAutoNum type="arabicPeriod"/>
            </a:pPr>
            <a:r>
              <a:rPr lang="cs-CZ" sz="1800" dirty="0" smtClean="0">
                <a:latin typeface="Times New Roman" pitchFamily="18" charset="0"/>
                <a:cs typeface="Times New Roman" pitchFamily="18" charset="0"/>
              </a:rPr>
              <a:t>chování protiprávní </a:t>
            </a:r>
          </a:p>
          <a:p>
            <a:pPr>
              <a:buNone/>
            </a:pPr>
            <a:r>
              <a:rPr lang="cs-CZ" sz="1800" dirty="0" smtClean="0">
                <a:latin typeface="Times New Roman" pitchFamily="18" charset="0"/>
                <a:cs typeface="Times New Roman" pitchFamily="18" charset="0"/>
              </a:rPr>
              <a:t>Rozdílná míra uplatnění právem uznané vůle subjektu na jeho chování, způsobuje třídění </a:t>
            </a:r>
            <a:r>
              <a:rPr lang="cs-CZ" sz="1800" b="1" dirty="0" smtClean="0">
                <a:latin typeface="Times New Roman" pitchFamily="18" charset="0"/>
                <a:cs typeface="Times New Roman" pitchFamily="18" charset="0"/>
              </a:rPr>
              <a:t>chování podle práva na:</a:t>
            </a:r>
            <a:endParaRPr lang="cs-CZ" sz="1800" dirty="0" smtClean="0">
              <a:latin typeface="Times New Roman" pitchFamily="18" charset="0"/>
              <a:cs typeface="Times New Roman" pitchFamily="18" charset="0"/>
            </a:endParaRPr>
          </a:p>
          <a:p>
            <a:pPr>
              <a:buFont typeface="+mj-lt"/>
              <a:buAutoNum type="arabicPeriod"/>
            </a:pPr>
            <a:r>
              <a:rPr lang="cs-CZ" sz="1800" dirty="0" smtClean="0">
                <a:latin typeface="Times New Roman" pitchFamily="18" charset="0"/>
                <a:cs typeface="Times New Roman" pitchFamily="18" charset="0"/>
              </a:rPr>
              <a:t>chování s úmyslem způsobit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účinky (OP úkony) </a:t>
            </a:r>
          </a:p>
          <a:p>
            <a:pPr>
              <a:buFont typeface="+mj-lt"/>
              <a:buAutoNum type="arabicPeriod"/>
            </a:pPr>
            <a:r>
              <a:rPr lang="cs-CZ" sz="1800" dirty="0" smtClean="0">
                <a:latin typeface="Times New Roman" pitchFamily="18" charset="0"/>
                <a:cs typeface="Times New Roman" pitchFamily="18" charset="0"/>
              </a:rPr>
              <a:t>chování bez zřetelného úmyslu způsobit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účinky (vytvoření nové věci, jež automaticky vede ke vzniku vlastnického práva) </a:t>
            </a:r>
          </a:p>
          <a:p>
            <a:pPr>
              <a:buNone/>
            </a:pPr>
            <a:r>
              <a:rPr lang="cs-CZ" sz="1800" b="1" dirty="0" smtClean="0">
                <a:latin typeface="Times New Roman" pitchFamily="18" charset="0"/>
                <a:cs typeface="Times New Roman" pitchFamily="18" charset="0"/>
              </a:rPr>
              <a:t>Objektivní OP skutečnosti </a:t>
            </a:r>
            <a:r>
              <a:rPr lang="cs-CZ" sz="1800" dirty="0" smtClean="0">
                <a:latin typeface="Times New Roman" pitchFamily="18" charset="0"/>
                <a:cs typeface="Times New Roman" pitchFamily="18" charset="0"/>
              </a:rPr>
              <a:t>jsou ty, které nejsou závislé na lidském chování. Přírodní a společenské jevy s nimiž OP spojuje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následky (občanskoprávní události). Dělíme na: </a:t>
            </a:r>
          </a:p>
          <a:p>
            <a:pPr>
              <a:buFont typeface="+mj-lt"/>
              <a:buAutoNum type="arabicPeriod"/>
            </a:pPr>
            <a:r>
              <a:rPr lang="cs-CZ" sz="1800" dirty="0" smtClean="0">
                <a:latin typeface="Times New Roman" pitchFamily="18" charset="0"/>
                <a:cs typeface="Times New Roman" pitchFamily="18" charset="0"/>
              </a:rPr>
              <a:t>jednorázové  (narození , smrt,..)</a:t>
            </a:r>
          </a:p>
          <a:p>
            <a:pPr>
              <a:buFont typeface="+mj-lt"/>
              <a:buAutoNum type="arabicPeriod"/>
            </a:pPr>
            <a:r>
              <a:rPr lang="cs-CZ" sz="1800" dirty="0" smtClean="0">
                <a:latin typeface="Times New Roman" pitchFamily="18" charset="0"/>
                <a:cs typeface="Times New Roman" pitchFamily="18" charset="0"/>
              </a:rPr>
              <a:t>trvající (stavy- smluvní vztah,..)</a:t>
            </a:r>
          </a:p>
          <a:p>
            <a:pPr>
              <a:buNone/>
            </a:pPr>
            <a:endParaRPr lang="cs-CZ" sz="1800" dirty="0">
              <a:latin typeface="Times New Roman" pitchFamily="18" charset="0"/>
              <a:cs typeface="Times New Roman" pitchFamily="18" charset="0"/>
            </a:endParaRPr>
          </a:p>
        </p:txBody>
      </p:sp>
    </p:spTree>
  </p:cSld>
  <p:clrMapOvr>
    <a:masterClrMapping/>
  </p:clrMapOvr>
  <p:transition>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282" y="0"/>
            <a:ext cx="8777318" cy="500042"/>
          </a:xfrm>
        </p:spPr>
        <p:txBody>
          <a:bodyPr>
            <a:normAutofit fontScale="90000"/>
          </a:bodyPr>
          <a:lstStyle/>
          <a:p>
            <a:r>
              <a:rPr lang="cs-CZ" dirty="0" smtClean="0"/>
              <a:t/>
            </a:r>
            <a:br>
              <a:rPr lang="cs-CZ" dirty="0" smtClean="0"/>
            </a:br>
            <a:r>
              <a:rPr lang="cs-CZ" sz="2200" b="1" i="1" dirty="0" smtClean="0"/>
              <a:t>Právní úkony, pojem, typy a druhy právních úkonů </a:t>
            </a:r>
            <a:r>
              <a:rPr lang="cs-CZ" b="1" i="1" dirty="0" smtClean="0"/>
              <a:t/>
            </a:r>
            <a:br>
              <a:rPr lang="cs-CZ" b="1" i="1" dirty="0" smtClean="0"/>
            </a:br>
            <a:endParaRPr lang="cs-CZ" dirty="0"/>
          </a:p>
        </p:txBody>
      </p:sp>
      <p:sp>
        <p:nvSpPr>
          <p:cNvPr id="3" name="Zástupný symbol pro obsah 2"/>
          <p:cNvSpPr>
            <a:spLocks noGrp="1"/>
          </p:cNvSpPr>
          <p:nvPr>
            <p:ph idx="1"/>
          </p:nvPr>
        </p:nvSpPr>
        <p:spPr>
          <a:xfrm>
            <a:off x="142844" y="571480"/>
            <a:ext cx="9001156" cy="6286520"/>
          </a:xfrm>
        </p:spPr>
        <p:txBody>
          <a:bodyPr>
            <a:normAutofit fontScale="92500" lnSpcReduction="20000"/>
          </a:bodyPr>
          <a:lstStyle/>
          <a:p>
            <a:pPr>
              <a:buNone/>
            </a:pPr>
            <a:r>
              <a:rPr lang="cs-CZ" sz="1800" b="1" i="1" dirty="0" smtClean="0"/>
              <a:t>Právní úkony </a:t>
            </a:r>
            <a:r>
              <a:rPr lang="cs-CZ" sz="1800" dirty="0" smtClean="0"/>
              <a:t>jsou lidským chováním, právem uznanou vůlí subjektů, zaměřenou k vyvolání určitých následků. </a:t>
            </a:r>
          </a:p>
          <a:p>
            <a:pPr>
              <a:buNone/>
            </a:pPr>
            <a:r>
              <a:rPr lang="cs-CZ" sz="1800" dirty="0" smtClean="0"/>
              <a:t>§ 34 </a:t>
            </a:r>
            <a:r>
              <a:rPr lang="cs-CZ" sz="1800" i="1" dirty="0" smtClean="0"/>
              <a:t>Právní úkon je projev vůle směřující zejména ke vzniku, změně nebo zániku těch práv nebo povinností, které </a:t>
            </a:r>
            <a:r>
              <a:rPr lang="cs-CZ" sz="1800" i="1" dirty="0" err="1" smtClean="0"/>
              <a:t>pr</a:t>
            </a:r>
            <a:r>
              <a:rPr lang="cs-CZ" sz="1800" i="1" dirty="0" smtClean="0"/>
              <a:t>. předpisy s takovým projevem spojují. </a:t>
            </a:r>
          </a:p>
          <a:p>
            <a:pPr>
              <a:buNone/>
            </a:pPr>
            <a:r>
              <a:rPr lang="cs-CZ" sz="1800" b="1" i="1" dirty="0" smtClean="0"/>
              <a:t>Pojmové znaky PÚ: </a:t>
            </a:r>
            <a:endParaRPr lang="cs-CZ" sz="1800" dirty="0" smtClean="0"/>
          </a:p>
          <a:p>
            <a:r>
              <a:rPr lang="cs-CZ" sz="1800" dirty="0" smtClean="0"/>
              <a:t>projev vůle: </a:t>
            </a:r>
            <a:r>
              <a:rPr lang="cs-CZ" sz="1600" dirty="0" smtClean="0"/>
              <a:t>vnitřní psychický vztah jednajícího subjektu k zamýšleným právním následkům  </a:t>
            </a:r>
          </a:p>
          <a:p>
            <a:pPr>
              <a:buFont typeface="+mj-lt"/>
              <a:buAutoNum type="arabicPeriod"/>
            </a:pPr>
            <a:r>
              <a:rPr lang="cs-CZ" sz="1600" dirty="0" smtClean="0"/>
              <a:t>                       výslovně : (</a:t>
            </a:r>
            <a:r>
              <a:rPr lang="cs-CZ" sz="1600" dirty="0" err="1" smtClean="0"/>
              <a:t>mluveně</a:t>
            </a:r>
            <a:r>
              <a:rPr lang="cs-CZ" sz="1600" dirty="0" smtClean="0"/>
              <a:t>, písemně, posunkem) </a:t>
            </a:r>
          </a:p>
          <a:p>
            <a:pPr>
              <a:buFont typeface="+mj-lt"/>
              <a:buAutoNum type="arabicPeriod"/>
            </a:pPr>
            <a:r>
              <a:rPr lang="cs-CZ" sz="1600" dirty="0" smtClean="0"/>
              <a:t>                       konkludentně : (jednáním, opomenutím) </a:t>
            </a:r>
          </a:p>
          <a:p>
            <a:r>
              <a:rPr lang="cs-CZ" sz="1800" dirty="0" smtClean="0"/>
              <a:t>zaměření projevu vůle: </a:t>
            </a:r>
            <a:r>
              <a:rPr lang="cs-CZ" sz="1800" dirty="0" err="1" smtClean="0"/>
              <a:t>vůle</a:t>
            </a:r>
            <a:r>
              <a:rPr lang="cs-CZ" sz="1800" dirty="0" smtClean="0"/>
              <a:t> musí směřovat ke vzniku, změně, zániku právního vztahu </a:t>
            </a:r>
          </a:p>
          <a:p>
            <a:r>
              <a:rPr lang="cs-CZ" sz="1800" dirty="0" smtClean="0"/>
              <a:t>uznání projevu vůle</a:t>
            </a:r>
          </a:p>
          <a:p>
            <a:r>
              <a:rPr lang="cs-CZ" sz="1800" dirty="0" smtClean="0"/>
              <a:t>následky, které jednající svým projevem vůle zamýšlel vyvolat </a:t>
            </a:r>
          </a:p>
          <a:p>
            <a:pPr>
              <a:buNone/>
            </a:pPr>
            <a:r>
              <a:rPr lang="cs-CZ" sz="1800" b="1" i="1" dirty="0" smtClean="0"/>
              <a:t>Klasifikace typů právních úkonů: </a:t>
            </a:r>
            <a:endParaRPr lang="cs-CZ" sz="1800" dirty="0" smtClean="0"/>
          </a:p>
          <a:p>
            <a:r>
              <a:rPr lang="cs-CZ" sz="1800" dirty="0" smtClean="0"/>
              <a:t>typické – vyskytují se často a proto je právní řád upravuje (nájemní smlouva…) </a:t>
            </a:r>
          </a:p>
          <a:p>
            <a:r>
              <a:rPr lang="cs-CZ" sz="1800" dirty="0" smtClean="0"/>
              <a:t>atypické – nejsou vzhledem k jejich menší frekvenci a významu výslovně upravované („je dovoleno vše, co není zakázáno“) </a:t>
            </a:r>
          </a:p>
          <a:p>
            <a:r>
              <a:rPr lang="cs-CZ" sz="1800" dirty="0" smtClean="0"/>
              <a:t>smíšené – jsou kombinací obou typů </a:t>
            </a:r>
          </a:p>
          <a:p>
            <a:endParaRPr lang="cs-CZ" sz="1800" dirty="0" smtClean="0"/>
          </a:p>
          <a:p>
            <a:pPr>
              <a:buNone/>
            </a:pPr>
            <a:r>
              <a:rPr lang="cs-CZ" sz="1800" b="1" i="1" dirty="0" smtClean="0"/>
              <a:t>Klasifikace druhů </a:t>
            </a:r>
            <a:r>
              <a:rPr lang="cs-CZ" sz="1800" b="1" i="1" dirty="0" err="1" smtClean="0"/>
              <a:t>pr</a:t>
            </a:r>
            <a:r>
              <a:rPr lang="cs-CZ" sz="1800" b="1" i="1" dirty="0" smtClean="0"/>
              <a:t>. úkonů: </a:t>
            </a:r>
          </a:p>
          <a:p>
            <a:pPr>
              <a:buNone/>
            </a:pPr>
            <a:r>
              <a:rPr lang="cs-CZ" sz="1800" b="1" dirty="0" smtClean="0"/>
              <a:t>Podle počtu stran: </a:t>
            </a:r>
            <a:endParaRPr lang="cs-CZ" sz="1800" dirty="0" smtClean="0"/>
          </a:p>
          <a:p>
            <a:r>
              <a:rPr lang="cs-CZ" sz="1800" dirty="0" smtClean="0"/>
              <a:t>jednostranné (odstoupení od smlouvy, výpověď, závěť…) </a:t>
            </a:r>
          </a:p>
          <a:p>
            <a:r>
              <a:rPr lang="cs-CZ" sz="1800" dirty="0" smtClean="0"/>
              <a:t>dvoustranné (složené ze dvou vzájemně a obsahově shodných projevů vůle dvou stran – smlouvy, dohody…) </a:t>
            </a:r>
          </a:p>
          <a:p>
            <a:r>
              <a:rPr lang="cs-CZ" sz="1800" dirty="0" smtClean="0"/>
              <a:t>vícestranné (spočívají v projevech vůle více než dvou stran – smlouva o sdružení, vícestranná smlouva směnná) </a:t>
            </a:r>
          </a:p>
          <a:p>
            <a:pPr>
              <a:buNone/>
            </a:pPr>
            <a:endParaRPr lang="cs-CZ" sz="1800" dirty="0" smtClean="0"/>
          </a:p>
          <a:p>
            <a:pPr>
              <a:buFont typeface="+mj-lt"/>
              <a:buAutoNum type="arabicPeriod"/>
            </a:pPr>
            <a:endParaRPr lang="cs-CZ" sz="1800" dirty="0">
              <a:latin typeface="Times New Roman" pitchFamily="18" charset="0"/>
              <a:cs typeface="Times New Roman" pitchFamily="18" charset="0"/>
            </a:endParaRPr>
          </a:p>
        </p:txBody>
      </p:sp>
    </p:spTree>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844" y="0"/>
            <a:ext cx="8848756" cy="571480"/>
          </a:xfrm>
        </p:spPr>
        <p:txBody>
          <a:bodyPr>
            <a:normAutofit fontScale="90000"/>
          </a:bodyPr>
          <a:lstStyle/>
          <a:p>
            <a:endParaRPr lang="cs-CZ" dirty="0"/>
          </a:p>
        </p:txBody>
      </p:sp>
      <p:sp>
        <p:nvSpPr>
          <p:cNvPr id="3" name="Zástupný symbol pro obsah 2"/>
          <p:cNvSpPr>
            <a:spLocks noGrp="1"/>
          </p:cNvSpPr>
          <p:nvPr>
            <p:ph idx="1"/>
          </p:nvPr>
        </p:nvSpPr>
        <p:spPr>
          <a:xfrm>
            <a:off x="142844" y="214290"/>
            <a:ext cx="9001156" cy="6643710"/>
          </a:xfrm>
        </p:spPr>
        <p:txBody>
          <a:bodyPr>
            <a:normAutofit fontScale="92500" lnSpcReduction="10000"/>
          </a:bodyPr>
          <a:lstStyle/>
          <a:p>
            <a:pPr>
              <a:buNone/>
            </a:pPr>
            <a:r>
              <a:rPr lang="pl-PL" sz="1600" b="1" dirty="0" smtClean="0"/>
              <a:t>Podle obsahu podstaty pr. úkonu: </a:t>
            </a:r>
          </a:p>
          <a:p>
            <a:endParaRPr lang="cs-CZ" sz="1600" dirty="0" smtClean="0"/>
          </a:p>
          <a:p>
            <a:r>
              <a:rPr lang="cs-CZ" sz="1600" dirty="0" smtClean="0"/>
              <a:t>volní (ke vzniku stačí projev vůle) </a:t>
            </a:r>
          </a:p>
          <a:p>
            <a:r>
              <a:rPr lang="cs-CZ" sz="1600" dirty="0" smtClean="0"/>
              <a:t>reálné (kupní smlouva v samoobsluze) </a:t>
            </a:r>
          </a:p>
          <a:p>
            <a:endParaRPr lang="cs-CZ" sz="1600" dirty="0" smtClean="0"/>
          </a:p>
          <a:p>
            <a:pPr>
              <a:buNone/>
            </a:pPr>
            <a:r>
              <a:rPr lang="cs-CZ" sz="1600" b="1" dirty="0" smtClean="0"/>
              <a:t>Podle nutnosti vyjádření kauzy: </a:t>
            </a:r>
            <a:endParaRPr lang="cs-CZ" sz="1600" dirty="0" smtClean="0"/>
          </a:p>
          <a:p>
            <a:r>
              <a:rPr lang="cs-CZ" sz="1600" dirty="0" smtClean="0"/>
              <a:t>obligatorně kauzální (kauza v nich musí být vyjádřena – uznání dluhu, vydědění) </a:t>
            </a:r>
          </a:p>
          <a:p>
            <a:r>
              <a:rPr lang="cs-CZ" sz="1600" dirty="0" smtClean="0"/>
              <a:t>obligatorně abstraktní (kauza v nich nesmí být vyjádřena – abstraktní cenné papíry) </a:t>
            </a:r>
          </a:p>
          <a:p>
            <a:r>
              <a:rPr lang="cs-CZ" sz="1600" dirty="0" smtClean="0"/>
              <a:t>fakultativně kauzální (kauza může i nemusí být vyjádřena) </a:t>
            </a:r>
          </a:p>
          <a:p>
            <a:endParaRPr lang="cs-CZ" sz="1600" dirty="0" smtClean="0"/>
          </a:p>
          <a:p>
            <a:pPr>
              <a:buNone/>
            </a:pPr>
            <a:r>
              <a:rPr lang="cs-CZ" sz="1600" b="1" dirty="0" smtClean="0"/>
              <a:t>Podle formy: </a:t>
            </a:r>
            <a:endParaRPr lang="cs-CZ" sz="1600" dirty="0" smtClean="0"/>
          </a:p>
          <a:p>
            <a:r>
              <a:rPr lang="cs-CZ" sz="1600" dirty="0" smtClean="0"/>
              <a:t>formální </a:t>
            </a:r>
          </a:p>
          <a:p>
            <a:r>
              <a:rPr lang="cs-CZ" sz="1600" dirty="0" smtClean="0"/>
              <a:t>neformální </a:t>
            </a:r>
          </a:p>
          <a:p>
            <a:endParaRPr lang="cs-CZ" sz="1600" dirty="0" smtClean="0"/>
          </a:p>
          <a:p>
            <a:pPr>
              <a:buNone/>
            </a:pPr>
            <a:r>
              <a:rPr lang="cs-CZ" sz="1600" b="1" dirty="0" smtClean="0"/>
              <a:t>Podle poměru majetkového naplnění: </a:t>
            </a:r>
            <a:endParaRPr lang="cs-CZ" sz="1600" dirty="0" smtClean="0"/>
          </a:p>
          <a:p>
            <a:r>
              <a:rPr lang="cs-CZ" sz="1600" dirty="0" smtClean="0"/>
              <a:t>úplatné </a:t>
            </a:r>
          </a:p>
          <a:p>
            <a:r>
              <a:rPr lang="cs-CZ" sz="1600" dirty="0" smtClean="0"/>
              <a:t>bezúplatné </a:t>
            </a:r>
          </a:p>
          <a:p>
            <a:endParaRPr lang="cs-CZ" sz="1600" dirty="0" smtClean="0"/>
          </a:p>
          <a:p>
            <a:pPr>
              <a:buNone/>
            </a:pPr>
            <a:r>
              <a:rPr lang="cs-CZ" sz="1600" b="1" dirty="0" smtClean="0"/>
              <a:t>Podle okamžiku nastoupení následků: </a:t>
            </a:r>
            <a:endParaRPr lang="cs-CZ" sz="1600" dirty="0" smtClean="0"/>
          </a:p>
          <a:p>
            <a:r>
              <a:rPr lang="it-IT" sz="1600" dirty="0" smtClean="0"/>
              <a:t>mezi živými (inter vivos) </a:t>
            </a:r>
            <a:endParaRPr lang="cs-CZ" sz="1600" dirty="0" smtClean="0"/>
          </a:p>
          <a:p>
            <a:r>
              <a:rPr lang="it-IT" sz="1600" dirty="0" smtClean="0"/>
              <a:t>pro případ smrti (mortis causa) </a:t>
            </a:r>
          </a:p>
          <a:p>
            <a:endParaRPr lang="cs-CZ" sz="1600" dirty="0" smtClean="0"/>
          </a:p>
          <a:p>
            <a:pPr>
              <a:buNone/>
            </a:pPr>
            <a:r>
              <a:rPr lang="cs-CZ" sz="1600" b="1" dirty="0" smtClean="0"/>
              <a:t>Podle předpokladu vzniku a zaměření účinků: </a:t>
            </a:r>
            <a:endParaRPr lang="cs-CZ" sz="1600" dirty="0" smtClean="0"/>
          </a:p>
          <a:p>
            <a:r>
              <a:rPr lang="cs-CZ" sz="1600" dirty="0" smtClean="0"/>
              <a:t>adresované</a:t>
            </a:r>
          </a:p>
          <a:p>
            <a:r>
              <a:rPr lang="cs-CZ" sz="1600" dirty="0" smtClean="0"/>
              <a:t>neadresované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844" y="0"/>
            <a:ext cx="8848756" cy="500042"/>
          </a:xfrm>
        </p:spPr>
        <p:txBody>
          <a:bodyPr>
            <a:normAutofit fontScale="90000"/>
          </a:bodyPr>
          <a:lstStyle/>
          <a:p>
            <a:r>
              <a:rPr lang="cs-CZ" sz="1800" dirty="0" smtClean="0"/>
              <a:t/>
            </a:r>
            <a:br>
              <a:rPr lang="cs-CZ" sz="1800" dirty="0" smtClean="0"/>
            </a:br>
            <a:r>
              <a:rPr lang="cs-CZ" sz="1800" b="1" i="1" dirty="0" smtClean="0"/>
              <a:t>Vznik právních úkonů, následky právních úkonů, výklad </a:t>
            </a:r>
            <a:br>
              <a:rPr lang="cs-CZ" sz="1800" b="1" i="1" dirty="0" smtClean="0"/>
            </a:br>
            <a:endParaRPr lang="cs-CZ" sz="1800" dirty="0"/>
          </a:p>
        </p:txBody>
      </p:sp>
      <p:sp>
        <p:nvSpPr>
          <p:cNvPr id="3" name="Zástupný symbol pro obsah 2"/>
          <p:cNvSpPr>
            <a:spLocks noGrp="1"/>
          </p:cNvSpPr>
          <p:nvPr>
            <p:ph idx="1"/>
          </p:nvPr>
        </p:nvSpPr>
        <p:spPr>
          <a:xfrm>
            <a:off x="142844" y="500042"/>
            <a:ext cx="8848756" cy="6357958"/>
          </a:xfrm>
        </p:spPr>
        <p:txBody>
          <a:bodyPr>
            <a:normAutofit/>
          </a:bodyPr>
          <a:lstStyle/>
          <a:p>
            <a:r>
              <a:rPr lang="cs-CZ" sz="1800" b="1" dirty="0" smtClean="0"/>
              <a:t>Jednostranné neadresované právní úkony : </a:t>
            </a:r>
            <a:r>
              <a:rPr lang="cs-CZ" sz="1800" i="1" dirty="0" smtClean="0"/>
              <a:t>vznikají již jednostranným projevem vůle (vyhlášením veř. soutěže…). </a:t>
            </a:r>
          </a:p>
          <a:p>
            <a:r>
              <a:rPr lang="cs-CZ" sz="1800" b="1" dirty="0" smtClean="0"/>
              <a:t>Jednostranné adresované právní úkony : </a:t>
            </a:r>
            <a:r>
              <a:rPr lang="cs-CZ" sz="1800" i="1" dirty="0" smtClean="0"/>
              <a:t>(výpověď…) ke svému vzniku vyžadují, aby byly učiněny vůči určitým osobám, jejichž </a:t>
            </a:r>
            <a:r>
              <a:rPr lang="cs-CZ" sz="1800" i="1" dirty="0" err="1" smtClean="0"/>
              <a:t>pr</a:t>
            </a:r>
            <a:r>
              <a:rPr lang="cs-CZ" sz="1800" i="1" dirty="0" smtClean="0"/>
              <a:t>. postavení se mají dotknout.</a:t>
            </a:r>
          </a:p>
          <a:p>
            <a:r>
              <a:rPr lang="cs-CZ" sz="1800" b="1" dirty="0" smtClean="0"/>
              <a:t>Dvoustranné právní úkony </a:t>
            </a:r>
            <a:r>
              <a:rPr lang="cs-CZ" sz="1800" i="1" dirty="0" smtClean="0"/>
              <a:t>vznikají ze dvou jednostranných adresovaných právních úkonů dvou různých stran (nabídka, oferta – přijetí, akceptace).  </a:t>
            </a:r>
          </a:p>
          <a:p>
            <a:r>
              <a:rPr lang="cs-CZ" sz="1800" b="1" dirty="0" smtClean="0"/>
              <a:t>Složené právní úkony  : </a:t>
            </a:r>
            <a:r>
              <a:rPr lang="cs-CZ" sz="1800" i="1" dirty="0" smtClean="0"/>
              <a:t>vznikají buď na základě jednostran. projevu vůle nebo projevu vůle dvou či více stran, k nimž přistupuje další </a:t>
            </a:r>
            <a:r>
              <a:rPr lang="cs-CZ" sz="1800" i="1" dirty="0" err="1" smtClean="0"/>
              <a:t>skutečnos</a:t>
            </a:r>
            <a:r>
              <a:rPr lang="cs-CZ" sz="1800" i="1" dirty="0" smtClean="0"/>
              <a:t> (svolení dalších subjektů, rozhodnutí příslušného orgánu). </a:t>
            </a:r>
            <a:r>
              <a:rPr lang="cs-CZ" sz="1800" b="1" dirty="0" smtClean="0"/>
              <a:t>t </a:t>
            </a:r>
          </a:p>
          <a:p>
            <a:pPr>
              <a:buNone/>
            </a:pPr>
            <a:r>
              <a:rPr lang="cs-CZ" sz="1800" dirty="0" smtClean="0"/>
              <a:t>Od </a:t>
            </a:r>
            <a:r>
              <a:rPr lang="cs-CZ" sz="1800" b="1" u="sng" dirty="0" smtClean="0"/>
              <a:t>vzniku</a:t>
            </a:r>
            <a:r>
              <a:rPr lang="cs-CZ" sz="1800" u="sng" dirty="0" smtClean="0"/>
              <a:t> </a:t>
            </a:r>
            <a:r>
              <a:rPr lang="cs-CZ" sz="1800" dirty="0" err="1" smtClean="0"/>
              <a:t>p.ú</a:t>
            </a:r>
            <a:r>
              <a:rPr lang="cs-CZ" sz="1800" dirty="0" smtClean="0"/>
              <a:t>. je nutno odlišovat jejich </a:t>
            </a:r>
            <a:r>
              <a:rPr lang="cs-CZ" sz="1800" b="1" u="sng" dirty="0" smtClean="0"/>
              <a:t>platnost</a:t>
            </a:r>
            <a:r>
              <a:rPr lang="cs-CZ" sz="1800" dirty="0" smtClean="0"/>
              <a:t>. Za předpokladu, že právní úkon vznikl a jsou splněny náležitosti stanovené právním řádem, může </a:t>
            </a:r>
            <a:r>
              <a:rPr lang="cs-CZ" sz="1800" dirty="0" err="1" smtClean="0"/>
              <a:t>p.ú</a:t>
            </a:r>
            <a:r>
              <a:rPr lang="cs-CZ" sz="1800" dirty="0" smtClean="0"/>
              <a:t>. nabýt platnosti.</a:t>
            </a:r>
          </a:p>
          <a:p>
            <a:pPr>
              <a:buNone/>
            </a:pPr>
            <a:r>
              <a:rPr lang="cs-CZ" sz="1800" dirty="0" smtClean="0"/>
              <a:t>Od vzniku a platnosti je však třeba ještě odlišovat </a:t>
            </a:r>
            <a:r>
              <a:rPr lang="cs-CZ" sz="1800" b="1" u="sng" dirty="0" smtClean="0"/>
              <a:t>účinnost</a:t>
            </a:r>
            <a:r>
              <a:rPr lang="cs-CZ" sz="1800" dirty="0" smtClean="0"/>
              <a:t> právního úkonu, tj. stav, kdy nastávají účinky </a:t>
            </a:r>
            <a:r>
              <a:rPr lang="cs-CZ" sz="1800" dirty="0" err="1" smtClean="0"/>
              <a:t>p.ú</a:t>
            </a:r>
            <a:r>
              <a:rPr lang="cs-CZ" sz="1800" dirty="0" smtClean="0"/>
              <a:t>. </a:t>
            </a:r>
          </a:p>
          <a:p>
            <a:pPr>
              <a:buNone/>
            </a:pPr>
            <a:r>
              <a:rPr lang="cs-CZ" sz="1800" dirty="0" smtClean="0"/>
              <a:t>§ 47/1 </a:t>
            </a:r>
            <a:r>
              <a:rPr lang="cs-CZ" sz="1800" i="1" dirty="0" smtClean="0"/>
              <a:t>Jestliže zákon stanoví, že ke smlouvě je třeba rozhodnutí příslušného orgánu, je smlouva účinná tímto rozhodnutím.</a:t>
            </a:r>
          </a:p>
          <a:p>
            <a:pPr>
              <a:buNone/>
            </a:pPr>
            <a:r>
              <a:rPr lang="cs-CZ" sz="1800" b="1" dirty="0" smtClean="0"/>
              <a:t>Následkem právní úkony </a:t>
            </a:r>
            <a:r>
              <a:rPr lang="cs-CZ" sz="1800" i="1" dirty="0" smtClean="0"/>
              <a:t>je </a:t>
            </a:r>
            <a:r>
              <a:rPr lang="cs-CZ" sz="1800" i="1" u="sng" dirty="0" smtClean="0"/>
              <a:t>vznik, změna, nebo zánik právního vztahu </a:t>
            </a:r>
            <a:r>
              <a:rPr lang="cs-CZ" sz="1800" i="1" dirty="0" smtClean="0"/>
              <a:t>(práv a povinností). Tyto následky mají věcný rozsah, přičemž osobní rozsah vymezuje okruh osob, které jsou </a:t>
            </a:r>
            <a:r>
              <a:rPr lang="cs-CZ" sz="1800" i="1" dirty="0" err="1" smtClean="0"/>
              <a:t>p.ú</a:t>
            </a:r>
            <a:r>
              <a:rPr lang="cs-CZ" sz="1800" i="1" dirty="0" smtClean="0"/>
              <a:t>. dotčeny, a věcný rozsah vymezuje práva a povinnosti, které jsou </a:t>
            </a:r>
            <a:r>
              <a:rPr lang="cs-CZ" sz="1800" i="1" dirty="0" err="1" smtClean="0"/>
              <a:t>p.ú</a:t>
            </a:r>
            <a:r>
              <a:rPr lang="cs-CZ" sz="1800" i="1" dirty="0" smtClean="0"/>
              <a:t>. zakládány, měněny nebo rušeny. </a:t>
            </a:r>
          </a:p>
          <a:p>
            <a:pPr>
              <a:buNone/>
            </a:pPr>
            <a:r>
              <a:rPr lang="cs-CZ" sz="1800" dirty="0" smtClean="0"/>
              <a:t>Zásadně platí, že </a:t>
            </a:r>
            <a:r>
              <a:rPr lang="cs-CZ" sz="1800" dirty="0" err="1" smtClean="0"/>
              <a:t>p.ú</a:t>
            </a:r>
            <a:r>
              <a:rPr lang="cs-CZ" sz="1800" dirty="0" smtClean="0"/>
              <a:t>. má následky jen pro osoby, které jej učinily!!! </a:t>
            </a:r>
            <a:r>
              <a:rPr lang="cs-CZ" sz="1800" i="1" dirty="0" smtClean="0"/>
              <a:t> </a:t>
            </a:r>
            <a:endParaRPr lang="cs-CZ" sz="1800" i="1" dirty="0"/>
          </a:p>
        </p:txBody>
      </p:sp>
    </p:spTree>
  </p:cSld>
  <p:clrMapOvr>
    <a:masterClrMapping/>
  </p:clrMapOvr>
  <p:transition>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844" y="0"/>
            <a:ext cx="8848756" cy="1071546"/>
          </a:xfrm>
        </p:spPr>
        <p:txBody>
          <a:bodyPr>
            <a:normAutofit/>
          </a:bodyPr>
          <a:lstStyle/>
          <a:p>
            <a:r>
              <a:rPr lang="cs-CZ" sz="2000" dirty="0" smtClean="0"/>
              <a:t/>
            </a:r>
            <a:br>
              <a:rPr lang="cs-CZ" sz="2000" dirty="0" smtClean="0"/>
            </a:br>
            <a:r>
              <a:rPr lang="cs-CZ" sz="2000" b="1" i="1" dirty="0" smtClean="0"/>
              <a:t>Obsah právních úkonů </a:t>
            </a:r>
            <a:br>
              <a:rPr lang="cs-CZ" sz="2000" b="1" i="1" dirty="0" smtClean="0"/>
            </a:br>
            <a:endParaRPr lang="cs-CZ" sz="20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9001156" cy="5786454"/>
          </a:xfrm>
        </p:spPr>
        <p:txBody>
          <a:bodyPr>
            <a:normAutofit/>
          </a:bodyPr>
          <a:lstStyle/>
          <a:p>
            <a:pPr>
              <a:buNone/>
            </a:pPr>
            <a:r>
              <a:rPr lang="cs-CZ" sz="1800" dirty="0" smtClean="0">
                <a:latin typeface="Times New Roman" pitchFamily="18" charset="0"/>
                <a:cs typeface="Times New Roman" pitchFamily="18" charset="0"/>
              </a:rPr>
              <a:t>Obsahem </a:t>
            </a:r>
            <a:r>
              <a:rPr lang="cs-CZ" sz="1800" dirty="0" err="1" smtClean="0">
                <a:latin typeface="Times New Roman" pitchFamily="18" charset="0"/>
                <a:cs typeface="Times New Roman" pitchFamily="18" charset="0"/>
              </a:rPr>
              <a:t>p.ú</a:t>
            </a:r>
            <a:r>
              <a:rPr lang="cs-CZ" sz="1800" dirty="0" smtClean="0">
                <a:latin typeface="Times New Roman" pitchFamily="18" charset="0"/>
                <a:cs typeface="Times New Roman" pitchFamily="18" charset="0"/>
              </a:rPr>
              <a:t>. je třeba rozumět určení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následků, které z něho mají vzniknout, tzn</a:t>
            </a:r>
            <a:r>
              <a:rPr lang="cs-CZ" sz="1800" b="1" dirty="0" smtClean="0">
                <a:latin typeface="Times New Roman" pitchFamily="18" charset="0"/>
                <a:cs typeface="Times New Roman" pitchFamily="18" charset="0"/>
              </a:rPr>
              <a:t>. práv a povinností</a:t>
            </a:r>
            <a:r>
              <a:rPr lang="cs-CZ" sz="1800" dirty="0" smtClean="0">
                <a:latin typeface="Times New Roman" pitchFamily="18" charset="0"/>
                <a:cs typeface="Times New Roman" pitchFamily="18" charset="0"/>
              </a:rPr>
              <a:t>, včetně podmínek pro vznik a rozvoj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vztahů. </a:t>
            </a:r>
          </a:p>
          <a:p>
            <a:pPr>
              <a:buNone/>
            </a:pPr>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Obsah </a:t>
            </a:r>
            <a:r>
              <a:rPr lang="cs-CZ" sz="1800" dirty="0" err="1" smtClean="0">
                <a:latin typeface="Times New Roman" pitchFamily="18" charset="0"/>
                <a:cs typeface="Times New Roman" pitchFamily="18" charset="0"/>
              </a:rPr>
              <a:t>p.ú</a:t>
            </a:r>
            <a:r>
              <a:rPr lang="cs-CZ" sz="1800" dirty="0" smtClean="0">
                <a:latin typeface="Times New Roman" pitchFamily="18" charset="0"/>
                <a:cs typeface="Times New Roman" pitchFamily="18" charset="0"/>
              </a:rPr>
              <a:t>. je určován účastníky v rámci smluvní volnosti. Obsahové složky </a:t>
            </a:r>
            <a:r>
              <a:rPr lang="cs-CZ" sz="1800" dirty="0" err="1" smtClean="0">
                <a:latin typeface="Times New Roman" pitchFamily="18" charset="0"/>
                <a:cs typeface="Times New Roman" pitchFamily="18" charset="0"/>
              </a:rPr>
              <a:t>p.ú</a:t>
            </a:r>
            <a:r>
              <a:rPr lang="cs-CZ" sz="1800" dirty="0" smtClean="0">
                <a:latin typeface="Times New Roman" pitchFamily="18" charset="0"/>
                <a:cs typeface="Times New Roman" pitchFamily="18" charset="0"/>
              </a:rPr>
              <a:t>. jsou: </a:t>
            </a:r>
          </a:p>
          <a:p>
            <a:r>
              <a:rPr lang="cs-CZ" sz="1800" b="1" i="1" dirty="0" smtClean="0">
                <a:latin typeface="Times New Roman" pitchFamily="18" charset="0"/>
                <a:cs typeface="Times New Roman" pitchFamily="18" charset="0"/>
              </a:rPr>
              <a:t>Podstatné </a:t>
            </a:r>
            <a:r>
              <a:rPr lang="cs-CZ" sz="1800" i="1" dirty="0" smtClean="0">
                <a:latin typeface="Times New Roman" pitchFamily="18" charset="0"/>
                <a:cs typeface="Times New Roman" pitchFamily="18" charset="0"/>
              </a:rPr>
              <a:t>– které se bezpodmínečně vyžadují ke vzniku </a:t>
            </a:r>
            <a:r>
              <a:rPr lang="cs-CZ" sz="1800" i="1" dirty="0" err="1" smtClean="0">
                <a:latin typeface="Times New Roman" pitchFamily="18" charset="0"/>
                <a:cs typeface="Times New Roman" pitchFamily="18" charset="0"/>
              </a:rPr>
              <a:t>p.ú</a:t>
            </a:r>
            <a:r>
              <a:rPr lang="cs-CZ" sz="1800" i="1" dirty="0" smtClean="0">
                <a:latin typeface="Times New Roman" pitchFamily="18" charset="0"/>
                <a:cs typeface="Times New Roman" pitchFamily="18" charset="0"/>
              </a:rPr>
              <a:t>. (předmět, cena…u kupní </a:t>
            </a:r>
            <a:r>
              <a:rPr lang="cs-CZ" sz="1800" i="1" dirty="0" err="1" smtClean="0">
                <a:latin typeface="Times New Roman" pitchFamily="18" charset="0"/>
                <a:cs typeface="Times New Roman" pitchFamily="18" charset="0"/>
              </a:rPr>
              <a:t>sml</a:t>
            </a:r>
            <a:r>
              <a:rPr lang="cs-CZ" sz="1800" i="1" dirty="0" smtClean="0">
                <a:latin typeface="Times New Roman" pitchFamily="18" charset="0"/>
                <a:cs typeface="Times New Roman" pitchFamily="18" charset="0"/>
              </a:rPr>
              <a:t>.)</a:t>
            </a:r>
            <a:endParaRPr lang="cs-CZ" sz="1800" dirty="0" smtClean="0">
              <a:latin typeface="Times New Roman" pitchFamily="18" charset="0"/>
              <a:cs typeface="Times New Roman" pitchFamily="18" charset="0"/>
            </a:endParaRPr>
          </a:p>
          <a:p>
            <a:r>
              <a:rPr lang="cs-CZ" sz="1800" b="1" i="1" dirty="0" smtClean="0">
                <a:latin typeface="Times New Roman" pitchFamily="18" charset="0"/>
                <a:cs typeface="Times New Roman" pitchFamily="18" charset="0"/>
              </a:rPr>
              <a:t>Pravidelné</a:t>
            </a:r>
            <a:r>
              <a:rPr lang="cs-CZ" sz="1800" i="1" dirty="0" smtClean="0">
                <a:latin typeface="Times New Roman" pitchFamily="18" charset="0"/>
                <a:cs typeface="Times New Roman" pitchFamily="18" charset="0"/>
              </a:rPr>
              <a:t> – které se v </a:t>
            </a:r>
            <a:r>
              <a:rPr lang="cs-CZ" sz="1800" i="1" dirty="0" err="1" smtClean="0">
                <a:latin typeface="Times New Roman" pitchFamily="18" charset="0"/>
                <a:cs typeface="Times New Roman" pitchFamily="18" charset="0"/>
              </a:rPr>
              <a:t>p.ú</a:t>
            </a:r>
            <a:r>
              <a:rPr lang="cs-CZ" sz="1800" i="1" dirty="0" smtClean="0">
                <a:latin typeface="Times New Roman" pitchFamily="18" charset="0"/>
                <a:cs typeface="Times New Roman" pitchFamily="18" charset="0"/>
              </a:rPr>
              <a:t>. zpravidla vyskytují, ale jejich nedostatek nemá vliv na vznik a platnost </a:t>
            </a:r>
            <a:r>
              <a:rPr lang="cs-CZ" sz="1800" i="1" dirty="0" err="1" smtClean="0">
                <a:latin typeface="Times New Roman" pitchFamily="18" charset="0"/>
                <a:cs typeface="Times New Roman" pitchFamily="18" charset="0"/>
              </a:rPr>
              <a:t>p.ú</a:t>
            </a:r>
            <a:r>
              <a:rPr lang="cs-CZ" sz="1800" i="1" dirty="0" smtClean="0">
                <a:latin typeface="Times New Roman" pitchFamily="18" charset="0"/>
                <a:cs typeface="Times New Roman" pitchFamily="18" charset="0"/>
              </a:rPr>
              <a:t>. (dohoda o místě nebo času plnění)</a:t>
            </a:r>
            <a:endParaRPr lang="cs-CZ" sz="1800" dirty="0" smtClean="0">
              <a:latin typeface="Times New Roman" pitchFamily="18" charset="0"/>
              <a:cs typeface="Times New Roman" pitchFamily="18" charset="0"/>
            </a:endParaRPr>
          </a:p>
          <a:p>
            <a:r>
              <a:rPr lang="cs-CZ" sz="1800" b="1" i="1" dirty="0" smtClean="0">
                <a:latin typeface="Times New Roman" pitchFamily="18" charset="0"/>
                <a:cs typeface="Times New Roman" pitchFamily="18" charset="0"/>
              </a:rPr>
              <a:t>Nahodilé</a:t>
            </a:r>
            <a:r>
              <a:rPr lang="cs-CZ" sz="1800" i="1" dirty="0" smtClean="0">
                <a:latin typeface="Times New Roman" pitchFamily="18" charset="0"/>
                <a:cs typeface="Times New Roman" pitchFamily="18" charset="0"/>
              </a:rPr>
              <a:t> (vedlejší) – které se vykytují nahodile, nepravidelně. </a:t>
            </a:r>
            <a:r>
              <a:rPr lang="cs-CZ" sz="1600" dirty="0" smtClean="0"/>
              <a:t>(dosažení věku, uzavření smlouvy). </a:t>
            </a:r>
          </a:p>
          <a:p>
            <a:pPr>
              <a:buNone/>
            </a:pPr>
            <a:r>
              <a:rPr lang="cs-CZ" sz="1800" dirty="0" smtClean="0"/>
              <a:t>Podmínka musí být fyzicky možná a dovolená.</a:t>
            </a:r>
          </a:p>
          <a:p>
            <a:pPr>
              <a:buNone/>
            </a:pPr>
            <a:r>
              <a:rPr lang="cs-CZ" sz="1800" dirty="0" smtClean="0"/>
              <a:t> </a:t>
            </a:r>
            <a:r>
              <a:rPr lang="cs-CZ" sz="1800" b="1" i="1" dirty="0" smtClean="0"/>
              <a:t>Podmínky odkládací (</a:t>
            </a:r>
            <a:r>
              <a:rPr lang="cs-CZ" sz="1800" b="1" i="1" dirty="0" err="1" smtClean="0"/>
              <a:t>suspenzivní</a:t>
            </a:r>
            <a:r>
              <a:rPr lang="cs-CZ" sz="1800" b="1" i="1" dirty="0" smtClean="0"/>
              <a:t>): </a:t>
            </a:r>
            <a:r>
              <a:rPr lang="cs-CZ" sz="1800" i="1" dirty="0" err="1" smtClean="0"/>
              <a:t>p.ú</a:t>
            </a:r>
            <a:r>
              <a:rPr lang="cs-CZ" sz="1800" i="1" dirty="0" smtClean="0"/>
              <a:t>. existuje, je platný, ale účinnost nabude až splněním podmínky. </a:t>
            </a:r>
          </a:p>
          <a:p>
            <a:pPr>
              <a:buNone/>
            </a:pPr>
            <a:r>
              <a:rPr lang="cs-CZ" sz="1800" b="1" i="1" dirty="0" smtClean="0"/>
              <a:t>Podmínky rozvazovací (rezolutivní): </a:t>
            </a:r>
            <a:r>
              <a:rPr lang="cs-CZ" sz="1800" i="1" dirty="0" err="1" smtClean="0"/>
              <a:t>p.ú</a:t>
            </a:r>
            <a:r>
              <a:rPr lang="cs-CZ" sz="1800" i="1" dirty="0" smtClean="0"/>
              <a:t>. je účinný, ale nastoupením rezolutivní podmínky účinnost zaniká. </a:t>
            </a:r>
          </a:p>
          <a:p>
            <a:endParaRPr lang="cs-CZ" sz="1800" dirty="0" smtClean="0"/>
          </a:p>
          <a:p>
            <a:r>
              <a:rPr lang="cs-CZ" sz="1800" b="1" i="1" dirty="0" smtClean="0"/>
              <a:t>Stanovení doby</a:t>
            </a:r>
            <a:r>
              <a:rPr lang="cs-CZ" sz="1800" i="1" dirty="0" smtClean="0"/>
              <a:t> – účinky jsou vázány na uplynutí určité doby. Na rozdíl od podmínky je jisté, že doba uplyne a že účinky </a:t>
            </a:r>
            <a:r>
              <a:rPr lang="cs-CZ" sz="1800" i="1" dirty="0" err="1" smtClean="0"/>
              <a:t>p.ú</a:t>
            </a:r>
            <a:r>
              <a:rPr lang="cs-CZ" sz="1800" i="1" dirty="0" smtClean="0"/>
              <a:t>. nastanou nebo zaniknou. </a:t>
            </a:r>
          </a:p>
          <a:p>
            <a:pPr>
              <a:buNone/>
            </a:pPr>
            <a:endParaRPr lang="cs-CZ" sz="1800" i="1" dirty="0" smtClean="0">
              <a:latin typeface="Times New Roman" pitchFamily="18" charset="0"/>
              <a:cs typeface="Times New Roman" pitchFamily="18" charset="0"/>
            </a:endParaRPr>
          </a:p>
          <a:p>
            <a:pPr>
              <a:buNone/>
            </a:pPr>
            <a:endParaRPr lang="cs-CZ" sz="1800" dirty="0"/>
          </a:p>
        </p:txBody>
      </p:sp>
    </p:spTree>
  </p:cSld>
  <p:clrMapOvr>
    <a:masterClrMapping/>
  </p:clrMapOvr>
  <p:transition>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844" y="0"/>
            <a:ext cx="8848756" cy="785794"/>
          </a:xfrm>
        </p:spPr>
        <p:txBody>
          <a:bodyPr>
            <a:normAutofit fontScale="90000"/>
          </a:bodyPr>
          <a:lstStyle/>
          <a:p>
            <a:r>
              <a:rPr lang="cs-CZ" sz="1800" dirty="0" smtClean="0"/>
              <a:t/>
            </a:r>
            <a:br>
              <a:rPr lang="cs-CZ" sz="1800" dirty="0" smtClean="0"/>
            </a:br>
            <a:r>
              <a:rPr lang="cs-CZ" sz="1800" b="1" i="1" dirty="0" smtClean="0"/>
              <a:t>Význam času jako objektivní právní skutečnosti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714356"/>
            <a:ext cx="8848756" cy="6143644"/>
          </a:xfrm>
        </p:spPr>
        <p:txBody>
          <a:bodyPr>
            <a:normAutofit/>
          </a:bodyPr>
          <a:lstStyle/>
          <a:p>
            <a:r>
              <a:rPr lang="cs-CZ" sz="1600" b="1" i="1" dirty="0" smtClean="0"/>
              <a:t>je nevýznamnější objektivní </a:t>
            </a:r>
            <a:r>
              <a:rPr lang="cs-CZ" sz="1600" b="1" i="1" dirty="0" err="1" smtClean="0"/>
              <a:t>pr</a:t>
            </a:r>
            <a:r>
              <a:rPr lang="cs-CZ" sz="1600" b="1" i="1" dirty="0" smtClean="0"/>
              <a:t>. skutečností. Je právně významný jako: </a:t>
            </a:r>
            <a:endParaRPr lang="cs-CZ" sz="1600" dirty="0" smtClean="0"/>
          </a:p>
          <a:p>
            <a:r>
              <a:rPr lang="cs-CZ" sz="1600" dirty="0" smtClean="0"/>
              <a:t>pevně stanovený čas (datum) </a:t>
            </a:r>
          </a:p>
          <a:p>
            <a:r>
              <a:rPr lang="cs-CZ" sz="1600" dirty="0" smtClean="0"/>
              <a:t>plynoucí čas (lhůta) </a:t>
            </a:r>
          </a:p>
          <a:p>
            <a:pPr>
              <a:buNone/>
            </a:pPr>
            <a:r>
              <a:rPr lang="cs-CZ" sz="1600" b="1" dirty="0" smtClean="0"/>
              <a:t>Lhůta </a:t>
            </a:r>
            <a:r>
              <a:rPr lang="cs-CZ" sz="1600" i="1" dirty="0" smtClean="0"/>
              <a:t>: časový úsek, který je vymezen počátkem a koncem.</a:t>
            </a:r>
          </a:p>
          <a:p>
            <a:pPr>
              <a:buNone/>
            </a:pPr>
            <a:r>
              <a:rPr lang="cs-CZ" sz="1600" b="1" dirty="0" smtClean="0"/>
              <a:t> U lhůt určených podle dnů platí: </a:t>
            </a:r>
            <a:r>
              <a:rPr lang="cs-CZ" sz="1600" i="1" dirty="0" smtClean="0"/>
              <a:t>počátek je dán dnem, který následuje po události. Lhůta běží tolik dní kolik byla stanovena. Konec lhůty je určen dnem, který je podle počtu dní poslední dnem lhůty. </a:t>
            </a:r>
          </a:p>
          <a:p>
            <a:pPr>
              <a:buNone/>
            </a:pPr>
            <a:r>
              <a:rPr lang="cs-CZ" sz="1600" b="1" dirty="0" smtClean="0"/>
              <a:t>U lhůt určených podle týdnu platí: </a:t>
            </a:r>
            <a:r>
              <a:rPr lang="cs-CZ" sz="1600" dirty="0" smtClean="0"/>
              <a:t>Počátek jako u lhůt určených podle dnů. Konec lhůty připadá na den, jež se pojmenování shoduje se dnem události, od níž lhůta počíná (půjčím-li si něco v pondělí, vrátím to příští pondělí). </a:t>
            </a:r>
          </a:p>
          <a:p>
            <a:pPr>
              <a:buNone/>
            </a:pPr>
            <a:r>
              <a:rPr lang="cs-CZ" sz="1600" b="1" dirty="0" smtClean="0"/>
              <a:t>U lhůt podle měsíců a let platí: </a:t>
            </a:r>
            <a:r>
              <a:rPr lang="cs-CZ" sz="1600" dirty="0" smtClean="0"/>
              <a:t>Počátek stejný jako u předchozích. Konec lhůty připadá na den, který se číselně shoduje se dnem, na který připadá událost, od níž lhůta počíná. (půjčím-li si něco 1.ledna., vrátím to 1.února). </a:t>
            </a:r>
          </a:p>
          <a:p>
            <a:pPr>
              <a:buNone/>
            </a:pPr>
            <a:r>
              <a:rPr lang="cs-CZ" sz="1600" dirty="0" smtClean="0"/>
              <a:t>§ 122/1 </a:t>
            </a:r>
            <a:r>
              <a:rPr lang="cs-CZ" sz="1600" i="1" dirty="0" smtClean="0"/>
              <a:t>„… polovinou měsíce se rozumí patnáct dní.“ </a:t>
            </a:r>
          </a:p>
          <a:p>
            <a:pPr>
              <a:buNone/>
            </a:pPr>
            <a:r>
              <a:rPr lang="cs-CZ" sz="1600" dirty="0" smtClean="0"/>
              <a:t>§ 122/3 </a:t>
            </a:r>
            <a:r>
              <a:rPr lang="cs-CZ" sz="1600" i="1" dirty="0" smtClean="0"/>
              <a:t>Připadne-li poslední den lhůty na sobotu, neděli nebo svátek, je posledním dnem lhůty nejblíže následující pracovní den. </a:t>
            </a:r>
          </a:p>
          <a:p>
            <a:pPr>
              <a:buNone/>
            </a:pPr>
            <a:r>
              <a:rPr lang="cs-CZ" sz="1600" dirty="0" smtClean="0"/>
              <a:t>Důležitou roli sehrává </a:t>
            </a:r>
            <a:r>
              <a:rPr lang="cs-CZ" sz="1600" b="1" dirty="0" smtClean="0"/>
              <a:t>čas v těchto občanskoprávních institutech: </a:t>
            </a:r>
            <a:endParaRPr lang="cs-CZ" sz="1600" dirty="0" smtClean="0"/>
          </a:p>
          <a:p>
            <a:r>
              <a:rPr lang="cs-CZ" sz="1600" b="1" dirty="0" smtClean="0"/>
              <a:t>zánik práva uplynutím lhůty omezující jeho trvání </a:t>
            </a:r>
          </a:p>
          <a:p>
            <a:r>
              <a:rPr lang="cs-CZ" sz="1600" b="1" dirty="0" smtClean="0"/>
              <a:t>Prekluze </a:t>
            </a:r>
          </a:p>
          <a:p>
            <a:r>
              <a:rPr lang="cs-CZ" sz="1600" b="1" dirty="0" smtClean="0"/>
              <a:t>Promlčení </a:t>
            </a:r>
          </a:p>
          <a:p>
            <a:r>
              <a:rPr lang="cs-CZ" sz="1600" b="1" dirty="0" smtClean="0"/>
              <a:t>vydržení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844" y="0"/>
            <a:ext cx="8848756" cy="1214422"/>
          </a:xfrm>
        </p:spPr>
        <p:txBody>
          <a:bodyPr>
            <a:normAutofit/>
          </a:bodyPr>
          <a:lstStyle/>
          <a:p>
            <a:r>
              <a:rPr lang="cs-CZ" sz="2000" b="1" i="1" dirty="0" smtClean="0"/>
              <a:t>Zánik práva uplynutím lhůty omezující jeho trvání. </a:t>
            </a:r>
            <a:endParaRPr lang="cs-CZ" sz="2000" i="1"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a:bodyPr>
          <a:lstStyle/>
          <a:p>
            <a:r>
              <a:rPr lang="cs-CZ" sz="1800" dirty="0" smtClean="0"/>
              <a:t>Existují práva, která jsou časově neomezena (vlastnické právo, osobní a osobnostní práva) a pro ně není stanovena žádná lhůta omezující jejich trvání.</a:t>
            </a:r>
          </a:p>
          <a:p>
            <a:endParaRPr lang="cs-CZ" sz="1800" dirty="0" smtClean="0"/>
          </a:p>
          <a:p>
            <a:r>
              <a:rPr lang="cs-CZ" sz="1800" dirty="0" smtClean="0"/>
              <a:t>Naopak existují práva, která již svojí podstatou a určením jsou, co do trvání, omezena na určitou dobu (právo užívat vypůjčenou věc…). </a:t>
            </a:r>
          </a:p>
          <a:p>
            <a:pPr>
              <a:buNone/>
            </a:pPr>
            <a:endParaRPr lang="cs-CZ" sz="1800" dirty="0" smtClean="0"/>
          </a:p>
          <a:p>
            <a:r>
              <a:rPr lang="cs-CZ" sz="1800" dirty="0" smtClean="0"/>
              <a:t>Třetí skupinou jsou práva, která mohou být omezena na určitou dobu, ale toto omezení nevyplývá z jejich podstaty a určení (omezení věcného břemena na určitou dobu…). </a:t>
            </a:r>
          </a:p>
          <a:p>
            <a:pPr>
              <a:buNone/>
            </a:pPr>
            <a:endParaRPr lang="cs-CZ" sz="1800" dirty="0" smtClean="0"/>
          </a:p>
          <a:p>
            <a:pPr>
              <a:buNone/>
            </a:pPr>
            <a:r>
              <a:rPr lang="cs-CZ" sz="1800" dirty="0" smtClean="0"/>
              <a:t>§ 578 </a:t>
            </a:r>
            <a:r>
              <a:rPr lang="cs-CZ" sz="1800" i="1" dirty="0" smtClean="0"/>
              <a:t>Práva i povinnosti zaniknou uplynutím doby, na kterou byly omezeny. K zániku dojde již samotným uplynutím posledního dne lhůty a není třeba žádné další </a:t>
            </a:r>
            <a:r>
              <a:rPr lang="cs-CZ" sz="1800" i="1" dirty="0" err="1" smtClean="0"/>
              <a:t>pr</a:t>
            </a:r>
            <a:r>
              <a:rPr lang="cs-CZ" sz="1800" i="1" dirty="0" smtClean="0"/>
              <a:t>. skutečnosti. </a:t>
            </a:r>
            <a:endParaRPr lang="cs-CZ" sz="1800" dirty="0">
              <a:latin typeface="Times New Roman" pitchFamily="18" charset="0"/>
              <a:cs typeface="Times New Roman" pitchFamily="18" charset="0"/>
            </a:endParaRPr>
          </a:p>
        </p:txBody>
      </p:sp>
    </p:spTree>
  </p:cSld>
  <p:clrMapOvr>
    <a:masterClrMapping/>
  </p:clrMapOvr>
  <p:transition>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000108"/>
          </a:xfrm>
        </p:spPr>
        <p:txBody>
          <a:bodyPr>
            <a:normAutofit/>
          </a:bodyPr>
          <a:lstStyle/>
          <a:p>
            <a:r>
              <a:rPr lang="cs-CZ" sz="1800" dirty="0" smtClean="0"/>
              <a:t/>
            </a:r>
            <a:br>
              <a:rPr lang="cs-CZ" sz="1800" dirty="0" smtClean="0"/>
            </a:br>
            <a:r>
              <a:rPr lang="cs-CZ" sz="1800" b="1" i="1" dirty="0" smtClean="0"/>
              <a:t>Promlčení, pojem, podstata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00108"/>
            <a:ext cx="8848756" cy="5857892"/>
          </a:xfrm>
        </p:spPr>
        <p:txBody>
          <a:bodyPr>
            <a:normAutofit/>
          </a:bodyPr>
          <a:lstStyle/>
          <a:p>
            <a:pPr>
              <a:buNone/>
            </a:pPr>
            <a:r>
              <a:rPr lang="cs-CZ" sz="1800" dirty="0" smtClean="0">
                <a:latin typeface="Times New Roman" pitchFamily="18" charset="0"/>
                <a:cs typeface="Times New Roman" pitchFamily="18" charset="0"/>
              </a:rPr>
              <a:t>Promlčením právo nezaniká, ale závažně oslabuje, neboť nárok se stává podmíněným (závislý na tom, zda se povinný promlčení dovolá či nikoliv). </a:t>
            </a:r>
          </a:p>
          <a:p>
            <a:pPr>
              <a:buNone/>
            </a:pPr>
            <a:r>
              <a:rPr lang="cs-CZ" sz="1800" dirty="0" smtClean="0">
                <a:latin typeface="Times New Roman" pitchFamily="18" charset="0"/>
                <a:cs typeface="Times New Roman" pitchFamily="18" charset="0"/>
              </a:rPr>
              <a:t>Právo se promlčí, nebylo-li vykonáno v době stanovené </a:t>
            </a:r>
            <a:r>
              <a:rPr lang="cs-CZ" sz="1800" dirty="0" err="1" smtClean="0">
                <a:latin typeface="Times New Roman" pitchFamily="18" charset="0"/>
                <a:cs typeface="Times New Roman" pitchFamily="18" charset="0"/>
              </a:rPr>
              <a:t>obč</a:t>
            </a:r>
            <a:r>
              <a:rPr lang="cs-CZ" sz="1800" dirty="0" smtClean="0">
                <a:latin typeface="Times New Roman" pitchFamily="18" charset="0"/>
                <a:cs typeface="Times New Roman" pitchFamily="18" charset="0"/>
              </a:rPr>
              <a:t>. zákoníkem. </a:t>
            </a:r>
          </a:p>
          <a:p>
            <a:pPr>
              <a:buNone/>
            </a:pPr>
            <a:r>
              <a:rPr lang="cs-CZ" sz="1800" dirty="0" smtClean="0">
                <a:latin typeface="Times New Roman" pitchFamily="18" charset="0"/>
                <a:cs typeface="Times New Roman" pitchFamily="18" charset="0"/>
              </a:rPr>
              <a:t>Uplynutím promlčecí doby je naplněno první stádium promlčení, v němž se uplatnily dvě skutečnosti: </a:t>
            </a:r>
          </a:p>
          <a:p>
            <a:r>
              <a:rPr lang="cs-CZ" sz="1800" b="1" dirty="0" smtClean="0">
                <a:latin typeface="Times New Roman" pitchFamily="18" charset="0"/>
                <a:cs typeface="Times New Roman" pitchFamily="18" charset="0"/>
              </a:rPr>
              <a:t>uplynutí času </a:t>
            </a:r>
          </a:p>
          <a:p>
            <a:r>
              <a:rPr lang="cs-CZ" sz="1800" b="1" dirty="0" smtClean="0">
                <a:latin typeface="Times New Roman" pitchFamily="18" charset="0"/>
                <a:cs typeface="Times New Roman" pitchFamily="18" charset="0"/>
              </a:rPr>
              <a:t>neuplatnění práva </a:t>
            </a:r>
          </a:p>
          <a:p>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Pokud povinný neuplatní své subjektivní právo promlčení a splní svoji povinnost, nejedná se na straně oprávněného o bezdůvodné obohacení, neboť právní důvod plnění nezanikl. </a:t>
            </a:r>
          </a:p>
          <a:p>
            <a:pPr>
              <a:buNone/>
            </a:pPr>
            <a:endParaRPr lang="cs-CZ" sz="1800" dirty="0" smtClean="0">
              <a:latin typeface="Times New Roman" pitchFamily="18" charset="0"/>
              <a:cs typeface="Times New Roman" pitchFamily="18" charset="0"/>
            </a:endParaRPr>
          </a:p>
          <a:p>
            <a:r>
              <a:rPr lang="cs-CZ" sz="1800" dirty="0" smtClean="0">
                <a:latin typeface="Times New Roman" pitchFamily="18" charset="0"/>
                <a:cs typeface="Times New Roman" pitchFamily="18" charset="0"/>
              </a:rPr>
              <a:t>Druhé stadium promlčení nastává v okamžiku, kdy oprávněný subjekt uplatnil své právo u soudu. Pokud povinný nenamítl promlčení, soud k němu nepřihlíží z úřední povinnosti. Uplatněním námitky promlčení nárok zaniká a právo se stává nevynutitelným. </a:t>
            </a:r>
          </a:p>
          <a:p>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Nepromlčují se </a:t>
            </a:r>
            <a:r>
              <a:rPr lang="cs-CZ" sz="1800" b="1" dirty="0" smtClean="0">
                <a:latin typeface="Times New Roman" pitchFamily="18" charset="0"/>
                <a:cs typeface="Times New Roman" pitchFamily="18" charset="0"/>
              </a:rPr>
              <a:t>osobnostní práva, osobní práva a práva osobně majetková, vlastnické právo, zástavní práva </a:t>
            </a:r>
            <a:r>
              <a:rPr lang="cs-CZ" sz="1800" dirty="0" smtClean="0">
                <a:latin typeface="Times New Roman" pitchFamily="18" charset="0"/>
                <a:cs typeface="Times New Roman" pitchFamily="18" charset="0"/>
              </a:rPr>
              <a:t>(pokud trvá zajištěná pohledávka), práva z vkladů na vkladních knížkách a běžných účtech (pokud vkladový vztah trvá). </a:t>
            </a:r>
            <a:endParaRPr lang="cs-CZ" sz="1800" dirty="0">
              <a:latin typeface="Times New Roman" pitchFamily="18" charset="0"/>
              <a:cs typeface="Times New Roman" pitchFamily="18" charset="0"/>
            </a:endParaRPr>
          </a:p>
        </p:txBody>
      </p:sp>
    </p:spTree>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071546"/>
          </a:xfrm>
        </p:spPr>
        <p:txBody>
          <a:bodyPr>
            <a:normAutofit fontScale="90000"/>
          </a:bodyPr>
          <a:lstStyle/>
          <a:p>
            <a:r>
              <a:rPr lang="cs-CZ" sz="2000" dirty="0"/>
              <a:t/>
            </a:r>
            <a:br>
              <a:rPr lang="cs-CZ" sz="2000" dirty="0"/>
            </a:br>
            <a:r>
              <a:rPr lang="cs-CZ" sz="2000" b="1" i="1" dirty="0"/>
              <a:t>Pojem a předmět občanského práva, metoda občanskoprávní regulace </a:t>
            </a:r>
            <a:br>
              <a:rPr lang="cs-CZ" sz="2000" b="1" i="1" dirty="0"/>
            </a:br>
            <a:endParaRPr lang="cs-CZ" sz="2000" dirty="0"/>
          </a:p>
        </p:txBody>
      </p:sp>
      <p:sp>
        <p:nvSpPr>
          <p:cNvPr id="3" name="Zástupný symbol pro obsah 2"/>
          <p:cNvSpPr>
            <a:spLocks noGrp="1"/>
          </p:cNvSpPr>
          <p:nvPr>
            <p:ph idx="1"/>
          </p:nvPr>
        </p:nvSpPr>
        <p:spPr>
          <a:xfrm>
            <a:off x="0" y="1000108"/>
            <a:ext cx="9144000" cy="5857892"/>
          </a:xfrm>
        </p:spPr>
        <p:txBody>
          <a:bodyPr>
            <a:normAutofit/>
          </a:bodyPr>
          <a:lstStyle/>
          <a:p>
            <a:pPr>
              <a:buNone/>
            </a:pPr>
            <a:r>
              <a:rPr lang="cs-CZ" sz="1800" dirty="0"/>
              <a:t>Právní řád se člení na právo </a:t>
            </a:r>
            <a:r>
              <a:rPr lang="cs-CZ" sz="1800" b="1" i="1" dirty="0"/>
              <a:t>soukromé a veřejné. </a:t>
            </a:r>
            <a:endParaRPr lang="cs-CZ" sz="1800" b="1" i="1" dirty="0" smtClean="0"/>
          </a:p>
          <a:p>
            <a:pPr>
              <a:buNone/>
            </a:pPr>
            <a:r>
              <a:rPr lang="cs-CZ" sz="1800" i="1" dirty="0" smtClean="0"/>
              <a:t>Pro </a:t>
            </a:r>
            <a:r>
              <a:rPr lang="cs-CZ" sz="1800" i="1" dirty="0"/>
              <a:t>odlišení obou sfér byla vytvořena v podstatě dvě kritéria: </a:t>
            </a:r>
            <a:endParaRPr lang="cs-CZ" sz="1800" i="1" dirty="0" smtClean="0"/>
          </a:p>
          <a:p>
            <a:r>
              <a:rPr lang="cs-CZ" sz="1800" dirty="0" smtClean="0"/>
              <a:t>prvním </a:t>
            </a:r>
            <a:r>
              <a:rPr lang="cs-CZ" sz="1800" dirty="0"/>
              <a:t>a současně původním je </a:t>
            </a:r>
            <a:r>
              <a:rPr lang="cs-CZ" sz="1800" b="1" u="sng" dirty="0"/>
              <a:t>hledisko zájmové </a:t>
            </a:r>
            <a:r>
              <a:rPr lang="cs-CZ" sz="1800" dirty="0"/>
              <a:t>(</a:t>
            </a:r>
            <a:r>
              <a:rPr lang="cs-CZ" sz="1800" dirty="0" err="1"/>
              <a:t>soukr</a:t>
            </a:r>
            <a:r>
              <a:rPr lang="cs-CZ" sz="1800" dirty="0"/>
              <a:t>. </a:t>
            </a:r>
            <a:r>
              <a:rPr lang="cs-CZ" sz="1800" dirty="0" err="1"/>
              <a:t>pr</a:t>
            </a:r>
            <a:r>
              <a:rPr lang="cs-CZ" sz="1800" dirty="0"/>
              <a:t>. respektuje míru osobní svobody jednotlivce, zatímco </a:t>
            </a:r>
            <a:r>
              <a:rPr lang="cs-CZ" sz="1800" dirty="0" err="1"/>
              <a:t>pr</a:t>
            </a:r>
            <a:r>
              <a:rPr lang="cs-CZ" sz="1800" dirty="0"/>
              <a:t>. veřejné je zaměřeno na ochranu věcí veřejných, veřejného pořádku, veř. institucí …) </a:t>
            </a:r>
          </a:p>
          <a:p>
            <a:r>
              <a:rPr lang="cs-CZ" sz="1800" dirty="0"/>
              <a:t>Dalším je </a:t>
            </a:r>
            <a:r>
              <a:rPr lang="cs-CZ" sz="1800" b="1" u="sng" dirty="0"/>
              <a:t>hledisko mocenské </a:t>
            </a:r>
            <a:r>
              <a:rPr lang="cs-CZ" sz="1800" dirty="0"/>
              <a:t>(jsou-li vztahy právem regulované jsou vztahy rovnosti, či nadřízenosti a podřízenosti) </a:t>
            </a:r>
          </a:p>
          <a:p>
            <a:pPr>
              <a:buNone/>
            </a:pPr>
            <a:r>
              <a:rPr lang="cs-CZ" sz="1800" dirty="0"/>
              <a:t>Za kritérium odlišující právo soukromé a právo veřejné je všeobecně považována </a:t>
            </a:r>
            <a:r>
              <a:rPr lang="cs-CZ" sz="1800" b="1" u="sng" dirty="0"/>
              <a:t>metoda občanskoprávní regulace</a:t>
            </a:r>
            <a:r>
              <a:rPr lang="cs-CZ" sz="1800" b="1" dirty="0"/>
              <a:t>. </a:t>
            </a:r>
            <a:r>
              <a:rPr lang="cs-CZ" sz="1800" dirty="0"/>
              <a:t>Jde o </a:t>
            </a:r>
            <a:r>
              <a:rPr lang="cs-CZ" sz="1800" i="1" dirty="0"/>
              <a:t>kritérium</a:t>
            </a:r>
            <a:r>
              <a:rPr lang="cs-CZ" sz="1800" dirty="0"/>
              <a:t> těsně spjaté s dělením celého právního řádu na základní právní odvětví. Za metodu úpravy se považuje buď rovnost subjektů, na jedné straně, a nadřízenost a podřízenost mezi subjekty právního vztahu na straně </a:t>
            </a:r>
            <a:r>
              <a:rPr lang="cs-CZ" sz="1800" dirty="0" smtClean="0"/>
              <a:t>druhé</a:t>
            </a:r>
            <a:endParaRPr lang="cs-CZ" sz="1800" i="1" dirty="0"/>
          </a:p>
          <a:p>
            <a:pPr>
              <a:buNone/>
            </a:pPr>
            <a:r>
              <a:rPr lang="cs-CZ" sz="1800" dirty="0"/>
              <a:t>Zákonné vymezení metody </a:t>
            </a:r>
            <a:r>
              <a:rPr lang="cs-CZ" sz="1800" dirty="0" err="1"/>
              <a:t>občanskopr</a:t>
            </a:r>
            <a:r>
              <a:rPr lang="cs-CZ" sz="1800" dirty="0"/>
              <a:t>. regulace: OZ § 2/2 </a:t>
            </a:r>
            <a:r>
              <a:rPr lang="cs-CZ" sz="1800" i="1" dirty="0"/>
              <a:t>„V občanskoprávních vztazích mají účastníci rovné postavení.“ </a:t>
            </a:r>
          </a:p>
          <a:p>
            <a:pPr>
              <a:buNone/>
            </a:pPr>
            <a:r>
              <a:rPr lang="cs-CZ" sz="1800" dirty="0"/>
              <a:t>To se projevuje ve dvou základních směrech: </a:t>
            </a:r>
          </a:p>
          <a:p>
            <a:r>
              <a:rPr lang="cs-CZ" sz="1800" dirty="0" smtClean="0"/>
              <a:t>žádný </a:t>
            </a:r>
            <a:r>
              <a:rPr lang="cs-CZ" sz="1800" dirty="0"/>
              <a:t>s účastníků nemůže druhému subjektu jednostranně ukládat povinnosti či převádět práva </a:t>
            </a:r>
          </a:p>
          <a:p>
            <a:r>
              <a:rPr lang="cs-CZ" sz="1800" dirty="0" smtClean="0"/>
              <a:t>žádný s účastníků není způsobilý autoritativně rozhodovat od právech a povinnostech vznikajících z občanskoprávních vztahů </a:t>
            </a:r>
          </a:p>
          <a:p>
            <a:pPr>
              <a:buNone/>
            </a:pPr>
            <a:endParaRPr lang="cs-CZ" sz="1800" dirty="0"/>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844" y="0"/>
            <a:ext cx="8848756" cy="642918"/>
          </a:xfrm>
        </p:spPr>
        <p:txBody>
          <a:bodyPr>
            <a:normAutofit fontScale="90000"/>
          </a:bodyPr>
          <a:lstStyle/>
          <a:p>
            <a:r>
              <a:rPr lang="cs-CZ" sz="1800" dirty="0" smtClean="0"/>
              <a:t/>
            </a:r>
            <a:br>
              <a:rPr lang="cs-CZ" sz="1800" dirty="0" smtClean="0"/>
            </a:br>
            <a:r>
              <a:rPr lang="cs-CZ" sz="1800" b="1" i="1" dirty="0" smtClean="0"/>
              <a:t>Promlčecí doba (počátek, běh promlčecí doby, délka)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500042"/>
            <a:ext cx="9001156" cy="6357958"/>
          </a:xfrm>
        </p:spPr>
        <p:txBody>
          <a:bodyPr>
            <a:normAutofit/>
          </a:bodyPr>
          <a:lstStyle/>
          <a:p>
            <a:pPr>
              <a:buNone/>
            </a:pPr>
            <a:r>
              <a:rPr lang="cs-CZ" sz="1600" dirty="0" smtClean="0"/>
              <a:t>Ke vzniku následků promlčení se vyžaduje uplynutí promlčecí doby. Její počátek je určen buď objektivně nebo subjektivně. </a:t>
            </a:r>
          </a:p>
          <a:p>
            <a:r>
              <a:rPr lang="cs-CZ" sz="1600" dirty="0" smtClean="0"/>
              <a:t>Objektivním počátkem běhu promlčecí doby je den, kdy právo mohlo být vykonáno poprvé (§ 101). </a:t>
            </a:r>
          </a:p>
          <a:p>
            <a:r>
              <a:rPr lang="cs-CZ" sz="1600" dirty="0" smtClean="0"/>
              <a:t>Objektivní počátek běhu promlčecí lhůty může být určen i specificky (§ 102 a následující). </a:t>
            </a:r>
          </a:p>
          <a:p>
            <a:pPr>
              <a:buNone/>
            </a:pPr>
            <a:r>
              <a:rPr lang="cs-CZ" sz="1600" dirty="0" smtClean="0"/>
              <a:t>Ve stanovených případech je počátek běhu závislý na subjektivních skutečnostech, což je výrazem ochrany oprávněného (§ 106 a 107). </a:t>
            </a:r>
          </a:p>
          <a:p>
            <a:pPr>
              <a:buNone/>
            </a:pPr>
            <a:r>
              <a:rPr lang="pl-PL" sz="1600" b="1" dirty="0" smtClean="0"/>
              <a:t>Obecná promlčecí doba je tříletá </a:t>
            </a:r>
          </a:p>
          <a:p>
            <a:pPr>
              <a:buNone/>
            </a:pPr>
            <a:r>
              <a:rPr lang="pl-PL" sz="1600" b="1" dirty="0" smtClean="0"/>
              <a:t>Kratší promlčecí doba je stanovena 2 roky u: </a:t>
            </a:r>
            <a:endParaRPr lang="cs-CZ" sz="1600" dirty="0" smtClean="0"/>
          </a:p>
          <a:p>
            <a:r>
              <a:rPr lang="cs-CZ" sz="1600" dirty="0" smtClean="0"/>
              <a:t>práv na náhradu škody v případě subjektivně určeného počátku </a:t>
            </a:r>
          </a:p>
          <a:p>
            <a:r>
              <a:rPr lang="cs-CZ" sz="1600" dirty="0" smtClean="0"/>
              <a:t>práv na vydání plnění z bezdůvodného obohacení (v příp. sub. určeného počátku) </a:t>
            </a:r>
          </a:p>
          <a:p>
            <a:endParaRPr lang="cs-CZ" sz="1600" dirty="0" smtClean="0"/>
          </a:p>
          <a:p>
            <a:pPr>
              <a:buNone/>
            </a:pPr>
            <a:r>
              <a:rPr lang="pl-PL" sz="1600" dirty="0" smtClean="0"/>
              <a:t>Promlčecí doba </a:t>
            </a:r>
            <a:r>
              <a:rPr lang="pl-PL" sz="1600" b="1" dirty="0" smtClean="0"/>
              <a:t>1 rok u: </a:t>
            </a:r>
            <a:endParaRPr lang="cs-CZ" sz="1600" dirty="0" smtClean="0"/>
          </a:p>
          <a:p>
            <a:r>
              <a:rPr lang="cs-CZ" sz="1600" dirty="0" smtClean="0"/>
              <a:t>práv z přepravy (vyjma práv na náhradu škody u přepravy osob) </a:t>
            </a:r>
          </a:p>
          <a:p>
            <a:endParaRPr lang="cs-CZ" sz="1600" dirty="0" smtClean="0"/>
          </a:p>
          <a:p>
            <a:pPr>
              <a:buNone/>
            </a:pPr>
            <a:r>
              <a:rPr lang="pl-PL" sz="1600" b="1" dirty="0" smtClean="0"/>
              <a:t>Delší promlčecí doba je stanovena na 10 let u: </a:t>
            </a:r>
            <a:endParaRPr lang="cs-CZ" sz="1600" dirty="0" smtClean="0"/>
          </a:p>
          <a:p>
            <a:r>
              <a:rPr lang="cs-CZ" sz="1600" dirty="0" smtClean="0"/>
              <a:t>práv na náhradu škody způsobené úmyslně </a:t>
            </a:r>
          </a:p>
          <a:p>
            <a:r>
              <a:rPr lang="cs-CZ" sz="1600" dirty="0" smtClean="0"/>
              <a:t>práv na vydání plnění z úmyslného bezdůvodného obohacení </a:t>
            </a:r>
          </a:p>
          <a:p>
            <a:r>
              <a:rPr lang="cs-CZ" sz="1600" dirty="0" smtClean="0"/>
              <a:t>práv odpovídajících věcnému břemenu</a:t>
            </a:r>
          </a:p>
          <a:p>
            <a:r>
              <a:rPr lang="cs-CZ" sz="1600" dirty="0" smtClean="0"/>
              <a:t>práv přiznaných pravomocným rozhodnutím soudu nebo jiného orgánu </a:t>
            </a:r>
          </a:p>
          <a:p>
            <a:r>
              <a:rPr lang="cs-CZ" sz="1600" dirty="0" smtClean="0"/>
              <a:t>práv písemně uznaných dlužníkem co do důvodu i výše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42852"/>
          </a:xfrm>
        </p:spPr>
        <p:txBody>
          <a:bodyPr>
            <a:normAutofit fontScale="90000"/>
          </a:bodyPr>
          <a:lstStyle/>
          <a:p>
            <a:endParaRPr lang="cs-CZ" dirty="0"/>
          </a:p>
        </p:txBody>
      </p:sp>
      <p:sp>
        <p:nvSpPr>
          <p:cNvPr id="3" name="Zástupný symbol pro obsah 2"/>
          <p:cNvSpPr>
            <a:spLocks noGrp="1"/>
          </p:cNvSpPr>
          <p:nvPr>
            <p:ph idx="1"/>
          </p:nvPr>
        </p:nvSpPr>
        <p:spPr>
          <a:xfrm>
            <a:off x="142844" y="428604"/>
            <a:ext cx="9001156" cy="6429396"/>
          </a:xfrm>
        </p:spPr>
        <p:txBody>
          <a:bodyPr>
            <a:normAutofit/>
          </a:bodyPr>
          <a:lstStyle/>
          <a:p>
            <a:r>
              <a:rPr lang="cs-CZ" sz="1600" b="1" dirty="0" smtClean="0"/>
              <a:t>Kombinované promlčecí doby </a:t>
            </a:r>
            <a:r>
              <a:rPr lang="cs-CZ" sz="1600" dirty="0" smtClean="0"/>
              <a:t>jsou lhůty se subjektivně nebo objektivně určeným počátkem. </a:t>
            </a:r>
          </a:p>
          <a:p>
            <a:pPr>
              <a:buNone/>
            </a:pPr>
            <a:r>
              <a:rPr lang="cs-CZ" sz="1600" dirty="0" smtClean="0"/>
              <a:t>Právo se promlčí uplynutím subjektivně určené lhůty, nejpozději uplynutím objektivně určené lhůty!!! </a:t>
            </a:r>
          </a:p>
          <a:p>
            <a:pPr>
              <a:buNone/>
            </a:pPr>
            <a:endParaRPr lang="cs-CZ" sz="1600" dirty="0" smtClean="0"/>
          </a:p>
          <a:p>
            <a:r>
              <a:rPr lang="cs-CZ" sz="1600" b="1" i="1" dirty="0" smtClean="0"/>
              <a:t>Promlčecí doba nezačíná, </a:t>
            </a:r>
            <a:r>
              <a:rPr lang="cs-CZ" sz="1600" i="1" dirty="0" smtClean="0"/>
              <a:t>jestliže nastala skutečnost, od níž obvykle začíná běžet promlčecí doba, ale v důsledku zákonem předvídané překážky se počátek odsouvá (práva osob, které musí mýt zákonného zástupce a nemají ho § 113…). </a:t>
            </a:r>
          </a:p>
          <a:p>
            <a:pPr>
              <a:buNone/>
            </a:pPr>
            <a:endParaRPr lang="cs-CZ" sz="1600" i="1" dirty="0" smtClean="0"/>
          </a:p>
          <a:p>
            <a:r>
              <a:rPr lang="cs-CZ" sz="1600" dirty="0" smtClean="0"/>
              <a:t>Pokud nastal počátek promlčecí doby, tato běží, ale v jejím průběhu nastala taková skutečnost, která způsobuje, že se odsouvá konec promlčecí doby, který by jinak nastal, lze hovořit o tom, že </a:t>
            </a:r>
            <a:r>
              <a:rPr lang="cs-CZ" sz="1600" b="1" i="1" dirty="0" smtClean="0"/>
              <a:t>promlčecí doba nekončí </a:t>
            </a:r>
            <a:r>
              <a:rPr lang="cs-CZ" sz="1600" i="1" dirty="0" smtClean="0"/>
              <a:t>(práva osob, které musí mýt zákonného zástupce a ztratí ho …). </a:t>
            </a:r>
          </a:p>
          <a:p>
            <a:pPr>
              <a:buNone/>
            </a:pPr>
            <a:endParaRPr lang="cs-CZ" sz="1600" i="1" dirty="0" smtClean="0"/>
          </a:p>
          <a:p>
            <a:r>
              <a:rPr lang="cs-CZ" sz="1600" dirty="0" smtClean="0"/>
              <a:t>Jestliže v průběhu promlčecí doby nastala taková překážka, po dobu jejíhož trvání se běh promlčecí doby zastavil a neběží, jde o </a:t>
            </a:r>
            <a:r>
              <a:rPr lang="cs-CZ" sz="1600" b="1" i="1" dirty="0" smtClean="0"/>
              <a:t>stavení běhu promlčecí doby </a:t>
            </a:r>
            <a:r>
              <a:rPr lang="cs-CZ" sz="1600" i="1" dirty="0" smtClean="0"/>
              <a:t>(uplatní-li věřitel v promlčecí době právo u soudu…). Promlčecí doba, která uběhla před překážkou a po jejím skončení, se sčítá. </a:t>
            </a:r>
          </a:p>
          <a:p>
            <a:pPr>
              <a:buNone/>
            </a:pPr>
            <a:endParaRPr lang="cs-CZ" sz="1600" i="1" dirty="0" smtClean="0"/>
          </a:p>
          <a:p>
            <a:r>
              <a:rPr lang="cs-CZ" sz="1600" dirty="0" smtClean="0"/>
              <a:t>Dojde-li ke skutečnosti, která způsobuje </a:t>
            </a:r>
            <a:r>
              <a:rPr lang="cs-CZ" sz="1600" b="1" i="1" dirty="0" smtClean="0"/>
              <a:t>přerušení běhu promlčecí doby, </a:t>
            </a:r>
            <a:r>
              <a:rPr lang="cs-CZ" sz="1600" i="1" dirty="0" smtClean="0"/>
              <a:t>znamená to, že k uplynulé části promlčecí doby se nepřihlíží a promlčecí doba začíná běžet znovu od svého počátku (bylo-li právo přiznáno pravomocným rozhodnutím soudu). Po odpadnutí překážky začíná běžet promlčecí doba znovu od svého počátku. </a:t>
            </a:r>
            <a:endParaRPr lang="cs-CZ" sz="1600" dirty="0">
              <a:latin typeface="Times New Roman" pitchFamily="18" charset="0"/>
              <a:cs typeface="Times New Roman" pitchFamily="18" charset="0"/>
            </a:endParaRPr>
          </a:p>
        </p:txBody>
      </p:sp>
    </p:spTree>
  </p:cSld>
  <p:clrMapOvr>
    <a:masterClrMapping/>
  </p:clrMapOvr>
  <p:transition>
    <p:wipe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844" y="0"/>
            <a:ext cx="8848756" cy="1000108"/>
          </a:xfrm>
        </p:spPr>
        <p:txBody>
          <a:bodyPr>
            <a:normAutofit fontScale="90000"/>
          </a:bodyPr>
          <a:lstStyle/>
          <a:p>
            <a:r>
              <a:rPr lang="cs-CZ" sz="2000" dirty="0" smtClean="0"/>
              <a:t/>
            </a:r>
            <a:br>
              <a:rPr lang="cs-CZ" sz="2000" dirty="0" smtClean="0"/>
            </a:br>
            <a:r>
              <a:rPr lang="cs-CZ" sz="2000" b="1" i="1" dirty="0" smtClean="0"/>
              <a:t>Prekluze, pojem, podstata </a:t>
            </a:r>
            <a:br>
              <a:rPr lang="cs-CZ" sz="2000" b="1" i="1" dirty="0" smtClean="0"/>
            </a:br>
            <a:endParaRPr lang="cs-CZ" sz="20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a:bodyPr>
          <a:lstStyle/>
          <a:p>
            <a:pPr>
              <a:buNone/>
            </a:pPr>
            <a:r>
              <a:rPr lang="cs-CZ" sz="1800" dirty="0" smtClean="0"/>
              <a:t>Následkem prekluze je zánik práva jeho neuplatněním v prekluzívní době. Je třeba dvou předpokladů: </a:t>
            </a:r>
          </a:p>
          <a:p>
            <a:endParaRPr lang="cs-CZ" sz="1800" dirty="0" smtClean="0"/>
          </a:p>
          <a:p>
            <a:r>
              <a:rPr lang="cs-CZ" sz="1800" b="1" dirty="0" smtClean="0"/>
              <a:t>uplynutí určité doby </a:t>
            </a:r>
          </a:p>
          <a:p>
            <a:r>
              <a:rPr lang="cs-CZ" sz="1800" b="1" dirty="0" smtClean="0"/>
              <a:t>neuplatnění práva v této době </a:t>
            </a:r>
          </a:p>
          <a:p>
            <a:endParaRPr lang="cs-CZ" sz="1800" dirty="0" smtClean="0"/>
          </a:p>
          <a:p>
            <a:pPr>
              <a:buNone/>
            </a:pPr>
            <a:r>
              <a:rPr lang="cs-CZ" sz="1800" dirty="0" smtClean="0"/>
              <a:t>Jsou-li oba předpoklady splněny, nastávají právní následky prekluze: </a:t>
            </a:r>
          </a:p>
          <a:p>
            <a:r>
              <a:rPr lang="cs-CZ" sz="1800" b="1" dirty="0" smtClean="0"/>
              <a:t>zaniká subjektivní právo (i nárok) </a:t>
            </a:r>
          </a:p>
          <a:p>
            <a:r>
              <a:rPr lang="cs-CZ" sz="1800" b="1" dirty="0" smtClean="0"/>
              <a:t>příslušný orgán přihlíží k prekluzi </a:t>
            </a:r>
            <a:r>
              <a:rPr lang="cs-CZ" sz="1800" b="1" i="1" dirty="0" smtClean="0"/>
              <a:t>ex offo </a:t>
            </a:r>
            <a:endParaRPr lang="cs-CZ" sz="1800" b="1" dirty="0" smtClean="0"/>
          </a:p>
          <a:p>
            <a:r>
              <a:rPr lang="cs-CZ" sz="1800" b="1" dirty="0" smtClean="0"/>
              <a:t>plnění po uplynutí prekluzívní doby, je bezdůvodné obohacení </a:t>
            </a:r>
          </a:p>
          <a:p>
            <a:endParaRPr lang="cs-CZ" sz="1800" dirty="0" smtClean="0"/>
          </a:p>
          <a:p>
            <a:pPr>
              <a:buNone/>
            </a:pPr>
            <a:r>
              <a:rPr lang="cs-CZ" sz="1800" dirty="0" smtClean="0"/>
              <a:t>V občanském právu jsou prekluzívní doby vcelku výjimečně a musí být zákonem výslovně stanoveny (reklamační lhůty). </a:t>
            </a:r>
          </a:p>
          <a:p>
            <a:pPr>
              <a:buNone/>
            </a:pPr>
            <a:r>
              <a:rPr lang="cs-CZ" sz="1800" dirty="0" smtClean="0"/>
              <a:t>Prekluzívní lhůty nemohou být prodlouženy, jejich se nezastavuje ani nepřerušuje. Výjimkou je ustanovení § 627. </a:t>
            </a:r>
            <a:endParaRPr lang="cs-CZ" sz="1800" dirty="0">
              <a:latin typeface="Times New Roman" pitchFamily="18" charset="0"/>
              <a:cs typeface="Times New Roman" pitchFamily="18" charset="0"/>
            </a:endParaRPr>
          </a:p>
        </p:txBody>
      </p:sp>
    </p:spTree>
  </p:cSld>
  <p:clrMapOvr>
    <a:masterClrMapping/>
  </p:clrMapOvr>
  <p:transition>
    <p:wipe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642918"/>
          </a:xfrm>
        </p:spPr>
        <p:txBody>
          <a:bodyPr>
            <a:normAutofit fontScale="90000"/>
          </a:bodyPr>
          <a:lstStyle/>
          <a:p>
            <a:r>
              <a:rPr lang="cs-CZ" sz="1800" dirty="0" smtClean="0"/>
              <a:t/>
            </a:r>
            <a:br>
              <a:rPr lang="cs-CZ" sz="1800" dirty="0" smtClean="0"/>
            </a:br>
            <a:r>
              <a:rPr lang="cs-CZ" sz="1800" b="1" i="1" dirty="0" smtClean="0"/>
              <a:t>Ochrana osobnosti, pojem, předmět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714356"/>
            <a:ext cx="9144000" cy="6143644"/>
          </a:xfrm>
        </p:spPr>
        <p:txBody>
          <a:bodyPr>
            <a:normAutofit/>
          </a:bodyPr>
          <a:lstStyle/>
          <a:p>
            <a:pPr>
              <a:buNone/>
            </a:pPr>
            <a:r>
              <a:rPr lang="cs-CZ" sz="1800" dirty="0" smtClean="0"/>
              <a:t>K osobnosti fyzické se vážou práva osobní povahy, která jsou ustáleně označována jako </a:t>
            </a:r>
            <a:r>
              <a:rPr lang="cs-CZ" sz="1800" b="1" dirty="0" smtClean="0"/>
              <a:t>všeobecná osobnostní práva. </a:t>
            </a:r>
            <a:endParaRPr lang="cs-CZ" sz="1800" dirty="0" smtClean="0"/>
          </a:p>
          <a:p>
            <a:pPr>
              <a:buNone/>
            </a:pPr>
            <a:r>
              <a:rPr lang="cs-CZ" sz="1800" dirty="0" smtClean="0"/>
              <a:t>Jsou :</a:t>
            </a:r>
          </a:p>
          <a:p>
            <a:pPr>
              <a:buFont typeface="+mj-lt"/>
              <a:buAutoNum type="arabicPeriod"/>
            </a:pPr>
            <a:r>
              <a:rPr lang="cs-CZ" sz="1800" dirty="0" smtClean="0"/>
              <a:t>nezadatelná, </a:t>
            </a:r>
          </a:p>
          <a:p>
            <a:pPr>
              <a:buFont typeface="+mj-lt"/>
              <a:buAutoNum type="arabicPeriod"/>
            </a:pPr>
            <a:r>
              <a:rPr lang="cs-CZ" sz="1800" dirty="0" smtClean="0"/>
              <a:t>nezcizitelná, </a:t>
            </a:r>
          </a:p>
          <a:p>
            <a:pPr>
              <a:buFont typeface="+mj-lt"/>
              <a:buAutoNum type="arabicPeriod"/>
            </a:pPr>
            <a:r>
              <a:rPr lang="cs-CZ" sz="1800" dirty="0" smtClean="0"/>
              <a:t>nepromlčitelná</a:t>
            </a:r>
          </a:p>
          <a:p>
            <a:pPr>
              <a:buFont typeface="+mj-lt"/>
              <a:buAutoNum type="arabicPeriod"/>
            </a:pPr>
            <a:r>
              <a:rPr lang="cs-CZ" sz="1800" dirty="0" smtClean="0"/>
              <a:t>nezrušitelná. </a:t>
            </a:r>
          </a:p>
          <a:p>
            <a:pPr>
              <a:buNone/>
            </a:pPr>
            <a:r>
              <a:rPr lang="cs-CZ" sz="1800" dirty="0" smtClean="0"/>
              <a:t>Cílem jejich úpravy je zabezpečit respektování osobnosti FO a tím její všestranný svobodný rozvoj. </a:t>
            </a:r>
          </a:p>
          <a:p>
            <a:r>
              <a:rPr lang="cs-CZ" sz="1800" dirty="0" smtClean="0"/>
              <a:t>Náš právní řád zakotvuje právo na ochranu osobnosti jako </a:t>
            </a:r>
            <a:r>
              <a:rPr lang="cs-CZ" sz="1800" i="1" u="sng" dirty="0" smtClean="0"/>
              <a:t>základní lidské právo. </a:t>
            </a:r>
          </a:p>
          <a:p>
            <a:r>
              <a:rPr lang="cs-CZ" sz="1800" dirty="0" smtClean="0"/>
              <a:t>Čl. 10 LZPS „</a:t>
            </a:r>
            <a:r>
              <a:rPr lang="cs-CZ" sz="1800" i="1" dirty="0" smtClean="0"/>
              <a:t>Každý má právo, aby byla zachována jeho lidská důstojnost, osobní čest, dobrá pověst a chráněno jeho dobré jméno“ </a:t>
            </a:r>
          </a:p>
          <a:p>
            <a:pPr>
              <a:buNone/>
            </a:pPr>
            <a:endParaRPr lang="cs-CZ" sz="1800" i="1" dirty="0" smtClean="0"/>
          </a:p>
          <a:p>
            <a:pPr>
              <a:buNone/>
            </a:pPr>
            <a:r>
              <a:rPr lang="cs-CZ" sz="1800" dirty="0" smtClean="0"/>
              <a:t>Dále tyto práva jsou zakotvena v mezinárodních smlouvách podle čl. 10 Ústavy: </a:t>
            </a:r>
          </a:p>
          <a:p>
            <a:r>
              <a:rPr lang="cs-CZ" sz="1800" b="1" i="1" dirty="0" smtClean="0"/>
              <a:t>evropská Úmluva o ochraně lidských práv a základních svobod, </a:t>
            </a:r>
          </a:p>
          <a:p>
            <a:r>
              <a:rPr lang="cs-CZ" sz="1800" b="1" i="1" dirty="0" smtClean="0"/>
              <a:t>Úmluva o biomedicíně </a:t>
            </a:r>
            <a:endParaRPr lang="cs-CZ" sz="1800" dirty="0">
              <a:latin typeface="Times New Roman" pitchFamily="18" charset="0"/>
              <a:cs typeface="Times New Roman" pitchFamily="18" charset="0"/>
            </a:endParaRPr>
          </a:p>
        </p:txBody>
      </p:sp>
    </p:spTree>
  </p:cSld>
  <p:clrMapOvr>
    <a:masterClrMapping/>
  </p:clrMapOvr>
  <p:transition>
    <p:wipe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214290"/>
            <a:ext cx="8686800" cy="571504"/>
          </a:xfrm>
        </p:spPr>
        <p:txBody>
          <a:bodyPr>
            <a:normAutofit fontScale="90000"/>
          </a:bodyPr>
          <a:lstStyle/>
          <a:p>
            <a:r>
              <a:rPr lang="cs-CZ" sz="1800" dirty="0" smtClean="0"/>
              <a:t/>
            </a:r>
            <a:br>
              <a:rPr lang="cs-CZ" sz="1800" dirty="0" smtClean="0"/>
            </a:br>
            <a:r>
              <a:rPr lang="cs-CZ" sz="1800" b="1" i="1" dirty="0" smtClean="0"/>
              <a:t>Ochrana osobnosti, pojem, předmět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9144000" cy="5786454"/>
          </a:xfrm>
        </p:spPr>
        <p:txBody>
          <a:bodyPr>
            <a:normAutofit/>
          </a:bodyPr>
          <a:lstStyle/>
          <a:p>
            <a:pPr>
              <a:buNone/>
            </a:pPr>
            <a:r>
              <a:rPr lang="cs-CZ" sz="1800" dirty="0" smtClean="0"/>
              <a:t>Vymezení předmětu všeobecných osobnostních práv obsahuje ustanovení § 11 z nichž některé jsou dále rozvedeny v § 12/1. </a:t>
            </a:r>
          </a:p>
          <a:p>
            <a:pPr>
              <a:buNone/>
            </a:pPr>
            <a:r>
              <a:rPr lang="cs-CZ" sz="1800" dirty="0" smtClean="0"/>
              <a:t>Mezi statky, které jsou hodny ochrany patří: </a:t>
            </a:r>
          </a:p>
          <a:p>
            <a:endParaRPr lang="cs-CZ" sz="1800" dirty="0" smtClean="0"/>
          </a:p>
          <a:p>
            <a:r>
              <a:rPr lang="cs-CZ" sz="1800" dirty="0" smtClean="0"/>
              <a:t>zdraví (včetně duševní i tělesné integrity) </a:t>
            </a:r>
          </a:p>
          <a:p>
            <a:r>
              <a:rPr lang="cs-CZ" sz="1800" dirty="0" smtClean="0"/>
              <a:t>občanská čest </a:t>
            </a:r>
          </a:p>
          <a:p>
            <a:r>
              <a:rPr lang="cs-CZ" sz="1800" dirty="0" smtClean="0"/>
              <a:t>lidská důstojnost </a:t>
            </a:r>
          </a:p>
          <a:p>
            <a:r>
              <a:rPr lang="cs-CZ" sz="1800" dirty="0" smtClean="0"/>
              <a:t>soukromí </a:t>
            </a:r>
          </a:p>
          <a:p>
            <a:r>
              <a:rPr lang="cs-CZ" sz="1800" dirty="0" smtClean="0"/>
              <a:t>jméno (i přezdívka či pseudonym) </a:t>
            </a:r>
          </a:p>
          <a:p>
            <a:r>
              <a:rPr lang="cs-CZ" sz="1800" dirty="0" smtClean="0"/>
              <a:t>projevy osobní povahy </a:t>
            </a:r>
          </a:p>
          <a:p>
            <a:r>
              <a:rPr lang="cs-CZ" sz="1800" dirty="0" smtClean="0"/>
              <a:t>jiné předměty práva na </a:t>
            </a:r>
            <a:r>
              <a:rPr lang="cs-CZ" sz="1800" dirty="0" err="1" smtClean="0"/>
              <a:t>ochr</a:t>
            </a:r>
            <a:r>
              <a:rPr lang="cs-CZ" sz="1800" dirty="0" smtClean="0"/>
              <a:t>. osobnosti (osobní svoboda, osobní tajemství, listovní tajemství, podoba, hlas, osobní údaje, dobré jméno, profesní, obchodní, vědecká čest, svoboda vyznání a náboženského cítění, zdravé životní prostředí, pracovní síla…) </a:t>
            </a:r>
          </a:p>
          <a:p>
            <a:endParaRPr lang="cs-CZ" sz="1800" dirty="0" smtClean="0"/>
          </a:p>
          <a:p>
            <a:r>
              <a:rPr lang="cs-CZ" sz="1800" dirty="0" smtClean="0"/>
              <a:t>§ 12/1 </a:t>
            </a:r>
            <a:r>
              <a:rPr lang="cs-CZ" sz="1800" i="1" dirty="0" smtClean="0"/>
              <a:t>Písemnosti osobní povahy, podobizny, obrazové snímky a obrazové a zvukové záznamy týkající se FO nebo jejích projevů osobní povahy smějí být pořízeny nebo použity jen s jejím souhlasem. </a:t>
            </a:r>
            <a:endParaRPr lang="cs-CZ" sz="1800" dirty="0">
              <a:latin typeface="Times New Roman" pitchFamily="18" charset="0"/>
              <a:cs typeface="Times New Roman" pitchFamily="18" charset="0"/>
            </a:endParaRPr>
          </a:p>
        </p:txBody>
      </p:sp>
    </p:spTree>
  </p:cSld>
  <p:clrMapOvr>
    <a:masterClrMapping/>
  </p:clrMapOvr>
  <p:transition>
    <p:wipe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357166"/>
            <a:ext cx="8991600" cy="642942"/>
          </a:xfrm>
        </p:spPr>
        <p:txBody>
          <a:bodyPr>
            <a:normAutofit/>
          </a:bodyPr>
          <a:lstStyle/>
          <a:p>
            <a:r>
              <a:rPr lang="cs-CZ" sz="1800" b="1" i="1" dirty="0" smtClean="0"/>
              <a:t>Ochrana osobnosti, pojem, předmět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9144000" cy="5786454"/>
          </a:xfrm>
        </p:spPr>
        <p:txBody>
          <a:bodyPr>
            <a:normAutofit/>
          </a:bodyPr>
          <a:lstStyle/>
          <a:p>
            <a:r>
              <a:rPr lang="cs-CZ" sz="1600" b="1" dirty="0" smtClean="0"/>
              <a:t>Právo na tělesnou integritu. </a:t>
            </a:r>
          </a:p>
          <a:p>
            <a:pPr>
              <a:buNone/>
            </a:pPr>
            <a:r>
              <a:rPr lang="cs-CZ" sz="1600" dirty="0" smtClean="0"/>
              <a:t>Tělesná integrita FO je chráněna i po její smrti, neboť mrtvé tělo je považováno za</a:t>
            </a:r>
            <a:r>
              <a:rPr lang="cs-CZ" sz="1600" b="1" dirty="0" smtClean="0"/>
              <a:t> </a:t>
            </a:r>
            <a:r>
              <a:rPr lang="cs-CZ" sz="1600" dirty="0" smtClean="0"/>
              <a:t>součást osobnosti zemřelého a není chápáno jako věc. Tato ochrana je přiznávána i </a:t>
            </a:r>
            <a:r>
              <a:rPr lang="cs-CZ" sz="1600" dirty="0" err="1" smtClean="0"/>
              <a:t>nasciturovi</a:t>
            </a:r>
            <a:r>
              <a:rPr lang="cs-CZ" sz="1600" dirty="0" smtClean="0"/>
              <a:t>.</a:t>
            </a:r>
          </a:p>
          <a:p>
            <a:pPr>
              <a:buNone/>
            </a:pPr>
            <a:r>
              <a:rPr lang="cs-CZ" sz="1600" dirty="0" smtClean="0"/>
              <a:t> ČR ratifikovala mimo jiné i dvě </a:t>
            </a:r>
            <a:r>
              <a:rPr lang="cs-CZ" sz="1600" b="1" i="1" dirty="0" smtClean="0"/>
              <a:t>mezinárodní smlouvy chránící tělesnou integritu člověka. </a:t>
            </a:r>
          </a:p>
          <a:p>
            <a:r>
              <a:rPr lang="cs-CZ" sz="1600" b="1" i="1" dirty="0" smtClean="0"/>
              <a:t>Úmluvu na ochranu lidských práv a důstojnosti lidské bytosti v souvislosti s aplikací biologie a medicíny </a:t>
            </a:r>
            <a:r>
              <a:rPr lang="cs-CZ" sz="1600" i="1" dirty="0" smtClean="0"/>
              <a:t>a též její </a:t>
            </a:r>
            <a:r>
              <a:rPr lang="cs-CZ" sz="1600" b="1" i="1" dirty="0" smtClean="0"/>
              <a:t>dodatkový protokol o zákazu klonování lidských bytostí. </a:t>
            </a:r>
          </a:p>
          <a:p>
            <a:pPr>
              <a:buNone/>
            </a:pPr>
            <a:r>
              <a:rPr lang="cs-CZ" sz="1600" dirty="0" smtClean="0"/>
              <a:t>Úmluva zakotvuje následující zásady: </a:t>
            </a:r>
          </a:p>
          <a:p>
            <a:r>
              <a:rPr lang="cs-CZ" sz="1600" dirty="0" smtClean="0"/>
              <a:t>nadřazenost lidské bytosti zájmům společnosti a vědy </a:t>
            </a:r>
          </a:p>
          <a:p>
            <a:r>
              <a:rPr lang="cs-CZ" sz="1600" dirty="0" smtClean="0"/>
              <a:t>požadavek svobodného a informovaného souhlasu s jakýmikoli zákroky v oblasti péče o zdraví </a:t>
            </a:r>
          </a:p>
          <a:p>
            <a:r>
              <a:rPr lang="cs-CZ" sz="1600" dirty="0" smtClean="0"/>
              <a:t>rovná  dostupnost zdravotní péče </a:t>
            </a:r>
          </a:p>
          <a:p>
            <a:r>
              <a:rPr lang="cs-CZ" sz="1600" dirty="0" smtClean="0"/>
              <a:t>právo na ochranu soukromí a právo na informace </a:t>
            </a:r>
          </a:p>
          <a:p>
            <a:r>
              <a:rPr lang="cs-CZ" sz="1600" dirty="0" smtClean="0"/>
              <a:t>zákaz diskriminace osob z důvodu jejich genetického dědictví </a:t>
            </a:r>
          </a:p>
          <a:p>
            <a:r>
              <a:rPr lang="cs-CZ" sz="1600" dirty="0" smtClean="0"/>
              <a:t>zákaz zásahu do lidského genomu</a:t>
            </a:r>
          </a:p>
          <a:p>
            <a:r>
              <a:rPr lang="cs-CZ" sz="1600" dirty="0" smtClean="0"/>
              <a:t>povinnost provádět vědecký výzkum na člověku v souladu s </a:t>
            </a:r>
            <a:r>
              <a:rPr lang="cs-CZ" sz="1600" dirty="0" err="1" smtClean="0"/>
              <a:t>pr</a:t>
            </a:r>
            <a:r>
              <a:rPr lang="cs-CZ" sz="1600" dirty="0" smtClean="0"/>
              <a:t>. Předpisy </a:t>
            </a:r>
          </a:p>
          <a:p>
            <a:r>
              <a:rPr lang="cs-CZ" sz="1600" dirty="0" smtClean="0"/>
              <a:t>pravidla pro odběr orgánů a tkáně z žijících dárců pro účely transplantace </a:t>
            </a:r>
          </a:p>
          <a:p>
            <a:r>
              <a:rPr lang="cs-CZ" sz="1600" dirty="0" smtClean="0"/>
              <a:t>zákaz finančního prospěchu a nakládání s částmi lidského těla </a:t>
            </a:r>
          </a:p>
          <a:p>
            <a:r>
              <a:rPr lang="cs-CZ" sz="1600" dirty="0" smtClean="0"/>
              <a:t>zákaz klonování lidských bytostí </a:t>
            </a:r>
          </a:p>
          <a:p>
            <a:endParaRPr lang="cs-CZ" sz="1600" dirty="0" smtClean="0"/>
          </a:p>
          <a:p>
            <a:r>
              <a:rPr lang="cs-CZ" sz="1600" dirty="0" smtClean="0"/>
              <a:t>Povinnost strpět zásah do tělesné integrity je stanovena v § 127/3 OSŘ, dle něhož lze stanovit povinnost podrobit se lékařské prohlídce. </a:t>
            </a:r>
            <a:endParaRPr lang="cs-CZ" sz="1600" dirty="0">
              <a:latin typeface="Times New Roman" pitchFamily="18" charset="0"/>
              <a:cs typeface="Times New Roman" pitchFamily="18" charset="0"/>
            </a:endParaRPr>
          </a:p>
        </p:txBody>
      </p:sp>
    </p:spTree>
  </p:cSld>
  <p:clrMapOvr>
    <a:masterClrMapping/>
  </p:clrMapOvr>
  <p:transition>
    <p:wipe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214290"/>
            <a:ext cx="8991600" cy="571504"/>
          </a:xfrm>
        </p:spPr>
        <p:txBody>
          <a:bodyPr>
            <a:normAutofit fontScale="90000"/>
          </a:bodyPr>
          <a:lstStyle/>
          <a:p>
            <a:r>
              <a:rPr lang="cs-CZ" sz="1800" dirty="0" smtClean="0"/>
              <a:t/>
            </a:r>
            <a:br>
              <a:rPr lang="cs-CZ" sz="1800" dirty="0" smtClean="0"/>
            </a:br>
            <a:r>
              <a:rPr lang="cs-CZ" sz="1800" b="1" i="1" dirty="0" smtClean="0"/>
              <a:t>Ochrana osobnosti, pojem, předmět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9144000" cy="5786454"/>
          </a:xfrm>
        </p:spPr>
        <p:txBody>
          <a:bodyPr>
            <a:normAutofit/>
          </a:bodyPr>
          <a:lstStyle/>
          <a:p>
            <a:r>
              <a:rPr lang="cs-CZ" sz="1800" b="1" dirty="0" smtClean="0"/>
              <a:t>Právo na jméno. </a:t>
            </a:r>
          </a:p>
          <a:p>
            <a:pPr>
              <a:buNone/>
            </a:pPr>
            <a:r>
              <a:rPr lang="cs-CZ" sz="1800" dirty="0" smtClean="0"/>
              <a:t>      Obsahem práva na ochranu jména je výlučně právo užívat svého jména a příjmení a domáhat se ochrany proti tomu, kdo by si jej neoprávněně přisvojil a užíval. </a:t>
            </a:r>
          </a:p>
          <a:p>
            <a:pPr>
              <a:buNone/>
            </a:pPr>
            <a:endParaRPr lang="cs-CZ" sz="1800" dirty="0" smtClean="0"/>
          </a:p>
          <a:p>
            <a:r>
              <a:rPr lang="cs-CZ" sz="1800" b="1" dirty="0" smtClean="0"/>
              <a:t>Právo na občanskou čest a lidskou důstojnost. </a:t>
            </a:r>
          </a:p>
          <a:p>
            <a:pPr>
              <a:buNone/>
            </a:pPr>
            <a:r>
              <a:rPr lang="cs-CZ" sz="1800" dirty="0" smtClean="0"/>
              <a:t>      Zásahy do sféry cti a důstojnosti mohou mít nejrůznější povahu. Může jít o slovní projevy difamující povahy, o překročení oprávněné kritiky apod. K porušení práva na čest může dojít i šířením pravdivých tvrzení difamující povahy, které subjekt nebyl oprávněn sdělovat (např. porušení lékařského tajemství). </a:t>
            </a:r>
          </a:p>
          <a:p>
            <a:pPr>
              <a:buNone/>
            </a:pPr>
            <a:endParaRPr lang="cs-CZ" sz="1800" dirty="0" smtClean="0"/>
          </a:p>
          <a:p>
            <a:r>
              <a:rPr lang="cs-CZ" sz="1800" b="1" dirty="0" smtClean="0"/>
              <a:t>Právo na soukromí </a:t>
            </a:r>
            <a:r>
              <a:rPr lang="cs-CZ" sz="1800" dirty="0" smtClean="0"/>
              <a:t>spočívá v právu jednotlivce rozhodnout podle vlastního uvážení, zda, příp. v jakém rozsahu, mají být skutečnosti jeho soukromého života zpřístupněny jiným. </a:t>
            </a:r>
          </a:p>
          <a:p>
            <a:endParaRPr lang="cs-CZ" sz="1800" dirty="0" smtClean="0"/>
          </a:p>
          <a:p>
            <a:pPr>
              <a:buNone/>
            </a:pPr>
            <a:r>
              <a:rPr lang="cs-CZ" sz="1800" dirty="0" smtClean="0"/>
              <a:t>      Zahrnuje i právo FO </a:t>
            </a:r>
            <a:r>
              <a:rPr lang="cs-CZ" sz="1800" b="1" dirty="0" smtClean="0"/>
              <a:t>vytvořit a udržovat vztahy s jinými lidskými bytostmi, zejména v citové oblasti, aby tak FO mohla rozvíjet a naplňovat vlastní osobnost. </a:t>
            </a:r>
            <a:endParaRPr lang="cs-CZ" sz="1800" dirty="0">
              <a:latin typeface="Times New Roman" pitchFamily="18" charset="0"/>
              <a:cs typeface="Times New Roman" pitchFamily="18" charset="0"/>
            </a:endParaRPr>
          </a:p>
        </p:txBody>
      </p:sp>
    </p:spTree>
  </p:cSld>
  <p:clrMapOvr>
    <a:masterClrMapping/>
  </p:clrMapOvr>
  <p:transition>
    <p:wipe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282" y="142852"/>
            <a:ext cx="8777318" cy="642942"/>
          </a:xfrm>
        </p:spPr>
        <p:txBody>
          <a:bodyPr>
            <a:normAutofit fontScale="90000"/>
          </a:bodyPr>
          <a:lstStyle/>
          <a:p>
            <a:r>
              <a:rPr lang="cs-CZ" sz="1800" dirty="0" smtClean="0"/>
              <a:t/>
            </a:r>
            <a:br>
              <a:rPr lang="cs-CZ" sz="1800" dirty="0" smtClean="0"/>
            </a:br>
            <a:r>
              <a:rPr lang="pl-PL" sz="1800" b="1" i="1" dirty="0" smtClean="0"/>
              <a:t>Omezení práva na ochranu osobnosti </a:t>
            </a:r>
            <a:br>
              <a:rPr lang="pl-PL"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9144000" cy="5786454"/>
          </a:xfrm>
        </p:spPr>
        <p:txBody>
          <a:bodyPr>
            <a:normAutofit/>
          </a:bodyPr>
          <a:lstStyle/>
          <a:p>
            <a:pPr>
              <a:buNone/>
            </a:pPr>
            <a:r>
              <a:rPr lang="cs-CZ" sz="1800" dirty="0" smtClean="0"/>
              <a:t>K omezení všeobecných osobnostních práv může dojít pouze </a:t>
            </a:r>
            <a:r>
              <a:rPr lang="cs-CZ" sz="1800" b="1" dirty="0" smtClean="0"/>
              <a:t>se svolením dotčené osoby (</a:t>
            </a:r>
            <a:r>
              <a:rPr lang="cs-CZ" sz="1800" b="1" i="1" dirty="0" smtClean="0"/>
              <a:t>smluvní omezení) </a:t>
            </a:r>
            <a:r>
              <a:rPr lang="cs-CZ" sz="1800" i="1" dirty="0" smtClean="0"/>
              <a:t>nebo v </a:t>
            </a:r>
            <a:r>
              <a:rPr lang="cs-CZ" sz="1800" b="1" i="1" dirty="0" smtClean="0"/>
              <a:t>případech výslovně stanovených zákonem. </a:t>
            </a:r>
          </a:p>
          <a:p>
            <a:pPr>
              <a:buNone/>
            </a:pPr>
            <a:r>
              <a:rPr lang="cs-CZ" sz="1800" b="1" i="1" dirty="0" smtClean="0"/>
              <a:t>Souhlas </a:t>
            </a:r>
            <a:r>
              <a:rPr lang="cs-CZ" sz="1800" i="1" dirty="0" smtClean="0"/>
              <a:t>může FO udělit pouze k nakládání s takovými hodnotami s nimiž může platně disponovat (nemůže se zbavit práva na život).</a:t>
            </a:r>
          </a:p>
          <a:p>
            <a:pPr>
              <a:buNone/>
            </a:pPr>
            <a:r>
              <a:rPr lang="cs-CZ" sz="1800" i="1" dirty="0" smtClean="0"/>
              <a:t> OZ připouští omezení těchto práv na základě § 12/2,3, kde jsou taxativně vymezeny tři případy kdy není třeba souhlasu FO. </a:t>
            </a:r>
          </a:p>
          <a:p>
            <a:r>
              <a:rPr lang="cs-CZ" sz="1800" dirty="0" smtClean="0"/>
              <a:t>Jedná se o tzv. </a:t>
            </a:r>
            <a:r>
              <a:rPr lang="cs-CZ" sz="1800" b="1" dirty="0" smtClean="0"/>
              <a:t>bezúplatné zákonné licence: </a:t>
            </a:r>
            <a:endParaRPr lang="cs-CZ" sz="1800" dirty="0" smtClean="0"/>
          </a:p>
          <a:p>
            <a:r>
              <a:rPr lang="cs-CZ" sz="1800" b="1" i="1" dirty="0" smtClean="0"/>
              <a:t>Zákonná úřední licence </a:t>
            </a:r>
            <a:r>
              <a:rPr lang="cs-CZ" sz="1800" i="1" dirty="0" smtClean="0"/>
              <a:t>– není třeba svolení použijí-li se písemnosti osobní povahy, podobizny, obrazové snímky…k účelům úředním na základě zákona. </a:t>
            </a:r>
            <a:endParaRPr lang="cs-CZ" sz="1800" dirty="0" smtClean="0"/>
          </a:p>
          <a:p>
            <a:r>
              <a:rPr lang="cs-CZ" sz="1800" b="1" i="1" dirty="0" smtClean="0"/>
              <a:t>Zákonná licence vědecká a umělecká </a:t>
            </a:r>
            <a:r>
              <a:rPr lang="cs-CZ" sz="1800" i="1" dirty="0" smtClean="0"/>
              <a:t>– není třeba svolení FO ani k pořízení nebo použití podobizny… (nikoliv však písemností osobní povahy) k vědeckým a uměleckým účelům. </a:t>
            </a:r>
            <a:endParaRPr lang="cs-CZ" sz="1800" dirty="0" smtClean="0"/>
          </a:p>
          <a:p>
            <a:r>
              <a:rPr lang="cs-CZ" sz="1800" b="1" i="1" dirty="0" smtClean="0"/>
              <a:t>Zákonná licence zpravodajská </a:t>
            </a:r>
            <a:r>
              <a:rPr lang="cs-CZ" sz="1800" i="1" dirty="0" smtClean="0"/>
              <a:t>– je omezena na pořízení těchto hodnot pouze pro tiskové, filmové, rozhlasové a televizní zpravodajství. </a:t>
            </a:r>
          </a:p>
          <a:p>
            <a:endParaRPr lang="cs-CZ" sz="1800" dirty="0" smtClean="0"/>
          </a:p>
          <a:p>
            <a:pPr>
              <a:buNone/>
            </a:pPr>
            <a:r>
              <a:rPr lang="cs-CZ" sz="1800" dirty="0" smtClean="0"/>
              <a:t>Žádné použití těchto hodnot nesmí být v rozporu s oprávněnými zájmy FO, ani když sama dala souhlas. </a:t>
            </a:r>
          </a:p>
          <a:p>
            <a:r>
              <a:rPr lang="cs-CZ" sz="1800" dirty="0" smtClean="0"/>
              <a:t>Jiná omezení najdeme v OSŘ, trestním řádu a dalších </a:t>
            </a:r>
            <a:r>
              <a:rPr lang="cs-CZ" sz="1800" dirty="0" err="1" smtClean="0"/>
              <a:t>veřejnopr</a:t>
            </a:r>
            <a:r>
              <a:rPr lang="cs-CZ" sz="1800" dirty="0" smtClean="0"/>
              <a:t>. předpisech. </a:t>
            </a:r>
            <a:endParaRPr lang="cs-CZ" sz="1800" dirty="0">
              <a:latin typeface="Times New Roman" pitchFamily="18" charset="0"/>
              <a:cs typeface="Times New Roman" pitchFamily="18" charset="0"/>
            </a:endParaRPr>
          </a:p>
        </p:txBody>
      </p:sp>
    </p:spTree>
  </p:cSld>
  <p:clrMapOvr>
    <a:masterClrMapping/>
  </p:clrMapOvr>
  <p:transition>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142852"/>
            <a:ext cx="8686800" cy="785818"/>
          </a:xfrm>
        </p:spPr>
        <p:txBody>
          <a:bodyPr>
            <a:normAutofit/>
          </a:bodyPr>
          <a:lstStyle/>
          <a:p>
            <a:r>
              <a:rPr lang="cs-CZ" sz="1800" dirty="0" smtClean="0"/>
              <a:t/>
            </a:r>
            <a:br>
              <a:rPr lang="cs-CZ" sz="1800" dirty="0" smtClean="0"/>
            </a:br>
            <a:r>
              <a:rPr lang="pl-PL" sz="1800" b="1" i="1" dirty="0" smtClean="0"/>
              <a:t>Subjekty práva na ochranu osobnosti </a:t>
            </a:r>
          </a:p>
        </p:txBody>
      </p:sp>
      <p:sp>
        <p:nvSpPr>
          <p:cNvPr id="3" name="Zástupný symbol pro obsah 2"/>
          <p:cNvSpPr>
            <a:spLocks noGrp="1"/>
          </p:cNvSpPr>
          <p:nvPr>
            <p:ph idx="1"/>
          </p:nvPr>
        </p:nvSpPr>
        <p:spPr>
          <a:xfrm>
            <a:off x="0" y="1142984"/>
            <a:ext cx="8991600" cy="5715016"/>
          </a:xfrm>
        </p:spPr>
        <p:txBody>
          <a:bodyPr>
            <a:normAutofit/>
          </a:bodyPr>
          <a:lstStyle/>
          <a:p>
            <a:r>
              <a:rPr lang="cs-CZ" sz="1800" dirty="0" smtClean="0"/>
              <a:t>Dělíme je podle druhu osob ve smyslu právním</a:t>
            </a:r>
            <a:r>
              <a:rPr lang="cs-CZ" sz="1800" smtClean="0"/>
              <a:t>: </a:t>
            </a:r>
          </a:p>
          <a:p>
            <a:pPr>
              <a:buNone/>
            </a:pPr>
            <a:endParaRPr lang="cs-CZ" sz="1800" dirty="0" smtClean="0"/>
          </a:p>
          <a:p>
            <a:r>
              <a:rPr lang="cs-CZ" sz="1800" b="1" dirty="0" smtClean="0"/>
              <a:t>Právo na ochranu FO. </a:t>
            </a:r>
          </a:p>
          <a:p>
            <a:pPr>
              <a:buNone/>
            </a:pPr>
            <a:r>
              <a:rPr lang="cs-CZ" sz="1800" b="1" dirty="0" smtClean="0"/>
              <a:t>      </a:t>
            </a:r>
            <a:r>
              <a:rPr lang="cs-CZ" sz="1800" dirty="0" smtClean="0"/>
              <a:t>FO jej nabývá okamžikem narození. Některá práva se však mohou týkat i </a:t>
            </a:r>
            <a:r>
              <a:rPr lang="cs-CZ" sz="1800" dirty="0" err="1" smtClean="0"/>
              <a:t>nascitura</a:t>
            </a:r>
            <a:r>
              <a:rPr lang="cs-CZ" sz="1800" dirty="0" smtClean="0"/>
              <a:t> (</a:t>
            </a:r>
            <a:r>
              <a:rPr lang="cs-CZ" sz="1800" dirty="0" err="1" smtClean="0"/>
              <a:t>pr</a:t>
            </a:r>
            <a:r>
              <a:rPr lang="cs-CZ" sz="1800" dirty="0" smtClean="0"/>
              <a:t>. na tělesnou integritu).</a:t>
            </a:r>
          </a:p>
          <a:p>
            <a:pPr>
              <a:buNone/>
            </a:pPr>
            <a:r>
              <a:rPr lang="cs-CZ" sz="1800" dirty="0" smtClean="0"/>
              <a:t>      Právní ochrany osobnosti požívají všechny FO bez ohledu na jejich způsobilost k </a:t>
            </a:r>
            <a:r>
              <a:rPr lang="cs-CZ" sz="1800" dirty="0" err="1" smtClean="0"/>
              <a:t>p.ú</a:t>
            </a:r>
            <a:r>
              <a:rPr lang="cs-CZ" sz="1800" dirty="0" smtClean="0"/>
              <a:t>. OZ pamatuje i na tzv. </a:t>
            </a:r>
            <a:r>
              <a:rPr lang="cs-CZ" sz="1800" i="1" dirty="0" smtClean="0"/>
              <a:t>postmortální ochranu osobnosti, v jejímž rámci jsou po smrti dotčené osoby povolány určité osoby (manžel, děti, rodiče), taxativně vymezené v § 15. </a:t>
            </a:r>
          </a:p>
          <a:p>
            <a:pPr>
              <a:buNone/>
            </a:pPr>
            <a:endParaRPr lang="cs-CZ" sz="1800" i="1" dirty="0" smtClean="0"/>
          </a:p>
          <a:p>
            <a:r>
              <a:rPr lang="cs-CZ" sz="1800" b="1" dirty="0" smtClean="0"/>
              <a:t>Právo na ochranu PO, </a:t>
            </a:r>
          </a:p>
          <a:p>
            <a:pPr>
              <a:buNone/>
            </a:pPr>
            <a:r>
              <a:rPr lang="cs-CZ" sz="1800" b="1" dirty="0" smtClean="0"/>
              <a:t>      </a:t>
            </a:r>
            <a:r>
              <a:rPr lang="cs-CZ" sz="1800" dirty="0" smtClean="0"/>
              <a:t>je OZ taxativně zúženo jen na </a:t>
            </a:r>
            <a:r>
              <a:rPr lang="cs-CZ" sz="1800" b="1" i="1" dirty="0" smtClean="0"/>
              <a:t>právo na ochranu názvu a dobré pověsti právnické osoby.</a:t>
            </a:r>
            <a:endParaRPr lang="cs-CZ" sz="1800" b="1" i="1" dirty="0">
              <a:latin typeface="Times New Roman" pitchFamily="18" charset="0"/>
              <a:cs typeface="Times New Roman" pitchFamily="18" charset="0"/>
            </a:endParaRPr>
          </a:p>
        </p:txBody>
      </p:sp>
    </p:spTree>
  </p:cSld>
  <p:clrMapOvr>
    <a:masterClrMapping/>
  </p:clrMapOvr>
  <p:transition>
    <p:wipe di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500042"/>
          </a:xfrm>
        </p:spPr>
        <p:txBody>
          <a:bodyPr>
            <a:normAutofit fontScale="90000"/>
          </a:bodyPr>
          <a:lstStyle/>
          <a:p>
            <a:r>
              <a:rPr lang="cs-CZ" sz="1800" dirty="0" smtClean="0"/>
              <a:t/>
            </a:r>
            <a:br>
              <a:rPr lang="cs-CZ" sz="1800" dirty="0" smtClean="0"/>
            </a:br>
            <a:r>
              <a:rPr lang="cs-CZ" sz="1800" b="1" i="1" dirty="0" smtClean="0"/>
              <a:t>Prostředky ochrany osobnosti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571480"/>
            <a:ext cx="9144000" cy="6286520"/>
          </a:xfrm>
        </p:spPr>
        <p:txBody>
          <a:bodyPr>
            <a:normAutofit lnSpcReduction="10000"/>
          </a:bodyPr>
          <a:lstStyle/>
          <a:p>
            <a:pPr>
              <a:buNone/>
            </a:pPr>
            <a:r>
              <a:rPr lang="cs-CZ" sz="1600" dirty="0" smtClean="0"/>
              <a:t>Osobnost FO požívá zákonné ochrany občanským zákoníkem, jež je povahy </a:t>
            </a:r>
            <a:r>
              <a:rPr lang="cs-CZ" sz="1600" b="1" dirty="0" smtClean="0"/>
              <a:t>absolutní (působí </a:t>
            </a:r>
            <a:r>
              <a:rPr lang="cs-CZ" sz="1600" b="1" i="1" dirty="0" err="1" smtClean="0"/>
              <a:t>erga</a:t>
            </a:r>
            <a:r>
              <a:rPr lang="cs-CZ" sz="1600" b="1" i="1" dirty="0" smtClean="0"/>
              <a:t> </a:t>
            </a:r>
            <a:r>
              <a:rPr lang="cs-CZ" sz="1600" b="1" i="1" dirty="0" err="1" smtClean="0"/>
              <a:t>omnes</a:t>
            </a:r>
            <a:r>
              <a:rPr lang="cs-CZ" sz="1600" b="1" i="1" dirty="0" smtClean="0"/>
              <a:t>). </a:t>
            </a:r>
          </a:p>
          <a:p>
            <a:pPr>
              <a:buNone/>
            </a:pPr>
            <a:r>
              <a:rPr lang="cs-CZ" sz="1600" i="1" dirty="0" smtClean="0"/>
              <a:t>Ochrana se týká nejen porušení práva, ale i jeho pouhého ohrožení. </a:t>
            </a:r>
          </a:p>
          <a:p>
            <a:pPr>
              <a:buNone/>
            </a:pPr>
            <a:r>
              <a:rPr lang="cs-CZ" sz="1600" i="1" dirty="0" smtClean="0"/>
              <a:t>Ochrany se lze domáhat u soudu (v 1. stupni u krajského s.). </a:t>
            </a:r>
          </a:p>
          <a:p>
            <a:pPr>
              <a:buNone/>
            </a:pPr>
            <a:r>
              <a:rPr lang="cs-CZ" sz="1600" dirty="0" smtClean="0"/>
              <a:t>Ten, kdo neoprávněně zasáhne do práva na ochranu osobnosti jiného, odpovídá za svůj neoprávněný zásah, i kdyby o tom nevěděl. </a:t>
            </a:r>
          </a:p>
          <a:p>
            <a:pPr>
              <a:buNone/>
            </a:pPr>
            <a:r>
              <a:rPr lang="cs-CZ" sz="1600" dirty="0" smtClean="0"/>
              <a:t>FO, do jejíhož práva bylo zasaženo se může domáhat: </a:t>
            </a:r>
          </a:p>
          <a:p>
            <a:endParaRPr lang="cs-CZ" sz="1600" dirty="0" smtClean="0"/>
          </a:p>
          <a:p>
            <a:r>
              <a:rPr lang="cs-CZ" sz="1600" dirty="0" smtClean="0"/>
              <a:t>upuštění od neoprávněných zásahů do osobního práva na </a:t>
            </a:r>
            <a:r>
              <a:rPr lang="cs-CZ" sz="1600" dirty="0" err="1" smtClean="0"/>
              <a:t>ochr</a:t>
            </a:r>
            <a:r>
              <a:rPr lang="cs-CZ" sz="1600" dirty="0" smtClean="0"/>
              <a:t>. osobnosti tzv. </a:t>
            </a:r>
            <a:r>
              <a:rPr lang="cs-CZ" sz="1600" b="1" dirty="0" smtClean="0"/>
              <a:t>zápůrčí (</a:t>
            </a:r>
            <a:r>
              <a:rPr lang="cs-CZ" sz="1600" b="1" dirty="0" err="1" smtClean="0"/>
              <a:t>negatorní</a:t>
            </a:r>
            <a:r>
              <a:rPr lang="cs-CZ" sz="1600" b="1" dirty="0" smtClean="0"/>
              <a:t>) žalobou </a:t>
            </a:r>
            <a:endParaRPr lang="cs-CZ" sz="1600" dirty="0" smtClean="0"/>
          </a:p>
          <a:p>
            <a:r>
              <a:rPr lang="cs-CZ" sz="1600" dirty="0" smtClean="0"/>
              <a:t>odstranění následků neoprávněných zásahů </a:t>
            </a:r>
            <a:r>
              <a:rPr lang="cs-CZ" sz="1600" b="1" dirty="0" smtClean="0"/>
              <a:t>žalobou restituční (odstraňovací) </a:t>
            </a:r>
            <a:endParaRPr lang="cs-CZ" sz="1600" dirty="0" smtClean="0"/>
          </a:p>
          <a:p>
            <a:r>
              <a:rPr lang="cs-CZ" sz="1600" dirty="0" smtClean="0"/>
              <a:t>přiměřeného zadostiučinění </a:t>
            </a:r>
            <a:r>
              <a:rPr lang="cs-CZ" sz="1600" b="1" dirty="0" smtClean="0"/>
              <a:t>satisfakční žalobou</a:t>
            </a:r>
            <a:r>
              <a:rPr lang="cs-CZ" sz="1600" dirty="0" smtClean="0"/>
              <a:t>, jež má dvě podoby: </a:t>
            </a:r>
          </a:p>
          <a:p>
            <a:pPr>
              <a:buFont typeface="+mj-lt"/>
              <a:buAutoNum type="arabicPeriod"/>
            </a:pPr>
            <a:r>
              <a:rPr lang="cs-CZ" sz="1600" dirty="0" smtClean="0"/>
              <a:t>     přiměřené zadostiučinění morální (formou omluvy atd.) </a:t>
            </a:r>
          </a:p>
          <a:p>
            <a:pPr>
              <a:buFont typeface="+mj-lt"/>
              <a:buAutoNum type="arabicPeriod"/>
            </a:pPr>
            <a:r>
              <a:rPr lang="cs-CZ" sz="1600" dirty="0" smtClean="0"/>
              <a:t>     náhrada nemajetkové újmy v penězích </a:t>
            </a:r>
          </a:p>
          <a:p>
            <a:endParaRPr lang="cs-CZ" sz="1600" dirty="0" smtClean="0"/>
          </a:p>
          <a:p>
            <a:pPr>
              <a:buNone/>
            </a:pPr>
            <a:r>
              <a:rPr lang="cs-CZ" sz="1600" dirty="0" smtClean="0"/>
              <a:t>Není vyloučeno spojení obojí satisfakce, přičemž soud nemůže přiznat vyšší peněžité zadostiučinění než je navrhováno v žalobě. Musí však přihlížet k taxativně stanoveným zákonným kritériím: </a:t>
            </a:r>
          </a:p>
          <a:p>
            <a:endParaRPr lang="cs-CZ" sz="1600" dirty="0" smtClean="0"/>
          </a:p>
          <a:p>
            <a:r>
              <a:rPr lang="cs-CZ" sz="1600" dirty="0" smtClean="0"/>
              <a:t>k závažnosti vzniklé nemajetkové újmy </a:t>
            </a:r>
          </a:p>
          <a:p>
            <a:r>
              <a:rPr lang="cs-CZ" sz="1600" dirty="0" smtClean="0"/>
              <a:t>k okolnostem, za nichž k ohrožení nebo porušení práva došlo </a:t>
            </a:r>
          </a:p>
          <a:p>
            <a:endParaRPr lang="cs-CZ" sz="1600" dirty="0" smtClean="0"/>
          </a:p>
          <a:p>
            <a:pPr>
              <a:buNone/>
            </a:pPr>
            <a:r>
              <a:rPr lang="cs-CZ" sz="1600" dirty="0" smtClean="0"/>
              <a:t>Skutkem, jímž bylo neoprávněně zasaženo do osobního práva na ochranu osobnosti může být dotčené FO též způsobena škoda (§ 420 OZ). </a:t>
            </a:r>
            <a:endParaRPr lang="cs-CZ" sz="1600" dirty="0">
              <a:latin typeface="Times New Roman" pitchFamily="18" charset="0"/>
              <a:cs typeface="Times New Roman" pitchFamily="18" charset="0"/>
            </a:endParaRPr>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571612"/>
          </a:xfrm>
        </p:spPr>
        <p:txBody>
          <a:bodyPr>
            <a:normAutofit/>
          </a:bodyPr>
          <a:lstStyle/>
          <a:p>
            <a:r>
              <a:rPr lang="cs-CZ" sz="1800" b="1" i="1" dirty="0" smtClean="0"/>
              <a:t>Pojem a předmět občanského práva, metoda občanskoprávní regulace</a:t>
            </a:r>
            <a:endParaRPr lang="cs-CZ" sz="1800" dirty="0"/>
          </a:p>
        </p:txBody>
      </p:sp>
      <p:sp>
        <p:nvSpPr>
          <p:cNvPr id="3" name="Zástupný symbol pro obsah 2"/>
          <p:cNvSpPr>
            <a:spLocks noGrp="1"/>
          </p:cNvSpPr>
          <p:nvPr>
            <p:ph idx="1"/>
          </p:nvPr>
        </p:nvSpPr>
        <p:spPr>
          <a:xfrm>
            <a:off x="142844" y="1357298"/>
            <a:ext cx="9001156" cy="5500702"/>
          </a:xfrm>
        </p:spPr>
        <p:txBody>
          <a:bodyPr>
            <a:normAutofit/>
          </a:bodyPr>
          <a:lstStyle/>
          <a:p>
            <a:pPr>
              <a:buNone/>
            </a:pPr>
            <a:r>
              <a:rPr lang="cs-CZ" sz="1800" b="1" dirty="0"/>
              <a:t>Předmět </a:t>
            </a:r>
            <a:r>
              <a:rPr lang="cs-CZ" sz="1800" dirty="0"/>
              <a:t>občanského práva § 1/2 OZ „</a:t>
            </a:r>
            <a:r>
              <a:rPr lang="cs-CZ" sz="1800" i="1" dirty="0"/>
              <a:t>…majetkové vztahy FO a PO, majetkové vztahy mezi těmito osobami a státem, jakož i vztahy vyplývající z práva na ochranu osob, pokud tyto občanskoprávní vztahy neupravují jiné zákony.“ …odkaz na § 261 OB.Z – obchodní závazkové vztahy. </a:t>
            </a:r>
            <a:endParaRPr lang="cs-CZ" sz="1800" i="1" dirty="0" smtClean="0"/>
          </a:p>
          <a:p>
            <a:pPr>
              <a:buNone/>
            </a:pPr>
            <a:endParaRPr lang="cs-CZ" sz="1800" i="1" dirty="0"/>
          </a:p>
          <a:p>
            <a:pPr>
              <a:buNone/>
            </a:pPr>
            <a:r>
              <a:rPr lang="cs-CZ" sz="1800" dirty="0"/>
              <a:t>V § 1/3 je zakotven odkaz na zvl. Zákony, které upravují </a:t>
            </a:r>
            <a:r>
              <a:rPr lang="cs-CZ" sz="1800" dirty="0" err="1"/>
              <a:t>pr</a:t>
            </a:r>
            <a:r>
              <a:rPr lang="cs-CZ" sz="1800" dirty="0"/>
              <a:t>. vztahy vzniklé z výsledků duševní tvořivé činnosti </a:t>
            </a:r>
          </a:p>
          <a:p>
            <a:pPr>
              <a:buNone/>
            </a:pPr>
            <a:r>
              <a:rPr lang="cs-CZ" sz="1800" dirty="0"/>
              <a:t>(autorský zákon, </a:t>
            </a:r>
            <a:r>
              <a:rPr lang="cs-CZ" sz="1800" dirty="0" err="1"/>
              <a:t>zákon</a:t>
            </a:r>
            <a:r>
              <a:rPr lang="cs-CZ" sz="1800" dirty="0"/>
              <a:t> o vynálezech, </a:t>
            </a:r>
            <a:r>
              <a:rPr lang="cs-CZ" sz="1800" dirty="0" err="1"/>
              <a:t>zlepšov</a:t>
            </a:r>
            <a:r>
              <a:rPr lang="cs-CZ" sz="1800" dirty="0"/>
              <a:t>. návrzích a průmysl. vzorech). </a:t>
            </a:r>
            <a:endParaRPr lang="cs-CZ" sz="1800" dirty="0" smtClean="0"/>
          </a:p>
          <a:p>
            <a:pPr>
              <a:buNone/>
            </a:pPr>
            <a:endParaRPr lang="cs-CZ" sz="1800" dirty="0"/>
          </a:p>
          <a:p>
            <a:pPr>
              <a:buNone/>
            </a:pPr>
            <a:r>
              <a:rPr lang="cs-CZ" sz="1800" dirty="0"/>
              <a:t>Občanské právo tvoří soubor </a:t>
            </a:r>
            <a:r>
              <a:rPr lang="cs-CZ" sz="1800" dirty="0" err="1"/>
              <a:t>pr</a:t>
            </a:r>
            <a:r>
              <a:rPr lang="cs-CZ" sz="1800" dirty="0"/>
              <a:t>. pravidel, která stanoví osobní a majetkový statut subjektů, upravují základní vlastnické poměry mezi subjekty, </a:t>
            </a:r>
            <a:r>
              <a:rPr lang="cs-CZ" sz="1800" dirty="0" err="1"/>
              <a:t>pr</a:t>
            </a:r>
            <a:r>
              <a:rPr lang="cs-CZ" sz="1800" dirty="0"/>
              <a:t>. principy, kterými se řídí FO a PO ve svých vzájemných vztazích, založených na rovném postavení, jakož i právní prostředky vzniku, zajištění, změny a zániku práv a povinností z těchto vztahů a sankce za porušení subjekt. práv a povinností.</a:t>
            </a:r>
          </a:p>
        </p:txBody>
      </p:sp>
    </p:spTree>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214290"/>
            <a:ext cx="8686800" cy="714380"/>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Zastoupení, pojem a druhy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9144000" cy="5786454"/>
          </a:xfrm>
        </p:spPr>
        <p:txBody>
          <a:bodyPr>
            <a:normAutofit/>
          </a:bodyPr>
          <a:lstStyle/>
          <a:p>
            <a:pPr>
              <a:buNone/>
            </a:pPr>
            <a:r>
              <a:rPr lang="cs-CZ" sz="1800" dirty="0" smtClean="0">
                <a:latin typeface="Times New Roman" pitchFamily="18" charset="0"/>
                <a:cs typeface="Times New Roman" pitchFamily="18" charset="0"/>
              </a:rPr>
              <a:t>Zásadně je rozeznáván dvojí druh zastoupení: </a:t>
            </a:r>
          </a:p>
          <a:p>
            <a:endParaRPr lang="cs-CZ" sz="1800" dirty="0" smtClean="0">
              <a:latin typeface="Times New Roman" pitchFamily="18" charset="0"/>
              <a:cs typeface="Times New Roman" pitchFamily="18" charset="0"/>
            </a:endParaRPr>
          </a:p>
          <a:p>
            <a:r>
              <a:rPr lang="cs-CZ" sz="1800" b="1" dirty="0" smtClean="0">
                <a:latin typeface="Times New Roman" pitchFamily="18" charset="0"/>
                <a:cs typeface="Times New Roman" pitchFamily="18" charset="0"/>
              </a:rPr>
              <a:t>zastoupení přímé </a:t>
            </a:r>
            <a:r>
              <a:rPr lang="cs-CZ" sz="1800" dirty="0" smtClean="0">
                <a:latin typeface="Times New Roman" pitchFamily="18" charset="0"/>
                <a:cs typeface="Times New Roman" pitchFamily="18" charset="0"/>
              </a:rPr>
              <a:t>(zástupce činí úkony jménem a na účet zastoupeného) </a:t>
            </a:r>
          </a:p>
          <a:p>
            <a:r>
              <a:rPr lang="cs-CZ" sz="1800" b="1" dirty="0" smtClean="0">
                <a:latin typeface="Times New Roman" pitchFamily="18" charset="0"/>
                <a:cs typeface="Times New Roman" pitchFamily="18" charset="0"/>
              </a:rPr>
              <a:t>zastoupení nepřímé </a:t>
            </a:r>
            <a:r>
              <a:rPr lang="cs-CZ" sz="1800" dirty="0" smtClean="0">
                <a:latin typeface="Times New Roman" pitchFamily="18" charset="0"/>
                <a:cs typeface="Times New Roman" pitchFamily="18" charset="0"/>
              </a:rPr>
              <a:t>(zástupce koná úkony jménem svým avšak na účet zastoupeného) </a:t>
            </a:r>
          </a:p>
          <a:p>
            <a:pPr>
              <a:buNone/>
            </a:pPr>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Typičtější je zastoupení přímé, </a:t>
            </a:r>
            <a:r>
              <a:rPr lang="cs-CZ" sz="1800" dirty="0" err="1" smtClean="0">
                <a:latin typeface="Times New Roman" pitchFamily="18" charset="0"/>
                <a:cs typeface="Times New Roman" pitchFamily="18" charset="0"/>
              </a:rPr>
              <a:t>zast</a:t>
            </a:r>
            <a:r>
              <a:rPr lang="cs-CZ" sz="1800" dirty="0" smtClean="0">
                <a:latin typeface="Times New Roman" pitchFamily="18" charset="0"/>
                <a:cs typeface="Times New Roman" pitchFamily="18" charset="0"/>
              </a:rPr>
              <a:t>. nepřímé přichází v úvahu např. při smlouvě příkazní (§ 736). </a:t>
            </a:r>
          </a:p>
          <a:p>
            <a:pPr>
              <a:buNone/>
            </a:pPr>
            <a:r>
              <a:rPr lang="cs-CZ" sz="1800" dirty="0" smtClean="0">
                <a:latin typeface="Times New Roman" pitchFamily="18" charset="0"/>
                <a:cs typeface="Times New Roman" pitchFamily="18" charset="0"/>
              </a:rPr>
              <a:t>Dále se podle právního důvodu svého vzniku rozlišuje v občanském právu: </a:t>
            </a:r>
          </a:p>
          <a:p>
            <a:endParaRPr lang="cs-CZ" sz="1800" dirty="0" smtClean="0">
              <a:latin typeface="Times New Roman" pitchFamily="18" charset="0"/>
              <a:cs typeface="Times New Roman" pitchFamily="18" charset="0"/>
            </a:endParaRPr>
          </a:p>
          <a:p>
            <a:pPr>
              <a:buFont typeface="+mj-lt"/>
              <a:buAutoNum type="arabicPeriod"/>
            </a:pPr>
            <a:r>
              <a:rPr lang="cs-CZ" sz="1800" b="1" dirty="0" smtClean="0">
                <a:latin typeface="Times New Roman" pitchFamily="18" charset="0"/>
                <a:cs typeface="Times New Roman" pitchFamily="18" charset="0"/>
              </a:rPr>
              <a:t>zastoupení zákonné </a:t>
            </a:r>
            <a:r>
              <a:rPr lang="cs-CZ" sz="1800" dirty="0" smtClean="0">
                <a:latin typeface="Times New Roman" pitchFamily="18" charset="0"/>
                <a:cs typeface="Times New Roman" pitchFamily="18" charset="0"/>
              </a:rPr>
              <a:t>(§ 26 – 30) </a:t>
            </a:r>
          </a:p>
          <a:p>
            <a:pPr>
              <a:buFont typeface="+mj-lt"/>
              <a:buAutoNum type="arabicPeriod"/>
            </a:pPr>
            <a:r>
              <a:rPr lang="cs-CZ" sz="1800" b="1" dirty="0" smtClean="0">
                <a:latin typeface="Times New Roman" pitchFamily="18" charset="0"/>
                <a:cs typeface="Times New Roman" pitchFamily="18" charset="0"/>
              </a:rPr>
              <a:t>zastoupení smluvní nebo též zmocnění </a:t>
            </a:r>
            <a:r>
              <a:rPr lang="cs-CZ" sz="1800" dirty="0" smtClean="0">
                <a:latin typeface="Times New Roman" pitchFamily="18" charset="0"/>
                <a:cs typeface="Times New Roman" pitchFamily="18" charset="0"/>
              </a:rPr>
              <a:t>(§ 31 – 33b) </a:t>
            </a:r>
          </a:p>
          <a:p>
            <a:endParaRPr lang="cs-CZ" sz="1800" dirty="0" smtClean="0">
              <a:latin typeface="Times New Roman" pitchFamily="18" charset="0"/>
              <a:cs typeface="Times New Roman" pitchFamily="18" charset="0"/>
            </a:endParaRPr>
          </a:p>
          <a:p>
            <a:pPr>
              <a:buFont typeface="+mj-lt"/>
              <a:buAutoNum type="arabicPeriod"/>
            </a:pPr>
            <a:r>
              <a:rPr lang="cs-CZ" sz="1800" b="1" i="1" dirty="0" smtClean="0">
                <a:latin typeface="Times New Roman" pitchFamily="18" charset="0"/>
                <a:cs typeface="Times New Roman" pitchFamily="18" charset="0"/>
              </a:rPr>
              <a:t>Zákonné zastoupení </a:t>
            </a:r>
            <a:endParaRPr lang="cs-CZ" sz="1800" dirty="0" smtClean="0">
              <a:latin typeface="Times New Roman" pitchFamily="18" charset="0"/>
              <a:cs typeface="Times New Roman" pitchFamily="18" charset="0"/>
            </a:endParaRPr>
          </a:p>
          <a:p>
            <a:r>
              <a:rPr lang="cs-CZ" sz="1800" dirty="0" smtClean="0">
                <a:latin typeface="Times New Roman" pitchFamily="18" charset="0"/>
                <a:cs typeface="Times New Roman" pitchFamily="18" charset="0"/>
              </a:rPr>
              <a:t>Ve smyslu § 23 se zákonným zastoupením rozumí buď zastoupení vzniklé přímo ze zákona nebo </a:t>
            </a:r>
          </a:p>
          <a:p>
            <a:r>
              <a:rPr lang="cs-CZ" sz="1800" dirty="0" smtClean="0">
                <a:latin typeface="Times New Roman" pitchFamily="18" charset="0"/>
                <a:cs typeface="Times New Roman" pitchFamily="18" charset="0"/>
              </a:rPr>
              <a:t>zastoupení zřízené rozhodnutím státního orgánu. </a:t>
            </a:r>
            <a:endParaRPr lang="cs-CZ" sz="1800" dirty="0">
              <a:latin typeface="Times New Roman" pitchFamily="18" charset="0"/>
              <a:cs typeface="Times New Roman" pitchFamily="18" charset="0"/>
            </a:endParaRPr>
          </a:p>
        </p:txBody>
      </p:sp>
    </p:spTree>
  </p:cSld>
  <p:clrMapOvr>
    <a:masterClrMapping/>
  </p:clrMapOvr>
  <p:transition>
    <p:wipe di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214290"/>
            <a:ext cx="8686800" cy="500066"/>
          </a:xfrm>
        </p:spPr>
        <p:txBody>
          <a:bodyPr>
            <a:normAutofit fontScale="90000"/>
          </a:bodyPr>
          <a:lstStyle/>
          <a:p>
            <a:pPr marL="342900" indent="-342900"/>
            <a:r>
              <a:rPr lang="cs-CZ" sz="1800" b="1" i="1" dirty="0" smtClean="0">
                <a:latin typeface="Times New Roman" pitchFamily="18" charset="0"/>
                <a:cs typeface="Times New Roman" pitchFamily="18" charset="0"/>
              </a:rPr>
              <a:t>2.  Smluvní zastoupení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714356"/>
            <a:ext cx="9144000" cy="6143644"/>
          </a:xfrm>
        </p:spPr>
        <p:txBody>
          <a:bodyPr>
            <a:noAutofit/>
          </a:bodyPr>
          <a:lstStyle/>
          <a:p>
            <a:pPr>
              <a:buNone/>
            </a:pPr>
            <a:r>
              <a:rPr lang="cs-CZ" sz="1600" dirty="0" smtClean="0">
                <a:latin typeface="Times New Roman" pitchFamily="18" charset="0"/>
                <a:cs typeface="Times New Roman" pitchFamily="18" charset="0"/>
              </a:rPr>
              <a:t>Podle rozsahu zmocněncova oprávnění rozlišujeme: </a:t>
            </a:r>
          </a:p>
          <a:p>
            <a:r>
              <a:rPr lang="cs-CZ" sz="1600" b="1" dirty="0" smtClean="0">
                <a:latin typeface="Times New Roman" pitchFamily="18" charset="0"/>
                <a:cs typeface="Times New Roman" pitchFamily="18" charset="0"/>
              </a:rPr>
              <a:t>speciální plnou moc </a:t>
            </a:r>
            <a:r>
              <a:rPr lang="cs-CZ" sz="1600" dirty="0" smtClean="0">
                <a:latin typeface="Times New Roman" pitchFamily="18" charset="0"/>
                <a:cs typeface="Times New Roman" pitchFamily="18" charset="0"/>
              </a:rPr>
              <a:t>(k jednomu či několika úkonům) </a:t>
            </a:r>
          </a:p>
          <a:p>
            <a:r>
              <a:rPr lang="cs-CZ" sz="1600" b="1" dirty="0" smtClean="0">
                <a:latin typeface="Times New Roman" pitchFamily="18" charset="0"/>
                <a:cs typeface="Times New Roman" pitchFamily="18" charset="0"/>
              </a:rPr>
              <a:t>generální plná moc </a:t>
            </a:r>
            <a:r>
              <a:rPr lang="cs-CZ" sz="1600" dirty="0" smtClean="0">
                <a:latin typeface="Times New Roman" pitchFamily="18" charset="0"/>
                <a:cs typeface="Times New Roman" pitchFamily="18" charset="0"/>
              </a:rPr>
              <a:t>(ke všem úkonům, které může vykonávat i sám zmocnitel) </a:t>
            </a:r>
          </a:p>
          <a:p>
            <a:pPr>
              <a:buNone/>
            </a:pPr>
            <a:r>
              <a:rPr lang="cs-CZ" sz="1600" dirty="0" smtClean="0">
                <a:latin typeface="Times New Roman" pitchFamily="18" charset="0"/>
                <a:cs typeface="Times New Roman" pitchFamily="18" charset="0"/>
              </a:rPr>
              <a:t>Plná moc musí být písemná tehdy: </a:t>
            </a:r>
          </a:p>
          <a:p>
            <a:r>
              <a:rPr lang="cs-CZ" sz="1600" dirty="0" smtClean="0">
                <a:latin typeface="Times New Roman" pitchFamily="18" charset="0"/>
                <a:cs typeface="Times New Roman" pitchFamily="18" charset="0"/>
              </a:rPr>
              <a:t>je-li třeba učinit úkon písemnou formou </a:t>
            </a:r>
          </a:p>
          <a:p>
            <a:r>
              <a:rPr lang="cs-CZ" sz="1600" dirty="0" smtClean="0">
                <a:latin typeface="Times New Roman" pitchFamily="18" charset="0"/>
                <a:cs typeface="Times New Roman" pitchFamily="18" charset="0"/>
              </a:rPr>
              <a:t>netýká-li se plná moc jen určitého </a:t>
            </a:r>
            <a:r>
              <a:rPr lang="cs-CZ" sz="1600" dirty="0" err="1" smtClean="0">
                <a:latin typeface="Times New Roman" pitchFamily="18" charset="0"/>
                <a:cs typeface="Times New Roman" pitchFamily="18" charset="0"/>
              </a:rPr>
              <a:t>pr</a:t>
            </a:r>
            <a:r>
              <a:rPr lang="cs-CZ" sz="1600" dirty="0" smtClean="0">
                <a:latin typeface="Times New Roman" pitchFamily="18" charset="0"/>
                <a:cs typeface="Times New Roman" pitchFamily="18" charset="0"/>
              </a:rPr>
              <a:t>. úkonu (§ 31/4) </a:t>
            </a:r>
          </a:p>
          <a:p>
            <a:endParaRPr lang="cs-CZ" sz="1600" dirty="0" smtClean="0">
              <a:latin typeface="Times New Roman" pitchFamily="18" charset="0"/>
              <a:cs typeface="Times New Roman" pitchFamily="18" charset="0"/>
            </a:endParaRPr>
          </a:p>
          <a:p>
            <a:pPr>
              <a:buNone/>
            </a:pPr>
            <a:r>
              <a:rPr lang="cs-CZ" sz="1600" dirty="0" smtClean="0">
                <a:latin typeface="Times New Roman" pitchFamily="18" charset="0"/>
                <a:cs typeface="Times New Roman" pitchFamily="18" charset="0"/>
              </a:rPr>
              <a:t>Zmocnitelem i zmocněncem může být  FO i PO. </a:t>
            </a:r>
          </a:p>
          <a:p>
            <a:pPr>
              <a:buNone/>
            </a:pPr>
            <a:r>
              <a:rPr lang="cs-CZ" sz="1600" dirty="0" smtClean="0">
                <a:latin typeface="Times New Roman" pitchFamily="18" charset="0"/>
                <a:cs typeface="Times New Roman" pitchFamily="18" charset="0"/>
              </a:rPr>
              <a:t>Není-li zřejmé, že konající jedná jménem jiné osoby, platí, že koná vlastním jménem. </a:t>
            </a:r>
          </a:p>
          <a:p>
            <a:pPr>
              <a:buNone/>
            </a:pPr>
            <a:r>
              <a:rPr lang="cs-CZ" sz="1600" dirty="0" smtClean="0">
                <a:latin typeface="Times New Roman" pitchFamily="18" charset="0"/>
                <a:cs typeface="Times New Roman" pitchFamily="18" charset="0"/>
              </a:rPr>
              <a:t>Jestliže zmocněnec překročil své oprávnění z plné moci, je tím zmocnitel vázán jen tehdy, když toto překročení schválil. </a:t>
            </a:r>
          </a:p>
          <a:p>
            <a:pPr>
              <a:buNone/>
            </a:pPr>
            <a:r>
              <a:rPr lang="cs-CZ" sz="1600" dirty="0" smtClean="0">
                <a:latin typeface="Times New Roman" pitchFamily="18" charset="0"/>
                <a:cs typeface="Times New Roman" pitchFamily="18" charset="0"/>
              </a:rPr>
              <a:t>Zmocněnec má právo nechat se při zastupování zmocnitele zastoupit jinou osobou: </a:t>
            </a:r>
          </a:p>
          <a:p>
            <a:r>
              <a:rPr lang="it-IT" sz="1600" dirty="0" smtClean="0">
                <a:latin typeface="Times New Roman" pitchFamily="18" charset="0"/>
                <a:cs typeface="Times New Roman" pitchFamily="18" charset="0"/>
              </a:rPr>
              <a:t>je-li to stanoveno v plné moci </a:t>
            </a:r>
            <a:endParaRPr lang="cs-CZ" sz="1600" dirty="0" smtClean="0">
              <a:latin typeface="Times New Roman" pitchFamily="18" charset="0"/>
              <a:cs typeface="Times New Roman" pitchFamily="18" charset="0"/>
            </a:endParaRPr>
          </a:p>
          <a:p>
            <a:r>
              <a:rPr lang="cs-CZ" sz="1600" dirty="0" smtClean="0">
                <a:latin typeface="Times New Roman" pitchFamily="18" charset="0"/>
                <a:cs typeface="Times New Roman" pitchFamily="18" charset="0"/>
              </a:rPr>
              <a:t>je-li zmocněným PO </a:t>
            </a:r>
          </a:p>
          <a:p>
            <a:pPr>
              <a:buNone/>
            </a:pPr>
            <a:r>
              <a:rPr lang="cs-CZ" sz="1600" dirty="0" smtClean="0">
                <a:latin typeface="Times New Roman" pitchFamily="18" charset="0"/>
                <a:cs typeface="Times New Roman" pitchFamily="18" charset="0"/>
              </a:rPr>
              <a:t>Plná moc zaniká: </a:t>
            </a:r>
          </a:p>
          <a:p>
            <a:r>
              <a:rPr lang="cs-CZ" sz="1600" dirty="0" smtClean="0">
                <a:latin typeface="Times New Roman" pitchFamily="18" charset="0"/>
                <a:cs typeface="Times New Roman" pitchFamily="18" charset="0"/>
              </a:rPr>
              <a:t>provedením úkonu stanoveného v plné moci </a:t>
            </a:r>
          </a:p>
          <a:p>
            <a:r>
              <a:rPr lang="cs-CZ" sz="1600" dirty="0" smtClean="0">
                <a:latin typeface="Times New Roman" pitchFamily="18" charset="0"/>
                <a:cs typeface="Times New Roman" pitchFamily="18" charset="0"/>
              </a:rPr>
              <a:t>odvoláním plné moci zmocnitelem </a:t>
            </a:r>
          </a:p>
          <a:p>
            <a:r>
              <a:rPr lang="cs-CZ" sz="1600" dirty="0" smtClean="0">
                <a:latin typeface="Times New Roman" pitchFamily="18" charset="0"/>
                <a:cs typeface="Times New Roman" pitchFamily="18" charset="0"/>
              </a:rPr>
              <a:t>výpovědí plné moci zmocněncem </a:t>
            </a:r>
          </a:p>
          <a:p>
            <a:r>
              <a:rPr lang="cs-CZ" sz="1600" dirty="0" smtClean="0">
                <a:latin typeface="Times New Roman" pitchFamily="18" charset="0"/>
                <a:cs typeface="Times New Roman" pitchFamily="18" charset="0"/>
              </a:rPr>
              <a:t>smrtí zmocněnce </a:t>
            </a:r>
          </a:p>
          <a:p>
            <a:r>
              <a:rPr lang="cs-CZ" sz="1600" dirty="0" smtClean="0">
                <a:latin typeface="Times New Roman" pitchFamily="18" charset="0"/>
                <a:cs typeface="Times New Roman" pitchFamily="18" charset="0"/>
              </a:rPr>
              <a:t>smrtí zmocnitele (není-li stanoveno jinak) </a:t>
            </a:r>
          </a:p>
          <a:p>
            <a:pPr>
              <a:buNone/>
            </a:pPr>
            <a:endParaRPr lang="cs-CZ" sz="1200" dirty="0">
              <a:latin typeface="Times New Roman" pitchFamily="18" charset="0"/>
              <a:cs typeface="Times New Roman" pitchFamily="18" charset="0"/>
            </a:endParaRPr>
          </a:p>
        </p:txBody>
      </p:sp>
    </p:spTree>
  </p:cSld>
  <p:clrMapOvr>
    <a:masterClrMapping/>
  </p:clrMapOvr>
  <p:transition>
    <p:wipe di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142852"/>
            <a:ext cx="8686800" cy="857256"/>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Předmět občanskoprávních vztahů </a:t>
            </a:r>
            <a:br>
              <a:rPr lang="cs-CZ" sz="1800" b="1" i="1" dirty="0" smtClean="0">
                <a:latin typeface="Times New Roman" pitchFamily="18" charset="0"/>
                <a:cs typeface="Times New Roman" pitchFamily="18" charset="0"/>
              </a:rPr>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9144000" cy="5786454"/>
          </a:xfrm>
        </p:spPr>
        <p:txBody>
          <a:bodyPr>
            <a:normAutofit/>
          </a:bodyPr>
          <a:lstStyle/>
          <a:p>
            <a:pPr>
              <a:buNone/>
            </a:pPr>
            <a:r>
              <a:rPr lang="cs-CZ" sz="1800" dirty="0" smtClean="0">
                <a:latin typeface="Times New Roman" pitchFamily="18" charset="0"/>
                <a:cs typeface="Times New Roman" pitchFamily="18" charset="0"/>
              </a:rPr>
              <a:t>Velmi obecně lze říci, že předmětem občanskoprávního vztahu jsou základní hodnoty lidské osobnosti, jakož i související hodnoty majetkové i nemajetkové povahy za předpokladu, že právní regulace těchto hodnot náleží kritériím soukromoprávní regulace. </a:t>
            </a:r>
          </a:p>
          <a:p>
            <a:pPr>
              <a:buNone/>
            </a:pPr>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Původně byla za předmět občanskoprávních vztahů považována </a:t>
            </a:r>
            <a:r>
              <a:rPr lang="cs-CZ" sz="1800" b="1" dirty="0" smtClean="0">
                <a:latin typeface="Times New Roman" pitchFamily="18" charset="0"/>
                <a:cs typeface="Times New Roman" pitchFamily="18" charset="0"/>
              </a:rPr>
              <a:t>věc v právním smyslu. </a:t>
            </a:r>
          </a:p>
          <a:p>
            <a:pPr>
              <a:buNone/>
            </a:pPr>
            <a:endParaRPr lang="cs-CZ" sz="1800" b="1"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Předmět </a:t>
            </a:r>
            <a:r>
              <a:rPr lang="cs-CZ" sz="1800" dirty="0" err="1" smtClean="0">
                <a:latin typeface="Times New Roman" pitchFamily="18" charset="0"/>
                <a:cs typeface="Times New Roman" pitchFamily="18" charset="0"/>
              </a:rPr>
              <a:t>občanskopr</a:t>
            </a:r>
            <a:r>
              <a:rPr lang="cs-CZ" sz="1800" dirty="0" smtClean="0">
                <a:latin typeface="Times New Roman" pitchFamily="18" charset="0"/>
                <a:cs typeface="Times New Roman" pitchFamily="18" charset="0"/>
              </a:rPr>
              <a:t>. vztahů ve smyslu chování lidí může být charakterizován jako určitá podoba právně významné lidské aktivity či pasivity: </a:t>
            </a:r>
          </a:p>
          <a:p>
            <a:endParaRPr lang="cs-CZ" sz="1800" dirty="0" smtClean="0">
              <a:latin typeface="Times New Roman" pitchFamily="18" charset="0"/>
              <a:cs typeface="Times New Roman" pitchFamily="18" charset="0"/>
            </a:endParaRPr>
          </a:p>
          <a:p>
            <a:r>
              <a:rPr lang="cs-CZ" sz="1800" b="1" dirty="0" smtClean="0">
                <a:latin typeface="Times New Roman" pitchFamily="18" charset="0"/>
                <a:cs typeface="Times New Roman" pitchFamily="18" charset="0"/>
              </a:rPr>
              <a:t>předání </a:t>
            </a:r>
            <a:r>
              <a:rPr lang="cs-CZ" sz="1800" dirty="0" smtClean="0">
                <a:latin typeface="Times New Roman" pitchFamily="18" charset="0"/>
                <a:cs typeface="Times New Roman" pitchFamily="18" charset="0"/>
              </a:rPr>
              <a:t>věci či jiné hodnoty jednou osobou druhé (dare) </a:t>
            </a:r>
          </a:p>
          <a:p>
            <a:r>
              <a:rPr lang="cs-CZ" sz="1800" b="1" dirty="0" smtClean="0">
                <a:latin typeface="Times New Roman" pitchFamily="18" charset="0"/>
                <a:cs typeface="Times New Roman" pitchFamily="18" charset="0"/>
              </a:rPr>
              <a:t>konáním</a:t>
            </a:r>
            <a:r>
              <a:rPr lang="cs-CZ" sz="1800" dirty="0" smtClean="0">
                <a:latin typeface="Times New Roman" pitchFamily="18" charset="0"/>
                <a:cs typeface="Times New Roman" pitchFamily="18" charset="0"/>
              </a:rPr>
              <a:t> určité činnosti (</a:t>
            </a:r>
            <a:r>
              <a:rPr lang="cs-CZ" sz="1800" dirty="0" err="1" smtClean="0">
                <a:latin typeface="Times New Roman" pitchFamily="18" charset="0"/>
                <a:cs typeface="Times New Roman" pitchFamily="18" charset="0"/>
              </a:rPr>
              <a:t>facere</a:t>
            </a:r>
            <a:r>
              <a:rPr lang="cs-CZ" sz="1800" dirty="0" smtClean="0">
                <a:latin typeface="Times New Roman" pitchFamily="18" charset="0"/>
                <a:cs typeface="Times New Roman" pitchFamily="18" charset="0"/>
              </a:rPr>
              <a:t>) </a:t>
            </a:r>
          </a:p>
          <a:p>
            <a:r>
              <a:rPr lang="cs-CZ" sz="1800" b="1" dirty="0" smtClean="0">
                <a:latin typeface="Times New Roman" pitchFamily="18" charset="0"/>
                <a:cs typeface="Times New Roman" pitchFamily="18" charset="0"/>
              </a:rPr>
              <a:t>zdržení se </a:t>
            </a:r>
            <a:r>
              <a:rPr lang="cs-CZ" sz="1800" dirty="0" smtClean="0">
                <a:latin typeface="Times New Roman" pitchFamily="18" charset="0"/>
                <a:cs typeface="Times New Roman" pitchFamily="18" charset="0"/>
              </a:rPr>
              <a:t>určitého chování (</a:t>
            </a:r>
            <a:r>
              <a:rPr lang="cs-CZ" sz="1800" dirty="0" err="1" smtClean="0">
                <a:latin typeface="Times New Roman" pitchFamily="18" charset="0"/>
                <a:cs typeface="Times New Roman" pitchFamily="18" charset="0"/>
              </a:rPr>
              <a:t>ommitere</a:t>
            </a:r>
            <a:r>
              <a:rPr lang="cs-CZ" sz="1800" dirty="0" smtClean="0">
                <a:latin typeface="Times New Roman" pitchFamily="18" charset="0"/>
                <a:cs typeface="Times New Roman" pitchFamily="18" charset="0"/>
              </a:rPr>
              <a:t>) </a:t>
            </a:r>
          </a:p>
          <a:p>
            <a:r>
              <a:rPr lang="cs-CZ" sz="1800" b="1" dirty="0" smtClean="0">
                <a:latin typeface="Times New Roman" pitchFamily="18" charset="0"/>
                <a:cs typeface="Times New Roman" pitchFamily="18" charset="0"/>
              </a:rPr>
              <a:t>strpění </a:t>
            </a:r>
            <a:r>
              <a:rPr lang="cs-CZ" sz="1800" dirty="0" smtClean="0">
                <a:latin typeface="Times New Roman" pitchFamily="18" charset="0"/>
                <a:cs typeface="Times New Roman" pitchFamily="18" charset="0"/>
              </a:rPr>
              <a:t>určitého chování jiného subjektu (</a:t>
            </a:r>
            <a:r>
              <a:rPr lang="cs-CZ" sz="1800" dirty="0" err="1" smtClean="0">
                <a:latin typeface="Times New Roman" pitchFamily="18" charset="0"/>
                <a:cs typeface="Times New Roman" pitchFamily="18" charset="0"/>
              </a:rPr>
              <a:t>pati</a:t>
            </a:r>
            <a:r>
              <a:rPr lang="cs-CZ" sz="1800" dirty="0" smtClean="0">
                <a:latin typeface="Times New Roman" pitchFamily="18" charset="0"/>
                <a:cs typeface="Times New Roman" pitchFamily="18" charset="0"/>
              </a:rPr>
              <a:t>) </a:t>
            </a:r>
          </a:p>
          <a:p>
            <a:pPr>
              <a:buNone/>
            </a:pPr>
            <a:endParaRPr lang="cs-CZ" sz="1800" dirty="0" smtClean="0">
              <a:latin typeface="Times New Roman" pitchFamily="18" charset="0"/>
              <a:cs typeface="Times New Roman" pitchFamily="18" charset="0"/>
            </a:endParaRPr>
          </a:p>
          <a:p>
            <a:pPr>
              <a:buNone/>
            </a:pPr>
            <a:r>
              <a:rPr lang="cs-CZ" sz="1800" b="1" dirty="0" smtClean="0"/>
              <a:t>Věc</a:t>
            </a:r>
            <a:r>
              <a:rPr lang="cs-CZ" sz="1800" dirty="0" smtClean="0"/>
              <a:t> v právním smyslu OZ nedefinuje. Podpůrně můžeme použít definice § 13 dnes již zrušeného zákoníku mezinárodního obchodu (zák. č. 101/1963 Sb.), která považuje za věci </a:t>
            </a:r>
            <a:r>
              <a:rPr lang="cs-CZ" sz="1800" i="1" dirty="0" smtClean="0"/>
              <a:t>hmotné předměty a ovladatelné přírodní síly, které slouží potřebám lidí. </a:t>
            </a:r>
            <a:endParaRPr lang="cs-CZ" sz="1800" dirty="0">
              <a:latin typeface="Times New Roman" pitchFamily="18" charset="0"/>
              <a:cs typeface="Times New Roman" pitchFamily="18" charset="0"/>
            </a:endParaRPr>
          </a:p>
        </p:txBody>
      </p:sp>
    </p:spTree>
  </p:cSld>
  <p:clrMapOvr>
    <a:masterClrMapping/>
  </p:clrMapOvr>
  <p:transition>
    <p:wipe dir="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857232"/>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Věcná práva, pojem, druhy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9144000" cy="5786454"/>
          </a:xfrm>
        </p:spPr>
        <p:txBody>
          <a:bodyPr>
            <a:normAutofit/>
          </a:bodyPr>
          <a:lstStyle/>
          <a:p>
            <a:pPr>
              <a:buNone/>
            </a:pPr>
            <a:r>
              <a:rPr lang="cs-CZ" sz="1600" dirty="0" smtClean="0">
                <a:latin typeface="Times New Roman" pitchFamily="18" charset="0"/>
                <a:cs typeface="Times New Roman" pitchFamily="18" charset="0"/>
              </a:rPr>
              <a:t>Věcná práva tvoří důležitou součást majetkových práv a představují úplné nebo částečné panství nad konkrétní věcí. </a:t>
            </a:r>
          </a:p>
          <a:p>
            <a:pPr>
              <a:buNone/>
            </a:pPr>
            <a:r>
              <a:rPr lang="cs-CZ" sz="1600" dirty="0" smtClean="0">
                <a:latin typeface="Times New Roman" pitchFamily="18" charset="0"/>
                <a:cs typeface="Times New Roman" pitchFamily="18" charset="0"/>
              </a:rPr>
              <a:t>Postavení osoby věcně oprávněné se vyznačuje tím, že taková osoba vylučuje kohokoliv jiného z působení na věc jí ovládanou a přísluší ji tudíž proti každému rušiteli „</a:t>
            </a:r>
            <a:r>
              <a:rPr lang="cs-CZ" sz="1600" i="1" dirty="0" err="1" smtClean="0">
                <a:latin typeface="Times New Roman" pitchFamily="18" charset="0"/>
                <a:cs typeface="Times New Roman" pitchFamily="18" charset="0"/>
              </a:rPr>
              <a:t>actio</a:t>
            </a:r>
            <a:r>
              <a:rPr lang="cs-CZ" sz="1600" i="1" dirty="0" smtClean="0">
                <a:latin typeface="Times New Roman" pitchFamily="18" charset="0"/>
                <a:cs typeface="Times New Roman" pitchFamily="18" charset="0"/>
              </a:rPr>
              <a:t> in </a:t>
            </a:r>
            <a:r>
              <a:rPr lang="cs-CZ" sz="1600" i="1" dirty="0" err="1" smtClean="0">
                <a:latin typeface="Times New Roman" pitchFamily="18" charset="0"/>
                <a:cs typeface="Times New Roman" pitchFamily="18" charset="0"/>
              </a:rPr>
              <a:t>rem</a:t>
            </a:r>
            <a:r>
              <a:rPr lang="cs-CZ" sz="1600" i="1" dirty="0" smtClean="0">
                <a:latin typeface="Times New Roman" pitchFamily="18" charset="0"/>
                <a:cs typeface="Times New Roman" pitchFamily="18" charset="0"/>
              </a:rPr>
              <a:t>“ k prosazení výlučného panství nad věcí. </a:t>
            </a:r>
          </a:p>
          <a:p>
            <a:pPr>
              <a:buNone/>
            </a:pPr>
            <a:r>
              <a:rPr lang="cs-CZ" sz="1600" dirty="0" smtClean="0">
                <a:latin typeface="Times New Roman" pitchFamily="18" charset="0"/>
                <a:cs typeface="Times New Roman" pitchFamily="18" charset="0"/>
              </a:rPr>
              <a:t>Charakteristické znaky věcných práv: </a:t>
            </a:r>
          </a:p>
          <a:p>
            <a:pPr>
              <a:buFont typeface="+mj-lt"/>
              <a:buAutoNum type="arabicPeriod"/>
            </a:pPr>
            <a:r>
              <a:rPr lang="cs-CZ" sz="1600" b="1" dirty="0" smtClean="0">
                <a:latin typeface="Times New Roman" pitchFamily="18" charset="0"/>
                <a:cs typeface="Times New Roman" pitchFamily="18" charset="0"/>
              </a:rPr>
              <a:t>působí proti všem </a:t>
            </a:r>
          </a:p>
          <a:p>
            <a:pPr>
              <a:buFont typeface="+mj-lt"/>
              <a:buAutoNum type="arabicPeriod"/>
            </a:pPr>
            <a:r>
              <a:rPr lang="cs-CZ" sz="1600" b="1" dirty="0" smtClean="0">
                <a:latin typeface="Times New Roman" pitchFamily="18" charset="0"/>
                <a:cs typeface="Times New Roman" pitchFamily="18" charset="0"/>
              </a:rPr>
              <a:t>povinnost má negativní povahu </a:t>
            </a:r>
            <a:r>
              <a:rPr lang="cs-CZ" sz="1600" dirty="0" smtClean="0">
                <a:latin typeface="Times New Roman" pitchFamily="18" charset="0"/>
                <a:cs typeface="Times New Roman" pitchFamily="18" charset="0"/>
              </a:rPr>
              <a:t>(nekonání toho čím by se zasahovalo do výkonu oprávnění) </a:t>
            </a:r>
          </a:p>
          <a:p>
            <a:pPr>
              <a:buFont typeface="+mj-lt"/>
              <a:buAutoNum type="arabicPeriod"/>
            </a:pPr>
            <a:r>
              <a:rPr lang="cs-CZ" sz="1600" b="1" dirty="0" smtClean="0">
                <a:latin typeface="Times New Roman" pitchFamily="18" charset="0"/>
                <a:cs typeface="Times New Roman" pitchFamily="18" charset="0"/>
              </a:rPr>
              <a:t>předmětem je zpravidla věc v právním smyslu a sice věc určená individuálně </a:t>
            </a:r>
          </a:p>
          <a:p>
            <a:endParaRPr lang="cs-CZ" sz="1600" dirty="0" smtClean="0">
              <a:latin typeface="Times New Roman" pitchFamily="18" charset="0"/>
              <a:cs typeface="Times New Roman" pitchFamily="18" charset="0"/>
            </a:endParaRPr>
          </a:p>
          <a:p>
            <a:pPr>
              <a:buNone/>
            </a:pPr>
            <a:r>
              <a:rPr lang="cs-CZ" sz="1600" dirty="0" smtClean="0">
                <a:latin typeface="Times New Roman" pitchFamily="18" charset="0"/>
                <a:cs typeface="Times New Roman" pitchFamily="18" charset="0"/>
              </a:rPr>
              <a:t>Druhy věcných práv: </a:t>
            </a:r>
          </a:p>
          <a:p>
            <a:pPr>
              <a:buFont typeface="+mj-lt"/>
              <a:buAutoNum type="arabicPeriod"/>
            </a:pPr>
            <a:r>
              <a:rPr lang="pt-BR" sz="1600" b="1" dirty="0" smtClean="0">
                <a:latin typeface="Times New Roman" pitchFamily="18" charset="0"/>
                <a:cs typeface="Times New Roman" pitchFamily="18" charset="0"/>
              </a:rPr>
              <a:t>pr. vlastnické </a:t>
            </a:r>
            <a:r>
              <a:rPr lang="pt-BR" sz="1600" dirty="0" smtClean="0">
                <a:latin typeface="Times New Roman" pitchFamily="18" charset="0"/>
                <a:cs typeface="Times New Roman" pitchFamily="18" charset="0"/>
              </a:rPr>
              <a:t>(ius proprietas, dominium) </a:t>
            </a:r>
            <a:endParaRPr lang="cs-CZ" sz="1600" dirty="0" smtClean="0">
              <a:latin typeface="Times New Roman" pitchFamily="18" charset="0"/>
              <a:cs typeface="Times New Roman" pitchFamily="18" charset="0"/>
            </a:endParaRPr>
          </a:p>
          <a:p>
            <a:pPr>
              <a:buFont typeface="+mj-lt"/>
              <a:buAutoNum type="arabicPeriod"/>
            </a:pPr>
            <a:r>
              <a:rPr lang="cs-CZ" sz="1600" b="1" dirty="0" smtClean="0">
                <a:latin typeface="Times New Roman" pitchFamily="18" charset="0"/>
                <a:cs typeface="Times New Roman" pitchFamily="18" charset="0"/>
              </a:rPr>
              <a:t>držba </a:t>
            </a:r>
            <a:r>
              <a:rPr lang="cs-CZ" sz="1600" dirty="0" smtClean="0">
                <a:latin typeface="Times New Roman" pitchFamily="18" charset="0"/>
                <a:cs typeface="Times New Roman" pitchFamily="18" charset="0"/>
              </a:rPr>
              <a:t>(</a:t>
            </a:r>
            <a:r>
              <a:rPr lang="cs-CZ" sz="1600" dirty="0" err="1" smtClean="0">
                <a:latin typeface="Times New Roman" pitchFamily="18" charset="0"/>
                <a:cs typeface="Times New Roman" pitchFamily="18" charset="0"/>
              </a:rPr>
              <a:t>possessio</a:t>
            </a:r>
            <a:r>
              <a:rPr lang="cs-CZ" sz="1600" dirty="0" smtClean="0">
                <a:latin typeface="Times New Roman" pitchFamily="18" charset="0"/>
                <a:cs typeface="Times New Roman" pitchFamily="18" charset="0"/>
              </a:rPr>
              <a:t>) </a:t>
            </a:r>
          </a:p>
          <a:p>
            <a:pPr>
              <a:buFont typeface="+mj-lt"/>
              <a:buAutoNum type="arabicPeriod"/>
            </a:pPr>
            <a:r>
              <a:rPr lang="cs-CZ" sz="1600" b="1" dirty="0" smtClean="0">
                <a:latin typeface="Times New Roman" pitchFamily="18" charset="0"/>
                <a:cs typeface="Times New Roman" pitchFamily="18" charset="0"/>
              </a:rPr>
              <a:t>věcná práva k věci cizí </a:t>
            </a:r>
            <a:r>
              <a:rPr lang="cs-CZ" sz="1600" dirty="0" smtClean="0">
                <a:latin typeface="Times New Roman" pitchFamily="18" charset="0"/>
                <a:cs typeface="Times New Roman" pitchFamily="18" charset="0"/>
              </a:rPr>
              <a:t>(</a:t>
            </a:r>
            <a:r>
              <a:rPr lang="cs-CZ" sz="1600" dirty="0" err="1" smtClean="0">
                <a:latin typeface="Times New Roman" pitchFamily="18" charset="0"/>
                <a:cs typeface="Times New Roman" pitchFamily="18" charset="0"/>
              </a:rPr>
              <a:t>iura</a:t>
            </a:r>
            <a:r>
              <a:rPr lang="cs-CZ" sz="1600" dirty="0" smtClean="0">
                <a:latin typeface="Times New Roman" pitchFamily="18" charset="0"/>
                <a:cs typeface="Times New Roman" pitchFamily="18" charset="0"/>
              </a:rPr>
              <a:t> in re </a:t>
            </a:r>
            <a:r>
              <a:rPr lang="cs-CZ" sz="1600" dirty="0" err="1" smtClean="0">
                <a:latin typeface="Times New Roman" pitchFamily="18" charset="0"/>
                <a:cs typeface="Times New Roman" pitchFamily="18" charset="0"/>
              </a:rPr>
              <a:t>aliena</a:t>
            </a:r>
            <a:r>
              <a:rPr lang="cs-CZ" sz="1600" dirty="0" smtClean="0">
                <a:latin typeface="Times New Roman" pitchFamily="18" charset="0"/>
                <a:cs typeface="Times New Roman" pitchFamily="18" charset="0"/>
              </a:rPr>
              <a:t>) </a:t>
            </a:r>
          </a:p>
          <a:p>
            <a:endParaRPr lang="cs-CZ" sz="1600" dirty="0" smtClean="0">
              <a:latin typeface="Times New Roman" pitchFamily="18" charset="0"/>
              <a:cs typeface="Times New Roman" pitchFamily="18" charset="0"/>
            </a:endParaRPr>
          </a:p>
          <a:p>
            <a:pPr>
              <a:buNone/>
            </a:pPr>
            <a:r>
              <a:rPr lang="cs-CZ" sz="1600" dirty="0" smtClean="0">
                <a:latin typeface="Times New Roman" pitchFamily="18" charset="0"/>
                <a:cs typeface="Times New Roman" pitchFamily="18" charset="0"/>
              </a:rPr>
              <a:t>Jako právo věcné lze zřídit pouze takové právo, jehož </a:t>
            </a:r>
            <a:r>
              <a:rPr lang="cs-CZ" sz="1600" dirty="0" err="1" smtClean="0">
                <a:latin typeface="Times New Roman" pitchFamily="18" charset="0"/>
                <a:cs typeface="Times New Roman" pitchFamily="18" charset="0"/>
              </a:rPr>
              <a:t>věcněprávní</a:t>
            </a:r>
            <a:r>
              <a:rPr lang="cs-CZ" sz="1600" dirty="0" smtClean="0">
                <a:latin typeface="Times New Roman" pitchFamily="18" charset="0"/>
                <a:cs typeface="Times New Roman" pitchFamily="18" charset="0"/>
              </a:rPr>
              <a:t> povaha je </a:t>
            </a:r>
            <a:r>
              <a:rPr lang="cs-CZ" sz="1600" dirty="0" err="1" smtClean="0">
                <a:latin typeface="Times New Roman" pitchFamily="18" charset="0"/>
                <a:cs typeface="Times New Roman" pitchFamily="18" charset="0"/>
              </a:rPr>
              <a:t>pr</a:t>
            </a:r>
            <a:r>
              <a:rPr lang="cs-CZ" sz="1600" dirty="0" smtClean="0">
                <a:latin typeface="Times New Roman" pitchFamily="18" charset="0"/>
                <a:cs typeface="Times New Roman" pitchFamily="18" charset="0"/>
              </a:rPr>
              <a:t>. předpisem připuštěna (např. de </a:t>
            </a:r>
            <a:r>
              <a:rPr lang="cs-CZ" sz="1600" dirty="0" err="1" smtClean="0">
                <a:latin typeface="Times New Roman" pitchFamily="18" charset="0"/>
                <a:cs typeface="Times New Roman" pitchFamily="18" charset="0"/>
              </a:rPr>
              <a:t>lege</a:t>
            </a:r>
            <a:r>
              <a:rPr lang="cs-CZ" sz="1600" dirty="0" smtClean="0">
                <a:latin typeface="Times New Roman" pitchFamily="18" charset="0"/>
                <a:cs typeface="Times New Roman" pitchFamily="18" charset="0"/>
              </a:rPr>
              <a:t> lata předkupní právo s </a:t>
            </a:r>
            <a:r>
              <a:rPr lang="cs-CZ" sz="1600" dirty="0" err="1" smtClean="0">
                <a:latin typeface="Times New Roman" pitchFamily="18" charset="0"/>
                <a:cs typeface="Times New Roman" pitchFamily="18" charset="0"/>
              </a:rPr>
              <a:t>věcněprávními</a:t>
            </a:r>
            <a:r>
              <a:rPr lang="cs-CZ" sz="1600" dirty="0" smtClean="0">
                <a:latin typeface="Times New Roman" pitchFamily="18" charset="0"/>
                <a:cs typeface="Times New Roman" pitchFamily="18" charset="0"/>
              </a:rPr>
              <a:t> účinky – viz § 603, nikoliv právo stavby). </a:t>
            </a:r>
            <a:endParaRPr lang="cs-CZ" sz="1600" dirty="0">
              <a:latin typeface="Times New Roman" pitchFamily="18" charset="0"/>
              <a:cs typeface="Times New Roman" pitchFamily="18" charset="0"/>
            </a:endParaRPr>
          </a:p>
        </p:txBody>
      </p:sp>
    </p:spTree>
  </p:cSld>
  <p:clrMapOvr>
    <a:masterClrMapping/>
  </p:clrMapOvr>
  <p:transition>
    <p:wipe di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142852"/>
            <a:ext cx="8686800" cy="714380"/>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Pojem a obsah vlastnického práva, předmět </a:t>
            </a:r>
            <a:br>
              <a:rPr lang="cs-CZ" sz="1800" b="1" i="1" dirty="0" smtClean="0">
                <a:latin typeface="Times New Roman" pitchFamily="18" charset="0"/>
                <a:cs typeface="Times New Roman" pitchFamily="18" charset="0"/>
              </a:rPr>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9144000" cy="5786454"/>
          </a:xfrm>
        </p:spPr>
        <p:txBody>
          <a:bodyPr>
            <a:normAutofit/>
          </a:bodyPr>
          <a:lstStyle/>
          <a:p>
            <a:pPr>
              <a:buNone/>
            </a:pPr>
            <a:r>
              <a:rPr lang="cs-CZ" sz="1600" dirty="0" smtClean="0">
                <a:latin typeface="Times New Roman" pitchFamily="18" charset="0"/>
                <a:cs typeface="Times New Roman" pitchFamily="18" charset="0"/>
              </a:rPr>
              <a:t>Vlastnické právo je právními normami regulovaný vlastnický vztah. Lze rozlišovat vlastnické právo objektivní a subjektivní. </a:t>
            </a:r>
          </a:p>
          <a:p>
            <a:pPr>
              <a:buNone/>
            </a:pPr>
            <a:r>
              <a:rPr lang="cs-CZ" sz="1600" b="1" i="1" dirty="0" smtClean="0">
                <a:latin typeface="Times New Roman" pitchFamily="18" charset="0"/>
                <a:cs typeface="Times New Roman" pitchFamily="18" charset="0"/>
              </a:rPr>
              <a:t>1. Vlastnické právo v objektivním smyslu </a:t>
            </a:r>
          </a:p>
          <a:p>
            <a:pPr>
              <a:buNone/>
            </a:pPr>
            <a:r>
              <a:rPr lang="cs-CZ" sz="1600" i="1" dirty="0" smtClean="0">
                <a:latin typeface="Times New Roman" pitchFamily="18" charset="0"/>
                <a:cs typeface="Times New Roman" pitchFamily="18" charset="0"/>
              </a:rPr>
              <a:t>představuje souhrn právních norem, regulujících vlastnické vztahy v ekonomickém pojetí. Zakotvuje především statickou stránku vlastnictví (existující systém rozdělení věcí). Dynamickou str. vlast. vztahů (proces užívání a disponování věcmi) upravuje vlast. právo společně s jinými </a:t>
            </a:r>
            <a:r>
              <a:rPr lang="cs-CZ" sz="1600" i="1" dirty="0" err="1" smtClean="0">
                <a:latin typeface="Times New Roman" pitchFamily="18" charset="0"/>
                <a:cs typeface="Times New Roman" pitchFamily="18" charset="0"/>
              </a:rPr>
              <a:t>pr</a:t>
            </a:r>
            <a:r>
              <a:rPr lang="cs-CZ" sz="1600" i="1" dirty="0" smtClean="0">
                <a:latin typeface="Times New Roman" pitchFamily="18" charset="0"/>
                <a:cs typeface="Times New Roman" pitchFamily="18" charset="0"/>
              </a:rPr>
              <a:t>. instituty (obligační právo…). </a:t>
            </a:r>
          </a:p>
          <a:p>
            <a:pPr>
              <a:buNone/>
            </a:pPr>
            <a:r>
              <a:rPr lang="cs-CZ" sz="1600" b="1" i="1" dirty="0" smtClean="0">
                <a:latin typeface="Times New Roman" pitchFamily="18" charset="0"/>
                <a:cs typeface="Times New Roman" pitchFamily="18" charset="0"/>
              </a:rPr>
              <a:t>2. Vlastnické právo v subjektivním smyslu </a:t>
            </a:r>
          </a:p>
          <a:p>
            <a:pPr>
              <a:buNone/>
            </a:pPr>
            <a:r>
              <a:rPr lang="cs-CZ" sz="1600" i="1" dirty="0" smtClean="0">
                <a:latin typeface="Times New Roman" pitchFamily="18" charset="0"/>
                <a:cs typeface="Times New Roman" pitchFamily="18" charset="0"/>
              </a:rPr>
              <a:t>lze charakterizovat jako právem zakotvenou možnost vlastníka v mezích stanovených právním řádem držet a užívat věci a nakládat jimi podle své úvahy a ve svém zájmu, a to mocí, která není závislá na existenci moci kohokoli jiného k téže věci, v téže době. </a:t>
            </a:r>
          </a:p>
          <a:p>
            <a:pPr>
              <a:buNone/>
            </a:pPr>
            <a:r>
              <a:rPr lang="cs-CZ" sz="1600" dirty="0" smtClean="0">
                <a:latin typeface="Times New Roman" pitchFamily="18" charset="0"/>
                <a:cs typeface="Times New Roman" pitchFamily="18" charset="0"/>
              </a:rPr>
              <a:t>Současně v sobě zahrnuje i právně zabezpečenou možnost vlastníka domáhat se od všech třetích osob zdržení se užívání věci proti jeho vůli. </a:t>
            </a:r>
          </a:p>
          <a:p>
            <a:pPr>
              <a:buNone/>
            </a:pPr>
            <a:r>
              <a:rPr lang="cs-CZ" sz="1600" dirty="0" smtClean="0">
                <a:latin typeface="Times New Roman" pitchFamily="18" charset="0"/>
                <a:cs typeface="Times New Roman" pitchFamily="18" charset="0"/>
              </a:rPr>
              <a:t>K obsahu subjektivního vlastnického práva patří souhrn konkrétních oprávnění, příslušejících vlastníkům věci, který je tradičně označován jako tzv. vlastnická triáda: </a:t>
            </a:r>
          </a:p>
          <a:p>
            <a:endParaRPr lang="cs-CZ" sz="1600" dirty="0" smtClean="0">
              <a:latin typeface="Times New Roman" pitchFamily="18" charset="0"/>
              <a:cs typeface="Times New Roman" pitchFamily="18" charset="0"/>
            </a:endParaRPr>
          </a:p>
          <a:p>
            <a:r>
              <a:rPr lang="cs-CZ" sz="1600" b="1" dirty="0" smtClean="0">
                <a:latin typeface="Times New Roman" pitchFamily="18" charset="0"/>
                <a:cs typeface="Times New Roman" pitchFamily="18" charset="0"/>
              </a:rPr>
              <a:t>právo věc užívat a požívat její plody a užitky </a:t>
            </a:r>
            <a:r>
              <a:rPr lang="cs-CZ" sz="1600" dirty="0" smtClean="0">
                <a:latin typeface="Times New Roman" pitchFamily="18" charset="0"/>
                <a:cs typeface="Times New Roman" pitchFamily="18" charset="0"/>
              </a:rPr>
              <a:t>(</a:t>
            </a:r>
            <a:r>
              <a:rPr lang="cs-CZ" sz="1600" dirty="0" err="1" smtClean="0">
                <a:latin typeface="Times New Roman" pitchFamily="18" charset="0"/>
                <a:cs typeface="Times New Roman" pitchFamily="18" charset="0"/>
              </a:rPr>
              <a:t>ius</a:t>
            </a:r>
            <a:r>
              <a:rPr lang="cs-CZ" sz="1600" dirty="0" smtClean="0">
                <a:latin typeface="Times New Roman" pitchFamily="18" charset="0"/>
                <a:cs typeface="Times New Roman" pitchFamily="18" charset="0"/>
              </a:rPr>
              <a:t> </a:t>
            </a:r>
            <a:r>
              <a:rPr lang="cs-CZ" sz="1600" dirty="0" err="1" smtClean="0">
                <a:latin typeface="Times New Roman" pitchFamily="18" charset="0"/>
                <a:cs typeface="Times New Roman" pitchFamily="18" charset="0"/>
              </a:rPr>
              <a:t>utendi</a:t>
            </a:r>
            <a:r>
              <a:rPr lang="cs-CZ" sz="1600" dirty="0" smtClean="0">
                <a:latin typeface="Times New Roman" pitchFamily="18" charset="0"/>
                <a:cs typeface="Times New Roman" pitchFamily="18" charset="0"/>
              </a:rPr>
              <a:t> </a:t>
            </a:r>
            <a:r>
              <a:rPr lang="cs-CZ" sz="1600" dirty="0" err="1" smtClean="0">
                <a:latin typeface="Times New Roman" pitchFamily="18" charset="0"/>
                <a:cs typeface="Times New Roman" pitchFamily="18" charset="0"/>
              </a:rPr>
              <a:t>et</a:t>
            </a:r>
            <a:r>
              <a:rPr lang="cs-CZ" sz="1600" dirty="0" smtClean="0">
                <a:latin typeface="Times New Roman" pitchFamily="18" charset="0"/>
                <a:cs typeface="Times New Roman" pitchFamily="18" charset="0"/>
              </a:rPr>
              <a:t> </a:t>
            </a:r>
            <a:r>
              <a:rPr lang="cs-CZ" sz="1600" dirty="0" err="1" smtClean="0">
                <a:latin typeface="Times New Roman" pitchFamily="18" charset="0"/>
                <a:cs typeface="Times New Roman" pitchFamily="18" charset="0"/>
              </a:rPr>
              <a:t>fruendi</a:t>
            </a:r>
            <a:r>
              <a:rPr lang="cs-CZ" sz="1600" dirty="0" smtClean="0">
                <a:latin typeface="Times New Roman" pitchFamily="18" charset="0"/>
                <a:cs typeface="Times New Roman" pitchFamily="18" charset="0"/>
              </a:rPr>
              <a:t>) </a:t>
            </a:r>
          </a:p>
          <a:p>
            <a:r>
              <a:rPr lang="pt-BR" sz="1600" b="1" dirty="0" smtClean="0">
                <a:latin typeface="Times New Roman" pitchFamily="18" charset="0"/>
                <a:cs typeface="Times New Roman" pitchFamily="18" charset="0"/>
              </a:rPr>
              <a:t>právo s věcí disponovat</a:t>
            </a:r>
            <a:r>
              <a:rPr lang="pt-BR" sz="1600" dirty="0" smtClean="0">
                <a:latin typeface="Times New Roman" pitchFamily="18" charset="0"/>
                <a:cs typeface="Times New Roman" pitchFamily="18" charset="0"/>
              </a:rPr>
              <a:t> (ius disponendi)</a:t>
            </a:r>
            <a:endParaRPr lang="cs-CZ" sz="1600" dirty="0" smtClean="0">
              <a:latin typeface="Times New Roman" pitchFamily="18" charset="0"/>
              <a:cs typeface="Times New Roman" pitchFamily="18" charset="0"/>
            </a:endParaRPr>
          </a:p>
          <a:p>
            <a:r>
              <a:rPr lang="cs-CZ" sz="1600" b="1" dirty="0" smtClean="0">
                <a:latin typeface="Times New Roman" pitchFamily="18" charset="0"/>
                <a:cs typeface="Times New Roman" pitchFamily="18" charset="0"/>
              </a:rPr>
              <a:t>právo věc držet </a:t>
            </a:r>
            <a:r>
              <a:rPr lang="cs-CZ" sz="1600" dirty="0" smtClean="0">
                <a:latin typeface="Times New Roman" pitchFamily="18" charset="0"/>
                <a:cs typeface="Times New Roman" pitchFamily="18" charset="0"/>
              </a:rPr>
              <a:t>(</a:t>
            </a:r>
            <a:r>
              <a:rPr lang="cs-CZ" sz="1600" dirty="0" err="1" smtClean="0">
                <a:latin typeface="Times New Roman" pitchFamily="18" charset="0"/>
                <a:cs typeface="Times New Roman" pitchFamily="18" charset="0"/>
              </a:rPr>
              <a:t>ius</a:t>
            </a:r>
            <a:r>
              <a:rPr lang="cs-CZ" sz="1600" dirty="0" smtClean="0">
                <a:latin typeface="Times New Roman" pitchFamily="18" charset="0"/>
                <a:cs typeface="Times New Roman" pitchFamily="18" charset="0"/>
              </a:rPr>
              <a:t> </a:t>
            </a:r>
            <a:r>
              <a:rPr lang="cs-CZ" sz="1600" dirty="0" err="1" smtClean="0">
                <a:latin typeface="Times New Roman" pitchFamily="18" charset="0"/>
                <a:cs typeface="Times New Roman" pitchFamily="18" charset="0"/>
              </a:rPr>
              <a:t>possidendi</a:t>
            </a:r>
            <a:r>
              <a:rPr lang="cs-CZ" sz="1600" dirty="0" smtClean="0">
                <a:latin typeface="Times New Roman" pitchFamily="18" charset="0"/>
                <a:cs typeface="Times New Roman" pitchFamily="18" charset="0"/>
              </a:rPr>
              <a:t>)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714356"/>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Ochrana vlastnického práva </a:t>
            </a:r>
            <a:br>
              <a:rPr lang="cs-CZ" sz="1800" b="1" i="1" dirty="0" smtClean="0">
                <a:latin typeface="Times New Roman" pitchFamily="18" charset="0"/>
                <a:cs typeface="Times New Roman" pitchFamily="18" charset="0"/>
              </a:rPr>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500042"/>
            <a:ext cx="8848756" cy="6357958"/>
          </a:xfrm>
        </p:spPr>
        <p:txBody>
          <a:bodyPr>
            <a:normAutofit/>
          </a:bodyPr>
          <a:lstStyle/>
          <a:p>
            <a:pPr>
              <a:buNone/>
            </a:pPr>
            <a:r>
              <a:rPr lang="cs-CZ" sz="1600" dirty="0" smtClean="0">
                <a:latin typeface="Times New Roman" pitchFamily="18" charset="0"/>
                <a:cs typeface="Times New Roman" pitchFamily="18" charset="0"/>
              </a:rPr>
              <a:t>Pro ochranu vlast. práva je charakteristická prevence jako výraz snahy o předcházení ohrožování či porušování těchto právních vztahů. </a:t>
            </a:r>
          </a:p>
          <a:p>
            <a:pPr>
              <a:buNone/>
            </a:pPr>
            <a:r>
              <a:rPr lang="cs-CZ" sz="1800" dirty="0" smtClean="0">
                <a:latin typeface="Times New Roman" pitchFamily="18" charset="0"/>
                <a:cs typeface="Times New Roman" pitchFamily="18" charset="0"/>
              </a:rPr>
              <a:t>Preventivní záměry jsou uskutečňovány jednak:</a:t>
            </a:r>
          </a:p>
          <a:p>
            <a:r>
              <a:rPr lang="cs-CZ" sz="1800" dirty="0" smtClean="0">
                <a:latin typeface="Times New Roman" pitchFamily="18" charset="0"/>
                <a:cs typeface="Times New Roman" pitchFamily="18" charset="0"/>
              </a:rPr>
              <a:t>stanovením povinností k předcházení </a:t>
            </a:r>
            <a:r>
              <a:rPr lang="cs-CZ" sz="1800" dirty="0" err="1" smtClean="0">
                <a:latin typeface="Times New Roman" pitchFamily="18" charset="0"/>
                <a:cs typeface="Times New Roman" pitchFamily="18" charset="0"/>
              </a:rPr>
              <a:t>protipr</a:t>
            </a:r>
            <a:r>
              <a:rPr lang="cs-CZ" sz="1800" dirty="0" smtClean="0">
                <a:latin typeface="Times New Roman" pitchFamily="18" charset="0"/>
                <a:cs typeface="Times New Roman" pitchFamily="18" charset="0"/>
              </a:rPr>
              <a:t>. zásahům a jednak </a:t>
            </a:r>
          </a:p>
          <a:p>
            <a:r>
              <a:rPr lang="cs-CZ" sz="1800" dirty="0" smtClean="0">
                <a:latin typeface="Times New Roman" pitchFamily="18" charset="0"/>
                <a:cs typeface="Times New Roman" pitchFamily="18" charset="0"/>
              </a:rPr>
              <a:t>hrozbou sankcí. Sankcemi jsou konkrétní prostředky, které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řád poskytuje vlastníkovi k ochraně vlast. práva. Lze je klasifikovat: </a:t>
            </a:r>
          </a:p>
          <a:p>
            <a:pPr>
              <a:buFont typeface="+mj-lt"/>
              <a:buAutoNum type="arabicPeriod"/>
            </a:pPr>
            <a:r>
              <a:rPr lang="cs-CZ" sz="1800" b="1" dirty="0" smtClean="0">
                <a:latin typeface="Times New Roman" pitchFamily="18" charset="0"/>
                <a:cs typeface="Times New Roman" pitchFamily="18" charset="0"/>
              </a:rPr>
              <a:t>Obecné </a:t>
            </a:r>
          </a:p>
          <a:p>
            <a:pPr>
              <a:buFont typeface="+mj-lt"/>
              <a:buAutoNum type="arabicPeriod"/>
            </a:pPr>
            <a:r>
              <a:rPr lang="cs-CZ" sz="1800" b="1" dirty="0" smtClean="0">
                <a:latin typeface="Times New Roman" pitchFamily="18" charset="0"/>
                <a:cs typeface="Times New Roman" pitchFamily="18" charset="0"/>
              </a:rPr>
              <a:t>Zvláštní </a:t>
            </a:r>
          </a:p>
          <a:p>
            <a:pPr>
              <a:buFont typeface="+mj-lt"/>
              <a:buAutoNum type="arabicPeriod"/>
            </a:pPr>
            <a:r>
              <a:rPr lang="cs-CZ" sz="1800" b="1" dirty="0" err="1" smtClean="0">
                <a:latin typeface="Times New Roman" pitchFamily="18" charset="0"/>
                <a:cs typeface="Times New Roman" pitchFamily="18" charset="0"/>
              </a:rPr>
              <a:t>Věcněprávní</a:t>
            </a:r>
            <a:r>
              <a:rPr lang="cs-CZ" sz="1800" b="1" dirty="0" smtClean="0">
                <a:latin typeface="Times New Roman" pitchFamily="18" charset="0"/>
                <a:cs typeface="Times New Roman" pitchFamily="18" charset="0"/>
              </a:rPr>
              <a:t> </a:t>
            </a:r>
          </a:p>
          <a:p>
            <a:pPr>
              <a:buFont typeface="+mj-lt"/>
              <a:buAutoNum type="arabicPeriod"/>
            </a:pPr>
            <a:r>
              <a:rPr lang="cs-CZ" sz="1800" b="1" dirty="0" err="1" smtClean="0">
                <a:latin typeface="Times New Roman" pitchFamily="18" charset="0"/>
                <a:cs typeface="Times New Roman" pitchFamily="18" charset="0"/>
              </a:rPr>
              <a:t>Obligačněprávní</a:t>
            </a:r>
            <a:r>
              <a:rPr lang="cs-CZ" sz="1800" b="1" dirty="0" smtClean="0">
                <a:latin typeface="Times New Roman" pitchFamily="18" charset="0"/>
                <a:cs typeface="Times New Roman" pitchFamily="18" charset="0"/>
              </a:rPr>
              <a:t> </a:t>
            </a:r>
          </a:p>
          <a:p>
            <a:endParaRPr lang="cs-CZ" sz="1800" dirty="0" smtClean="0">
              <a:latin typeface="Times New Roman" pitchFamily="18" charset="0"/>
              <a:cs typeface="Times New Roman" pitchFamily="18" charset="0"/>
            </a:endParaRPr>
          </a:p>
          <a:p>
            <a:r>
              <a:rPr lang="cs-CZ" sz="1800" dirty="0" err="1" smtClean="0">
                <a:latin typeface="Times New Roman" pitchFamily="18" charset="0"/>
                <a:cs typeface="Times New Roman" pitchFamily="18" charset="0"/>
              </a:rPr>
              <a:t>Věcněprávní</a:t>
            </a:r>
            <a:r>
              <a:rPr lang="cs-CZ" sz="1800" dirty="0" smtClean="0">
                <a:latin typeface="Times New Roman" pitchFamily="18" charset="0"/>
                <a:cs typeface="Times New Roman" pitchFamily="18" charset="0"/>
              </a:rPr>
              <a:t> prostředky směřují ke zcela totožnému obnovení původního stavu. </a:t>
            </a:r>
          </a:p>
          <a:p>
            <a:r>
              <a:rPr lang="cs-CZ" sz="1800" dirty="0" err="1" smtClean="0">
                <a:latin typeface="Times New Roman" pitchFamily="18" charset="0"/>
                <a:cs typeface="Times New Roman" pitchFamily="18" charset="0"/>
              </a:rPr>
              <a:t>Obligačněprávní</a:t>
            </a:r>
            <a:r>
              <a:rPr lang="cs-CZ" sz="1800" dirty="0" smtClean="0">
                <a:latin typeface="Times New Roman" pitchFamily="18" charset="0"/>
                <a:cs typeface="Times New Roman" pitchFamily="18" charset="0"/>
              </a:rPr>
              <a:t> prostředky jsou takové, které lze využít k odstranění jiných následků než k obnovení totožného původního stavu, např. náhrada škody či bezdůvodné obohacení. </a:t>
            </a:r>
          </a:p>
          <a:p>
            <a:pPr>
              <a:buNone/>
            </a:pPr>
            <a:endParaRPr lang="cs-CZ" sz="1800" dirty="0" smtClean="0"/>
          </a:p>
          <a:p>
            <a:pPr>
              <a:buNone/>
            </a:pPr>
            <a:r>
              <a:rPr lang="cs-CZ" sz="1800" dirty="0" smtClean="0"/>
              <a:t>Vlastnické žaloby: </a:t>
            </a:r>
          </a:p>
          <a:p>
            <a:pPr>
              <a:buFont typeface="+mj-lt"/>
              <a:buAutoNum type="arabicPeriod"/>
            </a:pPr>
            <a:r>
              <a:rPr lang="cs-CZ" sz="1800" b="1" dirty="0" smtClean="0"/>
              <a:t>Žaloba na vydání věci (žaloba </a:t>
            </a:r>
            <a:r>
              <a:rPr lang="cs-CZ" sz="1800" b="1" dirty="0" err="1" smtClean="0"/>
              <a:t>reivindikační</a:t>
            </a:r>
            <a:r>
              <a:rPr lang="cs-CZ" sz="1800" b="1" dirty="0" smtClean="0"/>
              <a:t>) </a:t>
            </a:r>
          </a:p>
          <a:p>
            <a:pPr>
              <a:buFont typeface="+mj-lt"/>
              <a:buAutoNum type="arabicPeriod"/>
            </a:pPr>
            <a:r>
              <a:rPr lang="cs-CZ" sz="1800" b="1" dirty="0" smtClean="0"/>
              <a:t>Žaloba zápůrčí (</a:t>
            </a:r>
            <a:r>
              <a:rPr lang="cs-CZ" sz="1800" b="1" dirty="0" err="1" smtClean="0"/>
              <a:t>negatorní</a:t>
            </a:r>
            <a:r>
              <a:rPr lang="cs-CZ" sz="1800" b="1" dirty="0" smtClean="0"/>
              <a:t>) </a:t>
            </a:r>
          </a:p>
          <a:p>
            <a:pPr>
              <a:buFont typeface="+mj-lt"/>
              <a:buAutoNum type="arabicPeriod"/>
            </a:pPr>
            <a:r>
              <a:rPr lang="cs-CZ" sz="1800" b="1" dirty="0" smtClean="0"/>
              <a:t>Žaloba na určení </a:t>
            </a:r>
          </a:p>
        </p:txBody>
      </p:sp>
    </p:spTree>
  </p:cSld>
  <p:clrMapOvr>
    <a:masterClrMapping/>
  </p:clrMapOvr>
  <p:transition>
    <p:wipe di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642918"/>
          </a:xfrm>
        </p:spPr>
        <p:txBody>
          <a:bodyPr>
            <a:normAutofit/>
          </a:bodyPr>
          <a:lstStyle/>
          <a:p>
            <a:r>
              <a:rPr lang="cs-CZ" sz="1800" i="1" dirty="0" smtClean="0"/>
              <a:t>Vlastnické žaloby: </a:t>
            </a:r>
            <a:endParaRPr lang="cs-CZ" sz="1800" i="1"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a:bodyPr>
          <a:lstStyle/>
          <a:p>
            <a:pPr>
              <a:buNone/>
            </a:pPr>
            <a:r>
              <a:rPr lang="cs-CZ" sz="1600" b="1" dirty="0" smtClean="0">
                <a:latin typeface="Times New Roman" pitchFamily="18" charset="0"/>
                <a:cs typeface="Times New Roman" pitchFamily="18" charset="0"/>
              </a:rPr>
              <a:t>Žaloba na vydání věci (žaloba </a:t>
            </a:r>
            <a:r>
              <a:rPr lang="cs-CZ" sz="1600" b="1" dirty="0" err="1" smtClean="0">
                <a:latin typeface="Times New Roman" pitchFamily="18" charset="0"/>
                <a:cs typeface="Times New Roman" pitchFamily="18" charset="0"/>
              </a:rPr>
              <a:t>reivindikační</a:t>
            </a:r>
            <a:r>
              <a:rPr lang="cs-CZ" sz="1600" b="1" dirty="0" smtClean="0">
                <a:latin typeface="Times New Roman" pitchFamily="18" charset="0"/>
                <a:cs typeface="Times New Roman" pitchFamily="18" charset="0"/>
              </a:rPr>
              <a:t>) </a:t>
            </a:r>
          </a:p>
          <a:p>
            <a:pPr>
              <a:buNone/>
            </a:pPr>
            <a:r>
              <a:rPr lang="cs-CZ" sz="1600" dirty="0" smtClean="0">
                <a:latin typeface="Times New Roman" pitchFamily="18" charset="0"/>
                <a:cs typeface="Times New Roman" pitchFamily="18" charset="0"/>
              </a:rPr>
              <a:t>V případě neoprávněného zadržování věci. Lze se domáhat vydání věcí movitých i nemovitých (u nemovitých se užívá termín „</a:t>
            </a:r>
            <a:r>
              <a:rPr lang="cs-CZ" sz="1600" i="1" dirty="0" smtClean="0">
                <a:latin typeface="Times New Roman" pitchFamily="18" charset="0"/>
                <a:cs typeface="Times New Roman" pitchFamily="18" charset="0"/>
              </a:rPr>
              <a:t>žaloba na vyklizení věci“). </a:t>
            </a:r>
          </a:p>
          <a:p>
            <a:pPr>
              <a:buNone/>
            </a:pPr>
            <a:r>
              <a:rPr lang="cs-CZ" sz="1600" i="1" dirty="0" smtClean="0">
                <a:latin typeface="Times New Roman" pitchFamily="18" charset="0"/>
                <a:cs typeface="Times New Roman" pitchFamily="18" charset="0"/>
              </a:rPr>
              <a:t>Předpoklady uplatnění </a:t>
            </a:r>
            <a:r>
              <a:rPr lang="cs-CZ" sz="1600" i="1" dirty="0" err="1" smtClean="0">
                <a:latin typeface="Times New Roman" pitchFamily="18" charset="0"/>
                <a:cs typeface="Times New Roman" pitchFamily="18" charset="0"/>
              </a:rPr>
              <a:t>reivindikační</a:t>
            </a:r>
            <a:r>
              <a:rPr lang="cs-CZ" sz="1600" i="1" dirty="0" smtClean="0">
                <a:latin typeface="Times New Roman" pitchFamily="18" charset="0"/>
                <a:cs typeface="Times New Roman" pitchFamily="18" charset="0"/>
              </a:rPr>
              <a:t> žaloby jsou: </a:t>
            </a:r>
            <a:endParaRPr lang="cs-CZ" sz="1600" dirty="0" smtClean="0">
              <a:latin typeface="Times New Roman" pitchFamily="18" charset="0"/>
              <a:cs typeface="Times New Roman" pitchFamily="18" charset="0"/>
            </a:endParaRPr>
          </a:p>
          <a:p>
            <a:r>
              <a:rPr lang="cs-CZ" sz="1600" dirty="0" smtClean="0">
                <a:latin typeface="Times New Roman" pitchFamily="18" charset="0"/>
                <a:cs typeface="Times New Roman" pitchFamily="18" charset="0"/>
              </a:rPr>
              <a:t>věc se nenachází ve faktické moci vlastníka, ale v moci osoby jiné, která ji odmítá vydat </a:t>
            </a:r>
          </a:p>
          <a:p>
            <a:r>
              <a:rPr lang="cs-CZ" sz="1600" dirty="0" smtClean="0">
                <a:latin typeface="Times New Roman" pitchFamily="18" charset="0"/>
                <a:cs typeface="Times New Roman" pitchFamily="18" charset="0"/>
              </a:rPr>
              <a:t>aktivně legitimován je vlastník (spoluvlastník), pasivně legitimován je ten, kdo věc protiprávně zadržuje </a:t>
            </a:r>
          </a:p>
          <a:p>
            <a:r>
              <a:rPr lang="cs-CZ" sz="1600" dirty="0" smtClean="0">
                <a:latin typeface="Times New Roman" pitchFamily="18" charset="0"/>
                <a:cs typeface="Times New Roman" pitchFamily="18" charset="0"/>
              </a:rPr>
              <a:t>věc musí být individualizována (označena tak aby ji bylo možno odlišit od ostatních)</a:t>
            </a:r>
          </a:p>
          <a:p>
            <a:r>
              <a:rPr lang="cs-CZ" sz="1600" dirty="0" smtClean="0">
                <a:latin typeface="Times New Roman" pitchFamily="18" charset="0"/>
                <a:cs typeface="Times New Roman" pitchFamily="18" charset="0"/>
              </a:rPr>
              <a:t>žalovaný věc zadržuje protiprávně </a:t>
            </a:r>
          </a:p>
          <a:p>
            <a:r>
              <a:rPr lang="cs-CZ" sz="1600" dirty="0" smtClean="0">
                <a:latin typeface="Times New Roman" pitchFamily="18" charset="0"/>
                <a:cs typeface="Times New Roman" pitchFamily="18" charset="0"/>
              </a:rPr>
              <a:t>vlastník musí poukázat existenci vlastnického práva </a:t>
            </a:r>
          </a:p>
          <a:p>
            <a:endParaRPr lang="cs-CZ" sz="1600" dirty="0" smtClean="0">
              <a:latin typeface="Times New Roman" pitchFamily="18" charset="0"/>
              <a:cs typeface="Times New Roman" pitchFamily="18" charset="0"/>
            </a:endParaRPr>
          </a:p>
          <a:p>
            <a:pPr>
              <a:buNone/>
            </a:pPr>
            <a:r>
              <a:rPr lang="cs-CZ" sz="1600" b="1" dirty="0" smtClean="0">
                <a:latin typeface="Times New Roman" pitchFamily="18" charset="0"/>
                <a:cs typeface="Times New Roman" pitchFamily="18" charset="0"/>
              </a:rPr>
              <a:t>Žaloba zápůrčí (</a:t>
            </a:r>
            <a:r>
              <a:rPr lang="cs-CZ" sz="1600" b="1" dirty="0" err="1" smtClean="0">
                <a:latin typeface="Times New Roman" pitchFamily="18" charset="0"/>
                <a:cs typeface="Times New Roman" pitchFamily="18" charset="0"/>
              </a:rPr>
              <a:t>negatorní</a:t>
            </a:r>
            <a:r>
              <a:rPr lang="cs-CZ" sz="1600" b="1" dirty="0" smtClean="0">
                <a:latin typeface="Times New Roman" pitchFamily="18" charset="0"/>
                <a:cs typeface="Times New Roman" pitchFamily="18" charset="0"/>
              </a:rPr>
              <a:t>) </a:t>
            </a:r>
          </a:p>
          <a:p>
            <a:pPr>
              <a:buNone/>
            </a:pPr>
            <a:r>
              <a:rPr lang="cs-CZ" sz="1600" dirty="0" smtClean="0">
                <a:latin typeface="Times New Roman" pitchFamily="18" charset="0"/>
                <a:cs typeface="Times New Roman" pitchFamily="18" charset="0"/>
              </a:rPr>
              <a:t>Lze ji použít ve všech ostatních případech, kdy došlo k zásahu do vlastnického práva jinak než </a:t>
            </a:r>
            <a:r>
              <a:rPr lang="cs-CZ" sz="1600" dirty="0" err="1" smtClean="0">
                <a:latin typeface="Times New Roman" pitchFamily="18" charset="0"/>
                <a:cs typeface="Times New Roman" pitchFamily="18" charset="0"/>
              </a:rPr>
              <a:t>protipr</a:t>
            </a:r>
            <a:r>
              <a:rPr lang="cs-CZ" sz="1600" dirty="0" smtClean="0">
                <a:latin typeface="Times New Roman" pitchFamily="18" charset="0"/>
                <a:cs typeface="Times New Roman" pitchFamily="18" charset="0"/>
              </a:rPr>
              <a:t>. zadržováním věci. </a:t>
            </a:r>
          </a:p>
          <a:p>
            <a:r>
              <a:rPr lang="cs-CZ" sz="1600" dirty="0" smtClean="0">
                <a:latin typeface="Times New Roman" pitchFamily="18" charset="0"/>
                <a:cs typeface="Times New Roman" pitchFamily="18" charset="0"/>
              </a:rPr>
              <a:t>Aktivně legitimován je vlastník (spoluvlastník) věci, který je ve svém právu rušen. Pasivně legitimován je každý, kdo vlast. právo omezuje nebo porušuje (ochrana tzv. sousedských vztahů). </a:t>
            </a:r>
          </a:p>
          <a:p>
            <a:r>
              <a:rPr lang="cs-CZ" sz="1600" dirty="0" smtClean="0">
                <a:latin typeface="Times New Roman" pitchFamily="18" charset="0"/>
                <a:cs typeface="Times New Roman" pitchFamily="18" charset="0"/>
              </a:rPr>
              <a:t>Žalovanému bývá uloženo zdržet se jednání, kterým zasahuje do vlast. práva nebo uvedení do původního stavu… </a:t>
            </a:r>
          </a:p>
          <a:p>
            <a:pPr>
              <a:buNone/>
            </a:pPr>
            <a:r>
              <a:rPr lang="cs-CZ" sz="1600" b="1" dirty="0" smtClean="0">
                <a:latin typeface="Times New Roman" pitchFamily="18" charset="0"/>
                <a:cs typeface="Times New Roman" pitchFamily="18" charset="0"/>
              </a:rPr>
              <a:t>Žaloba na určení </a:t>
            </a:r>
          </a:p>
          <a:p>
            <a:r>
              <a:rPr lang="cs-CZ" sz="1600" dirty="0" smtClean="0">
                <a:latin typeface="Times New Roman" pitchFamily="18" charset="0"/>
                <a:cs typeface="Times New Roman" pitchFamily="18" charset="0"/>
              </a:rPr>
              <a:t>Existenci vlast. práva. Předpokladem úspěšnosti žaloby je prokázání naléhavého právního zájmu. </a:t>
            </a:r>
            <a:endParaRPr lang="cs-CZ" sz="1600" dirty="0">
              <a:latin typeface="Times New Roman" pitchFamily="18" charset="0"/>
              <a:cs typeface="Times New Roman" pitchFamily="18" charset="0"/>
            </a:endParaRPr>
          </a:p>
        </p:txBody>
      </p:sp>
    </p:spTree>
  </p:cSld>
  <p:clrMapOvr>
    <a:masterClrMapping/>
  </p:clrMapOvr>
  <p:transition>
    <p:wipe dir="d"/>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785794"/>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Nabývání vlastnického práva </a:t>
            </a:r>
            <a:br>
              <a:rPr lang="cs-CZ" sz="1800" b="1" i="1" dirty="0" smtClean="0">
                <a:latin typeface="Times New Roman" pitchFamily="18" charset="0"/>
                <a:cs typeface="Times New Roman" pitchFamily="18" charset="0"/>
              </a:rPr>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a:bodyPr>
          <a:lstStyle/>
          <a:p>
            <a:pPr>
              <a:buNone/>
            </a:pPr>
            <a:r>
              <a:rPr lang="cs-CZ" sz="1600" dirty="0" smtClean="0">
                <a:latin typeface="Times New Roman" pitchFamily="18" charset="0"/>
                <a:cs typeface="Times New Roman" pitchFamily="18" charset="0"/>
              </a:rPr>
              <a:t>K nabývání vlastnického práva dochází různými způsoby, na základě řady právních skutečností.</a:t>
            </a:r>
          </a:p>
          <a:p>
            <a:pPr>
              <a:buNone/>
            </a:pPr>
            <a:r>
              <a:rPr lang="cs-CZ" sz="1600" dirty="0" smtClean="0">
                <a:latin typeface="Times New Roman" pitchFamily="18" charset="0"/>
                <a:cs typeface="Times New Roman" pitchFamily="18" charset="0"/>
              </a:rPr>
              <a:t> Právní skutečnost, jejímiž účinky dochází k nabytí vlastnického práva, se nazývá </a:t>
            </a:r>
            <a:r>
              <a:rPr lang="cs-CZ" sz="1600" b="1" dirty="0" smtClean="0">
                <a:latin typeface="Times New Roman" pitchFamily="18" charset="0"/>
                <a:cs typeface="Times New Roman" pitchFamily="18" charset="0"/>
              </a:rPr>
              <a:t>právní důvod </a:t>
            </a:r>
            <a:r>
              <a:rPr lang="cs-CZ" sz="1600" dirty="0" smtClean="0">
                <a:latin typeface="Times New Roman" pitchFamily="18" charset="0"/>
                <a:cs typeface="Times New Roman" pitchFamily="18" charset="0"/>
              </a:rPr>
              <a:t>nebo </a:t>
            </a:r>
            <a:r>
              <a:rPr lang="cs-CZ" sz="1600" b="1" dirty="0" smtClean="0">
                <a:latin typeface="Times New Roman" pitchFamily="18" charset="0"/>
                <a:cs typeface="Times New Roman" pitchFamily="18" charset="0"/>
              </a:rPr>
              <a:t>právní titul</a:t>
            </a:r>
            <a:r>
              <a:rPr lang="cs-CZ" sz="1600" dirty="0" smtClean="0">
                <a:latin typeface="Times New Roman" pitchFamily="18" charset="0"/>
                <a:cs typeface="Times New Roman" pitchFamily="18" charset="0"/>
              </a:rPr>
              <a:t>. </a:t>
            </a:r>
          </a:p>
          <a:p>
            <a:pPr>
              <a:buNone/>
            </a:pPr>
            <a:r>
              <a:rPr lang="cs-CZ" sz="1600" dirty="0" smtClean="0">
                <a:latin typeface="Times New Roman" pitchFamily="18" charset="0"/>
                <a:cs typeface="Times New Roman" pitchFamily="18" charset="0"/>
              </a:rPr>
              <a:t>Způsoby nabývání vlastnického práva: </a:t>
            </a:r>
          </a:p>
          <a:p>
            <a:pPr>
              <a:buFont typeface="+mj-lt"/>
              <a:buAutoNum type="arabicPeriod"/>
            </a:pPr>
            <a:r>
              <a:rPr lang="cs-CZ" sz="1600" dirty="0" err="1" smtClean="0">
                <a:latin typeface="Times New Roman" pitchFamily="18" charset="0"/>
                <a:cs typeface="Times New Roman" pitchFamily="18" charset="0"/>
              </a:rPr>
              <a:t>originární</a:t>
            </a:r>
            <a:r>
              <a:rPr lang="cs-CZ" sz="1600" dirty="0" smtClean="0">
                <a:latin typeface="Times New Roman" pitchFamily="18" charset="0"/>
                <a:cs typeface="Times New Roman" pitchFamily="18" charset="0"/>
              </a:rPr>
              <a:t> (zhotovení nové věci, konfiskace, oddělení plodů a užitků) </a:t>
            </a:r>
          </a:p>
          <a:p>
            <a:pPr>
              <a:buFont typeface="+mj-lt"/>
              <a:buAutoNum type="arabicPeriod"/>
            </a:pPr>
            <a:r>
              <a:rPr lang="cs-CZ" sz="1600" dirty="0" smtClean="0">
                <a:latin typeface="Times New Roman" pitchFamily="18" charset="0"/>
                <a:cs typeface="Times New Roman" pitchFamily="18" charset="0"/>
              </a:rPr>
              <a:t>derivativní (dědění, koupě, darování, směna…) </a:t>
            </a:r>
          </a:p>
          <a:p>
            <a:pPr>
              <a:buFont typeface="+mj-lt"/>
              <a:buAutoNum type="arabicPeriod"/>
            </a:pPr>
            <a:r>
              <a:rPr lang="da-DK" sz="1600" dirty="0" smtClean="0">
                <a:latin typeface="Times New Roman" pitchFamily="18" charset="0"/>
                <a:cs typeface="Times New Roman" pitchFamily="18" charset="0"/>
              </a:rPr>
              <a:t>převod vlast. pr. (na základě projevu vůle) </a:t>
            </a:r>
            <a:endParaRPr lang="cs-CZ" sz="1600" dirty="0" smtClean="0">
              <a:latin typeface="Times New Roman" pitchFamily="18" charset="0"/>
              <a:cs typeface="Times New Roman" pitchFamily="18" charset="0"/>
            </a:endParaRPr>
          </a:p>
          <a:p>
            <a:pPr>
              <a:buFont typeface="+mj-lt"/>
              <a:buAutoNum type="arabicPeriod"/>
            </a:pPr>
            <a:r>
              <a:rPr lang="cs-CZ" sz="1600" dirty="0" smtClean="0">
                <a:latin typeface="Times New Roman" pitchFamily="18" charset="0"/>
                <a:cs typeface="Times New Roman" pitchFamily="18" charset="0"/>
              </a:rPr>
              <a:t>přechod vlast. </a:t>
            </a:r>
            <a:r>
              <a:rPr lang="cs-CZ" sz="1600" dirty="0" err="1" smtClean="0">
                <a:latin typeface="Times New Roman" pitchFamily="18" charset="0"/>
                <a:cs typeface="Times New Roman" pitchFamily="18" charset="0"/>
              </a:rPr>
              <a:t>pr</a:t>
            </a:r>
            <a:r>
              <a:rPr lang="cs-CZ" sz="1600" dirty="0" smtClean="0">
                <a:latin typeface="Times New Roman" pitchFamily="18" charset="0"/>
                <a:cs typeface="Times New Roman" pitchFamily="18" charset="0"/>
              </a:rPr>
              <a:t>. (na základě zákona, rozhodnutí státního orgánu) </a:t>
            </a:r>
          </a:p>
          <a:p>
            <a:pPr>
              <a:buNone/>
            </a:pPr>
            <a:r>
              <a:rPr lang="cs-CZ" sz="1600" dirty="0" smtClean="0">
                <a:latin typeface="Times New Roman" pitchFamily="18" charset="0"/>
                <a:cs typeface="Times New Roman" pitchFamily="18" charset="0"/>
              </a:rPr>
              <a:t>Při převodu vlastnického práva se uplatňuje zásada, že nikdo nemůže převést více práv než sám má</a:t>
            </a:r>
            <a:r>
              <a:rPr lang="cs-CZ" sz="1600" dirty="0" smtClean="0"/>
              <a:t>. </a:t>
            </a:r>
          </a:p>
          <a:p>
            <a:r>
              <a:rPr lang="cs-CZ" sz="1600" b="1" i="1" dirty="0" smtClean="0">
                <a:latin typeface="Times New Roman" pitchFamily="18" charset="0"/>
                <a:cs typeface="Times New Roman" pitchFamily="18" charset="0"/>
              </a:rPr>
              <a:t>Nabývání smlouvou </a:t>
            </a:r>
          </a:p>
          <a:p>
            <a:pPr>
              <a:buNone/>
            </a:pPr>
            <a:r>
              <a:rPr lang="cs-CZ" sz="1600" dirty="0" smtClean="0">
                <a:latin typeface="Times New Roman" pitchFamily="18" charset="0"/>
                <a:cs typeface="Times New Roman" pitchFamily="18" charset="0"/>
              </a:rPr>
              <a:t>K vlastnímu převodu dochází především předáním a převzetím věci (</a:t>
            </a:r>
            <a:r>
              <a:rPr lang="cs-CZ" sz="1600" i="1" dirty="0" smtClean="0">
                <a:latin typeface="Times New Roman" pitchFamily="18" charset="0"/>
                <a:cs typeface="Times New Roman" pitchFamily="18" charset="0"/>
              </a:rPr>
              <a:t>tradicí). </a:t>
            </a:r>
          </a:p>
          <a:p>
            <a:r>
              <a:rPr lang="cs-CZ" sz="1600" b="1" i="1" dirty="0" smtClean="0">
                <a:latin typeface="Times New Roman" pitchFamily="18" charset="0"/>
                <a:cs typeface="Times New Roman" pitchFamily="18" charset="0"/>
              </a:rPr>
              <a:t>Nabývání děděním </a:t>
            </a:r>
          </a:p>
          <a:p>
            <a:pPr>
              <a:buNone/>
            </a:pPr>
            <a:r>
              <a:rPr lang="cs-CZ" sz="1600" dirty="0" smtClean="0">
                <a:latin typeface="Times New Roman" pitchFamily="18" charset="0"/>
                <a:cs typeface="Times New Roman" pitchFamily="18" charset="0"/>
              </a:rPr>
              <a:t>K převodu vlastnického práva na dědice dochází smrtí zůstavitele (</a:t>
            </a:r>
            <a:r>
              <a:rPr lang="cs-CZ" sz="1600" i="1" dirty="0" err="1" smtClean="0">
                <a:latin typeface="Times New Roman" pitchFamily="18" charset="0"/>
                <a:cs typeface="Times New Roman" pitchFamily="18" charset="0"/>
              </a:rPr>
              <a:t>delační</a:t>
            </a:r>
            <a:r>
              <a:rPr lang="cs-CZ" sz="1600" i="1" dirty="0" smtClean="0">
                <a:latin typeface="Times New Roman" pitchFamily="18" charset="0"/>
                <a:cs typeface="Times New Roman" pitchFamily="18" charset="0"/>
              </a:rPr>
              <a:t> princip). </a:t>
            </a:r>
          </a:p>
          <a:p>
            <a:r>
              <a:rPr lang="cs-CZ" sz="1600" b="1" i="1" dirty="0" smtClean="0">
                <a:latin typeface="Times New Roman" pitchFamily="18" charset="0"/>
                <a:cs typeface="Times New Roman" pitchFamily="18" charset="0"/>
              </a:rPr>
              <a:t>Nabývání rozhodnutím státního orgánu </a:t>
            </a:r>
          </a:p>
          <a:p>
            <a:pPr>
              <a:buNone/>
            </a:pPr>
            <a:r>
              <a:rPr lang="cs-CZ" sz="1600" dirty="0" smtClean="0">
                <a:latin typeface="Times New Roman" pitchFamily="18" charset="0"/>
                <a:cs typeface="Times New Roman" pitchFamily="18" charset="0"/>
              </a:rPr>
              <a:t>Vlastnictví se nabývá dnem určeným v rozhodnutí st. orgánu, není-li určen, dnem právní moci rozhodnutí (př. rozhodnutí soudu o zrušení a vypořádání podílového spoluvlastnictví § 142, přikázání vlastnického práva k neoprávněné stavbě, prodej nemovitostí i prodej věcí movitých soudem při výkonu rozhodnutí). </a:t>
            </a:r>
          </a:p>
          <a:p>
            <a:r>
              <a:rPr lang="cs-CZ" sz="1600" b="1" i="1" dirty="0" smtClean="0">
                <a:latin typeface="Times New Roman" pitchFamily="18" charset="0"/>
                <a:cs typeface="Times New Roman" pitchFamily="18" charset="0"/>
              </a:rPr>
              <a:t>Nabývání na základě jiných skutečností stanovených zákonem </a:t>
            </a:r>
            <a:endParaRPr lang="cs-CZ" sz="1600" dirty="0">
              <a:latin typeface="Times New Roman" pitchFamily="18" charset="0"/>
              <a:cs typeface="Times New Roman" pitchFamily="18" charset="0"/>
            </a:endParaRPr>
          </a:p>
        </p:txBody>
      </p:sp>
    </p:spTree>
  </p:cSld>
  <p:clrMapOvr>
    <a:masterClrMapping/>
  </p:clrMapOvr>
  <p:transition>
    <p:wipe dir="d"/>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000108"/>
          </a:xfrm>
        </p:spPr>
        <p:txBody>
          <a:bodyPr>
            <a:normAutofit/>
          </a:bodyPr>
          <a:lstStyle/>
          <a:p>
            <a:r>
              <a:rPr lang="cs-CZ" sz="1800" b="1" i="1" dirty="0" smtClean="0">
                <a:latin typeface="Times New Roman" pitchFamily="18" charset="0"/>
                <a:cs typeface="Times New Roman" pitchFamily="18" charset="0"/>
              </a:rPr>
              <a:t>Nabývání na základě jiných skutečností stanovených zákonem</a:t>
            </a: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lnSpcReduction="10000"/>
          </a:bodyPr>
          <a:lstStyle/>
          <a:p>
            <a:pPr>
              <a:buNone/>
            </a:pPr>
            <a:r>
              <a:rPr lang="cs-CZ" sz="1800" b="1" dirty="0" smtClean="0">
                <a:latin typeface="Times New Roman" pitchFamily="18" charset="0"/>
                <a:cs typeface="Times New Roman" pitchFamily="18" charset="0"/>
              </a:rPr>
              <a:t>Přírůstkem:</a:t>
            </a:r>
            <a:r>
              <a:rPr lang="cs-CZ" sz="1800" dirty="0" smtClean="0">
                <a:latin typeface="Times New Roman" pitchFamily="18" charset="0"/>
                <a:cs typeface="Times New Roman" pitchFamily="18" charset="0"/>
              </a:rPr>
              <a:t> samostatné vlast. právo se nabývá až poté co dojde k separaci přírůstků od věci hlavní. </a:t>
            </a:r>
          </a:p>
          <a:p>
            <a:pPr>
              <a:buNone/>
            </a:pPr>
            <a:endParaRPr lang="cs-CZ" sz="1800" dirty="0" smtClean="0">
              <a:latin typeface="Times New Roman" pitchFamily="18" charset="0"/>
              <a:cs typeface="Times New Roman" pitchFamily="18" charset="0"/>
            </a:endParaRPr>
          </a:p>
          <a:p>
            <a:pPr>
              <a:buNone/>
            </a:pPr>
            <a:r>
              <a:rPr lang="cs-CZ" sz="1800" b="1" dirty="0" smtClean="0">
                <a:latin typeface="Times New Roman" pitchFamily="18" charset="0"/>
                <a:cs typeface="Times New Roman" pitchFamily="18" charset="0"/>
              </a:rPr>
              <a:t>Přisvojení:</a:t>
            </a:r>
            <a:r>
              <a:rPr lang="cs-CZ" sz="1800" dirty="0" smtClean="0">
                <a:latin typeface="Times New Roman" pitchFamily="18" charset="0"/>
                <a:cs typeface="Times New Roman" pitchFamily="18" charset="0"/>
              </a:rPr>
              <a:t> český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řád nezná. Připadá v úvahu pouze na zákl. zvl. předpisů např. při sběru lesních plodin a roští, lovu zvěře a ryb.</a:t>
            </a:r>
          </a:p>
          <a:p>
            <a:pPr>
              <a:buNone/>
            </a:pPr>
            <a:r>
              <a:rPr lang="cs-CZ" sz="1800" dirty="0" smtClean="0">
                <a:latin typeface="Times New Roman" pitchFamily="18" charset="0"/>
                <a:cs typeface="Times New Roman" pitchFamily="18" charset="0"/>
              </a:rPr>
              <a:t> </a:t>
            </a:r>
          </a:p>
          <a:p>
            <a:pPr>
              <a:buNone/>
            </a:pPr>
            <a:r>
              <a:rPr lang="cs-CZ" sz="1800" b="1" dirty="0" smtClean="0">
                <a:latin typeface="Times New Roman" pitchFamily="18" charset="0"/>
                <a:cs typeface="Times New Roman" pitchFamily="18" charset="0"/>
              </a:rPr>
              <a:t>Nález:</a:t>
            </a:r>
            <a:r>
              <a:rPr lang="cs-CZ" sz="1800" dirty="0" smtClean="0">
                <a:latin typeface="Times New Roman" pitchFamily="18" charset="0"/>
                <a:cs typeface="Times New Roman" pitchFamily="18" charset="0"/>
              </a:rPr>
              <a:t> týká se věci, kterou někdo bez projevu vůle ztratil, proto je nutné věc vrátit vlastníkovi. Nálezem nedochází ke změně vlast. práva. Pokud vlastník není znám, nálezce musí předat věc státu, kterému po 1 roce, nepřihlásí-li se původní vlastník, věc propadá. </a:t>
            </a:r>
          </a:p>
          <a:p>
            <a:pPr>
              <a:buNone/>
            </a:pPr>
            <a:endParaRPr lang="cs-CZ" sz="1800" dirty="0" smtClean="0">
              <a:latin typeface="Times New Roman" pitchFamily="18" charset="0"/>
              <a:cs typeface="Times New Roman" pitchFamily="18" charset="0"/>
            </a:endParaRPr>
          </a:p>
          <a:p>
            <a:pPr>
              <a:buNone/>
            </a:pPr>
            <a:r>
              <a:rPr lang="cs-CZ" sz="1800" b="1" dirty="0" smtClean="0">
                <a:latin typeface="Times New Roman" pitchFamily="18" charset="0"/>
                <a:cs typeface="Times New Roman" pitchFamily="18" charset="0"/>
              </a:rPr>
              <a:t>Vydržení:</a:t>
            </a:r>
            <a:r>
              <a:rPr lang="cs-CZ" sz="1800" dirty="0" smtClean="0">
                <a:latin typeface="Times New Roman" pitchFamily="18" charset="0"/>
                <a:cs typeface="Times New Roman" pitchFamily="18" charset="0"/>
              </a:rPr>
              <a:t> vydržet může jak FO tak i PO, vydržet lze jakoukoliv věc způsobilou být předmětem vlast. práva (kromě majetku státu nebo zákonem určeným PO). Oprávněná držba věci a uplynutí nepřetržité vydržecí doby. </a:t>
            </a:r>
          </a:p>
          <a:p>
            <a:pPr>
              <a:buNone/>
            </a:pPr>
            <a:endParaRPr lang="cs-CZ" sz="1800" dirty="0" smtClean="0">
              <a:latin typeface="Times New Roman" pitchFamily="18" charset="0"/>
              <a:cs typeface="Times New Roman" pitchFamily="18" charset="0"/>
            </a:endParaRPr>
          </a:p>
          <a:p>
            <a:pPr>
              <a:buNone/>
            </a:pPr>
            <a:r>
              <a:rPr lang="cs-CZ" sz="1800" b="1" dirty="0" smtClean="0">
                <a:latin typeface="Times New Roman" pitchFamily="18" charset="0"/>
                <a:cs typeface="Times New Roman" pitchFamily="18" charset="0"/>
              </a:rPr>
              <a:t>Zpracováním: </a:t>
            </a:r>
            <a:r>
              <a:rPr lang="cs-CZ" sz="1800" dirty="0" smtClean="0">
                <a:latin typeface="Times New Roman" pitchFamily="18" charset="0"/>
                <a:cs typeface="Times New Roman" pitchFamily="18" charset="0"/>
              </a:rPr>
              <a:t>podíl věci zpracovatele je větší – vlastníkem zpracovatel. Podíl věci jiného je větší – jiný se stává vlastníkem. Podíly jsou stejné – dohodou, rozhodnutím soudu. </a:t>
            </a:r>
          </a:p>
          <a:p>
            <a:pPr>
              <a:buNone/>
            </a:pPr>
            <a:endParaRPr lang="cs-CZ" sz="1800" dirty="0" smtClean="0">
              <a:latin typeface="Times New Roman" pitchFamily="18" charset="0"/>
              <a:cs typeface="Times New Roman" pitchFamily="18" charset="0"/>
            </a:endParaRPr>
          </a:p>
          <a:p>
            <a:pPr>
              <a:buNone/>
            </a:pPr>
            <a:r>
              <a:rPr lang="cs-CZ" sz="1800" b="1" dirty="0" smtClean="0">
                <a:latin typeface="Times New Roman" pitchFamily="18" charset="0"/>
                <a:cs typeface="Times New Roman" pitchFamily="18" charset="0"/>
              </a:rPr>
              <a:t>Režim tzv. neoprávněných staveb. </a:t>
            </a:r>
          </a:p>
          <a:p>
            <a:pPr>
              <a:buNone/>
            </a:pPr>
            <a:endParaRPr lang="cs-CZ" sz="1800" b="1" dirty="0" smtClean="0">
              <a:latin typeface="Times New Roman" pitchFamily="18" charset="0"/>
              <a:cs typeface="Times New Roman" pitchFamily="18" charset="0"/>
            </a:endParaRPr>
          </a:p>
          <a:p>
            <a:pPr>
              <a:buNone/>
            </a:pPr>
            <a:r>
              <a:rPr lang="cs-CZ" sz="1800" b="1" dirty="0" smtClean="0">
                <a:latin typeface="Times New Roman" pitchFamily="18" charset="0"/>
                <a:cs typeface="Times New Roman" pitchFamily="18" charset="0"/>
              </a:rPr>
              <a:t>Příklepem licitátora ve veřejné dražbě.</a:t>
            </a:r>
            <a:endParaRPr lang="cs-CZ" sz="1800" b="1" dirty="0">
              <a:latin typeface="Times New Roman" pitchFamily="18" charset="0"/>
              <a:cs typeface="Times New Roman" pitchFamily="18" charset="0"/>
            </a:endParaRPr>
          </a:p>
        </p:txBody>
      </p:sp>
    </p:spTree>
  </p:cSld>
  <p:clrMapOvr>
    <a:masterClrMapping/>
  </p:clrMapOvr>
  <p:transition>
    <p:wipe dir="d"/>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071546"/>
          </a:xfrm>
        </p:spPr>
        <p:txBody>
          <a:bodyPr>
            <a:normAutofit/>
          </a:bodyPr>
          <a:lstStyle/>
          <a:p>
            <a:r>
              <a:rPr lang="cs-CZ" sz="1800" b="1" dirty="0" smtClean="0"/>
              <a:t/>
            </a:r>
            <a:br>
              <a:rPr lang="cs-CZ" sz="1800" b="1" dirty="0" smtClean="0"/>
            </a:br>
            <a:r>
              <a:rPr lang="cs-CZ" sz="1800" b="1" i="1" dirty="0" smtClean="0">
                <a:latin typeface="Times New Roman" pitchFamily="18" charset="0"/>
                <a:cs typeface="Times New Roman" pitchFamily="18" charset="0"/>
              </a:rPr>
              <a:t>Nabývání vlastnického práva smlouvou </a:t>
            </a:r>
            <a:br>
              <a:rPr lang="cs-CZ" sz="1800" b="1" i="1" dirty="0" smtClean="0">
                <a:latin typeface="Times New Roman" pitchFamily="18" charset="0"/>
                <a:cs typeface="Times New Roman" pitchFamily="18" charset="0"/>
              </a:rPr>
            </a:br>
            <a:endParaRPr lang="cs-CZ" sz="1800" b="1"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8848756" cy="5786454"/>
          </a:xfrm>
        </p:spPr>
        <p:txBody>
          <a:bodyPr>
            <a:normAutofit/>
          </a:bodyPr>
          <a:lstStyle/>
          <a:p>
            <a:pPr>
              <a:buNone/>
            </a:pPr>
            <a:r>
              <a:rPr lang="cs-CZ" sz="1800" dirty="0" smtClean="0">
                <a:latin typeface="Times New Roman" pitchFamily="18" charset="0"/>
                <a:cs typeface="Times New Roman" pitchFamily="18" charset="0"/>
              </a:rPr>
              <a:t>Může jít o smlouvu:</a:t>
            </a:r>
          </a:p>
          <a:p>
            <a:r>
              <a:rPr lang="cs-CZ" sz="1800" b="1" dirty="0" smtClean="0">
                <a:latin typeface="Times New Roman" pitchFamily="18" charset="0"/>
                <a:cs typeface="Times New Roman" pitchFamily="18" charset="0"/>
              </a:rPr>
              <a:t>kupní, </a:t>
            </a:r>
          </a:p>
          <a:p>
            <a:r>
              <a:rPr lang="cs-CZ" sz="1800" b="1" dirty="0" smtClean="0">
                <a:latin typeface="Times New Roman" pitchFamily="18" charset="0"/>
                <a:cs typeface="Times New Roman" pitchFamily="18" charset="0"/>
              </a:rPr>
              <a:t>darovací, </a:t>
            </a:r>
          </a:p>
          <a:p>
            <a:r>
              <a:rPr lang="cs-CZ" sz="1800" b="1" dirty="0" smtClean="0">
                <a:latin typeface="Times New Roman" pitchFamily="18" charset="0"/>
                <a:cs typeface="Times New Roman" pitchFamily="18" charset="0"/>
              </a:rPr>
              <a:t>směnnou, </a:t>
            </a:r>
          </a:p>
          <a:p>
            <a:r>
              <a:rPr lang="cs-CZ" sz="1800" b="1" dirty="0" smtClean="0">
                <a:latin typeface="Times New Roman" pitchFamily="18" charset="0"/>
                <a:cs typeface="Times New Roman" pitchFamily="18" charset="0"/>
              </a:rPr>
              <a:t>o dílo, </a:t>
            </a:r>
          </a:p>
          <a:p>
            <a:r>
              <a:rPr lang="cs-CZ" sz="1800" b="1" dirty="0" smtClean="0">
                <a:latin typeface="Times New Roman" pitchFamily="18" charset="0"/>
                <a:cs typeface="Times New Roman" pitchFamily="18" charset="0"/>
              </a:rPr>
              <a:t>dohodu o zrušení podílového spoluvlastnictví atd. </a:t>
            </a:r>
          </a:p>
          <a:p>
            <a:pPr>
              <a:buNone/>
            </a:pPr>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Převádí-li se věc movitá, nabývá se vlast. právo převzetím věci, není-li stanoveno nebo dohodnuto jinak. </a:t>
            </a:r>
          </a:p>
          <a:p>
            <a:pPr>
              <a:buNone/>
            </a:pPr>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Převádí-li se nemovitost, která je předmětem evidence v katastru nemovitostí, nabývá se vlast.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vkladem do katastru nemovitostí. </a:t>
            </a:r>
          </a:p>
          <a:p>
            <a:pPr>
              <a:buNone/>
            </a:pPr>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Převádí-li se nemovitost, která není předmětem evidence v katastru nemovitostí, nabývá se právo účinností smlouvy (účinnost lze vázat na odkládací podmínku). Smlouva musí mít písemnou formu a projevy vůle musí být na téže listině.</a:t>
            </a:r>
            <a:endParaRPr lang="cs-CZ" sz="1800" dirty="0">
              <a:latin typeface="Times New Roman" pitchFamily="18" charset="0"/>
              <a:cs typeface="Times New Roman" pitchFamily="18" charset="0"/>
            </a:endParaRPr>
          </a:p>
        </p:txBody>
      </p:sp>
    </p:spTree>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142984"/>
          </a:xfrm>
        </p:spPr>
        <p:txBody>
          <a:bodyPr>
            <a:normAutofit/>
          </a:bodyPr>
          <a:lstStyle/>
          <a:p>
            <a:r>
              <a:rPr lang="cs-CZ" sz="1800" dirty="0"/>
              <a:t/>
            </a:r>
            <a:br>
              <a:rPr lang="cs-CZ" sz="1800" dirty="0"/>
            </a:br>
            <a:r>
              <a:rPr lang="cs-CZ" sz="1800" b="1" i="1" dirty="0"/>
              <a:t>Zásady občanského práva </a:t>
            </a:r>
            <a:br>
              <a:rPr lang="cs-CZ" sz="1800" b="1" i="1" dirty="0"/>
            </a:br>
            <a:endParaRPr lang="cs-CZ" sz="1800" dirty="0"/>
          </a:p>
        </p:txBody>
      </p:sp>
      <p:sp>
        <p:nvSpPr>
          <p:cNvPr id="3" name="Zástupný symbol pro obsah 2"/>
          <p:cNvSpPr>
            <a:spLocks noGrp="1"/>
          </p:cNvSpPr>
          <p:nvPr>
            <p:ph idx="1"/>
          </p:nvPr>
        </p:nvSpPr>
        <p:spPr>
          <a:xfrm>
            <a:off x="142844" y="1214422"/>
            <a:ext cx="9001156" cy="5643578"/>
          </a:xfrm>
        </p:spPr>
        <p:txBody>
          <a:bodyPr>
            <a:normAutofit/>
          </a:bodyPr>
          <a:lstStyle/>
          <a:p>
            <a:pPr>
              <a:buNone/>
            </a:pPr>
            <a:r>
              <a:rPr lang="cs-CZ" sz="1800" dirty="0"/>
              <a:t>Zásady občanského práva tvoří vedle předmětu a metody právní regulace </a:t>
            </a:r>
            <a:r>
              <a:rPr lang="cs-CZ" sz="1800" b="1" dirty="0"/>
              <a:t>výraz odvětvové samostatnosti občanského práva</a:t>
            </a:r>
            <a:r>
              <a:rPr lang="cs-CZ" sz="1800" b="1" dirty="0" smtClean="0"/>
              <a:t>.</a:t>
            </a:r>
          </a:p>
          <a:p>
            <a:pPr>
              <a:buNone/>
            </a:pPr>
            <a:r>
              <a:rPr lang="cs-CZ" sz="1800" dirty="0"/>
              <a:t>Obecně jsou stanoveny v </a:t>
            </a:r>
            <a:r>
              <a:rPr lang="cs-CZ" sz="1800" b="1" dirty="0"/>
              <a:t>LZPS</a:t>
            </a:r>
            <a:r>
              <a:rPr lang="cs-CZ" sz="1800" b="1" dirty="0" smtClean="0"/>
              <a:t>.</a:t>
            </a:r>
          </a:p>
          <a:p>
            <a:r>
              <a:rPr lang="cs-CZ" sz="1800" dirty="0"/>
              <a:t>Za hlavní zásadu bývá považována </a:t>
            </a:r>
            <a:r>
              <a:rPr lang="cs-CZ" sz="1800" dirty="0" smtClean="0"/>
              <a:t>„</a:t>
            </a:r>
            <a:r>
              <a:rPr lang="cs-CZ" sz="1800" b="1" u="sng" dirty="0"/>
              <a:t>vše je dovoleno, co není zákonem zakázáno</a:t>
            </a:r>
            <a:r>
              <a:rPr lang="cs-CZ" sz="1800" dirty="0"/>
              <a:t>“. Platí pro subjekty občanskoprávních vztahů navzájem i ke vztahu k orgánům státní moci. Pro tu naopak platí zásada opačná: vše je zakázáno co není výslovně dovoleno! Práva mohou být upravena dohodou, jestliže to zákon nezakazuje a jestliže z povahy zákona nevyplívá, že se od něj nelze odchýlit § 2/3 OZ. </a:t>
            </a:r>
          </a:p>
          <a:p>
            <a:r>
              <a:rPr lang="cs-CZ" sz="1800" dirty="0"/>
              <a:t>Druhou zásadou je </a:t>
            </a:r>
            <a:r>
              <a:rPr lang="cs-CZ" sz="1800" b="1" u="sng" dirty="0"/>
              <a:t>zásada autonomie vůle subjektu </a:t>
            </a:r>
            <a:r>
              <a:rPr lang="cs-CZ" sz="1800" dirty="0"/>
              <a:t>(zásada smluvní svobody). Realizace autonomie vůle bývá v podmínkách občanského práva posuzována ze čtyř hledisek, vypovídajících ve svém komplexu o právních možnostech subjektu v občanskoprávních vztazích: </a:t>
            </a:r>
          </a:p>
          <a:p>
            <a:pPr>
              <a:buFont typeface="+mj-lt"/>
              <a:buAutoNum type="arabicPeriod"/>
            </a:pPr>
            <a:r>
              <a:rPr lang="cs-CZ" sz="1800" dirty="0" smtClean="0"/>
              <a:t>svoboda </a:t>
            </a:r>
            <a:r>
              <a:rPr lang="cs-CZ" sz="1800" dirty="0"/>
              <a:t>učinit nebo neučinit právní úkon </a:t>
            </a:r>
          </a:p>
          <a:p>
            <a:pPr>
              <a:buFont typeface="+mj-lt"/>
              <a:buAutoNum type="arabicPeriod"/>
            </a:pPr>
            <a:r>
              <a:rPr lang="cs-CZ" sz="1800" dirty="0" smtClean="0"/>
              <a:t>svoboda </a:t>
            </a:r>
            <a:r>
              <a:rPr lang="cs-CZ" sz="1800" dirty="0"/>
              <a:t>výběru adresáta právního úkonu </a:t>
            </a:r>
          </a:p>
          <a:p>
            <a:pPr>
              <a:buFont typeface="+mj-lt"/>
              <a:buAutoNum type="arabicPeriod"/>
            </a:pPr>
            <a:r>
              <a:rPr lang="cs-CZ" sz="1800" dirty="0" smtClean="0"/>
              <a:t>svoboda </a:t>
            </a:r>
            <a:r>
              <a:rPr lang="cs-CZ" sz="1800" dirty="0"/>
              <a:t>volby obsahu právního úkonu </a:t>
            </a:r>
          </a:p>
          <a:p>
            <a:pPr>
              <a:buFont typeface="+mj-lt"/>
              <a:buAutoNum type="arabicPeriod"/>
            </a:pPr>
            <a:r>
              <a:rPr lang="cs-CZ" sz="1800" dirty="0" smtClean="0"/>
              <a:t>svoboda </a:t>
            </a:r>
            <a:r>
              <a:rPr lang="cs-CZ" sz="1800" dirty="0"/>
              <a:t>volby formy právního úkonu </a:t>
            </a:r>
          </a:p>
          <a:p>
            <a:pPr>
              <a:buNone/>
            </a:pPr>
            <a:endParaRPr lang="cs-CZ" sz="1800" dirty="0"/>
          </a:p>
        </p:txBody>
      </p:sp>
    </p:spTree>
  </p:cSld>
  <p:clrMapOvr>
    <a:masterClrMapping/>
  </p:clrMapOvr>
  <p:transition>
    <p:wipe dir="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928670"/>
          </a:xfrm>
        </p:spPr>
        <p:txBody>
          <a:bodyPr>
            <a:normAutofit/>
          </a:bodyPr>
          <a:lstStyle/>
          <a:p>
            <a:r>
              <a:rPr lang="cs-CZ" sz="1800" dirty="0" smtClean="0"/>
              <a:t/>
            </a:r>
            <a:br>
              <a:rPr lang="cs-CZ" sz="1800" dirty="0" smtClean="0"/>
            </a:br>
            <a:r>
              <a:rPr lang="cs-CZ" sz="1800" b="1" i="1" dirty="0" smtClean="0">
                <a:latin typeface="Times New Roman" pitchFamily="18" charset="0"/>
                <a:cs typeface="Times New Roman" pitchFamily="18" charset="0"/>
              </a:rPr>
              <a:t>Zánik vlastnického práva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785794"/>
            <a:ext cx="8848756" cy="6072206"/>
          </a:xfrm>
        </p:spPr>
        <p:txBody>
          <a:bodyPr>
            <a:normAutofit/>
          </a:bodyPr>
          <a:lstStyle/>
          <a:p>
            <a:pPr>
              <a:buNone/>
            </a:pPr>
            <a:r>
              <a:rPr lang="cs-CZ" sz="1600" dirty="0" smtClean="0">
                <a:latin typeface="Times New Roman" pitchFamily="18" charset="0"/>
                <a:cs typeface="Times New Roman" pitchFamily="18" charset="0"/>
              </a:rPr>
              <a:t>Jedním ze základních rozlišování zániku vlast. práva je třídění na zánik: </a:t>
            </a:r>
          </a:p>
          <a:p>
            <a:r>
              <a:rPr lang="cs-CZ" sz="1600" b="1" dirty="0" smtClean="0">
                <a:latin typeface="Times New Roman" pitchFamily="18" charset="0"/>
                <a:cs typeface="Times New Roman" pitchFamily="18" charset="0"/>
              </a:rPr>
              <a:t>absolutní </a:t>
            </a:r>
            <a:r>
              <a:rPr lang="cs-CZ" sz="1600" dirty="0" smtClean="0">
                <a:latin typeface="Times New Roman" pitchFamily="18" charset="0"/>
                <a:cs typeface="Times New Roman" pitchFamily="18" charset="0"/>
              </a:rPr>
              <a:t>(vlast. </a:t>
            </a:r>
            <a:r>
              <a:rPr lang="cs-CZ" sz="1600" dirty="0" err="1" smtClean="0">
                <a:latin typeface="Times New Roman" pitchFamily="18" charset="0"/>
                <a:cs typeface="Times New Roman" pitchFamily="18" charset="0"/>
              </a:rPr>
              <a:t>pr</a:t>
            </a:r>
            <a:r>
              <a:rPr lang="cs-CZ" sz="1600" dirty="0" smtClean="0">
                <a:latin typeface="Times New Roman" pitchFamily="18" charset="0"/>
                <a:cs typeface="Times New Roman" pitchFamily="18" charset="0"/>
              </a:rPr>
              <a:t>. zaniká aniž by jej nabyl někdo jiný) </a:t>
            </a:r>
          </a:p>
          <a:p>
            <a:r>
              <a:rPr lang="cs-CZ" sz="1600" b="1" dirty="0" smtClean="0">
                <a:latin typeface="Times New Roman" pitchFamily="18" charset="0"/>
                <a:cs typeface="Times New Roman" pitchFamily="18" charset="0"/>
              </a:rPr>
              <a:t>relativní</a:t>
            </a:r>
            <a:r>
              <a:rPr lang="cs-CZ" sz="1600" dirty="0" smtClean="0">
                <a:latin typeface="Times New Roman" pitchFamily="18" charset="0"/>
                <a:cs typeface="Times New Roman" pitchFamily="18" charset="0"/>
              </a:rPr>
              <a:t> (vlast. </a:t>
            </a:r>
            <a:r>
              <a:rPr lang="cs-CZ" sz="1600" dirty="0" err="1" smtClean="0">
                <a:latin typeface="Times New Roman" pitchFamily="18" charset="0"/>
                <a:cs typeface="Times New Roman" pitchFamily="18" charset="0"/>
              </a:rPr>
              <a:t>pr</a:t>
            </a:r>
            <a:r>
              <a:rPr lang="cs-CZ" sz="1600" dirty="0" smtClean="0">
                <a:latin typeface="Times New Roman" pitchFamily="18" charset="0"/>
                <a:cs typeface="Times New Roman" pitchFamily="18" charset="0"/>
              </a:rPr>
              <a:t>. zaniká bývalému vlastníkovi a zároveň je nabývá někdo jiný) </a:t>
            </a:r>
          </a:p>
          <a:p>
            <a:endParaRPr lang="cs-CZ" sz="1600" dirty="0" smtClean="0">
              <a:latin typeface="Times New Roman" pitchFamily="18" charset="0"/>
              <a:cs typeface="Times New Roman" pitchFamily="18" charset="0"/>
            </a:endParaRPr>
          </a:p>
          <a:p>
            <a:pPr>
              <a:buNone/>
            </a:pPr>
            <a:r>
              <a:rPr lang="cs-CZ" sz="1600" dirty="0" smtClean="0">
                <a:latin typeface="Times New Roman" pitchFamily="18" charset="0"/>
                <a:cs typeface="Times New Roman" pitchFamily="18" charset="0"/>
              </a:rPr>
              <a:t>Jiné základní rozlišování vyplývá z toho, zda k němu dochází: </a:t>
            </a:r>
          </a:p>
          <a:p>
            <a:pPr>
              <a:buFont typeface="+mj-lt"/>
              <a:buAutoNum type="arabicPeriod"/>
            </a:pPr>
            <a:r>
              <a:rPr lang="cs-CZ" sz="1600" b="1" dirty="0" smtClean="0">
                <a:latin typeface="Times New Roman" pitchFamily="18" charset="0"/>
                <a:cs typeface="Times New Roman" pitchFamily="18" charset="0"/>
              </a:rPr>
              <a:t>na základě vůle vlastníka </a:t>
            </a:r>
            <a:r>
              <a:rPr lang="cs-CZ" sz="1600" dirty="0" smtClean="0">
                <a:latin typeface="Times New Roman" pitchFamily="18" charset="0"/>
                <a:cs typeface="Times New Roman" pitchFamily="18" charset="0"/>
              </a:rPr>
              <a:t>(právní úkon, smlouva, opuštění, spotřebování…) </a:t>
            </a:r>
          </a:p>
          <a:p>
            <a:pPr>
              <a:buFont typeface="+mj-lt"/>
              <a:buAutoNum type="arabicPeriod"/>
            </a:pPr>
            <a:r>
              <a:rPr lang="cs-CZ" sz="1600" b="1" dirty="0" smtClean="0">
                <a:latin typeface="Times New Roman" pitchFamily="18" charset="0"/>
                <a:cs typeface="Times New Roman" pitchFamily="18" charset="0"/>
              </a:rPr>
              <a:t>nezávisle na vůli vlastníka </a:t>
            </a:r>
            <a:r>
              <a:rPr lang="cs-CZ" sz="1600" dirty="0" smtClean="0">
                <a:latin typeface="Times New Roman" pitchFamily="18" charset="0"/>
                <a:cs typeface="Times New Roman" pitchFamily="18" charset="0"/>
              </a:rPr>
              <a:t>(zkázou věci, smrtí vlastníka…)</a:t>
            </a:r>
          </a:p>
          <a:p>
            <a:pPr>
              <a:buFont typeface="+mj-lt"/>
              <a:buAutoNum type="arabicPeriod"/>
            </a:pPr>
            <a:endParaRPr lang="cs-CZ" sz="1600" dirty="0" smtClean="0">
              <a:latin typeface="Times New Roman" pitchFamily="18" charset="0"/>
              <a:cs typeface="Times New Roman" pitchFamily="18" charset="0"/>
            </a:endParaRPr>
          </a:p>
          <a:p>
            <a:r>
              <a:rPr lang="cs-CZ" sz="1600" dirty="0" smtClean="0">
                <a:latin typeface="Times New Roman" pitchFamily="18" charset="0"/>
                <a:cs typeface="Times New Roman" pitchFamily="18" charset="0"/>
              </a:rPr>
              <a:t>Typickým projevem vůle je </a:t>
            </a:r>
            <a:r>
              <a:rPr lang="cs-CZ" sz="1600" b="1" i="1" dirty="0" smtClean="0">
                <a:latin typeface="Times New Roman" pitchFamily="18" charset="0"/>
                <a:cs typeface="Times New Roman" pitchFamily="18" charset="0"/>
              </a:rPr>
              <a:t>smlouva, </a:t>
            </a:r>
            <a:r>
              <a:rPr lang="cs-CZ" sz="1600" i="1" dirty="0" smtClean="0">
                <a:latin typeface="Times New Roman" pitchFamily="18" charset="0"/>
                <a:cs typeface="Times New Roman" pitchFamily="18" charset="0"/>
              </a:rPr>
              <a:t>ať již</a:t>
            </a:r>
            <a:r>
              <a:rPr lang="cs-CZ" sz="1600" b="1" i="1" dirty="0" smtClean="0">
                <a:latin typeface="Times New Roman" pitchFamily="18" charset="0"/>
                <a:cs typeface="Times New Roman" pitchFamily="18" charset="0"/>
              </a:rPr>
              <a:t> smlouva kupní, směnná, darovací i dohoda o zrušení a vypořádání podílového spoluvlastnictví. </a:t>
            </a:r>
            <a:endParaRPr lang="cs-CZ" sz="1600" dirty="0" smtClean="0">
              <a:latin typeface="Times New Roman" pitchFamily="18" charset="0"/>
              <a:cs typeface="Times New Roman" pitchFamily="18" charset="0"/>
            </a:endParaRPr>
          </a:p>
          <a:p>
            <a:r>
              <a:rPr lang="cs-CZ" sz="1600" b="1" dirty="0" smtClean="0">
                <a:latin typeface="Times New Roman" pitchFamily="18" charset="0"/>
                <a:cs typeface="Times New Roman" pitchFamily="18" charset="0"/>
              </a:rPr>
              <a:t>Opuštění věci </a:t>
            </a:r>
            <a:r>
              <a:rPr lang="cs-CZ" sz="1600" dirty="0" smtClean="0">
                <a:latin typeface="Times New Roman" pitchFamily="18" charset="0"/>
                <a:cs typeface="Times New Roman" pitchFamily="18" charset="0"/>
              </a:rPr>
              <a:t>je právním úkonem za předpokladu, že vyjadřuje vůli vlastníka nebýt již dále vlastníkem. Je to jednostranný </a:t>
            </a:r>
            <a:r>
              <a:rPr lang="cs-CZ" sz="1600" dirty="0" err="1" smtClean="0">
                <a:latin typeface="Times New Roman" pitchFamily="18" charset="0"/>
                <a:cs typeface="Times New Roman" pitchFamily="18" charset="0"/>
              </a:rPr>
              <a:t>pr</a:t>
            </a:r>
            <a:r>
              <a:rPr lang="cs-CZ" sz="1600" dirty="0" smtClean="0">
                <a:latin typeface="Times New Roman" pitchFamily="18" charset="0"/>
                <a:cs typeface="Times New Roman" pitchFamily="18" charset="0"/>
              </a:rPr>
              <a:t>. úkon, který se odlišuje od ztráty, která je událostí. </a:t>
            </a:r>
          </a:p>
          <a:p>
            <a:r>
              <a:rPr lang="cs-CZ" sz="1600" b="1" dirty="0" smtClean="0">
                <a:latin typeface="Times New Roman" pitchFamily="18" charset="0"/>
                <a:cs typeface="Times New Roman" pitchFamily="18" charset="0"/>
              </a:rPr>
              <a:t>Spotřebováním </a:t>
            </a:r>
            <a:r>
              <a:rPr lang="cs-CZ" sz="1600" dirty="0" smtClean="0">
                <a:latin typeface="Times New Roman" pitchFamily="18" charset="0"/>
                <a:cs typeface="Times New Roman" pitchFamily="18" charset="0"/>
              </a:rPr>
              <a:t>zaniká vlast. právo k věci zuživatelné, když došlo k vyčerpání její užitné hodnoty. </a:t>
            </a:r>
          </a:p>
          <a:p>
            <a:r>
              <a:rPr lang="cs-CZ" sz="1600" b="1" dirty="0" smtClean="0">
                <a:latin typeface="Times New Roman" pitchFamily="18" charset="0"/>
                <a:cs typeface="Times New Roman" pitchFamily="18" charset="0"/>
              </a:rPr>
              <a:t>Zničení věci </a:t>
            </a:r>
            <a:r>
              <a:rPr lang="cs-CZ" sz="1600" dirty="0" smtClean="0">
                <a:latin typeface="Times New Roman" pitchFamily="18" charset="0"/>
                <a:cs typeface="Times New Roman" pitchFamily="18" charset="0"/>
              </a:rPr>
              <a:t>je </a:t>
            </a:r>
            <a:r>
              <a:rPr lang="cs-CZ" sz="1600" dirty="0" err="1" smtClean="0">
                <a:latin typeface="Times New Roman" pitchFamily="18" charset="0"/>
                <a:cs typeface="Times New Roman" pitchFamily="18" charset="0"/>
              </a:rPr>
              <a:t>pr</a:t>
            </a:r>
            <a:r>
              <a:rPr lang="cs-CZ" sz="1600" dirty="0" smtClean="0">
                <a:latin typeface="Times New Roman" pitchFamily="18" charset="0"/>
                <a:cs typeface="Times New Roman" pitchFamily="18" charset="0"/>
              </a:rPr>
              <a:t>. úkon vlastníka, kterým zanikne vlast. právo, neboť vlastník ji učinil neupotřebitelnou. </a:t>
            </a:r>
          </a:p>
          <a:p>
            <a:r>
              <a:rPr lang="cs-CZ" sz="1600" b="1" dirty="0" smtClean="0">
                <a:latin typeface="Times New Roman" pitchFamily="18" charset="0"/>
                <a:cs typeface="Times New Roman" pitchFamily="18" charset="0"/>
              </a:rPr>
              <a:t>Zánik věci událostí </a:t>
            </a:r>
            <a:r>
              <a:rPr lang="cs-CZ" sz="1600" dirty="0" smtClean="0">
                <a:latin typeface="Times New Roman" pitchFamily="18" charset="0"/>
                <a:cs typeface="Times New Roman" pitchFamily="18" charset="0"/>
              </a:rPr>
              <a:t>(požár, zemětřesení). </a:t>
            </a:r>
          </a:p>
          <a:p>
            <a:r>
              <a:rPr lang="cs-CZ" sz="1600" b="1" dirty="0" smtClean="0">
                <a:latin typeface="Times New Roman" pitchFamily="18" charset="0"/>
                <a:cs typeface="Times New Roman" pitchFamily="18" charset="0"/>
              </a:rPr>
              <a:t>Ztrátou věci</a:t>
            </a:r>
            <a:r>
              <a:rPr lang="cs-CZ" sz="1600" dirty="0" smtClean="0">
                <a:latin typeface="Times New Roman" pitchFamily="18" charset="0"/>
                <a:cs typeface="Times New Roman" pitchFamily="18" charset="0"/>
              </a:rPr>
              <a:t>, pokud mu nebyla vrácena nebo se o ni nepřihlásil. </a:t>
            </a:r>
          </a:p>
          <a:p>
            <a:r>
              <a:rPr lang="cs-CZ" sz="1600" b="1" dirty="0" smtClean="0">
                <a:latin typeface="Times New Roman" pitchFamily="18" charset="0"/>
                <a:cs typeface="Times New Roman" pitchFamily="18" charset="0"/>
              </a:rPr>
              <a:t>Smrtí vlastníka </a:t>
            </a:r>
            <a:r>
              <a:rPr lang="cs-CZ" sz="1600" dirty="0" smtClean="0">
                <a:latin typeface="Times New Roman" pitchFamily="18" charset="0"/>
                <a:cs typeface="Times New Roman" pitchFamily="18" charset="0"/>
              </a:rPr>
              <a:t>zaniká jeho vlast. právo, které přechází na dědice. </a:t>
            </a:r>
          </a:p>
          <a:p>
            <a:r>
              <a:rPr lang="cs-CZ" sz="1600" dirty="0" smtClean="0">
                <a:latin typeface="Times New Roman" pitchFamily="18" charset="0"/>
                <a:cs typeface="Times New Roman" pitchFamily="18" charset="0"/>
              </a:rPr>
              <a:t>Vlastnické právo může zaniknout </a:t>
            </a:r>
            <a:r>
              <a:rPr lang="cs-CZ" sz="1600" b="1" dirty="0" smtClean="0">
                <a:latin typeface="Times New Roman" pitchFamily="18" charset="0"/>
                <a:cs typeface="Times New Roman" pitchFamily="18" charset="0"/>
              </a:rPr>
              <a:t>vydržením.</a:t>
            </a:r>
            <a:r>
              <a:rPr lang="cs-CZ" sz="1600" dirty="0" smtClean="0">
                <a:latin typeface="Times New Roman" pitchFamily="18" charset="0"/>
                <a:cs typeface="Times New Roman" pitchFamily="18" charset="0"/>
              </a:rPr>
              <a:t> </a:t>
            </a:r>
          </a:p>
          <a:p>
            <a:r>
              <a:rPr lang="cs-CZ" sz="1600" b="1" dirty="0" smtClean="0">
                <a:latin typeface="Times New Roman" pitchFamily="18" charset="0"/>
                <a:cs typeface="Times New Roman" pitchFamily="18" charset="0"/>
              </a:rPr>
              <a:t>Rozhodnutím státního orgánu</a:t>
            </a:r>
            <a:r>
              <a:rPr lang="cs-CZ" sz="1600" dirty="0" smtClean="0">
                <a:latin typeface="Times New Roman" pitchFamily="18" charset="0"/>
                <a:cs typeface="Times New Roman" pitchFamily="18" charset="0"/>
              </a:rPr>
              <a:t>: vyvlastněním, propadnutím věci, prodejem věci v rámci výkonu rozhodnutí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285860"/>
          </a:xfrm>
        </p:spPr>
        <p:txBody>
          <a:bodyPr>
            <a:normAutofit/>
          </a:bodyPr>
          <a:lstStyle/>
          <a:p>
            <a:r>
              <a:rPr lang="cs-CZ" sz="1800" dirty="0" smtClean="0"/>
              <a:t/>
            </a:r>
            <a:br>
              <a:rPr lang="cs-CZ" sz="1800" dirty="0" smtClean="0"/>
            </a:br>
            <a:r>
              <a:rPr lang="cs-CZ" sz="2000" b="1" i="1" dirty="0" smtClean="0">
                <a:latin typeface="Times New Roman" pitchFamily="18" charset="0"/>
                <a:cs typeface="Times New Roman" pitchFamily="18" charset="0"/>
              </a:rPr>
              <a:t>Ochrana subjektivních práv, ochrana pokojného stavu, nárok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00108"/>
            <a:ext cx="9001156" cy="5857892"/>
          </a:xfrm>
        </p:spPr>
        <p:txBody>
          <a:bodyPr>
            <a:normAutofit/>
          </a:bodyPr>
          <a:lstStyle/>
          <a:p>
            <a:pPr>
              <a:buNone/>
            </a:pPr>
            <a:r>
              <a:rPr lang="cs-CZ" sz="1800" dirty="0" smtClean="0"/>
              <a:t>Prostředky ochrany sub. práv jsou jednak obecné povahy, jednak zvláštní, které chrání pouze určitá sub. práva. </a:t>
            </a:r>
          </a:p>
          <a:p>
            <a:pPr>
              <a:buNone/>
            </a:pPr>
            <a:r>
              <a:rPr lang="pt-BR" sz="1800" dirty="0" smtClean="0"/>
              <a:t>Důležité místo je svěřeno </a:t>
            </a:r>
            <a:r>
              <a:rPr lang="pt-BR" sz="1800" b="1" dirty="0" smtClean="0"/>
              <a:t>prevenci:</a:t>
            </a:r>
            <a:r>
              <a:rPr lang="pt-BR" sz="1800" dirty="0" smtClean="0"/>
              <a:t> </a:t>
            </a:r>
          </a:p>
          <a:p>
            <a:pPr>
              <a:buNone/>
            </a:pPr>
            <a:r>
              <a:rPr lang="cs-CZ" sz="1800" b="1" dirty="0" smtClean="0"/>
              <a:t>§ 3/2</a:t>
            </a:r>
            <a:r>
              <a:rPr lang="cs-CZ" sz="1800" dirty="0" smtClean="0"/>
              <a:t> </a:t>
            </a:r>
            <a:r>
              <a:rPr lang="cs-CZ" sz="1800" i="1" dirty="0" smtClean="0"/>
              <a:t>FO a PO, státní orgány a orgány místní samosprávy dbají o to, aby nedocházelo k ohrožování a porušování práv z občanskoprávních vztahů a aby případné rozpory mezi účastníky byly odstraněny především jejich </a:t>
            </a:r>
            <a:r>
              <a:rPr lang="cs-CZ" sz="1800" i="1" u="sng" dirty="0" smtClean="0"/>
              <a:t>dohodou. </a:t>
            </a:r>
          </a:p>
          <a:p>
            <a:pPr>
              <a:buNone/>
            </a:pPr>
            <a:r>
              <a:rPr lang="cs-CZ" sz="1800" dirty="0" smtClean="0"/>
              <a:t>Došlo-li již k ohrožení či porušení práv, stanoví zákon zásadně pravomoc soudu k ochraně těchto práv: </a:t>
            </a:r>
          </a:p>
          <a:p>
            <a:pPr>
              <a:buNone/>
            </a:pPr>
            <a:r>
              <a:rPr lang="cs-CZ" sz="1800" b="1" dirty="0" smtClean="0"/>
              <a:t>§ 4</a:t>
            </a:r>
            <a:r>
              <a:rPr lang="cs-CZ" sz="1800" dirty="0" smtClean="0"/>
              <a:t> </a:t>
            </a:r>
            <a:r>
              <a:rPr lang="cs-CZ" sz="1800" i="1" dirty="0" smtClean="0"/>
              <a:t>Proti tomu, kdo právo ohrozí nebo poruší, lze se domáhat ochrany u orgánu, který je k tomu povolán. Není-li v zákoně stanoveno něco jiného, je tímto orgánem </a:t>
            </a:r>
            <a:r>
              <a:rPr lang="cs-CZ" sz="1800" i="1" u="sng" dirty="0" smtClean="0"/>
              <a:t>soud</a:t>
            </a:r>
            <a:r>
              <a:rPr lang="cs-CZ" sz="1800" i="1" dirty="0" smtClean="0"/>
              <a:t>. </a:t>
            </a:r>
          </a:p>
          <a:p>
            <a:pPr>
              <a:buNone/>
            </a:pPr>
            <a:r>
              <a:rPr lang="cs-CZ" sz="1800" dirty="0" smtClean="0"/>
              <a:t>Zákon </a:t>
            </a:r>
            <a:r>
              <a:rPr lang="cs-CZ" sz="1800" b="1" dirty="0" smtClean="0"/>
              <a:t>v § 5 </a:t>
            </a:r>
            <a:r>
              <a:rPr lang="cs-CZ" sz="1800" dirty="0" smtClean="0"/>
              <a:t>umožňuje poskytnout ochranu došlo-li ke zřejmému zásahu do </a:t>
            </a:r>
            <a:r>
              <a:rPr lang="cs-CZ" sz="1800" b="1" dirty="0" smtClean="0"/>
              <a:t>pokojného stavu: </a:t>
            </a:r>
          </a:p>
          <a:p>
            <a:pPr>
              <a:buNone/>
            </a:pPr>
            <a:r>
              <a:rPr lang="cs-CZ" sz="1800" b="1" dirty="0" smtClean="0"/>
              <a:t>§ 5</a:t>
            </a:r>
            <a:r>
              <a:rPr lang="cs-CZ" sz="1800" dirty="0" smtClean="0"/>
              <a:t> </a:t>
            </a:r>
            <a:r>
              <a:rPr lang="cs-CZ" sz="1800" i="1" dirty="0" smtClean="0"/>
              <a:t>Došlo-li ke zřejmému zásahu do pokojného stavu, lze se domáhat ochrany u </a:t>
            </a:r>
            <a:r>
              <a:rPr lang="cs-CZ" sz="1800" i="1" u="sng" dirty="0" smtClean="0"/>
              <a:t>příslušného orgánu státní správy</a:t>
            </a:r>
            <a:r>
              <a:rPr lang="cs-CZ" sz="1800" i="1" dirty="0" smtClean="0"/>
              <a:t>. Ten může předběžně zásah zakázat nebo uložit, aby byl obnoven předešlý stav. Tím není dotčeno právo domáhat se ochrany u soudu. </a:t>
            </a:r>
          </a:p>
          <a:p>
            <a:pPr>
              <a:buNone/>
            </a:pPr>
            <a:r>
              <a:rPr lang="cs-CZ" sz="1800" dirty="0" smtClean="0"/>
              <a:t>Občanské právo připouští ve výjimečných případech i možnost </a:t>
            </a:r>
            <a:r>
              <a:rPr lang="cs-CZ" sz="1800" b="1" dirty="0" smtClean="0"/>
              <a:t>svépomoci: </a:t>
            </a:r>
          </a:p>
          <a:p>
            <a:pPr>
              <a:buNone/>
            </a:pPr>
            <a:r>
              <a:rPr lang="cs-CZ" sz="1800" b="1" dirty="0" smtClean="0"/>
              <a:t>§ 6</a:t>
            </a:r>
            <a:r>
              <a:rPr lang="cs-CZ" sz="1800" dirty="0" smtClean="0"/>
              <a:t> </a:t>
            </a:r>
            <a:r>
              <a:rPr lang="cs-CZ" sz="1800" i="1" dirty="0" smtClean="0"/>
              <a:t>Jestliže hrozí neoprávněný zásah do práva bezprostředně, může ten, kdo je takto ohrožen, přiměřeným způsobem zásah sám odvrátit. </a:t>
            </a:r>
            <a:endParaRPr lang="cs-CZ" sz="1800" dirty="0">
              <a:latin typeface="Times New Roman" pitchFamily="18" charset="0"/>
              <a:cs typeface="Times New Roman" pitchFamily="18" charset="0"/>
            </a:endParaRPr>
          </a:p>
        </p:txBody>
      </p:sp>
    </p:spTree>
  </p:cSld>
  <p:clrMapOvr>
    <a:masterClrMapping/>
  </p:clrMapOvr>
  <p:transition>
    <p:wipe dir="d"/>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142852"/>
            <a:ext cx="8686800" cy="928694"/>
          </a:xfrm>
        </p:spPr>
        <p:txBody>
          <a:bodyPr>
            <a:normAutofit/>
          </a:bodyPr>
          <a:lstStyle/>
          <a:p>
            <a:r>
              <a:rPr lang="cs-CZ" sz="1800" b="1" i="1" dirty="0" smtClean="0">
                <a:latin typeface="Times New Roman" pitchFamily="18" charset="0"/>
                <a:cs typeface="Times New Roman" pitchFamily="18" charset="0"/>
              </a:rPr>
              <a:t>Občanskoprávní nárok </a:t>
            </a:r>
            <a:endParaRPr lang="cs-CZ" sz="1800" i="1" dirty="0">
              <a:latin typeface="Times New Roman" pitchFamily="18" charset="0"/>
              <a:cs typeface="Times New Roman" pitchFamily="18" charset="0"/>
            </a:endParaRPr>
          </a:p>
        </p:txBody>
      </p:sp>
      <p:sp>
        <p:nvSpPr>
          <p:cNvPr id="3" name="Zástupný symbol pro obsah 2"/>
          <p:cNvSpPr>
            <a:spLocks noGrp="1"/>
          </p:cNvSpPr>
          <p:nvPr>
            <p:ph idx="1"/>
          </p:nvPr>
        </p:nvSpPr>
        <p:spPr>
          <a:xfrm>
            <a:off x="304800" y="1357298"/>
            <a:ext cx="8686800" cy="5214974"/>
          </a:xfrm>
        </p:spPr>
        <p:txBody>
          <a:bodyPr>
            <a:normAutofit/>
          </a:bodyPr>
          <a:lstStyle/>
          <a:p>
            <a:pPr>
              <a:buNone/>
            </a:pPr>
            <a:r>
              <a:rPr lang="cs-CZ" sz="2400" dirty="0" smtClean="0">
                <a:latin typeface="Times New Roman" pitchFamily="18" charset="0"/>
                <a:cs typeface="Times New Roman" pitchFamily="18" charset="0"/>
              </a:rPr>
              <a:t>je vlastnost subjektivního práva spočívající v jeho vynutitelnosti státní mocí, výjimečně svépomocí oprávněné osoby. </a:t>
            </a:r>
          </a:p>
          <a:p>
            <a:pPr>
              <a:buNone/>
            </a:pPr>
            <a:endParaRPr lang="cs-CZ" sz="2400" dirty="0" smtClean="0">
              <a:latin typeface="Times New Roman" pitchFamily="18" charset="0"/>
              <a:cs typeface="Times New Roman" pitchFamily="18" charset="0"/>
            </a:endParaRPr>
          </a:p>
          <a:p>
            <a:pPr>
              <a:buNone/>
            </a:pPr>
            <a:r>
              <a:rPr lang="cs-CZ" sz="2400" dirty="0" smtClean="0">
                <a:latin typeface="Times New Roman" pitchFamily="18" charset="0"/>
                <a:cs typeface="Times New Roman" pitchFamily="18" charset="0"/>
              </a:rPr>
              <a:t>Znaky nároku: </a:t>
            </a:r>
          </a:p>
          <a:p>
            <a:pPr>
              <a:buNone/>
            </a:pPr>
            <a:endParaRPr lang="cs-CZ" sz="2400" dirty="0" smtClean="0">
              <a:latin typeface="Times New Roman" pitchFamily="18" charset="0"/>
              <a:cs typeface="Times New Roman" pitchFamily="18" charset="0"/>
            </a:endParaRPr>
          </a:p>
          <a:p>
            <a:pPr>
              <a:buFont typeface="+mj-lt"/>
              <a:buAutoNum type="arabicPeriod"/>
            </a:pPr>
            <a:r>
              <a:rPr lang="cs-CZ" sz="2400" b="1" dirty="0" smtClean="0">
                <a:latin typeface="Times New Roman" pitchFamily="18" charset="0"/>
                <a:cs typeface="Times New Roman" pitchFamily="18" charset="0"/>
              </a:rPr>
              <a:t>vynutitelný proti vůli povinné osoby </a:t>
            </a:r>
          </a:p>
          <a:p>
            <a:pPr>
              <a:buFont typeface="+mj-lt"/>
              <a:buAutoNum type="arabicPeriod"/>
            </a:pPr>
            <a:endParaRPr lang="cs-CZ" sz="2400" b="1" dirty="0" smtClean="0">
              <a:latin typeface="Times New Roman" pitchFamily="18" charset="0"/>
              <a:cs typeface="Times New Roman" pitchFamily="18" charset="0"/>
            </a:endParaRPr>
          </a:p>
          <a:p>
            <a:pPr>
              <a:buFont typeface="+mj-lt"/>
              <a:buAutoNum type="arabicPeriod"/>
            </a:pPr>
            <a:r>
              <a:rPr lang="cs-CZ" sz="2400" b="1" dirty="0" smtClean="0">
                <a:latin typeface="Times New Roman" pitchFamily="18" charset="0"/>
                <a:cs typeface="Times New Roman" pitchFamily="18" charset="0"/>
              </a:rPr>
              <a:t>existenčně spjat se subjektivním právem </a:t>
            </a:r>
          </a:p>
          <a:p>
            <a:pPr>
              <a:buFont typeface="+mj-lt"/>
              <a:buAutoNum type="arabicPeriod"/>
            </a:pPr>
            <a:endParaRPr lang="cs-CZ" sz="2400" b="1" dirty="0" smtClean="0">
              <a:latin typeface="Times New Roman" pitchFamily="18" charset="0"/>
              <a:cs typeface="Times New Roman" pitchFamily="18" charset="0"/>
            </a:endParaRPr>
          </a:p>
          <a:p>
            <a:pPr>
              <a:buFont typeface="+mj-lt"/>
              <a:buAutoNum type="arabicPeriod"/>
            </a:pPr>
            <a:r>
              <a:rPr lang="cs-CZ" sz="2400" b="1" dirty="0" smtClean="0">
                <a:latin typeface="Times New Roman" pitchFamily="18" charset="0"/>
                <a:cs typeface="Times New Roman" pitchFamily="18" charset="0"/>
              </a:rPr>
              <a:t>možnost použití státní moci (svépomoci) k vynucení nároku </a:t>
            </a:r>
          </a:p>
          <a:p>
            <a:pPr>
              <a:buNone/>
            </a:pPr>
            <a:endParaRPr lang="cs-CZ" sz="1800" dirty="0">
              <a:latin typeface="Times New Roman" pitchFamily="18" charset="0"/>
              <a:cs typeface="Times New Roman" pitchFamily="18" charset="0"/>
            </a:endParaRPr>
          </a:p>
        </p:txBody>
      </p:sp>
    </p:spTree>
  </p:cSld>
  <p:clrMapOvr>
    <a:masterClrMapping/>
  </p:clrMapOvr>
  <p:transition>
    <p:wipe dir="d"/>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142852"/>
            <a:ext cx="8686800" cy="785818"/>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Sousedská práva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714356"/>
            <a:ext cx="9001156" cy="6143644"/>
          </a:xfrm>
        </p:spPr>
        <p:txBody>
          <a:bodyPr>
            <a:normAutofit/>
          </a:bodyPr>
          <a:lstStyle/>
          <a:p>
            <a:pPr>
              <a:buNone/>
            </a:pPr>
            <a:r>
              <a:rPr lang="cs-CZ" sz="1800" dirty="0" smtClean="0">
                <a:latin typeface="Times New Roman" pitchFamily="18" charset="0"/>
                <a:cs typeface="Times New Roman" pitchFamily="18" charset="0"/>
              </a:rPr>
              <a:t>svoboda občana omezena svobodou ostatních </a:t>
            </a:r>
          </a:p>
          <a:p>
            <a:pPr>
              <a:buNone/>
            </a:pPr>
            <a:r>
              <a:rPr lang="cs-CZ" sz="1800" dirty="0" smtClean="0">
                <a:latin typeface="Times New Roman" pitchFamily="18" charset="0"/>
                <a:cs typeface="Times New Roman" pitchFamily="18" charset="0"/>
              </a:rPr>
              <a:t>Zákon hovoří o vlastníkovy věci bez bližšího určení, avšak těžiště klasických sousedských vztahů se týkají vlastníků nemovitostí. Ti nesmějí zejména: </a:t>
            </a:r>
          </a:p>
          <a:p>
            <a:r>
              <a:rPr lang="cs-CZ" sz="1800" i="1" dirty="0" smtClean="0">
                <a:latin typeface="Times New Roman" pitchFamily="18" charset="0"/>
                <a:cs typeface="Times New Roman" pitchFamily="18" charset="0"/>
              </a:rPr>
              <a:t>ohrozit sousedovu stavbu nebo pozemek úpravami pozemku nebo úpravami stavby na něm zřízené, aniž by učinil dostatečné opatření na upevnění stavby nebo pozemku </a:t>
            </a:r>
          </a:p>
          <a:p>
            <a:r>
              <a:rPr lang="cs-CZ" sz="1800" i="1" dirty="0" smtClean="0">
                <a:latin typeface="Times New Roman" pitchFamily="18" charset="0"/>
                <a:cs typeface="Times New Roman" pitchFamily="18" charset="0"/>
              </a:rPr>
              <a:t>nad míru přiměřenou poměrům obtěžovat sousedy hlukem, prachem, popílkem, kouřem, plyny, parami, pachy, pevnými a tekutými odpady, světlem a stíněním a vibracemi </a:t>
            </a:r>
          </a:p>
          <a:p>
            <a:r>
              <a:rPr lang="cs-CZ" sz="1800" i="1" dirty="0" smtClean="0">
                <a:latin typeface="Times New Roman" pitchFamily="18" charset="0"/>
                <a:cs typeface="Times New Roman" pitchFamily="18" charset="0"/>
              </a:rPr>
              <a:t>nenechat chovná zvířata vnikat na cizí pozemek </a:t>
            </a:r>
          </a:p>
          <a:p>
            <a:r>
              <a:rPr lang="cs-CZ" sz="1800" i="1" dirty="0" smtClean="0">
                <a:latin typeface="Times New Roman" pitchFamily="18" charset="0"/>
                <a:cs typeface="Times New Roman" pitchFamily="18" charset="0"/>
              </a:rPr>
              <a:t>nešetrně, popřípadě v nevhodné roční době odstraňovat ze své půdy kořeny stromu nebo odstraňovat větve stromů, které přesahují na cizí pozemek </a:t>
            </a:r>
          </a:p>
          <a:p>
            <a:endParaRPr lang="cs-CZ" sz="1800" dirty="0" smtClean="0">
              <a:latin typeface="Times New Roman" pitchFamily="18" charset="0"/>
              <a:cs typeface="Times New Roman" pitchFamily="18" charset="0"/>
            </a:endParaRPr>
          </a:p>
          <a:p>
            <a:r>
              <a:rPr lang="cs-CZ" sz="1800" dirty="0" smtClean="0">
                <a:latin typeface="Times New Roman" pitchFamily="18" charset="0"/>
                <a:cs typeface="Times New Roman" pitchFamily="18" charset="0"/>
              </a:rPr>
              <a:t>Vlastníci sousedících pozemků jsou povinni umožnit na nezbytnou dobu a v nezbytné míře vstup na své pozemky, popřípadě na stavby na nich stojící, pokud to nezbytně vyžaduje údržba a obhospodařování sousedících pozemků a staveb. </a:t>
            </a:r>
          </a:p>
          <a:p>
            <a:pPr>
              <a:buNone/>
            </a:pPr>
            <a:endParaRPr lang="cs-CZ" sz="1800" dirty="0" smtClean="0">
              <a:latin typeface="Times New Roman" pitchFamily="18" charset="0"/>
              <a:cs typeface="Times New Roman" pitchFamily="18" charset="0"/>
            </a:endParaRPr>
          </a:p>
          <a:p>
            <a:r>
              <a:rPr lang="cs-CZ" sz="1800" dirty="0" smtClean="0">
                <a:latin typeface="Times New Roman" pitchFamily="18" charset="0"/>
                <a:cs typeface="Times New Roman" pitchFamily="18" charset="0"/>
              </a:rPr>
              <a:t>Vlastník pozemku v zásadě nemá povinnost jej oplotit. Je-li to potřebné a nebrání-li to v účelném využívání sousedních pozemků a staveb, může to soud nařídit. </a:t>
            </a:r>
          </a:p>
          <a:p>
            <a:pPr>
              <a:buNone/>
            </a:pPr>
            <a:endParaRPr lang="cs-CZ" sz="1800" dirty="0" smtClean="0">
              <a:latin typeface="Times New Roman" pitchFamily="18" charset="0"/>
              <a:cs typeface="Times New Roman" pitchFamily="18" charset="0"/>
            </a:endParaRPr>
          </a:p>
          <a:p>
            <a:r>
              <a:rPr lang="cs-CZ" sz="1800" dirty="0" smtClean="0">
                <a:latin typeface="Times New Roman" pitchFamily="18" charset="0"/>
                <a:cs typeface="Times New Roman" pitchFamily="18" charset="0"/>
              </a:rPr>
              <a:t>Plody, ať rostou na stromech nebo jsou spadané na zemi, patří vlastníkovi stromu. </a:t>
            </a:r>
          </a:p>
          <a:p>
            <a:pPr>
              <a:buNone/>
            </a:pPr>
            <a:endParaRPr lang="cs-CZ" sz="1600" dirty="0" smtClean="0">
              <a:latin typeface="Times New Roman" pitchFamily="18" charset="0"/>
              <a:cs typeface="Times New Roman" pitchFamily="18" charset="0"/>
            </a:endParaRP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142852"/>
            <a:ext cx="8686800" cy="714380"/>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Spoluvlastnictví, pojem a druhy </a:t>
            </a:r>
            <a:br>
              <a:rPr lang="cs-CZ" sz="1800" b="1" i="1" dirty="0" smtClean="0">
                <a:latin typeface="Times New Roman" pitchFamily="18" charset="0"/>
                <a:cs typeface="Times New Roman" pitchFamily="18" charset="0"/>
              </a:rPr>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9001156" cy="5786454"/>
          </a:xfrm>
        </p:spPr>
        <p:txBody>
          <a:bodyPr>
            <a:normAutofit/>
          </a:bodyPr>
          <a:lstStyle/>
          <a:p>
            <a:pPr>
              <a:buNone/>
            </a:pPr>
            <a:r>
              <a:rPr lang="cs-CZ" sz="1800" dirty="0" smtClean="0"/>
              <a:t>Věc, k níž existuje vlastnické právo, může vlastnicky patřit i více subjektům společně, aniž by byla mezi ně rozdělena. V těchto případech se jedná o spoluvlastnictví, přičemž se všichni spoluvlastníci pokládají za jediného vlastníka společné věci. </a:t>
            </a:r>
          </a:p>
          <a:p>
            <a:pPr>
              <a:buNone/>
            </a:pPr>
            <a:endParaRPr lang="cs-CZ" sz="1800" dirty="0" smtClean="0"/>
          </a:p>
          <a:p>
            <a:pPr>
              <a:buNone/>
            </a:pPr>
            <a:r>
              <a:rPr lang="cs-CZ" sz="1800" dirty="0" smtClean="0"/>
              <a:t>Pokud se týká druhů spoluvlastnictví, je rozlišováno na:</a:t>
            </a:r>
          </a:p>
          <a:p>
            <a:pPr>
              <a:buFont typeface="+mj-lt"/>
              <a:buAutoNum type="arabicPeriod"/>
            </a:pPr>
            <a:r>
              <a:rPr lang="cs-CZ" sz="1800" b="1" dirty="0" smtClean="0"/>
              <a:t>podílové </a:t>
            </a:r>
          </a:p>
          <a:p>
            <a:pPr>
              <a:buFont typeface="+mj-lt"/>
              <a:buAutoNum type="arabicPeriod"/>
            </a:pPr>
            <a:r>
              <a:rPr lang="cs-CZ" sz="1800" b="1" dirty="0" smtClean="0"/>
              <a:t> bezpodílové</a:t>
            </a:r>
            <a:r>
              <a:rPr lang="cs-CZ" sz="1800" dirty="0" smtClean="0"/>
              <a:t>. </a:t>
            </a:r>
          </a:p>
          <a:p>
            <a:pPr>
              <a:buFont typeface="+mj-lt"/>
              <a:buAutoNum type="arabicPeriod"/>
            </a:pPr>
            <a:endParaRPr lang="cs-CZ" sz="1800" dirty="0" smtClean="0"/>
          </a:p>
          <a:p>
            <a:pPr>
              <a:buNone/>
            </a:pPr>
            <a:r>
              <a:rPr lang="cs-CZ" sz="1800" dirty="0" smtClean="0"/>
              <a:t>Rozdíl mezi oběma formami spoluvlastnictví spočívá ve vyjádření podílu. Ty jsou určeny pouze u podílového spoluvlastnictví, kdežto každému z bezpodílových spoluvlastníků přísluší vlastnické </a:t>
            </a:r>
            <a:r>
              <a:rPr lang="cs-CZ" sz="1800" dirty="0" err="1" smtClean="0"/>
              <a:t>pr</a:t>
            </a:r>
            <a:r>
              <a:rPr lang="cs-CZ" sz="1800" dirty="0" smtClean="0"/>
              <a:t>. k celé věci, přičemž je současně omezeno vlast. právem druhého bezpodílového spoluvlastníka k téže věci. </a:t>
            </a:r>
          </a:p>
          <a:p>
            <a:pPr>
              <a:buNone/>
            </a:pPr>
            <a:endParaRPr lang="cs-CZ" sz="1800" dirty="0" smtClean="0"/>
          </a:p>
          <a:p>
            <a:pPr>
              <a:buNone/>
            </a:pPr>
            <a:r>
              <a:rPr lang="cs-CZ" sz="1800" dirty="0" smtClean="0"/>
              <a:t>Od 1.8.1998 upravuje </a:t>
            </a:r>
            <a:r>
              <a:rPr lang="cs-CZ" sz="1800" dirty="0" err="1" smtClean="0"/>
              <a:t>obč</a:t>
            </a:r>
            <a:r>
              <a:rPr lang="cs-CZ" sz="1800" dirty="0" smtClean="0"/>
              <a:t>. zákoník výslovně jen spoluvlastnictví podílové, bezpodílové spoluvlastnictví (může vzniknout jen mezi manželi) bylo nahrazeno </a:t>
            </a:r>
            <a:r>
              <a:rPr lang="cs-CZ" sz="1800" b="1" i="1" dirty="0" smtClean="0"/>
              <a:t>společným jměním manželů</a:t>
            </a:r>
            <a:r>
              <a:rPr lang="cs-CZ" sz="1800" dirty="0" smtClean="0"/>
              <a:t>. </a:t>
            </a:r>
          </a:p>
          <a:p>
            <a:pPr>
              <a:buNone/>
            </a:pPr>
            <a:endParaRPr lang="cs-CZ" sz="1800" dirty="0">
              <a:latin typeface="Times New Roman" pitchFamily="18" charset="0"/>
              <a:cs typeface="Times New Roman" pitchFamily="18" charset="0"/>
            </a:endParaRPr>
          </a:p>
        </p:txBody>
      </p:sp>
    </p:spTree>
  </p:cSld>
  <p:clrMapOvr>
    <a:masterClrMapping/>
  </p:clrMapOvr>
  <p:transition>
    <p:wipe dir="d"/>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214290"/>
            <a:ext cx="8686800" cy="714380"/>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Podílové spoluvlastnictví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9001156" cy="5786454"/>
          </a:xfrm>
        </p:spPr>
        <p:txBody>
          <a:bodyPr>
            <a:normAutofit lnSpcReduction="10000"/>
          </a:bodyPr>
          <a:lstStyle/>
          <a:p>
            <a:pPr>
              <a:buNone/>
            </a:pPr>
            <a:r>
              <a:rPr lang="cs-CZ" sz="1600" dirty="0" smtClean="0">
                <a:latin typeface="Times New Roman" pitchFamily="18" charset="0"/>
                <a:cs typeface="Times New Roman" pitchFamily="18" charset="0"/>
              </a:rPr>
              <a:t>Základním pojmovým znakem je </a:t>
            </a:r>
            <a:r>
              <a:rPr lang="cs-CZ" sz="1600" b="1" dirty="0" smtClean="0">
                <a:latin typeface="Times New Roman" pitchFamily="18" charset="0"/>
                <a:cs typeface="Times New Roman" pitchFamily="18" charset="0"/>
              </a:rPr>
              <a:t>podíl</a:t>
            </a:r>
            <a:r>
              <a:rPr lang="cs-CZ" sz="1600" dirty="0" smtClean="0">
                <a:latin typeface="Times New Roman" pitchFamily="18" charset="0"/>
                <a:cs typeface="Times New Roman" pitchFamily="18" charset="0"/>
              </a:rPr>
              <a:t>, který vyjadřuje míru, jakou se spoluvlastníci podílejí na právech a povinnostech vyplývajících ze spoluvlastnictví ke společné věci. </a:t>
            </a:r>
          </a:p>
          <a:p>
            <a:pPr>
              <a:buNone/>
            </a:pPr>
            <a:r>
              <a:rPr lang="cs-CZ" sz="1600" dirty="0" smtClean="0">
                <a:latin typeface="Times New Roman" pitchFamily="18" charset="0"/>
                <a:cs typeface="Times New Roman" pitchFamily="18" charset="0"/>
              </a:rPr>
              <a:t>Podíl vyjadřuje právní postavení spoluvlastníka k ostatním spoluvlastníkům, určuje jak se spoluvlastníci podílejí na užitcích věci a jaké nesou náklady apod. </a:t>
            </a:r>
          </a:p>
          <a:p>
            <a:pPr>
              <a:buNone/>
            </a:pPr>
            <a:r>
              <a:rPr lang="cs-CZ" sz="1600" dirty="0" smtClean="0">
                <a:latin typeface="Times New Roman" pitchFamily="18" charset="0"/>
                <a:cs typeface="Times New Roman" pitchFamily="18" charset="0"/>
              </a:rPr>
              <a:t>Velikost podílu může být vyjádřena:</a:t>
            </a:r>
          </a:p>
          <a:p>
            <a:r>
              <a:rPr lang="cs-CZ" sz="1600" b="1" dirty="0" smtClean="0">
                <a:latin typeface="Times New Roman" pitchFamily="18" charset="0"/>
                <a:cs typeface="Times New Roman" pitchFamily="18" charset="0"/>
              </a:rPr>
              <a:t>zlomkem </a:t>
            </a:r>
            <a:r>
              <a:rPr lang="cs-CZ" sz="1600" dirty="0" smtClean="0">
                <a:latin typeface="Times New Roman" pitchFamily="18" charset="0"/>
                <a:cs typeface="Times New Roman" pitchFamily="18" charset="0"/>
              </a:rPr>
              <a:t>nebo </a:t>
            </a:r>
          </a:p>
          <a:p>
            <a:r>
              <a:rPr lang="cs-CZ" sz="1600" b="1" dirty="0" smtClean="0">
                <a:latin typeface="Times New Roman" pitchFamily="18" charset="0"/>
                <a:cs typeface="Times New Roman" pitchFamily="18" charset="0"/>
              </a:rPr>
              <a:t>procenty</a:t>
            </a:r>
            <a:endParaRPr lang="cs-CZ" sz="1600" dirty="0" smtClean="0">
              <a:latin typeface="Times New Roman" pitchFamily="18" charset="0"/>
              <a:cs typeface="Times New Roman" pitchFamily="18" charset="0"/>
            </a:endParaRPr>
          </a:p>
          <a:p>
            <a:pPr>
              <a:buNone/>
            </a:pPr>
            <a:r>
              <a:rPr lang="cs-CZ" sz="1600" dirty="0" smtClean="0">
                <a:latin typeface="Times New Roman" pitchFamily="18" charset="0"/>
                <a:cs typeface="Times New Roman" pitchFamily="18" charset="0"/>
              </a:rPr>
              <a:t>Podílové spoluvlastnictví vzniká stejným způsobem jako vlastnické právo. I u něj lze rozlišit nabytí spoluvlastnického práva </a:t>
            </a:r>
            <a:r>
              <a:rPr lang="cs-CZ" sz="1600" b="1" i="1" dirty="0" smtClean="0">
                <a:latin typeface="Times New Roman" pitchFamily="18" charset="0"/>
                <a:cs typeface="Times New Roman" pitchFamily="18" charset="0"/>
              </a:rPr>
              <a:t>derivativním</a:t>
            </a:r>
            <a:r>
              <a:rPr lang="cs-CZ" sz="1600" dirty="0" smtClean="0">
                <a:latin typeface="Times New Roman" pitchFamily="18" charset="0"/>
                <a:cs typeface="Times New Roman" pitchFamily="18" charset="0"/>
              </a:rPr>
              <a:t> nebo </a:t>
            </a:r>
            <a:r>
              <a:rPr lang="cs-CZ" sz="1600" b="1" i="1" dirty="0" err="1" smtClean="0">
                <a:latin typeface="Times New Roman" pitchFamily="18" charset="0"/>
                <a:cs typeface="Times New Roman" pitchFamily="18" charset="0"/>
              </a:rPr>
              <a:t>originárním</a:t>
            </a:r>
            <a:r>
              <a:rPr lang="cs-CZ" sz="1600" dirty="0" smtClean="0">
                <a:latin typeface="Times New Roman" pitchFamily="18" charset="0"/>
                <a:cs typeface="Times New Roman" pitchFamily="18" charset="0"/>
              </a:rPr>
              <a:t> způsobem. </a:t>
            </a:r>
          </a:p>
          <a:p>
            <a:pPr>
              <a:buNone/>
            </a:pPr>
            <a:r>
              <a:rPr lang="cs-CZ" sz="1600" dirty="0" smtClean="0">
                <a:latin typeface="Times New Roman" pitchFamily="18" charset="0"/>
                <a:cs typeface="Times New Roman" pitchFamily="18" charset="0"/>
              </a:rPr>
              <a:t>Obsahem jsou práva a povinnosti subjektů, která jsou obsahem individuálního vlastnictví i práva a povinnosti specifické pro spoluvlastnický vztah. Ty specifické se pak dělí do tří skupin podle toho, zda se týkají: </a:t>
            </a:r>
          </a:p>
          <a:p>
            <a:pPr>
              <a:buFont typeface="+mj-lt"/>
              <a:buAutoNum type="arabicPeriod"/>
            </a:pPr>
            <a:r>
              <a:rPr lang="cs-CZ" sz="1600" dirty="0" smtClean="0">
                <a:latin typeface="Times New Roman" pitchFamily="18" charset="0"/>
                <a:cs typeface="Times New Roman" pitchFamily="18" charset="0"/>
              </a:rPr>
              <a:t>vzájemného vztahu mezi spoluvlastníky </a:t>
            </a:r>
          </a:p>
          <a:p>
            <a:pPr>
              <a:buFont typeface="+mj-lt"/>
              <a:buAutoNum type="arabicPeriod"/>
            </a:pPr>
            <a:r>
              <a:rPr lang="cs-CZ" sz="1600" dirty="0" smtClean="0">
                <a:latin typeface="Times New Roman" pitchFamily="18" charset="0"/>
                <a:cs typeface="Times New Roman" pitchFamily="18" charset="0"/>
              </a:rPr>
              <a:t>vztahu všech spoluvlastníků k třetím osobám ohledně společné věci </a:t>
            </a:r>
          </a:p>
          <a:p>
            <a:pPr>
              <a:buFont typeface="+mj-lt"/>
              <a:buAutoNum type="arabicPeriod"/>
            </a:pPr>
            <a:r>
              <a:rPr lang="cs-CZ" sz="1600" dirty="0" smtClean="0">
                <a:latin typeface="Times New Roman" pitchFamily="18" charset="0"/>
                <a:cs typeface="Times New Roman" pitchFamily="18" charset="0"/>
              </a:rPr>
              <a:t>vztahu mezi jedním spoluvlastníkem a ostatními ohledně spoluvlastnického podílu</a:t>
            </a:r>
          </a:p>
          <a:p>
            <a:pPr>
              <a:buNone/>
            </a:pPr>
            <a:r>
              <a:rPr lang="cs-CZ" sz="1600" dirty="0" smtClean="0">
                <a:latin typeface="Times New Roman" pitchFamily="18" charset="0"/>
                <a:cs typeface="Times New Roman" pitchFamily="18" charset="0"/>
              </a:rPr>
              <a:t> </a:t>
            </a:r>
          </a:p>
          <a:p>
            <a:pPr>
              <a:buNone/>
            </a:pPr>
            <a:r>
              <a:rPr lang="cs-CZ" sz="1600" dirty="0" smtClean="0">
                <a:latin typeface="Times New Roman" pitchFamily="18" charset="0"/>
                <a:cs typeface="Times New Roman" pitchFamily="18" charset="0"/>
              </a:rPr>
              <a:t>Podílové spoluvlastnictví může zaniknout obvyklými způsoby, kterými dochází k zániku individuálního vlastnictví. </a:t>
            </a:r>
          </a:p>
          <a:p>
            <a:pPr>
              <a:buNone/>
            </a:pPr>
            <a:r>
              <a:rPr lang="cs-CZ" sz="1600" dirty="0" smtClean="0">
                <a:latin typeface="Times New Roman" pitchFamily="18" charset="0"/>
                <a:cs typeface="Times New Roman" pitchFamily="18" charset="0"/>
              </a:rPr>
              <a:t>Z povahy pod. </a:t>
            </a:r>
            <a:r>
              <a:rPr lang="cs-CZ" sz="1600" dirty="0" err="1" smtClean="0">
                <a:latin typeface="Times New Roman" pitchFamily="18" charset="0"/>
                <a:cs typeface="Times New Roman" pitchFamily="18" charset="0"/>
              </a:rPr>
              <a:t>spoluvlast</a:t>
            </a:r>
            <a:r>
              <a:rPr lang="cs-CZ" sz="1600" dirty="0" smtClean="0">
                <a:latin typeface="Times New Roman" pitchFamily="18" charset="0"/>
                <a:cs typeface="Times New Roman" pitchFamily="18" charset="0"/>
              </a:rPr>
              <a:t>. vyplívá, že nelze nikoho nutit, aby nadále setrvával ve </a:t>
            </a:r>
            <a:r>
              <a:rPr lang="cs-CZ" sz="1600" dirty="0" err="1" smtClean="0">
                <a:latin typeface="Times New Roman" pitchFamily="18" charset="0"/>
                <a:cs typeface="Times New Roman" pitchFamily="18" charset="0"/>
              </a:rPr>
              <a:t>spoluvlast</a:t>
            </a:r>
            <a:r>
              <a:rPr lang="cs-CZ" sz="1600" dirty="0" smtClean="0">
                <a:latin typeface="Times New Roman" pitchFamily="18" charset="0"/>
                <a:cs typeface="Times New Roman" pitchFamily="18" charset="0"/>
              </a:rPr>
              <a:t>. vztahu. Proto zákon připouští také jeho zrušení těmito právními skutečnostmi: </a:t>
            </a:r>
          </a:p>
          <a:p>
            <a:r>
              <a:rPr lang="cs-CZ" sz="1600" dirty="0" smtClean="0">
                <a:latin typeface="Times New Roman" pitchFamily="18" charset="0"/>
                <a:cs typeface="Times New Roman" pitchFamily="18" charset="0"/>
              </a:rPr>
              <a:t>dohodou (§ 141)</a:t>
            </a:r>
          </a:p>
          <a:p>
            <a:r>
              <a:rPr lang="cs-CZ" sz="1600" dirty="0" smtClean="0">
                <a:latin typeface="Times New Roman" pitchFamily="18" charset="0"/>
                <a:cs typeface="Times New Roman" pitchFamily="18" charset="0"/>
              </a:rPr>
              <a:t>rozhodnutím soudu na návrh některého spoluvlastníka (§ 142) </a:t>
            </a:r>
          </a:p>
          <a:p>
            <a:pPr>
              <a:buNone/>
            </a:pPr>
            <a:endParaRPr lang="cs-CZ" sz="1600" dirty="0" smtClean="0"/>
          </a:p>
          <a:p>
            <a:endParaRPr lang="cs-CZ" sz="1600" dirty="0" smtClean="0"/>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571480"/>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Společné jmění manželů – pojem, vznik, předmět, obsah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571480"/>
            <a:ext cx="9001156" cy="6286520"/>
          </a:xfrm>
        </p:spPr>
        <p:txBody>
          <a:bodyPr>
            <a:normAutofit fontScale="92500" lnSpcReduction="10000"/>
          </a:bodyPr>
          <a:lstStyle/>
          <a:p>
            <a:pPr>
              <a:buNone/>
            </a:pPr>
            <a:r>
              <a:rPr lang="cs-CZ" sz="1700" dirty="0" smtClean="0">
                <a:latin typeface="Times New Roman" pitchFamily="18" charset="0"/>
                <a:cs typeface="Times New Roman" pitchFamily="18" charset="0"/>
              </a:rPr>
              <a:t>Od 1.8.1998 bylo bezpodílové spoluvlastnictví manželů nahrazeno institutem společného jmění manželů (§ 143-151 OZ). </a:t>
            </a:r>
          </a:p>
          <a:p>
            <a:pPr>
              <a:buNone/>
            </a:pPr>
            <a:r>
              <a:rPr lang="cs-CZ" sz="1800" dirty="0" smtClean="0">
                <a:latin typeface="Times New Roman" pitchFamily="18" charset="0"/>
                <a:cs typeface="Times New Roman" pitchFamily="18" charset="0"/>
              </a:rPr>
              <a:t>To je výrazem jednoty manželství a rovného postavení manželů po stránce hospodářské a představuje základní úpravu majetkových vztahů mezi manžely. </a:t>
            </a:r>
          </a:p>
          <a:p>
            <a:pPr>
              <a:buNone/>
            </a:pPr>
            <a:r>
              <a:rPr lang="cs-CZ" sz="1800" dirty="0" smtClean="0">
                <a:latin typeface="Times New Roman" pitchFamily="18" charset="0"/>
                <a:cs typeface="Times New Roman" pitchFamily="18" charset="0"/>
              </a:rPr>
              <a:t>Nadále zůstává samostatně upraven společný nájem bytu. </a:t>
            </a:r>
          </a:p>
          <a:p>
            <a:pPr>
              <a:buNone/>
            </a:pPr>
            <a:r>
              <a:rPr lang="cs-CZ" sz="1800" dirty="0" smtClean="0">
                <a:latin typeface="Times New Roman" pitchFamily="18" charset="0"/>
                <a:cs typeface="Times New Roman" pitchFamily="18" charset="0"/>
              </a:rPr>
              <a:t>SJM zahrnuje jmění jako souhrn aktiv a pasiv </a:t>
            </a:r>
            <a:r>
              <a:rPr lang="cs-CZ" sz="1800" dirty="0" err="1" smtClean="0">
                <a:latin typeface="Times New Roman" pitchFamily="18" charset="0"/>
                <a:cs typeface="Times New Roman" pitchFamily="18" charset="0"/>
              </a:rPr>
              <a:t>příslušících</a:t>
            </a:r>
            <a:r>
              <a:rPr lang="cs-CZ" sz="1800" dirty="0" smtClean="0">
                <a:latin typeface="Times New Roman" pitchFamily="18" charset="0"/>
                <a:cs typeface="Times New Roman" pitchFamily="18" charset="0"/>
              </a:rPr>
              <a:t> manželům (mimo stanovené nebo dohodnuté výjimky). </a:t>
            </a:r>
          </a:p>
          <a:p>
            <a:pPr>
              <a:buNone/>
            </a:pPr>
            <a:r>
              <a:rPr lang="cs-CZ" sz="1800" i="1" dirty="0" smtClean="0">
                <a:latin typeface="Times New Roman" pitchFamily="18" charset="0"/>
                <a:cs typeface="Times New Roman" pitchFamily="18" charset="0"/>
              </a:rPr>
              <a:t>Předmětem SJM jsou tři základní kategorie předmětů v právním smyslu: </a:t>
            </a:r>
            <a:endParaRPr lang="cs-CZ" sz="1800" dirty="0" smtClean="0">
              <a:latin typeface="Times New Roman" pitchFamily="18" charset="0"/>
              <a:cs typeface="Times New Roman" pitchFamily="18" charset="0"/>
            </a:endParaRPr>
          </a:p>
          <a:p>
            <a:pPr>
              <a:buFont typeface="+mj-lt"/>
              <a:buAutoNum type="arabicPeriod"/>
            </a:pPr>
            <a:r>
              <a:rPr lang="cs-CZ" sz="1800" b="1" dirty="0" smtClean="0">
                <a:latin typeface="Times New Roman" pitchFamily="18" charset="0"/>
                <a:cs typeface="Times New Roman" pitchFamily="18" charset="0"/>
              </a:rPr>
              <a:t>Věci </a:t>
            </a:r>
          </a:p>
          <a:p>
            <a:pPr>
              <a:buFont typeface="+mj-lt"/>
              <a:buAutoNum type="arabicPeriod"/>
            </a:pPr>
            <a:r>
              <a:rPr lang="cs-CZ" sz="1800" b="1" dirty="0" smtClean="0">
                <a:latin typeface="Times New Roman" pitchFamily="18" charset="0"/>
                <a:cs typeface="Times New Roman" pitchFamily="18" charset="0"/>
              </a:rPr>
              <a:t>jiná majetková práva, zejména pohledávky a penězi ocenitelné jiné hodnoty (např.: obchodní podíl) </a:t>
            </a:r>
          </a:p>
          <a:p>
            <a:pPr>
              <a:buFont typeface="+mj-lt"/>
              <a:buAutoNum type="arabicPeriod"/>
            </a:pPr>
            <a:r>
              <a:rPr lang="cs-CZ" sz="1800" b="1" dirty="0" smtClean="0">
                <a:latin typeface="Times New Roman" pitchFamily="18" charset="0"/>
                <a:cs typeface="Times New Roman" pitchFamily="18" charset="0"/>
              </a:rPr>
              <a:t>závazky – dluhy </a:t>
            </a:r>
          </a:p>
          <a:p>
            <a:pPr>
              <a:buNone/>
            </a:pPr>
            <a:r>
              <a:rPr lang="cs-CZ" sz="1800" i="1" dirty="0" smtClean="0">
                <a:latin typeface="Times New Roman" pitchFamily="18" charset="0"/>
                <a:cs typeface="Times New Roman" pitchFamily="18" charset="0"/>
              </a:rPr>
              <a:t>SJM vzniká uzavřením manželství jako zákonný institut manželského majetkového práva. Manželé (</a:t>
            </a:r>
            <a:r>
              <a:rPr lang="cs-CZ" sz="1800" i="1" dirty="0" err="1" smtClean="0">
                <a:latin typeface="Times New Roman" pitchFamily="18" charset="0"/>
                <a:cs typeface="Times New Roman" pitchFamily="18" charset="0"/>
              </a:rPr>
              <a:t>event</a:t>
            </a:r>
            <a:r>
              <a:rPr lang="cs-CZ" sz="1800" i="1" dirty="0" smtClean="0">
                <a:latin typeface="Times New Roman" pitchFamily="18" charset="0"/>
                <a:cs typeface="Times New Roman" pitchFamily="18" charset="0"/>
              </a:rPr>
              <a:t>. snoubenci) však mohou vznik společného jmění manželů zcela nebo zčásti vyhradit až ke dni zániku manželství, pokud nejde o věci tvořící obvyklé vybavení domácnosti (§ 143a OZ). </a:t>
            </a:r>
          </a:p>
          <a:p>
            <a:pPr>
              <a:buNone/>
            </a:pPr>
            <a:r>
              <a:rPr lang="cs-CZ" sz="1800" dirty="0" smtClean="0">
                <a:latin typeface="Times New Roman" pitchFamily="18" charset="0"/>
                <a:cs typeface="Times New Roman" pitchFamily="18" charset="0"/>
              </a:rPr>
              <a:t>Společné jmění manželů nevzniká v tzv. </a:t>
            </a:r>
            <a:r>
              <a:rPr lang="cs-CZ" sz="1800" dirty="0" err="1" smtClean="0">
                <a:latin typeface="Times New Roman" pitchFamily="18" charset="0"/>
                <a:cs typeface="Times New Roman" pitchFamily="18" charset="0"/>
              </a:rPr>
              <a:t>nesezdaném</a:t>
            </a:r>
            <a:r>
              <a:rPr lang="cs-CZ" sz="1800" dirty="0" smtClean="0">
                <a:latin typeface="Times New Roman" pitchFamily="18" charset="0"/>
                <a:cs typeface="Times New Roman" pitchFamily="18" charset="0"/>
              </a:rPr>
              <a:t> soužití, v soužití osob téhož pohlaví a v manželstvím zdánlivém. </a:t>
            </a:r>
          </a:p>
          <a:p>
            <a:pPr>
              <a:buNone/>
            </a:pPr>
            <a:r>
              <a:rPr lang="cs-CZ" sz="1800" dirty="0" smtClean="0">
                <a:latin typeface="Times New Roman" pitchFamily="18" charset="0"/>
                <a:cs typeface="Times New Roman" pitchFamily="18" charset="0"/>
              </a:rPr>
              <a:t>Obsahem SJM jsou práva a povinnosti manželů, přičemž platí, že každý z manželů má stejná práva a povinnosti a vykonává je společně s druhým manželem. </a:t>
            </a:r>
          </a:p>
          <a:p>
            <a:pPr>
              <a:buNone/>
            </a:pPr>
            <a:r>
              <a:rPr lang="cs-CZ" sz="1800" dirty="0" smtClean="0">
                <a:latin typeface="Times New Roman" pitchFamily="18" charset="0"/>
                <a:cs typeface="Times New Roman" pitchFamily="18" charset="0"/>
              </a:rPr>
              <a:t>Ke společnému obsahu patří především zásada, že z právních úkonů týkajících se SJM jsou oba manželé oprávnění a povinni solidárně (§ 145/4). </a:t>
            </a:r>
          </a:p>
          <a:p>
            <a:pPr>
              <a:buNone/>
            </a:pPr>
            <a:r>
              <a:rPr lang="cs-CZ" sz="1800" dirty="0" smtClean="0">
                <a:latin typeface="Times New Roman" pitchFamily="18" charset="0"/>
                <a:cs typeface="Times New Roman" pitchFamily="18" charset="0"/>
              </a:rPr>
              <a:t>To znamená, že pokud jeden z manželů uzavře kupní smlouvu, vznikne oběma manželům společně závazek zaplatit kupní cenu, společně jim také vznikne právo na nabytí věci do vlastnictví. </a:t>
            </a:r>
            <a:endParaRPr lang="cs-CZ" sz="1800" dirty="0">
              <a:latin typeface="Times New Roman" pitchFamily="18" charset="0"/>
              <a:cs typeface="Times New Roman" pitchFamily="18" charset="0"/>
            </a:endParaRPr>
          </a:p>
        </p:txBody>
      </p:sp>
    </p:spTree>
  </p:cSld>
  <p:clrMapOvr>
    <a:masterClrMapping/>
  </p:clrMapOvr>
  <p:transition>
    <p:wipe dir="d"/>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928670"/>
          </a:xfrm>
        </p:spPr>
        <p:txBody>
          <a:bodyPr>
            <a:normAutofit/>
          </a:bodyPr>
          <a:lstStyle/>
          <a:p>
            <a:r>
              <a:rPr lang="cs-CZ" sz="1800" dirty="0" smtClean="0"/>
              <a:t/>
            </a:r>
            <a:br>
              <a:rPr lang="cs-CZ" sz="1800" dirty="0" smtClean="0"/>
            </a:br>
            <a:r>
              <a:rPr lang="cs-CZ" sz="1800" b="1" i="1" dirty="0" smtClean="0">
                <a:latin typeface="Times New Roman" pitchFamily="18" charset="0"/>
                <a:cs typeface="Times New Roman" pitchFamily="18" charset="0"/>
              </a:rPr>
              <a:t>Zánik a vypořádání společného jmění manželů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785794"/>
            <a:ext cx="9001156" cy="6072206"/>
          </a:xfrm>
        </p:spPr>
        <p:txBody>
          <a:bodyPr>
            <a:noAutofit/>
          </a:bodyPr>
          <a:lstStyle/>
          <a:p>
            <a:pPr>
              <a:buNone/>
            </a:pPr>
            <a:r>
              <a:rPr lang="cs-CZ" sz="1400" dirty="0" smtClean="0">
                <a:latin typeface="Times New Roman" pitchFamily="18" charset="0"/>
                <a:cs typeface="Times New Roman" pitchFamily="18" charset="0"/>
              </a:rPr>
              <a:t>SJM zaniká nejpozději se zánikem manželství. </a:t>
            </a:r>
          </a:p>
          <a:p>
            <a:pPr>
              <a:buNone/>
            </a:pPr>
            <a:r>
              <a:rPr lang="cs-CZ" sz="1400" dirty="0" smtClean="0">
                <a:latin typeface="Times New Roman" pitchFamily="18" charset="0"/>
                <a:cs typeface="Times New Roman" pitchFamily="18" charset="0"/>
              </a:rPr>
              <a:t>Za trvání manželství může zaniknout pouze prohlášením konkurzu na majetek jednoho z manželů – podnikatele, a vyslovením trestu propadnutí majetku jednoho z manželů. Po zániku SJM je nutné jej vypořádat. </a:t>
            </a:r>
          </a:p>
          <a:p>
            <a:pPr>
              <a:buNone/>
            </a:pPr>
            <a:r>
              <a:rPr lang="cs-CZ" sz="1400" b="1" i="1" dirty="0" smtClean="0">
                <a:latin typeface="Times New Roman" pitchFamily="18" charset="0"/>
                <a:cs typeface="Times New Roman" pitchFamily="18" charset="0"/>
              </a:rPr>
              <a:t>Dohoda: </a:t>
            </a:r>
          </a:p>
          <a:p>
            <a:pPr>
              <a:buNone/>
            </a:pPr>
            <a:r>
              <a:rPr lang="cs-CZ" sz="1400" dirty="0" smtClean="0">
                <a:latin typeface="Times New Roman" pitchFamily="18" charset="0"/>
                <a:cs typeface="Times New Roman" pitchFamily="18" charset="0"/>
              </a:rPr>
              <a:t>Zákon pro vypořádání preferuje dohodu manželů (§ 150 OZ). Pokud jde o její obsah, je především na účastnících, co do smlouvy pojmou. Práva věřitelů však nesmí být dotčena. Pokud jde o formu, zákon </a:t>
            </a:r>
            <a:r>
              <a:rPr lang="cs-CZ" sz="1400" dirty="0" err="1" smtClean="0">
                <a:latin typeface="Times New Roman" pitchFamily="18" charset="0"/>
                <a:cs typeface="Times New Roman" pitchFamily="18" charset="0"/>
              </a:rPr>
              <a:t>řikazuje</a:t>
            </a:r>
            <a:r>
              <a:rPr lang="cs-CZ" sz="1400" dirty="0" smtClean="0">
                <a:latin typeface="Times New Roman" pitchFamily="18" charset="0"/>
                <a:cs typeface="Times New Roman" pitchFamily="18" charset="0"/>
              </a:rPr>
              <a:t> formu písemnou. </a:t>
            </a:r>
          </a:p>
          <a:p>
            <a:pPr>
              <a:buNone/>
            </a:pPr>
            <a:r>
              <a:rPr lang="cs-CZ" sz="1400" b="1" i="1" dirty="0" smtClean="0">
                <a:latin typeface="Times New Roman" pitchFamily="18" charset="0"/>
                <a:cs typeface="Times New Roman" pitchFamily="18" charset="0"/>
              </a:rPr>
              <a:t>Soud: </a:t>
            </a:r>
          </a:p>
          <a:p>
            <a:pPr>
              <a:buNone/>
            </a:pPr>
            <a:r>
              <a:rPr lang="cs-CZ" sz="1400" dirty="0" smtClean="0">
                <a:latin typeface="Times New Roman" pitchFamily="18" charset="0"/>
                <a:cs typeface="Times New Roman" pitchFamily="18" charset="0"/>
              </a:rPr>
              <a:t>Nedohodnou-li se, provede vypořádání na základě žaloby kteréhokoli z manželů soud. Vychází se z toho, že </a:t>
            </a:r>
            <a:r>
              <a:rPr lang="cs-CZ" sz="1400" b="1" i="1" dirty="0" smtClean="0">
                <a:latin typeface="Times New Roman" pitchFamily="18" charset="0"/>
                <a:cs typeface="Times New Roman" pitchFamily="18" charset="0"/>
              </a:rPr>
              <a:t>podíly obou manželů na majetku patřící do SJM jsou stejné. Stejně tak se vychází z toho, že závazky obou manželů vzniklé za trvání manželství jsou povinni manželé plnit rovným dílem. </a:t>
            </a:r>
          </a:p>
          <a:p>
            <a:pPr>
              <a:buNone/>
            </a:pPr>
            <a:r>
              <a:rPr lang="cs-CZ" sz="1400" dirty="0" smtClean="0">
                <a:latin typeface="Times New Roman" pitchFamily="18" charset="0"/>
                <a:cs typeface="Times New Roman" pitchFamily="18" charset="0"/>
              </a:rPr>
              <a:t>Každý z manželů je však oprávněn požadovat, aby mu bylo uhrazeno, co ze svého vynaložil na společný majetek, a je povinen nahradit, co ze společného bylo vynaloženo na jeho ostatní majetek. </a:t>
            </a:r>
          </a:p>
          <a:p>
            <a:pPr>
              <a:buNone/>
            </a:pPr>
            <a:r>
              <a:rPr lang="cs-CZ" sz="1400" dirty="0" smtClean="0">
                <a:latin typeface="Times New Roman" pitchFamily="18" charset="0"/>
                <a:cs typeface="Times New Roman" pitchFamily="18" charset="0"/>
              </a:rPr>
              <a:t>Při vypořádání se přihlédne především k potřebám nezletilých dětí, k tomu, jak se každý z manželů zasloužil o nabytí a udržení společného jmění. Při určení míry přičinění je třeba vzít též zřetel k péči o děti a k obstarávání společné domácnosti. </a:t>
            </a:r>
          </a:p>
          <a:p>
            <a:pPr>
              <a:buNone/>
            </a:pPr>
            <a:r>
              <a:rPr lang="cs-CZ" sz="1400" b="1" i="1" dirty="0" smtClean="0">
                <a:latin typeface="Times New Roman" pitchFamily="18" charset="0"/>
                <a:cs typeface="Times New Roman" pitchFamily="18" charset="0"/>
              </a:rPr>
              <a:t>Zákonná domněnka: </a:t>
            </a:r>
          </a:p>
          <a:p>
            <a:pPr>
              <a:buNone/>
            </a:pPr>
            <a:r>
              <a:rPr lang="cs-CZ" sz="1400" dirty="0" smtClean="0">
                <a:latin typeface="Times New Roman" pitchFamily="18" charset="0"/>
                <a:cs typeface="Times New Roman" pitchFamily="18" charset="0"/>
              </a:rPr>
              <a:t>Pokud manželé nevypořádali </a:t>
            </a:r>
            <a:r>
              <a:rPr lang="cs-CZ" sz="1400" b="1" dirty="0" smtClean="0">
                <a:latin typeface="Times New Roman" pitchFamily="18" charset="0"/>
                <a:cs typeface="Times New Roman" pitchFamily="18" charset="0"/>
              </a:rPr>
              <a:t>do tří let </a:t>
            </a:r>
            <a:r>
              <a:rPr lang="cs-CZ" sz="1400" dirty="0" smtClean="0">
                <a:latin typeface="Times New Roman" pitchFamily="18" charset="0"/>
                <a:cs typeface="Times New Roman" pitchFamily="18" charset="0"/>
              </a:rPr>
              <a:t>své zaniklé společné jmění dohodou nebo alespoň nepodali žalobu na vypořádání u soudu, uplatní se zákonná nevyvratitelná domněnka, podle které platí: </a:t>
            </a:r>
          </a:p>
          <a:p>
            <a:pPr>
              <a:buFont typeface="+mj-lt"/>
              <a:buAutoNum type="arabicPeriod"/>
            </a:pPr>
            <a:r>
              <a:rPr lang="cs-CZ" sz="1400" dirty="0" smtClean="0">
                <a:latin typeface="Times New Roman" pitchFamily="18" charset="0"/>
                <a:cs typeface="Times New Roman" pitchFamily="18" charset="0"/>
              </a:rPr>
              <a:t>ohledně movitých věcí, že se manželé vypořádali podle stavu, v jakém každý z nich věci ze SJM pro potřebu svou, své rodiny a domácnosti výlučně jako vlastník užívá </a:t>
            </a:r>
          </a:p>
          <a:p>
            <a:pPr>
              <a:buFont typeface="+mj-lt"/>
              <a:buAutoNum type="arabicPeriod"/>
            </a:pPr>
            <a:r>
              <a:rPr lang="cs-CZ" sz="1400" dirty="0" smtClean="0">
                <a:latin typeface="Times New Roman" pitchFamily="18" charset="0"/>
                <a:cs typeface="Times New Roman" pitchFamily="18" charset="0"/>
              </a:rPr>
              <a:t>ohledně ostatních movitých věcí a nemovitých věcí, že jsou v podílovém spoluvlastnictví a že podíly obou spoluvlastníků jsou stejné </a:t>
            </a:r>
          </a:p>
          <a:p>
            <a:pPr>
              <a:buFont typeface="+mj-lt"/>
              <a:buAutoNum type="arabicPeriod"/>
            </a:pPr>
            <a:r>
              <a:rPr lang="cs-CZ" sz="1400" dirty="0" smtClean="0">
                <a:latin typeface="Times New Roman" pitchFamily="18" charset="0"/>
                <a:cs typeface="Times New Roman" pitchFamily="18" charset="0"/>
              </a:rPr>
              <a:t>ohledně ostatních majetkových práv, pohledávkách a závazcích manželů společných platí úprava ad b) přiměřeně </a:t>
            </a:r>
          </a:p>
          <a:p>
            <a:pPr>
              <a:buNone/>
            </a:pPr>
            <a:endParaRPr lang="cs-CZ" sz="1400" dirty="0" smtClean="0">
              <a:latin typeface="Times New Roman" pitchFamily="18" charset="0"/>
              <a:cs typeface="Times New Roman" pitchFamily="18" charset="0"/>
            </a:endParaRPr>
          </a:p>
          <a:p>
            <a:pPr>
              <a:buNone/>
            </a:pPr>
            <a:endParaRPr lang="cs-CZ" sz="1400" dirty="0">
              <a:latin typeface="Times New Roman" pitchFamily="18" charset="0"/>
              <a:cs typeface="Times New Roman" pitchFamily="18" charset="0"/>
            </a:endParaRPr>
          </a:p>
        </p:txBody>
      </p:sp>
    </p:spTree>
  </p:cSld>
  <p:clrMapOvr>
    <a:masterClrMapping/>
  </p:clrMapOvr>
  <p:transition>
    <p:wipe dir="d"/>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928670"/>
          </a:xfrm>
        </p:spPr>
        <p:txBody>
          <a:bodyPr>
            <a:normAutofit/>
          </a:bodyPr>
          <a:lstStyle/>
          <a:p>
            <a:r>
              <a:rPr lang="cs-CZ" sz="1800" dirty="0" smtClean="0">
                <a:latin typeface="Times New Roman" pitchFamily="18" charset="0"/>
                <a:cs typeface="Times New Roman" pitchFamily="18" charset="0"/>
              </a:rPr>
              <a:t/>
            </a:r>
            <a:br>
              <a:rPr lang="cs-CZ" sz="1800" dirty="0" smtClean="0">
                <a:latin typeface="Times New Roman" pitchFamily="18" charset="0"/>
                <a:cs typeface="Times New Roman" pitchFamily="18" charset="0"/>
              </a:rPr>
            </a:br>
            <a:r>
              <a:rPr lang="cs-CZ" sz="1800" b="1" i="1" dirty="0" smtClean="0">
                <a:latin typeface="Times New Roman" pitchFamily="18" charset="0"/>
                <a:cs typeface="Times New Roman" pitchFamily="18" charset="0"/>
              </a:rPr>
              <a:t>Vlastnické právo k bytům a nebytovým prostorům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00108"/>
            <a:ext cx="8848756" cy="5857892"/>
          </a:xfrm>
        </p:spPr>
        <p:txBody>
          <a:bodyPr>
            <a:normAutofit/>
          </a:bodyPr>
          <a:lstStyle/>
          <a:p>
            <a:pPr>
              <a:buNone/>
            </a:pPr>
            <a:r>
              <a:rPr lang="cs-CZ" sz="1600" dirty="0" smtClean="0"/>
              <a:t>Termínem bytové vlastnictví lze označit ten druh spoluvlastnictví budovy, v němž spoluvlastník budovy je vlastníkem bytu (nebo nebytových prostor tzv. jednotek) a podílovým spoluvlastníkem společných částí. </a:t>
            </a:r>
          </a:p>
          <a:p>
            <a:pPr>
              <a:buNone/>
            </a:pPr>
            <a:r>
              <a:rPr lang="cs-CZ" sz="1600" dirty="0" smtClean="0"/>
              <a:t>Charakteristickým znakem bytového vlastnictví je pluralita předmětů. Předmětem práva je jednotlivý byt i celý dům (nebo jeho společné části či pozemek). Tyto předměty přitom vlastnicky patří i jiným subjektům. Pluralita předmětů a pluralita subjektů existuje po celou dobu trvaní bytového vlastnictví. </a:t>
            </a:r>
          </a:p>
          <a:p>
            <a:pPr>
              <a:buNone/>
            </a:pPr>
            <a:r>
              <a:rPr lang="cs-CZ" sz="1600" dirty="0" smtClean="0"/>
              <a:t>Byt ani nebytový prostor nejsou fakticky samostatnými reálně oddělitelnými částmi budovy, nelze s nimi nakládat v plném rozsahu jako se samostatnou věcí (např. ji zničit). </a:t>
            </a:r>
          </a:p>
          <a:p>
            <a:pPr>
              <a:buNone/>
            </a:pPr>
            <a:r>
              <a:rPr lang="cs-CZ" sz="1600" dirty="0" smtClean="0"/>
              <a:t>To vyžaduje, aby vlastnictví k nim bylo zákonem omezeno ve větším rozsahu než obecně a aby právní úprava k nim vyjadřovala především skutečnost, že jde o fyzicky neoddělitelnou část budovy, při jejímž užívání a dispozici s ní je třeba respektovat potřebu hospodaření s domem jako celkem. </a:t>
            </a:r>
          </a:p>
          <a:p>
            <a:pPr>
              <a:buNone/>
            </a:pPr>
            <a:endParaRPr lang="cs-CZ" sz="1600" dirty="0" smtClean="0"/>
          </a:p>
          <a:p>
            <a:pPr>
              <a:buNone/>
            </a:pPr>
            <a:r>
              <a:rPr lang="cs-CZ" sz="1600" dirty="0" smtClean="0"/>
              <a:t>Podle § 5 ZOVB (zákona o vlastnictví bytů) vzniká bytové vlastnictví: </a:t>
            </a:r>
          </a:p>
          <a:p>
            <a:pPr>
              <a:buFont typeface="+mj-lt"/>
              <a:buAutoNum type="arabicPeriod"/>
            </a:pPr>
            <a:r>
              <a:rPr lang="cs-CZ" sz="1600" b="1" dirty="0" smtClean="0"/>
              <a:t>vkladem prohlášení vlastníka budovy do katastru nemovitostí </a:t>
            </a:r>
          </a:p>
          <a:p>
            <a:pPr>
              <a:buFont typeface="+mj-lt"/>
              <a:buAutoNum type="arabicPeriod"/>
            </a:pPr>
            <a:r>
              <a:rPr lang="cs-CZ" sz="1600" b="1" dirty="0" smtClean="0"/>
              <a:t>výstavbou jednotky provedené na základě smlouvy o výstavbě </a:t>
            </a:r>
          </a:p>
          <a:p>
            <a:endParaRPr lang="cs-CZ" sz="1600" dirty="0" smtClean="0"/>
          </a:p>
          <a:p>
            <a:pPr>
              <a:buNone/>
            </a:pPr>
            <a:r>
              <a:rPr lang="cs-CZ" sz="1600" dirty="0" smtClean="0"/>
              <a:t>Nabytí vlastnického práva k jednotce od dosavadního vlastníka předpokládá dvě </a:t>
            </a:r>
            <a:r>
              <a:rPr lang="cs-CZ" sz="1600" dirty="0" err="1" smtClean="0"/>
              <a:t>pr</a:t>
            </a:r>
            <a:r>
              <a:rPr lang="cs-CZ" sz="1600" dirty="0" smtClean="0"/>
              <a:t>. skutečnosti: </a:t>
            </a:r>
          </a:p>
          <a:p>
            <a:pPr>
              <a:buFont typeface="+mj-lt"/>
              <a:buAutoNum type="arabicPeriod"/>
            </a:pPr>
            <a:r>
              <a:rPr lang="cs-CZ" sz="1600" b="1" dirty="0" smtClean="0"/>
              <a:t>prohlášení vlastníka o vymezení jednotek </a:t>
            </a:r>
          </a:p>
          <a:p>
            <a:pPr>
              <a:buFont typeface="+mj-lt"/>
              <a:buAutoNum type="arabicPeriod"/>
            </a:pPr>
            <a:r>
              <a:rPr lang="cs-CZ" sz="1600" b="1" dirty="0" smtClean="0"/>
              <a:t>převod jednotky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142852"/>
            <a:ext cx="8686800" cy="857256"/>
          </a:xfrm>
        </p:spPr>
        <p:txBody>
          <a:bodyPr>
            <a:normAutofit fontScale="90000"/>
          </a:bodyPr>
          <a:lstStyle/>
          <a:p>
            <a:r>
              <a:rPr lang="cs-CZ" sz="1800" dirty="0" smtClean="0">
                <a:latin typeface="Times New Roman" pitchFamily="18" charset="0"/>
                <a:cs typeface="Times New Roman" pitchFamily="18" charset="0"/>
              </a:rPr>
              <a:t/>
            </a:r>
            <a:br>
              <a:rPr lang="cs-CZ" sz="1800" dirty="0" smtClean="0">
                <a:latin typeface="Times New Roman" pitchFamily="18" charset="0"/>
                <a:cs typeface="Times New Roman" pitchFamily="18" charset="0"/>
              </a:rPr>
            </a:br>
            <a:r>
              <a:rPr lang="cs-CZ" sz="1800" b="1" i="1" dirty="0" smtClean="0">
                <a:latin typeface="Times New Roman" pitchFamily="18" charset="0"/>
                <a:cs typeface="Times New Roman" pitchFamily="18" charset="0"/>
              </a:rPr>
              <a:t>Vlastnické právo k bytům a nebytovým prostorům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304800" y="1285860"/>
            <a:ext cx="8686800" cy="4794265"/>
          </a:xfrm>
        </p:spPr>
        <p:txBody>
          <a:bodyPr>
            <a:normAutofit fontScale="92500" lnSpcReduction="20000"/>
          </a:bodyPr>
          <a:lstStyle/>
          <a:p>
            <a:pPr>
              <a:buNone/>
            </a:pPr>
            <a:r>
              <a:rPr lang="cs-CZ" sz="1800" dirty="0" smtClean="0"/>
              <a:t>Obsahem bytového vlastnictví jsou práva a povinnosti bytového vlastníka: </a:t>
            </a:r>
          </a:p>
          <a:p>
            <a:endParaRPr lang="cs-CZ" sz="1800" dirty="0" smtClean="0"/>
          </a:p>
          <a:p>
            <a:pPr>
              <a:buFont typeface="+mj-lt"/>
              <a:buAutoNum type="arabicPeriod"/>
            </a:pPr>
            <a:r>
              <a:rPr lang="cs-CZ" sz="1800" b="1" dirty="0" smtClean="0"/>
              <a:t>právo držby </a:t>
            </a:r>
          </a:p>
          <a:p>
            <a:pPr>
              <a:buFont typeface="+mj-lt"/>
              <a:buAutoNum type="arabicPeriod"/>
            </a:pPr>
            <a:endParaRPr lang="cs-CZ" sz="1800" b="1" dirty="0" smtClean="0"/>
          </a:p>
          <a:p>
            <a:pPr>
              <a:buFont typeface="+mj-lt"/>
              <a:buAutoNum type="arabicPeriod"/>
            </a:pPr>
            <a:r>
              <a:rPr lang="cs-CZ" sz="1800" b="1" dirty="0" smtClean="0"/>
              <a:t>právo užívání a požívání plodů a užitků </a:t>
            </a:r>
          </a:p>
          <a:p>
            <a:pPr>
              <a:buFont typeface="+mj-lt"/>
              <a:buAutoNum type="arabicPeriod"/>
            </a:pPr>
            <a:endParaRPr lang="cs-CZ" sz="1800" b="1" dirty="0" smtClean="0"/>
          </a:p>
          <a:p>
            <a:pPr>
              <a:buFont typeface="+mj-lt"/>
              <a:buAutoNum type="arabicPeriod"/>
            </a:pPr>
            <a:r>
              <a:rPr lang="cs-CZ" sz="1800" b="1" dirty="0" smtClean="0"/>
              <a:t>dispoziční oprávnění (právo jednotkou nakládat) </a:t>
            </a:r>
          </a:p>
          <a:p>
            <a:pPr>
              <a:buFont typeface="+mj-lt"/>
              <a:buAutoNum type="arabicPeriod"/>
            </a:pPr>
            <a:endParaRPr lang="cs-CZ" sz="1800" b="1" dirty="0" smtClean="0"/>
          </a:p>
          <a:p>
            <a:pPr>
              <a:buFont typeface="+mj-lt"/>
              <a:buAutoNum type="arabicPeriod"/>
            </a:pPr>
            <a:r>
              <a:rPr lang="cs-CZ" sz="1800" b="1" dirty="0" smtClean="0"/>
              <a:t>právo a povinnost účasti na správě </a:t>
            </a:r>
          </a:p>
          <a:p>
            <a:endParaRPr lang="cs-CZ" sz="1800" dirty="0" smtClean="0"/>
          </a:p>
          <a:p>
            <a:pPr>
              <a:buNone/>
            </a:pPr>
            <a:r>
              <a:rPr lang="cs-CZ" sz="1800" dirty="0" smtClean="0"/>
              <a:t>Vlastník jednotky má právo na ochranu svého vlastnického práva. </a:t>
            </a:r>
          </a:p>
          <a:p>
            <a:pPr>
              <a:buNone/>
            </a:pPr>
            <a:r>
              <a:rPr lang="cs-CZ" sz="1800" dirty="0" smtClean="0"/>
              <a:t>K prostředkům ochrany patří zejména tzv. </a:t>
            </a:r>
            <a:r>
              <a:rPr lang="cs-CZ" sz="1800" i="1" dirty="0" smtClean="0"/>
              <a:t>vlastnické žaloby</a:t>
            </a:r>
            <a:r>
              <a:rPr lang="cs-CZ" sz="1800" dirty="0" smtClean="0"/>
              <a:t>. </a:t>
            </a:r>
          </a:p>
          <a:p>
            <a:pPr>
              <a:buNone/>
            </a:pPr>
            <a:endParaRPr lang="cs-CZ" sz="1800" dirty="0" smtClean="0"/>
          </a:p>
          <a:p>
            <a:pPr>
              <a:buNone/>
            </a:pPr>
            <a:r>
              <a:rPr lang="cs-CZ" sz="1800" dirty="0" smtClean="0"/>
              <a:t>K zániku bytového vlastnictví může dojít na základě různých právních skutečností. </a:t>
            </a:r>
          </a:p>
          <a:p>
            <a:pPr>
              <a:buNone/>
            </a:pPr>
            <a:endParaRPr lang="cs-CZ" sz="1800" dirty="0" smtClean="0"/>
          </a:p>
          <a:p>
            <a:pPr>
              <a:buNone/>
            </a:pPr>
            <a:r>
              <a:rPr lang="cs-CZ" sz="1800" dirty="0" smtClean="0"/>
              <a:t>Ze zvláštnostmi bytového vlastnictví vplývá jeden ze způsobů zániku, a to zrušením vymezených jednotek. Podmínky zrušení upravuje § 5/ 6,7 zák. č. 72/1994 Sb. </a:t>
            </a:r>
            <a:endParaRPr lang="cs-CZ" sz="1800" dirty="0">
              <a:latin typeface="Times New Roman" pitchFamily="18" charset="0"/>
              <a:cs typeface="Times New Roman" pitchFamily="18" charset="0"/>
            </a:endParaRPr>
          </a:p>
        </p:txBody>
      </p:sp>
    </p:spTree>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500042"/>
          </a:xfrm>
        </p:spPr>
        <p:txBody>
          <a:bodyPr>
            <a:normAutofit fontScale="90000"/>
          </a:bodyPr>
          <a:lstStyle/>
          <a:p>
            <a:r>
              <a:rPr lang="cs-CZ" sz="1800" dirty="0"/>
              <a:t/>
            </a:r>
            <a:br>
              <a:rPr lang="cs-CZ" sz="1800" dirty="0"/>
            </a:br>
            <a:r>
              <a:rPr lang="cs-CZ" sz="1800" b="1" i="1" dirty="0"/>
              <a:t>Zásady občanského práva </a:t>
            </a:r>
            <a:br>
              <a:rPr lang="cs-CZ" sz="1800" b="1" i="1" dirty="0"/>
            </a:br>
            <a:endParaRPr lang="cs-CZ" sz="1800" dirty="0"/>
          </a:p>
        </p:txBody>
      </p:sp>
      <p:sp>
        <p:nvSpPr>
          <p:cNvPr id="3" name="Zástupný symbol pro obsah 2"/>
          <p:cNvSpPr>
            <a:spLocks noGrp="1"/>
          </p:cNvSpPr>
          <p:nvPr>
            <p:ph idx="1"/>
          </p:nvPr>
        </p:nvSpPr>
        <p:spPr>
          <a:xfrm>
            <a:off x="0" y="500042"/>
            <a:ext cx="9144000" cy="6357958"/>
          </a:xfrm>
        </p:spPr>
        <p:txBody>
          <a:bodyPr>
            <a:normAutofit fontScale="92500" lnSpcReduction="10000"/>
          </a:bodyPr>
          <a:lstStyle/>
          <a:p>
            <a:r>
              <a:rPr lang="cs-CZ" sz="1800" b="1" u="sng" dirty="0" smtClean="0"/>
              <a:t>zásada </a:t>
            </a:r>
            <a:r>
              <a:rPr lang="cs-CZ" sz="1800" b="1" u="sng" dirty="0"/>
              <a:t>VIGILANTIBUS IURA SCRIPTA SUNT (</a:t>
            </a:r>
            <a:r>
              <a:rPr lang="cs-CZ" sz="1800" b="1" dirty="0"/>
              <a:t>bdělým náležejí práva). </a:t>
            </a:r>
            <a:endParaRPr lang="cs-CZ" sz="1800" dirty="0" smtClean="0"/>
          </a:p>
          <a:p>
            <a:r>
              <a:rPr lang="cs-CZ" sz="1800" dirty="0"/>
              <a:t>Další zásadou je</a:t>
            </a:r>
            <a:r>
              <a:rPr lang="cs-CZ" sz="1800" b="1" i="1" dirty="0"/>
              <a:t> </a:t>
            </a:r>
            <a:r>
              <a:rPr lang="cs-CZ" sz="1800" b="1" u="sng" dirty="0"/>
              <a:t>zásada jistoty občanskoprávního obratu</a:t>
            </a:r>
            <a:r>
              <a:rPr lang="cs-CZ" sz="1800" dirty="0"/>
              <a:t>, která je konkretizací obecné zásady právní jistoty. Má své specifické projevy, z nichž lze jmenovat: </a:t>
            </a:r>
          </a:p>
          <a:p>
            <a:r>
              <a:rPr lang="cs-CZ" sz="1800" b="1" dirty="0"/>
              <a:t>zákon nepůsobí zpětně („</a:t>
            </a:r>
            <a:r>
              <a:rPr lang="cs-CZ" sz="1800" b="1" dirty="0" err="1"/>
              <a:t>lex</a:t>
            </a:r>
            <a:r>
              <a:rPr lang="cs-CZ" sz="1800" b="1" dirty="0"/>
              <a:t> retro non </a:t>
            </a:r>
            <a:r>
              <a:rPr lang="cs-CZ" sz="1800" b="1" dirty="0" err="1"/>
              <a:t>agit</a:t>
            </a:r>
            <a:r>
              <a:rPr lang="cs-CZ" sz="1800" b="1" dirty="0"/>
              <a:t>“) </a:t>
            </a:r>
          </a:p>
          <a:p>
            <a:pPr>
              <a:buNone/>
            </a:pPr>
            <a:r>
              <a:rPr lang="cs-CZ" sz="1800" dirty="0"/>
              <a:t>Spočívá v poskytnutí ochrany těm právům, která byla nabyta za účinnosti dřívější právní úpravy, jejichž </a:t>
            </a:r>
            <a:r>
              <a:rPr lang="cs-CZ" sz="1800" dirty="0" err="1"/>
              <a:t>pr</a:t>
            </a:r>
            <a:r>
              <a:rPr lang="cs-CZ" sz="1800" dirty="0"/>
              <a:t>. opora však byla novým </a:t>
            </a:r>
            <a:r>
              <a:rPr lang="cs-CZ" sz="1800" dirty="0" err="1"/>
              <a:t>pr</a:t>
            </a:r>
            <a:r>
              <a:rPr lang="cs-CZ" sz="1800" dirty="0"/>
              <a:t>. předpisem zrušena. </a:t>
            </a:r>
          </a:p>
          <a:p>
            <a:r>
              <a:rPr lang="cs-CZ" sz="1800" b="1" dirty="0"/>
              <a:t>ochrana práv třetích osob </a:t>
            </a:r>
          </a:p>
          <a:p>
            <a:pPr>
              <a:buNone/>
            </a:pPr>
            <a:r>
              <a:rPr lang="cs-CZ" sz="1800" dirty="0"/>
              <a:t>Podstata z pravidla dle něhož smlouva (soudní rozhodnutí) zavazuje pouze své adresáty, přičemž by se takovými skutky nemělo postavení třetích osob zhoršit. </a:t>
            </a:r>
          </a:p>
          <a:p>
            <a:r>
              <a:rPr lang="pl-PL" sz="1800" b="1" dirty="0"/>
              <a:t>ochrana dobré víry (bona fides) </a:t>
            </a:r>
          </a:p>
          <a:p>
            <a:pPr>
              <a:buNone/>
            </a:pPr>
            <a:r>
              <a:rPr lang="cs-CZ" sz="1800" dirty="0"/>
              <a:t>Význam spočívá v poskytnutí ochrany tomu, kdo při svém jednání nevěděl o právně významných souvislostech a neměl povinnost o nich vědět. </a:t>
            </a:r>
          </a:p>
          <a:p>
            <a:r>
              <a:rPr lang="cs-CZ" sz="1800" b="1" dirty="0"/>
              <a:t>Zásada zákazu zneužití občanských práv </a:t>
            </a:r>
            <a:r>
              <a:rPr lang="cs-CZ" sz="1800" dirty="0"/>
              <a:t>je tradiční zásadou občanského práva. Zneužití práva se obvykle považuje za typ protiprávního chování, který formálně nepřekračuje obecně vedené hranice práva, překračuje však hranice zneužití, které používají pro jejich vymezení různá kritéria (úmysl škodit jinému, poškození oprávněného zájmu…). </a:t>
            </a:r>
          </a:p>
          <a:p>
            <a:r>
              <a:rPr lang="cs-CZ" sz="1800" dirty="0"/>
              <a:t>Významnou zásadou, která již od dob římského práva dovolovala v odůvodněných případech zmírňovat tvrdost zákona a dávala soudci prostor pro uplatnění pravidel slušnosti, je </a:t>
            </a:r>
            <a:r>
              <a:rPr lang="cs-CZ" sz="1800" b="1" dirty="0" smtClean="0"/>
              <a:t>zásada </a:t>
            </a:r>
            <a:r>
              <a:rPr lang="cs-CZ" sz="1800" b="1" dirty="0"/>
              <a:t>souladu výkonu práv s dobrými mravy</a:t>
            </a:r>
            <a:r>
              <a:rPr lang="cs-CZ" sz="1800" dirty="0"/>
              <a:t>. § 3/1 „Výkon práv a povinností vyplívajících z občanskoprávních vztahů nesmí… být v rozporu s dobrými mravy“. </a:t>
            </a:r>
          </a:p>
          <a:p>
            <a:r>
              <a:rPr lang="cs-CZ" sz="1800" dirty="0"/>
              <a:t>Občanském zákoníku má své místo rovněž </a:t>
            </a:r>
            <a:r>
              <a:rPr lang="cs-CZ" sz="1800" b="1" dirty="0"/>
              <a:t>zásada prevence</a:t>
            </a:r>
            <a:r>
              <a:rPr lang="cs-CZ" sz="1800" dirty="0"/>
              <a:t>, obecně vyjadřující příkaz předcházet ohrožování a porušování práv občanskoprávních vztahů, § 415 OZ „Každý je povinen počínat si tak, aby nedocházelo ke škodám…“</a:t>
            </a:r>
          </a:p>
        </p:txBody>
      </p:sp>
    </p:spTree>
  </p:cSld>
  <p:clrMapOvr>
    <a:masterClrMapping/>
  </p:clrMapOvr>
  <p:transition>
    <p:wipe dir="d"/>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214290"/>
            <a:ext cx="8686800" cy="857256"/>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Věcná práva k věci cizí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a:bodyPr>
          <a:lstStyle/>
          <a:p>
            <a:pPr>
              <a:buNone/>
            </a:pPr>
            <a:r>
              <a:rPr lang="cs-CZ" sz="1800" dirty="0" smtClean="0">
                <a:latin typeface="Times New Roman" pitchFamily="18" charset="0"/>
                <a:cs typeface="Times New Roman" pitchFamily="18" charset="0"/>
              </a:rPr>
              <a:t>Věcná práva k věci cizí jsou skupinou subjektivních práv, která umožňují užívání cizích věcí stanoveným způsobem. </a:t>
            </a:r>
          </a:p>
          <a:p>
            <a:pPr>
              <a:buNone/>
            </a:pPr>
            <a:endParaRPr lang="cs-CZ" sz="1800" dirty="0" smtClean="0">
              <a:latin typeface="Times New Roman" pitchFamily="18" charset="0"/>
              <a:cs typeface="Times New Roman" pitchFamily="18" charset="0"/>
            </a:endParaRPr>
          </a:p>
          <a:p>
            <a:pPr>
              <a:buNone/>
            </a:pPr>
            <a:r>
              <a:rPr lang="cs-CZ" sz="1800" b="1" i="1" dirty="0" smtClean="0">
                <a:latin typeface="Times New Roman" pitchFamily="18" charset="0"/>
                <a:cs typeface="Times New Roman" pitchFamily="18" charset="0"/>
              </a:rPr>
              <a:t>Charakteristickým znakem je jejich </a:t>
            </a:r>
            <a:r>
              <a:rPr lang="cs-CZ" sz="1800" b="1" i="1" dirty="0" err="1" smtClean="0">
                <a:latin typeface="Times New Roman" pitchFamily="18" charset="0"/>
                <a:cs typeface="Times New Roman" pitchFamily="18" charset="0"/>
              </a:rPr>
              <a:t>věcněprávní</a:t>
            </a:r>
            <a:r>
              <a:rPr lang="cs-CZ" sz="1800" b="1" i="1" dirty="0" smtClean="0">
                <a:latin typeface="Times New Roman" pitchFamily="18" charset="0"/>
                <a:cs typeface="Times New Roman" pitchFamily="18" charset="0"/>
              </a:rPr>
              <a:t> povaha, což umožňuje sepětí jejich obsahu (práva a povinnosti) s určitým subjektivním právem k věci (vlastnické právo…). </a:t>
            </a:r>
          </a:p>
          <a:p>
            <a:pPr>
              <a:buNone/>
            </a:pPr>
            <a:endParaRPr lang="cs-CZ" sz="1800" b="1" i="1"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V objektivním pojetí jsou věcná práva k věci cizí souborem několika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institutů, které plní samostatné funkce. </a:t>
            </a:r>
            <a:endParaRPr lang="cs-CZ" sz="1800" dirty="0" smtClean="0">
              <a:latin typeface="Times New Roman" pitchFamily="18" charset="0"/>
              <a:cs typeface="Times New Roman" pitchFamily="18" charset="0"/>
            </a:endParaRPr>
          </a:p>
          <a:p>
            <a:pPr>
              <a:buNone/>
            </a:pPr>
            <a:endParaRPr lang="cs-CZ" sz="1800" dirty="0" smtClean="0">
              <a:latin typeface="Times New Roman" pitchFamily="18" charset="0"/>
              <a:cs typeface="Times New Roman" pitchFamily="18" charset="0"/>
            </a:endParaRPr>
          </a:p>
          <a:p>
            <a:pPr>
              <a:buNone/>
            </a:pPr>
            <a:r>
              <a:rPr lang="cs-CZ" sz="1800" b="1" i="1" dirty="0" smtClean="0">
                <a:latin typeface="Times New Roman" pitchFamily="18" charset="0"/>
                <a:cs typeface="Times New Roman" pitchFamily="18" charset="0"/>
              </a:rPr>
              <a:t>Věcná práva k věci </a:t>
            </a:r>
            <a:r>
              <a:rPr lang="cs-CZ" sz="1800" b="1" i="1" dirty="0" smtClean="0">
                <a:latin typeface="Times New Roman" pitchFamily="18" charset="0"/>
                <a:cs typeface="Times New Roman" pitchFamily="18" charset="0"/>
              </a:rPr>
              <a:t>cizí:</a:t>
            </a:r>
            <a:endParaRPr lang="cs-CZ" sz="1800" dirty="0" smtClean="0">
              <a:latin typeface="Times New Roman" pitchFamily="18" charset="0"/>
              <a:cs typeface="Times New Roman" pitchFamily="18" charset="0"/>
            </a:endParaRPr>
          </a:p>
          <a:p>
            <a:r>
              <a:rPr lang="cs-CZ" sz="1800" b="1" i="1" dirty="0" smtClean="0">
                <a:latin typeface="Times New Roman" pitchFamily="18" charset="0"/>
                <a:cs typeface="Times New Roman" pitchFamily="18" charset="0"/>
              </a:rPr>
              <a:t>věcná </a:t>
            </a:r>
            <a:r>
              <a:rPr lang="cs-CZ" sz="1800" b="1" i="1" dirty="0" smtClean="0">
                <a:latin typeface="Times New Roman" pitchFamily="18" charset="0"/>
                <a:cs typeface="Times New Roman" pitchFamily="18" charset="0"/>
              </a:rPr>
              <a:t>břemena, </a:t>
            </a:r>
            <a:r>
              <a:rPr lang="cs-CZ" sz="1800" i="1" dirty="0" smtClean="0">
                <a:latin typeface="Times New Roman" pitchFamily="18" charset="0"/>
                <a:cs typeface="Times New Roman" pitchFamily="18" charset="0"/>
              </a:rPr>
              <a:t>umožňující využívání užitné hodnoty věci patřící vlastnicky jinému subjektu.</a:t>
            </a:r>
          </a:p>
          <a:p>
            <a:r>
              <a:rPr lang="cs-CZ" sz="1800" b="1" i="1" dirty="0" smtClean="0">
                <a:latin typeface="Times New Roman" pitchFamily="18" charset="0"/>
                <a:cs typeface="Times New Roman" pitchFamily="18" charset="0"/>
              </a:rPr>
              <a:t>právo </a:t>
            </a:r>
            <a:r>
              <a:rPr lang="cs-CZ" sz="1800" b="1" i="1" dirty="0" smtClean="0">
                <a:latin typeface="Times New Roman" pitchFamily="18" charset="0"/>
                <a:cs typeface="Times New Roman" pitchFamily="18" charset="0"/>
              </a:rPr>
              <a:t>zástavní</a:t>
            </a:r>
            <a:r>
              <a:rPr lang="cs-CZ" sz="1800" b="1" i="1" dirty="0" smtClean="0">
                <a:latin typeface="Times New Roman" pitchFamily="18" charset="0"/>
                <a:cs typeface="Times New Roman" pitchFamily="18" charset="0"/>
              </a:rPr>
              <a:t>,</a:t>
            </a:r>
          </a:p>
          <a:p>
            <a:r>
              <a:rPr lang="cs-CZ" sz="1800" b="1" i="1" dirty="0" err="1" smtClean="0">
                <a:latin typeface="Times New Roman" pitchFamily="18" charset="0"/>
                <a:cs typeface="Times New Roman" pitchFamily="18" charset="0"/>
              </a:rPr>
              <a:t>podzástavní</a:t>
            </a:r>
            <a:r>
              <a:rPr lang="cs-CZ" sz="1800" b="1" i="1" dirty="0" smtClean="0">
                <a:latin typeface="Times New Roman" pitchFamily="18" charset="0"/>
                <a:cs typeface="Times New Roman" pitchFamily="18" charset="0"/>
              </a:rPr>
              <a:t> a</a:t>
            </a:r>
          </a:p>
          <a:p>
            <a:r>
              <a:rPr lang="cs-CZ" sz="1800" b="1" i="1" dirty="0" smtClean="0">
                <a:latin typeface="Times New Roman" pitchFamily="18" charset="0"/>
                <a:cs typeface="Times New Roman" pitchFamily="18" charset="0"/>
              </a:rPr>
              <a:t>právo </a:t>
            </a:r>
            <a:r>
              <a:rPr lang="cs-CZ" sz="1800" b="1" i="1" dirty="0" smtClean="0">
                <a:latin typeface="Times New Roman" pitchFamily="18" charset="0"/>
                <a:cs typeface="Times New Roman" pitchFamily="18" charset="0"/>
              </a:rPr>
              <a:t>zadržovací </a:t>
            </a:r>
            <a:r>
              <a:rPr lang="cs-CZ" sz="1800" i="1" dirty="0" smtClean="0">
                <a:latin typeface="Times New Roman" pitchFamily="18" charset="0"/>
                <a:cs typeface="Times New Roman" pitchFamily="18" charset="0"/>
              </a:rPr>
              <a:t>slouží především jako zajišťovací prostředky</a:t>
            </a:r>
            <a:r>
              <a:rPr lang="cs-CZ" sz="1800" i="1" dirty="0" smtClean="0"/>
              <a:t>. </a:t>
            </a:r>
            <a:endParaRPr lang="cs-CZ" sz="1800" dirty="0"/>
          </a:p>
        </p:txBody>
      </p:sp>
    </p:spTree>
  </p:cSld>
  <p:clrMapOvr>
    <a:masterClrMapping/>
  </p:clrMapOvr>
  <p:transition>
    <p:wipe dir="d"/>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571480"/>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Zástavní právo, </a:t>
            </a:r>
            <a:r>
              <a:rPr lang="cs-CZ" sz="1800" b="1" i="1" dirty="0" smtClean="0">
                <a:latin typeface="Times New Roman" pitchFamily="18" charset="0"/>
                <a:cs typeface="Times New Roman" pitchFamily="18" charset="0"/>
              </a:rPr>
              <a:t>vznik</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500042"/>
            <a:ext cx="9001156" cy="6357958"/>
          </a:xfrm>
        </p:spPr>
        <p:txBody>
          <a:bodyPr>
            <a:normAutofit fontScale="92500" lnSpcReduction="20000"/>
          </a:bodyPr>
          <a:lstStyle/>
          <a:p>
            <a:pPr>
              <a:buNone/>
            </a:pPr>
            <a:r>
              <a:rPr lang="cs-CZ" sz="1600" dirty="0" smtClean="0"/>
              <a:t>Zástavní </a:t>
            </a:r>
            <a:r>
              <a:rPr lang="cs-CZ" sz="1600" dirty="0" smtClean="0"/>
              <a:t>právo slouží k zajištění pohledávky pro případ, že dluh, který jí odpovídá, nebude včas splněn s tím, že v tomto případě lze dosáhnout uspokojení z výtěžku zpeněžení zástavy. </a:t>
            </a:r>
            <a:endParaRPr lang="cs-CZ" sz="1600" dirty="0" smtClean="0"/>
          </a:p>
          <a:p>
            <a:pPr>
              <a:buNone/>
            </a:pPr>
            <a:endParaRPr lang="cs-CZ" sz="1600" dirty="0" smtClean="0"/>
          </a:p>
          <a:p>
            <a:pPr>
              <a:buNone/>
            </a:pPr>
            <a:r>
              <a:rPr lang="cs-CZ" sz="1600" dirty="0" smtClean="0"/>
              <a:t>Zástavní </a:t>
            </a:r>
            <a:r>
              <a:rPr lang="cs-CZ" sz="1600" dirty="0" smtClean="0"/>
              <a:t>právo se vztahuje i na příslušenství, přírůstky a neoddělené plody zástavy </a:t>
            </a:r>
            <a:r>
              <a:rPr lang="cs-CZ" sz="1600" dirty="0" smtClean="0"/>
              <a:t>(§ </a:t>
            </a:r>
            <a:r>
              <a:rPr lang="cs-CZ" sz="1600" dirty="0" smtClean="0"/>
              <a:t>153/3). </a:t>
            </a:r>
          </a:p>
          <a:p>
            <a:pPr>
              <a:buNone/>
            </a:pPr>
            <a:r>
              <a:rPr lang="cs-CZ" sz="1600" dirty="0" smtClean="0"/>
              <a:t>U zástavního práva lze – obdobně jako u vlastnického práva – rozlišovat titul, z něhož zástavní právo vzniká, a způsob vzniku. Jako tituly připouští </a:t>
            </a:r>
            <a:r>
              <a:rPr lang="cs-CZ" sz="1600" dirty="0" err="1" smtClean="0"/>
              <a:t>obč</a:t>
            </a:r>
            <a:r>
              <a:rPr lang="cs-CZ" sz="1600" dirty="0" smtClean="0"/>
              <a:t>. zákoník: </a:t>
            </a:r>
          </a:p>
          <a:p>
            <a:pPr>
              <a:buNone/>
            </a:pPr>
            <a:r>
              <a:rPr lang="cs-CZ" sz="1600" b="1" i="1" dirty="0" smtClean="0"/>
              <a:t>písemnou smlouvu </a:t>
            </a:r>
          </a:p>
          <a:p>
            <a:pPr>
              <a:buNone/>
            </a:pPr>
            <a:r>
              <a:rPr lang="cs-CZ" sz="1600" i="1" dirty="0" smtClean="0"/>
              <a:t>Podstatnými náležitostmi zástavní smlouvy jsou: </a:t>
            </a:r>
          </a:p>
          <a:p>
            <a:r>
              <a:rPr lang="cs-CZ" sz="1600" dirty="0" smtClean="0"/>
              <a:t>specifikace </a:t>
            </a:r>
            <a:r>
              <a:rPr lang="cs-CZ" sz="1600" dirty="0" smtClean="0"/>
              <a:t>předmětu zástavního práva (zástavy) </a:t>
            </a:r>
          </a:p>
          <a:p>
            <a:r>
              <a:rPr lang="cs-CZ" sz="1600" dirty="0" smtClean="0"/>
              <a:t>vymezení </a:t>
            </a:r>
            <a:r>
              <a:rPr lang="cs-CZ" sz="1600" dirty="0" smtClean="0"/>
              <a:t>zástavní pohledávky </a:t>
            </a:r>
          </a:p>
          <a:p>
            <a:r>
              <a:rPr lang="cs-CZ" sz="1600" dirty="0" smtClean="0"/>
              <a:t>Zástavní </a:t>
            </a:r>
            <a:r>
              <a:rPr lang="cs-CZ" sz="1600" dirty="0" smtClean="0"/>
              <a:t>smlouva musí být uzavřena písemně, má-li </a:t>
            </a:r>
            <a:r>
              <a:rPr lang="cs-CZ" sz="1600" dirty="0" err="1" smtClean="0"/>
              <a:t>zást</a:t>
            </a:r>
            <a:r>
              <a:rPr lang="cs-CZ" sz="1600" dirty="0" smtClean="0"/>
              <a:t>. </a:t>
            </a:r>
            <a:r>
              <a:rPr lang="cs-CZ" sz="1600" dirty="0" err="1" smtClean="0"/>
              <a:t>pr</a:t>
            </a:r>
            <a:r>
              <a:rPr lang="cs-CZ" sz="1600" dirty="0" smtClean="0"/>
              <a:t>. vzniknout zápisem do rejstříku zástav, musí mít formu notářského zápisu. Nesmí obsahovat některá ujednání (§ 169). </a:t>
            </a:r>
            <a:endParaRPr lang="cs-CZ" sz="1600" dirty="0" smtClean="0"/>
          </a:p>
          <a:p>
            <a:r>
              <a:rPr lang="cs-CZ" sz="1600" dirty="0" smtClean="0"/>
              <a:t>Zástavní </a:t>
            </a:r>
            <a:r>
              <a:rPr lang="cs-CZ" sz="1600" dirty="0" smtClean="0"/>
              <a:t>právo k nemovitosti evidované v katastru vzniká vkladem zástavního práva</a:t>
            </a:r>
            <a:r>
              <a:rPr lang="cs-CZ" sz="1600" dirty="0" smtClean="0"/>
              <a:t>.</a:t>
            </a:r>
          </a:p>
          <a:p>
            <a:pPr>
              <a:buNone/>
            </a:pPr>
            <a:r>
              <a:rPr lang="cs-CZ" sz="1600" i="1" dirty="0" smtClean="0"/>
              <a:t>Zástavní </a:t>
            </a:r>
            <a:r>
              <a:rPr lang="cs-CZ" sz="1600" i="1" dirty="0" smtClean="0"/>
              <a:t>právo k movitým věcem vzniká nastoupením jedné ze tří skutečností: </a:t>
            </a:r>
          </a:p>
          <a:p>
            <a:r>
              <a:rPr lang="cs-CZ" sz="1600" dirty="0" smtClean="0"/>
              <a:t>odevzdáním </a:t>
            </a:r>
            <a:r>
              <a:rPr lang="cs-CZ" sz="1600" dirty="0" smtClean="0"/>
              <a:t>zástavnímu věřiteli </a:t>
            </a:r>
          </a:p>
          <a:p>
            <a:r>
              <a:rPr lang="cs-CZ" sz="1600" dirty="0" smtClean="0"/>
              <a:t>předáním </a:t>
            </a:r>
            <a:r>
              <a:rPr lang="cs-CZ" sz="1600" dirty="0" smtClean="0"/>
              <a:t>do úschovy nebo ke skladování </a:t>
            </a:r>
          </a:p>
          <a:p>
            <a:r>
              <a:rPr lang="cs-CZ" sz="1600" dirty="0" smtClean="0"/>
              <a:t>zápisem </a:t>
            </a:r>
            <a:r>
              <a:rPr lang="cs-CZ" sz="1600" dirty="0" smtClean="0"/>
              <a:t>do rejstříku zástav (vede Notářská komora) </a:t>
            </a:r>
          </a:p>
          <a:p>
            <a:r>
              <a:rPr lang="cs-CZ" sz="1600" dirty="0" smtClean="0"/>
              <a:t>Zástavní </a:t>
            </a:r>
            <a:r>
              <a:rPr lang="cs-CZ" sz="1600" dirty="0" smtClean="0"/>
              <a:t>právo k nemovitostem neevidovaných v katastru vzniká zápisem do rejstříku zástav. </a:t>
            </a:r>
            <a:endParaRPr lang="cs-CZ" sz="1600" dirty="0" smtClean="0"/>
          </a:p>
          <a:p>
            <a:r>
              <a:rPr lang="cs-CZ" sz="1600" dirty="0" smtClean="0"/>
              <a:t>Zástavní </a:t>
            </a:r>
            <a:r>
              <a:rPr lang="cs-CZ" sz="1600" dirty="0" smtClean="0"/>
              <a:t>právo k pohledávce vzniká již uzavřením smlouvy. </a:t>
            </a:r>
          </a:p>
          <a:p>
            <a:endParaRPr lang="cs-CZ" sz="1600" dirty="0" smtClean="0"/>
          </a:p>
          <a:p>
            <a:pPr>
              <a:buNone/>
            </a:pPr>
            <a:r>
              <a:rPr lang="cs-CZ" sz="1600" b="1" i="1" dirty="0" smtClean="0"/>
              <a:t>rozhodnutí soudu o schválení dohody o vypořádání dědictví </a:t>
            </a:r>
          </a:p>
          <a:p>
            <a:r>
              <a:rPr lang="cs-CZ" sz="1600" dirty="0" smtClean="0"/>
              <a:t>Uzavřená dědická dohoda je titulem, zástavní právo vznikne až rozhodnutím soudu. </a:t>
            </a:r>
          </a:p>
          <a:p>
            <a:pPr>
              <a:buNone/>
            </a:pPr>
            <a:r>
              <a:rPr lang="cs-CZ" sz="1600" b="1" i="1" dirty="0" smtClean="0"/>
              <a:t>rozhodnutí soudu </a:t>
            </a:r>
          </a:p>
          <a:p>
            <a:r>
              <a:rPr lang="cs-CZ" sz="1600" dirty="0" smtClean="0"/>
              <a:t>Soud může usnesením zřídit tzv. soudcovské zástavní právo (§ 338b a následující OSŘ). </a:t>
            </a:r>
          </a:p>
          <a:p>
            <a:pPr>
              <a:buNone/>
            </a:pPr>
            <a:r>
              <a:rPr lang="cs-CZ" sz="1600" b="1" i="1" dirty="0" smtClean="0"/>
              <a:t>rozhodnutí správního úřadu </a:t>
            </a:r>
          </a:p>
          <a:p>
            <a:r>
              <a:rPr lang="cs-CZ" sz="1600" dirty="0" smtClean="0"/>
              <a:t>Postup finančního úřadu k zajištění daňové pohledávky. Podobně též Celní úřad. </a:t>
            </a:r>
          </a:p>
          <a:p>
            <a:pPr>
              <a:buNone/>
            </a:pPr>
            <a:r>
              <a:rPr lang="cs-CZ" sz="1600" b="1" i="1" dirty="0" smtClean="0"/>
              <a:t>zákon </a:t>
            </a:r>
          </a:p>
          <a:p>
            <a:r>
              <a:rPr lang="cs-CZ" sz="1600" dirty="0" smtClean="0"/>
              <a:t>Zákon </a:t>
            </a:r>
            <a:r>
              <a:rPr lang="cs-CZ" sz="1600" dirty="0" smtClean="0"/>
              <a:t>stanový ty skutečnosti, na jejichž základě vznikne zástavní právo (např. § 672 OZ). </a:t>
            </a:r>
            <a:endParaRPr lang="cs-CZ" sz="1600" dirty="0">
              <a:latin typeface="Times New Roman" pitchFamily="18" charset="0"/>
              <a:cs typeface="Times New Roman" pitchFamily="18" charset="0"/>
            </a:endParaRPr>
          </a:p>
        </p:txBody>
      </p:sp>
    </p:spTree>
  </p:cSld>
  <p:clrMapOvr>
    <a:masterClrMapping/>
  </p:clrMapOvr>
  <p:transition>
    <p:wipe dir="d"/>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071546"/>
          </a:xfrm>
        </p:spPr>
        <p:txBody>
          <a:bodyPr>
            <a:normAutofit/>
          </a:bodyPr>
          <a:lstStyle/>
          <a:p>
            <a:r>
              <a:rPr lang="cs-CZ" sz="1800" b="1" i="1" dirty="0" smtClean="0">
                <a:latin typeface="Times New Roman" pitchFamily="18" charset="0"/>
                <a:cs typeface="Times New Roman" pitchFamily="18" charset="0"/>
              </a:rPr>
              <a:t>Zástavní právo, </a:t>
            </a:r>
            <a:r>
              <a:rPr lang="cs-CZ" sz="1800" b="1" i="1" dirty="0" smtClean="0">
                <a:latin typeface="Times New Roman" pitchFamily="18" charset="0"/>
                <a:cs typeface="Times New Roman" pitchFamily="18" charset="0"/>
              </a:rPr>
              <a:t>obsah</a:t>
            </a:r>
            <a:endParaRPr lang="cs-CZ" sz="1800" dirty="0"/>
          </a:p>
        </p:txBody>
      </p:sp>
      <p:sp>
        <p:nvSpPr>
          <p:cNvPr id="3" name="Zástupný symbol pro obsah 2"/>
          <p:cNvSpPr>
            <a:spLocks noGrp="1"/>
          </p:cNvSpPr>
          <p:nvPr>
            <p:ph idx="1"/>
          </p:nvPr>
        </p:nvSpPr>
        <p:spPr>
          <a:xfrm>
            <a:off x="142844" y="1071546"/>
            <a:ext cx="9001156" cy="5786454"/>
          </a:xfrm>
        </p:spPr>
        <p:txBody>
          <a:bodyPr>
            <a:normAutofit/>
          </a:bodyPr>
          <a:lstStyle/>
          <a:p>
            <a:pPr>
              <a:buNone/>
            </a:pPr>
            <a:r>
              <a:rPr lang="cs-CZ" sz="1600" b="1" dirty="0" smtClean="0"/>
              <a:t>Obsah</a:t>
            </a:r>
            <a:r>
              <a:rPr lang="cs-CZ" sz="1600" dirty="0" smtClean="0"/>
              <a:t>: Práva a povinnosti subjektů zástavně právního vztahu mají různý rozsah v jednotlivých fázích vývoje zástavního práva, zejména před splatností zajištěné pohledávky a po její splatnosti. </a:t>
            </a:r>
            <a:endParaRPr lang="cs-CZ" sz="1600" dirty="0" smtClean="0"/>
          </a:p>
          <a:p>
            <a:pPr>
              <a:buNone/>
            </a:pPr>
            <a:r>
              <a:rPr lang="cs-CZ" sz="1600" i="1" dirty="0" smtClean="0"/>
              <a:t>V </a:t>
            </a:r>
            <a:r>
              <a:rPr lang="cs-CZ" sz="1600" i="1" dirty="0" smtClean="0"/>
              <a:t>první fázi plní zástav. právo typicky preventivně zajišťovací funkci. </a:t>
            </a:r>
            <a:endParaRPr lang="cs-CZ" sz="1600" i="1" dirty="0" smtClean="0"/>
          </a:p>
          <a:p>
            <a:pPr>
              <a:buNone/>
            </a:pPr>
            <a:r>
              <a:rPr lang="cs-CZ" sz="1600" dirty="0" smtClean="0"/>
              <a:t>Věřitel </a:t>
            </a:r>
            <a:r>
              <a:rPr lang="cs-CZ" sz="1600" dirty="0" smtClean="0"/>
              <a:t>je oprávněn držet zástavu u sebe po celou dobu trvání zástavního práva (</a:t>
            </a:r>
            <a:r>
              <a:rPr lang="cs-CZ" sz="1600" dirty="0" err="1" smtClean="0"/>
              <a:t>detentor</a:t>
            </a:r>
            <a:r>
              <a:rPr lang="cs-CZ" sz="1600" dirty="0" smtClean="0"/>
              <a:t>). Je povinen se o ni starat. </a:t>
            </a:r>
            <a:endParaRPr lang="cs-CZ" sz="1600" dirty="0" smtClean="0"/>
          </a:p>
          <a:p>
            <a:pPr>
              <a:buNone/>
            </a:pPr>
            <a:r>
              <a:rPr lang="cs-CZ" sz="1600" i="1" dirty="0" smtClean="0"/>
              <a:t>V </a:t>
            </a:r>
            <a:r>
              <a:rPr lang="cs-CZ" sz="1600" i="1" dirty="0" smtClean="0"/>
              <a:t>druhé fázi nastupuje uhrazovací funkce zástavního práva: </a:t>
            </a:r>
          </a:p>
          <a:p>
            <a:r>
              <a:rPr lang="cs-CZ" sz="1600" dirty="0" smtClean="0"/>
              <a:t>zpeněžením </a:t>
            </a:r>
            <a:r>
              <a:rPr lang="cs-CZ" sz="1600" dirty="0" smtClean="0"/>
              <a:t>ve veřejné dražbě (§ 36 zák. č. 26/2000 Sb., o veřejných dražbách) </a:t>
            </a:r>
          </a:p>
          <a:p>
            <a:r>
              <a:rPr lang="cs-CZ" sz="1600" dirty="0" smtClean="0"/>
              <a:t>soudním </a:t>
            </a:r>
            <a:r>
              <a:rPr lang="cs-CZ" sz="1600" dirty="0" smtClean="0"/>
              <a:t>prodejem věci (§ 200y OSŘ) </a:t>
            </a:r>
          </a:p>
          <a:p>
            <a:endParaRPr lang="cs-CZ" sz="1600" dirty="0" smtClean="0"/>
          </a:p>
          <a:p>
            <a:pPr>
              <a:buNone/>
            </a:pPr>
            <a:r>
              <a:rPr lang="cs-CZ" sz="1600" b="1" dirty="0" smtClean="0"/>
              <a:t>Zánik zástavního práva lze rozdělit do dvou skupin: </a:t>
            </a:r>
            <a:endParaRPr lang="cs-CZ" sz="1600" dirty="0" smtClean="0"/>
          </a:p>
          <a:p>
            <a:pPr>
              <a:buFont typeface="+mj-lt"/>
              <a:buAutoNum type="arabicPeriod"/>
            </a:pPr>
            <a:r>
              <a:rPr lang="cs-CZ" sz="1600" i="1" dirty="0" smtClean="0"/>
              <a:t>zánik </a:t>
            </a:r>
            <a:r>
              <a:rPr lang="cs-CZ" sz="1600" i="1" dirty="0" smtClean="0"/>
              <a:t>zástav. </a:t>
            </a:r>
            <a:r>
              <a:rPr lang="cs-CZ" sz="1600" i="1" dirty="0" err="1" smtClean="0"/>
              <a:t>pr</a:t>
            </a:r>
            <a:r>
              <a:rPr lang="cs-CZ" sz="1600" i="1" dirty="0" smtClean="0"/>
              <a:t>. v důsledku zániku zajištěné pohledávky (splněním) </a:t>
            </a:r>
          </a:p>
          <a:p>
            <a:pPr>
              <a:buFont typeface="+mj-lt"/>
              <a:buAutoNum type="arabicPeriod"/>
            </a:pPr>
            <a:r>
              <a:rPr lang="cs-CZ" sz="1600" i="1" dirty="0" smtClean="0"/>
              <a:t>samostatný </a:t>
            </a:r>
            <a:r>
              <a:rPr lang="cs-CZ" sz="1600" i="1" dirty="0" smtClean="0"/>
              <a:t>zánik zástav. </a:t>
            </a:r>
            <a:r>
              <a:rPr lang="cs-CZ" sz="1600" i="1" dirty="0" err="1" smtClean="0"/>
              <a:t>pr</a:t>
            </a:r>
            <a:r>
              <a:rPr lang="cs-CZ" sz="1600" i="1" dirty="0" smtClean="0"/>
              <a:t>. bez ohledu na existenci zajištěné pohledávky: </a:t>
            </a:r>
          </a:p>
          <a:p>
            <a:r>
              <a:rPr lang="cs-CZ" sz="1600" dirty="0" smtClean="0"/>
              <a:t>zánikem </a:t>
            </a:r>
            <a:r>
              <a:rPr lang="cs-CZ" sz="1600" dirty="0" smtClean="0"/>
              <a:t>zástavy (zničení, spotřebováním) </a:t>
            </a:r>
          </a:p>
          <a:p>
            <a:r>
              <a:rPr lang="cs-CZ" sz="1600" dirty="0" smtClean="0"/>
              <a:t>vzdáním </a:t>
            </a:r>
            <a:r>
              <a:rPr lang="cs-CZ" sz="1600" dirty="0" smtClean="0"/>
              <a:t>se zástavního práva věřitelem </a:t>
            </a:r>
          </a:p>
          <a:p>
            <a:r>
              <a:rPr lang="cs-CZ" sz="1600" dirty="0" smtClean="0"/>
              <a:t>uplynutím </a:t>
            </a:r>
            <a:r>
              <a:rPr lang="cs-CZ" sz="1600" dirty="0" smtClean="0"/>
              <a:t>doby (pokud bylo zřízeno na dobu určitou) </a:t>
            </a:r>
          </a:p>
          <a:p>
            <a:r>
              <a:rPr lang="cs-CZ" sz="1600" dirty="0" smtClean="0"/>
              <a:t>složením </a:t>
            </a:r>
            <a:r>
              <a:rPr lang="cs-CZ" sz="1600" dirty="0" smtClean="0"/>
              <a:t>obvyklé ceny zástavy </a:t>
            </a:r>
          </a:p>
          <a:p>
            <a:r>
              <a:rPr lang="cs-CZ" sz="1600" dirty="0" smtClean="0"/>
              <a:t>na </a:t>
            </a:r>
            <a:r>
              <a:rPr lang="cs-CZ" sz="1600" dirty="0" smtClean="0"/>
              <a:t>základě písemné smlouvy uzavřené mezi zástavním věřitelem a zástavním dlužníkem </a:t>
            </a:r>
          </a:p>
          <a:p>
            <a:r>
              <a:rPr lang="cs-CZ" sz="1600" dirty="0" smtClean="0"/>
              <a:t>v </a:t>
            </a:r>
            <a:r>
              <a:rPr lang="cs-CZ" sz="1600" dirty="0" smtClean="0"/>
              <a:t>dalších případech stanovených zvláštními předpisy (např. v soudní exekuci, zpeněžením v konkursu atd.)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214290"/>
            <a:ext cx="8686800" cy="714380"/>
          </a:xfrm>
        </p:spPr>
        <p:txBody>
          <a:bodyPr>
            <a:normAutofit fontScale="90000"/>
          </a:bodyPr>
          <a:lstStyle/>
          <a:p>
            <a:r>
              <a:rPr lang="cs-CZ" sz="1800" dirty="0" smtClean="0"/>
              <a:t/>
            </a:r>
            <a:br>
              <a:rPr lang="cs-CZ" sz="1800" dirty="0" smtClean="0"/>
            </a:br>
            <a:r>
              <a:rPr lang="cs-CZ" sz="1600" dirty="0" smtClean="0"/>
              <a:t/>
            </a:r>
            <a:br>
              <a:rPr lang="cs-CZ" sz="1600" dirty="0" smtClean="0"/>
            </a:br>
            <a:r>
              <a:rPr lang="cs-CZ" sz="2000" b="1" i="1" dirty="0" err="1" smtClean="0"/>
              <a:t>Podzástavní</a:t>
            </a:r>
            <a:r>
              <a:rPr lang="cs-CZ" sz="2000" b="1" i="1" dirty="0" smtClean="0"/>
              <a:t> právo </a:t>
            </a:r>
            <a:r>
              <a:rPr lang="cs-CZ" sz="1600" b="1" i="1" dirty="0" smtClean="0"/>
              <a:t/>
            </a:r>
            <a:br>
              <a:rPr lang="cs-CZ" sz="16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285860"/>
            <a:ext cx="8848756" cy="5572140"/>
          </a:xfrm>
        </p:spPr>
        <p:txBody>
          <a:bodyPr>
            <a:normAutofit/>
          </a:bodyPr>
          <a:lstStyle/>
          <a:p>
            <a:pPr>
              <a:buNone/>
            </a:pPr>
            <a:r>
              <a:rPr lang="cs-CZ" sz="1800" dirty="0" smtClean="0">
                <a:latin typeface="Times New Roman" pitchFamily="18" charset="0"/>
                <a:cs typeface="Times New Roman" pitchFamily="18" charset="0"/>
              </a:rPr>
              <a:t>Samostatným druhem zástavního práva je tzv. právo </a:t>
            </a:r>
            <a:r>
              <a:rPr lang="cs-CZ" sz="1800" dirty="0" err="1" smtClean="0">
                <a:latin typeface="Times New Roman" pitchFamily="18" charset="0"/>
                <a:cs typeface="Times New Roman" pitchFamily="18" charset="0"/>
              </a:rPr>
              <a:t>podzástavní</a:t>
            </a:r>
            <a:r>
              <a:rPr lang="cs-CZ" sz="1800" dirty="0" smtClean="0">
                <a:latin typeface="Times New Roman" pitchFamily="18" charset="0"/>
                <a:cs typeface="Times New Roman" pitchFamily="18" charset="0"/>
              </a:rPr>
              <a:t>, které vzniká zastavením pohledávky zajištěné zástavním právem</a:t>
            </a:r>
            <a:r>
              <a:rPr lang="cs-CZ" sz="1800" dirty="0" smtClean="0">
                <a:latin typeface="Times New Roman" pitchFamily="18" charset="0"/>
                <a:cs typeface="Times New Roman" pitchFamily="18" charset="0"/>
              </a:rPr>
              <a:t>.</a:t>
            </a:r>
          </a:p>
          <a:p>
            <a:pPr>
              <a:buNone/>
            </a:pPr>
            <a:r>
              <a:rPr lang="cs-CZ" sz="1800" dirty="0" smtClean="0">
                <a:latin typeface="Times New Roman" pitchFamily="18" charset="0"/>
                <a:cs typeface="Times New Roman" pitchFamily="18" charset="0"/>
              </a:rPr>
              <a:t> </a:t>
            </a:r>
            <a:r>
              <a:rPr lang="cs-CZ" sz="1800" dirty="0" smtClean="0">
                <a:latin typeface="Times New Roman" pitchFamily="18" charset="0"/>
                <a:cs typeface="Times New Roman" pitchFamily="18" charset="0"/>
              </a:rPr>
              <a:t>Ke vzniku </a:t>
            </a:r>
            <a:r>
              <a:rPr lang="cs-CZ" sz="1800" dirty="0" err="1" smtClean="0">
                <a:latin typeface="Times New Roman" pitchFamily="18" charset="0"/>
                <a:cs typeface="Times New Roman" pitchFamily="18" charset="0"/>
              </a:rPr>
              <a:t>podzástavního</a:t>
            </a:r>
            <a:r>
              <a:rPr lang="cs-CZ" sz="1800" dirty="0" smtClean="0">
                <a:latin typeface="Times New Roman" pitchFamily="18" charset="0"/>
                <a:cs typeface="Times New Roman" pitchFamily="18" charset="0"/>
              </a:rPr>
              <a:t> práva není nutný souhlas vlastníka zastavené věci, avšak </a:t>
            </a:r>
            <a:r>
              <a:rPr lang="cs-CZ" sz="1800" dirty="0" err="1" smtClean="0">
                <a:latin typeface="Times New Roman" pitchFamily="18" charset="0"/>
                <a:cs typeface="Times New Roman" pitchFamily="18" charset="0"/>
              </a:rPr>
              <a:t>podzástavní</a:t>
            </a:r>
            <a:r>
              <a:rPr lang="cs-CZ" sz="1800" dirty="0" smtClean="0">
                <a:latin typeface="Times New Roman" pitchFamily="18" charset="0"/>
                <a:cs typeface="Times New Roman" pitchFamily="18" charset="0"/>
              </a:rPr>
              <a:t> právo lze vůči němu uplatnit, jen když mu byl vznik tohoto práva </a:t>
            </a:r>
            <a:r>
              <a:rPr lang="cs-CZ" sz="1800" dirty="0" smtClean="0">
                <a:latin typeface="Times New Roman" pitchFamily="18" charset="0"/>
                <a:cs typeface="Times New Roman" pitchFamily="18" charset="0"/>
              </a:rPr>
              <a:t>oznámen.</a:t>
            </a:r>
          </a:p>
          <a:p>
            <a:pPr>
              <a:buNone/>
            </a:pPr>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 Smyslem </a:t>
            </a:r>
            <a:r>
              <a:rPr lang="cs-CZ" sz="1800" dirty="0" err="1" smtClean="0">
                <a:latin typeface="Times New Roman" pitchFamily="18" charset="0"/>
                <a:cs typeface="Times New Roman" pitchFamily="18" charset="0"/>
              </a:rPr>
              <a:t>podzástavního</a:t>
            </a:r>
            <a:r>
              <a:rPr lang="cs-CZ" sz="1800" dirty="0" smtClean="0">
                <a:latin typeface="Times New Roman" pitchFamily="18" charset="0"/>
                <a:cs typeface="Times New Roman" pitchFamily="18" charset="0"/>
              </a:rPr>
              <a:t> práva je uspokojení </a:t>
            </a:r>
            <a:r>
              <a:rPr lang="cs-CZ" sz="1800" dirty="0" err="1" smtClean="0">
                <a:latin typeface="Times New Roman" pitchFamily="18" charset="0"/>
                <a:cs typeface="Times New Roman" pitchFamily="18" charset="0"/>
              </a:rPr>
              <a:t>podzástavního</a:t>
            </a:r>
            <a:r>
              <a:rPr lang="cs-CZ" sz="1800" dirty="0" smtClean="0">
                <a:latin typeface="Times New Roman" pitchFamily="18" charset="0"/>
                <a:cs typeface="Times New Roman" pitchFamily="18" charset="0"/>
              </a:rPr>
              <a:t> věřitele. </a:t>
            </a:r>
            <a:endParaRPr lang="cs-CZ" sz="1800" dirty="0" smtClean="0">
              <a:latin typeface="Times New Roman" pitchFamily="18" charset="0"/>
              <a:cs typeface="Times New Roman" pitchFamily="18" charset="0"/>
            </a:endParaRPr>
          </a:p>
          <a:p>
            <a:pPr>
              <a:buNone/>
            </a:pPr>
            <a:endParaRPr lang="cs-CZ" sz="1800" dirty="0" smtClean="0">
              <a:latin typeface="Times New Roman" pitchFamily="18" charset="0"/>
              <a:cs typeface="Times New Roman" pitchFamily="18" charset="0"/>
            </a:endParaRPr>
          </a:p>
          <a:p>
            <a:pPr>
              <a:buNone/>
            </a:pPr>
            <a:r>
              <a:rPr lang="cs-CZ" sz="1800" i="1" dirty="0" smtClean="0">
                <a:latin typeface="Times New Roman" pitchFamily="18" charset="0"/>
                <a:cs typeface="Times New Roman" pitchFamily="18" charset="0"/>
              </a:rPr>
              <a:t>Pro </a:t>
            </a:r>
            <a:r>
              <a:rPr lang="cs-CZ" sz="1800" i="1" dirty="0" smtClean="0">
                <a:latin typeface="Times New Roman" pitchFamily="18" charset="0"/>
                <a:cs typeface="Times New Roman" pitchFamily="18" charset="0"/>
              </a:rPr>
              <a:t>postup platí tato pravidla: </a:t>
            </a:r>
          </a:p>
          <a:p>
            <a:endParaRPr lang="cs-CZ" sz="1800" dirty="0" smtClean="0">
              <a:latin typeface="Times New Roman" pitchFamily="18" charset="0"/>
              <a:cs typeface="Times New Roman" pitchFamily="18" charset="0"/>
            </a:endParaRPr>
          </a:p>
          <a:p>
            <a:r>
              <a:rPr lang="cs-CZ" sz="1800" dirty="0" smtClean="0">
                <a:latin typeface="Times New Roman" pitchFamily="18" charset="0"/>
                <a:cs typeface="Times New Roman" pitchFamily="18" charset="0"/>
              </a:rPr>
              <a:t>uspokojení </a:t>
            </a:r>
            <a:r>
              <a:rPr lang="cs-CZ" sz="1800" dirty="0" smtClean="0">
                <a:latin typeface="Times New Roman" pitchFamily="18" charset="0"/>
                <a:cs typeface="Times New Roman" pitchFamily="18" charset="0"/>
              </a:rPr>
              <a:t>z podzástavy se může </a:t>
            </a:r>
            <a:r>
              <a:rPr lang="cs-CZ" sz="1800" dirty="0" err="1" smtClean="0">
                <a:latin typeface="Times New Roman" pitchFamily="18" charset="0"/>
                <a:cs typeface="Times New Roman" pitchFamily="18" charset="0"/>
              </a:rPr>
              <a:t>podzástavní</a:t>
            </a:r>
            <a:r>
              <a:rPr lang="cs-CZ" sz="1800" dirty="0" smtClean="0">
                <a:latin typeface="Times New Roman" pitchFamily="18" charset="0"/>
                <a:cs typeface="Times New Roman" pitchFamily="18" charset="0"/>
              </a:rPr>
              <a:t> věřitel domáhat, pokud není pohledávka zajištěná </a:t>
            </a:r>
            <a:r>
              <a:rPr lang="cs-CZ" sz="1800" dirty="0" err="1" smtClean="0">
                <a:latin typeface="Times New Roman" pitchFamily="18" charset="0"/>
                <a:cs typeface="Times New Roman" pitchFamily="18" charset="0"/>
              </a:rPr>
              <a:t>podzástavním</a:t>
            </a:r>
            <a:r>
              <a:rPr lang="cs-CZ" sz="1800" dirty="0" smtClean="0">
                <a:latin typeface="Times New Roman" pitchFamily="18" charset="0"/>
                <a:cs typeface="Times New Roman" pitchFamily="18" charset="0"/>
              </a:rPr>
              <a:t> právem a ani zastavená pohledávka není v době splatnosti splněna </a:t>
            </a:r>
            <a:r>
              <a:rPr lang="cs-CZ" sz="1800" dirty="0" err="1" smtClean="0">
                <a:latin typeface="Times New Roman" pitchFamily="18" charset="0"/>
                <a:cs typeface="Times New Roman" pitchFamily="18" charset="0"/>
              </a:rPr>
              <a:t>podzástavnímu</a:t>
            </a:r>
            <a:r>
              <a:rPr lang="cs-CZ" sz="1800" dirty="0" smtClean="0">
                <a:latin typeface="Times New Roman" pitchFamily="18" charset="0"/>
                <a:cs typeface="Times New Roman" pitchFamily="18" charset="0"/>
              </a:rPr>
              <a:t> věřiteli </a:t>
            </a:r>
          </a:p>
          <a:p>
            <a:r>
              <a:rPr lang="cs-CZ" sz="1800" dirty="0" smtClean="0">
                <a:latin typeface="Times New Roman" pitchFamily="18" charset="0"/>
                <a:cs typeface="Times New Roman" pitchFamily="18" charset="0"/>
              </a:rPr>
              <a:t>uspokojení </a:t>
            </a:r>
            <a:r>
              <a:rPr lang="cs-CZ" sz="1800" dirty="0" smtClean="0">
                <a:latin typeface="Times New Roman" pitchFamily="18" charset="0"/>
                <a:cs typeface="Times New Roman" pitchFamily="18" charset="0"/>
              </a:rPr>
              <a:t>z podzástavy se </a:t>
            </a:r>
            <a:r>
              <a:rPr lang="cs-CZ" sz="1800" dirty="0" err="1" smtClean="0">
                <a:latin typeface="Times New Roman" pitchFamily="18" charset="0"/>
                <a:cs typeface="Times New Roman" pitchFamily="18" charset="0"/>
              </a:rPr>
              <a:t>podzástavní</a:t>
            </a:r>
            <a:r>
              <a:rPr lang="cs-CZ" sz="1800" dirty="0" smtClean="0">
                <a:latin typeface="Times New Roman" pitchFamily="18" charset="0"/>
                <a:cs typeface="Times New Roman" pitchFamily="18" charset="0"/>
              </a:rPr>
              <a:t> věřitel domáhá v rámci oprávnění zástavního věřitele. </a:t>
            </a:r>
          </a:p>
          <a:p>
            <a:pPr>
              <a:buNone/>
            </a:pPr>
            <a:endParaRPr lang="cs-CZ" sz="1800" dirty="0">
              <a:latin typeface="Times New Roman" pitchFamily="18" charset="0"/>
              <a:cs typeface="Times New Roman" pitchFamily="18" charset="0"/>
            </a:endParaRPr>
          </a:p>
        </p:txBody>
      </p:sp>
    </p:spTree>
  </p:cSld>
  <p:clrMapOvr>
    <a:masterClrMapping/>
  </p:clrMapOvr>
  <p:transition>
    <p:wipe dir="d"/>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071546"/>
          </a:xfrm>
        </p:spPr>
        <p:txBody>
          <a:bodyPr>
            <a:normAutofit/>
          </a:bodyPr>
          <a:lstStyle/>
          <a:p>
            <a:r>
              <a:rPr lang="cs-CZ" sz="1800" dirty="0" smtClean="0"/>
              <a:t/>
            </a:r>
            <a:br>
              <a:rPr lang="cs-CZ" sz="1800" dirty="0" smtClean="0"/>
            </a:br>
            <a:r>
              <a:rPr lang="cs-CZ" sz="1800" b="1" i="1" dirty="0" smtClean="0"/>
              <a:t>Věcná břemena – pojem, vznik, obsah, zánik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00108"/>
            <a:ext cx="9001156" cy="5857892"/>
          </a:xfrm>
        </p:spPr>
        <p:txBody>
          <a:bodyPr>
            <a:normAutofit lnSpcReduction="10000"/>
          </a:bodyPr>
          <a:lstStyle/>
          <a:p>
            <a:pPr>
              <a:buNone/>
            </a:pPr>
            <a:r>
              <a:rPr lang="cs-CZ" sz="1600" dirty="0" smtClean="0"/>
              <a:t>Věcná břemena jako právní institut jsou souborem </a:t>
            </a:r>
            <a:r>
              <a:rPr lang="cs-CZ" sz="1600" dirty="0" err="1" smtClean="0"/>
              <a:t>pr</a:t>
            </a:r>
            <a:r>
              <a:rPr lang="cs-CZ" sz="1600" dirty="0" smtClean="0"/>
              <a:t>. norem, jež vznikají při částečném omezování možností realizace užitné hodnoty věci ve prospěch individualizovaných subjektů za účelem dokonalejšího sociálně-ekonomického využití věci. </a:t>
            </a:r>
            <a:endParaRPr lang="cs-CZ" sz="1600" dirty="0" smtClean="0"/>
          </a:p>
          <a:p>
            <a:pPr>
              <a:buNone/>
            </a:pPr>
            <a:r>
              <a:rPr lang="cs-CZ" sz="1600" dirty="0" smtClean="0"/>
              <a:t>Podle </a:t>
            </a:r>
            <a:r>
              <a:rPr lang="cs-CZ" sz="1600" dirty="0" smtClean="0"/>
              <a:t>§ 151n/1 </a:t>
            </a:r>
            <a:r>
              <a:rPr lang="cs-CZ" sz="1600" i="1" dirty="0" smtClean="0"/>
              <a:t>věcná břemena omezují vlastníky nemovité věci ve prospěch někoho jiného tak, že jsou povinni něco trpět, něčeho se zdržet, nebo konat. </a:t>
            </a:r>
            <a:endParaRPr lang="cs-CZ" sz="1600" i="1" dirty="0" smtClean="0"/>
          </a:p>
          <a:p>
            <a:pPr>
              <a:buNone/>
            </a:pPr>
            <a:r>
              <a:rPr lang="cs-CZ" sz="1600" i="1" dirty="0" smtClean="0"/>
              <a:t>Práva </a:t>
            </a:r>
            <a:r>
              <a:rPr lang="cs-CZ" sz="1600" i="1" dirty="0" smtClean="0"/>
              <a:t>odpovídající věcným břemenům jsou spojena buď s vlastnictvím </a:t>
            </a:r>
            <a:r>
              <a:rPr lang="cs-CZ" sz="1600" b="1" i="1" dirty="0" smtClean="0"/>
              <a:t>určité nemovitosti</a:t>
            </a:r>
            <a:r>
              <a:rPr lang="cs-CZ" sz="1600" i="1" dirty="0" smtClean="0"/>
              <a:t>, nebo patří </a:t>
            </a:r>
            <a:r>
              <a:rPr lang="cs-CZ" sz="1600" b="1" i="1" dirty="0" smtClean="0"/>
              <a:t>určité osobě. </a:t>
            </a:r>
          </a:p>
          <a:p>
            <a:pPr>
              <a:buNone/>
            </a:pPr>
            <a:r>
              <a:rPr lang="cs-CZ" sz="1600" dirty="0" err="1" smtClean="0"/>
              <a:t>Věcněprávní</a:t>
            </a:r>
            <a:r>
              <a:rPr lang="cs-CZ" sz="1600" dirty="0" smtClean="0"/>
              <a:t> charakter dotváří § 151n/2, když stanoví, že </a:t>
            </a:r>
            <a:r>
              <a:rPr lang="cs-CZ" sz="1600" i="1" dirty="0" smtClean="0"/>
              <a:t>věcná břemena přecházejí s vlastnictvím věci na nabyvatele. </a:t>
            </a:r>
          </a:p>
          <a:p>
            <a:pPr>
              <a:buNone/>
            </a:pPr>
            <a:r>
              <a:rPr lang="cs-CZ" sz="1600" dirty="0" smtClean="0"/>
              <a:t>Subjekty tohoto </a:t>
            </a:r>
            <a:r>
              <a:rPr lang="cs-CZ" sz="1600" dirty="0" err="1" smtClean="0"/>
              <a:t>pr</a:t>
            </a:r>
            <a:r>
              <a:rPr lang="cs-CZ" sz="1600" dirty="0" smtClean="0"/>
              <a:t>. vztahu jsou </a:t>
            </a:r>
            <a:r>
              <a:rPr lang="cs-CZ" sz="1600" b="1" dirty="0" smtClean="0"/>
              <a:t>povinný</a:t>
            </a:r>
            <a:r>
              <a:rPr lang="cs-CZ" sz="1600" dirty="0" smtClean="0"/>
              <a:t> (vlastník nemovitosti, nositel povinnosti, FO i PO) a </a:t>
            </a:r>
            <a:r>
              <a:rPr lang="cs-CZ" sz="1600" b="1" dirty="0" smtClean="0"/>
              <a:t>oprávněný </a:t>
            </a:r>
            <a:r>
              <a:rPr lang="cs-CZ" sz="1600" dirty="0" smtClean="0"/>
              <a:t>(ten komu svědčí právo…). </a:t>
            </a:r>
            <a:endParaRPr lang="cs-CZ" sz="1600" dirty="0" smtClean="0"/>
          </a:p>
          <a:p>
            <a:pPr>
              <a:buNone/>
            </a:pPr>
            <a:endParaRPr lang="cs-CZ" sz="1600" dirty="0" smtClean="0"/>
          </a:p>
          <a:p>
            <a:pPr>
              <a:buNone/>
            </a:pPr>
            <a:r>
              <a:rPr lang="cs-CZ" sz="1600" b="1" i="1" dirty="0" smtClean="0"/>
              <a:t>Druhy věcných břemen: </a:t>
            </a:r>
            <a:endParaRPr lang="cs-CZ" sz="1600" dirty="0" smtClean="0"/>
          </a:p>
          <a:p>
            <a:pPr>
              <a:buNone/>
            </a:pPr>
            <a:r>
              <a:rPr lang="cs-CZ" sz="1600" dirty="0" smtClean="0"/>
              <a:t>Podle </a:t>
            </a:r>
            <a:r>
              <a:rPr lang="cs-CZ" sz="1600" dirty="0" smtClean="0"/>
              <a:t>určení oprávněného subjektu: </a:t>
            </a:r>
          </a:p>
          <a:p>
            <a:r>
              <a:rPr lang="cs-CZ" sz="1600" dirty="0" smtClean="0"/>
              <a:t>v.</a:t>
            </a:r>
            <a:r>
              <a:rPr lang="cs-CZ" sz="1600" dirty="0" err="1" smtClean="0"/>
              <a:t>b</a:t>
            </a:r>
            <a:r>
              <a:rPr lang="cs-CZ" sz="1600" dirty="0" smtClean="0"/>
              <a:t>. působící </a:t>
            </a:r>
            <a:r>
              <a:rPr lang="cs-CZ" sz="1600" i="1" dirty="0" smtClean="0"/>
              <a:t>in </a:t>
            </a:r>
            <a:r>
              <a:rPr lang="cs-CZ" sz="1600" i="1" dirty="0" err="1" smtClean="0"/>
              <a:t>rem</a:t>
            </a:r>
            <a:r>
              <a:rPr lang="cs-CZ" sz="1600" i="1" dirty="0" smtClean="0"/>
              <a:t> (váže se na věci, změnou vlastníka v.</a:t>
            </a:r>
            <a:r>
              <a:rPr lang="cs-CZ" sz="1600" i="1" dirty="0" err="1" smtClean="0"/>
              <a:t>b</a:t>
            </a:r>
            <a:r>
              <a:rPr lang="cs-CZ" sz="1600" i="1" dirty="0" smtClean="0"/>
              <a:t>. nezaniká</a:t>
            </a:r>
            <a:r>
              <a:rPr lang="cs-CZ" sz="1600" i="1" dirty="0" smtClean="0"/>
              <a:t>)</a:t>
            </a:r>
            <a:endParaRPr lang="cs-CZ" sz="1600" dirty="0" smtClean="0"/>
          </a:p>
          <a:p>
            <a:r>
              <a:rPr lang="cs-CZ" sz="1600" dirty="0" smtClean="0"/>
              <a:t>v.</a:t>
            </a:r>
            <a:r>
              <a:rPr lang="cs-CZ" sz="1600" dirty="0" err="1" smtClean="0"/>
              <a:t>b</a:t>
            </a:r>
            <a:r>
              <a:rPr lang="cs-CZ" sz="1600" dirty="0" smtClean="0"/>
              <a:t>. působící </a:t>
            </a:r>
            <a:r>
              <a:rPr lang="cs-CZ" sz="1600" i="1" dirty="0" smtClean="0"/>
              <a:t>in personam (váže se na konkrétní osobu, pokud ta zmizí, zanikne v.</a:t>
            </a:r>
            <a:r>
              <a:rPr lang="cs-CZ" sz="1600" i="1" dirty="0" err="1" smtClean="0"/>
              <a:t>b</a:t>
            </a:r>
            <a:r>
              <a:rPr lang="cs-CZ" sz="1600" i="1" dirty="0" smtClean="0"/>
              <a:t>.) </a:t>
            </a:r>
          </a:p>
          <a:p>
            <a:endParaRPr lang="cs-CZ" sz="1600" dirty="0" smtClean="0"/>
          </a:p>
          <a:p>
            <a:pPr>
              <a:buNone/>
            </a:pPr>
            <a:r>
              <a:rPr lang="cs-CZ" sz="1600" dirty="0" smtClean="0"/>
              <a:t>Podle </a:t>
            </a:r>
            <a:r>
              <a:rPr lang="cs-CZ" sz="1600" dirty="0" smtClean="0"/>
              <a:t>obsahu: </a:t>
            </a:r>
          </a:p>
          <a:p>
            <a:r>
              <a:rPr lang="cs-CZ" sz="1600" dirty="0" smtClean="0"/>
              <a:t>v.</a:t>
            </a:r>
            <a:r>
              <a:rPr lang="cs-CZ" sz="1600" dirty="0" err="1" smtClean="0"/>
              <a:t>b</a:t>
            </a:r>
            <a:r>
              <a:rPr lang="cs-CZ" sz="1600" dirty="0" smtClean="0"/>
              <a:t>. s povinností konat (ve prospěch oprávněné osoby) </a:t>
            </a:r>
          </a:p>
          <a:p>
            <a:r>
              <a:rPr lang="cs-CZ" sz="1600" dirty="0" smtClean="0"/>
              <a:t>v.</a:t>
            </a:r>
            <a:r>
              <a:rPr lang="cs-CZ" sz="1600" dirty="0" err="1" smtClean="0"/>
              <a:t>b</a:t>
            </a:r>
            <a:r>
              <a:rPr lang="cs-CZ" sz="1600" dirty="0" smtClean="0"/>
              <a:t>. s povinností trpět (určité konání oprávněné osoby) </a:t>
            </a:r>
          </a:p>
          <a:p>
            <a:r>
              <a:rPr lang="cs-CZ" sz="1600" dirty="0" smtClean="0"/>
              <a:t>v.</a:t>
            </a:r>
            <a:r>
              <a:rPr lang="cs-CZ" sz="1600" dirty="0" err="1" smtClean="0"/>
              <a:t>b</a:t>
            </a:r>
            <a:r>
              <a:rPr lang="cs-CZ" sz="1600" dirty="0" smtClean="0"/>
              <a:t>. s povinností zdržet se (chování, které by mu jinak příslušelo z titulu vlastníka věci)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785794"/>
          </a:xfrm>
        </p:spPr>
        <p:txBody>
          <a:bodyPr>
            <a:normAutofit fontScale="90000"/>
          </a:bodyPr>
          <a:lstStyle/>
          <a:p>
            <a:r>
              <a:rPr lang="cs-CZ" sz="1800" dirty="0" smtClean="0"/>
              <a:t/>
            </a:r>
            <a:br>
              <a:rPr lang="cs-CZ" sz="1800" dirty="0" smtClean="0"/>
            </a:br>
            <a:r>
              <a:rPr lang="cs-CZ" sz="1800" b="1" i="1" dirty="0" smtClean="0"/>
              <a:t>Věcná břemena – pojem, vznik, obsah, zánik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642918"/>
            <a:ext cx="9001156" cy="6215082"/>
          </a:xfrm>
        </p:spPr>
        <p:txBody>
          <a:bodyPr>
            <a:normAutofit fontScale="70000" lnSpcReduction="20000"/>
          </a:bodyPr>
          <a:lstStyle/>
          <a:p>
            <a:pPr>
              <a:buNone/>
            </a:pPr>
            <a:r>
              <a:rPr lang="cs-CZ" sz="2000" dirty="0" smtClean="0">
                <a:latin typeface="Times New Roman" pitchFamily="18" charset="0"/>
                <a:cs typeface="Times New Roman" pitchFamily="18" charset="0"/>
              </a:rPr>
              <a:t>Obecně u všech těchto druhů v.</a:t>
            </a:r>
            <a:r>
              <a:rPr lang="cs-CZ" sz="2000" dirty="0" err="1" smtClean="0">
                <a:latin typeface="Times New Roman" pitchFamily="18" charset="0"/>
                <a:cs typeface="Times New Roman" pitchFamily="18" charset="0"/>
              </a:rPr>
              <a:t>b</a:t>
            </a:r>
            <a:r>
              <a:rPr lang="cs-CZ" sz="2000" dirty="0" smtClean="0">
                <a:latin typeface="Times New Roman" pitchFamily="18" charset="0"/>
                <a:cs typeface="Times New Roman" pitchFamily="18" charset="0"/>
              </a:rPr>
              <a:t>. platí, že jejich obsahem nemůže být povinnost, která by se uskutečnila jednorázovým </a:t>
            </a:r>
            <a:r>
              <a:rPr lang="cs-CZ" sz="2000" dirty="0" smtClean="0">
                <a:latin typeface="Times New Roman" pitchFamily="18" charset="0"/>
                <a:cs typeface="Times New Roman" pitchFamily="18" charset="0"/>
              </a:rPr>
              <a:t>výkonem</a:t>
            </a:r>
            <a:r>
              <a:rPr lang="cs-CZ" sz="2000" dirty="0" smtClean="0">
                <a:latin typeface="Times New Roman" pitchFamily="18" charset="0"/>
                <a:cs typeface="Times New Roman" pitchFamily="18" charset="0"/>
              </a:rPr>
              <a:t>. </a:t>
            </a:r>
            <a:endParaRPr lang="cs-CZ" sz="2000" dirty="0" smtClean="0">
              <a:latin typeface="Times New Roman" pitchFamily="18" charset="0"/>
              <a:cs typeface="Times New Roman" pitchFamily="18" charset="0"/>
            </a:endParaRPr>
          </a:p>
          <a:p>
            <a:pPr>
              <a:buNone/>
            </a:pPr>
            <a:endParaRPr lang="cs-CZ" sz="2000" dirty="0" smtClean="0">
              <a:latin typeface="Times New Roman" pitchFamily="18" charset="0"/>
              <a:cs typeface="Times New Roman" pitchFamily="18" charset="0"/>
            </a:endParaRPr>
          </a:p>
          <a:p>
            <a:pPr>
              <a:buNone/>
            </a:pPr>
            <a:r>
              <a:rPr lang="cs-CZ" sz="2000" dirty="0" smtClean="0">
                <a:latin typeface="Times New Roman" pitchFamily="18" charset="0"/>
                <a:cs typeface="Times New Roman" pitchFamily="18" charset="0"/>
              </a:rPr>
              <a:t>Ve smyslu § 151o/1 lze rozlišit tyto </a:t>
            </a:r>
            <a:r>
              <a:rPr lang="cs-CZ" sz="2000" b="1" dirty="0" smtClean="0">
                <a:latin typeface="Times New Roman" pitchFamily="18" charset="0"/>
                <a:cs typeface="Times New Roman" pitchFamily="18" charset="0"/>
              </a:rPr>
              <a:t>způsoby původního vzniku věcným břemen: </a:t>
            </a:r>
          </a:p>
          <a:p>
            <a:endParaRPr lang="cs-CZ" sz="2000" dirty="0" smtClean="0">
              <a:latin typeface="Times New Roman" pitchFamily="18" charset="0"/>
              <a:cs typeface="Times New Roman" pitchFamily="18" charset="0"/>
            </a:endParaRPr>
          </a:p>
          <a:p>
            <a:pPr>
              <a:buNone/>
            </a:pPr>
            <a:r>
              <a:rPr lang="cs-CZ" sz="2000" dirty="0" smtClean="0">
                <a:latin typeface="Times New Roman" pitchFamily="18" charset="0"/>
                <a:cs typeface="Times New Roman" pitchFamily="18" charset="0"/>
              </a:rPr>
              <a:t>• </a:t>
            </a:r>
            <a:r>
              <a:rPr lang="cs-CZ" sz="2000" b="1" dirty="0" smtClean="0">
                <a:latin typeface="Times New Roman" pitchFamily="18" charset="0"/>
                <a:cs typeface="Times New Roman" pitchFamily="18" charset="0"/>
              </a:rPr>
              <a:t>za zákona </a:t>
            </a:r>
            <a:endParaRPr lang="cs-CZ" sz="2000" dirty="0" smtClean="0">
              <a:latin typeface="Times New Roman" pitchFamily="18" charset="0"/>
              <a:cs typeface="Times New Roman" pitchFamily="18" charset="0"/>
            </a:endParaRPr>
          </a:p>
          <a:p>
            <a:r>
              <a:rPr lang="cs-CZ" sz="2000" dirty="0" smtClean="0">
                <a:latin typeface="Times New Roman" pitchFamily="18" charset="0"/>
                <a:cs typeface="Times New Roman" pitchFamily="18" charset="0"/>
              </a:rPr>
              <a:t>Věcné </a:t>
            </a:r>
            <a:r>
              <a:rPr lang="cs-CZ" sz="2000" dirty="0" smtClean="0">
                <a:latin typeface="Times New Roman" pitchFamily="18" charset="0"/>
                <a:cs typeface="Times New Roman" pitchFamily="18" charset="0"/>
              </a:rPr>
              <a:t>břemeno vzniká přímo na základě skutečností uvedených v právním předpise (elektrizační zák. č. 79/1957 Sb., plynárenský zák. č. 67/1960 Sb.). </a:t>
            </a:r>
          </a:p>
          <a:p>
            <a:endParaRPr lang="cs-CZ" sz="2000" dirty="0" smtClean="0">
              <a:latin typeface="Times New Roman" pitchFamily="18" charset="0"/>
              <a:cs typeface="Times New Roman" pitchFamily="18" charset="0"/>
            </a:endParaRPr>
          </a:p>
          <a:p>
            <a:pPr>
              <a:buNone/>
            </a:pPr>
            <a:r>
              <a:rPr lang="cs-CZ" sz="2000" dirty="0" smtClean="0">
                <a:latin typeface="Times New Roman" pitchFamily="18" charset="0"/>
                <a:cs typeface="Times New Roman" pitchFamily="18" charset="0"/>
              </a:rPr>
              <a:t>• </a:t>
            </a:r>
            <a:r>
              <a:rPr lang="cs-CZ" sz="2000" b="1" dirty="0" smtClean="0">
                <a:latin typeface="Times New Roman" pitchFamily="18" charset="0"/>
                <a:cs typeface="Times New Roman" pitchFamily="18" charset="0"/>
              </a:rPr>
              <a:t>rozhodnutím příslušného orgánu </a:t>
            </a:r>
            <a:endParaRPr lang="cs-CZ" sz="2000" dirty="0" smtClean="0">
              <a:latin typeface="Times New Roman" pitchFamily="18" charset="0"/>
              <a:cs typeface="Times New Roman" pitchFamily="18" charset="0"/>
            </a:endParaRPr>
          </a:p>
          <a:p>
            <a:r>
              <a:rPr lang="cs-CZ" sz="2000" dirty="0" smtClean="0">
                <a:latin typeface="Times New Roman" pitchFamily="18" charset="0"/>
                <a:cs typeface="Times New Roman" pitchFamily="18" charset="0"/>
              </a:rPr>
              <a:t>Pokud </a:t>
            </a:r>
            <a:r>
              <a:rPr lang="cs-CZ" sz="2000" dirty="0" smtClean="0">
                <a:latin typeface="Times New Roman" pitchFamily="18" charset="0"/>
                <a:cs typeface="Times New Roman" pitchFamily="18" charset="0"/>
              </a:rPr>
              <a:t>právní předpis umožňuje zřízení věcného břemene rozhodnutím příslušného orgánu, vzniká věcné břemeno právní mocí rozhodnutí (např. rozhodnutím o vyvlastnění § 109 stavebního zákona). </a:t>
            </a:r>
          </a:p>
          <a:p>
            <a:endParaRPr lang="cs-CZ" sz="2000" dirty="0" smtClean="0">
              <a:latin typeface="Times New Roman" pitchFamily="18" charset="0"/>
              <a:cs typeface="Times New Roman" pitchFamily="18" charset="0"/>
            </a:endParaRPr>
          </a:p>
          <a:p>
            <a:pPr>
              <a:buNone/>
            </a:pPr>
            <a:r>
              <a:rPr lang="cs-CZ" sz="2000" dirty="0" smtClean="0">
                <a:latin typeface="Times New Roman" pitchFamily="18" charset="0"/>
                <a:cs typeface="Times New Roman" pitchFamily="18" charset="0"/>
              </a:rPr>
              <a:t>• </a:t>
            </a:r>
            <a:r>
              <a:rPr lang="cs-CZ" sz="2000" b="1" dirty="0" smtClean="0">
                <a:latin typeface="Times New Roman" pitchFamily="18" charset="0"/>
                <a:cs typeface="Times New Roman" pitchFamily="18" charset="0"/>
              </a:rPr>
              <a:t>písemnou smlouvou </a:t>
            </a:r>
            <a:endParaRPr lang="cs-CZ" sz="2000" dirty="0" smtClean="0">
              <a:latin typeface="Times New Roman" pitchFamily="18" charset="0"/>
              <a:cs typeface="Times New Roman" pitchFamily="18" charset="0"/>
            </a:endParaRPr>
          </a:p>
          <a:p>
            <a:r>
              <a:rPr lang="cs-CZ" sz="2000" dirty="0" smtClean="0">
                <a:latin typeface="Times New Roman" pitchFamily="18" charset="0"/>
                <a:cs typeface="Times New Roman" pitchFamily="18" charset="0"/>
              </a:rPr>
              <a:t>Pro </a:t>
            </a:r>
            <a:r>
              <a:rPr lang="cs-CZ" sz="2000" dirty="0" smtClean="0">
                <a:latin typeface="Times New Roman" pitchFamily="18" charset="0"/>
                <a:cs typeface="Times New Roman" pitchFamily="18" charset="0"/>
              </a:rPr>
              <a:t>uzavření smlouvy o zřízení věcného břemene platí obecná ustanovení OZ o právních úkonech (§ 34 a </a:t>
            </a:r>
            <a:r>
              <a:rPr lang="cs-CZ" sz="2000" dirty="0" err="1" smtClean="0">
                <a:latin typeface="Times New Roman" pitchFamily="18" charset="0"/>
                <a:cs typeface="Times New Roman" pitchFamily="18" charset="0"/>
              </a:rPr>
              <a:t>násl</a:t>
            </a:r>
            <a:r>
              <a:rPr lang="cs-CZ" sz="2000" dirty="0" smtClean="0">
                <a:latin typeface="Times New Roman" pitchFamily="18" charset="0"/>
                <a:cs typeface="Times New Roman" pitchFamily="18" charset="0"/>
              </a:rPr>
              <a:t>.), speciálně pak o smlouvách. Nutná písemná forma. K nabytí práva je nutný vklad do katastru nemovitostí. </a:t>
            </a:r>
          </a:p>
          <a:p>
            <a:endParaRPr lang="cs-CZ" sz="2000" dirty="0" smtClean="0">
              <a:latin typeface="Times New Roman" pitchFamily="18" charset="0"/>
              <a:cs typeface="Times New Roman" pitchFamily="18" charset="0"/>
            </a:endParaRPr>
          </a:p>
          <a:p>
            <a:pPr>
              <a:buNone/>
            </a:pPr>
            <a:r>
              <a:rPr lang="cs-CZ" sz="2000" dirty="0" smtClean="0">
                <a:latin typeface="Times New Roman" pitchFamily="18" charset="0"/>
                <a:cs typeface="Times New Roman" pitchFamily="18" charset="0"/>
              </a:rPr>
              <a:t>• </a:t>
            </a:r>
            <a:r>
              <a:rPr lang="cs-CZ" sz="2000" b="1" dirty="0" smtClean="0">
                <a:latin typeface="Times New Roman" pitchFamily="18" charset="0"/>
                <a:cs typeface="Times New Roman" pitchFamily="18" charset="0"/>
              </a:rPr>
              <a:t>na základě závěti ve spojení s výsledky řízení o dědictví </a:t>
            </a:r>
            <a:endParaRPr lang="cs-CZ" sz="2000" dirty="0" smtClean="0">
              <a:latin typeface="Times New Roman" pitchFamily="18" charset="0"/>
              <a:cs typeface="Times New Roman" pitchFamily="18" charset="0"/>
            </a:endParaRPr>
          </a:p>
          <a:p>
            <a:r>
              <a:rPr lang="cs-CZ" sz="2000" dirty="0" smtClean="0">
                <a:latin typeface="Times New Roman" pitchFamily="18" charset="0"/>
                <a:cs typeface="Times New Roman" pitchFamily="18" charset="0"/>
              </a:rPr>
              <a:t>Vzniká </a:t>
            </a:r>
            <a:r>
              <a:rPr lang="cs-CZ" sz="2000" dirty="0" smtClean="0">
                <a:latin typeface="Times New Roman" pitchFamily="18" charset="0"/>
                <a:cs typeface="Times New Roman" pitchFamily="18" charset="0"/>
              </a:rPr>
              <a:t>v okamžiku smrti zůstavitele. Možnost zůstavitele zřídit závětí věcné břemeno je důsledkem výkonu jeho vlastnického práva. </a:t>
            </a:r>
          </a:p>
          <a:p>
            <a:endParaRPr lang="cs-CZ" sz="2000" dirty="0" smtClean="0">
              <a:latin typeface="Times New Roman" pitchFamily="18" charset="0"/>
              <a:cs typeface="Times New Roman" pitchFamily="18" charset="0"/>
            </a:endParaRPr>
          </a:p>
          <a:p>
            <a:pPr>
              <a:buNone/>
            </a:pPr>
            <a:r>
              <a:rPr lang="cs-CZ" sz="2000" dirty="0" smtClean="0">
                <a:latin typeface="Times New Roman" pitchFamily="18" charset="0"/>
                <a:cs typeface="Times New Roman" pitchFamily="18" charset="0"/>
              </a:rPr>
              <a:t>• </a:t>
            </a:r>
            <a:r>
              <a:rPr lang="cs-CZ" sz="2000" b="1" dirty="0" smtClean="0">
                <a:latin typeface="Times New Roman" pitchFamily="18" charset="0"/>
                <a:cs typeface="Times New Roman" pitchFamily="18" charset="0"/>
              </a:rPr>
              <a:t>vydržením </a:t>
            </a:r>
            <a:endParaRPr lang="cs-CZ" sz="2000" dirty="0" smtClean="0">
              <a:latin typeface="Times New Roman" pitchFamily="18" charset="0"/>
              <a:cs typeface="Times New Roman" pitchFamily="18" charset="0"/>
            </a:endParaRPr>
          </a:p>
          <a:p>
            <a:r>
              <a:rPr lang="cs-CZ" sz="2000" dirty="0" smtClean="0">
                <a:latin typeface="Times New Roman" pitchFamily="18" charset="0"/>
                <a:cs typeface="Times New Roman" pitchFamily="18" charset="0"/>
              </a:rPr>
              <a:t>Podle </a:t>
            </a:r>
            <a:r>
              <a:rPr lang="cs-CZ" sz="2000" dirty="0" smtClean="0">
                <a:latin typeface="Times New Roman" pitchFamily="18" charset="0"/>
                <a:cs typeface="Times New Roman" pitchFamily="18" charset="0"/>
              </a:rPr>
              <a:t>OZ může věcné břemeno vydržet osoba, která vykonává právo odpovídající věcné břemeno v dobré víře, nepřetržitě po dobu 10 let. Vydržením nelze </a:t>
            </a:r>
          </a:p>
          <a:p>
            <a:endParaRPr lang="cs-CZ" sz="2000" dirty="0" smtClean="0">
              <a:latin typeface="Times New Roman" pitchFamily="18" charset="0"/>
              <a:cs typeface="Times New Roman" pitchFamily="18" charset="0"/>
            </a:endParaRPr>
          </a:p>
          <a:p>
            <a:pPr>
              <a:buNone/>
            </a:pPr>
            <a:r>
              <a:rPr lang="cs-CZ" sz="2000" dirty="0" smtClean="0">
                <a:latin typeface="Times New Roman" pitchFamily="18" charset="0"/>
                <a:cs typeface="Times New Roman" pitchFamily="18" charset="0"/>
              </a:rPr>
              <a:t>• </a:t>
            </a:r>
            <a:r>
              <a:rPr lang="cs-CZ" sz="2000" b="1" dirty="0" smtClean="0">
                <a:latin typeface="Times New Roman" pitchFamily="18" charset="0"/>
                <a:cs typeface="Times New Roman" pitchFamily="18" charset="0"/>
              </a:rPr>
              <a:t>schválenou dohodou dědiců </a:t>
            </a:r>
            <a:endParaRPr lang="cs-CZ" sz="2000" dirty="0" smtClean="0">
              <a:latin typeface="Times New Roman" pitchFamily="18" charset="0"/>
              <a:cs typeface="Times New Roman" pitchFamily="18" charset="0"/>
            </a:endParaRPr>
          </a:p>
          <a:p>
            <a:r>
              <a:rPr lang="cs-CZ" sz="2000" dirty="0" smtClean="0">
                <a:latin typeface="Times New Roman" pitchFamily="18" charset="0"/>
                <a:cs typeface="Times New Roman" pitchFamily="18" charset="0"/>
              </a:rPr>
              <a:t>nelze </a:t>
            </a:r>
            <a:r>
              <a:rPr lang="cs-CZ" sz="2000" dirty="0" smtClean="0">
                <a:latin typeface="Times New Roman" pitchFamily="18" charset="0"/>
                <a:cs typeface="Times New Roman" pitchFamily="18" charset="0"/>
              </a:rPr>
              <a:t>nabýt právo odpovídající věcnému břemenu k věcem, které nemohou být předmětem vlastnictví nebo jsou ve vlast. státu či zákonem pověřené PO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214422"/>
          </a:xfrm>
        </p:spPr>
        <p:txBody>
          <a:bodyPr>
            <a:normAutofit/>
          </a:bodyPr>
          <a:lstStyle/>
          <a:p>
            <a:r>
              <a:rPr lang="cs-CZ" sz="1800" dirty="0" smtClean="0"/>
              <a:t/>
            </a:r>
            <a:br>
              <a:rPr lang="cs-CZ" sz="1800" dirty="0" smtClean="0"/>
            </a:br>
            <a:r>
              <a:rPr lang="cs-CZ" sz="1800" b="1" i="1" dirty="0" smtClean="0"/>
              <a:t>Zadržovací právo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a:bodyPr>
          <a:lstStyle/>
          <a:p>
            <a:pPr>
              <a:buNone/>
            </a:pPr>
            <a:r>
              <a:rPr lang="cs-CZ" sz="1800" dirty="0" smtClean="0">
                <a:latin typeface="Times New Roman" pitchFamily="18" charset="0"/>
                <a:cs typeface="Times New Roman" pitchFamily="18" charset="0"/>
              </a:rPr>
              <a:t>Zadržovací (retenční) právo představuje oprávnění věřitele zadržet movitou věc dlužníka k zajištění své, zpravidla splatné, pohledávky. </a:t>
            </a:r>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K </a:t>
            </a:r>
            <a:r>
              <a:rPr lang="cs-CZ" sz="1800" dirty="0" smtClean="0">
                <a:latin typeface="Times New Roman" pitchFamily="18" charset="0"/>
                <a:cs typeface="Times New Roman" pitchFamily="18" charset="0"/>
              </a:rPr>
              <a:t>zajištění nesplatných pohledávek může věřitel použít zadržovací právo, není-li jeho dlužník schopen po delší dobu plnit své platné závazky. </a:t>
            </a:r>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Zadržovací </a:t>
            </a:r>
            <a:r>
              <a:rPr lang="cs-CZ" sz="1800" dirty="0" smtClean="0">
                <a:latin typeface="Times New Roman" pitchFamily="18" charset="0"/>
                <a:cs typeface="Times New Roman" pitchFamily="18" charset="0"/>
              </a:rPr>
              <a:t>právo nelze užít u nemovitostí. </a:t>
            </a:r>
            <a:endParaRPr lang="cs-CZ" sz="1800" dirty="0" smtClean="0">
              <a:latin typeface="Times New Roman" pitchFamily="18" charset="0"/>
              <a:cs typeface="Times New Roman" pitchFamily="18" charset="0"/>
            </a:endParaRPr>
          </a:p>
          <a:p>
            <a:pPr>
              <a:buNone/>
            </a:pPr>
            <a:endParaRPr lang="cs-CZ" sz="1800" dirty="0" smtClean="0">
              <a:latin typeface="Times New Roman" pitchFamily="18" charset="0"/>
              <a:cs typeface="Times New Roman" pitchFamily="18" charset="0"/>
            </a:endParaRPr>
          </a:p>
          <a:p>
            <a:r>
              <a:rPr lang="cs-CZ" sz="1800" dirty="0" smtClean="0">
                <a:latin typeface="Times New Roman" pitchFamily="18" charset="0"/>
                <a:cs typeface="Times New Roman" pitchFamily="18" charset="0"/>
              </a:rPr>
              <a:t>Zadržovací právo </a:t>
            </a:r>
            <a:r>
              <a:rPr lang="cs-CZ" sz="1800" b="1" dirty="0" smtClean="0">
                <a:latin typeface="Times New Roman" pitchFamily="18" charset="0"/>
                <a:cs typeface="Times New Roman" pitchFamily="18" charset="0"/>
              </a:rPr>
              <a:t>vzniká </a:t>
            </a:r>
            <a:r>
              <a:rPr lang="cs-CZ" sz="1800" dirty="0" smtClean="0">
                <a:latin typeface="Times New Roman" pitchFamily="18" charset="0"/>
                <a:cs typeface="Times New Roman" pitchFamily="18" charset="0"/>
              </a:rPr>
              <a:t>svémocným zadržením movité věci. </a:t>
            </a:r>
            <a:endParaRPr lang="cs-CZ" sz="1800" dirty="0" smtClean="0">
              <a:latin typeface="Times New Roman" pitchFamily="18" charset="0"/>
              <a:cs typeface="Times New Roman" pitchFamily="18" charset="0"/>
            </a:endParaRPr>
          </a:p>
          <a:p>
            <a:r>
              <a:rPr lang="cs-CZ" sz="1800" dirty="0" smtClean="0">
                <a:latin typeface="Times New Roman" pitchFamily="18" charset="0"/>
                <a:cs typeface="Times New Roman" pitchFamily="18" charset="0"/>
              </a:rPr>
              <a:t>Oprávněn </a:t>
            </a:r>
            <a:r>
              <a:rPr lang="cs-CZ" sz="1800" dirty="0" smtClean="0">
                <a:latin typeface="Times New Roman" pitchFamily="18" charset="0"/>
                <a:cs typeface="Times New Roman" pitchFamily="18" charset="0"/>
              </a:rPr>
              <a:t>zadržet věc je pouze ten, kdo je povinen věc vydat, na rozdíl od zástav.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má zadrž. právo </a:t>
            </a:r>
            <a:r>
              <a:rPr lang="cs-CZ" sz="1800" i="1" u="sng" dirty="0" smtClean="0">
                <a:latin typeface="Times New Roman" pitchFamily="18" charset="0"/>
                <a:cs typeface="Times New Roman" pitchFamily="18" charset="0"/>
              </a:rPr>
              <a:t>jen zajišťovací funkci</a:t>
            </a:r>
            <a:r>
              <a:rPr lang="cs-CZ" sz="1800" dirty="0" smtClean="0">
                <a:latin typeface="Times New Roman" pitchFamily="18" charset="0"/>
                <a:cs typeface="Times New Roman" pitchFamily="18" charset="0"/>
              </a:rPr>
              <a:t>, nikoliv funkci uhrazovací. </a:t>
            </a:r>
            <a:endParaRPr lang="cs-CZ" sz="1800" dirty="0" smtClean="0">
              <a:latin typeface="Times New Roman" pitchFamily="18" charset="0"/>
              <a:cs typeface="Times New Roman" pitchFamily="18" charset="0"/>
            </a:endParaRPr>
          </a:p>
          <a:p>
            <a:r>
              <a:rPr lang="cs-CZ" sz="1800" dirty="0" smtClean="0">
                <a:latin typeface="Times New Roman" pitchFamily="18" charset="0"/>
                <a:cs typeface="Times New Roman" pitchFamily="18" charset="0"/>
              </a:rPr>
              <a:t>Zadržet </a:t>
            </a:r>
            <a:r>
              <a:rPr lang="cs-CZ" sz="1800" dirty="0" smtClean="0">
                <a:latin typeface="Times New Roman" pitchFamily="18" charset="0"/>
                <a:cs typeface="Times New Roman" pitchFamily="18" charset="0"/>
              </a:rPr>
              <a:t>nelze věc svémocně nebo lstivě odňatou (nevznikne právo). </a:t>
            </a:r>
            <a:endParaRPr lang="cs-CZ" sz="1800" dirty="0" smtClean="0">
              <a:latin typeface="Times New Roman" pitchFamily="18" charset="0"/>
              <a:cs typeface="Times New Roman" pitchFamily="18" charset="0"/>
            </a:endParaRPr>
          </a:p>
          <a:p>
            <a:pPr>
              <a:buNone/>
            </a:pPr>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K obsahu zadrž. práva patří právo oprávněného subjektu zadržet věc až do uspokojení své pohledávky. </a:t>
            </a:r>
            <a:endParaRPr lang="cs-CZ" sz="1800" dirty="0" smtClean="0">
              <a:latin typeface="Times New Roman" pitchFamily="18" charset="0"/>
              <a:cs typeface="Times New Roman" pitchFamily="18" charset="0"/>
            </a:endParaRPr>
          </a:p>
          <a:p>
            <a:r>
              <a:rPr lang="cs-CZ" sz="1800" dirty="0" smtClean="0">
                <a:latin typeface="Times New Roman" pitchFamily="18" charset="0"/>
                <a:cs typeface="Times New Roman" pitchFamily="18" charset="0"/>
              </a:rPr>
              <a:t>Bez </a:t>
            </a:r>
            <a:r>
              <a:rPr lang="cs-CZ" sz="1800" dirty="0" smtClean="0">
                <a:latin typeface="Times New Roman" pitchFamily="18" charset="0"/>
                <a:cs typeface="Times New Roman" pitchFamily="18" charset="0"/>
              </a:rPr>
              <a:t>zbytečného odkladu musí vyrozumět dlužníka o zadržení věci a o důvodech zadržení, též je povinen věc pečlivě opatrovat, chránit ji před poškozením, ztrátou a zničením. </a:t>
            </a:r>
          </a:p>
          <a:p>
            <a:r>
              <a:rPr lang="cs-CZ" sz="1800" dirty="0" smtClean="0">
                <a:latin typeface="Times New Roman" pitchFamily="18" charset="0"/>
                <a:cs typeface="Times New Roman" pitchFamily="18" charset="0"/>
              </a:rPr>
              <a:t>Zadržovací právo zanikne, jakmile zanikne hlavní závazkový vztah, především uspokojením pohledávky.</a:t>
            </a:r>
            <a:endParaRPr lang="cs-CZ" sz="1800" dirty="0">
              <a:latin typeface="Times New Roman" pitchFamily="18" charset="0"/>
              <a:cs typeface="Times New Roman" pitchFamily="18" charset="0"/>
            </a:endParaRPr>
          </a:p>
        </p:txBody>
      </p:sp>
    </p:spTree>
  </p:cSld>
  <p:clrMapOvr>
    <a:masterClrMapping/>
  </p:clrMapOvr>
  <p:transition>
    <p:wipe dir="d"/>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928670"/>
          </a:xfrm>
        </p:spPr>
        <p:txBody>
          <a:bodyPr>
            <a:normAutofit fontScale="90000"/>
          </a:bodyPr>
          <a:lstStyle/>
          <a:p>
            <a:r>
              <a:rPr lang="cs-CZ" sz="1800" dirty="0" smtClean="0"/>
              <a:t/>
            </a:r>
            <a:br>
              <a:rPr lang="cs-CZ" sz="1800" dirty="0" smtClean="0"/>
            </a:br>
            <a:r>
              <a:rPr lang="cs-CZ" sz="1800" b="1" i="1" dirty="0" smtClean="0"/>
              <a:t>závazky -</a:t>
            </a:r>
            <a:r>
              <a:rPr lang="cs-CZ" sz="1800" b="1" i="1" dirty="0" smtClean="0"/>
              <a:t/>
            </a:r>
            <a:br>
              <a:rPr lang="cs-CZ" sz="1800" b="1" i="1" dirty="0" smtClean="0"/>
            </a:br>
            <a:r>
              <a:rPr lang="cs-CZ" sz="1800" b="1" i="1" dirty="0" smtClean="0"/>
              <a:t>Pojem </a:t>
            </a:r>
            <a:r>
              <a:rPr lang="cs-CZ" sz="1800" b="1" i="1" dirty="0" smtClean="0"/>
              <a:t>a podstata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a:bodyPr>
          <a:lstStyle/>
          <a:p>
            <a:pPr>
              <a:buNone/>
            </a:pPr>
            <a:r>
              <a:rPr lang="cs-CZ" sz="1600" dirty="0" smtClean="0"/>
              <a:t>Závazkové právo je systémová část občanského práva, která upravuje mezi specifickými subjekty jednotlivé formy společenské směny hodnot. </a:t>
            </a:r>
            <a:endParaRPr lang="cs-CZ" sz="1600" dirty="0" smtClean="0"/>
          </a:p>
          <a:p>
            <a:pPr>
              <a:buNone/>
            </a:pPr>
            <a:r>
              <a:rPr lang="cs-CZ" sz="1600" dirty="0" smtClean="0"/>
              <a:t>Předpokladem </a:t>
            </a:r>
            <a:r>
              <a:rPr lang="cs-CZ" sz="1600" dirty="0" smtClean="0"/>
              <a:t>je, že se bude jednat o hodnoty majetkové povahy. </a:t>
            </a:r>
            <a:endParaRPr lang="cs-CZ" sz="1600" dirty="0" smtClean="0"/>
          </a:p>
          <a:p>
            <a:pPr>
              <a:buNone/>
            </a:pPr>
            <a:r>
              <a:rPr lang="cs-CZ" sz="1600" dirty="0" smtClean="0"/>
              <a:t>Mimoto </a:t>
            </a:r>
            <a:r>
              <a:rPr lang="cs-CZ" sz="1600" dirty="0" smtClean="0"/>
              <a:t>však občanskoprávní závazky poskytují i ochranu občanskoprávním majetkovým vztahům. </a:t>
            </a:r>
          </a:p>
          <a:p>
            <a:pPr>
              <a:buNone/>
            </a:pPr>
            <a:r>
              <a:rPr lang="cs-CZ" sz="1600" i="1" dirty="0" smtClean="0"/>
              <a:t>Závazkovým vztahem je právní vztah, ze kterého </a:t>
            </a:r>
            <a:r>
              <a:rPr lang="cs-CZ" sz="1600" b="1" i="1" dirty="0" smtClean="0"/>
              <a:t>věřiteli</a:t>
            </a:r>
            <a:r>
              <a:rPr lang="cs-CZ" sz="1600" i="1" dirty="0" smtClean="0"/>
              <a:t> vzniká právo na plnění (</a:t>
            </a:r>
            <a:r>
              <a:rPr lang="cs-CZ" sz="1600" i="1" u="sng" dirty="0" smtClean="0"/>
              <a:t>pohledávka</a:t>
            </a:r>
            <a:r>
              <a:rPr lang="cs-CZ" sz="1600" i="1" dirty="0" smtClean="0"/>
              <a:t>) od </a:t>
            </a:r>
            <a:r>
              <a:rPr lang="cs-CZ" sz="1600" b="1" i="1" dirty="0" smtClean="0"/>
              <a:t>dlužníka</a:t>
            </a:r>
            <a:r>
              <a:rPr lang="cs-CZ" sz="1600" i="1" dirty="0" smtClean="0"/>
              <a:t> a dlužníkovi vzniká povinnost splnit </a:t>
            </a:r>
            <a:r>
              <a:rPr lang="cs-CZ" sz="1600" i="1" u="sng" dirty="0" smtClean="0"/>
              <a:t>závazek</a:t>
            </a:r>
            <a:r>
              <a:rPr lang="cs-CZ" sz="1600" i="1" dirty="0" smtClean="0"/>
              <a:t> (§ 488). </a:t>
            </a:r>
          </a:p>
          <a:p>
            <a:pPr>
              <a:buNone/>
            </a:pPr>
            <a:r>
              <a:rPr lang="cs-CZ" sz="1600" i="1" dirty="0" smtClean="0"/>
              <a:t>Z platného závazku je dlužník povinen </a:t>
            </a:r>
            <a:r>
              <a:rPr lang="cs-CZ" sz="1600" b="1" i="1" dirty="0" smtClean="0"/>
              <a:t>něco dát, konat, něčeho se zdržet nebo něco trpět </a:t>
            </a:r>
            <a:r>
              <a:rPr lang="cs-CZ" sz="1600" i="1" dirty="0" smtClean="0"/>
              <a:t>a věřitel je oprávněn to od něj </a:t>
            </a:r>
            <a:r>
              <a:rPr lang="cs-CZ" sz="1600" b="1" i="1" dirty="0" smtClean="0"/>
              <a:t>požadovat</a:t>
            </a:r>
            <a:r>
              <a:rPr lang="cs-CZ" sz="1600" i="1" dirty="0" smtClean="0"/>
              <a:t> (§ 494). </a:t>
            </a:r>
          </a:p>
          <a:p>
            <a:pPr>
              <a:buNone/>
            </a:pPr>
            <a:r>
              <a:rPr lang="cs-CZ" sz="1600" dirty="0" smtClean="0"/>
              <a:t>Zároveň je však i věřitel povinen respektovat oprávněné zájmy dlužníka. </a:t>
            </a:r>
            <a:endParaRPr lang="cs-CZ" sz="1600" dirty="0" smtClean="0"/>
          </a:p>
          <a:p>
            <a:pPr>
              <a:buNone/>
            </a:pPr>
            <a:r>
              <a:rPr lang="cs-CZ" sz="1600" dirty="0" smtClean="0"/>
              <a:t>Obě </a:t>
            </a:r>
            <a:r>
              <a:rPr lang="cs-CZ" sz="1600" dirty="0" smtClean="0"/>
              <a:t>strany závazkového vztahu mají vedle práva na plnění a povinnosti plnění poskytnout rovněž povinnost poskytnout součinnost k řádnému a včasnému plnění závazků a odpovídající právo na tuto součinnost. </a:t>
            </a:r>
            <a:endParaRPr lang="cs-CZ" sz="1600" dirty="0" smtClean="0"/>
          </a:p>
          <a:p>
            <a:pPr>
              <a:buNone/>
            </a:pPr>
            <a:endParaRPr lang="cs-CZ" sz="1600" dirty="0" smtClean="0"/>
          </a:p>
          <a:p>
            <a:pPr>
              <a:buNone/>
            </a:pPr>
            <a:r>
              <a:rPr lang="cs-CZ" sz="1600" i="1" dirty="0" smtClean="0"/>
              <a:t>Právním důvodem vzniku závazků může být rozsáhlý okruh právních skutečností jako</a:t>
            </a:r>
            <a:r>
              <a:rPr lang="cs-CZ" sz="1600" dirty="0" smtClean="0"/>
              <a:t>: </a:t>
            </a:r>
          </a:p>
          <a:p>
            <a:r>
              <a:rPr lang="cs-CZ" sz="1600" b="1" dirty="0" smtClean="0"/>
              <a:t>závazky </a:t>
            </a:r>
            <a:r>
              <a:rPr lang="cs-CZ" sz="1600" b="1" dirty="0" smtClean="0"/>
              <a:t>ze smluv </a:t>
            </a:r>
            <a:r>
              <a:rPr lang="cs-CZ" sz="1600" dirty="0" smtClean="0"/>
              <a:t>(</a:t>
            </a:r>
            <a:r>
              <a:rPr lang="cs-CZ" sz="1600" dirty="0" err="1" smtClean="0"/>
              <a:t>obligationes</a:t>
            </a:r>
            <a:r>
              <a:rPr lang="cs-CZ" sz="1600" dirty="0" smtClean="0"/>
              <a:t> ex </a:t>
            </a:r>
            <a:r>
              <a:rPr lang="cs-CZ" sz="1600" dirty="0" err="1" smtClean="0"/>
              <a:t>contractu</a:t>
            </a:r>
            <a:r>
              <a:rPr lang="cs-CZ" sz="1600" dirty="0" smtClean="0"/>
              <a:t>) </a:t>
            </a:r>
          </a:p>
          <a:p>
            <a:r>
              <a:rPr lang="cs-CZ" sz="1600" b="1" dirty="0" smtClean="0"/>
              <a:t>závazky </a:t>
            </a:r>
            <a:r>
              <a:rPr lang="cs-CZ" sz="1600" b="1" dirty="0" smtClean="0"/>
              <a:t>z porušení právní povinnosti </a:t>
            </a:r>
            <a:r>
              <a:rPr lang="cs-CZ" sz="1600" dirty="0" smtClean="0"/>
              <a:t>(</a:t>
            </a:r>
            <a:r>
              <a:rPr lang="cs-CZ" sz="1600" dirty="0" err="1" smtClean="0"/>
              <a:t>obligationes</a:t>
            </a:r>
            <a:r>
              <a:rPr lang="cs-CZ" sz="1600" dirty="0" smtClean="0"/>
              <a:t> ex </a:t>
            </a:r>
            <a:r>
              <a:rPr lang="cs-CZ" sz="1600" dirty="0" err="1" smtClean="0"/>
              <a:t>delicto</a:t>
            </a:r>
            <a:r>
              <a:rPr lang="cs-CZ" sz="1600" dirty="0" smtClean="0"/>
              <a:t>) </a:t>
            </a:r>
          </a:p>
          <a:p>
            <a:r>
              <a:rPr lang="cs-CZ" sz="1600" b="1" dirty="0" smtClean="0"/>
              <a:t>závazky </a:t>
            </a:r>
            <a:r>
              <a:rPr lang="cs-CZ" sz="1600" b="1" dirty="0" smtClean="0"/>
              <a:t>z jiných právních důvodů </a:t>
            </a:r>
            <a:r>
              <a:rPr lang="cs-CZ" sz="1600" dirty="0" smtClean="0"/>
              <a:t>(</a:t>
            </a:r>
            <a:r>
              <a:rPr lang="cs-CZ" sz="1600" dirty="0" err="1" smtClean="0"/>
              <a:t>obligationes</a:t>
            </a:r>
            <a:r>
              <a:rPr lang="cs-CZ" sz="1600" dirty="0" smtClean="0"/>
              <a:t> ex </a:t>
            </a:r>
            <a:r>
              <a:rPr lang="cs-CZ" sz="1600" dirty="0" err="1" smtClean="0"/>
              <a:t>variis</a:t>
            </a:r>
            <a:r>
              <a:rPr lang="cs-CZ" sz="1600" dirty="0" smtClean="0"/>
              <a:t> </a:t>
            </a:r>
            <a:r>
              <a:rPr lang="cs-CZ" sz="1600" dirty="0" err="1" smtClean="0"/>
              <a:t>causarum</a:t>
            </a:r>
            <a:r>
              <a:rPr lang="cs-CZ" sz="1600" dirty="0" smtClean="0"/>
              <a:t> </a:t>
            </a:r>
            <a:r>
              <a:rPr lang="cs-CZ" sz="1600" dirty="0" err="1" smtClean="0"/>
              <a:t>figuris</a:t>
            </a:r>
            <a:r>
              <a:rPr lang="cs-CZ" sz="1600" dirty="0" smtClean="0"/>
              <a:t>)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000108"/>
          </a:xfrm>
        </p:spPr>
        <p:txBody>
          <a:bodyPr>
            <a:normAutofit/>
          </a:bodyPr>
          <a:lstStyle/>
          <a:p>
            <a:r>
              <a:rPr lang="cs-CZ" sz="1800" dirty="0" smtClean="0"/>
              <a:t/>
            </a:r>
            <a:br>
              <a:rPr lang="cs-CZ" sz="1800" dirty="0" smtClean="0"/>
            </a:br>
            <a:r>
              <a:rPr lang="cs-CZ" sz="1800" b="1" i="1" dirty="0" smtClean="0"/>
              <a:t>Prvky a základní třídění závazkových vztahů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a:bodyPr>
          <a:lstStyle/>
          <a:p>
            <a:pPr>
              <a:buNone/>
            </a:pPr>
            <a:r>
              <a:rPr lang="cs-CZ" sz="1600" dirty="0" smtClean="0">
                <a:latin typeface="Times New Roman" pitchFamily="18" charset="0"/>
                <a:cs typeface="Times New Roman" pitchFamily="18" charset="0"/>
              </a:rPr>
              <a:t>Obdobně jako v ostatních právních vztazích i v občanskoprávních závazcích je možné provést analýzu jejich struktury, kterou tvoří tři prvky: </a:t>
            </a:r>
          </a:p>
          <a:p>
            <a:r>
              <a:rPr lang="cs-CZ" sz="1600" b="1" dirty="0" smtClean="0">
                <a:latin typeface="Times New Roman" pitchFamily="18" charset="0"/>
                <a:cs typeface="Times New Roman" pitchFamily="18" charset="0"/>
              </a:rPr>
              <a:t>subjekty</a:t>
            </a:r>
            <a:r>
              <a:rPr lang="cs-CZ" sz="1600" dirty="0" smtClean="0">
                <a:latin typeface="Times New Roman" pitchFamily="18" charset="0"/>
                <a:cs typeface="Times New Roman" pitchFamily="18" charset="0"/>
              </a:rPr>
              <a:t> </a:t>
            </a:r>
            <a:r>
              <a:rPr lang="cs-CZ" sz="1600" dirty="0" smtClean="0">
                <a:latin typeface="Times New Roman" pitchFamily="18" charset="0"/>
                <a:cs typeface="Times New Roman" pitchFamily="18" charset="0"/>
              </a:rPr>
              <a:t>(strany mezi nimiž závazek vzniká) </a:t>
            </a:r>
          </a:p>
          <a:p>
            <a:r>
              <a:rPr lang="cs-CZ" sz="1600" b="1" dirty="0" smtClean="0">
                <a:latin typeface="Times New Roman" pitchFamily="18" charset="0"/>
                <a:cs typeface="Times New Roman" pitchFamily="18" charset="0"/>
              </a:rPr>
              <a:t>předmět </a:t>
            </a:r>
            <a:r>
              <a:rPr lang="cs-CZ" sz="1600" dirty="0" smtClean="0">
                <a:latin typeface="Times New Roman" pitchFamily="18" charset="0"/>
                <a:cs typeface="Times New Roman" pitchFamily="18" charset="0"/>
              </a:rPr>
              <a:t>(ke kterému směřuje zájem stran</a:t>
            </a:r>
            <a:r>
              <a:rPr lang="cs-CZ" sz="1600" dirty="0" smtClean="0">
                <a:latin typeface="Times New Roman" pitchFamily="18" charset="0"/>
                <a:cs typeface="Times New Roman" pitchFamily="18" charset="0"/>
              </a:rPr>
              <a:t>)</a:t>
            </a:r>
            <a:endParaRPr lang="cs-CZ" sz="1600" dirty="0" smtClean="0">
              <a:latin typeface="Times New Roman" pitchFamily="18" charset="0"/>
              <a:cs typeface="Times New Roman" pitchFamily="18" charset="0"/>
            </a:endParaRPr>
          </a:p>
          <a:p>
            <a:r>
              <a:rPr lang="cs-CZ" sz="1600" b="1" dirty="0" smtClean="0">
                <a:latin typeface="Times New Roman" pitchFamily="18" charset="0"/>
                <a:cs typeface="Times New Roman" pitchFamily="18" charset="0"/>
              </a:rPr>
              <a:t>obsah </a:t>
            </a:r>
            <a:r>
              <a:rPr lang="cs-CZ" sz="1600" b="1" dirty="0" smtClean="0">
                <a:latin typeface="Times New Roman" pitchFamily="18" charset="0"/>
                <a:cs typeface="Times New Roman" pitchFamily="18" charset="0"/>
              </a:rPr>
              <a:t>závazkových vztahů </a:t>
            </a:r>
            <a:endParaRPr lang="cs-CZ" sz="1600" dirty="0" smtClean="0">
              <a:latin typeface="Times New Roman" pitchFamily="18" charset="0"/>
              <a:cs typeface="Times New Roman" pitchFamily="18" charset="0"/>
            </a:endParaRPr>
          </a:p>
          <a:p>
            <a:pPr>
              <a:buNone/>
            </a:pPr>
            <a:r>
              <a:rPr lang="cs-CZ" sz="1600" dirty="0" smtClean="0">
                <a:latin typeface="Times New Roman" pitchFamily="18" charset="0"/>
                <a:cs typeface="Times New Roman" pitchFamily="18" charset="0"/>
              </a:rPr>
              <a:t>Stranou oprávněnou z obsahu závazku je </a:t>
            </a:r>
            <a:r>
              <a:rPr lang="cs-CZ" sz="1600" b="1" dirty="0" smtClean="0">
                <a:latin typeface="Times New Roman" pitchFamily="18" charset="0"/>
                <a:cs typeface="Times New Roman" pitchFamily="18" charset="0"/>
              </a:rPr>
              <a:t>věřitel</a:t>
            </a:r>
            <a:r>
              <a:rPr lang="cs-CZ" sz="1600" dirty="0" smtClean="0">
                <a:latin typeface="Times New Roman" pitchFamily="18" charset="0"/>
                <a:cs typeface="Times New Roman" pitchFamily="18" charset="0"/>
              </a:rPr>
              <a:t>, stranou zavázanou </a:t>
            </a:r>
            <a:r>
              <a:rPr lang="cs-CZ" sz="1600" b="1" dirty="0" smtClean="0">
                <a:latin typeface="Times New Roman" pitchFamily="18" charset="0"/>
                <a:cs typeface="Times New Roman" pitchFamily="18" charset="0"/>
              </a:rPr>
              <a:t>dlužník.</a:t>
            </a:r>
            <a:r>
              <a:rPr lang="cs-CZ" sz="1600" dirty="0" smtClean="0">
                <a:latin typeface="Times New Roman" pitchFamily="18" charset="0"/>
                <a:cs typeface="Times New Roman" pitchFamily="18" charset="0"/>
              </a:rPr>
              <a:t> </a:t>
            </a:r>
            <a:endParaRPr lang="cs-CZ" sz="1600" dirty="0" smtClean="0">
              <a:latin typeface="Times New Roman" pitchFamily="18" charset="0"/>
              <a:cs typeface="Times New Roman" pitchFamily="18" charset="0"/>
            </a:endParaRPr>
          </a:p>
          <a:p>
            <a:pPr>
              <a:buNone/>
            </a:pPr>
            <a:r>
              <a:rPr lang="cs-CZ" sz="1600" dirty="0" smtClean="0">
                <a:latin typeface="Times New Roman" pitchFamily="18" charset="0"/>
                <a:cs typeface="Times New Roman" pitchFamily="18" charset="0"/>
              </a:rPr>
              <a:t>Za </a:t>
            </a:r>
            <a:r>
              <a:rPr lang="cs-CZ" sz="1600" dirty="0" smtClean="0">
                <a:latin typeface="Times New Roman" pitchFamily="18" charset="0"/>
                <a:cs typeface="Times New Roman" pitchFamily="18" charset="0"/>
              </a:rPr>
              <a:t>předmět závazku bývá označováno </a:t>
            </a:r>
            <a:r>
              <a:rPr lang="cs-CZ" sz="1600" b="1" dirty="0" smtClean="0">
                <a:latin typeface="Times New Roman" pitchFamily="18" charset="0"/>
                <a:cs typeface="Times New Roman" pitchFamily="18" charset="0"/>
              </a:rPr>
              <a:t>plnění,</a:t>
            </a:r>
            <a:r>
              <a:rPr lang="cs-CZ" sz="1600" dirty="0" smtClean="0">
                <a:latin typeface="Times New Roman" pitchFamily="18" charset="0"/>
                <a:cs typeface="Times New Roman" pitchFamily="18" charset="0"/>
              </a:rPr>
              <a:t> tj. určité chování dlužníka, kterého je oprávněn domáhat se věřitel. </a:t>
            </a:r>
            <a:endParaRPr lang="cs-CZ" sz="1600" dirty="0" smtClean="0">
              <a:latin typeface="Times New Roman" pitchFamily="18" charset="0"/>
              <a:cs typeface="Times New Roman" pitchFamily="18" charset="0"/>
            </a:endParaRPr>
          </a:p>
          <a:p>
            <a:pPr>
              <a:buNone/>
            </a:pPr>
            <a:r>
              <a:rPr lang="cs-CZ" sz="1600" dirty="0" smtClean="0">
                <a:latin typeface="Times New Roman" pitchFamily="18" charset="0"/>
                <a:cs typeface="Times New Roman" pitchFamily="18" charset="0"/>
              </a:rPr>
              <a:t>Obsah </a:t>
            </a:r>
            <a:r>
              <a:rPr lang="cs-CZ" sz="1600" dirty="0" smtClean="0">
                <a:latin typeface="Times New Roman" pitchFamily="18" charset="0"/>
                <a:cs typeface="Times New Roman" pitchFamily="18" charset="0"/>
              </a:rPr>
              <a:t>závazku pak stanoví </a:t>
            </a:r>
            <a:r>
              <a:rPr lang="cs-CZ" sz="1600" u="sng" dirty="0" smtClean="0">
                <a:latin typeface="Times New Roman" pitchFamily="18" charset="0"/>
                <a:cs typeface="Times New Roman" pitchFamily="18" charset="0"/>
              </a:rPr>
              <a:t>oprávnění věřitele a jim odpovídající povinnost dlužníka</a:t>
            </a:r>
            <a:r>
              <a:rPr lang="cs-CZ" sz="1600" u="sng" dirty="0" smtClean="0">
                <a:latin typeface="Times New Roman" pitchFamily="18" charset="0"/>
                <a:cs typeface="Times New Roman" pitchFamily="18" charset="0"/>
              </a:rPr>
              <a:t>.</a:t>
            </a:r>
          </a:p>
          <a:p>
            <a:pPr>
              <a:buNone/>
            </a:pPr>
            <a:endParaRPr lang="cs-CZ" sz="1600" u="sng" dirty="0" smtClean="0">
              <a:latin typeface="Times New Roman" pitchFamily="18" charset="0"/>
              <a:cs typeface="Times New Roman" pitchFamily="18" charset="0"/>
            </a:endParaRPr>
          </a:p>
          <a:p>
            <a:pPr>
              <a:buNone/>
            </a:pPr>
            <a:r>
              <a:rPr lang="cs-CZ" sz="1600" dirty="0" smtClean="0"/>
              <a:t>Podle předmětu plnění rozlišujeme následující typy závazků: </a:t>
            </a:r>
          </a:p>
          <a:p>
            <a:pPr>
              <a:buNone/>
            </a:pPr>
            <a:r>
              <a:rPr lang="cs-CZ" sz="1600" dirty="0" smtClean="0"/>
              <a:t>• </a:t>
            </a:r>
            <a:r>
              <a:rPr lang="cs-CZ" sz="1600" b="1" dirty="0" smtClean="0"/>
              <a:t>závazky </a:t>
            </a:r>
            <a:r>
              <a:rPr lang="cs-CZ" sz="1600" b="1" dirty="0" smtClean="0"/>
              <a:t>peněžité a nepeněžité </a:t>
            </a:r>
            <a:endParaRPr lang="cs-CZ" sz="1600" dirty="0" smtClean="0"/>
          </a:p>
          <a:p>
            <a:pPr>
              <a:buNone/>
            </a:pPr>
            <a:r>
              <a:rPr lang="cs-CZ" sz="1600" dirty="0" smtClean="0"/>
              <a:t>• </a:t>
            </a:r>
            <a:r>
              <a:rPr lang="cs-CZ" sz="1600" b="1" dirty="0" smtClean="0"/>
              <a:t>závazky úplatné a bezúplatné </a:t>
            </a:r>
            <a:endParaRPr lang="cs-CZ" sz="1600" b="1" dirty="0" smtClean="0"/>
          </a:p>
          <a:p>
            <a:pPr>
              <a:buNone/>
            </a:pPr>
            <a:r>
              <a:rPr lang="cs-CZ" sz="1600" dirty="0" smtClean="0"/>
              <a:t>• </a:t>
            </a:r>
            <a:r>
              <a:rPr lang="cs-CZ" sz="1600" b="1" dirty="0" smtClean="0"/>
              <a:t>závazky s plněním jednotlivě, druhově a alternativně určeným. </a:t>
            </a:r>
            <a:endParaRPr lang="cs-CZ" sz="1600" b="1" dirty="0" smtClean="0"/>
          </a:p>
          <a:p>
            <a:pPr>
              <a:buNone/>
            </a:pPr>
            <a:r>
              <a:rPr lang="cs-CZ" sz="1600" dirty="0" smtClean="0"/>
              <a:t>• </a:t>
            </a:r>
            <a:r>
              <a:rPr lang="cs-CZ" sz="1600" b="1" dirty="0" smtClean="0"/>
              <a:t>závazky naturální </a:t>
            </a:r>
            <a:r>
              <a:rPr lang="cs-CZ" sz="1600" b="1" dirty="0" smtClean="0"/>
              <a:t> - </a:t>
            </a:r>
            <a:r>
              <a:rPr lang="cs-CZ" sz="1600" dirty="0" smtClean="0"/>
              <a:t>zákonodárce </a:t>
            </a:r>
            <a:r>
              <a:rPr lang="cs-CZ" sz="1600" dirty="0" smtClean="0"/>
              <a:t>odmítá vybavit možností vymoci plnění prostřednictvím státního donucení nebo svépomoci, jsou vyjmenovány v § 455, podle něhož se za ně považují pouze: </a:t>
            </a:r>
          </a:p>
          <a:p>
            <a:r>
              <a:rPr lang="cs-CZ" sz="1600" dirty="0" smtClean="0"/>
              <a:t>závazky </a:t>
            </a:r>
            <a:r>
              <a:rPr lang="cs-CZ" sz="1600" dirty="0" smtClean="0"/>
              <a:t>ze hry a sázky mezi občany </a:t>
            </a:r>
          </a:p>
          <a:p>
            <a:r>
              <a:rPr lang="cs-CZ" sz="1600" dirty="0" smtClean="0"/>
              <a:t>závazky </a:t>
            </a:r>
            <a:r>
              <a:rPr lang="cs-CZ" sz="1600" dirty="0" smtClean="0"/>
              <a:t>z půjčky do hry a sázky mezi občany </a:t>
            </a:r>
          </a:p>
          <a:p>
            <a:r>
              <a:rPr lang="cs-CZ" sz="1600" dirty="0" smtClean="0"/>
              <a:t>závazky </a:t>
            </a:r>
            <a:r>
              <a:rPr lang="cs-CZ" sz="1600" dirty="0" smtClean="0"/>
              <a:t>promlčené, u nichž se dlužník dovolal promlčení </a:t>
            </a:r>
          </a:p>
          <a:p>
            <a:r>
              <a:rPr lang="cs-CZ" sz="1600" dirty="0" smtClean="0"/>
              <a:t>závazky </a:t>
            </a:r>
            <a:r>
              <a:rPr lang="cs-CZ" sz="1600" dirty="0" smtClean="0"/>
              <a:t>neplatné pouze pro nedostatek formy </a:t>
            </a:r>
          </a:p>
          <a:p>
            <a:pPr>
              <a:buNone/>
            </a:pPr>
            <a:endParaRPr lang="cs-CZ" sz="1600" b="1" dirty="0" smtClean="0"/>
          </a:p>
          <a:p>
            <a:pPr>
              <a:buNone/>
            </a:pPr>
            <a:endParaRPr lang="cs-CZ" sz="1600" b="1" dirty="0" smtClean="0"/>
          </a:p>
          <a:p>
            <a:pPr>
              <a:buNone/>
            </a:pPr>
            <a:endParaRPr lang="cs-CZ" sz="1600" b="1" dirty="0" smtClean="0"/>
          </a:p>
          <a:p>
            <a:pPr>
              <a:buNone/>
            </a:pPr>
            <a:endParaRPr lang="cs-CZ" sz="1600" u="sng" dirty="0">
              <a:latin typeface="Times New Roman" pitchFamily="18" charset="0"/>
              <a:cs typeface="Times New Roman" pitchFamily="18" charset="0"/>
            </a:endParaRPr>
          </a:p>
        </p:txBody>
      </p:sp>
    </p:spTree>
  </p:cSld>
  <p:clrMapOvr>
    <a:masterClrMapping/>
  </p:clrMapOvr>
  <p:transition>
    <p:wipe dir="d"/>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000108"/>
          </a:xfrm>
        </p:spPr>
        <p:txBody>
          <a:bodyPr>
            <a:normAutofit/>
          </a:bodyPr>
          <a:lstStyle/>
          <a:p>
            <a:r>
              <a:rPr lang="cs-CZ" sz="1600" b="1" dirty="0" smtClean="0"/>
              <a:t>Kupní smlouva, pojem, práva a povinnosti</a:t>
            </a:r>
            <a:endParaRPr lang="cs-CZ" sz="16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9001156" cy="5786454"/>
          </a:xfrm>
        </p:spPr>
        <p:txBody>
          <a:bodyPr>
            <a:normAutofit/>
          </a:bodyPr>
          <a:lstStyle/>
          <a:p>
            <a:pPr>
              <a:buNone/>
            </a:pPr>
            <a:r>
              <a:rPr lang="cs-CZ" sz="1600" b="1" dirty="0" smtClean="0"/>
              <a:t>Koupě </a:t>
            </a:r>
            <a:r>
              <a:rPr lang="cs-CZ" sz="1600" b="1" dirty="0" smtClean="0"/>
              <a:t>a prodej je právním vztahem vznikajícím na základě kupní smlouvy.</a:t>
            </a:r>
          </a:p>
          <a:p>
            <a:pPr>
              <a:buNone/>
            </a:pPr>
            <a:r>
              <a:rPr lang="cs-CZ" sz="1600" dirty="0" smtClean="0"/>
              <a:t>Jeden </a:t>
            </a:r>
            <a:r>
              <a:rPr lang="cs-CZ" sz="1600" dirty="0" smtClean="0"/>
              <a:t>účastník (</a:t>
            </a:r>
            <a:r>
              <a:rPr lang="cs-CZ" sz="1600" b="1" dirty="0" smtClean="0"/>
              <a:t>prodávající</a:t>
            </a:r>
            <a:r>
              <a:rPr lang="cs-CZ" sz="1600" dirty="0" smtClean="0"/>
              <a:t>) je v něm zavázán odevzdat druhému účastníkovi (</a:t>
            </a:r>
            <a:r>
              <a:rPr lang="cs-CZ" sz="1600" b="1" dirty="0" smtClean="0"/>
              <a:t>kupujícímu</a:t>
            </a:r>
            <a:r>
              <a:rPr lang="cs-CZ" sz="1600" dirty="0" smtClean="0"/>
              <a:t>) předmět </a:t>
            </a:r>
            <a:r>
              <a:rPr lang="cs-CZ" sz="1600" dirty="0" smtClean="0"/>
              <a:t>koupě a tento je zavázán předmět koupě </a:t>
            </a:r>
            <a:r>
              <a:rPr lang="cs-CZ" sz="1600" u="sng" dirty="0" smtClean="0"/>
              <a:t>převzít a zaplatit za něj kupní cenu</a:t>
            </a:r>
            <a:r>
              <a:rPr lang="cs-CZ" sz="1600" dirty="0" smtClean="0"/>
              <a:t>.</a:t>
            </a:r>
          </a:p>
          <a:p>
            <a:r>
              <a:rPr lang="cs-CZ" sz="1600" dirty="0" smtClean="0"/>
              <a:t>Na </a:t>
            </a:r>
            <a:r>
              <a:rPr lang="cs-CZ" sz="1600" dirty="0" smtClean="0"/>
              <a:t>obou stranách kupní smlouvy může vystupovat více subjektů.</a:t>
            </a:r>
          </a:p>
          <a:p>
            <a:r>
              <a:rPr lang="cs-CZ" sz="1600" dirty="0" smtClean="0"/>
              <a:t>Pojmovými </a:t>
            </a:r>
            <a:r>
              <a:rPr lang="cs-CZ" sz="1600" dirty="0" smtClean="0"/>
              <a:t>znaky kupní smlouvy je </a:t>
            </a:r>
            <a:r>
              <a:rPr lang="cs-CZ" sz="1600" b="1" dirty="0" smtClean="0"/>
              <a:t>předmět koupě </a:t>
            </a:r>
            <a:r>
              <a:rPr lang="cs-CZ" sz="1600" dirty="0" smtClean="0"/>
              <a:t>a </a:t>
            </a:r>
            <a:r>
              <a:rPr lang="cs-CZ" sz="1600" b="1" dirty="0" smtClean="0"/>
              <a:t>kupní cena.</a:t>
            </a:r>
          </a:p>
          <a:p>
            <a:r>
              <a:rPr lang="cs-CZ" sz="1600" b="1" dirty="0" smtClean="0"/>
              <a:t>Předmětem koupě a </a:t>
            </a:r>
            <a:r>
              <a:rPr lang="cs-CZ" sz="1600" b="1" dirty="0" smtClean="0"/>
              <a:t>prodeje:</a:t>
            </a:r>
            <a:endParaRPr lang="cs-CZ" sz="1600" b="1" dirty="0" smtClean="0"/>
          </a:p>
          <a:p>
            <a:pPr>
              <a:buNone/>
            </a:pPr>
            <a:r>
              <a:rPr lang="cs-CZ" sz="1600" dirty="0" smtClean="0"/>
              <a:t>= mohou být všechny věci, které jsou věcmi v právním smyslu</a:t>
            </a:r>
          </a:p>
          <a:p>
            <a:pPr>
              <a:buNone/>
            </a:pPr>
            <a:r>
              <a:rPr lang="cs-CZ" sz="1600" dirty="0" smtClean="0"/>
              <a:t>= jsou ve vlastnictví prodávajícího</a:t>
            </a:r>
          </a:p>
          <a:p>
            <a:pPr>
              <a:buNone/>
            </a:pPr>
            <a:r>
              <a:rPr lang="cs-CZ" sz="1600" dirty="0" smtClean="0"/>
              <a:t>= ale které nejsou vyňaty z občanskoprávní dispozice nebo je s nimi dispozice omezená (např. věci ve </a:t>
            </a:r>
            <a:r>
              <a:rPr lang="cs-CZ" sz="1600" dirty="0" smtClean="0"/>
              <a:t>výlučném vlastnictví </a:t>
            </a:r>
            <a:r>
              <a:rPr lang="cs-CZ" sz="1600" dirty="0" smtClean="0"/>
              <a:t>státu</a:t>
            </a:r>
            <a:r>
              <a:rPr lang="cs-CZ" sz="1600" dirty="0" smtClean="0"/>
              <a:t>)</a:t>
            </a:r>
          </a:p>
          <a:p>
            <a:pPr>
              <a:buNone/>
            </a:pPr>
            <a:endParaRPr lang="cs-CZ" sz="1600" dirty="0" smtClean="0"/>
          </a:p>
          <a:p>
            <a:r>
              <a:rPr lang="cs-CZ" sz="1600" dirty="0" smtClean="0"/>
              <a:t>může </a:t>
            </a:r>
            <a:r>
              <a:rPr lang="cs-CZ" sz="1600" dirty="0" smtClean="0"/>
              <a:t>být určen </a:t>
            </a:r>
            <a:r>
              <a:rPr lang="cs-CZ" sz="1600" b="1" dirty="0" smtClean="0"/>
              <a:t>individuálně, druhově, hromadně </a:t>
            </a:r>
            <a:r>
              <a:rPr lang="cs-CZ" sz="1600" dirty="0" smtClean="0"/>
              <a:t>nebo</a:t>
            </a:r>
            <a:r>
              <a:rPr lang="cs-CZ" sz="1600" b="1" dirty="0" smtClean="0"/>
              <a:t> úhrnně </a:t>
            </a:r>
            <a:r>
              <a:rPr lang="cs-CZ" sz="1600" dirty="0" smtClean="0"/>
              <a:t>(„jak stojí a leží")</a:t>
            </a:r>
          </a:p>
          <a:p>
            <a:r>
              <a:rPr lang="cs-CZ" sz="1600" dirty="0" smtClean="0"/>
              <a:t>nemusí </a:t>
            </a:r>
            <a:r>
              <a:rPr lang="cs-CZ" sz="1600" dirty="0" smtClean="0"/>
              <a:t>existovat v době uzavření smlouvy může jít o koupi věci budoucí - které v budoucnu vzniknou</a:t>
            </a:r>
          </a:p>
          <a:p>
            <a:r>
              <a:rPr lang="cs-CZ" sz="1600" dirty="0" smtClean="0"/>
              <a:t>nemůže </a:t>
            </a:r>
            <a:r>
              <a:rPr lang="cs-CZ" sz="1600" dirty="0" smtClean="0"/>
              <a:t>být součást věci hlavní, neboť není samostatnou věcí v právním smyslu</a:t>
            </a:r>
          </a:p>
          <a:p>
            <a:r>
              <a:rPr lang="cs-CZ" sz="1600" dirty="0" smtClean="0"/>
              <a:t>nemůže </a:t>
            </a:r>
            <a:r>
              <a:rPr lang="cs-CZ" sz="1600" dirty="0" smtClean="0"/>
              <a:t>být samostatně ani příslušenství věci, pokud je stále ještě určeno vlastníkem, aby bylo s</a:t>
            </a:r>
          </a:p>
          <a:p>
            <a:pPr>
              <a:buNone/>
            </a:pPr>
            <a:r>
              <a:rPr lang="cs-CZ" sz="1600" dirty="0" smtClean="0"/>
              <a:t>       věcí </a:t>
            </a:r>
            <a:r>
              <a:rPr lang="cs-CZ" sz="1600" dirty="0" smtClean="0"/>
              <a:t>hlavní užíváno, tj. dokud neztratí charakter příslušenství</a:t>
            </a:r>
            <a:endParaRPr lang="cs-CZ" sz="1600" dirty="0">
              <a:latin typeface="Times New Roman" pitchFamily="18" charset="0"/>
              <a:cs typeface="Times New Roman" pitchFamily="18" charset="0"/>
            </a:endParaRPr>
          </a:p>
        </p:txBody>
      </p:sp>
    </p:spTree>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785794"/>
          </a:xfrm>
        </p:spPr>
        <p:txBody>
          <a:bodyPr>
            <a:normAutofit fontScale="90000"/>
          </a:bodyPr>
          <a:lstStyle/>
          <a:p>
            <a:r>
              <a:rPr lang="cs-CZ" sz="1800" dirty="0"/>
              <a:t/>
            </a:r>
            <a:br>
              <a:rPr lang="cs-CZ" sz="1800" dirty="0"/>
            </a:br>
            <a:r>
              <a:rPr lang="cs-CZ" sz="1800" b="1" i="1" dirty="0"/>
              <a:t>Systém občanského práva a systematika občanského zákoníku </a:t>
            </a:r>
            <a:br>
              <a:rPr lang="cs-CZ" sz="1800" b="1" i="1" dirty="0"/>
            </a:br>
            <a:endParaRPr lang="cs-CZ" sz="1800" dirty="0"/>
          </a:p>
        </p:txBody>
      </p:sp>
      <p:sp>
        <p:nvSpPr>
          <p:cNvPr id="3" name="Zástupný symbol pro obsah 2"/>
          <p:cNvSpPr>
            <a:spLocks noGrp="1"/>
          </p:cNvSpPr>
          <p:nvPr>
            <p:ph idx="1"/>
          </p:nvPr>
        </p:nvSpPr>
        <p:spPr>
          <a:xfrm>
            <a:off x="0" y="642918"/>
            <a:ext cx="9144000" cy="6215082"/>
          </a:xfrm>
        </p:spPr>
        <p:txBody>
          <a:bodyPr>
            <a:normAutofit fontScale="92500" lnSpcReduction="20000"/>
          </a:bodyPr>
          <a:lstStyle/>
          <a:p>
            <a:pPr>
              <a:buNone/>
            </a:pPr>
            <a:r>
              <a:rPr lang="cs-CZ" sz="1800" dirty="0"/>
              <a:t>Systém = množina prvků, které jsou ve vzájemných vztazích a které tvoří určitý, relativně jednotný celek. </a:t>
            </a:r>
          </a:p>
          <a:p>
            <a:pPr>
              <a:buNone/>
            </a:pPr>
            <a:r>
              <a:rPr lang="cs-CZ" sz="1800" dirty="0"/>
              <a:t>Systém práva je proto </a:t>
            </a:r>
            <a:r>
              <a:rPr lang="cs-CZ" sz="1800" b="1" dirty="0"/>
              <a:t>jednotnou a zároveň vnitřní diferenciací objektivního práva, skládajícího se z relativně samostatných a autonomních právních odvětví, které vytvářejí systém nižšího řádu</a:t>
            </a:r>
            <a:r>
              <a:rPr lang="cs-CZ" sz="1800" b="1" dirty="0" smtClean="0"/>
              <a:t>.</a:t>
            </a:r>
          </a:p>
          <a:p>
            <a:pPr>
              <a:buNone/>
            </a:pPr>
            <a:r>
              <a:rPr lang="cs-CZ" sz="1800" dirty="0"/>
              <a:t>Systém občanského práva nelze ztotožnit se systematikou občanského zákoníku, tedy utříděním jeho textu. Systémové součástí občanského zákoníku tedy jsou: </a:t>
            </a:r>
          </a:p>
          <a:p>
            <a:pPr>
              <a:buNone/>
            </a:pPr>
            <a:r>
              <a:rPr lang="cs-CZ" sz="1800" b="1" dirty="0" smtClean="0"/>
              <a:t>I. Obecná </a:t>
            </a:r>
            <a:r>
              <a:rPr lang="cs-CZ" sz="1800" b="1" dirty="0"/>
              <a:t>část </a:t>
            </a:r>
          </a:p>
          <a:p>
            <a:pPr>
              <a:buNone/>
            </a:pPr>
            <a:r>
              <a:rPr lang="cs-CZ" sz="1800" b="1" dirty="0" smtClean="0"/>
              <a:t>a) </a:t>
            </a:r>
            <a:r>
              <a:rPr lang="cs-CZ" sz="1800" b="1" i="1" dirty="0" smtClean="0"/>
              <a:t>základní </a:t>
            </a:r>
            <a:r>
              <a:rPr lang="cs-CZ" sz="1800" b="1" i="1" dirty="0"/>
              <a:t>otázky odvětví občanského práva </a:t>
            </a:r>
            <a:r>
              <a:rPr lang="cs-CZ" sz="1800" i="1" dirty="0"/>
              <a:t>(vymezení pojmu, předmětu, základních zásad, pramenů…) </a:t>
            </a:r>
          </a:p>
          <a:p>
            <a:pPr>
              <a:buNone/>
            </a:pPr>
            <a:r>
              <a:rPr lang="cs-CZ" sz="1800" b="1" dirty="0" smtClean="0"/>
              <a:t>b</a:t>
            </a:r>
            <a:r>
              <a:rPr lang="cs-CZ" sz="1800" b="1" dirty="0"/>
              <a:t>) </a:t>
            </a:r>
            <a:r>
              <a:rPr lang="cs-CZ" sz="1800" b="1" i="1" dirty="0"/>
              <a:t>teorie občanskoprávních vztahů</a:t>
            </a:r>
            <a:r>
              <a:rPr lang="cs-CZ" sz="1800" i="1" dirty="0"/>
              <a:t> (vymezení kategorií ob.</a:t>
            </a:r>
            <a:r>
              <a:rPr lang="cs-CZ" sz="1800" i="1" dirty="0" err="1"/>
              <a:t>pr</a:t>
            </a:r>
            <a:r>
              <a:rPr lang="cs-CZ" sz="1800" i="1" dirty="0"/>
              <a:t>. vtahu, jeho prvků, kterými jsou osoby, předmět a obsah) </a:t>
            </a:r>
          </a:p>
          <a:p>
            <a:pPr>
              <a:buNone/>
            </a:pPr>
            <a:r>
              <a:rPr lang="cs-CZ" sz="1800" b="1" dirty="0" smtClean="0"/>
              <a:t>c</a:t>
            </a:r>
            <a:r>
              <a:rPr lang="cs-CZ" sz="1800" b="1" dirty="0"/>
              <a:t>) </a:t>
            </a:r>
            <a:r>
              <a:rPr lang="cs-CZ" sz="1800" b="1" i="1" dirty="0"/>
              <a:t>teorie občanskoprávních skutečností </a:t>
            </a:r>
            <a:r>
              <a:rPr lang="cs-CZ" sz="1800" i="1" dirty="0"/>
              <a:t>(zejména </a:t>
            </a:r>
            <a:r>
              <a:rPr lang="cs-CZ" sz="1800" i="1" dirty="0" err="1"/>
              <a:t>pr</a:t>
            </a:r>
            <a:r>
              <a:rPr lang="cs-CZ" sz="1800" i="1" dirty="0"/>
              <a:t>. úkonů, charakter, typologie, vznik a následek vadných </a:t>
            </a:r>
            <a:r>
              <a:rPr lang="cs-CZ" sz="1800" i="1" dirty="0" err="1"/>
              <a:t>pr</a:t>
            </a:r>
            <a:r>
              <a:rPr lang="cs-CZ" sz="1800" i="1" dirty="0"/>
              <a:t>. úkonů) </a:t>
            </a:r>
          </a:p>
          <a:p>
            <a:pPr>
              <a:buNone/>
            </a:pPr>
            <a:r>
              <a:rPr lang="cs-CZ" sz="1800" b="1" dirty="0" smtClean="0"/>
              <a:t>II</a:t>
            </a:r>
            <a:r>
              <a:rPr lang="cs-CZ" sz="1800" b="1" dirty="0"/>
              <a:t>. Zvláštní část </a:t>
            </a:r>
          </a:p>
          <a:p>
            <a:pPr>
              <a:buAutoNum type="alphaLcParenR"/>
            </a:pPr>
            <a:r>
              <a:rPr lang="cs-CZ" sz="1800" b="1" dirty="0" smtClean="0"/>
              <a:t>práva </a:t>
            </a:r>
            <a:r>
              <a:rPr lang="cs-CZ" sz="1800" b="1" dirty="0"/>
              <a:t>věcná </a:t>
            </a:r>
            <a:r>
              <a:rPr lang="cs-CZ" sz="1800" dirty="0"/>
              <a:t>(</a:t>
            </a:r>
            <a:r>
              <a:rPr lang="cs-CZ" sz="1800" dirty="0" err="1"/>
              <a:t>pr</a:t>
            </a:r>
            <a:r>
              <a:rPr lang="cs-CZ" sz="1800" dirty="0"/>
              <a:t>. vlastnické, držby, věcná práva k věcem cizím) </a:t>
            </a:r>
          </a:p>
          <a:p>
            <a:pPr>
              <a:buAutoNum type="alphaLcParenR"/>
            </a:pPr>
            <a:r>
              <a:rPr lang="cs-CZ" sz="1800" b="1" dirty="0" smtClean="0"/>
              <a:t>práva </a:t>
            </a:r>
            <a:r>
              <a:rPr lang="cs-CZ" sz="1800" b="1" dirty="0"/>
              <a:t>závazková </a:t>
            </a:r>
            <a:r>
              <a:rPr lang="cs-CZ" sz="1800" dirty="0"/>
              <a:t>(ucelený systém norem regulující práva a povinnosti mezi účastníky </a:t>
            </a:r>
            <a:r>
              <a:rPr lang="cs-CZ" sz="1800" dirty="0" err="1"/>
              <a:t>op</a:t>
            </a:r>
            <a:r>
              <a:rPr lang="cs-CZ" sz="1800" dirty="0"/>
              <a:t> vztahů, jako vztahů vznikajících při různých formách společenské směny hodnot) Dělí se dále na </a:t>
            </a:r>
            <a:r>
              <a:rPr lang="cs-CZ" sz="1800" b="1" u="sng" dirty="0"/>
              <a:t>obecnou část </a:t>
            </a:r>
            <a:r>
              <a:rPr lang="cs-CZ" sz="1800" dirty="0"/>
              <a:t>(definice, typologie, vznik, změna, zajištění, zánik </a:t>
            </a:r>
            <a:r>
              <a:rPr lang="cs-CZ" sz="1800" dirty="0" err="1"/>
              <a:t>záv</a:t>
            </a:r>
            <a:r>
              <a:rPr lang="cs-CZ" sz="1800" dirty="0"/>
              <a:t>. vztahů obecně) a </a:t>
            </a:r>
            <a:r>
              <a:rPr lang="cs-CZ" sz="1800" b="1" u="sng" dirty="0"/>
              <a:t>zvláštní čás</a:t>
            </a:r>
            <a:r>
              <a:rPr lang="cs-CZ" sz="1800" dirty="0"/>
              <a:t>t (podle důvodu vzniku na závazky z </a:t>
            </a:r>
            <a:r>
              <a:rPr lang="cs-CZ" sz="1800" dirty="0" err="1"/>
              <a:t>pr</a:t>
            </a:r>
            <a:r>
              <a:rPr lang="cs-CZ" sz="1800" dirty="0"/>
              <a:t>. úkonů a závazky z </a:t>
            </a:r>
            <a:r>
              <a:rPr lang="cs-CZ" sz="1800" dirty="0" err="1"/>
              <a:t>protipr</a:t>
            </a:r>
            <a:r>
              <a:rPr lang="cs-CZ" sz="1800" dirty="0"/>
              <a:t>. úkonů, </a:t>
            </a:r>
            <a:r>
              <a:rPr lang="cs-CZ" sz="1800" dirty="0" err="1"/>
              <a:t>deliktní</a:t>
            </a:r>
            <a:r>
              <a:rPr lang="cs-CZ" sz="1800" dirty="0"/>
              <a:t>) </a:t>
            </a:r>
          </a:p>
          <a:p>
            <a:pPr>
              <a:buNone/>
            </a:pPr>
            <a:r>
              <a:rPr lang="cs-CZ" sz="1800" b="1" dirty="0" smtClean="0"/>
              <a:t>c</a:t>
            </a:r>
            <a:r>
              <a:rPr lang="cs-CZ" sz="1800" b="1" dirty="0"/>
              <a:t>) právo dědické </a:t>
            </a:r>
            <a:r>
              <a:rPr lang="cs-CZ" sz="1800" dirty="0"/>
              <a:t>(obsahuje normy upravující způsob přechodu práv a povinností zemřelé osoby na jejího </a:t>
            </a:r>
            <a:r>
              <a:rPr lang="cs-CZ" sz="1800" dirty="0" err="1"/>
              <a:t>pr</a:t>
            </a:r>
            <a:r>
              <a:rPr lang="cs-CZ" sz="1800" dirty="0"/>
              <a:t>. nástupce) </a:t>
            </a:r>
          </a:p>
          <a:p>
            <a:pPr>
              <a:buNone/>
            </a:pPr>
            <a:r>
              <a:rPr lang="cs-CZ" sz="1800" b="1" dirty="0" smtClean="0"/>
              <a:t>d</a:t>
            </a:r>
            <a:r>
              <a:rPr lang="cs-CZ" sz="1800" b="1" dirty="0"/>
              <a:t>) práva k nehmotným statkům – hodnoty lidské osobnosti </a:t>
            </a:r>
            <a:r>
              <a:rPr lang="cs-CZ" sz="1800" dirty="0"/>
              <a:t>(</a:t>
            </a:r>
            <a:r>
              <a:rPr lang="cs-CZ" sz="1800" dirty="0" err="1"/>
              <a:t>pr</a:t>
            </a:r>
            <a:r>
              <a:rPr lang="cs-CZ" sz="1800" dirty="0"/>
              <a:t>. na život, zdraví, čest, jméno, svobodu…), projevy osobnosti zachycené na hmotném substrátu (písemnosti, zvukové a obrazové záznamy…) nehmotné statky, které nepocházejí z tvůrčí duševní činnosti, představují však hodnoty svého nositele (loga, obchodní známky…). </a:t>
            </a:r>
          </a:p>
          <a:p>
            <a:pPr>
              <a:buNone/>
            </a:pPr>
            <a:endParaRPr lang="cs-CZ" sz="1800" dirty="0"/>
          </a:p>
        </p:txBody>
      </p:sp>
    </p:spTree>
  </p:cSld>
  <p:clrMapOvr>
    <a:masterClrMapping/>
  </p:clrMapOvr>
  <p:transition>
    <p:wipe dir="d"/>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000108"/>
          </a:xfrm>
        </p:spPr>
        <p:txBody>
          <a:bodyPr>
            <a:normAutofit/>
          </a:bodyPr>
          <a:lstStyle/>
          <a:p>
            <a:r>
              <a:rPr lang="cs-CZ" sz="1800" b="1" dirty="0" smtClean="0"/>
              <a:t>Kupní smlouva, pojem, práva a povinnosti</a:t>
            </a: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9001156" cy="5786454"/>
          </a:xfrm>
        </p:spPr>
        <p:txBody>
          <a:bodyPr>
            <a:normAutofit/>
          </a:bodyPr>
          <a:lstStyle/>
          <a:p>
            <a:pPr>
              <a:buNone/>
            </a:pPr>
            <a:r>
              <a:rPr lang="cs-CZ" sz="1600" b="1" dirty="0" smtClean="0"/>
              <a:t>Kupní cena je peněžitá úplata za předmět koupě</a:t>
            </a:r>
          </a:p>
          <a:p>
            <a:r>
              <a:rPr lang="cs-CZ" sz="1600" dirty="0" smtClean="0"/>
              <a:t>musí </a:t>
            </a:r>
            <a:r>
              <a:rPr lang="cs-CZ" sz="1600" dirty="0" smtClean="0"/>
              <a:t>být vyjádřena v penězích, jinak nejde o kupní smlouvu</a:t>
            </a:r>
          </a:p>
          <a:p>
            <a:r>
              <a:rPr lang="cs-CZ" sz="1600" dirty="0" smtClean="0"/>
              <a:t>výše </a:t>
            </a:r>
            <a:r>
              <a:rPr lang="cs-CZ" sz="1600" dirty="0" smtClean="0"/>
              <a:t>ceny se určuje dohodou je však třeba respektovat obecně závazné cenové předpisy (pokud existují) </a:t>
            </a:r>
            <a:r>
              <a:rPr lang="cs-CZ" sz="1600" dirty="0" smtClean="0"/>
              <a:t>pod sankcí </a:t>
            </a:r>
            <a:r>
              <a:rPr lang="cs-CZ" sz="1600" dirty="0" smtClean="0"/>
              <a:t>relativní </a:t>
            </a:r>
            <a:r>
              <a:rPr lang="cs-CZ" sz="1600" dirty="0" smtClean="0"/>
              <a:t>neplatnosti</a:t>
            </a:r>
          </a:p>
          <a:p>
            <a:pPr>
              <a:buNone/>
            </a:pPr>
            <a:endParaRPr lang="cs-CZ" sz="1600" dirty="0" smtClean="0"/>
          </a:p>
          <a:p>
            <a:pPr>
              <a:buNone/>
            </a:pPr>
            <a:r>
              <a:rPr lang="cs-CZ" sz="1600" b="1" dirty="0" smtClean="0"/>
              <a:t>splatnost </a:t>
            </a:r>
            <a:r>
              <a:rPr lang="cs-CZ" sz="1600" b="1" dirty="0" smtClean="0"/>
              <a:t>kupní ceny může být dohodnuta libovolně,obvykle některý z těchto způsobů:</a:t>
            </a:r>
          </a:p>
          <a:p>
            <a:pPr>
              <a:buNone/>
            </a:pPr>
            <a:r>
              <a:rPr lang="cs-CZ" sz="1600" dirty="0" smtClean="0"/>
              <a:t>a) zaplacení současně s předáním a převzetím předmětu koupě (typicky při prodeji v obchodě),</a:t>
            </a:r>
          </a:p>
          <a:p>
            <a:pPr>
              <a:buNone/>
            </a:pPr>
            <a:r>
              <a:rPr lang="cs-CZ" sz="1600" dirty="0" smtClean="0"/>
              <a:t>b) až po předání a převzetí předmětu koupě (např. na základě fakturace),</a:t>
            </a:r>
          </a:p>
          <a:p>
            <a:pPr>
              <a:buNone/>
            </a:pPr>
            <a:r>
              <a:rPr lang="cs-CZ" sz="1600" dirty="0" smtClean="0"/>
              <a:t>c) až po nabytí vlastnického práva (po vkladu vlastnického práva do katastru nemovitostí),</a:t>
            </a:r>
          </a:p>
          <a:p>
            <a:pPr>
              <a:buNone/>
            </a:pPr>
            <a:r>
              <a:rPr lang="cs-CZ" sz="1600" dirty="0" smtClean="0"/>
              <a:t>d) před předáním a převzetím předmětu koupě (tzv. prenumerační koupě)</a:t>
            </a:r>
          </a:p>
          <a:p>
            <a:pPr>
              <a:buNone/>
            </a:pPr>
            <a:r>
              <a:rPr lang="cs-CZ" sz="1600" b="1" dirty="0" smtClean="0"/>
              <a:t>není-li </a:t>
            </a:r>
            <a:r>
              <a:rPr lang="cs-CZ" sz="1600" b="1" dirty="0" smtClean="0"/>
              <a:t>splatnost dohodnuta ⇒ obecné pravidlo ⇒ kupující je povinen zaplatit cenu prvního dne poté,</a:t>
            </a:r>
          </a:p>
          <a:p>
            <a:pPr>
              <a:buNone/>
            </a:pPr>
            <a:r>
              <a:rPr lang="pt-BR" sz="1600" b="1" dirty="0" smtClean="0"/>
              <a:t>kdy byl prodávajícím o zaplacení požádán (§ 563)</a:t>
            </a:r>
          </a:p>
          <a:p>
            <a:r>
              <a:rPr lang="cs-CZ" sz="1600" dirty="0" smtClean="0"/>
              <a:t>dohodou </a:t>
            </a:r>
            <a:r>
              <a:rPr lang="cs-CZ" sz="1600" dirty="0" smtClean="0"/>
              <a:t>se řídí také </a:t>
            </a:r>
            <a:r>
              <a:rPr lang="cs-CZ" sz="1600" b="1" dirty="0" smtClean="0"/>
              <a:t>způsob úhrady kupní ceny (v hotovosti, bezhotovostním převodem) a </a:t>
            </a:r>
            <a:r>
              <a:rPr lang="cs-CZ" sz="1600" b="1" dirty="0" smtClean="0"/>
              <a:t>jednorázová  </a:t>
            </a:r>
            <a:r>
              <a:rPr lang="es-ES" sz="1600" dirty="0" smtClean="0"/>
              <a:t>úhrada </a:t>
            </a:r>
            <a:r>
              <a:rPr lang="es-ES" sz="1600" dirty="0" smtClean="0"/>
              <a:t>nebo úhrada ve </a:t>
            </a:r>
            <a:r>
              <a:rPr lang="es-ES" sz="1600" dirty="0" smtClean="0"/>
              <a:t>splátkách</a:t>
            </a:r>
            <a:endParaRPr lang="cs-CZ" sz="1600" dirty="0" smtClean="0"/>
          </a:p>
          <a:p>
            <a:pPr>
              <a:buNone/>
            </a:pPr>
            <a:endParaRPr lang="es-ES" sz="1600" dirty="0" smtClean="0"/>
          </a:p>
          <a:p>
            <a:pPr>
              <a:buNone/>
            </a:pPr>
            <a:r>
              <a:rPr lang="cs-CZ" sz="1600" b="1" dirty="0" smtClean="0"/>
              <a:t>Kupní smlouva vzniká, jakmile se účastníci shodli na jejím obsahu. </a:t>
            </a:r>
            <a:endParaRPr lang="cs-CZ" sz="1600" b="1" dirty="0" smtClean="0"/>
          </a:p>
          <a:p>
            <a:pPr>
              <a:buNone/>
            </a:pPr>
            <a:r>
              <a:rPr lang="cs-CZ" sz="1600" b="1" dirty="0" smtClean="0"/>
              <a:t>K </a:t>
            </a:r>
            <a:r>
              <a:rPr lang="cs-CZ" sz="1600" b="1" dirty="0" smtClean="0"/>
              <a:t>platnosti smlouvy se </a:t>
            </a:r>
            <a:r>
              <a:rPr lang="cs-CZ" sz="1600" b="1" dirty="0" smtClean="0"/>
              <a:t>vyžaduje písemná</a:t>
            </a:r>
            <a:r>
              <a:rPr lang="cs-CZ" sz="1600" b="1" dirty="0" smtClean="0"/>
              <a:t>, forma jen v případě, je-li předmětem koupě nemovitost, jinak může mít formu libovolnou.</a:t>
            </a:r>
            <a:endParaRPr lang="cs-CZ" sz="1600" dirty="0">
              <a:latin typeface="Times New Roman" pitchFamily="18" charset="0"/>
              <a:cs typeface="Times New Roman" pitchFamily="18" charset="0"/>
            </a:endParaRPr>
          </a:p>
        </p:txBody>
      </p:sp>
    </p:spTree>
  </p:cSld>
  <p:clrMapOvr>
    <a:masterClrMapping/>
  </p:clrMapOvr>
  <p:transition>
    <p:wipe dir="d"/>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714356"/>
          </a:xfrm>
        </p:spPr>
        <p:txBody>
          <a:bodyPr>
            <a:normAutofit/>
          </a:bodyPr>
          <a:lstStyle/>
          <a:p>
            <a:r>
              <a:rPr lang="cs-CZ" sz="1800" b="1" dirty="0" smtClean="0"/>
              <a:t>Kupní smlouva, pojem, práva a povinnosti</a:t>
            </a: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785794"/>
            <a:ext cx="9001156" cy="6072206"/>
          </a:xfrm>
        </p:spPr>
        <p:txBody>
          <a:bodyPr>
            <a:normAutofit/>
          </a:bodyPr>
          <a:lstStyle/>
          <a:p>
            <a:pPr>
              <a:buNone/>
            </a:pPr>
            <a:r>
              <a:rPr lang="cs-CZ" sz="1600" b="1" dirty="0" smtClean="0"/>
              <a:t>PRÁVA A POVINNOSTI</a:t>
            </a:r>
          </a:p>
          <a:p>
            <a:pPr>
              <a:buNone/>
            </a:pPr>
            <a:r>
              <a:rPr lang="cs-CZ" sz="1600" dirty="0" smtClean="0"/>
              <a:t>- jsou jednak vzájemné, jednak i vzájemně podmíněné neboť kupní smlouva je typickým příkladem</a:t>
            </a:r>
          </a:p>
          <a:p>
            <a:pPr>
              <a:buNone/>
            </a:pPr>
            <a:r>
              <a:rPr lang="cs-CZ" sz="1600" dirty="0" err="1" smtClean="0"/>
              <a:t>synalagmatických</a:t>
            </a:r>
            <a:r>
              <a:rPr lang="cs-CZ" sz="1600" dirty="0" smtClean="0"/>
              <a:t> smluv</a:t>
            </a:r>
          </a:p>
          <a:p>
            <a:pPr>
              <a:buNone/>
            </a:pPr>
            <a:r>
              <a:rPr lang="cs-CZ" sz="1600" dirty="0" smtClean="0"/>
              <a:t>z kupní smlouvy vyplývají pro smluvní strany především tato práva a povinnosti:</a:t>
            </a:r>
          </a:p>
          <a:p>
            <a:r>
              <a:rPr lang="cs-CZ" sz="1600" b="1" dirty="0" smtClean="0"/>
              <a:t>povinnost </a:t>
            </a:r>
            <a:r>
              <a:rPr lang="cs-CZ" sz="1600" b="1" dirty="0" smtClean="0"/>
              <a:t>prodávajícího řádně plnit předmět koupě, tj. povinnost odevzdat předmět koupě, a to ve</a:t>
            </a:r>
          </a:p>
          <a:p>
            <a:r>
              <a:rPr lang="cs-CZ" sz="1600" dirty="0" smtClean="0"/>
              <a:t>lhůtě, kterou strany sjednaly</a:t>
            </a:r>
          </a:p>
          <a:p>
            <a:r>
              <a:rPr lang="cs-CZ" sz="1600" b="1" dirty="0" smtClean="0"/>
              <a:t>okamžik </a:t>
            </a:r>
            <a:r>
              <a:rPr lang="cs-CZ" sz="1600" b="1" dirty="0" smtClean="0"/>
              <a:t>předání je důležitý pro vyřešení otázky nabytí vlastnictví u movitých věcí</a:t>
            </a:r>
          </a:p>
          <a:p>
            <a:r>
              <a:rPr lang="cs-CZ" sz="1600" dirty="0" smtClean="0"/>
              <a:t>s </a:t>
            </a:r>
            <a:r>
              <a:rPr lang="cs-CZ" sz="1600" dirty="0" smtClean="0"/>
              <a:t>nabytím vlastnického práva </a:t>
            </a:r>
            <a:r>
              <a:rPr lang="cs-CZ" sz="1600" b="1" dirty="0" smtClean="0"/>
              <a:t>přechází na kupujícího nebezpečí nahodilé zkázy a nahodilého</a:t>
            </a:r>
          </a:p>
          <a:p>
            <a:pPr>
              <a:buNone/>
            </a:pPr>
            <a:r>
              <a:rPr lang="cs-CZ" sz="1600" b="1" dirty="0" smtClean="0"/>
              <a:t>       zhoršení </a:t>
            </a:r>
            <a:r>
              <a:rPr lang="cs-CZ" sz="1600" b="1" dirty="0" smtClean="0"/>
              <a:t>předmětu koupě, včetně užitků, není-li dohodnuto jinak</a:t>
            </a:r>
          </a:p>
          <a:p>
            <a:r>
              <a:rPr lang="cs-CZ" sz="1600" dirty="0" smtClean="0"/>
              <a:t>pokud </a:t>
            </a:r>
            <a:r>
              <a:rPr lang="cs-CZ" sz="1600" dirty="0" smtClean="0"/>
              <a:t>kupující nabyl vlastnické právo dříve, má prodávající až do odevzdání </a:t>
            </a:r>
            <a:r>
              <a:rPr lang="cs-CZ" sz="1600" b="1" dirty="0" smtClean="0"/>
              <a:t>práva a povinnosti</a:t>
            </a:r>
          </a:p>
          <a:p>
            <a:r>
              <a:rPr lang="cs-CZ" sz="1600" b="1" dirty="0" smtClean="0"/>
              <a:t>schovatele</a:t>
            </a:r>
          </a:p>
          <a:p>
            <a:r>
              <a:rPr lang="cs-CZ" sz="1600" dirty="0" smtClean="0"/>
              <a:t>prodávající </a:t>
            </a:r>
            <a:r>
              <a:rPr lang="cs-CZ" sz="1600" dirty="0" smtClean="0"/>
              <a:t>povinen zásadně plnit bez zbytečných odkladů, může však být dohodnuta i jiná lhůta</a:t>
            </a:r>
          </a:p>
          <a:p>
            <a:r>
              <a:rPr lang="cs-CZ" sz="1600" dirty="0" smtClean="0"/>
              <a:t>prodávající </a:t>
            </a:r>
            <a:r>
              <a:rPr lang="cs-CZ" sz="1600" b="1" dirty="0" smtClean="0"/>
              <a:t>je oprávněn odevzdání předmětu koupě odepřít, nezaplatí-li kupující cenu včas</a:t>
            </a:r>
          </a:p>
          <a:p>
            <a:r>
              <a:rPr lang="cs-CZ" sz="1600" dirty="0" smtClean="0"/>
              <a:t>(nebylo-li dohodnuto jinak)</a:t>
            </a:r>
          </a:p>
          <a:p>
            <a:r>
              <a:rPr lang="cs-CZ" sz="1600" b="1" dirty="0" smtClean="0"/>
              <a:t>odesílá-li </a:t>
            </a:r>
            <a:r>
              <a:rPr lang="cs-CZ" sz="1600" b="1" dirty="0" smtClean="0"/>
              <a:t>se předmět koupě na místo plnění nebo určení, není kupující povinen zaplatit cenu,</a:t>
            </a:r>
          </a:p>
          <a:p>
            <a:r>
              <a:rPr lang="cs-CZ" sz="1600" b="1" dirty="0" smtClean="0"/>
              <a:t>dokud nemá možnost si předmět koupě prohlédnout</a:t>
            </a:r>
          </a:p>
          <a:p>
            <a:r>
              <a:rPr lang="cs-CZ" sz="1600" b="1" dirty="0" smtClean="0"/>
              <a:t>kupující </a:t>
            </a:r>
            <a:r>
              <a:rPr lang="cs-CZ" sz="1600" b="1" dirty="0" smtClean="0"/>
              <a:t>je povinen včas a řádně nabídnutý předmět koupě převzít – jestliže je kupující v prodlení s</a:t>
            </a:r>
          </a:p>
          <a:p>
            <a:pPr>
              <a:buNone/>
            </a:pPr>
            <a:r>
              <a:rPr lang="cs-CZ" sz="1600" dirty="0" smtClean="0"/>
              <a:t>       převzetím</a:t>
            </a:r>
            <a:r>
              <a:rPr lang="cs-CZ" sz="1600" dirty="0" smtClean="0"/>
              <a:t>, může prodávající předmět koupě uložit na náklad kupujícího ve veřejném skladišti nebo u </a:t>
            </a:r>
            <a:r>
              <a:rPr lang="cs-CZ" sz="1600" dirty="0" smtClean="0"/>
              <a:t>jiného  schovatele </a:t>
            </a:r>
            <a:r>
              <a:rPr lang="cs-CZ" sz="1600" dirty="0" smtClean="0"/>
              <a:t>nebo jej může po upozornění prodat na účet kupujícího; jde-li o věc podléhající rychlé zkáze a </a:t>
            </a:r>
            <a:r>
              <a:rPr lang="cs-CZ" sz="1600" dirty="0" smtClean="0"/>
              <a:t>není-li  na </a:t>
            </a:r>
            <a:r>
              <a:rPr lang="cs-CZ" sz="1600" dirty="0" smtClean="0"/>
              <a:t>upozornění čas, upozornění není nutné</a:t>
            </a:r>
            <a:endParaRPr lang="cs-CZ" sz="1600" dirty="0">
              <a:latin typeface="Times New Roman" pitchFamily="18" charset="0"/>
              <a:cs typeface="Times New Roman" pitchFamily="18" charset="0"/>
            </a:endParaRPr>
          </a:p>
        </p:txBody>
      </p:sp>
    </p:spTree>
  </p:cSld>
  <p:clrMapOvr>
    <a:masterClrMapping/>
  </p:clrMapOvr>
  <p:transition>
    <p:wipe dir="d"/>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785794"/>
          </a:xfrm>
        </p:spPr>
        <p:txBody>
          <a:bodyPr>
            <a:normAutofit/>
          </a:bodyPr>
          <a:lstStyle/>
          <a:p>
            <a:r>
              <a:rPr lang="cs-CZ" sz="1800" b="1" dirty="0" smtClean="0"/>
              <a:t>Kupní smlouva, pojem, práva </a:t>
            </a:r>
            <a:r>
              <a:rPr lang="cs-CZ" sz="1800" b="1" dirty="0" smtClean="0"/>
              <a:t>, povinnosti, zánik</a:t>
            </a: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214282" y="1214422"/>
            <a:ext cx="8929718" cy="5643578"/>
          </a:xfrm>
        </p:spPr>
        <p:txBody>
          <a:bodyPr>
            <a:normAutofit/>
          </a:bodyPr>
          <a:lstStyle/>
          <a:p>
            <a:pPr>
              <a:buNone/>
            </a:pPr>
            <a:r>
              <a:rPr lang="cs-CZ" sz="1800" b="1" dirty="0" smtClean="0"/>
              <a:t>k povinnostem prodávajícího patří i povinnost upozornit kupujícího na vady, které věc má a o </a:t>
            </a:r>
            <a:r>
              <a:rPr lang="cs-CZ" sz="1800" b="1" dirty="0" smtClean="0"/>
              <a:t>nichž ví </a:t>
            </a:r>
            <a:r>
              <a:rPr lang="cs-CZ" sz="1800" b="1" dirty="0" smtClean="0"/>
              <a:t>-</a:t>
            </a:r>
            <a:r>
              <a:rPr lang="cs-CZ" sz="1800" dirty="0" smtClean="0"/>
              <a:t> tuto povinnost má splnit při sjednání kupní smlouvy</a:t>
            </a:r>
          </a:p>
          <a:p>
            <a:r>
              <a:rPr lang="cs-CZ" sz="1800" dirty="0" smtClean="0"/>
              <a:t>pokud </a:t>
            </a:r>
            <a:r>
              <a:rPr lang="cs-CZ" sz="1800" dirty="0" smtClean="0"/>
              <a:t>dodatečně vyjde najevo vada, na kterou prodávající kupujícího neupozornil, i když o ní nevěděl, </a:t>
            </a:r>
            <a:r>
              <a:rPr lang="cs-CZ" sz="1800" dirty="0" smtClean="0"/>
              <a:t>ale která </a:t>
            </a:r>
            <a:r>
              <a:rPr lang="cs-CZ" sz="1800" dirty="0" smtClean="0"/>
              <a:t>existovala již při předání věci, má kupující právo:</a:t>
            </a:r>
          </a:p>
          <a:p>
            <a:pPr>
              <a:buNone/>
            </a:pPr>
            <a:r>
              <a:rPr lang="cs-CZ" sz="1800" dirty="0" smtClean="0"/>
              <a:t>⌦ na smlouvě setrvat a žádat slevu ze sjednané kupní ceny; výše slevy odpovídá povaze a rozsahu vady </a:t>
            </a:r>
            <a:r>
              <a:rPr lang="cs-CZ" sz="1800" dirty="0" smtClean="0"/>
              <a:t>–toto  právo </a:t>
            </a:r>
            <a:r>
              <a:rPr lang="cs-CZ" sz="1800" dirty="0" smtClean="0"/>
              <a:t>přísluší kupujícímu bez ohledu na druh vady (odstranitelná i neodstranitelná)</a:t>
            </a:r>
          </a:p>
          <a:p>
            <a:pPr>
              <a:buNone/>
            </a:pPr>
            <a:r>
              <a:rPr lang="cs-CZ" sz="1800" dirty="0" smtClean="0"/>
              <a:t>⌦ od smlouvy odstoupit, jde-li o vadu, která činí věc </a:t>
            </a:r>
            <a:r>
              <a:rPr lang="cs-CZ" sz="1800" dirty="0" smtClean="0"/>
              <a:t>neupotřebitelnou</a:t>
            </a:r>
          </a:p>
          <a:p>
            <a:pPr>
              <a:buNone/>
            </a:pPr>
            <a:endParaRPr lang="cs-CZ" sz="1800" dirty="0" smtClean="0"/>
          </a:p>
          <a:p>
            <a:pPr>
              <a:buNone/>
            </a:pPr>
            <a:r>
              <a:rPr lang="cs-CZ" sz="1800" b="1" dirty="0" smtClean="0"/>
              <a:t>Právní vztah z koupě a prodeje zaniká obvyklými způsoby zániku závazku, předně splněním. </a:t>
            </a:r>
            <a:endParaRPr lang="cs-CZ" sz="1800" b="1" dirty="0" smtClean="0"/>
          </a:p>
          <a:p>
            <a:pPr>
              <a:buNone/>
            </a:pPr>
            <a:r>
              <a:rPr lang="cs-CZ" sz="1800" b="1" dirty="0" smtClean="0"/>
              <a:t>Vedle  toho </a:t>
            </a:r>
            <a:r>
              <a:rPr lang="cs-CZ" sz="1800" b="1" dirty="0" smtClean="0"/>
              <a:t>je častým důvodem zániku odstoupení, využít lze i následky vedlejších ujednání (např</a:t>
            </a:r>
            <a:r>
              <a:rPr lang="cs-CZ" sz="1800" b="1" dirty="0" smtClean="0"/>
              <a:t>. rozvazovací </a:t>
            </a:r>
            <a:r>
              <a:rPr lang="cs-CZ" sz="1800" b="1" dirty="0" smtClean="0"/>
              <a:t>podmínky).</a:t>
            </a:r>
            <a:endParaRPr lang="cs-CZ" sz="1800" dirty="0">
              <a:latin typeface="Times New Roman" pitchFamily="18" charset="0"/>
              <a:cs typeface="Times New Roman" pitchFamily="18" charset="0"/>
            </a:endParaRPr>
          </a:p>
        </p:txBody>
      </p:sp>
    </p:spTree>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714356"/>
          </a:xfrm>
        </p:spPr>
        <p:txBody>
          <a:bodyPr>
            <a:normAutofit fontScale="90000"/>
          </a:bodyPr>
          <a:lstStyle/>
          <a:p>
            <a:r>
              <a:rPr lang="cs-CZ" sz="1800" dirty="0"/>
              <a:t/>
            </a:r>
            <a:br>
              <a:rPr lang="cs-CZ" sz="1800" dirty="0"/>
            </a:br>
            <a:r>
              <a:rPr lang="cs-CZ" sz="1800" b="1" i="1" dirty="0"/>
              <a:t>Normy občanského práva, interpretace a aplikace norem občanského práva </a:t>
            </a:r>
            <a:br>
              <a:rPr lang="cs-CZ" sz="1800" b="1" i="1" dirty="0"/>
            </a:br>
            <a:r>
              <a:rPr lang="cs-CZ" sz="1800" b="1" i="1" dirty="0"/>
              <a:t/>
            </a:r>
            <a:br>
              <a:rPr lang="cs-CZ" sz="1800" b="1" i="1" dirty="0"/>
            </a:br>
            <a:endParaRPr lang="cs-CZ" sz="1800" dirty="0"/>
          </a:p>
        </p:txBody>
      </p:sp>
      <p:sp>
        <p:nvSpPr>
          <p:cNvPr id="3" name="Zástupný symbol pro obsah 2"/>
          <p:cNvSpPr>
            <a:spLocks noGrp="1"/>
          </p:cNvSpPr>
          <p:nvPr>
            <p:ph idx="1"/>
          </p:nvPr>
        </p:nvSpPr>
        <p:spPr>
          <a:xfrm>
            <a:off x="0" y="428604"/>
            <a:ext cx="9144000" cy="6429396"/>
          </a:xfrm>
        </p:spPr>
        <p:txBody>
          <a:bodyPr>
            <a:normAutofit/>
          </a:bodyPr>
          <a:lstStyle/>
          <a:p>
            <a:pPr>
              <a:buNone/>
            </a:pPr>
            <a:r>
              <a:rPr lang="cs-CZ" sz="1800" dirty="0"/>
              <a:t>Pojem právo je neodmyslitelně spjat s </a:t>
            </a:r>
            <a:r>
              <a:rPr lang="cs-CZ" sz="1800" b="1" u="sng" dirty="0"/>
              <a:t>právní normou</a:t>
            </a:r>
            <a:r>
              <a:rPr lang="cs-CZ" sz="1800" dirty="0"/>
              <a:t>. Právní norma je východiskem teoretických úvah o právu i nezbytným předpokladem jeho realizace</a:t>
            </a:r>
            <a:r>
              <a:rPr lang="cs-CZ" sz="1800" dirty="0" smtClean="0"/>
              <a:t>.</a:t>
            </a:r>
          </a:p>
          <a:p>
            <a:pPr>
              <a:buNone/>
            </a:pPr>
            <a:r>
              <a:rPr lang="cs-CZ" sz="1800" dirty="0" smtClean="0"/>
              <a:t> </a:t>
            </a:r>
          </a:p>
          <a:p>
            <a:pPr>
              <a:buNone/>
            </a:pPr>
            <a:r>
              <a:rPr lang="cs-CZ" sz="1800" dirty="0" smtClean="0"/>
              <a:t>Je </a:t>
            </a:r>
            <a:r>
              <a:rPr lang="cs-CZ" sz="1800" dirty="0"/>
              <a:t>základním pojmem teorie práva. </a:t>
            </a:r>
            <a:endParaRPr lang="cs-CZ" sz="1800" dirty="0" smtClean="0"/>
          </a:p>
          <a:p>
            <a:pPr>
              <a:buNone/>
            </a:pPr>
            <a:r>
              <a:rPr lang="cs-CZ" sz="1800" dirty="0" smtClean="0"/>
              <a:t>Strukturou </a:t>
            </a:r>
            <a:r>
              <a:rPr lang="cs-CZ" sz="1800" dirty="0" err="1"/>
              <a:t>pr</a:t>
            </a:r>
            <a:r>
              <a:rPr lang="cs-CZ" sz="1800" dirty="0"/>
              <a:t>. n. nazýváme složení právní normy z jednotlivých skladebných částí a vztahy mezi nimi. Strukturu p. n. tvoří </a:t>
            </a:r>
            <a:r>
              <a:rPr lang="cs-CZ" sz="1800" b="1" i="1" dirty="0"/>
              <a:t>hypotéza, dispozice, sankce. </a:t>
            </a:r>
          </a:p>
          <a:p>
            <a:pPr>
              <a:buNone/>
            </a:pPr>
            <a:r>
              <a:rPr lang="cs-CZ" sz="1800" b="1" i="1" dirty="0"/>
              <a:t>Hypotézou </a:t>
            </a:r>
            <a:r>
              <a:rPr lang="cs-CZ" sz="1800" i="1" dirty="0"/>
              <a:t>označujeme podmínky, na jejichž existenci (naplnění, splnění) je vázána. </a:t>
            </a:r>
          </a:p>
          <a:p>
            <a:pPr>
              <a:buNone/>
            </a:pPr>
            <a:r>
              <a:rPr lang="cs-CZ" sz="1800" b="1" i="1" dirty="0"/>
              <a:t>Dispozice</a:t>
            </a:r>
            <a:r>
              <a:rPr lang="cs-CZ" sz="1800" i="1" dirty="0"/>
              <a:t> je vlastní pravidlo chování (konkrétní subjektivní práva a povinnosti subjektů) </a:t>
            </a:r>
          </a:p>
          <a:p>
            <a:pPr>
              <a:buNone/>
            </a:pPr>
            <a:r>
              <a:rPr lang="cs-CZ" sz="1800" b="1" i="1" dirty="0"/>
              <a:t>Sankce</a:t>
            </a:r>
            <a:r>
              <a:rPr lang="cs-CZ" sz="1800" i="1" dirty="0"/>
              <a:t> (následek, újma) dělí se na občanskoprávní a trestněprávní či </a:t>
            </a:r>
            <a:r>
              <a:rPr lang="cs-CZ" sz="1800" i="1" dirty="0" err="1"/>
              <a:t>soukromopr</a:t>
            </a:r>
            <a:r>
              <a:rPr lang="cs-CZ" sz="1800" i="1" dirty="0"/>
              <a:t>. a veřejnoprávní. </a:t>
            </a:r>
          </a:p>
          <a:p>
            <a:pPr>
              <a:buNone/>
            </a:pPr>
            <a:r>
              <a:rPr lang="cs-CZ" sz="1800" dirty="0"/>
              <a:t>Dispozice jako vlastní pravidlo chování umožňuje rozlišovat právní normy na </a:t>
            </a:r>
            <a:r>
              <a:rPr lang="cs-CZ" sz="1800" b="1" i="1" dirty="0"/>
              <a:t>kogentní (kategorické) </a:t>
            </a:r>
            <a:r>
              <a:rPr lang="cs-CZ" sz="1800" i="1" dirty="0"/>
              <a:t>a</a:t>
            </a:r>
            <a:r>
              <a:rPr lang="cs-CZ" sz="1800" b="1" i="1" dirty="0"/>
              <a:t> dispozitivní. </a:t>
            </a:r>
          </a:p>
          <a:p>
            <a:pPr>
              <a:buNone/>
            </a:pPr>
            <a:r>
              <a:rPr lang="cs-CZ" sz="1800" b="1" dirty="0"/>
              <a:t>Kategorická norma </a:t>
            </a:r>
            <a:r>
              <a:rPr lang="cs-CZ" sz="1800" dirty="0"/>
              <a:t>nepřipouští odchylný projev vůle či chování subjektů právního vztahu (a to všech subjektů bez rozdílu, zda jde o osoby fyzické, právnické, či státní orgán). </a:t>
            </a:r>
          </a:p>
          <a:p>
            <a:pPr>
              <a:buNone/>
            </a:pPr>
            <a:r>
              <a:rPr lang="pl-PL" sz="1800" dirty="0"/>
              <a:t>Z ustanovení OZ lze jako příklady kategorických norem uvést: </a:t>
            </a:r>
          </a:p>
          <a:p>
            <a:pPr>
              <a:buNone/>
            </a:pPr>
            <a:r>
              <a:rPr lang="cs-CZ" sz="1800" dirty="0"/>
              <a:t>§ </a:t>
            </a:r>
            <a:r>
              <a:rPr lang="cs-CZ" sz="1800" dirty="0" smtClean="0"/>
              <a:t>843 </a:t>
            </a:r>
            <a:r>
              <a:rPr lang="cs-CZ" sz="1800" i="1" dirty="0"/>
              <a:t>Smlouva o důchodu musí být uzavřena písemně</a:t>
            </a:r>
            <a:r>
              <a:rPr lang="cs-CZ" sz="1800" i="1" dirty="0" smtClean="0"/>
              <a:t>.</a:t>
            </a:r>
          </a:p>
          <a:p>
            <a:pPr>
              <a:buNone/>
            </a:pPr>
            <a:r>
              <a:rPr lang="cs-CZ" sz="1800" b="1" dirty="0"/>
              <a:t>Dispozitivní normy </a:t>
            </a:r>
            <a:r>
              <a:rPr lang="cs-CZ" sz="1800" dirty="0"/>
              <a:t>umožňují účastníkům právních vztahů určitou volnost volního projevu a chování. Taková ustanovení jsou spojena s poukázáním na možnou dohodu. </a:t>
            </a:r>
          </a:p>
          <a:p>
            <a:pPr>
              <a:buNone/>
            </a:pPr>
            <a:r>
              <a:rPr lang="cs-CZ" sz="1800" dirty="0"/>
              <a:t>§ 51 OZ – </a:t>
            </a:r>
            <a:r>
              <a:rPr lang="cs-CZ" sz="1800" i="1" dirty="0"/>
              <a:t>Účastníci mohou uzavřít i takovou smlouvu, která není zvláštně upravena, smlouva však nesmí odporovat obsahu nebo účelu tohoto zákona.</a:t>
            </a:r>
            <a:endParaRPr lang="cs-CZ" sz="1800" dirty="0"/>
          </a:p>
        </p:txBody>
      </p:sp>
    </p:spTree>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85728"/>
            <a:ext cx="8229600" cy="1000132"/>
          </a:xfrm>
        </p:spPr>
        <p:txBody>
          <a:bodyPr>
            <a:normAutofit fontScale="90000"/>
          </a:bodyPr>
          <a:lstStyle/>
          <a:p>
            <a:r>
              <a:rPr lang="cs-CZ" sz="1800" b="1" i="1" dirty="0" smtClean="0"/>
              <a:t>Normy občanského práva, interpretace a aplikace norem občanského práva </a:t>
            </a:r>
            <a:br>
              <a:rPr lang="cs-CZ" sz="1800" b="1" i="1" dirty="0" smtClean="0"/>
            </a:br>
            <a:r>
              <a:rPr lang="cs-CZ" sz="1800" b="1" i="1" dirty="0" smtClean="0"/>
              <a:t/>
            </a:r>
            <a:br>
              <a:rPr lang="cs-CZ" sz="1800" b="1" i="1" dirty="0" smtClean="0"/>
            </a:br>
            <a:endParaRPr lang="cs-CZ" sz="1800" dirty="0"/>
          </a:p>
        </p:txBody>
      </p:sp>
      <p:sp>
        <p:nvSpPr>
          <p:cNvPr id="3" name="Zástupný symbol pro obsah 2"/>
          <p:cNvSpPr>
            <a:spLocks noGrp="1"/>
          </p:cNvSpPr>
          <p:nvPr>
            <p:ph idx="1"/>
          </p:nvPr>
        </p:nvSpPr>
        <p:spPr>
          <a:xfrm>
            <a:off x="142844" y="1214422"/>
            <a:ext cx="9001156" cy="5643578"/>
          </a:xfrm>
        </p:spPr>
        <p:txBody>
          <a:bodyPr>
            <a:normAutofit/>
          </a:bodyPr>
          <a:lstStyle/>
          <a:p>
            <a:pPr>
              <a:buNone/>
            </a:pPr>
            <a:r>
              <a:rPr lang="cs-CZ" sz="1800" dirty="0"/>
              <a:t>Další kritéria se uplatňují při rozlišování </a:t>
            </a:r>
            <a:r>
              <a:rPr lang="cs-CZ" sz="1800" b="1" i="1" dirty="0"/>
              <a:t>blanketových </a:t>
            </a:r>
            <a:r>
              <a:rPr lang="cs-CZ" sz="1800" i="1" dirty="0"/>
              <a:t>a</a:t>
            </a:r>
            <a:r>
              <a:rPr lang="cs-CZ" sz="1800" b="1" i="1" dirty="0"/>
              <a:t> odkazujících norem</a:t>
            </a:r>
            <a:r>
              <a:rPr lang="cs-CZ" sz="1800" i="1" dirty="0"/>
              <a:t>: </a:t>
            </a:r>
            <a:endParaRPr lang="cs-CZ" sz="1800" i="1" dirty="0" smtClean="0"/>
          </a:p>
          <a:p>
            <a:r>
              <a:rPr lang="cs-CZ" sz="1800" b="1" dirty="0"/>
              <a:t>Blanketová norma </a:t>
            </a:r>
            <a:r>
              <a:rPr lang="cs-CZ" sz="1800" dirty="0"/>
              <a:t>odkazuje v některé své části obecně na jinou normu (i dosud nevydanou). </a:t>
            </a:r>
          </a:p>
          <a:p>
            <a:pPr>
              <a:buNone/>
            </a:pPr>
            <a:r>
              <a:rPr lang="cs-CZ" sz="1800" dirty="0"/>
              <a:t>§ 125/1 </a:t>
            </a:r>
            <a:r>
              <a:rPr lang="cs-CZ" sz="1800" i="1" dirty="0"/>
              <a:t>Zvláštní zákon upravuje vlastnictví k bytům a nebytovým prostorám. </a:t>
            </a:r>
          </a:p>
          <a:p>
            <a:pPr>
              <a:buNone/>
            </a:pPr>
            <a:r>
              <a:rPr lang="cs-CZ" sz="1800" dirty="0"/>
              <a:t>§ 720 </a:t>
            </a:r>
            <a:r>
              <a:rPr lang="cs-CZ" sz="1800" i="1" dirty="0"/>
              <a:t>Nájem a podnájem nebytových prostor je upraven zvláštním zákonem. </a:t>
            </a:r>
            <a:endParaRPr lang="cs-CZ" sz="1800" i="1" dirty="0" smtClean="0"/>
          </a:p>
          <a:p>
            <a:pPr>
              <a:buNone/>
            </a:pPr>
            <a:endParaRPr lang="cs-CZ" sz="1800" i="1" dirty="0" smtClean="0"/>
          </a:p>
          <a:p>
            <a:r>
              <a:rPr lang="pl-PL" sz="1800" dirty="0"/>
              <a:t>Jako konkrétní odkaz na konkrétní pr. normu je příkladem </a:t>
            </a:r>
            <a:r>
              <a:rPr lang="pl-PL" sz="1800" b="1" dirty="0"/>
              <a:t>odkazující p.n. </a:t>
            </a:r>
            <a:endParaRPr lang="cs-CZ" sz="1800" i="1" dirty="0" smtClean="0"/>
          </a:p>
          <a:p>
            <a:pPr>
              <a:buNone/>
            </a:pPr>
            <a:r>
              <a:rPr lang="cs-CZ" sz="1800" dirty="0"/>
              <a:t>§ 758 OZ </a:t>
            </a:r>
            <a:r>
              <a:rPr lang="cs-CZ" sz="1800" i="1" dirty="0"/>
              <a:t>O odpovědnosti ubytovatele za věci vnesené do ubytovacích prostor ubytovaným nebo pro něj platí ustanovení § 433 a 463. </a:t>
            </a:r>
          </a:p>
          <a:p>
            <a:pPr>
              <a:buNone/>
            </a:pPr>
            <a:r>
              <a:rPr lang="cs-CZ" sz="1800" dirty="0"/>
              <a:t>§ 27/1 OZ </a:t>
            </a:r>
            <a:r>
              <a:rPr lang="cs-CZ" sz="1800" i="1" dirty="0"/>
              <a:t>Kdo je zákonným zástupcem nezletilého dítěte, upravuje zákon o rodině. </a:t>
            </a:r>
            <a:endParaRPr lang="cs-CZ" sz="1800" i="1" dirty="0" smtClean="0"/>
          </a:p>
          <a:p>
            <a:pPr>
              <a:buNone/>
            </a:pPr>
            <a:r>
              <a:rPr lang="cs-CZ" sz="1800" dirty="0"/>
              <a:t>Další dělení norem: Subjekt, v roli adresáta </a:t>
            </a:r>
            <a:r>
              <a:rPr lang="cs-CZ" sz="1800" dirty="0" err="1"/>
              <a:t>p.n</a:t>
            </a:r>
            <a:r>
              <a:rPr lang="cs-CZ" sz="1800" dirty="0"/>
              <a:t>. je kritériem členění norem </a:t>
            </a:r>
            <a:r>
              <a:rPr lang="cs-CZ" sz="1800" dirty="0" smtClean="0"/>
              <a:t>na</a:t>
            </a:r>
          </a:p>
          <a:p>
            <a:r>
              <a:rPr lang="cs-CZ" sz="1800" dirty="0" smtClean="0"/>
              <a:t> </a:t>
            </a:r>
            <a:r>
              <a:rPr lang="cs-CZ" sz="1800" b="1" i="1" dirty="0"/>
              <a:t>obecné, zvláštní, </a:t>
            </a:r>
            <a:r>
              <a:rPr lang="cs-CZ" sz="1800" b="1" i="1" dirty="0" err="1"/>
              <a:t>vyjímečné</a:t>
            </a:r>
            <a:r>
              <a:rPr lang="cs-CZ" sz="1800" b="1" i="1" dirty="0"/>
              <a:t>. </a:t>
            </a:r>
          </a:p>
          <a:p>
            <a:pPr>
              <a:buNone/>
            </a:pPr>
            <a:r>
              <a:rPr lang="cs-CZ" sz="1800" i="1" dirty="0"/>
              <a:t>Funkce právní normy v mechanismu </a:t>
            </a:r>
            <a:r>
              <a:rPr lang="cs-CZ" sz="1800" i="1" dirty="0" err="1"/>
              <a:t>pr</a:t>
            </a:r>
            <a:r>
              <a:rPr lang="cs-CZ" sz="1800" i="1" dirty="0"/>
              <a:t>. regulace je kritériem členění norem na</a:t>
            </a:r>
            <a:r>
              <a:rPr lang="cs-CZ" sz="1800" b="1" i="1" dirty="0"/>
              <a:t> </a:t>
            </a:r>
            <a:endParaRPr lang="cs-CZ" sz="1800" b="1" i="1" dirty="0" smtClean="0"/>
          </a:p>
          <a:p>
            <a:r>
              <a:rPr lang="cs-CZ" sz="1800" b="1" i="1" dirty="0" smtClean="0"/>
              <a:t>přikazující</a:t>
            </a:r>
            <a:r>
              <a:rPr lang="cs-CZ" sz="1800" b="1" i="1" dirty="0"/>
              <a:t>, zakazující, opravňující. </a:t>
            </a:r>
            <a:endParaRPr lang="cs-CZ" sz="1800" b="1" i="1" dirty="0" smtClean="0"/>
          </a:p>
          <a:p>
            <a:r>
              <a:rPr lang="cs-CZ" sz="1800" i="1" dirty="0" smtClean="0"/>
              <a:t>Dále </a:t>
            </a:r>
            <a:r>
              <a:rPr lang="cs-CZ" sz="1800" i="1" dirty="0"/>
              <a:t>pak </a:t>
            </a:r>
            <a:r>
              <a:rPr lang="cs-CZ" sz="1800" b="1" i="1" dirty="0"/>
              <a:t>normy definiční</a:t>
            </a:r>
            <a:r>
              <a:rPr lang="cs-CZ" sz="1800" i="1" dirty="0"/>
              <a:t>, jejichž příkladem mohou být: </a:t>
            </a:r>
          </a:p>
          <a:p>
            <a:pPr>
              <a:buNone/>
            </a:pPr>
            <a:r>
              <a:rPr lang="cs-CZ" sz="1800" dirty="0"/>
              <a:t>§ 115 </a:t>
            </a:r>
            <a:r>
              <a:rPr lang="cs-CZ" sz="1800" i="1" dirty="0"/>
              <a:t>Domácnost tvoří </a:t>
            </a:r>
            <a:r>
              <a:rPr lang="cs-CZ" sz="1800" i="1" dirty="0" err="1"/>
              <a:t>fo</a:t>
            </a:r>
            <a:r>
              <a:rPr lang="cs-CZ" sz="1800" i="1" dirty="0"/>
              <a:t>, které spolu trvale žijí a společně uhrazují náklady na své potřeby. </a:t>
            </a:r>
            <a:endParaRPr lang="cs-CZ" sz="1800" dirty="0"/>
          </a:p>
        </p:txBody>
      </p:sp>
    </p:spTree>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428604"/>
          </a:xfrm>
        </p:spPr>
        <p:txBody>
          <a:bodyPr>
            <a:normAutofit fontScale="90000"/>
          </a:bodyPr>
          <a:lstStyle/>
          <a:p>
            <a:r>
              <a:rPr lang="cs-CZ" sz="1800" dirty="0"/>
              <a:t/>
            </a:r>
            <a:br>
              <a:rPr lang="cs-CZ" sz="1800" dirty="0"/>
            </a:br>
            <a:r>
              <a:rPr lang="cs-CZ" sz="2200" b="1" i="1" dirty="0"/>
              <a:t>interpretace </a:t>
            </a:r>
            <a:r>
              <a:rPr lang="cs-CZ" sz="1800" b="1" i="1" dirty="0"/>
              <a:t/>
            </a:r>
            <a:br>
              <a:rPr lang="cs-CZ" sz="1800" b="1" i="1" dirty="0"/>
            </a:br>
            <a:endParaRPr lang="cs-CZ" sz="1800" dirty="0"/>
          </a:p>
        </p:txBody>
      </p:sp>
      <p:sp>
        <p:nvSpPr>
          <p:cNvPr id="3" name="Zástupný symbol pro obsah 2"/>
          <p:cNvSpPr>
            <a:spLocks noGrp="1"/>
          </p:cNvSpPr>
          <p:nvPr>
            <p:ph idx="1"/>
          </p:nvPr>
        </p:nvSpPr>
        <p:spPr>
          <a:xfrm>
            <a:off x="0" y="500042"/>
            <a:ext cx="9144000" cy="6357958"/>
          </a:xfrm>
        </p:spPr>
        <p:txBody>
          <a:bodyPr>
            <a:normAutofit fontScale="85000" lnSpcReduction="20000"/>
          </a:bodyPr>
          <a:lstStyle/>
          <a:p>
            <a:pPr>
              <a:buNone/>
            </a:pPr>
            <a:r>
              <a:rPr lang="cs-CZ" sz="1800" b="1" i="1" dirty="0"/>
              <a:t>Interpretace </a:t>
            </a:r>
            <a:r>
              <a:rPr lang="cs-CZ" sz="1800" i="1" dirty="0"/>
              <a:t>v obecné rovině je souhrnem úvah, kterými určujeme přesný význam textu. Rozumí se tím též postup, kterým jiným osobám vykládáme a vysvětlujeme význam textu. Věda o výkladu se nazývá hermeneutika. </a:t>
            </a:r>
          </a:p>
          <a:p>
            <a:pPr>
              <a:buNone/>
            </a:pPr>
            <a:r>
              <a:rPr lang="cs-CZ" sz="1800" dirty="0"/>
              <a:t>Obecné zásady, které je třeba respektovat při interpretaci: </a:t>
            </a:r>
          </a:p>
          <a:p>
            <a:pPr>
              <a:buAutoNum type="alphaLcParenR"/>
            </a:pPr>
            <a:r>
              <a:rPr lang="cs-CZ" sz="1800" dirty="0" smtClean="0"/>
              <a:t>text </a:t>
            </a:r>
            <a:r>
              <a:rPr lang="cs-CZ" sz="1800" dirty="0"/>
              <a:t>musíme vykládat tak aby dostal rozumný a správný smysl (vyhnout se </a:t>
            </a:r>
            <a:r>
              <a:rPr lang="cs-CZ" sz="1800" dirty="0" err="1"/>
              <a:t>dvojsmyslum</a:t>
            </a:r>
            <a:r>
              <a:rPr lang="cs-CZ" sz="1800" dirty="0"/>
              <a:t>) </a:t>
            </a:r>
          </a:p>
          <a:p>
            <a:pPr>
              <a:buAutoNum type="alphaLcParenR"/>
            </a:pPr>
            <a:r>
              <a:rPr lang="cs-CZ" sz="1800" dirty="0" smtClean="0"/>
              <a:t>oddělit </a:t>
            </a:r>
            <a:r>
              <a:rPr lang="cs-CZ" sz="1800" dirty="0"/>
              <a:t>výklad od kritiky (nejprve správně pochopit a pak kritizovat) </a:t>
            </a:r>
          </a:p>
          <a:p>
            <a:pPr>
              <a:buNone/>
            </a:pPr>
            <a:r>
              <a:rPr lang="cs-CZ" sz="1800" dirty="0" smtClean="0"/>
              <a:t>c</a:t>
            </a:r>
            <a:r>
              <a:rPr lang="cs-CZ" sz="1800" dirty="0"/>
              <a:t>) </a:t>
            </a:r>
            <a:r>
              <a:rPr lang="cs-CZ" sz="1800" dirty="0" smtClean="0"/>
              <a:t>    termíny </a:t>
            </a:r>
            <a:r>
              <a:rPr lang="cs-CZ" sz="1800" dirty="0"/>
              <a:t>používat v tom smyslu, v jakém je užívá obor, o kterém text pojednává </a:t>
            </a:r>
          </a:p>
          <a:p>
            <a:pPr>
              <a:buNone/>
            </a:pPr>
            <a:r>
              <a:rPr lang="cs-CZ" sz="1800" dirty="0" smtClean="0"/>
              <a:t>d</a:t>
            </a:r>
            <a:r>
              <a:rPr lang="cs-CZ" sz="1800" dirty="0"/>
              <a:t>) </a:t>
            </a:r>
            <a:r>
              <a:rPr lang="cs-CZ" sz="1800" dirty="0" smtClean="0"/>
              <a:t>    odlišit</a:t>
            </a:r>
            <a:r>
              <a:rPr lang="cs-CZ" sz="1800" dirty="0"/>
              <a:t>, zda synonyma označují rozdílné pojmy či jeden pojem </a:t>
            </a:r>
          </a:p>
          <a:p>
            <a:pPr>
              <a:buNone/>
            </a:pPr>
            <a:r>
              <a:rPr lang="cs-CZ" sz="1800" dirty="0" smtClean="0"/>
              <a:t>e)     zajímáme-li </a:t>
            </a:r>
            <a:r>
              <a:rPr lang="cs-CZ" sz="1800" dirty="0"/>
              <a:t>se jen o část textu, neopomenout pak při interpretaci souvislost celého textu </a:t>
            </a:r>
          </a:p>
          <a:p>
            <a:pPr>
              <a:buNone/>
            </a:pPr>
            <a:r>
              <a:rPr lang="cs-CZ" sz="1800" dirty="0" smtClean="0"/>
              <a:t>Při </a:t>
            </a:r>
            <a:r>
              <a:rPr lang="cs-CZ" sz="1800" dirty="0"/>
              <a:t>výkladu používáme určitých metod, na jejichž základě hovoříme o výkladu </a:t>
            </a:r>
            <a:r>
              <a:rPr lang="cs-CZ" sz="1800" b="1" i="1" dirty="0"/>
              <a:t>jazykovém, logickém, systematickém, či historickém. </a:t>
            </a:r>
          </a:p>
          <a:p>
            <a:pPr>
              <a:buNone/>
            </a:pPr>
            <a:r>
              <a:rPr lang="cs-CZ" sz="1800" dirty="0"/>
              <a:t>Při </a:t>
            </a:r>
            <a:r>
              <a:rPr lang="cs-CZ" sz="1800" b="1" i="1" dirty="0"/>
              <a:t>jazykovém rozboru</a:t>
            </a:r>
            <a:r>
              <a:rPr lang="cs-CZ" sz="1800" i="1" dirty="0"/>
              <a:t>, jednak zkoumáme mluvnickou stavbu vět (gramatický rozbor), jednak provádíme sémantický rozbor, čili snažíme se určit význam jednotlivých termínů a vazeb. </a:t>
            </a:r>
          </a:p>
          <a:p>
            <a:pPr>
              <a:buNone/>
            </a:pPr>
            <a:r>
              <a:rPr lang="cs-CZ" sz="1800" dirty="0"/>
              <a:t>Při </a:t>
            </a:r>
            <a:r>
              <a:rPr lang="cs-CZ" sz="1800" b="1" i="1" dirty="0"/>
              <a:t>výkladu logickém </a:t>
            </a:r>
            <a:r>
              <a:rPr lang="cs-CZ" sz="1800" i="1" dirty="0"/>
              <a:t>rekonstruujeme myšlenkové řetězce podle potřeby srovnání různých míst textu, vymezování vztahů a souvislostí mezi nimi. </a:t>
            </a:r>
          </a:p>
          <a:p>
            <a:pPr>
              <a:buNone/>
            </a:pPr>
            <a:r>
              <a:rPr lang="cs-CZ" sz="1800" dirty="0"/>
              <a:t>Rozbor </a:t>
            </a:r>
            <a:r>
              <a:rPr lang="cs-CZ" sz="1800" b="1" i="1" dirty="0"/>
              <a:t>systematické výstavby textu </a:t>
            </a:r>
            <a:r>
              <a:rPr lang="cs-CZ" sz="1800" i="1" dirty="0"/>
              <a:t>se zabývá členěním textu, jeho grafickou úpravou a dalšími okolnostmi jeho zevní formy. </a:t>
            </a:r>
          </a:p>
          <a:p>
            <a:pPr>
              <a:buNone/>
            </a:pPr>
            <a:r>
              <a:rPr lang="cs-CZ" sz="1800" b="1" i="1" dirty="0"/>
              <a:t>Historický kontext: </a:t>
            </a:r>
            <a:r>
              <a:rPr lang="cs-CZ" sz="1800" i="1" dirty="0"/>
              <a:t>původní okolnosti vzniku textu, jeho cíle, úkoly, situace nebo předměty o nichž text hovoří. </a:t>
            </a:r>
          </a:p>
          <a:p>
            <a:pPr>
              <a:buNone/>
            </a:pPr>
            <a:r>
              <a:rPr lang="cs-CZ" sz="1800" dirty="0"/>
              <a:t>Způsoby interpretace dle subjektu a </a:t>
            </a:r>
            <a:r>
              <a:rPr lang="cs-CZ" sz="1800" dirty="0" err="1"/>
              <a:t>pr</a:t>
            </a:r>
            <a:r>
              <a:rPr lang="cs-CZ" sz="1800" dirty="0"/>
              <a:t>. důsledků se liší </a:t>
            </a:r>
            <a:r>
              <a:rPr lang="cs-CZ" sz="1800" b="1" dirty="0"/>
              <a:t>výklad </a:t>
            </a:r>
            <a:r>
              <a:rPr lang="cs-CZ" sz="1800" b="1" i="1" dirty="0"/>
              <a:t>legální, autentický, výklad aplikujícího orgánu, soudní, oficiální, </a:t>
            </a:r>
            <a:r>
              <a:rPr lang="cs-CZ" sz="1800" b="1" i="1" dirty="0" err="1"/>
              <a:t>doktrinlní</a:t>
            </a:r>
            <a:r>
              <a:rPr lang="cs-CZ" sz="1800" b="1" i="1" dirty="0"/>
              <a:t>. </a:t>
            </a:r>
          </a:p>
          <a:p>
            <a:pPr>
              <a:buNone/>
            </a:pPr>
            <a:r>
              <a:rPr lang="cs-CZ" sz="1800" b="1" i="1" dirty="0"/>
              <a:t>Legální</a:t>
            </a:r>
            <a:r>
              <a:rPr lang="cs-CZ" sz="1800" i="1" dirty="0"/>
              <a:t> je takový výklad, kdy jeho subjektem je ten, koho zákon výslovně uvádí jako subjekt způsobilý této činnosti, zároveň jde o výklad obecně právně závazný. Tedy z hlediska teorie v podstatě nejde o výklad normy, ale o její legislativní doplnění. V současné době neexistuje. </a:t>
            </a:r>
          </a:p>
          <a:p>
            <a:pPr>
              <a:buNone/>
            </a:pPr>
            <a:r>
              <a:rPr lang="cs-CZ" sz="1800" dirty="0"/>
              <a:t>Pokud by výklad podával ten, kdo sám normu vydal, jednalo by se o </a:t>
            </a:r>
            <a:r>
              <a:rPr lang="cs-CZ" sz="1800" b="1" i="1" dirty="0"/>
              <a:t>autentický výklad</a:t>
            </a:r>
            <a:r>
              <a:rPr lang="cs-CZ" sz="1800" i="1" dirty="0"/>
              <a:t>. </a:t>
            </a:r>
          </a:p>
          <a:p>
            <a:pPr>
              <a:buNone/>
            </a:pPr>
            <a:r>
              <a:rPr lang="cs-CZ" sz="1800" b="1" i="1" dirty="0"/>
              <a:t>Soudní výklad </a:t>
            </a:r>
            <a:r>
              <a:rPr lang="cs-CZ" sz="1800" i="1" dirty="0"/>
              <a:t>je příkladem výkladu individuálně právně závazného. Hovoříme o výkladu, který slouží ke sjednocení judikatury, takovýto výklad podává Nejvyšší soud ve svých stanoviscích. </a:t>
            </a:r>
          </a:p>
          <a:p>
            <a:pPr>
              <a:buNone/>
            </a:pPr>
            <a:r>
              <a:rPr lang="cs-CZ" sz="1800" b="1" i="1" dirty="0"/>
              <a:t>Doktrinální výklad </a:t>
            </a:r>
            <a:r>
              <a:rPr lang="cs-CZ" sz="1800" i="1" dirty="0"/>
              <a:t>je výklad vědecký, podávaný jednotlivými vědci. Má podobu tzv. konstantní judikatury. </a:t>
            </a:r>
          </a:p>
          <a:p>
            <a:pPr>
              <a:buNone/>
            </a:pPr>
            <a:r>
              <a:rPr lang="cs-CZ" sz="1800" b="1" i="1" dirty="0"/>
              <a:t>Oficiální výklad</a:t>
            </a:r>
            <a:r>
              <a:rPr lang="cs-CZ" sz="1800" i="1" dirty="0"/>
              <a:t>, individuálně závazný a to v linii nadřízenosti a podřízenosti. </a:t>
            </a:r>
          </a:p>
          <a:p>
            <a:endParaRPr lang="cs-CZ" sz="1800" dirty="0"/>
          </a:p>
          <a:p>
            <a:pPr>
              <a:buNone/>
            </a:pPr>
            <a:endParaRPr lang="cs-CZ" sz="1800" dirty="0"/>
          </a:p>
        </p:txBody>
      </p:sp>
    </p:spTree>
  </p:cSld>
  <p:clrMapOvr>
    <a:masterClrMapping/>
  </p:clrMapOvr>
  <p:transition>
    <p:wipe dir="d"/>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a">
  <a:themeElements>
    <a:clrScheme name="Cest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est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611</TotalTime>
  <Words>11038</Words>
  <Application>Microsoft Office PowerPoint</Application>
  <PresentationFormat>Předvádění na obrazovce (4:3)</PresentationFormat>
  <Paragraphs>876</Paragraphs>
  <Slides>62</Slides>
  <Notes>0</Notes>
  <HiddenSlides>0</HiddenSlides>
  <MMClips>0</MMClips>
  <ScaleCrop>false</ScaleCrop>
  <HeadingPairs>
    <vt:vector size="4" baseType="variant">
      <vt:variant>
        <vt:lpstr>Motiv</vt:lpstr>
      </vt:variant>
      <vt:variant>
        <vt:i4>1</vt:i4>
      </vt:variant>
      <vt:variant>
        <vt:lpstr>Nadpisy snímků</vt:lpstr>
      </vt:variant>
      <vt:variant>
        <vt:i4>62</vt:i4>
      </vt:variant>
    </vt:vector>
  </HeadingPairs>
  <TitlesOfParts>
    <vt:vector size="63" baseType="lpstr">
      <vt:lpstr>Cesta</vt:lpstr>
      <vt:lpstr>OBČANSKÉ PRÁVO HMOTNÉ </vt:lpstr>
      <vt:lpstr> Pojem a předmět občanského práva, metoda občanskoprávní regulace  </vt:lpstr>
      <vt:lpstr>Pojem a předmět občanského práva, metoda občanskoprávní regulace</vt:lpstr>
      <vt:lpstr> Zásady občanského práva  </vt:lpstr>
      <vt:lpstr> Zásady občanského práva  </vt:lpstr>
      <vt:lpstr> Systém občanského práva a systematika občanského zákoníku  </vt:lpstr>
      <vt:lpstr> Normy občanského práva, interpretace a aplikace norem občanského práva   </vt:lpstr>
      <vt:lpstr>Normy občanského práva, interpretace a aplikace norem občanského práva   </vt:lpstr>
      <vt:lpstr> interpretace  </vt:lpstr>
      <vt:lpstr> Prameny českého občanského práva  </vt:lpstr>
      <vt:lpstr>Prameny českého občanského práva</vt:lpstr>
      <vt:lpstr> Právní skutečnosti v občanském právu, pojem, druhy, fikce, domněnky  </vt:lpstr>
      <vt:lpstr> Právní úkony, pojem, typy a druhy právních úkonů  </vt:lpstr>
      <vt:lpstr>Snímek 14</vt:lpstr>
      <vt:lpstr> Vznik právních úkonů, následky právních úkonů, výklad  </vt:lpstr>
      <vt:lpstr> Obsah právních úkonů  </vt:lpstr>
      <vt:lpstr> Význam času jako objektivní právní skutečnosti  </vt:lpstr>
      <vt:lpstr>Zánik práva uplynutím lhůty omezující jeho trvání. </vt:lpstr>
      <vt:lpstr> Promlčení, pojem, podstata  </vt:lpstr>
      <vt:lpstr> Promlčecí doba (počátek, běh promlčecí doby, délka)  </vt:lpstr>
      <vt:lpstr>Snímek 21</vt:lpstr>
      <vt:lpstr> Prekluze, pojem, podstata  </vt:lpstr>
      <vt:lpstr> Ochrana osobnosti, pojem, předmět  </vt:lpstr>
      <vt:lpstr> Ochrana osobnosti, pojem, předmět  </vt:lpstr>
      <vt:lpstr>Ochrana osobnosti, pojem, předmět  </vt:lpstr>
      <vt:lpstr> Ochrana osobnosti, pojem, předmět  </vt:lpstr>
      <vt:lpstr> Omezení práva na ochranu osobnosti  </vt:lpstr>
      <vt:lpstr> Subjekty práva na ochranu osobnosti </vt:lpstr>
      <vt:lpstr> Prostředky ochrany osobnosti  </vt:lpstr>
      <vt:lpstr> Zastoupení, pojem a druhy  </vt:lpstr>
      <vt:lpstr>2.  Smluvní zastoupení  </vt:lpstr>
      <vt:lpstr> Předmět občanskoprávních vztahů  </vt:lpstr>
      <vt:lpstr> Věcná práva, pojem, druhy  </vt:lpstr>
      <vt:lpstr> Pojem a obsah vlastnického práva, předmět  </vt:lpstr>
      <vt:lpstr> Ochrana vlastnického práva  </vt:lpstr>
      <vt:lpstr>Vlastnické žaloby: </vt:lpstr>
      <vt:lpstr> Nabývání vlastnického práva  </vt:lpstr>
      <vt:lpstr>Nabývání na základě jiných skutečností stanovených zákonem</vt:lpstr>
      <vt:lpstr> Nabývání vlastnického práva smlouvou  </vt:lpstr>
      <vt:lpstr> Zánik vlastnického práva  </vt:lpstr>
      <vt:lpstr> Ochrana subjektivních práv, ochrana pokojného stavu, nárok  </vt:lpstr>
      <vt:lpstr>Občanskoprávní nárok </vt:lpstr>
      <vt:lpstr> Sousedská práva  </vt:lpstr>
      <vt:lpstr> Spoluvlastnictví, pojem a druhy  </vt:lpstr>
      <vt:lpstr> Podílové spoluvlastnictví  </vt:lpstr>
      <vt:lpstr> Společné jmění manželů – pojem, vznik, předmět, obsah  </vt:lpstr>
      <vt:lpstr> Zánik a vypořádání společného jmění manželů  </vt:lpstr>
      <vt:lpstr> Vlastnické právo k bytům a nebytovým prostorům  </vt:lpstr>
      <vt:lpstr> Vlastnické právo k bytům a nebytovým prostorům  </vt:lpstr>
      <vt:lpstr> Věcná práva k věci cizí  </vt:lpstr>
      <vt:lpstr> Zástavní právo, vznik </vt:lpstr>
      <vt:lpstr>Zástavní právo, obsah</vt:lpstr>
      <vt:lpstr>  Podzástavní právo  </vt:lpstr>
      <vt:lpstr> Věcná břemena – pojem, vznik, obsah, zánik  </vt:lpstr>
      <vt:lpstr> Věcná břemena – pojem, vznik, obsah, zánik  </vt:lpstr>
      <vt:lpstr> Zadržovací právo  </vt:lpstr>
      <vt:lpstr> závazky - Pojem a podstata  </vt:lpstr>
      <vt:lpstr> Prvky a základní třídění závazkových vztahů  </vt:lpstr>
      <vt:lpstr>Kupní smlouva, pojem, práva a povinnosti</vt:lpstr>
      <vt:lpstr>Kupní smlouva, pojem, práva a povinnosti</vt:lpstr>
      <vt:lpstr>Kupní smlouva, pojem, práva a povinnosti</vt:lpstr>
      <vt:lpstr>Kupní smlouva, pojem, práva , povinnosti, zánik</vt:lpstr>
    </vt:vector>
  </TitlesOfParts>
  <Company>Pedagogicka fakulta MU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OBČANSKÉ PRÁVO HMOTNÉ </dc:title>
  <dc:subject>OBČANSKÉ PRÁVO HMOTNÉ </dc:subject>
  <dc:creator>Martin Stehlík</dc:creator>
  <cp:lastModifiedBy>Your User Name</cp:lastModifiedBy>
  <cp:revision>128</cp:revision>
  <dcterms:created xsi:type="dcterms:W3CDTF">2010-03-08T14:04:21Z</dcterms:created>
  <dcterms:modified xsi:type="dcterms:W3CDTF">2010-04-27T12:35:21Z</dcterms:modified>
</cp:coreProperties>
</file>