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60" r:id="rId3"/>
    <p:sldId id="258" r:id="rId4"/>
    <p:sldId id="262" r:id="rId5"/>
    <p:sldId id="266" r:id="rId6"/>
    <p:sldId id="268" r:id="rId7"/>
    <p:sldId id="269" r:id="rId8"/>
    <p:sldId id="273" r:id="rId9"/>
    <p:sldId id="270" r:id="rId10"/>
    <p:sldId id="274" r:id="rId11"/>
    <p:sldId id="275" r:id="rId12"/>
    <p:sldId id="276" r:id="rId13"/>
    <p:sldId id="277" r:id="rId14"/>
    <p:sldId id="272" r:id="rId15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00"/>
    <a:srgbClr val="99CC00"/>
    <a:srgbClr val="006600"/>
    <a:srgbClr val="A6E66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6F3B9E-7D19-4125-835F-85C9F79704A8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1536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ABC23B3-3005-4ADA-AF2B-27995C0182E9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A7DF2A-FEE5-4E75-9C81-6ADB2B50CB29}" type="slidenum">
              <a:rPr lang="cs-CZ"/>
              <a:pPr/>
              <a:t>1</a:t>
            </a:fld>
            <a:endParaRPr lang="cs-CZ"/>
          </a:p>
        </p:txBody>
      </p:sp>
      <p:sp>
        <p:nvSpPr>
          <p:cNvPr id="1741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312738-B60C-4F6D-AF90-0257D750F236}" type="slidenum">
              <a:rPr lang="cs-CZ"/>
              <a:pPr/>
              <a:t>10</a:t>
            </a:fld>
            <a:endParaRPr lang="cs-CZ"/>
          </a:p>
        </p:txBody>
      </p:sp>
      <p:sp>
        <p:nvSpPr>
          <p:cNvPr id="552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7AB0BD-BD5B-4710-972A-5F5E8F1CE5E7}" type="slidenum">
              <a:rPr lang="cs-CZ"/>
              <a:pPr/>
              <a:t>11</a:t>
            </a:fld>
            <a:endParaRPr lang="cs-CZ"/>
          </a:p>
        </p:txBody>
      </p:sp>
      <p:sp>
        <p:nvSpPr>
          <p:cNvPr id="563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52F84A-B8EB-4C2F-B33F-EED3281F811E}" type="slidenum">
              <a:rPr lang="cs-CZ"/>
              <a:pPr/>
              <a:t>12</a:t>
            </a:fld>
            <a:endParaRPr lang="cs-CZ"/>
          </a:p>
        </p:txBody>
      </p:sp>
      <p:sp>
        <p:nvSpPr>
          <p:cNvPr id="583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5762C5D-FAF6-43BB-A8DC-0F0C596D21E2}" type="slidenum">
              <a:rPr lang="cs-CZ"/>
              <a:pPr/>
              <a:t>13</a:t>
            </a:fld>
            <a:endParaRPr lang="cs-CZ"/>
          </a:p>
        </p:txBody>
      </p:sp>
      <p:sp>
        <p:nvSpPr>
          <p:cNvPr id="604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98B17D3-5E7C-44FE-9960-8550BD05193E}" type="slidenum">
              <a:rPr lang="cs-CZ"/>
              <a:pPr/>
              <a:t>14</a:t>
            </a:fld>
            <a:endParaRPr lang="cs-CZ"/>
          </a:p>
        </p:txBody>
      </p:sp>
      <p:sp>
        <p:nvSpPr>
          <p:cNvPr id="512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5C792A-E0B6-4FB1-80B6-9CF5DD3CE1C3}" type="slidenum">
              <a:rPr lang="cs-CZ"/>
              <a:pPr/>
              <a:t>2</a:t>
            </a:fld>
            <a:endParaRPr lang="cs-CZ"/>
          </a:p>
        </p:txBody>
      </p:sp>
      <p:sp>
        <p:nvSpPr>
          <p:cNvPr id="2150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E22DB9-60FD-4E50-B381-3E44CCF3A811}" type="slidenum">
              <a:rPr lang="cs-CZ"/>
              <a:pPr/>
              <a:t>3</a:t>
            </a:fld>
            <a:endParaRPr lang="cs-CZ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88DB10-EBFD-4C3F-8B35-8FBC76C2E62C}" type="slidenum">
              <a:rPr lang="cs-CZ"/>
              <a:pPr/>
              <a:t>4</a:t>
            </a:fld>
            <a:endParaRPr lang="cs-CZ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89FF54-D2A5-4C24-A0A7-B607751C58EF}" type="slidenum">
              <a:rPr lang="cs-CZ"/>
              <a:pPr/>
              <a:t>5</a:t>
            </a:fld>
            <a:endParaRPr lang="cs-CZ"/>
          </a:p>
        </p:txBody>
      </p:sp>
      <p:sp>
        <p:nvSpPr>
          <p:cNvPr id="3789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C4BF6B-25BD-4C5C-ACC3-8543348372DE}" type="slidenum">
              <a:rPr lang="cs-CZ"/>
              <a:pPr/>
              <a:t>6</a:t>
            </a:fld>
            <a:endParaRPr lang="cs-CZ"/>
          </a:p>
        </p:txBody>
      </p:sp>
      <p:sp>
        <p:nvSpPr>
          <p:cNvPr id="4198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F8C237F-295C-4ADB-B9DF-BFD3D18F5D90}" type="slidenum">
              <a:rPr lang="cs-CZ"/>
              <a:pPr/>
              <a:t>7</a:t>
            </a:fld>
            <a:endParaRPr lang="cs-CZ"/>
          </a:p>
        </p:txBody>
      </p:sp>
      <p:sp>
        <p:nvSpPr>
          <p:cNvPr id="440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FFAC48-274C-44B3-86F5-25E8EE0E8C3D}" type="slidenum">
              <a:rPr lang="cs-CZ"/>
              <a:pPr/>
              <a:t>8</a:t>
            </a:fld>
            <a:endParaRPr lang="cs-CZ"/>
          </a:p>
        </p:txBody>
      </p:sp>
      <p:sp>
        <p:nvSpPr>
          <p:cNvPr id="501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EA252A-3004-4FFD-B028-4459A9058C10}" type="slidenum">
              <a:rPr lang="cs-CZ"/>
              <a:pPr/>
              <a:t>9</a:t>
            </a:fld>
            <a:endParaRPr lang="cs-CZ"/>
          </a:p>
        </p:txBody>
      </p:sp>
      <p:sp>
        <p:nvSpPr>
          <p:cNvPr id="4608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425B5E-DE4A-476C-9FF4-2DA4D1B51A9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29CC2-5B03-4701-9B16-A68DE82421B2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9FB7920-EA25-4BF7-B926-FCF6ABA6042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Nadpis, text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98E00D-BF33-4632-BE22-42432E18683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49CDF7-E3D3-457E-B43F-9F0DF330808B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7852A8-D786-4B9C-B33E-83FB6769E7BA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E0B6DB-42B3-42A1-906B-90441AFBE4E4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7F18E5-667C-4A07-97CD-FA906991FEC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EDE6F7-14E5-4505-A9A6-83E39A93DB0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5CEEFE-820B-42C8-885E-7BC08DD2E527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2CF6CA-69F3-4FDB-814D-72CD3EEBC24F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599E7-8699-44F6-873C-61F839615838}" type="slidenum">
              <a:rPr lang="cs-CZ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99CC00"/>
            </a:gs>
            <a:gs pos="100000">
              <a:srgbClr val="006600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244822C-07B4-4726-9145-DA3B6593C6A2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rvp.cz/Knihovna/1.Pedagogicky_lexikon/A/Aktiviza%C4%8Dn%C3%AD_metody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iki.rvp.cz/Knihovna/1.Pedagogicky_lexikon/A/Aktiviza%C4%8Dn%C3%AD_metody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9750" y="188913"/>
            <a:ext cx="7777163" cy="1152525"/>
          </a:xfrm>
        </p:spPr>
        <p:txBody>
          <a:bodyPr/>
          <a:lstStyle/>
          <a:p>
            <a:r>
              <a:rPr lang="cs-CZ" sz="4000" b="1"/>
              <a:t>Didaktika přírodopisu 2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84888" y="5589588"/>
            <a:ext cx="2695575" cy="554037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sz="1600"/>
              <a:t>Mgr. Libuše VODOVÁ</a:t>
            </a:r>
          </a:p>
          <a:p>
            <a:pPr>
              <a:lnSpc>
                <a:spcPct val="80000"/>
              </a:lnSpc>
            </a:pPr>
            <a:r>
              <a:rPr lang="cs-CZ" sz="1600"/>
              <a:t>Katedra biologie PdF MU</a:t>
            </a:r>
          </a:p>
        </p:txBody>
      </p:sp>
      <p:pic>
        <p:nvPicPr>
          <p:cNvPr id="2054" name="Picture 6" descr="terén Javoři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18238" y="1484313"/>
            <a:ext cx="2925762" cy="3900487"/>
          </a:xfrm>
          <a:prstGeom prst="rect">
            <a:avLst/>
          </a:prstGeom>
          <a:noFill/>
        </p:spPr>
      </p:pic>
      <p:pic>
        <p:nvPicPr>
          <p:cNvPr id="2055" name="Picture 7" descr="mikroskop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750" y="4149725"/>
            <a:ext cx="2536825" cy="1901825"/>
          </a:xfrm>
          <a:prstGeom prst="rect">
            <a:avLst/>
          </a:prstGeom>
          <a:noFill/>
        </p:spPr>
      </p:pic>
      <p:pic>
        <p:nvPicPr>
          <p:cNvPr id="2056" name="Picture 8" descr="zp0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132138" y="3933825"/>
            <a:ext cx="2886075" cy="2168525"/>
          </a:xfrm>
          <a:prstGeom prst="rect">
            <a:avLst/>
          </a:prstGeom>
          <a:noFill/>
        </p:spPr>
      </p:pic>
      <p:pic>
        <p:nvPicPr>
          <p:cNvPr id="2057" name="Picture 9" descr="463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95288" y="1484313"/>
            <a:ext cx="2670175" cy="1771650"/>
          </a:xfrm>
          <a:prstGeom prst="rect">
            <a:avLst/>
          </a:prstGeom>
          <a:noFill/>
        </p:spPr>
      </p:pic>
      <p:pic>
        <p:nvPicPr>
          <p:cNvPr id="2058" name="Picture 10" descr="9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132138" y="1484313"/>
            <a:ext cx="2925762" cy="21939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1557338"/>
            <a:ext cx="8713787" cy="496728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cs-CZ" sz="1800" b="1"/>
              <a:t>Náročnost: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/>
              <a:t>	</a:t>
            </a:r>
            <a:r>
              <a:rPr lang="cs-CZ" sz="1800" b="1"/>
              <a:t>na přípravu učitele: malá</a:t>
            </a:r>
            <a:r>
              <a:rPr lang="cs-CZ" sz="1800"/>
              <a:t> (fáze výuky, VC, kompetence </a:t>
            </a:r>
            <a:r>
              <a:rPr lang="en-US" sz="1800">
                <a:cs typeface="Arial" charset="0"/>
              </a:rPr>
              <a:t>=&gt;</a:t>
            </a:r>
            <a:r>
              <a:rPr lang="cs-CZ" sz="1800">
                <a:cs typeface="Arial" charset="0"/>
              </a:rPr>
              <a:t> volba tématu</a:t>
            </a:r>
            <a:r>
              <a:rPr lang="cs-CZ" sz="1800"/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/>
              <a:t>	</a:t>
            </a:r>
            <a:r>
              <a:rPr lang="cs-CZ" sz="1800" b="1"/>
              <a:t>na organizaci: malá </a:t>
            </a:r>
            <a:r>
              <a:rPr lang="cs-CZ" sz="1800"/>
              <a:t>(bez zvláštních požadavků na úpravu prostoru)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/>
              <a:t>	</a:t>
            </a:r>
            <a:r>
              <a:rPr lang="cs-CZ" sz="1800" b="1"/>
              <a:t>na vedení žáků: střední </a:t>
            </a:r>
            <a:r>
              <a:rPr lang="cs-CZ" sz="1800"/>
              <a:t>(podpora práce ve skupině)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/>
              <a:t>	na zpracování a vyhodnocení výsledků: 	</a:t>
            </a:r>
            <a:r>
              <a:rPr lang="cs-CZ" sz="1800" b="1"/>
              <a:t>střední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z="1800" b="1"/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b="1"/>
              <a:t>Použitelnost:</a:t>
            </a:r>
            <a:r>
              <a:rPr lang="cs-CZ" sz="1800"/>
              <a:t> ve všech typech škol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b="1"/>
              <a:t>Zaměření:</a:t>
            </a:r>
            <a:r>
              <a:rPr lang="cs-CZ" sz="1800"/>
              <a:t> spíše na kvantitu než na kvalitu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b="1"/>
              <a:t>Trvání:</a:t>
            </a:r>
            <a:r>
              <a:rPr lang="cs-CZ" sz="1800"/>
              <a:t> dle zvoleného tématu zpravidla 5-15 min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 b="1"/>
              <a:t>Uplatnění ve výuce:</a:t>
            </a:r>
            <a:r>
              <a:rPr lang="cs-CZ" sz="1800"/>
              <a:t> úvod – jako motivace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/>
              <a:t>			  v průběhu – zjištění názorů a postojů k tématu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1800"/>
              <a:t> 			  na konci – závěrečné opakování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z="1800"/>
          </a:p>
          <a:p>
            <a:pPr>
              <a:lnSpc>
                <a:spcPct val="90000"/>
              </a:lnSpc>
              <a:buFontTx/>
              <a:buNone/>
            </a:pPr>
            <a:r>
              <a:rPr lang="cs-CZ" sz="2000" b="1"/>
              <a:t>Organizace:</a:t>
            </a:r>
            <a:r>
              <a:rPr lang="cs-CZ" sz="2000"/>
              <a:t> pracovní skupinu představuje celá třída; 1 žák – zapisovatel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cs-CZ" sz="2000" b="1"/>
              <a:t>Princip:</a:t>
            </a:r>
            <a:r>
              <a:rPr lang="cs-CZ" sz="2000"/>
              <a:t> shromáždit co nejvíce nápadů na dané téma (žáci je zpravidla sepisují na tabuli) </a:t>
            </a:r>
          </a:p>
          <a:p>
            <a:pPr>
              <a:lnSpc>
                <a:spcPct val="90000"/>
              </a:lnSpc>
              <a:buFontTx/>
              <a:buNone/>
            </a:pPr>
            <a:endParaRPr lang="cs-CZ" sz="1800"/>
          </a:p>
        </p:txBody>
      </p:sp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179388" y="188913"/>
            <a:ext cx="8964612" cy="461665"/>
          </a:xfrm>
          <a:prstGeom prst="rect">
            <a:avLst/>
          </a:prstGeom>
          <a:solidFill>
            <a:srgbClr val="A6E66C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 dirty="0"/>
              <a:t>SKUPINOVÉ METODY AKTIVNÍHO </a:t>
            </a:r>
            <a:r>
              <a:rPr lang="cs-CZ" sz="2400" b="1" dirty="0" smtClean="0"/>
              <a:t>VYUČOVÁNÍ </a:t>
            </a:r>
            <a:r>
              <a:rPr lang="cs-CZ" sz="2400" dirty="0" smtClean="0"/>
              <a:t>(</a:t>
            </a:r>
            <a:r>
              <a:rPr lang="cs-CZ" sz="2400" dirty="0" smtClean="0"/>
              <a:t>SITNÁ,2009)</a:t>
            </a:r>
            <a:endParaRPr lang="cs-CZ" sz="2400" dirty="0"/>
          </a:p>
        </p:txBody>
      </p:sp>
      <p:sp>
        <p:nvSpPr>
          <p:cNvPr id="52235" name="Text Box 11"/>
          <p:cNvSpPr txBox="1">
            <a:spLocks noChangeArrowheads="1"/>
          </p:cNvSpPr>
          <p:nvPr/>
        </p:nvSpPr>
        <p:spPr bwMode="auto">
          <a:xfrm>
            <a:off x="323850" y="836613"/>
            <a:ext cx="5976938" cy="466725"/>
          </a:xfrm>
          <a:prstGeom prst="rect">
            <a:avLst/>
          </a:prstGeom>
          <a:solidFill>
            <a:srgbClr val="FFCC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cs-CZ" sz="2400" b="1"/>
              <a:t>1.Brainstroming („bouře mozků“)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692150"/>
            <a:ext cx="8434387" cy="5256213"/>
          </a:xfrm>
        </p:spPr>
        <p:txBody>
          <a:bodyPr/>
          <a:lstStyle/>
          <a:p>
            <a:pPr>
              <a:buFontTx/>
              <a:buNone/>
            </a:pPr>
            <a:r>
              <a:rPr lang="cs-CZ" sz="2000" b="1"/>
              <a:t>Rozvíjené kompetence: </a:t>
            </a:r>
          </a:p>
          <a:p>
            <a:pPr>
              <a:buFontTx/>
              <a:buNone/>
            </a:pPr>
            <a:r>
              <a:rPr lang="cs-CZ" sz="2000" b="1"/>
              <a:t>	k řešení problémů </a:t>
            </a:r>
            <a:r>
              <a:rPr lang="cs-CZ" sz="2000"/>
              <a:t>(návrh řešení problému)</a:t>
            </a:r>
            <a:r>
              <a:rPr lang="cs-CZ" sz="2000" b="1"/>
              <a:t>		</a:t>
            </a:r>
          </a:p>
          <a:p>
            <a:pPr>
              <a:buFontTx/>
              <a:buNone/>
            </a:pPr>
            <a:r>
              <a:rPr lang="cs-CZ" sz="2000" b="1"/>
              <a:t>	komunikativní </a:t>
            </a:r>
            <a:r>
              <a:rPr lang="cs-CZ" sz="2000"/>
              <a:t>(přesnost, výstižnost, kulturnost projevu)</a:t>
            </a:r>
          </a:p>
          <a:p>
            <a:pPr>
              <a:buFontTx/>
              <a:buNone/>
            </a:pPr>
            <a:r>
              <a:rPr lang="cs-CZ" sz="2000" b="1"/>
              <a:t>	personální a sociální </a:t>
            </a:r>
            <a:r>
              <a:rPr lang="cs-CZ" sz="2000"/>
              <a:t>(sjednocování kolektivu, pozitivní klima třídy)</a:t>
            </a:r>
          </a:p>
          <a:p>
            <a:pPr>
              <a:buFontTx/>
              <a:buNone/>
            </a:pPr>
            <a:endParaRPr lang="cs-CZ" sz="2000" b="1"/>
          </a:p>
          <a:p>
            <a:pPr>
              <a:buFontTx/>
              <a:buNone/>
            </a:pPr>
            <a:r>
              <a:rPr lang="cs-CZ" sz="2000" b="1"/>
              <a:t>Učitel při vlastní aktivitě: </a:t>
            </a:r>
          </a:p>
          <a:p>
            <a:pPr>
              <a:buFont typeface="Wingdings" pitchFamily="2" charset="2"/>
              <a:buChar char="§"/>
            </a:pPr>
            <a:r>
              <a:rPr lang="cs-CZ" sz="2000"/>
              <a:t>      nehodnotí kvalitu příspěvků</a:t>
            </a:r>
          </a:p>
          <a:p>
            <a:pPr>
              <a:buFont typeface="Wingdings" pitchFamily="2" charset="2"/>
              <a:buChar char="§"/>
            </a:pPr>
            <a:r>
              <a:rPr lang="cs-CZ" sz="2000"/>
              <a:t>      neupravuje jazykovou formu</a:t>
            </a:r>
          </a:p>
          <a:p>
            <a:pPr>
              <a:buFont typeface="Wingdings" pitchFamily="2" charset="2"/>
              <a:buChar char="§"/>
            </a:pPr>
            <a:r>
              <a:rPr lang="cs-CZ" sz="2000"/>
              <a:t>      neupozorňuje na ty, co se ještě nezapojili</a:t>
            </a:r>
          </a:p>
          <a:p>
            <a:pPr>
              <a:buFontTx/>
              <a:buNone/>
            </a:pPr>
            <a:endParaRPr lang="cs-CZ" sz="2000"/>
          </a:p>
          <a:p>
            <a:pPr>
              <a:buFontTx/>
              <a:buNone/>
            </a:pPr>
            <a:r>
              <a:rPr lang="cs-CZ" sz="2000" b="1"/>
              <a:t>Po aktivní části: </a:t>
            </a:r>
          </a:p>
          <a:p>
            <a:pPr>
              <a:buFont typeface="Wingdings" pitchFamily="2" charset="2"/>
              <a:buChar char="Ø"/>
            </a:pPr>
            <a:r>
              <a:rPr lang="cs-CZ" sz="2000"/>
              <a:t>učitel roztřídí příspěvky žáků – vhodné návrhy použije v další výuce</a:t>
            </a:r>
          </a:p>
          <a:p>
            <a:pPr>
              <a:buFont typeface="Wingdings" pitchFamily="2" charset="2"/>
              <a:buChar char="Ø"/>
            </a:pPr>
            <a:r>
              <a:rPr lang="cs-CZ" sz="2000"/>
              <a:t>zhodnotí: aktivitu skupiny jako celku, počet, výstižnost příspěvků, dosažení stanoveného cíle a význam pro další výuku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836613"/>
            <a:ext cx="8713787" cy="5688012"/>
          </a:xfrm>
        </p:spPr>
        <p:txBody>
          <a:bodyPr/>
          <a:lstStyle/>
          <a:p>
            <a:pPr>
              <a:buFontTx/>
              <a:buNone/>
            </a:pPr>
            <a:r>
              <a:rPr lang="cs-CZ" sz="1800" b="1"/>
              <a:t>Náročnost:</a:t>
            </a:r>
          </a:p>
          <a:p>
            <a:pPr>
              <a:buFontTx/>
              <a:buNone/>
            </a:pPr>
            <a:r>
              <a:rPr lang="cs-CZ" sz="1800"/>
              <a:t>	</a:t>
            </a:r>
            <a:r>
              <a:rPr lang="cs-CZ" sz="1800" b="1"/>
              <a:t>na přípravu učitele: střední </a:t>
            </a:r>
            <a:r>
              <a:rPr lang="cs-CZ" sz="1800"/>
              <a:t>(vhodnost metody vzhledem ke stanoveným cílům)</a:t>
            </a:r>
          </a:p>
          <a:p>
            <a:pPr>
              <a:buFontTx/>
              <a:buNone/>
            </a:pPr>
            <a:r>
              <a:rPr lang="cs-CZ" sz="1800"/>
              <a:t>	</a:t>
            </a:r>
            <a:r>
              <a:rPr lang="cs-CZ" sz="1800" b="1"/>
              <a:t>na organizaci: střední – </a:t>
            </a:r>
            <a:r>
              <a:rPr lang="cs-CZ" sz="1800"/>
              <a:t>větší skupiny (8) vyžadují prostor – uspořádání třídy</a:t>
            </a:r>
          </a:p>
          <a:p>
            <a:pPr>
              <a:buFontTx/>
              <a:buNone/>
            </a:pPr>
            <a:r>
              <a:rPr lang="cs-CZ" sz="1800"/>
              <a:t>	</a:t>
            </a:r>
            <a:r>
              <a:rPr lang="cs-CZ" sz="1800" b="1"/>
              <a:t>na vedení žáků: malá</a:t>
            </a:r>
            <a:endParaRPr lang="cs-CZ" sz="1800"/>
          </a:p>
          <a:p>
            <a:pPr>
              <a:buFontTx/>
              <a:buNone/>
            </a:pPr>
            <a:r>
              <a:rPr lang="cs-CZ" sz="1800"/>
              <a:t>	</a:t>
            </a:r>
            <a:r>
              <a:rPr lang="cs-CZ" sz="1800" b="1"/>
              <a:t>na zpracování a vyhodnocení výsledků:</a:t>
            </a:r>
            <a:r>
              <a:rPr lang="cs-CZ" sz="1800"/>
              <a:t> </a:t>
            </a:r>
            <a:r>
              <a:rPr lang="cs-CZ" sz="1800" b="1"/>
              <a:t>malá</a:t>
            </a:r>
          </a:p>
          <a:p>
            <a:pPr>
              <a:buFontTx/>
              <a:buNone/>
            </a:pPr>
            <a:endParaRPr lang="cs-CZ" sz="1800" b="1"/>
          </a:p>
          <a:p>
            <a:pPr>
              <a:buFontTx/>
              <a:buNone/>
            </a:pPr>
            <a:r>
              <a:rPr lang="cs-CZ" sz="1800" b="1"/>
              <a:t>Použitelnost:</a:t>
            </a:r>
            <a:r>
              <a:rPr lang="cs-CZ" sz="1800"/>
              <a:t> ve všech typech škol</a:t>
            </a:r>
          </a:p>
          <a:p>
            <a:pPr>
              <a:buFontTx/>
              <a:buNone/>
            </a:pPr>
            <a:endParaRPr lang="cs-CZ" sz="1800" b="1"/>
          </a:p>
          <a:p>
            <a:pPr>
              <a:buFontTx/>
              <a:buNone/>
            </a:pPr>
            <a:r>
              <a:rPr lang="cs-CZ" sz="1800" b="1"/>
              <a:t>Uplatnění ve výuce:</a:t>
            </a:r>
            <a:r>
              <a:rPr lang="cs-CZ" sz="1800"/>
              <a:t> v úvodu nebo průběhu hodiny – opakování a rozvoj znalostí, 			dovedností, postojů a názorů</a:t>
            </a:r>
            <a:endParaRPr lang="cs-CZ" sz="1800">
              <a:solidFill>
                <a:srgbClr val="FF9900"/>
              </a:solidFill>
            </a:endParaRPr>
          </a:p>
          <a:p>
            <a:pPr>
              <a:buFontTx/>
              <a:buNone/>
            </a:pPr>
            <a:r>
              <a:rPr lang="cs-CZ" sz="1800" b="1"/>
              <a:t>Princip: zadán úkol</a:t>
            </a:r>
            <a:r>
              <a:rPr lang="cs-CZ" sz="1800"/>
              <a:t>, nejprve na něm</a:t>
            </a:r>
            <a:r>
              <a:rPr lang="cs-CZ" sz="1800" b="1"/>
              <a:t> pracuje každý sám </a:t>
            </a:r>
            <a:r>
              <a:rPr lang="cs-CZ" sz="1800"/>
              <a:t>(sedí na svém místě), po uplynutí času se postupně nabalují ostatní </a:t>
            </a:r>
            <a:r>
              <a:rPr lang="en-US" sz="1800">
                <a:cs typeface="Arial" charset="0"/>
              </a:rPr>
              <a:t>=&gt;</a:t>
            </a:r>
            <a:r>
              <a:rPr lang="cs-CZ" sz="1800">
                <a:cs typeface="Arial" charset="0"/>
              </a:rPr>
              <a:t> dvojice (v lavici vedle sebe) </a:t>
            </a:r>
            <a:r>
              <a:rPr lang="en-US" sz="1800">
                <a:cs typeface="Arial" charset="0"/>
              </a:rPr>
              <a:t>=&gt;</a:t>
            </a:r>
            <a:r>
              <a:rPr lang="cs-CZ" sz="1800">
                <a:cs typeface="Arial" charset="0"/>
              </a:rPr>
              <a:t> čtveřice </a:t>
            </a:r>
            <a:r>
              <a:rPr lang="en-US" sz="1800">
                <a:cs typeface="Arial" charset="0"/>
              </a:rPr>
              <a:t>=&gt;</a:t>
            </a:r>
            <a:r>
              <a:rPr lang="cs-CZ" sz="1800">
                <a:cs typeface="Arial" charset="0"/>
              </a:rPr>
              <a:t> skupina po  8 žácích</a:t>
            </a:r>
          </a:p>
          <a:p>
            <a:pPr>
              <a:buFontTx/>
              <a:buNone/>
            </a:pPr>
            <a:r>
              <a:rPr lang="cs-CZ" sz="1800">
                <a:cs typeface="Arial" charset="0"/>
              </a:rPr>
              <a:t> - skladba větších skupin se obměňuje + rozdělení rolí (mluvčí, zapisovatel, pozorovatel, pracovník s informacemi)</a:t>
            </a:r>
            <a:r>
              <a:rPr lang="cs-CZ" sz="1800" b="1"/>
              <a:t>	</a:t>
            </a:r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79388" y="115888"/>
            <a:ext cx="7343775" cy="466725"/>
          </a:xfrm>
          <a:prstGeom prst="rect">
            <a:avLst/>
          </a:prstGeom>
          <a:solidFill>
            <a:srgbClr val="FFCC00"/>
          </a:solidFill>
          <a:ln w="9525">
            <a:solidFill>
              <a:srgbClr val="99CC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cs-CZ" sz="2400" b="1"/>
              <a:t>Snowballing („sněhová koule, koulování“)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179388" y="404813"/>
            <a:ext cx="8434387" cy="55435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cs-CZ" sz="2000" b="1" dirty="0"/>
              <a:t>Rozvíjené kompetence: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b="1" dirty="0"/>
              <a:t>k řešení problémů </a:t>
            </a:r>
            <a:r>
              <a:rPr lang="cs-CZ" sz="1800" dirty="0"/>
              <a:t>(využití dřívějších vědomostí, 	různých myšlenkových operací)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b="1" dirty="0"/>
              <a:t>k učení </a:t>
            </a:r>
            <a:r>
              <a:rPr lang="cs-CZ" sz="1800" dirty="0"/>
              <a:t>(intenzivní ponoření do tématu, třídění znalostí, tvorba logických souhrnů, práce se studijními zdroji)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b="1" dirty="0"/>
              <a:t>komunikativní </a:t>
            </a:r>
            <a:r>
              <a:rPr lang="cs-CZ" sz="1800" dirty="0"/>
              <a:t>(schopnost naslouchat, kombinovat informace, peer učení, diskutovat a prezentovat své návrhy)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b="1" dirty="0"/>
              <a:t>personální a sociální </a:t>
            </a:r>
            <a:r>
              <a:rPr lang="cs-CZ" sz="1800" dirty="0"/>
              <a:t>(samostatnost práce, schopnost sdílet informace, zájem na prospěchu celého týmu)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800" dirty="0"/>
          </a:p>
          <a:p>
            <a:pPr>
              <a:lnSpc>
                <a:spcPct val="80000"/>
              </a:lnSpc>
              <a:buFontTx/>
              <a:buNone/>
            </a:pPr>
            <a:endParaRPr lang="cs-CZ" sz="1800" b="1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b="1" dirty="0"/>
              <a:t>Učitel při vlastní aktivitě: 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cs-CZ" sz="1800" dirty="0"/>
              <a:t>      nehodnotí kvalitu příspěvků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cs-CZ" sz="1800" dirty="0"/>
              <a:t>      neupravuje jazykovou formu</a:t>
            </a:r>
          </a:p>
          <a:p>
            <a:pPr>
              <a:lnSpc>
                <a:spcPct val="80000"/>
              </a:lnSpc>
              <a:buFont typeface="Wingdings" pitchFamily="2" charset="2"/>
              <a:buChar char="§"/>
            </a:pPr>
            <a:r>
              <a:rPr lang="cs-CZ" sz="1800" dirty="0"/>
              <a:t>      neupozorňuje na ty, co se ještě nezapojili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1800" dirty="0"/>
          </a:p>
          <a:p>
            <a:pPr>
              <a:lnSpc>
                <a:spcPct val="80000"/>
              </a:lnSpc>
              <a:buFontTx/>
              <a:buNone/>
            </a:pPr>
            <a:r>
              <a:rPr lang="cs-CZ" sz="1800" b="1" dirty="0"/>
              <a:t>Po aktivní části: 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800" dirty="0"/>
              <a:t>učitel roztřídí příspěvky žáků – vhodné návrhy použije v další výuce</a:t>
            </a:r>
          </a:p>
          <a:p>
            <a:pPr>
              <a:lnSpc>
                <a:spcPct val="80000"/>
              </a:lnSpc>
              <a:buFont typeface="Wingdings" pitchFamily="2" charset="2"/>
              <a:buChar char="Ø"/>
            </a:pPr>
            <a:r>
              <a:rPr lang="cs-CZ" sz="1800" dirty="0"/>
              <a:t>zhodnotí: aktivitu skupiny jako celku, počet, výstižnost příspěvků, dosažení stanoveného cíle a význam pro další výuku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341438"/>
            <a:ext cx="8569325" cy="5040312"/>
          </a:xfrm>
        </p:spPr>
        <p:txBody>
          <a:bodyPr/>
          <a:lstStyle/>
          <a:p>
            <a:pPr>
              <a:buFontTx/>
              <a:buNone/>
            </a:pPr>
            <a:r>
              <a:rPr lang="cs-CZ" sz="1600" dirty="0">
                <a:hlinkClick r:id="rId3"/>
              </a:rPr>
              <a:t>http://wiki.rvp.cz/Knihovna/1.Pedagogicky_lexikon/A/Aktiviza%C4%8Dn%C3%AD_metody</a:t>
            </a:r>
            <a:endParaRPr lang="cs-CZ" sz="1600" dirty="0"/>
          </a:p>
          <a:p>
            <a:pPr>
              <a:buFontTx/>
              <a:buNone/>
            </a:pPr>
            <a:r>
              <a:rPr lang="cs-CZ" sz="2000" dirty="0"/>
              <a:t>MAŇÁK, Josef </a:t>
            </a:r>
            <a:r>
              <a:rPr lang="en-US" sz="2000" dirty="0">
                <a:cs typeface="Arial" charset="0"/>
              </a:rPr>
              <a:t>&amp;</a:t>
            </a:r>
            <a:r>
              <a:rPr lang="cs-CZ" sz="2000" dirty="0">
                <a:cs typeface="Arial" charset="0"/>
              </a:rPr>
              <a:t> ŠVEC, Vlastimil: </a:t>
            </a:r>
            <a:r>
              <a:rPr lang="cs-CZ" sz="2000" i="1" dirty="0">
                <a:cs typeface="Arial" charset="0"/>
              </a:rPr>
              <a:t>Výukové metody.</a:t>
            </a:r>
            <a:r>
              <a:rPr lang="cs-CZ" sz="2000" dirty="0">
                <a:cs typeface="Arial" charset="0"/>
              </a:rPr>
              <a:t> </a:t>
            </a:r>
            <a:r>
              <a:rPr lang="cs-CZ" sz="2000" dirty="0"/>
              <a:t> 1. </a:t>
            </a:r>
            <a:r>
              <a:rPr lang="cs-CZ" sz="2000" dirty="0" err="1"/>
              <a:t>vyd</a:t>
            </a:r>
            <a:r>
              <a:rPr lang="cs-CZ" sz="2000" dirty="0"/>
              <a:t>, Brno: </a:t>
            </a:r>
            <a:r>
              <a:rPr lang="cs-CZ" sz="2000" dirty="0" err="1"/>
              <a:t>Paido</a:t>
            </a:r>
            <a:r>
              <a:rPr lang="cs-CZ" sz="2000" dirty="0"/>
              <a:t>, 2003, 220 s. ISBN: 80-7315-039-5</a:t>
            </a:r>
          </a:p>
          <a:p>
            <a:pPr>
              <a:buFontTx/>
              <a:buNone/>
            </a:pPr>
            <a:endParaRPr lang="cs-CZ" sz="2000" dirty="0"/>
          </a:p>
          <a:p>
            <a:pPr>
              <a:buFontTx/>
              <a:buNone/>
            </a:pPr>
            <a:r>
              <a:rPr lang="cs-CZ" sz="2000" dirty="0"/>
              <a:t>SITNÁ, Dagmar: Metody aktivního vyučování: spolupráce žáků ve skupinách. 1. </a:t>
            </a:r>
            <a:r>
              <a:rPr lang="cs-CZ" sz="2000" dirty="0" err="1"/>
              <a:t>vyd</a:t>
            </a:r>
            <a:r>
              <a:rPr lang="cs-CZ" sz="2000" dirty="0"/>
              <a:t>, Praha: Portál, 2009, 152 s. ISBN: 978-80-7367-246-1 (brož.)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684213" y="476250"/>
            <a:ext cx="8135937" cy="457200"/>
          </a:xfrm>
          <a:prstGeom prst="rect">
            <a:avLst/>
          </a:prstGeom>
          <a:solidFill>
            <a:srgbClr val="FFE36D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cs-CZ" sz="2400" b="1"/>
              <a:t>Kde najdete více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850900"/>
          </a:xfrm>
        </p:spPr>
        <p:txBody>
          <a:bodyPr/>
          <a:lstStyle/>
          <a:p>
            <a:r>
              <a:rPr lang="cs-CZ" sz="4000"/>
              <a:t>Zápočet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183187"/>
          </a:xfrm>
        </p:spPr>
        <p:txBody>
          <a:bodyPr/>
          <a:lstStyle/>
          <a:p>
            <a:pPr marL="609600" indent="-609600">
              <a:lnSpc>
                <a:spcPct val="80000"/>
              </a:lnSpc>
            </a:pPr>
            <a:r>
              <a:rPr lang="cs-CZ" sz="1800"/>
              <a:t>Výstupem semináře a podmínkou zápočtu je </a:t>
            </a:r>
            <a:r>
              <a:rPr lang="cs-CZ" sz="1800" b="1" u="sng"/>
              <a:t>Receptář začínajícího učitele</a:t>
            </a:r>
          </a:p>
          <a:p>
            <a:pPr marL="609600" indent="-609600">
              <a:lnSpc>
                <a:spcPct val="80000"/>
              </a:lnSpc>
            </a:pPr>
            <a:r>
              <a:rPr lang="cs-CZ" sz="1800"/>
              <a:t>Tvoří jej samostatně vypracované úkoly: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>
                <a:solidFill>
                  <a:srgbClr val="FFCC00"/>
                </a:solidFill>
              </a:rPr>
              <a:t>Recenze knihy</a:t>
            </a:r>
            <a:r>
              <a:rPr lang="cs-CZ" sz="1800"/>
              <a:t> s pedagogickou tématikou – seznam doporučených titulů, lze i jiný (Portál, Grada, Comuter Press)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>
                <a:solidFill>
                  <a:srgbClr val="FFCC00"/>
                </a:solidFill>
              </a:rPr>
              <a:t>Zhodnocení přírodopisné učebnice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/>
              <a:t>Roční časově tématický plán učiva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1800" b="1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1800" b="1"/>
              <a:t>Na zvolené téma vytvořit: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>
                <a:solidFill>
                  <a:srgbClr val="FFCC00"/>
                </a:solidFill>
              </a:rPr>
              <a:t>Pojmovou mapu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>
                <a:solidFill>
                  <a:srgbClr val="FFCC00"/>
                </a:solidFill>
              </a:rPr>
              <a:t>Baterii učebních úloh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>
                <a:solidFill>
                  <a:srgbClr val="FFCC00"/>
                </a:solidFill>
              </a:rPr>
              <a:t>Typologii otázek s příklady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>
                <a:solidFill>
                  <a:srgbClr val="FFCC00"/>
                </a:solidFill>
              </a:rPr>
              <a:t>Test na zopakování tématu (s různými typy učebních úloh)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/>
              <a:t>Aktivizační metodu 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/>
              <a:t>Přehled mezipředmětových vztahů s konkrétními příklady použitelnými ve výuce (zajímavosti na ozvláštnění hodiny)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1800" b="1"/>
              <a:t>Přípravy na hodinu</a:t>
            </a:r>
            <a:r>
              <a:rPr lang="cs-CZ" sz="1800"/>
              <a:t>: (a) hodina základního typu,  </a:t>
            </a: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cs-CZ" sz="1600"/>
              <a:t>			  </a:t>
            </a:r>
            <a:r>
              <a:rPr lang="cs-CZ" sz="1800"/>
              <a:t>b) hodina laboratorních cvičení</a:t>
            </a:r>
          </a:p>
          <a:p>
            <a:pPr marL="990600" lvl="1" indent="-533400">
              <a:lnSpc>
                <a:spcPct val="80000"/>
              </a:lnSpc>
              <a:buFontTx/>
              <a:buNone/>
            </a:pPr>
            <a:r>
              <a:rPr lang="cs-CZ" sz="1800"/>
              <a:t>			  c) hodina exkurzí </a:t>
            </a:r>
            <a:endParaRPr lang="cs-CZ" sz="1600" b="1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18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C00"/>
          </a:solidFill>
        </p:spPr>
        <p:txBody>
          <a:bodyPr/>
          <a:lstStyle/>
          <a:p>
            <a:r>
              <a:rPr lang="cs-CZ" sz="2800" b="1"/>
              <a:t>Roční časově tématický plán učiva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000"/>
              <a:t>= rozplánování témat přírodopisného učiva na celý rok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 b="1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000" b="1"/>
              <a:t>Co musím znát?</a:t>
            </a:r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endParaRPr lang="cs-CZ" sz="2000" b="1"/>
          </a:p>
          <a:p>
            <a:pPr marL="609600" indent="-609600">
              <a:lnSpc>
                <a:spcPct val="80000"/>
              </a:lnSpc>
              <a:buFontTx/>
              <a:buAutoNum type="arabicParenR"/>
            </a:pPr>
            <a:r>
              <a:rPr lang="cs-CZ" sz="2000" b="1"/>
              <a:t>Časovou dotaci</a:t>
            </a:r>
            <a:r>
              <a:rPr lang="cs-CZ" sz="2000"/>
              <a:t> přírodopisu – kolik hodin přírodopisu mají týdně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000"/>
              <a:t>		- každá škola individuální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000"/>
              <a:t>		- většinou 2 hod/týden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000"/>
              <a:t>		- celkem na 2. stupni (6-9-roč. 7-8hod)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cs-CZ" sz="2000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cs-CZ" sz="2000" b="1"/>
              <a:t>2)    	Organizaci školního roku</a:t>
            </a:r>
            <a:r>
              <a:rPr lang="cs-CZ" sz="2000"/>
              <a:t> – rozvržení prázdnin, školních výletů, dopředu plánovaných akcí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24862" cy="478155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Char char="-"/>
            </a:pPr>
            <a:r>
              <a:rPr lang="cs-CZ" sz="2000" b="1"/>
              <a:t>stanovím celkový počet hodin přírodopisu za školní rok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sz="2000" b="1"/>
              <a:t>stanovím posloupnost tématický celků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cs-CZ" sz="2000" b="1"/>
              <a:t>Rozplánuji jednotlivá témata po měsícícíh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000" b="1"/>
          </a:p>
          <a:p>
            <a:pPr>
              <a:lnSpc>
                <a:spcPct val="80000"/>
              </a:lnSpc>
              <a:buFontTx/>
              <a:buNone/>
            </a:pPr>
            <a:endParaRPr lang="cs-CZ" sz="2000" b="1"/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b="1"/>
              <a:t>POZOR!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 b="1"/>
              <a:t>	- je třeba kalkulovat </a:t>
            </a:r>
            <a:r>
              <a:rPr lang="cs-CZ" sz="2000"/>
              <a:t>se školními prázdninami, výlety a dalšími aktivitami (zpravidla odpadá 10-20% výuky)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sz="2000"/>
              <a:t>	- třeba zahrnout prostor pro </a:t>
            </a:r>
            <a:r>
              <a:rPr lang="cs-CZ" sz="2000" b="1"/>
              <a:t>laboratorní práce, exkurze, opakování, časovou rezervu, 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sz="2000" b="1"/>
          </a:p>
          <a:p>
            <a:pPr>
              <a:lnSpc>
                <a:spcPct val="80000"/>
              </a:lnSpc>
              <a:buFontTx/>
              <a:buNone/>
            </a:pPr>
            <a:endParaRPr lang="cs-CZ" sz="1800" b="1"/>
          </a:p>
          <a:p>
            <a:pPr>
              <a:lnSpc>
                <a:spcPct val="80000"/>
              </a:lnSpc>
              <a:buFontTx/>
              <a:buNone/>
            </a:pPr>
            <a:endParaRPr lang="cs-CZ" sz="2000" b="1"/>
          </a:p>
          <a:p>
            <a:pPr>
              <a:lnSpc>
                <a:spcPct val="80000"/>
              </a:lnSpc>
              <a:buFontTx/>
              <a:buNone/>
            </a:pPr>
            <a:endParaRPr lang="cs-CZ" sz="2000" b="1"/>
          </a:p>
          <a:p>
            <a:pPr>
              <a:lnSpc>
                <a:spcPct val="80000"/>
              </a:lnSpc>
              <a:buFontTx/>
              <a:buNone/>
            </a:pPr>
            <a:endParaRPr lang="cs-CZ" sz="2000" b="1"/>
          </a:p>
          <a:p>
            <a:pPr>
              <a:lnSpc>
                <a:spcPct val="80000"/>
              </a:lnSpc>
              <a:buFontTx/>
              <a:buNone/>
            </a:pPr>
            <a:endParaRPr lang="cs-CZ" sz="2000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323850" y="620713"/>
            <a:ext cx="6337300" cy="427037"/>
          </a:xfrm>
          <a:prstGeom prst="rect">
            <a:avLst/>
          </a:prstGeom>
          <a:solidFill>
            <a:srgbClr val="A6E66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200" b="1"/>
              <a:t>Postup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288" y="1268413"/>
            <a:ext cx="8497887" cy="4781550"/>
          </a:xfrm>
        </p:spPr>
        <p:txBody>
          <a:bodyPr/>
          <a:lstStyle/>
          <a:p>
            <a:pPr marL="609600" indent="-609600">
              <a:buFontTx/>
              <a:buAutoNum type="arabicParenR"/>
            </a:pPr>
            <a:r>
              <a:rPr lang="cs-CZ" sz="2000"/>
              <a:t>Zpětná vazba učitele – jak je napřed/pozadu</a:t>
            </a:r>
          </a:p>
          <a:p>
            <a:pPr marL="609600" indent="-609600">
              <a:buFontTx/>
              <a:buAutoNum type="arabicParenR"/>
            </a:pPr>
            <a:endParaRPr lang="cs-CZ" sz="2000"/>
          </a:p>
          <a:p>
            <a:pPr marL="609600" indent="-609600">
              <a:buFontTx/>
              <a:buAutoNum type="arabicParenR"/>
            </a:pPr>
            <a:r>
              <a:rPr lang="cs-CZ" sz="2000"/>
              <a:t>Zpětná vazba ostatních vyučujících (měli by být zhruba stejně daleko – přecházení žáků  z třídy do třídy)</a:t>
            </a:r>
          </a:p>
          <a:p>
            <a:pPr marL="609600" indent="-609600">
              <a:buFontTx/>
              <a:buNone/>
            </a:pPr>
            <a:endParaRPr lang="cs-CZ" sz="2000"/>
          </a:p>
          <a:p>
            <a:pPr marL="609600" indent="-609600">
              <a:buFontTx/>
              <a:buAutoNum type="arabicParenR" startAt="3"/>
            </a:pPr>
            <a:r>
              <a:rPr lang="cs-CZ" sz="2000"/>
              <a:t>Podklad pro vedení školy</a:t>
            </a:r>
          </a:p>
          <a:p>
            <a:pPr marL="609600" indent="-609600">
              <a:buFontTx/>
              <a:buNone/>
            </a:pPr>
            <a:endParaRPr lang="cs-CZ" sz="2000"/>
          </a:p>
          <a:p>
            <a:pPr marL="609600" indent="-609600">
              <a:buFontTx/>
              <a:buAutoNum type="arabicParenR" startAt="4"/>
            </a:pPr>
            <a:r>
              <a:rPr lang="cs-CZ" sz="2000"/>
              <a:t>Podklad pro Inspekci</a:t>
            </a:r>
          </a:p>
          <a:p>
            <a:pPr marL="609600" indent="-609600">
              <a:buFontTx/>
              <a:buAutoNum type="arabicParenR" startAt="4"/>
            </a:pPr>
            <a:endParaRPr lang="cs-CZ" sz="2000"/>
          </a:p>
          <a:p>
            <a:pPr marL="609600" indent="-609600">
              <a:buFontTx/>
              <a:buAutoNum type="arabicParenR" startAt="4"/>
            </a:pPr>
            <a:r>
              <a:rPr lang="cs-CZ" sz="2000"/>
              <a:t>Materiál pro rodiče – př. dlouhodobě nemocné dítě – jak daleko třída za dobu jeho nepřítomnosti postoupí </a:t>
            </a:r>
          </a:p>
          <a:p>
            <a:pPr marL="609600" indent="-609600">
              <a:buFontTx/>
              <a:buNone/>
            </a:pPr>
            <a:endParaRPr lang="cs-CZ" sz="2000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323850" y="620713"/>
            <a:ext cx="4248150" cy="396875"/>
          </a:xfrm>
          <a:prstGeom prst="rect">
            <a:avLst/>
          </a:prstGeom>
          <a:solidFill>
            <a:srgbClr val="A6E66C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b="1"/>
              <a:t>Proč se časový plán sestavuje?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solidFill>
            <a:srgbClr val="FFCC00"/>
          </a:solidFill>
        </p:spPr>
        <p:txBody>
          <a:bodyPr/>
          <a:lstStyle/>
          <a:p>
            <a:r>
              <a:rPr lang="cs-CZ" sz="2800" b="1"/>
              <a:t>Aktivizační metoda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875"/>
            <a:ext cx="8507413" cy="4968875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cs-CZ" sz="2000"/>
              <a:t>= „postupy, které vedou výuku tak, aby se VVC dosahovalo hlavně na základě vlastní učební práce žáků, přičemž se důraz klade na myšlení a řešení problémů (Jankovcová, Průcha, Koudela 1988 In MAŇÁK </a:t>
            </a:r>
            <a:r>
              <a:rPr lang="en-US" sz="2000">
                <a:cs typeface="Arial" charset="0"/>
              </a:rPr>
              <a:t>&amp;</a:t>
            </a:r>
            <a:r>
              <a:rPr lang="cs-CZ" sz="2000">
                <a:cs typeface="Arial" charset="0"/>
              </a:rPr>
              <a:t> ŠVEC 2003)</a:t>
            </a:r>
          </a:p>
          <a:p>
            <a:pPr marL="609600" indent="-609600">
              <a:buFontTx/>
              <a:buNone/>
            </a:pPr>
            <a:endParaRPr lang="cs-CZ" sz="2000"/>
          </a:p>
          <a:p>
            <a:pPr marL="609600" indent="-609600">
              <a:buFontTx/>
              <a:buNone/>
            </a:pPr>
            <a:endParaRPr lang="cs-CZ" sz="2000"/>
          </a:p>
          <a:p>
            <a:pPr marL="609600" indent="-609600">
              <a:buFontTx/>
              <a:buNone/>
            </a:pPr>
            <a:r>
              <a:rPr lang="cs-CZ" sz="2000"/>
              <a:t>Cíl: </a:t>
            </a:r>
            <a:r>
              <a:rPr lang="cs-CZ" sz="2000" b="1"/>
              <a:t>AKTIVIZACE ŽÁKŮ</a:t>
            </a:r>
            <a:r>
              <a:rPr lang="cs-CZ" sz="2000"/>
              <a:t> - z pasivních žáků  (posluchačů) se stanou účastníci učení </a:t>
            </a:r>
            <a:r>
              <a:rPr lang="en-US" sz="2000">
                <a:cs typeface="Arial" charset="0"/>
              </a:rPr>
              <a:t>=&gt;</a:t>
            </a:r>
            <a:r>
              <a:rPr lang="cs-CZ" sz="2000"/>
              <a:t> přímou zkušeností se naučí mnohem více tradičních frontálních výukových metodách.(Kotrba, Lacina, 2007)</a:t>
            </a:r>
          </a:p>
          <a:p>
            <a:pPr marL="609600" indent="-609600">
              <a:buFontTx/>
              <a:buNone/>
            </a:pPr>
            <a:endParaRPr lang="cs-CZ" sz="2000"/>
          </a:p>
          <a:p>
            <a:pPr marL="609600" indent="-609600">
              <a:buFontTx/>
              <a:buNone/>
            </a:pPr>
            <a:r>
              <a:rPr lang="cs-CZ" sz="2000"/>
              <a:t>Někdy též název </a:t>
            </a:r>
            <a:r>
              <a:rPr lang="cs-CZ" sz="2000" b="1"/>
              <a:t>metoda aktivního vyučování</a:t>
            </a:r>
            <a:endParaRPr lang="cs-CZ" sz="1600"/>
          </a:p>
          <a:p>
            <a:pPr marL="609600" indent="-609600">
              <a:buFontTx/>
              <a:buNone/>
            </a:pPr>
            <a:r>
              <a:rPr lang="cs-CZ" sz="1600">
                <a:hlinkClick r:id="rId3"/>
              </a:rPr>
              <a:t>http://wiki.rvp.cz/Knihovna/1.Pedagogicky_lexikon/A/Aktiviza%C4%8Dn%C3%AD_metody</a:t>
            </a:r>
            <a:endParaRPr lang="cs-CZ" sz="1600"/>
          </a:p>
          <a:p>
            <a:pPr marL="609600" indent="-609600">
              <a:buFontTx/>
              <a:buNone/>
            </a:pPr>
            <a:endParaRPr lang="cs-CZ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765175"/>
            <a:ext cx="8507412" cy="5905500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cs-CZ" sz="2000"/>
              <a:t> - 	„žák se aktivně podílí na přijímání informací (sám objevuje) a na jejich základě si vytváří sám úsudky posuzuje, porovnává, začleňuje do dřívějších </a:t>
            </a:r>
            <a:r>
              <a:rPr lang="en-US" sz="2000">
                <a:cs typeface="Arial" charset="0"/>
              </a:rPr>
              <a:t>=&gt;</a:t>
            </a:r>
            <a:r>
              <a:rPr lang="cs-CZ" sz="2000"/>
              <a:t> rozvíjí schopnost „</a:t>
            </a:r>
            <a:r>
              <a:rPr lang="cs-CZ" sz="2000" b="1"/>
              <a:t>kritického myšlení</a:t>
            </a:r>
            <a:r>
              <a:rPr lang="cs-CZ" sz="2000"/>
              <a:t>“ (Sitná 2009)</a:t>
            </a:r>
          </a:p>
          <a:p>
            <a:pPr marL="609600" indent="-609600">
              <a:buFontTx/>
              <a:buNone/>
            </a:pPr>
            <a:r>
              <a:rPr lang="cs-CZ" sz="2000"/>
              <a:t>- 	do výuky se zapojí každý žák</a:t>
            </a:r>
          </a:p>
          <a:p>
            <a:pPr marL="609600" indent="-609600">
              <a:buFontTx/>
              <a:buChar char="-"/>
            </a:pPr>
            <a:r>
              <a:rPr lang="cs-CZ" sz="2000"/>
              <a:t>žák je spolutvůrcem učebního procesu </a:t>
            </a:r>
            <a:r>
              <a:rPr lang="en-US" sz="2000">
                <a:cs typeface="Arial" charset="0"/>
              </a:rPr>
              <a:t>=&gt;</a:t>
            </a:r>
            <a:r>
              <a:rPr lang="cs-CZ" sz="2000"/>
              <a:t> vyšší participace žáků na výuce</a:t>
            </a:r>
          </a:p>
          <a:p>
            <a:pPr marL="609600" indent="-609600">
              <a:buFontTx/>
              <a:buChar char="-"/>
            </a:pPr>
            <a:r>
              <a:rPr lang="cs-CZ" sz="2000"/>
              <a:t> </a:t>
            </a:r>
            <a:r>
              <a:rPr lang="cs-CZ" sz="2000" b="1"/>
              <a:t>aktivita žáka zřetelně vidět</a:t>
            </a:r>
            <a:r>
              <a:rPr lang="cs-CZ" sz="2000"/>
              <a:t> </a:t>
            </a:r>
            <a:r>
              <a:rPr lang="en-US" sz="2000">
                <a:cs typeface="Arial" charset="0"/>
              </a:rPr>
              <a:t>=&gt;</a:t>
            </a:r>
            <a:r>
              <a:rPr lang="cs-CZ" sz="2000">
                <a:cs typeface="Arial" charset="0"/>
              </a:rPr>
              <a:t> </a:t>
            </a:r>
            <a:r>
              <a:rPr lang="cs-CZ" sz="2000"/>
              <a:t>nejen myšlenková, ale projevuje se chováním a konáním nebo alespoň větším objemem řeči žáka</a:t>
            </a:r>
          </a:p>
          <a:p>
            <a:pPr marL="609600" indent="-609600">
              <a:buFontTx/>
              <a:buChar char="-"/>
            </a:pPr>
            <a:r>
              <a:rPr lang="cs-CZ" sz="2000"/>
              <a:t>rozvíjí žákovu osobnost </a:t>
            </a:r>
          </a:p>
        </p:txBody>
      </p:sp>
      <p:sp>
        <p:nvSpPr>
          <p:cNvPr id="43014" name="Text Box 6"/>
          <p:cNvSpPr txBox="1">
            <a:spLocks noChangeArrowheads="1"/>
          </p:cNvSpPr>
          <p:nvPr/>
        </p:nvSpPr>
        <p:spPr bwMode="auto">
          <a:xfrm>
            <a:off x="395288" y="333375"/>
            <a:ext cx="4824412" cy="366713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cs-CZ" b="1"/>
              <a:t>Výhody aktivního vyučování</a:t>
            </a:r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cs-CZ" sz="2000"/>
              <a:t>Znát širokou škálu vyučovacích metod</a:t>
            </a:r>
          </a:p>
          <a:p>
            <a:pPr marL="609600" indent="-609600">
              <a:buFontTx/>
              <a:buAutoNum type="arabicPeriod"/>
            </a:pPr>
            <a:r>
              <a:rPr lang="cs-CZ" sz="2000"/>
              <a:t>Používat různorodé vyučovací metody</a:t>
            </a:r>
          </a:p>
          <a:p>
            <a:pPr marL="609600" indent="-609600">
              <a:buFontTx/>
              <a:buAutoNum type="arabicPeriod"/>
            </a:pPr>
            <a:r>
              <a:rPr lang="cs-CZ" sz="2000"/>
              <a:t>Zvolit správnou vyučovací metodu (dosažení VVC a kompetencí)</a:t>
            </a:r>
          </a:p>
          <a:p>
            <a:pPr marL="609600" indent="-609600">
              <a:buFontTx/>
              <a:buAutoNum type="arabicPeriod"/>
            </a:pPr>
            <a:r>
              <a:rPr lang="cs-CZ" sz="2000"/>
              <a:t>Znát výhody a nevýhody jednotlivých metod</a:t>
            </a:r>
          </a:p>
          <a:p>
            <a:pPr marL="609600" indent="-609600">
              <a:buFontTx/>
              <a:buAutoNum type="arabicPeriod"/>
            </a:pPr>
            <a:r>
              <a:rPr lang="cs-CZ" sz="2000"/>
              <a:t>Vědět jak kterou metodu použít a jak při ní třídu vést</a:t>
            </a:r>
          </a:p>
          <a:p>
            <a:pPr marL="609600" indent="-609600">
              <a:buFontTx/>
              <a:buAutoNum type="arabicPeriod"/>
            </a:pPr>
            <a:endParaRPr lang="cs-CZ" sz="2000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539750" y="476250"/>
            <a:ext cx="8135938" cy="45720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/>
              <a:t>Požadavky na práci učitele: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507413" cy="5184775"/>
          </a:xfrm>
        </p:spPr>
        <p:txBody>
          <a:bodyPr/>
          <a:lstStyle/>
          <a:p>
            <a:pPr marL="812800" indent="-812800">
              <a:buFontTx/>
              <a:buNone/>
            </a:pPr>
            <a:r>
              <a:rPr lang="cs-CZ" sz="2000" b="1" u="sng"/>
              <a:t>Typologie podle MAŇÁK </a:t>
            </a:r>
            <a:r>
              <a:rPr lang="en-US" sz="2000" b="1" u="sng">
                <a:cs typeface="Arial" charset="0"/>
              </a:rPr>
              <a:t>&amp;</a:t>
            </a:r>
            <a:r>
              <a:rPr lang="cs-CZ" sz="2000" b="1" u="sng">
                <a:cs typeface="Arial" charset="0"/>
              </a:rPr>
              <a:t> ŠVEC 2003</a:t>
            </a:r>
          </a:p>
          <a:p>
            <a:pPr marL="812800" indent="-812800">
              <a:buFontTx/>
              <a:buNone/>
            </a:pPr>
            <a:r>
              <a:rPr lang="cs-CZ" sz="2000" b="1"/>
              <a:t> I. 	Diskusní</a:t>
            </a:r>
            <a:r>
              <a:rPr lang="cs-CZ" sz="2000"/>
              <a:t> - diskuse, sympozium, debata, panelová diskuse </a:t>
            </a:r>
          </a:p>
          <a:p>
            <a:pPr marL="812800" indent="-812800">
              <a:buFontTx/>
              <a:buAutoNum type="romanUcPeriod" startAt="2"/>
            </a:pPr>
            <a:r>
              <a:rPr lang="cs-CZ" sz="2000" b="1"/>
              <a:t>Heuristické</a:t>
            </a:r>
            <a:r>
              <a:rPr lang="cs-CZ" sz="2000"/>
              <a:t> – řešení problémů (objevná metoda)</a:t>
            </a:r>
          </a:p>
          <a:p>
            <a:pPr marL="812800" indent="-812800">
              <a:buFontTx/>
              <a:buAutoNum type="romanUcPeriod" startAt="2"/>
            </a:pPr>
            <a:r>
              <a:rPr lang="cs-CZ" sz="2000" b="1"/>
              <a:t>Situační</a:t>
            </a:r>
            <a:r>
              <a:rPr lang="cs-CZ" sz="2000"/>
              <a:t> – řeší širší problematiku reálného případu ze života</a:t>
            </a:r>
          </a:p>
          <a:p>
            <a:pPr marL="812800" indent="-812800">
              <a:buFontTx/>
              <a:buAutoNum type="romanUcPeriod" startAt="2"/>
            </a:pPr>
            <a:r>
              <a:rPr lang="cs-CZ" sz="2000" b="1"/>
              <a:t>Inscenační</a:t>
            </a:r>
            <a:r>
              <a:rPr lang="cs-CZ" sz="2000"/>
              <a:t> – „hraní rolí“ – žák je „hercem“ inscenace modelové situace, ze kterých se učí</a:t>
            </a:r>
          </a:p>
          <a:p>
            <a:pPr marL="812800" indent="-812800">
              <a:buFontTx/>
              <a:buAutoNum type="romanUcPeriod" startAt="2"/>
            </a:pPr>
            <a:r>
              <a:rPr lang="cs-CZ" sz="2000" b="1"/>
              <a:t>Didaktické hry </a:t>
            </a:r>
          </a:p>
          <a:p>
            <a:pPr marL="812800" indent="-812800">
              <a:buFontTx/>
              <a:buNone/>
            </a:pPr>
            <a:endParaRPr lang="cs-CZ" sz="2000" b="1"/>
          </a:p>
          <a:p>
            <a:pPr marL="812800" indent="-812800">
              <a:buFontTx/>
              <a:buNone/>
            </a:pPr>
            <a:r>
              <a:rPr lang="cs-CZ" sz="2000" b="1" u="sng"/>
              <a:t>Typologie podle SITNÁ </a:t>
            </a:r>
            <a:r>
              <a:rPr lang="cs-CZ" sz="2000" b="1" u="sng">
                <a:cs typeface="Arial" charset="0"/>
              </a:rPr>
              <a:t>2009</a:t>
            </a:r>
          </a:p>
          <a:p>
            <a:pPr marL="812800" indent="-812800">
              <a:buFontTx/>
              <a:buNone/>
            </a:pPr>
            <a:r>
              <a:rPr lang="cs-CZ" sz="2000" b="1">
                <a:cs typeface="Arial" charset="0"/>
              </a:rPr>
              <a:t>Skupinové</a:t>
            </a:r>
            <a:r>
              <a:rPr lang="cs-CZ" sz="2000">
                <a:cs typeface="Arial" charset="0"/>
              </a:rPr>
              <a:t> (brainstroming, snowballing, hraní rolí, diskuse, debata, případová studie, akvárium, myšlenkové mapy)</a:t>
            </a:r>
          </a:p>
          <a:p>
            <a:pPr marL="812800" indent="-812800">
              <a:buFontTx/>
              <a:buNone/>
            </a:pPr>
            <a:r>
              <a:rPr lang="cs-CZ" sz="2000" b="1">
                <a:cs typeface="Arial" charset="0"/>
              </a:rPr>
              <a:t>Pedagogické hry </a:t>
            </a:r>
          </a:p>
          <a:p>
            <a:pPr marL="812800" indent="-812800">
              <a:buFontTx/>
              <a:buNone/>
            </a:pPr>
            <a:r>
              <a:rPr lang="cs-CZ" sz="2000" b="1">
                <a:cs typeface="Arial" charset="0"/>
              </a:rPr>
              <a:t>Rychlé hry zopakování a upevnění látky</a:t>
            </a:r>
          </a:p>
          <a:p>
            <a:pPr marL="812800" indent="-812800">
              <a:buFontTx/>
              <a:buNone/>
            </a:pPr>
            <a:r>
              <a:rPr lang="cs-CZ" sz="2000" b="1">
                <a:cs typeface="Arial" charset="0"/>
              </a:rPr>
              <a:t>Další metody aktivní výuky:</a:t>
            </a:r>
            <a:r>
              <a:rPr lang="cs-CZ" sz="2000">
                <a:cs typeface="Arial" charset="0"/>
              </a:rPr>
              <a:t> seminář, prezentace, prohlášení atd.</a:t>
            </a:r>
          </a:p>
        </p:txBody>
      </p:sp>
      <p:sp>
        <p:nvSpPr>
          <p:cNvPr id="45059" name="Text Box 3"/>
          <p:cNvSpPr txBox="1">
            <a:spLocks noChangeArrowheads="1"/>
          </p:cNvSpPr>
          <p:nvPr/>
        </p:nvSpPr>
        <p:spPr bwMode="auto">
          <a:xfrm>
            <a:off x="250825" y="404813"/>
            <a:ext cx="8207375" cy="457200"/>
          </a:xfrm>
          <a:prstGeom prst="rect">
            <a:avLst/>
          </a:prstGeom>
          <a:solidFill>
            <a:srgbClr val="99CC00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400" b="1"/>
              <a:t>Které to jsou? Typologie aktivizačních metod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1406</TotalTime>
  <Words>474</Words>
  <Application>Microsoft Office PowerPoint</Application>
  <PresentationFormat>Předvádění na obrazovce (4:3)</PresentationFormat>
  <Paragraphs>163</Paragraphs>
  <Slides>14</Slides>
  <Notes>14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Wingdings</vt:lpstr>
      <vt:lpstr>Výchozí návrh</vt:lpstr>
      <vt:lpstr>Didaktika přírodopisu 2</vt:lpstr>
      <vt:lpstr>Zápočet</vt:lpstr>
      <vt:lpstr>Roční časově tématický plán učiva</vt:lpstr>
      <vt:lpstr>Snímek 4</vt:lpstr>
      <vt:lpstr>Snímek 5</vt:lpstr>
      <vt:lpstr>Aktivizační metoda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</vt:vector>
  </TitlesOfParts>
  <Company>PdF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Didaktika přírodopisu 2 </dc:title>
  <dc:creator>Vodova</dc:creator>
  <cp:lastModifiedBy> </cp:lastModifiedBy>
  <cp:revision>55</cp:revision>
  <dcterms:created xsi:type="dcterms:W3CDTF">2011-02-01T15:13:06Z</dcterms:created>
  <dcterms:modified xsi:type="dcterms:W3CDTF">2011-05-03T08:06:15Z</dcterms:modified>
</cp:coreProperties>
</file>