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86" autoAdjust="0"/>
  </p:normalViewPr>
  <p:slideViewPr>
    <p:cSldViewPr>
      <p:cViewPr varScale="1">
        <p:scale>
          <a:sx n="78" d="100"/>
          <a:sy n="78" d="100"/>
        </p:scale>
        <p:origin x="-9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20.2.2011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20.2.2011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20.2.2011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20.2.2011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20.2.2011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20.2.2011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20.2.2011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20.2.2011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20.2.2011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20.2.2011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1B9-ABCD-4852-A071-F1A47B2AA0D0}" type="datetimeFigureOut">
              <a:rPr lang="cs-CZ" smtClean="0"/>
              <a:pPr/>
              <a:t>20.2.2011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8CA11B9-ABCD-4852-A071-F1A47B2AA0D0}" type="datetimeFigureOut">
              <a:rPr lang="cs-CZ" smtClean="0"/>
              <a:pPr/>
              <a:t>20.2.2011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5447F8E-FFB9-4D9D-88D4-77DDB9F5F6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857256"/>
          </a:xfrm>
        </p:spPr>
        <p:txBody>
          <a:bodyPr>
            <a:normAutofit fontScale="90000"/>
          </a:bodyPr>
          <a:lstStyle/>
          <a:p>
            <a:r>
              <a:rPr lang="cs-CZ" sz="2700" b="1" dirty="0" smtClean="0"/>
              <a:t>Etapy </a:t>
            </a:r>
            <a:r>
              <a:rPr lang="cs-CZ" sz="2700" b="1" dirty="0"/>
              <a:t>ústavního </a:t>
            </a:r>
            <a:r>
              <a:rPr lang="cs-CZ" sz="2700" b="1" dirty="0" smtClean="0"/>
              <a:t>vývoje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836712"/>
            <a:ext cx="8750206" cy="6021288"/>
          </a:xfrm>
        </p:spPr>
        <p:txBody>
          <a:bodyPr>
            <a:normAutofit/>
          </a:bodyPr>
          <a:lstStyle/>
          <a:p>
            <a:pPr marL="457200" lvl="0" indent="-457200" algn="l">
              <a:buFont typeface="+mj-lt"/>
              <a:buAutoNum type="arabicPeriod"/>
            </a:pPr>
            <a:r>
              <a:rPr lang="cs-CZ" sz="2000" dirty="0"/>
              <a:t>období tzv. Prozatímní ústavy z roku 1918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cs-CZ" sz="2000" dirty="0"/>
              <a:t>období po přijetí Ústavy ČSR z roku </a:t>
            </a:r>
            <a:r>
              <a:rPr lang="cs-CZ" sz="2000" dirty="0" smtClean="0"/>
              <a:t>1920 -  </a:t>
            </a:r>
            <a:r>
              <a:rPr lang="cs-CZ" sz="2000" dirty="0"/>
              <a:t>v zásadě do roku 1938 (resp.1939), kdy byla po Mnichovu legislativa svěřena exekutivě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cs-CZ" sz="2000" dirty="0"/>
              <a:t>období tzv. Prozatímního zřízení Londýnského a postupná obnova demokratické ústavnosti na pozadí postupu osvobozování ČSR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cs-CZ" sz="2000" dirty="0"/>
              <a:t>období 1945-1948, zejména charakterizované vytvořením Ústavodárného národního shromáždění a příprava nové ústavy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cs-CZ" sz="2000" dirty="0"/>
              <a:t>období platnosti Ústavy 9.května (1948-1960)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cs-CZ" sz="2000" dirty="0"/>
              <a:t>období platnosti Ústavy ČSSR do roku 1968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cs-CZ" sz="2000" dirty="0"/>
              <a:t>období federativní ČSSR na základě změn vnesených do ústavního systému zásadní novelizací Ústavy z roku 1960 v roce 1968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cs-CZ" sz="2000" dirty="0"/>
              <a:t>období tzv. Přechodného ústavního systému, jehož součástí je obnova politické demokracie, tržního hospodářství a panství práva, včetně pokusu o nové státní uspořádání, jenž vedl k </a:t>
            </a:r>
            <a:r>
              <a:rPr lang="cs-CZ" sz="2000" dirty="0" err="1"/>
              <a:t>defederalizaci</a:t>
            </a:r>
            <a:r>
              <a:rPr lang="cs-CZ" sz="2000" dirty="0"/>
              <a:t> systému (od r. 1989 do zániku Československa)</a:t>
            </a:r>
          </a:p>
          <a:p>
            <a:pPr marL="457200" indent="-457200" algn="l">
              <a:buFont typeface="+mj-lt"/>
              <a:buAutoNum type="arabicPeriod"/>
            </a:pPr>
            <a:endParaRPr lang="cs-CZ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0"/>
            <a:ext cx="8715436" cy="692696"/>
          </a:xfrm>
        </p:spPr>
        <p:txBody>
          <a:bodyPr>
            <a:normAutofit fontScale="90000"/>
          </a:bodyPr>
          <a:lstStyle/>
          <a:p>
            <a:pPr algn="l"/>
            <a:r>
              <a:rPr lang="cs-CZ" sz="2000" b="1" dirty="0"/>
              <a:t>subjekty ústavního práva můžeme klasifikovat následujícím způsobem: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525344"/>
          </a:xfrm>
        </p:spPr>
        <p:txBody>
          <a:bodyPr>
            <a:noAutofit/>
          </a:bodyPr>
          <a:lstStyle/>
          <a:p>
            <a:pPr algn="just"/>
            <a:r>
              <a:rPr lang="cs-CZ" sz="1500" b="1" i="1" dirty="0"/>
              <a:t>stát a jeho </a:t>
            </a:r>
            <a:r>
              <a:rPr lang="cs-CZ" sz="1500" b="1" i="1" dirty="0" smtClean="0"/>
              <a:t>orgány - </a:t>
            </a:r>
            <a:r>
              <a:rPr lang="cs-CZ" sz="1500" dirty="0" smtClean="0"/>
              <a:t>je </a:t>
            </a:r>
            <a:r>
              <a:rPr lang="cs-CZ" sz="1500" dirty="0"/>
              <a:t>subjektem práva obecně a v majetkoprávních vztazích se na něj hledí jako na právnickou osobou ; je nejširší územní korporací představující všechny své občany, jejichž jménem vystupuje ; jeho orgány tak přestávají být totožné s konkrétní fyzickou osobou a vystupují jeho jménem,nikoliv jménem svým </a:t>
            </a:r>
            <a:endParaRPr lang="cs-CZ" sz="1500" dirty="0" smtClean="0"/>
          </a:p>
          <a:p>
            <a:pPr lvl="2" algn="just"/>
            <a:r>
              <a:rPr lang="cs-CZ" sz="1500" i="1" dirty="0"/>
              <a:t>zákonodárné orgány-(</a:t>
            </a:r>
            <a:r>
              <a:rPr lang="cs-CZ" sz="1500" dirty="0"/>
              <a:t>Parlament,PS,Senát) a jejich složky(výbory,komise,poslanci, senátoři, předseda,místopředsedové)</a:t>
            </a:r>
          </a:p>
          <a:p>
            <a:pPr lvl="2" algn="just"/>
            <a:r>
              <a:rPr lang="cs-CZ" sz="1500" i="1" dirty="0"/>
              <a:t>orgány výkonné a jejich představitelé</a:t>
            </a:r>
            <a:r>
              <a:rPr lang="cs-CZ" sz="1500" dirty="0"/>
              <a:t>(prezident,vláda,</a:t>
            </a:r>
            <a:r>
              <a:rPr lang="cs-CZ" sz="1500" dirty="0" err="1"/>
              <a:t>st.zastupitelství</a:t>
            </a:r>
            <a:r>
              <a:rPr lang="cs-CZ" sz="1500" dirty="0"/>
              <a:t>,správní úřady,členové vlády, předseda vlády</a:t>
            </a:r>
            <a:r>
              <a:rPr lang="cs-CZ" sz="1500" dirty="0" smtClean="0"/>
              <a:t>)</a:t>
            </a:r>
            <a:r>
              <a:rPr lang="cs-CZ" sz="1500" i="1" dirty="0"/>
              <a:t> </a:t>
            </a:r>
            <a:endParaRPr lang="cs-CZ" sz="1500" i="1" dirty="0" smtClean="0"/>
          </a:p>
          <a:p>
            <a:pPr lvl="2" algn="just"/>
            <a:r>
              <a:rPr lang="cs-CZ" sz="1500" i="1" dirty="0" smtClean="0"/>
              <a:t>orgány </a:t>
            </a:r>
            <a:r>
              <a:rPr lang="cs-CZ" sz="1500" i="1" dirty="0"/>
              <a:t>moci soudní a jejich funkcionáři</a:t>
            </a:r>
            <a:r>
              <a:rPr lang="cs-CZ" sz="1500" dirty="0"/>
              <a:t>(Ú soud,obecné soudy,soudci,kolegia</a:t>
            </a:r>
            <a:r>
              <a:rPr lang="cs-CZ" sz="1500" dirty="0" smtClean="0"/>
              <a:t>)</a:t>
            </a:r>
          </a:p>
          <a:p>
            <a:pPr lvl="0" algn="just"/>
            <a:r>
              <a:rPr lang="cs-CZ" sz="1500" b="1" i="1" dirty="0" smtClean="0"/>
              <a:t>územní </a:t>
            </a:r>
            <a:r>
              <a:rPr lang="cs-CZ" sz="1500" b="1" i="1" dirty="0"/>
              <a:t>útvary, za které jednají jejich orgány</a:t>
            </a:r>
            <a:endParaRPr lang="cs-CZ" sz="1500" dirty="0"/>
          </a:p>
          <a:p>
            <a:pPr lvl="2" algn="just"/>
            <a:r>
              <a:rPr lang="cs-CZ" sz="1500" i="1" dirty="0"/>
              <a:t>územní korporace veřejného práva(</a:t>
            </a:r>
            <a:r>
              <a:rPr lang="cs-CZ" sz="1500" dirty="0"/>
              <a:t>stát, vyšší územní </a:t>
            </a:r>
            <a:r>
              <a:rPr lang="cs-CZ" sz="1500" dirty="0" err="1"/>
              <a:t>sam.celky</a:t>
            </a:r>
            <a:r>
              <a:rPr lang="cs-CZ" sz="1500" dirty="0"/>
              <a:t>, obce)</a:t>
            </a:r>
          </a:p>
          <a:p>
            <a:pPr lvl="2" algn="just"/>
            <a:r>
              <a:rPr lang="cs-CZ" sz="1500" i="1" dirty="0"/>
              <a:t>jiné územní útvary(</a:t>
            </a:r>
            <a:r>
              <a:rPr lang="cs-CZ" sz="1500" dirty="0"/>
              <a:t>volební kraje, obvody)</a:t>
            </a:r>
          </a:p>
          <a:p>
            <a:pPr lvl="0" algn="just"/>
            <a:r>
              <a:rPr lang="cs-CZ" sz="1500" b="1" i="1" dirty="0"/>
              <a:t>fyzické osoby</a:t>
            </a:r>
            <a:endParaRPr lang="cs-CZ" sz="1500" dirty="0"/>
          </a:p>
          <a:p>
            <a:pPr lvl="2" algn="just"/>
            <a:r>
              <a:rPr lang="cs-CZ" sz="1500" i="1" dirty="0"/>
              <a:t>státní občané </a:t>
            </a:r>
            <a:r>
              <a:rPr lang="cs-CZ" sz="1500" dirty="0"/>
              <a:t>(volič,nositel státní funkce)</a:t>
            </a:r>
          </a:p>
          <a:p>
            <a:pPr lvl="2" algn="just"/>
            <a:r>
              <a:rPr lang="cs-CZ" sz="1500" i="1" dirty="0"/>
              <a:t>cizí státní příslušníci</a:t>
            </a:r>
            <a:endParaRPr lang="cs-CZ" sz="1500" dirty="0"/>
          </a:p>
          <a:p>
            <a:pPr lvl="2" algn="just"/>
            <a:r>
              <a:rPr lang="cs-CZ" sz="1500" i="1" dirty="0"/>
              <a:t>bezdomovci</a:t>
            </a:r>
            <a:endParaRPr lang="cs-CZ" sz="1500" dirty="0"/>
          </a:p>
          <a:p>
            <a:pPr lvl="2" algn="just"/>
            <a:r>
              <a:rPr lang="cs-CZ" sz="1500" i="1" dirty="0"/>
              <a:t>občané obce</a:t>
            </a:r>
            <a:endParaRPr lang="cs-CZ" sz="1500" dirty="0"/>
          </a:p>
          <a:p>
            <a:pPr lvl="0" algn="just"/>
            <a:r>
              <a:rPr lang="cs-CZ" sz="1500" b="1" i="1" dirty="0"/>
              <a:t>skupiny fyzických osob</a:t>
            </a:r>
            <a:endParaRPr lang="cs-CZ" sz="1500" dirty="0"/>
          </a:p>
          <a:p>
            <a:pPr lvl="2" algn="just"/>
            <a:r>
              <a:rPr lang="cs-CZ" sz="1500" i="1" dirty="0"/>
              <a:t>organizované(s právní subjektivitou)-</a:t>
            </a:r>
            <a:r>
              <a:rPr lang="cs-CZ" sz="1500" dirty="0" err="1"/>
              <a:t>pol.strany</a:t>
            </a:r>
            <a:r>
              <a:rPr lang="cs-CZ" sz="1500" dirty="0"/>
              <a:t>,hnutí, občanská sdružení,kluby,církve</a:t>
            </a:r>
          </a:p>
          <a:p>
            <a:pPr lvl="2" algn="just"/>
            <a:r>
              <a:rPr lang="cs-CZ" sz="1500" i="1" dirty="0"/>
              <a:t>organizované bez právní subjektivity-</a:t>
            </a:r>
            <a:r>
              <a:rPr lang="cs-CZ" sz="1500" dirty="0"/>
              <a:t>např. konsorcium </a:t>
            </a:r>
            <a:r>
              <a:rPr lang="cs-CZ" sz="1400" dirty="0"/>
              <a:t>vzniklé podle § 829 na základě smlouvy o sdružení, přípravný výbor </a:t>
            </a:r>
            <a:r>
              <a:rPr lang="cs-CZ" sz="1400" dirty="0" err="1"/>
              <a:t>pol</a:t>
            </a:r>
            <a:r>
              <a:rPr lang="cs-CZ" sz="1400" dirty="0"/>
              <a:t>. strany nebo spolku, petiční výbor, volební strany; tyto subjekty ústavního práva sice nemají obecnou právní subjektivitu, vykazují však některé znaky organizace při jednání navenek</a:t>
            </a:r>
          </a:p>
          <a:p>
            <a:pPr lvl="2" algn="just"/>
            <a:r>
              <a:rPr lang="cs-CZ" sz="1400" i="1" dirty="0"/>
              <a:t>neorganizované-</a:t>
            </a:r>
            <a:r>
              <a:rPr lang="cs-CZ" sz="1400" dirty="0"/>
              <a:t>lid,národnostní a etnické menšiny</a:t>
            </a:r>
          </a:p>
          <a:p>
            <a:pPr algn="just">
              <a:buNone/>
            </a:pPr>
            <a:r>
              <a:rPr lang="cs-CZ" sz="1400" i="1" dirty="0"/>
              <a:t> </a:t>
            </a:r>
            <a:endParaRPr lang="cs-CZ" sz="1400" dirty="0"/>
          </a:p>
          <a:p>
            <a:pPr>
              <a:buNone/>
            </a:pPr>
            <a:endParaRPr lang="cs-CZ" sz="1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0"/>
            <a:ext cx="8443914" cy="1500174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/>
              <a:t>pramenem ÚP v ČR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1600" dirty="0" smtClean="0"/>
              <a:t>-je </a:t>
            </a:r>
            <a:r>
              <a:rPr lang="cs-CZ" sz="1600" dirty="0"/>
              <a:t>každý právní předpis, smlouva nebo nález Ú soudu (čl. 87/1 Ú), který obsahuje pravidla chování subjektů ÚP v právních vztazích, které jsou předmětem ÚP ČR</a:t>
            </a: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52736"/>
            <a:ext cx="9001156" cy="5805264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cs-CZ" sz="1600" b="1" i="1" dirty="0"/>
              <a:t>všechny součásti ústavního pořádku ČR</a:t>
            </a:r>
            <a:r>
              <a:rPr lang="cs-CZ" sz="1600" dirty="0"/>
              <a:t>, jak je vymezuje Ú ČR ve čl. 112/1; každý ústavní zákon je s ohledem na svou povahu a předmět pramenem ÚP, neboť může sloužit ke kontrole ústavnosti jiných právních předpisů</a:t>
            </a:r>
          </a:p>
          <a:p>
            <a:pPr lvl="0" algn="just"/>
            <a:r>
              <a:rPr lang="cs-CZ" sz="1600" b="1" i="1" dirty="0" smtClean="0"/>
              <a:t>Zákony </a:t>
            </a:r>
            <a:r>
              <a:rPr lang="cs-CZ" sz="1600" dirty="0" smtClean="0"/>
              <a:t>- o </a:t>
            </a:r>
            <a:r>
              <a:rPr lang="cs-CZ" sz="1600" dirty="0"/>
              <a:t>ÚP můžeme konstatovat, že má zákonný charakter ; typickými prameny ÚP jsou v tomto směru volební zákony, jednací řády sněmoven Parlamentu, zákony upravující postavení jednotlivce ve vztahu ke státní moci (zákon o uprchlících, o státním občanství, o sdružování v politických stranách a politických hnutích,o sdružování občanů, svobodné náboženství…), zákony upravující organizaci státu, jeho symboly a fungování státních orgánů (z.o ÚS, z.o soudech  a soudcích….) ; i prameny jiných právních odvětví (OZ) obsahují právní předpisy, které jsou pramenem ÚP</a:t>
            </a:r>
          </a:p>
          <a:p>
            <a:pPr lvl="0" algn="just"/>
            <a:r>
              <a:rPr lang="cs-CZ" sz="1600" b="1" i="1" dirty="0"/>
              <a:t>podzákonné </a:t>
            </a:r>
            <a:r>
              <a:rPr lang="cs-CZ" sz="1600" b="1" i="1" dirty="0" smtClean="0"/>
              <a:t>předpisy - </a:t>
            </a:r>
            <a:r>
              <a:rPr lang="cs-CZ" sz="1600" dirty="0" smtClean="0"/>
              <a:t>se </a:t>
            </a:r>
            <a:r>
              <a:rPr lang="cs-CZ" sz="1600" dirty="0"/>
              <a:t>mezi prameny ÚP dají zařadit velmi obtížně, i když mají na ÚP úzkou návaznost</a:t>
            </a:r>
          </a:p>
          <a:p>
            <a:pPr lvl="0" algn="just"/>
            <a:r>
              <a:rPr lang="cs-CZ" sz="1600" b="1" i="1" dirty="0"/>
              <a:t>akty </a:t>
            </a:r>
            <a:r>
              <a:rPr lang="cs-CZ" sz="1600" b="1" i="1" dirty="0" smtClean="0"/>
              <a:t>referenda - </a:t>
            </a:r>
            <a:r>
              <a:rPr lang="cs-CZ" sz="1600" dirty="0" smtClean="0"/>
              <a:t>podle </a:t>
            </a:r>
            <a:r>
              <a:rPr lang="cs-CZ" sz="1600" dirty="0"/>
              <a:t>čl. 2/2 Ú by mohly být podle svého obsahu pramenem ÚP, pokud by příslušný ústavní zákon umožnil schvalování v referendu zákonů nebo i ústavních zákonů ; v rámci obcí jde o plebiscity, které se týkají rozdělování nebo slučování obcí, popř. změny jejího názvu</a:t>
            </a:r>
          </a:p>
          <a:p>
            <a:pPr lvl="0" algn="just"/>
            <a:r>
              <a:rPr lang="cs-CZ" sz="1600" b="1" i="1" dirty="0" smtClean="0"/>
              <a:t>Smlouvy </a:t>
            </a:r>
            <a:r>
              <a:rPr lang="cs-CZ" sz="1600" dirty="0" smtClean="0"/>
              <a:t>- podle </a:t>
            </a:r>
            <a:r>
              <a:rPr lang="cs-CZ" sz="1600" dirty="0"/>
              <a:t>čl. 10 Ú je zvláštní kategorie mezinárodních smluv o lidských právech a základních svobodách rovněž pramenem ÚP + vnitrostátní smlouvy, které se stávají základem pro vznik federace</a:t>
            </a:r>
          </a:p>
          <a:p>
            <a:pPr lvl="0" algn="just"/>
            <a:r>
              <a:rPr lang="cs-CZ" sz="1600" b="1" i="1" dirty="0"/>
              <a:t>soudní </a:t>
            </a:r>
            <a:r>
              <a:rPr lang="cs-CZ" sz="1600" b="1" i="1" dirty="0" smtClean="0"/>
              <a:t>rozhodnutí - </a:t>
            </a:r>
            <a:r>
              <a:rPr lang="cs-CZ" sz="1600" dirty="0" smtClean="0"/>
              <a:t>mají </a:t>
            </a:r>
            <a:r>
              <a:rPr lang="cs-CZ" sz="1600" dirty="0"/>
              <a:t>pro ústavní právo zásadní význam, avšak pramenem práva v podobě precedentů nejsou ; jedinou výjimkou jsou s ohledem na svou povahu a předmět vykonatelné nálezy Ústavního soudu, kterými se ruší neústavní právní předpisy nebo jejich jednotlivá ustanovení</a:t>
            </a:r>
          </a:p>
          <a:p>
            <a:pPr lvl="0" algn="just"/>
            <a:r>
              <a:rPr lang="cs-CZ" sz="1600" b="1" i="1" dirty="0" smtClean="0"/>
              <a:t>Obyčeje - </a:t>
            </a:r>
            <a:r>
              <a:rPr lang="cs-CZ" sz="1600" dirty="0" smtClean="0"/>
              <a:t>nejsou </a:t>
            </a:r>
            <a:r>
              <a:rPr lang="cs-CZ" sz="1600" dirty="0"/>
              <a:t>v ČR pramenem ÚP (také ne </a:t>
            </a:r>
            <a:r>
              <a:rPr lang="cs-CZ" sz="1600" b="1" i="1" u="sng" dirty="0"/>
              <a:t>observance</a:t>
            </a:r>
            <a:r>
              <a:rPr lang="cs-CZ" sz="1600" dirty="0"/>
              <a:t> –zvyklosti vytvářené v rámci korporací) ; totéž platí pro parlamentní zvyklosti, které se u nás obtížně vytvářejí ; ve Velké Británii naopak tvoří základ parlamentního práva</a:t>
            </a:r>
          </a:p>
          <a:p>
            <a:pPr lvl="0" algn="just"/>
            <a:r>
              <a:rPr lang="cs-CZ" sz="1600" b="1" i="1" dirty="0"/>
              <a:t>literatura, historické dokumenty a rozum </a:t>
            </a:r>
            <a:r>
              <a:rPr lang="cs-CZ" sz="1600" dirty="0"/>
              <a:t>rovněž nejsou pramenem </a:t>
            </a:r>
            <a:r>
              <a:rPr lang="cs-CZ" sz="1600" b="1" i="1" dirty="0"/>
              <a:t> </a:t>
            </a:r>
            <a:r>
              <a:rPr lang="cs-CZ" sz="1600" dirty="0"/>
              <a:t>ÚP</a:t>
            </a:r>
          </a:p>
          <a:p>
            <a:pPr>
              <a:buNone/>
            </a:pPr>
            <a:endParaRPr lang="cs-CZ" sz="1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944216"/>
          </a:xfrm>
        </p:spPr>
        <p:txBody>
          <a:bodyPr>
            <a:normAutofit/>
          </a:bodyPr>
          <a:lstStyle/>
          <a:p>
            <a:pPr lvl="0" algn="l"/>
            <a:r>
              <a:rPr lang="cs-CZ" sz="2000" b="1" dirty="0"/>
              <a:t>ústavní pořádek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600" dirty="0"/>
              <a:t>-čl. 3, 112 Ú-jedná se o soubor </a:t>
            </a:r>
            <a:r>
              <a:rPr lang="cs-CZ" sz="1600" dirty="0" err="1"/>
              <a:t>pr.předpisů</a:t>
            </a:r>
            <a:r>
              <a:rPr lang="cs-CZ" sz="1600" dirty="0"/>
              <a:t>, které mají v ČR sílu ústavního zákona, a které lze napříště měnit pouze ústavním </a:t>
            </a:r>
            <a:r>
              <a:rPr lang="cs-CZ" sz="1600" dirty="0" smtClean="0"/>
              <a:t>zákonem</a:t>
            </a:r>
            <a:br>
              <a:rPr lang="cs-CZ" sz="1600" dirty="0" smtClean="0"/>
            </a:b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/>
              <a:t>-pomocí tohoto pojmu je především určeno, které z federálních ústavních předpisů si zachovávají </a:t>
            </a:r>
            <a:r>
              <a:rPr lang="cs-CZ" sz="1600" dirty="0" err="1"/>
              <a:t>pr.sílu</a:t>
            </a:r>
            <a:r>
              <a:rPr lang="cs-CZ" sz="1600" dirty="0"/>
              <a:t> ÚZ i v ČR; jedná se o:</a:t>
            </a:r>
            <a:r>
              <a:rPr lang="cs-CZ" sz="1400" dirty="0"/>
              <a:t/>
            </a:r>
            <a:br>
              <a:rPr lang="cs-CZ" sz="1400" dirty="0"/>
            </a:b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44824"/>
            <a:ext cx="8750206" cy="5013176"/>
          </a:xfrm>
        </p:spPr>
        <p:txBody>
          <a:bodyPr>
            <a:normAutofit/>
          </a:bodyPr>
          <a:lstStyle/>
          <a:p>
            <a:pPr lvl="0" algn="just"/>
            <a:r>
              <a:rPr lang="cs-CZ" sz="1600" dirty="0"/>
              <a:t>Listina ZPAS</a:t>
            </a:r>
          </a:p>
          <a:p>
            <a:pPr lvl="0" algn="just"/>
            <a:r>
              <a:rPr lang="cs-CZ" sz="1600" dirty="0"/>
              <a:t>Ústavní zákon upravující státní hranice ČR (102/1930)</a:t>
            </a:r>
          </a:p>
          <a:p>
            <a:pPr algn="just">
              <a:buNone/>
            </a:pPr>
            <a:r>
              <a:rPr lang="cs-CZ" sz="1600" dirty="0"/>
              <a:t>-ostatní ústavní zákony ČSFR (a ústavní dekrety prezidenta) platné na území ČR k 1.lednu 1993 ztratily sílu ústavního zákona a lze je proto měnit pomocí obyčejných zákonů Parlamentu; to pochopitelně jen v případě, že byly převzaty do </a:t>
            </a:r>
            <a:r>
              <a:rPr lang="cs-CZ" sz="1600" dirty="0" err="1"/>
              <a:t>pr.pořádku</a:t>
            </a:r>
            <a:r>
              <a:rPr lang="cs-CZ" sz="1600" dirty="0"/>
              <a:t> ČR a zůstaly jeho součástí i dnem 1.1.1993</a:t>
            </a:r>
          </a:p>
          <a:p>
            <a:pPr algn="just">
              <a:buNone/>
            </a:pPr>
            <a:r>
              <a:rPr lang="cs-CZ" sz="1600" dirty="0" smtClean="0"/>
              <a:t>dále </a:t>
            </a:r>
            <a:r>
              <a:rPr lang="cs-CZ" sz="1600" dirty="0"/>
              <a:t>součástí ústavního pořádku ČR jsou:</a:t>
            </a:r>
          </a:p>
          <a:p>
            <a:pPr lvl="0" algn="just"/>
            <a:r>
              <a:rPr lang="cs-CZ" sz="1600" dirty="0"/>
              <a:t>Ústava ČR</a:t>
            </a:r>
          </a:p>
          <a:p>
            <a:pPr lvl="0" algn="just"/>
            <a:r>
              <a:rPr lang="cs-CZ" sz="1600" dirty="0"/>
              <a:t>ústavní zákony ČNR přijaté v období po 6.červnu do konce roku 1992 (č.4 29/1993)</a:t>
            </a:r>
          </a:p>
          <a:p>
            <a:pPr lvl="0" algn="just"/>
            <a:r>
              <a:rPr lang="cs-CZ" sz="1600" dirty="0"/>
              <a:t>ústavní zákony, které budou přijaty podle ústavy ČR; výslovně počítala ústava např. s přijetím </a:t>
            </a:r>
            <a:r>
              <a:rPr lang="cs-CZ" sz="1600" dirty="0" err="1"/>
              <a:t>ú.zákonů</a:t>
            </a:r>
            <a:r>
              <a:rPr lang="cs-CZ" sz="1600" dirty="0"/>
              <a:t> o  </a:t>
            </a:r>
            <a:r>
              <a:rPr lang="cs-CZ" sz="1600" dirty="0" smtClean="0"/>
              <a:t>Prozatímním senátu</a:t>
            </a:r>
            <a:r>
              <a:rPr lang="cs-CZ" sz="1600" dirty="0"/>
              <a:t>, při vytváření vyšších </a:t>
            </a:r>
            <a:r>
              <a:rPr lang="cs-CZ" sz="1600" dirty="0" err="1"/>
              <a:t>úz.samosprávných</a:t>
            </a:r>
            <a:r>
              <a:rPr lang="cs-CZ" sz="1600" dirty="0"/>
              <a:t> celků (99/3), při přijetí ÚZ o referendu</a:t>
            </a:r>
          </a:p>
          <a:p>
            <a:pPr lvl="0" algn="just"/>
            <a:r>
              <a:rPr lang="cs-CZ" sz="1600" dirty="0"/>
              <a:t>přirozeně každá změna ústavního pořádku (ústava s </a:t>
            </a:r>
            <a:r>
              <a:rPr lang="cs-CZ" sz="1600" dirty="0" err="1"/>
              <a:t>mal.ú</a:t>
            </a:r>
            <a:r>
              <a:rPr lang="cs-CZ" sz="1600" dirty="0"/>
              <a:t>) si vyžádá formu ÚZ; v tomto případě se však jedná o změnu nebo doplnění ústavního pořádku, což je něco jiného</a:t>
            </a:r>
          </a:p>
          <a:p>
            <a:pPr algn="just">
              <a:buNone/>
            </a:pPr>
            <a:r>
              <a:rPr lang="cs-CZ" sz="1600" dirty="0"/>
              <a:t>-programová ustanovení v ústavě nebývají tak typická, neboť ústavy nemohou předepisovat postup společnosti k lepším zítřkům; určují jen pravidla hry o moc a základní hodnoty, které musejí účastníci respektovat</a:t>
            </a:r>
          </a:p>
          <a:p>
            <a:endParaRPr lang="cs-CZ" sz="1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/>
              <a:t>předmět </a:t>
            </a:r>
            <a:r>
              <a:rPr lang="cs-CZ" sz="2000" b="1" dirty="0" smtClean="0"/>
              <a:t>ústavy </a:t>
            </a:r>
            <a:br>
              <a:rPr lang="cs-CZ" sz="2000" b="1" dirty="0" smtClean="0"/>
            </a:br>
            <a:r>
              <a:rPr lang="cs-CZ" sz="1800" b="1" dirty="0" smtClean="0"/>
              <a:t>- </a:t>
            </a:r>
            <a:r>
              <a:rPr lang="cs-CZ" sz="1800" dirty="0" smtClean="0"/>
              <a:t>fundamentální </a:t>
            </a:r>
            <a:r>
              <a:rPr lang="cs-CZ" sz="1800" dirty="0" smtClean="0"/>
              <a:t>vztahy - určují </a:t>
            </a:r>
            <a:r>
              <a:rPr lang="cs-CZ" sz="1800" dirty="0"/>
              <a:t>povahu společnosti, její zřízení, státní zřízení, formu státu a formu vlády, státní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5286412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/>
              <a:t>ústava je základní zákon, který reguluje postavení státní moci a vymezuje postavení jednotlivce ve společnosti</a:t>
            </a:r>
          </a:p>
          <a:p>
            <a:r>
              <a:rPr lang="cs-CZ" sz="2000" dirty="0"/>
              <a:t>-z tohoto hlediska ústava obsahuje:</a:t>
            </a:r>
          </a:p>
          <a:p>
            <a:r>
              <a:rPr lang="cs-CZ" sz="2000" b="1" i="1" dirty="0"/>
              <a:t>I</a:t>
            </a:r>
            <a:r>
              <a:rPr lang="cs-CZ" sz="2000" i="1" dirty="0"/>
              <a:t>.</a:t>
            </a:r>
            <a:r>
              <a:rPr lang="cs-CZ" sz="2000" dirty="0"/>
              <a:t> </a:t>
            </a:r>
            <a:r>
              <a:rPr lang="cs-CZ" sz="2000" b="1" i="1" dirty="0"/>
              <a:t>ustanovení o organizaci a činnosti státu</a:t>
            </a:r>
            <a:endParaRPr lang="cs-CZ" sz="2000" dirty="0"/>
          </a:p>
          <a:p>
            <a:pPr lvl="0"/>
            <a:r>
              <a:rPr lang="cs-CZ" sz="2000" dirty="0"/>
              <a:t>normy jen zřizují a zrušují stát</a:t>
            </a:r>
          </a:p>
          <a:p>
            <a:pPr lvl="0"/>
            <a:r>
              <a:rPr lang="cs-CZ" sz="2000" dirty="0"/>
              <a:t>normy určující území a obyvatelstvo státu</a:t>
            </a:r>
          </a:p>
          <a:p>
            <a:pPr lvl="0"/>
            <a:r>
              <a:rPr lang="cs-CZ" sz="2000" dirty="0"/>
              <a:t>normy upravující otázky výkonu státní moci (nositele státní moci a dělba moci, status orgánů a jejich kompetence-normy kompetenční, organizační a kreační; organizační pravidla činnosti státních orgánů </a:t>
            </a:r>
          </a:p>
          <a:p>
            <a:pPr lvl="0"/>
            <a:r>
              <a:rPr lang="cs-CZ" sz="2000" dirty="0"/>
              <a:t>normy určující charakter právního řádu, jeho složky, vazby navenek a důsledky rozhodnutí orgánů státní moci</a:t>
            </a:r>
          </a:p>
          <a:p>
            <a:pPr lvl="0"/>
            <a:r>
              <a:rPr lang="cs-CZ" sz="2000" dirty="0"/>
              <a:t>normy upravující členění státní organizace a státu</a:t>
            </a:r>
          </a:p>
          <a:p>
            <a:pPr lvl="0"/>
            <a:r>
              <a:rPr lang="cs-CZ" sz="2000" dirty="0"/>
              <a:t>ústavní normy symbolizující stát</a:t>
            </a:r>
          </a:p>
          <a:p>
            <a:r>
              <a:rPr lang="cs-CZ" sz="2000" b="1" i="1" dirty="0" err="1"/>
              <a:t>II.ustanovení</a:t>
            </a:r>
            <a:r>
              <a:rPr lang="cs-CZ" sz="2000" b="1" i="1" dirty="0"/>
              <a:t> vyjadřující vztah státu ke společnosti, jednotlivcům a navenek</a:t>
            </a:r>
            <a:endParaRPr lang="cs-CZ" sz="2000" dirty="0"/>
          </a:p>
          <a:p>
            <a:pPr lvl="0"/>
            <a:r>
              <a:rPr lang="cs-CZ" sz="2000" dirty="0"/>
              <a:t>státní občanství</a:t>
            </a:r>
          </a:p>
          <a:p>
            <a:pPr lvl="0"/>
            <a:r>
              <a:rPr lang="cs-CZ" sz="2000" dirty="0"/>
              <a:t>základní práva a svobody</a:t>
            </a:r>
          </a:p>
          <a:p>
            <a:pPr lvl="0"/>
            <a:r>
              <a:rPr lang="cs-CZ" sz="2000" dirty="0"/>
              <a:t>vztah státu k jiným státům</a:t>
            </a:r>
          </a:p>
          <a:p>
            <a:r>
              <a:rPr lang="cs-CZ" sz="2000" b="1" i="1" dirty="0" err="1"/>
              <a:t>III</a:t>
            </a:r>
            <a:r>
              <a:rPr lang="cs-CZ" sz="2000" dirty="0" err="1"/>
              <a:t>.</a:t>
            </a:r>
            <a:r>
              <a:rPr lang="cs-CZ" sz="2000" b="1" i="1" dirty="0" err="1"/>
              <a:t>ustanovení</a:t>
            </a:r>
            <a:r>
              <a:rPr lang="cs-CZ" sz="2000" b="1" i="1" dirty="0"/>
              <a:t> vyjadřující některé státní cíle a hodnoty, na které je stát vázán</a:t>
            </a:r>
            <a:endParaRPr lang="cs-CZ" sz="2000" dirty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pPr algn="l"/>
            <a:r>
              <a:rPr lang="cs-CZ" sz="2000" dirty="0"/>
              <a:t>ÚSTAVA ČR Z HLEDISKA 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714356"/>
            <a:ext cx="8786874" cy="6143644"/>
          </a:xfrm>
        </p:spPr>
        <p:txBody>
          <a:bodyPr>
            <a:normAutofit/>
          </a:bodyPr>
          <a:lstStyle/>
          <a:p>
            <a:r>
              <a:rPr lang="cs-CZ" sz="2000" b="1" dirty="0"/>
              <a:t>Forma </a:t>
            </a:r>
            <a:r>
              <a:rPr lang="cs-CZ" sz="2000" b="1" dirty="0" smtClean="0"/>
              <a:t>ústavy -</a:t>
            </a:r>
            <a:r>
              <a:rPr lang="cs-CZ" sz="2000" dirty="0"/>
              <a:t>zvláštní podoba uspořádání prvků obsahu ústavy mezi sebou (vnitřní struktura) a jejich vystupování navenek vůči jiným </a:t>
            </a:r>
            <a:r>
              <a:rPr lang="cs-CZ" sz="2000" dirty="0" err="1"/>
              <a:t>pr.předpisům</a:t>
            </a:r>
            <a:r>
              <a:rPr lang="cs-CZ" sz="2000" dirty="0"/>
              <a:t> (vnější forma)</a:t>
            </a:r>
          </a:p>
          <a:p>
            <a:r>
              <a:rPr lang="cs-CZ" sz="2000" dirty="0"/>
              <a:t> </a:t>
            </a:r>
            <a:r>
              <a:rPr lang="cs-CZ" sz="2000" b="1" u="sng" dirty="0"/>
              <a:t>Vnitřní forma ústavy</a:t>
            </a:r>
            <a:r>
              <a:rPr lang="cs-CZ" sz="2000" b="1" u="sng" dirty="0" smtClean="0"/>
              <a:t>: </a:t>
            </a:r>
            <a:r>
              <a:rPr lang="cs-CZ" sz="2000" dirty="0" smtClean="0"/>
              <a:t>je </a:t>
            </a:r>
            <a:r>
              <a:rPr lang="cs-CZ" sz="2000" dirty="0"/>
              <a:t>tvořena vazbami prvků ústavního obsahu bez ohledu na to, kde se v ústavě nacházejí</a:t>
            </a:r>
          </a:p>
          <a:p>
            <a:r>
              <a:rPr lang="cs-CZ" sz="2000" dirty="0"/>
              <a:t>-struktura ústavy je tvořena:</a:t>
            </a:r>
          </a:p>
          <a:p>
            <a:pPr lvl="0"/>
            <a:r>
              <a:rPr lang="cs-CZ" sz="2000" dirty="0"/>
              <a:t>ústavními normami- ne vždy obsahují sankci, to znamená, že právně chráněny nejsou; za jejich sankci nelze považovat trestní ustanovení (pramenem ústavního práva jsou jen ústav. předpisy)</a:t>
            </a:r>
          </a:p>
          <a:p>
            <a:pPr lvl="0"/>
            <a:r>
              <a:rPr lang="cs-CZ" sz="2000" dirty="0"/>
              <a:t>ústavní instituty-ty by měly být rovněž vytvářeny pouze ústavními normami; institut je tvořen spojením základních prvků ústavy-ústavních norem, které upravují určitý společenský vztah; tyto instituty se váží na ústavní principy (např. institut demokracie)</a:t>
            </a:r>
          </a:p>
          <a:p>
            <a:pPr lvl="0"/>
            <a:r>
              <a:rPr lang="cs-CZ" sz="2000" dirty="0"/>
              <a:t>ústavním systémem-ten je tvořen komplexem všech ústavních norem</a:t>
            </a:r>
          </a:p>
          <a:p>
            <a:r>
              <a:rPr lang="cs-CZ" sz="2000" b="1" u="sng" dirty="0"/>
              <a:t>Vnější forma ústavy</a:t>
            </a:r>
            <a:r>
              <a:rPr lang="cs-CZ" sz="2000" b="1" u="sng" dirty="0" smtClean="0"/>
              <a:t>: </a:t>
            </a:r>
            <a:r>
              <a:rPr lang="cs-CZ" sz="2000" dirty="0" smtClean="0"/>
              <a:t>spočívá </a:t>
            </a:r>
            <a:r>
              <a:rPr lang="cs-CZ" sz="2000" dirty="0"/>
              <a:t>ve vyjádření ústavního obsahu navenek; zejména zahrnuje tyto složky: nadpis ústavy, systematiku ústavy, vyšší právní sílu, ústavodárnou proceduru, jazyk ústavy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cs-CZ" sz="2400" dirty="0"/>
              <a:t>systematika ústavy ČR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052736"/>
            <a:ext cx="8572560" cy="5805264"/>
          </a:xfrm>
        </p:spPr>
        <p:txBody>
          <a:bodyPr>
            <a:normAutofit/>
          </a:bodyPr>
          <a:lstStyle/>
          <a:p>
            <a:r>
              <a:rPr lang="cs-CZ" sz="2400" dirty="0"/>
              <a:t>Prohlášení</a:t>
            </a:r>
          </a:p>
          <a:p>
            <a:pPr lvl="1"/>
            <a:r>
              <a:rPr lang="cs-CZ" sz="2400" dirty="0"/>
              <a:t>základní ustanovení (čl.1-14)</a:t>
            </a:r>
          </a:p>
          <a:p>
            <a:pPr lvl="1"/>
            <a:r>
              <a:rPr lang="cs-CZ" sz="2400" dirty="0"/>
              <a:t>moc zákonodárná (čl. 16-53)</a:t>
            </a:r>
          </a:p>
          <a:p>
            <a:pPr lvl="1"/>
            <a:r>
              <a:rPr lang="cs-CZ" sz="2400" dirty="0"/>
              <a:t>moc výkonná, prezident republiky (čl. 54-66) a vláda (čl. 67-80)</a:t>
            </a:r>
          </a:p>
          <a:p>
            <a:pPr lvl="1"/>
            <a:r>
              <a:rPr lang="cs-CZ" sz="2400" dirty="0"/>
              <a:t>moc soudní (čl. 81-96); ústavní soud (čl. 83-89),  a soudy (čl. 90-96)</a:t>
            </a:r>
          </a:p>
          <a:p>
            <a:pPr lvl="1"/>
            <a:r>
              <a:rPr lang="cs-CZ" sz="2400" dirty="0"/>
              <a:t>Nejvyšší kontrolní úřad ( čl. 97)</a:t>
            </a:r>
          </a:p>
          <a:p>
            <a:pPr lvl="1"/>
            <a:r>
              <a:rPr lang="cs-CZ" sz="2400" dirty="0"/>
              <a:t>Česká národní banka (čl. 98)</a:t>
            </a:r>
          </a:p>
          <a:p>
            <a:pPr lvl="1"/>
            <a:r>
              <a:rPr lang="cs-CZ" sz="2400" dirty="0"/>
              <a:t>Územní samospráva (čl.90-105)</a:t>
            </a:r>
          </a:p>
          <a:p>
            <a:pPr lvl="1"/>
            <a:r>
              <a:rPr lang="cs-CZ" sz="2400" dirty="0"/>
              <a:t>Přechodná a závěrečná ustanovení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 smtClean="0"/>
              <a:t>Ústavní principy demokratické vlády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Čl. 1 Ústavy stanoví, že ČR je </a:t>
            </a:r>
            <a:r>
              <a:rPr lang="cs-CZ" sz="2000" i="1" dirty="0" smtClean="0"/>
              <a:t>„demokratický právní stát“.</a:t>
            </a:r>
            <a:r>
              <a:rPr lang="cs-CZ" sz="2000" dirty="0" smtClean="0"/>
              <a:t> </a:t>
            </a:r>
          </a:p>
          <a:p>
            <a:pPr>
              <a:buNone/>
            </a:pPr>
            <a:r>
              <a:rPr lang="cs-CZ" sz="1600" b="1" dirty="0" smtClean="0"/>
              <a:t>a) vláda lidu</a:t>
            </a:r>
            <a:r>
              <a:rPr lang="cs-CZ" sz="1600" dirty="0" smtClean="0"/>
              <a:t> – tento princip určuje, kdo ve státě rozhoduje, zatímco ostatní principy vyjadřují, jak a o čem se rozhoduje</a:t>
            </a:r>
          </a:p>
          <a:p>
            <a:pPr>
              <a:buNone/>
            </a:pPr>
            <a:r>
              <a:rPr lang="cs-CZ" sz="1600" dirty="0" smtClean="0"/>
              <a:t> - lid je zdrojem veškeré státní moci</a:t>
            </a:r>
          </a:p>
          <a:p>
            <a:pPr>
              <a:buNone/>
            </a:pPr>
            <a:r>
              <a:rPr lang="cs-CZ" sz="1600" dirty="0" smtClean="0"/>
              <a:t> </a:t>
            </a:r>
            <a:r>
              <a:rPr lang="cs-CZ" sz="1600" b="1" dirty="0" smtClean="0"/>
              <a:t>b) vláda pro lid</a:t>
            </a:r>
            <a:r>
              <a:rPr lang="cs-CZ" sz="1600" dirty="0" smtClean="0"/>
              <a:t> – podle čl.2 odst.3 </a:t>
            </a:r>
            <a:r>
              <a:rPr lang="cs-CZ" sz="1600" i="1" dirty="0" smtClean="0"/>
              <a:t>„státní moc slouží všem občanům…“</a:t>
            </a:r>
            <a:r>
              <a:rPr lang="cs-CZ" sz="1600" dirty="0" smtClean="0"/>
              <a:t> → ve státě nemají být privilegované skupiny občanů (šlechta, majetné vrstvy, věřící atd.). Tento článek bezprostředně navazuje a zabezpečuje čl. 1, 3, odst.1 a další ustanovení Listiny vyjadřující rovnost před zákonem. </a:t>
            </a:r>
          </a:p>
          <a:p>
            <a:pPr>
              <a:buNone/>
            </a:pPr>
            <a:r>
              <a:rPr lang="cs-CZ" sz="1600" dirty="0" smtClean="0"/>
              <a:t> </a:t>
            </a:r>
            <a:r>
              <a:rPr lang="cs-CZ" sz="1600" b="1" dirty="0" smtClean="0"/>
              <a:t>c)</a:t>
            </a:r>
            <a:r>
              <a:rPr lang="cs-CZ" sz="1600" dirty="0" smtClean="0"/>
              <a:t> </a:t>
            </a:r>
            <a:r>
              <a:rPr lang="cs-CZ" sz="1600" b="1" dirty="0" smtClean="0"/>
              <a:t>vláda lidem</a:t>
            </a:r>
            <a:r>
              <a:rPr lang="cs-CZ" sz="1600" dirty="0" smtClean="0"/>
              <a:t> – buď zprostředkovaně (orgány moci zákonodárné, výkonné  a soudní) nebo přímo. Založeno především na tzv. zastupitelské demokracii → princip voleb  a princip volného (reprezentativního) mandátu (vztah mezi poslanci a voliči).</a:t>
            </a:r>
          </a:p>
          <a:p>
            <a:pPr>
              <a:buNone/>
            </a:pPr>
            <a:r>
              <a:rPr lang="cs-CZ" sz="1600" dirty="0" smtClean="0"/>
              <a:t> </a:t>
            </a:r>
            <a:r>
              <a:rPr lang="cs-CZ" sz="1600" b="1" dirty="0" smtClean="0"/>
              <a:t>d)</a:t>
            </a:r>
            <a:r>
              <a:rPr lang="cs-CZ" sz="1600" dirty="0" smtClean="0"/>
              <a:t> </a:t>
            </a:r>
            <a:r>
              <a:rPr lang="cs-CZ" sz="1600" b="1" dirty="0" smtClean="0"/>
              <a:t>princip plurality</a:t>
            </a:r>
            <a:r>
              <a:rPr lang="cs-CZ" sz="1600" dirty="0" smtClean="0"/>
              <a:t> – ústava respektuje mnoho názorů ve společnosti a kromě hodnot, které implicitně považuje za nedotknutelné (čl.9 odst.2 a 3 Ústavy, čl.1 Listiny), umožňuje, aby se podle jí stanovených demokrat. </a:t>
            </a:r>
            <a:r>
              <a:rPr lang="cs-CZ" sz="1600" dirty="0" smtClean="0"/>
              <a:t>pravidel </a:t>
            </a:r>
            <a:r>
              <a:rPr lang="cs-CZ" sz="1600" dirty="0" smtClean="0"/>
              <a:t>nositelé těchto názorů střetávali v boji o legitimní moc.  </a:t>
            </a:r>
          </a:p>
          <a:p>
            <a:pPr>
              <a:buNone/>
            </a:pPr>
            <a:r>
              <a:rPr lang="cs-CZ" sz="1600" dirty="0" smtClean="0"/>
              <a:t>       Stát </a:t>
            </a:r>
            <a:r>
              <a:rPr lang="cs-CZ" sz="1600" dirty="0" smtClean="0"/>
              <a:t>se nesmí vázat ani na výlučnou ideologii, ani na náboženské vyznání.  </a:t>
            </a:r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 </a:t>
            </a:r>
            <a:r>
              <a:rPr lang="cs-CZ" sz="1600" b="1" dirty="0" smtClean="0"/>
              <a:t>e) p</a:t>
            </a:r>
            <a:r>
              <a:rPr lang="cs-CZ" sz="1600" b="1" dirty="0" smtClean="0"/>
              <a:t>rincip </a:t>
            </a:r>
            <a:r>
              <a:rPr lang="cs-CZ" sz="1600" b="1" dirty="0" smtClean="0"/>
              <a:t>svobodné soutěže politických stran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 </a:t>
            </a:r>
            <a:r>
              <a:rPr lang="cs-CZ" sz="1600" b="1" dirty="0" smtClean="0"/>
              <a:t>f</a:t>
            </a:r>
            <a:r>
              <a:rPr lang="cs-CZ" sz="1600" b="1" dirty="0" smtClean="0"/>
              <a:t>) </a:t>
            </a:r>
            <a:r>
              <a:rPr lang="cs-CZ" sz="1600" b="1" dirty="0" smtClean="0"/>
              <a:t>princip konsenzu</a:t>
            </a:r>
            <a:r>
              <a:rPr lang="cs-CZ" sz="1600" dirty="0" smtClean="0"/>
              <a:t> – princip konsenzu v základ.otázkách existence demokracie – čl.5 Ústavy  - o soutěži polit.stran a hnutí, které </a:t>
            </a:r>
            <a:r>
              <a:rPr lang="cs-CZ" sz="1600" i="1" dirty="0" smtClean="0"/>
              <a:t>„respektují základ.demokrat.principy a odmítají násilí jako prostředek k prosazování svých zájmů“. </a:t>
            </a:r>
            <a:r>
              <a:rPr lang="cs-CZ" sz="1600" dirty="0" smtClean="0"/>
              <a:t> </a:t>
            </a:r>
          </a:p>
          <a:p>
            <a:pPr>
              <a:buNone/>
            </a:pPr>
            <a:r>
              <a:rPr lang="cs-CZ" sz="1600" b="1" dirty="0" smtClean="0"/>
              <a:t>g</a:t>
            </a:r>
            <a:r>
              <a:rPr lang="cs-CZ" sz="1600" b="1" dirty="0" smtClean="0"/>
              <a:t>) </a:t>
            </a:r>
            <a:r>
              <a:rPr lang="cs-CZ" sz="1600" b="1" dirty="0" smtClean="0"/>
              <a:t>princip většiny</a:t>
            </a:r>
            <a:r>
              <a:rPr lang="cs-CZ" sz="1600" dirty="0" smtClean="0"/>
              <a:t> – čl. 6 Ústavy → požaduje ochranu menšiny a vládu většiny omezuje na </a:t>
            </a:r>
            <a:r>
              <a:rPr lang="cs-CZ" sz="1600" i="1" dirty="0" smtClean="0"/>
              <a:t>„pravidelná“</a:t>
            </a:r>
            <a:r>
              <a:rPr lang="cs-CZ" sz="1600" dirty="0" smtClean="0"/>
              <a:t> volení období  - (má širší dosah). Rozhodnutí platí jako rozhodnutí celku. </a:t>
            </a:r>
          </a:p>
          <a:p>
            <a:pPr>
              <a:buNone/>
            </a:pPr>
            <a:r>
              <a:rPr lang="cs-CZ" sz="1600" b="1" dirty="0" smtClean="0"/>
              <a:t>h</a:t>
            </a:r>
            <a:r>
              <a:rPr lang="cs-CZ" sz="1600" b="1" dirty="0" smtClean="0"/>
              <a:t>) </a:t>
            </a:r>
            <a:r>
              <a:rPr lang="cs-CZ" sz="1600" b="1" dirty="0" smtClean="0"/>
              <a:t>ochrana menšiny</a:t>
            </a:r>
            <a:r>
              <a:rPr lang="cs-CZ" sz="1600" dirty="0" smtClean="0"/>
              <a:t> – už jen pro to, že neexistuje žádný důkaz, že by většina měla automaticky pravdu nebo zaručovala správnost rozhodnutí.</a:t>
            </a:r>
          </a:p>
          <a:p>
            <a:pPr>
              <a:buNone/>
            </a:pPr>
            <a:endParaRPr lang="cs-CZ" sz="1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8052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1600" b="1" dirty="0" smtClean="0"/>
              <a:t>ch</a:t>
            </a:r>
            <a:r>
              <a:rPr lang="cs-CZ" sz="1600" b="1" dirty="0" smtClean="0"/>
              <a:t>) vláda na čas</a:t>
            </a:r>
            <a:r>
              <a:rPr lang="cs-CZ" sz="1600" dirty="0" smtClean="0"/>
              <a:t> – čl. 21 odst. 2 Listiny → omezení většiny na „</a:t>
            </a:r>
            <a:r>
              <a:rPr lang="cs-CZ" sz="1600" i="1" dirty="0" smtClean="0"/>
              <a:t>pravidelná</a:t>
            </a:r>
            <a:r>
              <a:rPr lang="cs-CZ" sz="1600" dirty="0" smtClean="0"/>
              <a:t>“ volební období. Významným preventivním prvkem demokracie je vědomí většiny, že se může stát menšinou. Pod </a:t>
            </a:r>
            <a:r>
              <a:rPr lang="cs-CZ" sz="1600" u="sng" dirty="0" smtClean="0"/>
              <a:t>pravidelným obdobím</a:t>
            </a:r>
            <a:r>
              <a:rPr lang="cs-CZ" sz="1600" dirty="0" smtClean="0"/>
              <a:t> je třeba chápat </a:t>
            </a:r>
            <a:r>
              <a:rPr lang="cs-CZ" sz="1600" u="sng" dirty="0" smtClean="0"/>
              <a:t>období předem stanovená</a:t>
            </a:r>
            <a:r>
              <a:rPr lang="cs-CZ" sz="1600" dirty="0" smtClean="0"/>
              <a:t>, </a:t>
            </a:r>
            <a:r>
              <a:rPr lang="cs-CZ" sz="1600" u="sng" dirty="0" err="1" smtClean="0"/>
              <a:t>stanovená</a:t>
            </a:r>
            <a:r>
              <a:rPr lang="cs-CZ" sz="1600" u="sng" dirty="0" smtClean="0"/>
              <a:t> přesným údajem </a:t>
            </a:r>
            <a:r>
              <a:rPr lang="cs-CZ" sz="1600" dirty="0" smtClean="0"/>
              <a:t>(termínem, lhůtou).</a:t>
            </a:r>
          </a:p>
          <a:p>
            <a:pPr algn="just">
              <a:buNone/>
            </a:pPr>
            <a:r>
              <a:rPr lang="cs-CZ" sz="1600" dirty="0" smtClean="0"/>
              <a:t> </a:t>
            </a:r>
          </a:p>
          <a:p>
            <a:pPr algn="just">
              <a:buNone/>
            </a:pPr>
            <a:r>
              <a:rPr lang="cs-CZ" sz="1600" b="1" dirty="0" smtClean="0"/>
              <a:t>i) rovnost rozhodujících</a:t>
            </a:r>
            <a:r>
              <a:rPr lang="cs-CZ" sz="1600" dirty="0" smtClean="0"/>
              <a:t> – všichni mají možnost účastnit se na rozhodování o veřejných záležitostech a jejich účast má stejný význam jako účast každého jiného. </a:t>
            </a:r>
          </a:p>
          <a:p>
            <a:pPr algn="just">
              <a:buNone/>
            </a:pPr>
            <a:r>
              <a:rPr lang="cs-CZ" sz="1600" dirty="0" smtClean="0"/>
              <a:t> </a:t>
            </a:r>
          </a:p>
          <a:p>
            <a:pPr algn="just">
              <a:buNone/>
            </a:pPr>
            <a:r>
              <a:rPr lang="cs-CZ" sz="1600" b="1" dirty="0" smtClean="0"/>
              <a:t>j) svoboda</a:t>
            </a:r>
            <a:r>
              <a:rPr lang="cs-CZ" sz="1600" dirty="0" smtClean="0"/>
              <a:t> – ničím neomezovaná účast na rozhodování celku, jde o svobodu ne jedince,ale občanské společnosti. </a:t>
            </a:r>
          </a:p>
          <a:p>
            <a:pPr algn="just">
              <a:buNone/>
            </a:pPr>
            <a:r>
              <a:rPr lang="cs-CZ" sz="1600" dirty="0" smtClean="0"/>
              <a:t> </a:t>
            </a:r>
          </a:p>
          <a:p>
            <a:pPr algn="just">
              <a:buNone/>
            </a:pPr>
            <a:r>
              <a:rPr lang="cs-CZ" sz="1600" b="1" dirty="0" smtClean="0"/>
              <a:t>k) princip vyloučení násilné vlády</a:t>
            </a:r>
            <a:r>
              <a:rPr lang="cs-CZ" sz="1600" dirty="0" smtClean="0"/>
              <a:t> – spjato s principem zachování plurality, čl.5 Ústavy. Odmítání násilí jako prostředku k prosazování svých zájmů.</a:t>
            </a:r>
          </a:p>
          <a:p>
            <a:pPr algn="just">
              <a:buNone/>
            </a:pPr>
            <a:r>
              <a:rPr lang="cs-CZ" sz="1600" dirty="0" smtClean="0"/>
              <a:t> </a:t>
            </a:r>
          </a:p>
          <a:p>
            <a:pPr algn="just">
              <a:buNone/>
            </a:pPr>
            <a:r>
              <a:rPr lang="cs-CZ" sz="1600" b="1" dirty="0" smtClean="0"/>
              <a:t>l) princip práva na odpor</a:t>
            </a:r>
            <a:r>
              <a:rPr lang="cs-CZ" sz="1600" dirty="0" smtClean="0"/>
              <a:t> – čl. 23 Listiny, proti každému, kdo by odstraňoval demokrat.řád lidských práv  a svobod.</a:t>
            </a:r>
          </a:p>
          <a:p>
            <a:pPr algn="just">
              <a:buNone/>
            </a:pPr>
            <a:r>
              <a:rPr lang="cs-CZ" sz="1600" dirty="0" smtClean="0"/>
              <a:t> </a:t>
            </a:r>
          </a:p>
          <a:p>
            <a:pPr algn="just">
              <a:buNone/>
            </a:pPr>
            <a:r>
              <a:rPr lang="cs-CZ" sz="1600" b="1" dirty="0" smtClean="0"/>
              <a:t>m) jiné formy účasti na správě veřejných záležitostí</a:t>
            </a:r>
            <a:endParaRPr lang="cs-CZ" sz="1600" dirty="0" smtClean="0"/>
          </a:p>
          <a:p>
            <a:pPr algn="just">
              <a:buNone/>
            </a:pPr>
            <a:r>
              <a:rPr lang="cs-CZ" sz="1600" dirty="0" smtClean="0"/>
              <a:t>- např. možnosti působení na veřejné mínění, uplatňování politických práv apod.</a:t>
            </a:r>
          </a:p>
          <a:p>
            <a:pPr algn="just"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endParaRPr lang="cs-CZ" sz="1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pPr algn="l"/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476672"/>
            <a:ext cx="9001156" cy="63813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b="1" dirty="0" smtClean="0"/>
              <a:t>Princip úcty k lidským a občan. právům a svobodám</a:t>
            </a:r>
            <a:r>
              <a:rPr lang="cs-CZ" sz="1600" b="1" dirty="0" smtClean="0"/>
              <a:t>:</a:t>
            </a:r>
          </a:p>
          <a:p>
            <a:pPr>
              <a:buNone/>
            </a:pP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čl. 1 Ústavy spolu s vymezením povahy státu</a:t>
            </a:r>
          </a:p>
          <a:p>
            <a:pPr lvl="0">
              <a:buNone/>
            </a:pPr>
            <a:r>
              <a:rPr lang="cs-CZ" sz="1600" dirty="0" smtClean="0"/>
              <a:t>- jako </a:t>
            </a:r>
            <a:r>
              <a:rPr lang="cs-CZ" sz="1600" dirty="0" smtClean="0"/>
              <a:t>klíčový princip </a:t>
            </a:r>
            <a:r>
              <a:rPr lang="cs-CZ" sz="1600" dirty="0" smtClean="0"/>
              <a:t>se </a:t>
            </a:r>
            <a:r>
              <a:rPr lang="cs-CZ" sz="1600" dirty="0" smtClean="0"/>
              <a:t>promítá do demokrat.principu a principu </a:t>
            </a:r>
            <a:r>
              <a:rPr lang="cs-CZ" sz="1600" dirty="0" err="1" smtClean="0"/>
              <a:t>pr</a:t>
            </a:r>
            <a:r>
              <a:rPr lang="cs-CZ" sz="1600" dirty="0" smtClean="0"/>
              <a:t>. státu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- je </a:t>
            </a:r>
            <a:r>
              <a:rPr lang="cs-CZ" sz="1600" dirty="0" smtClean="0"/>
              <a:t>východiskem pro rozhodování orgánů</a:t>
            </a:r>
          </a:p>
          <a:p>
            <a:pPr lvl="0">
              <a:buNone/>
            </a:pPr>
            <a:r>
              <a:rPr lang="cs-CZ" sz="1600" dirty="0" smtClean="0"/>
              <a:t>- jeho </a:t>
            </a:r>
            <a:r>
              <a:rPr lang="cs-CZ" sz="1600" dirty="0" smtClean="0"/>
              <a:t>zákl</a:t>
            </a:r>
            <a:r>
              <a:rPr lang="cs-CZ" sz="1600" dirty="0" smtClean="0"/>
              <a:t>. složky </a:t>
            </a:r>
            <a:r>
              <a:rPr lang="cs-CZ" sz="1600" dirty="0" smtClean="0"/>
              <a:t>(pilíře) – důstojnost, svoboda, </a:t>
            </a:r>
            <a:r>
              <a:rPr lang="cs-CZ" sz="1600" dirty="0" smtClean="0"/>
              <a:t>rovnost, solidarita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r>
              <a:rPr lang="cs-CZ" sz="1600" i="1" dirty="0" smtClean="0"/>
              <a:t>lidská důstojnost </a:t>
            </a:r>
            <a:r>
              <a:rPr lang="cs-CZ" sz="1600" dirty="0" smtClean="0"/>
              <a:t>– výraz svébytnosti a  autonomie osobnosti člověka, který je schopen rozvíjet sebe a své okolí, nemůže být prostředkem, nýbrž vždy cílem jednání ostatních</a:t>
            </a:r>
          </a:p>
          <a:p>
            <a:r>
              <a:rPr lang="cs-CZ" sz="1600" dirty="0" smtClean="0"/>
              <a:t> </a:t>
            </a:r>
            <a:r>
              <a:rPr lang="cs-CZ" sz="1600" i="1" dirty="0" smtClean="0"/>
              <a:t>svoboda </a:t>
            </a:r>
            <a:r>
              <a:rPr lang="cs-CZ" sz="1600" dirty="0" smtClean="0"/>
              <a:t>– znamená jednat svobodu na něčem (např. na státu),a </a:t>
            </a:r>
            <a:r>
              <a:rPr lang="cs-CZ" sz="1600" dirty="0" err="1" smtClean="0"/>
              <a:t>le</a:t>
            </a:r>
            <a:r>
              <a:rPr lang="cs-CZ" sz="1600" dirty="0" smtClean="0"/>
              <a:t> také svobodu rozvíjet své schopnosti, tj</a:t>
            </a:r>
            <a:r>
              <a:rPr lang="cs-CZ" sz="1600" dirty="0" smtClean="0"/>
              <a:t>. svobodu </a:t>
            </a:r>
            <a:r>
              <a:rPr lang="cs-CZ" sz="1600" dirty="0" smtClean="0"/>
              <a:t>k něčemu.</a:t>
            </a:r>
          </a:p>
          <a:p>
            <a:r>
              <a:rPr lang="cs-CZ" sz="1600" dirty="0" smtClean="0"/>
              <a:t> </a:t>
            </a:r>
            <a:r>
              <a:rPr lang="cs-CZ" sz="1600" i="1" dirty="0" smtClean="0"/>
              <a:t>rovnost </a:t>
            </a:r>
            <a:r>
              <a:rPr lang="cs-CZ" sz="1600" dirty="0" smtClean="0"/>
              <a:t>– omezuje svobodu jednat neomezeně. Chápána jako liberální, soukromoprávní, přidělující, sociální, </a:t>
            </a:r>
            <a:r>
              <a:rPr lang="cs-CZ" sz="1600" dirty="0" err="1" smtClean="0"/>
              <a:t>veřejnopr</a:t>
            </a:r>
            <a:r>
              <a:rPr lang="cs-CZ" sz="1600" dirty="0" smtClean="0"/>
              <a:t>., vyrovnávající rovnost šancí…</a:t>
            </a:r>
          </a:p>
          <a:p>
            <a:r>
              <a:rPr lang="cs-CZ" sz="1600" dirty="0" smtClean="0"/>
              <a:t> </a:t>
            </a:r>
            <a:r>
              <a:rPr lang="cs-CZ" sz="1600" i="1" dirty="0" smtClean="0"/>
              <a:t>solidarita </a:t>
            </a:r>
            <a:r>
              <a:rPr lang="cs-CZ" sz="1600" i="1" dirty="0" smtClean="0"/>
              <a:t>– </a:t>
            </a:r>
            <a:r>
              <a:rPr lang="cs-CZ" sz="1600" dirty="0" smtClean="0"/>
              <a:t>mírní rozpory v chápání rovnosti, vychází ze zájmenného sepjetí všech lidí navzájem a nechápe jejich soužití jako boj všech proti všem.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b="1" dirty="0" smtClean="0"/>
              <a:t>Princip republikánský</a:t>
            </a:r>
            <a:r>
              <a:rPr lang="cs-CZ" sz="1600" b="1" dirty="0" smtClean="0"/>
              <a:t>:</a:t>
            </a:r>
          </a:p>
          <a:p>
            <a:pPr>
              <a:buNone/>
            </a:pP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- spjat </a:t>
            </a:r>
            <a:r>
              <a:rPr lang="cs-CZ" sz="1600" dirty="0" smtClean="0"/>
              <a:t>s demokrat.principem, není mu ale podřízen, neboť </a:t>
            </a:r>
            <a:r>
              <a:rPr lang="cs-CZ" sz="1600" dirty="0" smtClean="0"/>
              <a:t>demokrat.práva se </a:t>
            </a:r>
            <a:r>
              <a:rPr lang="cs-CZ" sz="1600" dirty="0" smtClean="0"/>
              <a:t>může uplatnit i v monarchii</a:t>
            </a:r>
          </a:p>
          <a:p>
            <a:pPr lvl="0">
              <a:buNone/>
            </a:pPr>
            <a:r>
              <a:rPr lang="cs-CZ" sz="1600" dirty="0" smtClean="0"/>
              <a:t>- možno </a:t>
            </a:r>
            <a:r>
              <a:rPr lang="cs-CZ" sz="1600" dirty="0" smtClean="0"/>
              <a:t>pojímat dvojím způsobem – neutrálně (jako protiklad vůči monarchii) nebo jako věci veřejné v širším smyslu</a:t>
            </a:r>
          </a:p>
          <a:p>
            <a:pPr>
              <a:buNone/>
            </a:pPr>
            <a:endParaRPr lang="cs-CZ" sz="1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b="1" u="sng" dirty="0" smtClean="0"/>
              <a:t>Princip parlamentní demokracie: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Ústav </a:t>
            </a:r>
            <a:r>
              <a:rPr lang="cs-CZ" sz="1600" dirty="0" smtClean="0"/>
              <a:t>ČR vylučuje původní socialistickou </a:t>
            </a:r>
            <a:r>
              <a:rPr lang="cs-CZ" sz="1600" dirty="0" err="1" smtClean="0"/>
              <a:t>rep.jako</a:t>
            </a:r>
            <a:r>
              <a:rPr lang="cs-CZ" sz="1600" dirty="0" smtClean="0"/>
              <a:t> </a:t>
            </a:r>
            <a:r>
              <a:rPr lang="cs-CZ" sz="1600" dirty="0" smtClean="0"/>
              <a:t>formu vlády odvozenou od systému vlády shromáždění.</a:t>
            </a:r>
          </a:p>
          <a:p>
            <a:pPr>
              <a:buNone/>
            </a:pPr>
            <a:r>
              <a:rPr lang="cs-CZ" sz="1600" dirty="0" smtClean="0"/>
              <a:t> ČR tak odpovídá tradičním znakům parlamentní formy vlády s republikánským zřízením:</a:t>
            </a:r>
          </a:p>
          <a:p>
            <a:pPr>
              <a:buNone/>
            </a:pPr>
            <a:r>
              <a:rPr lang="cs-CZ" sz="1600" dirty="0" smtClean="0"/>
              <a:t>● dualistická exekutiva představovaná hlavou státu, a vládou</a:t>
            </a:r>
          </a:p>
          <a:p>
            <a:pPr>
              <a:buNone/>
            </a:pPr>
            <a:r>
              <a:rPr lang="cs-CZ" sz="1600" dirty="0" smtClean="0"/>
              <a:t>● předseda vlády je jmenován volenou hlavou státu</a:t>
            </a:r>
          </a:p>
          <a:p>
            <a:pPr>
              <a:buNone/>
            </a:pPr>
            <a:r>
              <a:rPr lang="cs-CZ" sz="1600" dirty="0" smtClean="0"/>
              <a:t>● členové vlády jsou jmenovaní hlavou státu na návrh předsedy vlády</a:t>
            </a:r>
          </a:p>
          <a:p>
            <a:pPr>
              <a:buNone/>
            </a:pPr>
            <a:r>
              <a:rPr lang="cs-CZ" sz="1600" dirty="0" smtClean="0"/>
              <a:t>● vláda musí mít důvěru PS</a:t>
            </a:r>
          </a:p>
          <a:p>
            <a:pPr>
              <a:buNone/>
            </a:pPr>
            <a:r>
              <a:rPr lang="cs-CZ" sz="1600" dirty="0" smtClean="0"/>
              <a:t>● hlava státu je </a:t>
            </a:r>
            <a:r>
              <a:rPr lang="cs-CZ" sz="1600" dirty="0" err="1" smtClean="0"/>
              <a:t>ústavněpoliticky</a:t>
            </a:r>
            <a:r>
              <a:rPr lang="cs-CZ" sz="1600" dirty="0" smtClean="0"/>
              <a:t> neodpovědná</a:t>
            </a:r>
          </a:p>
          <a:p>
            <a:pPr>
              <a:buNone/>
            </a:pPr>
            <a:r>
              <a:rPr lang="cs-CZ" sz="1600" dirty="0" smtClean="0"/>
              <a:t>● vzájemná vazba zákonodárné a výkonné moci. PS může vyslovit vládě nedůvěru a prezident může rozpustit PS</a:t>
            </a:r>
          </a:p>
          <a:p>
            <a:pPr>
              <a:buNone/>
            </a:pPr>
            <a:r>
              <a:rPr lang="cs-CZ" sz="1600" dirty="0" smtClean="0"/>
              <a:t>● prezident je spíše symbolem státu než rozhodující činitel</a:t>
            </a:r>
          </a:p>
          <a:p>
            <a:pPr>
              <a:buNone/>
            </a:pPr>
            <a:r>
              <a:rPr lang="cs-CZ" sz="1600" dirty="0" smtClean="0"/>
              <a:t>● PS má řadu kontrolních nástrojů vůči vládě jako interpelace, vyšetřovací komise, citační právo apod. </a:t>
            </a:r>
          </a:p>
          <a:p>
            <a:pPr>
              <a:buNone/>
            </a:pPr>
            <a:r>
              <a:rPr lang="cs-CZ" sz="1600" b="1" u="sng" dirty="0" smtClean="0"/>
              <a:t>Princip unitárního státu: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čl.1 Ústavy ČR stanoví, že „</a:t>
            </a:r>
            <a:r>
              <a:rPr lang="cs-CZ" sz="1600" i="1" dirty="0" smtClean="0"/>
              <a:t>ČR je jednotný stát</a:t>
            </a:r>
            <a:r>
              <a:rPr lang="cs-CZ" sz="1600" dirty="0" smtClean="0"/>
              <a:t>“, čímž je federativní princip vyloučen. Dále je v čl.11 Ústavy ČR „</a:t>
            </a:r>
            <a:r>
              <a:rPr lang="cs-CZ" sz="1600" i="1" dirty="0" smtClean="0"/>
              <a:t>území ČR tvoří nedílný celek</a:t>
            </a:r>
            <a:r>
              <a:rPr lang="cs-CZ" sz="1600" dirty="0" smtClean="0"/>
              <a:t>“. </a:t>
            </a:r>
          </a:p>
          <a:p>
            <a:pPr>
              <a:buNone/>
            </a:pPr>
            <a:r>
              <a:rPr lang="cs-CZ" sz="1600" b="1" u="sng" dirty="0" smtClean="0"/>
              <a:t>Princip samosprávy: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čl.8 Ústavy  zdůrazňuje, že se „</a:t>
            </a:r>
            <a:r>
              <a:rPr lang="cs-CZ" sz="1600" i="1" dirty="0" smtClean="0"/>
              <a:t>zaručuje samospráva územních samosprávných celků</a:t>
            </a:r>
            <a:r>
              <a:rPr lang="cs-CZ" sz="1600" dirty="0" smtClean="0"/>
              <a:t>“. Územní samospráva je tak kvalifikována jako jeden ze základním stavebních kamenů demokrat.</a:t>
            </a:r>
            <a:r>
              <a:rPr lang="cs-CZ" sz="1600" dirty="0" err="1" smtClean="0"/>
              <a:t>pr.státu</a:t>
            </a:r>
            <a:r>
              <a:rPr lang="cs-CZ" sz="1600" dirty="0" smtClean="0"/>
              <a:t>.</a:t>
            </a:r>
          </a:p>
          <a:p>
            <a:pPr>
              <a:buNone/>
            </a:pPr>
            <a:r>
              <a:rPr lang="cs-CZ" sz="1600" dirty="0" smtClean="0"/>
              <a:t>Ústav ČR zná jen pojem územní samosprávy (ne zájmová, profesionální…)</a:t>
            </a:r>
          </a:p>
          <a:p>
            <a:pPr>
              <a:buNone/>
            </a:pPr>
            <a:r>
              <a:rPr lang="cs-CZ" sz="1600" dirty="0" smtClean="0"/>
              <a:t>□ </a:t>
            </a:r>
            <a:r>
              <a:rPr lang="cs-CZ" sz="1600" dirty="0" smtClean="0"/>
              <a:t>územní </a:t>
            </a:r>
            <a:r>
              <a:rPr lang="cs-CZ" sz="1600" dirty="0" err="1" smtClean="0"/>
              <a:t>samospr.celky</a:t>
            </a:r>
            <a:r>
              <a:rPr lang="cs-CZ" sz="1600" dirty="0" smtClean="0"/>
              <a:t> jsou územními společenstvími občanů, která mají právo na samosprávu</a:t>
            </a:r>
          </a:p>
          <a:p>
            <a:pPr>
              <a:buNone/>
            </a:pPr>
            <a:r>
              <a:rPr lang="cs-CZ" sz="1600" dirty="0" smtClean="0"/>
              <a:t>□ samospráva jako forma veřejné moci je Ústavou chápána jako samostatná správa určitého územního celku </a:t>
            </a:r>
            <a:r>
              <a:rPr lang="cs-CZ" sz="1600" dirty="0" err="1" smtClean="0"/>
              <a:t>veřejnopr.korporací</a:t>
            </a:r>
            <a:endParaRPr lang="cs-CZ" sz="1600" dirty="0" smtClean="0"/>
          </a:p>
          <a:p>
            <a:pPr>
              <a:buNone/>
            </a:pPr>
            <a:r>
              <a:rPr lang="cs-CZ" sz="1600" b="1" u="sng" dirty="0" smtClean="0"/>
              <a:t>Princip sociálního státu: </a:t>
            </a:r>
            <a:r>
              <a:rPr lang="cs-CZ" sz="1600" dirty="0" smtClean="0"/>
              <a:t>„stát je tu pro nás, ne my pro něj“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714356"/>
            <a:ext cx="8572560" cy="6000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/>
              <a:t>pojem ústavního práva </a:t>
            </a:r>
            <a:r>
              <a:rPr lang="cs-CZ" sz="2400" b="1" dirty="0" smtClean="0"/>
              <a:t>ČR</a:t>
            </a:r>
          </a:p>
          <a:p>
            <a:pPr>
              <a:buNone/>
            </a:pPr>
            <a:endParaRPr lang="cs-CZ" sz="2400" dirty="0"/>
          </a:p>
          <a:p>
            <a:pPr algn="just"/>
            <a:r>
              <a:rPr lang="cs-CZ" sz="2400" dirty="0" smtClean="0"/>
              <a:t>ústavní </a:t>
            </a:r>
            <a:r>
              <a:rPr lang="cs-CZ" sz="2400" dirty="0"/>
              <a:t>právo jako odvětví systému práva ČR vzniklo v důsledku zániku ČSFR uplynutím 31.12 1992 a vznikem svrchované a samostatné ČR  dnem 1.1.1993 jako jednoho ze dvou nástupnických států bývalé ČSFR podle čl.1.odst. 2 </a:t>
            </a:r>
            <a:r>
              <a:rPr lang="cs-CZ" sz="2400" dirty="0" err="1"/>
              <a:t>ust</a:t>
            </a:r>
            <a:r>
              <a:rPr lang="cs-CZ" sz="2400" dirty="0"/>
              <a:t>. zák. č. 542/1992 Sb., o zániku </a:t>
            </a:r>
            <a:r>
              <a:rPr lang="cs-CZ" sz="2400" dirty="0" smtClean="0"/>
              <a:t>ČSFR</a:t>
            </a:r>
          </a:p>
          <a:p>
            <a:pPr algn="just">
              <a:buNone/>
            </a:pPr>
            <a:endParaRPr lang="cs-CZ" sz="2400" dirty="0"/>
          </a:p>
          <a:p>
            <a:pPr algn="just"/>
            <a:r>
              <a:rPr lang="cs-CZ" sz="2400" dirty="0" smtClean="0"/>
              <a:t>s </a:t>
            </a:r>
            <a:r>
              <a:rPr lang="cs-CZ" sz="2400" dirty="0"/>
              <a:t>tím souvisí zvláštnosti jeho obsahu, který je z části tvořen ústavněprávními normami recipovanými z právního řádu federativní ČSFR</a:t>
            </a:r>
          </a:p>
          <a:p>
            <a:endParaRPr lang="cs-CZ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001156" cy="714356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 smtClean="0"/>
              <a:t>POJEM ZÁKLADNÍCH PRÁV A SVOBOD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50085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600" dirty="0" smtClean="0"/>
              <a:t>Listina </a:t>
            </a:r>
            <a:r>
              <a:rPr lang="cs-CZ" sz="1600" dirty="0" smtClean="0"/>
              <a:t>samotná vymezení toho, co je základní právo nebo svoboda neobsahuje; její obsah je však sám takovým vymezením</a:t>
            </a:r>
          </a:p>
          <a:p>
            <a:pPr>
              <a:buNone/>
            </a:pPr>
            <a:r>
              <a:rPr lang="cs-CZ" sz="1600" b="1" dirty="0" smtClean="0"/>
              <a:t>jsou ústavně zaručené</a:t>
            </a:r>
            <a:r>
              <a:rPr lang="cs-CZ" sz="1600" dirty="0" smtClean="0"/>
              <a:t> (čl. 87 odst. 1 </a:t>
            </a:r>
            <a:r>
              <a:rPr lang="cs-CZ" sz="1600" dirty="0" err="1" smtClean="0"/>
              <a:t>písm.d</a:t>
            </a:r>
            <a:r>
              <a:rPr lang="cs-CZ" sz="1600" dirty="0" smtClean="0"/>
              <a:t> Ú ČR)</a:t>
            </a:r>
          </a:p>
          <a:p>
            <a:pPr lvl="0">
              <a:buNone/>
            </a:pPr>
            <a:r>
              <a:rPr lang="cs-CZ" sz="1600" b="1" dirty="0" smtClean="0"/>
              <a:t>mají povahu veřejného subjektivního </a:t>
            </a:r>
            <a:r>
              <a:rPr lang="cs-CZ" sz="1600" b="1" dirty="0" smtClean="0"/>
              <a:t>práva </a:t>
            </a:r>
            <a:r>
              <a:rPr lang="cs-CZ" sz="1600" dirty="0" smtClean="0"/>
              <a:t>- vymezují </a:t>
            </a:r>
            <a:r>
              <a:rPr lang="cs-CZ" sz="1600" dirty="0" smtClean="0"/>
              <a:t>vztah nikoliv mezi jednotlivci či právnickými osobami jako práva v oblasti soukromého práva, nýbrž vztahy mezi jednotlivcem a státem (veřejnou mocí) navzájem, z nichž pro soukromé osoby (fyzické, právnické) plynou konkrétní nároky vázané právě na jejich osobu</a:t>
            </a:r>
          </a:p>
          <a:p>
            <a:pPr lvl="0">
              <a:buNone/>
            </a:pPr>
            <a:r>
              <a:rPr lang="cs-CZ" sz="1600" b="1" dirty="0" smtClean="0"/>
              <a:t>mají zvláštní </a:t>
            </a:r>
            <a:r>
              <a:rPr lang="cs-CZ" sz="1600" b="1" dirty="0" smtClean="0"/>
              <a:t>obsah </a:t>
            </a:r>
            <a:r>
              <a:rPr lang="cs-CZ" sz="1600" dirty="0" smtClean="0"/>
              <a:t>- projevuje </a:t>
            </a:r>
            <a:r>
              <a:rPr lang="cs-CZ" sz="1600" dirty="0" smtClean="0"/>
              <a:t>se v zajištění autonomních prostorů jedince chráněných před zásahy veřejné moci, v možnosti jednotlivce účastnit se na správě veřejných záležitostí, v nároku, aby s ním stát zacházel za stejných podmínek jako s jinými</a:t>
            </a:r>
          </a:p>
          <a:p>
            <a:pPr lvl="0">
              <a:buNone/>
            </a:pPr>
            <a:r>
              <a:rPr lang="cs-CZ" sz="1600" b="1" dirty="0" smtClean="0"/>
              <a:t>vznikají přímo na základě ústavy nebo mezinárodní smlouvy</a:t>
            </a:r>
            <a:r>
              <a:rPr lang="cs-CZ" sz="1600" dirty="0" smtClean="0"/>
              <a:t>,nikoliv z konkrétního právního vztahu vzniklého na základě právního aktu nebo úkonu; jsou proto trvalé v závislosti na pobytu na území („pod jurisdikci“)´nebo státním občanstvím a mají stejný rozsah pro všechny své subjekty (čl. 1 a čl. 3 L); jsou proto označovány jako nezadatelná, nezcizitelná a nepromlčitelná; není možné se jich bez dalšího vzdát, přijít o ně jejich nepoužíváním apod.</a:t>
            </a:r>
          </a:p>
          <a:p>
            <a:pPr lvl="0">
              <a:buNone/>
            </a:pPr>
            <a:r>
              <a:rPr lang="cs-CZ" sz="1600" b="1" dirty="0" smtClean="0"/>
              <a:t>nelze s nimi právními úkony disponovat</a:t>
            </a:r>
            <a:r>
              <a:rPr lang="cs-CZ" sz="1600" dirty="0" smtClean="0"/>
              <a:t>, neboť jsou nezadatelná a nezcizitelná (čl. 1 L); to je třeba chápat tak ,že není možno je nějakou smlouvou mezi jednotlivcem a veřejnou mocí stanovit odlišně, čímž je zaručeno, že budou pro všechny stejné subjekty stejné</a:t>
            </a:r>
          </a:p>
          <a:p>
            <a:pPr lvl="0">
              <a:buNone/>
            </a:pPr>
            <a:r>
              <a:rPr lang="cs-CZ" sz="1600" b="1" dirty="0" smtClean="0"/>
              <a:t>jsou vymahatelné vůči státu</a:t>
            </a:r>
            <a:r>
              <a:rPr lang="cs-CZ" sz="1600" dirty="0" smtClean="0"/>
              <a:t> prostřednictvím nezávislé soudní moci (čl. 4 Ústavy ČR); pokud jde o práva a svobody zakotvené i v mezinárodních smlouvách podle čl. 10 Ú ČR, je dále otevřena cesta k mezinárodnímu orgánu pověřenému kontrolou plnění takové smlouvy</a:t>
            </a:r>
          </a:p>
          <a:p>
            <a:pPr lvl="0">
              <a:buNone/>
            </a:pPr>
            <a:r>
              <a:rPr lang="cs-CZ" sz="1600" b="1" dirty="0" smtClean="0"/>
              <a:t>představují současné ústavní hodnoty</a:t>
            </a:r>
            <a:r>
              <a:rPr lang="cs-CZ" sz="1600" dirty="0" smtClean="0"/>
              <a:t>,kterými je stát ve své činnosti vázán (čl. 1, čl.85/2 Ú ČR</a:t>
            </a:r>
          </a:p>
          <a:p>
            <a:pPr lvl="0">
              <a:buNone/>
            </a:pPr>
            <a:r>
              <a:rPr lang="cs-CZ" sz="1600" b="1" dirty="0" smtClean="0"/>
              <a:t>projevují se ve zvláštních </a:t>
            </a:r>
            <a:r>
              <a:rPr lang="cs-CZ" sz="1600" b="1" dirty="0" smtClean="0"/>
              <a:t>funkcích </a:t>
            </a:r>
            <a:r>
              <a:rPr lang="cs-CZ" sz="1600" dirty="0" smtClean="0"/>
              <a:t>- Listina </a:t>
            </a:r>
            <a:r>
              <a:rPr lang="cs-CZ" sz="1600" dirty="0" smtClean="0"/>
              <a:t>je budována na </a:t>
            </a:r>
            <a:r>
              <a:rPr lang="cs-CZ" sz="1600" dirty="0" err="1" smtClean="0"/>
              <a:t>přirozenoprávním</a:t>
            </a:r>
            <a:r>
              <a:rPr lang="cs-CZ" sz="1600" dirty="0" smtClean="0"/>
              <a:t> pojetí těchto práv, jak o tom svědčí již preambule, která výslovně zdůrazňuje uznání neporušitelnosti přirozených práv člověka a práv občana a zmiňuje se o návaznosti na obecně sdílené hodnoty lidství</a:t>
            </a:r>
          </a:p>
          <a:p>
            <a:pPr>
              <a:buNone/>
            </a:pPr>
            <a:endParaRPr lang="cs-CZ" sz="1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500174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 smtClean="0"/>
              <a:t>Obsah základních práv a svobod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-stát a jeho orgány, popř. i jiné orgány pověřené mocí jsou adresáty nároků, které pro jejich nositele vyplývají ze základních práv a svobod</a:t>
            </a:r>
          </a:p>
          <a:p>
            <a:pPr>
              <a:buNone/>
            </a:pPr>
            <a:r>
              <a:rPr lang="cs-CZ" sz="1800" dirty="0" smtClean="0"/>
              <a:t>-obsahem základních práv a svobod jsou proto nároky, které pro jejich subjekty (nositele) plynou vůči státní moci; jak však již bylo zdůrazněno, zákl. práva a svobody jsou v našem ústavním systému současně hodnotami, kterými je stát vázán ve své činnosti </a:t>
            </a:r>
          </a:p>
          <a:p>
            <a:pPr>
              <a:buNone/>
            </a:pPr>
            <a:r>
              <a:rPr lang="cs-CZ" sz="2000" b="1" dirty="0" smtClean="0"/>
              <a:t>Funkce základních práv a svobod</a:t>
            </a:r>
            <a:endParaRPr lang="cs-CZ" sz="2000" dirty="0" smtClean="0"/>
          </a:p>
          <a:p>
            <a:pPr>
              <a:buNone/>
            </a:pPr>
            <a:r>
              <a:rPr lang="cs-CZ" sz="1600" dirty="0" smtClean="0"/>
              <a:t>1)základní  je nepochybně funkce </a:t>
            </a:r>
            <a:r>
              <a:rPr lang="cs-CZ" sz="1600" b="1" dirty="0" smtClean="0"/>
              <a:t>omezení státní moci</a:t>
            </a:r>
            <a:r>
              <a:rPr lang="cs-CZ" sz="1600" dirty="0" smtClean="0"/>
              <a:t> v čl. 2/2 L; státní moc může být uplatňována jen v případech a v mezích stanovených zákonem a způsobem, který stanoví zákon; jedinec tak má zajištěny autonomní prostory, kde se může i ve společnosti státně organizované svobodně rozvíjet jako jedinečná osobnost</a:t>
            </a:r>
          </a:p>
          <a:p>
            <a:pPr>
              <a:buNone/>
            </a:pPr>
            <a:r>
              <a:rPr lang="cs-CZ" sz="1600" dirty="0" smtClean="0"/>
              <a:t>-státní moc (podle čl. 2/3 Ú ČR) současně slouží občanům u práv hospodářských, sociálních  a kulturních</a:t>
            </a:r>
          </a:p>
          <a:p>
            <a:pPr>
              <a:buNone/>
            </a:pPr>
            <a:r>
              <a:rPr lang="cs-CZ" sz="1600" dirty="0" smtClean="0"/>
              <a:t>2)</a:t>
            </a:r>
            <a:r>
              <a:rPr lang="cs-CZ" sz="1600" b="1" dirty="0" smtClean="0"/>
              <a:t>funkce nároku na pomoc</a:t>
            </a:r>
            <a:r>
              <a:rPr lang="cs-CZ" sz="1600" dirty="0" smtClean="0"/>
              <a:t>, přispění ze strany státu v souladu s jeho možnostmi a postavením; možno zařadit sociální aspekt, podle kterého je právo na obhajobu zajištěno i bezplatnou pomocí obhájce</a:t>
            </a:r>
          </a:p>
          <a:p>
            <a:pPr>
              <a:buNone/>
            </a:pPr>
            <a:r>
              <a:rPr lang="cs-CZ" sz="1600" dirty="0" smtClean="0"/>
              <a:t>3)</a:t>
            </a:r>
            <a:r>
              <a:rPr lang="cs-CZ" sz="1600" b="1" dirty="0" smtClean="0"/>
              <a:t>zajištění účasti jednotlivců (zde především občana) na správě veřejných záležitostí</a:t>
            </a:r>
            <a:r>
              <a:rPr lang="cs-CZ" sz="1600" dirty="0" smtClean="0"/>
              <a:t>; vytvoření podmínek pro to, aby se na jejím fungování mohl jednotlivec rovnoprávně s ostatními podílet;musí zde být aktivní občanství s vůlí a představou takový stát mít, rozvíjet a hájit jako svůj stát (včetně idejí , na kterých je stavěn)</a:t>
            </a:r>
          </a:p>
          <a:p>
            <a:pPr>
              <a:buNone/>
            </a:pPr>
            <a:r>
              <a:rPr lang="cs-CZ" sz="1600" dirty="0" smtClean="0"/>
              <a:t>4)</a:t>
            </a:r>
            <a:r>
              <a:rPr lang="cs-CZ" sz="1600" b="1" dirty="0" smtClean="0"/>
              <a:t>vytvoření záruk vlastní realizace</a:t>
            </a:r>
            <a:r>
              <a:rPr lang="cs-CZ" sz="1600" dirty="0" smtClean="0"/>
              <a:t>; k tomu slouží takové záruky jako existence nezávislého soudnictví, institut zákonného soudce,právo na právní pomoc a obhajobu</a:t>
            </a:r>
          </a:p>
          <a:p>
            <a:pPr>
              <a:buNone/>
            </a:pPr>
            <a:endParaRPr lang="cs-CZ" sz="1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 smtClean="0"/>
              <a:t>PRAMENY PRÁVNÍ ÚPRAVY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a) </a:t>
            </a:r>
            <a:r>
              <a:rPr lang="cs-CZ" sz="1800" b="1" u="sng" dirty="0" smtClean="0"/>
              <a:t>ústavní předpisy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-pravidlem je, že základy postavení jednotlivce ve státě obsahují ústavy, jak již bylo řečeno, Ú ČR je v tomto směru výjimkou; v čl. 3 a 112 vychází z existence Listiny základních práv a svobod a prohlašuje ji za součást ústavního pořádku ČR, nikoliv však za součást Ústavy ČR samotné; rovněž Ú obsahuje řadu ustanovení, která mají povahu základních práv nebo s nimi bezprostředně souvisejí; jako příklad možno zejména uvést její články 1 až 10, 12, 18, 19, 81, 90, 95, 100, 102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b</a:t>
            </a:r>
            <a:r>
              <a:rPr lang="cs-CZ" sz="1800" dirty="0" smtClean="0"/>
              <a:t>) </a:t>
            </a:r>
            <a:r>
              <a:rPr lang="cs-CZ" sz="1800" b="1" u="sng" dirty="0" smtClean="0"/>
              <a:t>mezinárodní </a:t>
            </a:r>
            <a:r>
              <a:rPr lang="cs-CZ" sz="1800" b="1" u="sng" dirty="0" smtClean="0"/>
              <a:t>smlouvy podle čl. 10 Ústavy ČR</a:t>
            </a:r>
            <a:endParaRPr lang="cs-CZ" sz="1800" dirty="0" smtClean="0"/>
          </a:p>
          <a:p>
            <a:r>
              <a:rPr lang="cs-CZ" sz="1800" dirty="0" smtClean="0"/>
              <a:t>a)musejí být schváleny Parlamentem</a:t>
            </a:r>
          </a:p>
          <a:p>
            <a:r>
              <a:rPr lang="cs-CZ" sz="1800" dirty="0" smtClean="0"/>
              <a:t>b)musejí být ratifikovány prezidentem republiky</a:t>
            </a:r>
          </a:p>
          <a:p>
            <a:r>
              <a:rPr lang="cs-CZ" sz="1800" dirty="0" smtClean="0"/>
              <a:t>c)musejí být závazná pro ČR</a:t>
            </a:r>
          </a:p>
          <a:p>
            <a:r>
              <a:rPr lang="cs-CZ" sz="1800" dirty="0" smtClean="0"/>
              <a:t>d)k jejich vnitrostátní platnosti je třeba vyhlášení zákonem stanoveným způsobem (čl.52 Ústavy ČR)</a:t>
            </a:r>
          </a:p>
          <a:p>
            <a:r>
              <a:rPr lang="cs-CZ" sz="1800" dirty="0" smtClean="0"/>
              <a:t>e)jsou </a:t>
            </a:r>
            <a:r>
              <a:rPr lang="cs-CZ" sz="1800" dirty="0" err="1" smtClean="0"/>
              <a:t>self</a:t>
            </a:r>
            <a:r>
              <a:rPr lang="cs-CZ" sz="1800" dirty="0" smtClean="0"/>
              <a:t>-</a:t>
            </a:r>
            <a:r>
              <a:rPr lang="cs-CZ" sz="1800" dirty="0" err="1" smtClean="0"/>
              <a:t>executing</a:t>
            </a:r>
            <a:r>
              <a:rPr lang="cs-CZ" sz="1800" dirty="0" smtClean="0"/>
              <a:t>, či-li </a:t>
            </a:r>
            <a:r>
              <a:rPr lang="cs-CZ" sz="1800" dirty="0" smtClean="0"/>
              <a:t>přímo uplatnitelné, formulované nikoli jako pokyn  pro aplikaci mocí výkonnou a soudní</a:t>
            </a:r>
          </a:p>
          <a:p>
            <a:r>
              <a:rPr lang="cs-CZ" sz="1800" dirty="0" smtClean="0"/>
              <a:t>f)musejí upravovat otázky lidských práv a základních svobod nebo se jich alespoň „týkat“</a:t>
            </a:r>
          </a:p>
          <a:p>
            <a:pPr>
              <a:buNone/>
            </a:pPr>
            <a:endParaRPr lang="cs-CZ" sz="1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7151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mezi nejvýznamnější smlouvy tohoto druhu náleží následující univerzální a regionální smlouvy:</a:t>
            </a:r>
          </a:p>
          <a:p>
            <a:pPr lvl="0"/>
            <a:r>
              <a:rPr lang="cs-CZ" sz="1800" b="1" dirty="0" smtClean="0"/>
              <a:t>Mezinárodní pakt o občanských a politických právech</a:t>
            </a:r>
            <a:r>
              <a:rPr lang="cs-CZ" sz="1800" dirty="0" smtClean="0"/>
              <a:t> (vyhláška č. 120/1967 Sb.)</a:t>
            </a:r>
          </a:p>
          <a:p>
            <a:pPr lvl="0"/>
            <a:r>
              <a:rPr lang="cs-CZ" sz="1800" b="1" dirty="0" smtClean="0"/>
              <a:t>Mezinárodní pakt o hospodářských, sociálních a kulturních právech </a:t>
            </a:r>
            <a:r>
              <a:rPr lang="cs-CZ" sz="1800" dirty="0" smtClean="0"/>
              <a:t>(vyhláška č. 120/1967 Sb.)</a:t>
            </a:r>
          </a:p>
          <a:p>
            <a:pPr lvl="0"/>
            <a:r>
              <a:rPr lang="cs-CZ" sz="1800" b="1" dirty="0" smtClean="0"/>
              <a:t>Opční protokol k Mezinárodnímu paktu o občanských a politických právech </a:t>
            </a:r>
            <a:r>
              <a:rPr lang="cs-CZ" sz="1800" dirty="0" smtClean="0"/>
              <a:t>(sdělení č. 166/1991 Sb.)</a:t>
            </a:r>
          </a:p>
          <a:p>
            <a:pPr lvl="0"/>
            <a:r>
              <a:rPr lang="cs-CZ" sz="1800" b="1" dirty="0" smtClean="0"/>
              <a:t>Úmluva o právech dítěte</a:t>
            </a:r>
            <a:r>
              <a:rPr lang="cs-CZ" sz="1800" dirty="0" smtClean="0"/>
              <a:t> (sdělení č. 104/1991 Sb.)</a:t>
            </a:r>
          </a:p>
          <a:p>
            <a:pPr lvl="0"/>
            <a:r>
              <a:rPr lang="cs-CZ" sz="1800" b="1" dirty="0" smtClean="0"/>
              <a:t>Úmluva o zabránění  a  trestání zločinu genocidia </a:t>
            </a:r>
            <a:r>
              <a:rPr lang="cs-CZ" sz="1800" dirty="0" smtClean="0"/>
              <a:t>(vyhláška č. 32/1955 Sb.)</a:t>
            </a:r>
          </a:p>
          <a:p>
            <a:pPr lvl="0"/>
            <a:r>
              <a:rPr lang="cs-CZ" sz="1800" b="1" dirty="0" smtClean="0"/>
              <a:t>Úmluva o politických právech žen </a:t>
            </a:r>
            <a:r>
              <a:rPr lang="cs-CZ" sz="1800" dirty="0" smtClean="0"/>
              <a:t>(vyhláška č. 46/1955 Sb.)</a:t>
            </a:r>
          </a:p>
          <a:p>
            <a:pPr lvl="0"/>
            <a:r>
              <a:rPr lang="cs-CZ" sz="1800" b="1" dirty="0" smtClean="0"/>
              <a:t>Mezinárodní úmluva o odstranění všech forem rasové diskriminace </a:t>
            </a:r>
            <a:r>
              <a:rPr lang="cs-CZ" sz="1800" dirty="0" smtClean="0"/>
              <a:t>(vyhláška č. 53/1974 Sb.)</a:t>
            </a:r>
          </a:p>
          <a:p>
            <a:pPr lvl="0"/>
            <a:r>
              <a:rPr lang="cs-CZ" sz="1800" b="1" dirty="0" smtClean="0"/>
              <a:t>Úmluva o nepromlčitelnosti válečných zločinů a zločinů proti lidskosti </a:t>
            </a:r>
            <a:r>
              <a:rPr lang="cs-CZ" sz="1800" dirty="0" smtClean="0"/>
              <a:t>(vyhláška č. 53/1974 Sb.)</a:t>
            </a:r>
          </a:p>
          <a:p>
            <a:pPr lvl="0"/>
            <a:r>
              <a:rPr lang="cs-CZ" sz="1800" b="1" dirty="0" smtClean="0"/>
              <a:t>Úmluva o potlačení všech forem diskriminace žen </a:t>
            </a:r>
            <a:r>
              <a:rPr lang="cs-CZ" sz="1800" dirty="0" smtClean="0"/>
              <a:t>(vyhláška č. 62/1987 Sb.)</a:t>
            </a:r>
          </a:p>
          <a:p>
            <a:pPr lvl="0"/>
            <a:r>
              <a:rPr lang="cs-CZ" sz="1800" b="1" dirty="0" smtClean="0"/>
              <a:t>Mezinárodní úmluva o potlačení a trestání zločinu apartheidu</a:t>
            </a:r>
            <a:r>
              <a:rPr lang="cs-CZ" sz="1800" dirty="0" smtClean="0"/>
              <a:t>(vyhláška č.116/1976 Sb.)</a:t>
            </a:r>
          </a:p>
          <a:p>
            <a:pPr lvl="0"/>
            <a:r>
              <a:rPr lang="cs-CZ" sz="1800" b="1" dirty="0" smtClean="0"/>
              <a:t>Úmluva proti mučení a jinému krutému, nelidskému či ponižujícímu zacházení nebo trestání </a:t>
            </a:r>
            <a:r>
              <a:rPr lang="cs-CZ" sz="1800" dirty="0" smtClean="0"/>
              <a:t>(vyhláška č. 143/1988 Sb.)</a:t>
            </a:r>
          </a:p>
          <a:p>
            <a:pPr lvl="0"/>
            <a:r>
              <a:rPr lang="cs-CZ" sz="1800" b="1" dirty="0" smtClean="0"/>
              <a:t>Úmluva č. 11 Mezinárodní organizace práce o diskriminaci </a:t>
            </a:r>
            <a:r>
              <a:rPr lang="cs-CZ" sz="1800" dirty="0" smtClean="0"/>
              <a:t>(v zaměstnání a povolání) (sdělení č. 465/1990 </a:t>
            </a:r>
            <a:r>
              <a:rPr lang="cs-CZ" sz="1800" dirty="0" err="1" smtClean="0"/>
              <a:t>b</a:t>
            </a:r>
            <a:r>
              <a:rPr lang="cs-CZ" sz="1800" dirty="0" smtClean="0"/>
              <a:t>.)</a:t>
            </a:r>
          </a:p>
          <a:p>
            <a:pPr>
              <a:buNone/>
            </a:pPr>
            <a:r>
              <a:rPr lang="cs-CZ" sz="1800" dirty="0" smtClean="0"/>
              <a:t>-Ústava ČR stanoví, že tyto smlouvy mají </a:t>
            </a:r>
            <a:r>
              <a:rPr lang="cs-CZ" sz="1800" b="1" i="1" dirty="0" smtClean="0"/>
              <a:t>přednost před zákonem</a:t>
            </a:r>
            <a:endParaRPr lang="cs-CZ" sz="1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>
              <a:buNone/>
            </a:pPr>
            <a:r>
              <a:rPr lang="cs-CZ" sz="2800" dirty="0" smtClean="0"/>
              <a:t>Děkuji za pozornost</a:t>
            </a:r>
            <a:endParaRPr lang="cs-CZ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97916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/>
              <a:t>ústavní právo ČR je polyvalentní pojem a zahrnuje v sobě následující významy: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2098"/>
          </a:xfrm>
        </p:spPr>
        <p:txBody>
          <a:bodyPr>
            <a:normAutofit/>
          </a:bodyPr>
          <a:lstStyle/>
          <a:p>
            <a:pPr lvl="0" algn="just"/>
            <a:r>
              <a:rPr lang="cs-CZ" sz="2400" b="1" dirty="0"/>
              <a:t>právní odvětví</a:t>
            </a:r>
            <a:endParaRPr lang="cs-CZ" sz="2400" dirty="0"/>
          </a:p>
          <a:p>
            <a:pPr lvl="0" algn="just"/>
            <a:r>
              <a:rPr lang="cs-CZ" sz="2400" b="1" dirty="0"/>
              <a:t>soubor právních předpisů nejvyšší právní síly </a:t>
            </a:r>
            <a:r>
              <a:rPr lang="cs-CZ" sz="2400" dirty="0"/>
              <a:t>(ústavní pořádek)</a:t>
            </a:r>
          </a:p>
          <a:p>
            <a:pPr lvl="0" algn="just"/>
            <a:r>
              <a:rPr lang="cs-CZ" sz="2400" b="1" dirty="0"/>
              <a:t>soubor právních předpisů, které tvoří prameny ústavního práva jako odvětví</a:t>
            </a:r>
            <a:r>
              <a:rPr lang="cs-CZ" sz="2400" dirty="0"/>
              <a:t> (širší pojem než ústavní pořádek, zahrnuje i mezinárodní smlouvy a nálezy Ústavního soudu)</a:t>
            </a:r>
          </a:p>
          <a:p>
            <a:pPr lvl="0" algn="just"/>
            <a:r>
              <a:rPr lang="cs-CZ" sz="2400" b="1" dirty="0"/>
              <a:t>ústavně zaručené subjektivní veřejné právo</a:t>
            </a:r>
            <a:r>
              <a:rPr lang="cs-CZ" sz="2400" dirty="0"/>
              <a:t> (jedince)</a:t>
            </a:r>
          </a:p>
          <a:p>
            <a:pPr lvl="0" algn="just"/>
            <a:r>
              <a:rPr lang="cs-CZ" sz="2400" b="1" dirty="0"/>
              <a:t>zástupné ústavní právo </a:t>
            </a:r>
            <a:r>
              <a:rPr lang="cs-CZ" sz="2400" dirty="0"/>
              <a:t>(tj. ustanovení obyčejných zákonů, jejichž porušení je možno se dovolávat, jako by šlo o porušení ústavně zaručeného práva )</a:t>
            </a:r>
          </a:p>
          <a:p>
            <a:pPr lvl="0" algn="just"/>
            <a:r>
              <a:rPr lang="cs-CZ" sz="2400" b="1" dirty="0"/>
              <a:t>ústavní právo jako vědní  a učební disciplíny</a:t>
            </a:r>
            <a:endParaRPr lang="cs-CZ" sz="2400" dirty="0"/>
          </a:p>
          <a:p>
            <a:pPr algn="just">
              <a:buNone/>
            </a:pPr>
            <a:r>
              <a:rPr lang="cs-CZ" sz="2400" b="1" dirty="0"/>
              <a:t> </a:t>
            </a:r>
            <a:endParaRPr lang="cs-CZ" sz="2400" dirty="0"/>
          </a:p>
          <a:p>
            <a:endParaRPr lang="cs-CZ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/>
              <a:t>vztah k jiným právním odvětvím</a:t>
            </a: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200" dirty="0" smtClean="0"/>
              <a:t>nejbližší </a:t>
            </a:r>
            <a:r>
              <a:rPr lang="cs-CZ" sz="2200" dirty="0"/>
              <a:t>si je v tomto směru ústavní právo s jinými </a:t>
            </a:r>
            <a:r>
              <a:rPr lang="cs-CZ" sz="2200" dirty="0" smtClean="0"/>
              <a:t>odvětvími </a:t>
            </a:r>
            <a:r>
              <a:rPr lang="cs-CZ" sz="2200" b="1" dirty="0"/>
              <a:t>veřejného práva</a:t>
            </a:r>
            <a:r>
              <a:rPr lang="cs-CZ" sz="2200" dirty="0"/>
              <a:t>, tj. právem správním, finančním, trestním, organizaci soudů a procesními odvětvími</a:t>
            </a:r>
          </a:p>
          <a:p>
            <a:pPr algn="just"/>
            <a:r>
              <a:rPr lang="cs-CZ" sz="2200" dirty="0" smtClean="0"/>
              <a:t>současně </a:t>
            </a:r>
            <a:r>
              <a:rPr lang="cs-CZ" sz="2200" dirty="0"/>
              <a:t>svou ústavní složkou (ve formálním smyslu) představuje východisko i právních odvětví práva soukromého</a:t>
            </a:r>
          </a:p>
          <a:p>
            <a:pPr algn="just"/>
            <a:r>
              <a:rPr lang="cs-CZ" sz="2200" dirty="0" smtClean="0"/>
              <a:t>jeho </a:t>
            </a:r>
            <a:r>
              <a:rPr lang="cs-CZ" sz="2200" dirty="0"/>
              <a:t>jednotlivé normy tak představují východiska pro úpravu vlastnictví, obchodních společností, rodiny,manželství, zaměstnání</a:t>
            </a:r>
          </a:p>
          <a:p>
            <a:pPr algn="just"/>
            <a:r>
              <a:rPr lang="cs-CZ" sz="2200" dirty="0" smtClean="0"/>
              <a:t>ve </a:t>
            </a:r>
            <a:r>
              <a:rPr lang="cs-CZ" sz="2200" dirty="0"/>
              <a:t>vztahu ke správnímu právu se často uvádí, že jde o konkretizované ústavní právo</a:t>
            </a:r>
          </a:p>
          <a:p>
            <a:pPr algn="just"/>
            <a:r>
              <a:rPr lang="cs-CZ" sz="2200" dirty="0" smtClean="0"/>
              <a:t>jestliže </a:t>
            </a:r>
            <a:r>
              <a:rPr lang="cs-CZ" sz="2200" dirty="0"/>
              <a:t>je pro správní právo typický jeho nařizovací, výkonný a  podzákonný charakter, tak pro ústavní právo je to pak  naopak charakter mocenský, určovací a ústavní, popř. zákonný</a:t>
            </a:r>
          </a:p>
          <a:p>
            <a:pPr algn="just"/>
            <a:r>
              <a:rPr lang="cs-CZ" sz="2200" dirty="0" smtClean="0"/>
              <a:t>ve </a:t>
            </a:r>
            <a:r>
              <a:rPr lang="cs-CZ" sz="2200" dirty="0"/>
              <a:t>vztahu k trestnímu právu je třeba zdůraznit, že z hlediska obsahu je trestní právo ústavním právem v negativním smyslu</a:t>
            </a:r>
          </a:p>
          <a:p>
            <a:pPr algn="just"/>
            <a:r>
              <a:rPr lang="cs-CZ" sz="2200" dirty="0" smtClean="0"/>
              <a:t>rovněž </a:t>
            </a:r>
            <a:r>
              <a:rPr lang="cs-CZ" sz="2200" dirty="0"/>
              <a:t>mezinárodní právo je velice blízké v oblasti regulace postavení jednotlivce a menšin, kde nyní často „předpracovává“ vnitrostátní úpravu</a:t>
            </a:r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3143248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/>
              <a:t>Funkce ústavy</a:t>
            </a:r>
            <a:r>
              <a:rPr lang="cs-CZ" sz="1800" b="1" u="sng" dirty="0"/>
              <a:t/>
            </a:r>
            <a:br>
              <a:rPr lang="cs-CZ" sz="1800" b="1" u="sng" dirty="0"/>
            </a:br>
            <a:r>
              <a:rPr lang="cs-CZ" sz="1800" dirty="0" smtClean="0"/>
              <a:t>- právní </a:t>
            </a:r>
            <a:r>
              <a:rPr lang="cs-CZ" sz="1800" dirty="0"/>
              <a:t>(ústav jako norma norem)</a:t>
            </a:r>
            <a:br>
              <a:rPr lang="cs-CZ" sz="1800" dirty="0"/>
            </a:br>
            <a:r>
              <a:rPr lang="cs-CZ" sz="1800" dirty="0" smtClean="0"/>
              <a:t>- politická </a:t>
            </a:r>
            <a:r>
              <a:rPr lang="cs-CZ" sz="1800" dirty="0"/>
              <a:t>(ústavy vyjadřují i základní politická pravidla hry o moc)</a:t>
            </a:r>
            <a:br>
              <a:rPr lang="cs-CZ" sz="1800" dirty="0"/>
            </a:br>
            <a:r>
              <a:rPr lang="cs-CZ" sz="1800" dirty="0" smtClean="0"/>
              <a:t>- ideologická </a:t>
            </a:r>
            <a:r>
              <a:rPr lang="cs-CZ" sz="1800" dirty="0"/>
              <a:t>(je výrazem zaměření určitého státu a společnosti)</a:t>
            </a:r>
            <a:br>
              <a:rPr lang="cs-CZ" sz="1800" dirty="0"/>
            </a:br>
            <a:r>
              <a:rPr lang="cs-CZ" sz="1800" dirty="0" smtClean="0"/>
              <a:t>- kulturní </a:t>
            </a:r>
            <a:r>
              <a:rPr lang="cs-CZ" sz="1800" dirty="0"/>
              <a:t>(vyjadřuje a formuluje právní a politickou kulturu společnosti)</a:t>
            </a:r>
            <a:br>
              <a:rPr lang="cs-CZ" sz="1800" dirty="0"/>
            </a:b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428868"/>
            <a:ext cx="8858312" cy="44291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000" dirty="0"/>
              <a:t>bližší vymezení právní </a:t>
            </a:r>
            <a:r>
              <a:rPr lang="cs-CZ" sz="2000" dirty="0" err="1"/>
              <a:t>fce</a:t>
            </a:r>
            <a:r>
              <a:rPr lang="cs-CZ" sz="2000" dirty="0"/>
              <a:t> ústavy ; funkcí ústavy ČR v právním smyslu je právně normativní zjištění:</a:t>
            </a:r>
          </a:p>
          <a:p>
            <a:pPr lvl="0" algn="just"/>
            <a:r>
              <a:rPr lang="cs-CZ" sz="2000" dirty="0"/>
              <a:t>legitimace k výkonu státní moci (ústava vymezuje nositele moci, stanoví pravidla, podle kterých se lze k moci dostat…)</a:t>
            </a:r>
          </a:p>
          <a:p>
            <a:pPr lvl="0" algn="just"/>
            <a:r>
              <a:rPr lang="cs-CZ" sz="2000" dirty="0"/>
              <a:t>reprezentace (ústava zakotvuje </a:t>
            </a:r>
            <a:r>
              <a:rPr lang="cs-CZ" sz="2000" dirty="0" err="1"/>
              <a:t>urč</a:t>
            </a:r>
            <a:r>
              <a:rPr lang="cs-CZ" sz="2000" dirty="0"/>
              <a:t>. řád, </a:t>
            </a:r>
            <a:r>
              <a:rPr lang="cs-CZ" sz="2000" dirty="0" err="1"/>
              <a:t>urč</a:t>
            </a:r>
            <a:r>
              <a:rPr lang="cs-CZ" sz="2000" dirty="0"/>
              <a:t>. orgány, které jej zajišťují vůči společnosti dovnitř)</a:t>
            </a:r>
          </a:p>
          <a:p>
            <a:pPr lvl="0" algn="just"/>
            <a:r>
              <a:rPr lang="cs-CZ" sz="2000" dirty="0"/>
              <a:t>integrace (ústava vymezuje základní principy, na jejichž základě český stát a společnost fungují (volby, politická práva, právo na odpor…)</a:t>
            </a:r>
          </a:p>
          <a:p>
            <a:pPr lvl="0" algn="just"/>
            <a:r>
              <a:rPr lang="cs-CZ" sz="2000" dirty="0"/>
              <a:t>kontroly výkonu mocí, ve  státě a společnosti, Ú určuje komu patří moc ve státě, jakými prostředky je vykonávána a jak je kontrolována</a:t>
            </a:r>
          </a:p>
          <a:p>
            <a:pPr lvl="0" algn="just"/>
            <a:r>
              <a:rPr lang="cs-CZ" sz="2000" dirty="0"/>
              <a:t>stabilizace, nadřazenosti a relativní neměnnosti </a:t>
            </a:r>
            <a:r>
              <a:rPr lang="cs-CZ" sz="2000" dirty="0" err="1"/>
              <a:t>urč</a:t>
            </a:r>
            <a:r>
              <a:rPr lang="cs-CZ" sz="2000" dirty="0"/>
              <a:t>. řádu, pravidel, organizace a vztahů ve státě a společnosti (toto poslání je zajištěno vyšší právní silou ústavních norem) </a:t>
            </a:r>
          </a:p>
          <a:p>
            <a:endParaRPr lang="cs-CZ" sz="1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98072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67413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b="1" dirty="0" smtClean="0"/>
              <a:t>Obsah ústavy</a:t>
            </a:r>
          </a:p>
          <a:p>
            <a:r>
              <a:rPr lang="cs-CZ" sz="1800" dirty="0" smtClean="0"/>
              <a:t>obsah </a:t>
            </a:r>
            <a:r>
              <a:rPr lang="cs-CZ" sz="1800" dirty="0" smtClean="0"/>
              <a:t>ústavy je určen její podstatou a funkcemi především funkcí regulace fundamentálních společenských </a:t>
            </a:r>
            <a:r>
              <a:rPr lang="cs-CZ" sz="1800" dirty="0" smtClean="0"/>
              <a:t>vztahů</a:t>
            </a:r>
          </a:p>
          <a:p>
            <a:pPr>
              <a:buNone/>
            </a:pPr>
            <a:endParaRPr lang="cs-CZ" sz="1800" dirty="0" smtClean="0"/>
          </a:p>
          <a:p>
            <a:pPr algn="just">
              <a:buNone/>
            </a:pPr>
            <a:r>
              <a:rPr lang="cs-CZ" sz="1800" b="1" dirty="0" smtClean="0"/>
              <a:t>Funkcí ústavy</a:t>
            </a:r>
            <a:r>
              <a:rPr lang="cs-CZ" sz="1800" dirty="0" smtClean="0"/>
              <a:t>  je regulovat takové společenské vztahy</a:t>
            </a:r>
          </a:p>
          <a:p>
            <a:pPr algn="just">
              <a:buNone/>
            </a:pPr>
            <a:r>
              <a:rPr lang="cs-CZ" sz="1800" b="1" dirty="0" smtClean="0"/>
              <a:t>Obsahem</a:t>
            </a:r>
            <a:r>
              <a:rPr lang="cs-CZ" sz="1800" dirty="0" smtClean="0"/>
              <a:t> </a:t>
            </a:r>
            <a:r>
              <a:rPr lang="cs-CZ" sz="1800" dirty="0" smtClean="0"/>
              <a:t>jsou pravidla chování, tj. právní normy jako </a:t>
            </a:r>
            <a:r>
              <a:rPr lang="cs-CZ" sz="1800" dirty="0" err="1" smtClean="0"/>
              <a:t>státněmocenské</a:t>
            </a:r>
            <a:r>
              <a:rPr lang="cs-CZ" sz="1800" dirty="0" smtClean="0"/>
              <a:t> příkazy, sloužící k regulaci chování v těchto vztazích a vyjádřené ve zvláštní formě základního zákona</a:t>
            </a:r>
          </a:p>
          <a:p>
            <a:pPr algn="just">
              <a:buNone/>
            </a:pPr>
            <a:r>
              <a:rPr lang="cs-CZ" sz="1800" b="1" dirty="0" smtClean="0"/>
              <a:t>Předmětem ústavy</a:t>
            </a:r>
            <a:r>
              <a:rPr lang="cs-CZ" sz="1800" dirty="0" smtClean="0"/>
              <a:t> </a:t>
            </a:r>
            <a:r>
              <a:rPr lang="cs-CZ" sz="1800" dirty="0" smtClean="0"/>
              <a:t>-</a:t>
            </a:r>
            <a:r>
              <a:rPr lang="cs-CZ" sz="1800" dirty="0" smtClean="0"/>
              <a:t>  </a:t>
            </a:r>
            <a:r>
              <a:rPr lang="cs-CZ" sz="1800" dirty="0" smtClean="0"/>
              <a:t>jsou fundamentální společenské vztahy</a:t>
            </a:r>
          </a:p>
          <a:p>
            <a:pPr algn="just">
              <a:buNone/>
            </a:pPr>
            <a:r>
              <a:rPr lang="cs-CZ" sz="1800" b="1" dirty="0" smtClean="0"/>
              <a:t>forma ústavy </a:t>
            </a:r>
            <a:r>
              <a:rPr lang="cs-CZ" sz="1800" dirty="0" smtClean="0"/>
              <a:t>- je </a:t>
            </a:r>
            <a:r>
              <a:rPr lang="cs-CZ" sz="1800" dirty="0" smtClean="0"/>
              <a:t>dvojí </a:t>
            </a:r>
            <a:r>
              <a:rPr lang="cs-CZ" sz="1800" dirty="0" smtClean="0"/>
              <a:t>povahy: </a:t>
            </a:r>
          </a:p>
          <a:p>
            <a:pPr algn="just">
              <a:buFontTx/>
              <a:buChar char="-"/>
            </a:pPr>
            <a:r>
              <a:rPr lang="cs-CZ" sz="1800" dirty="0" smtClean="0"/>
              <a:t>jednak </a:t>
            </a:r>
            <a:r>
              <a:rPr lang="cs-CZ" sz="1800" dirty="0" smtClean="0"/>
              <a:t>její zvláštní podoba uspořádání prvků obsahu ústavy mezi sebou (vnitřní struktura</a:t>
            </a:r>
            <a:r>
              <a:rPr lang="cs-CZ" sz="1800" dirty="0" smtClean="0"/>
              <a:t>),</a:t>
            </a:r>
          </a:p>
          <a:p>
            <a:pPr algn="just">
              <a:buFontTx/>
              <a:buChar char="-"/>
            </a:pPr>
            <a:r>
              <a:rPr lang="cs-CZ" sz="1800" dirty="0" smtClean="0"/>
              <a:t>jednak </a:t>
            </a:r>
            <a:r>
              <a:rPr lang="cs-CZ" sz="1800" dirty="0" smtClean="0"/>
              <a:t>jejich vystupování navenek vůči jiným </a:t>
            </a:r>
            <a:r>
              <a:rPr lang="cs-CZ" sz="1800" dirty="0" err="1" smtClean="0"/>
              <a:t>pr</a:t>
            </a:r>
            <a:r>
              <a:rPr lang="cs-CZ" sz="1800" dirty="0" smtClean="0"/>
              <a:t>. předpisům (vnější forma)</a:t>
            </a:r>
          </a:p>
          <a:p>
            <a:pPr algn="just"/>
            <a:r>
              <a:rPr lang="cs-CZ" sz="1800" dirty="0" smtClean="0"/>
              <a:t>obsah </a:t>
            </a:r>
            <a:r>
              <a:rPr lang="cs-CZ" sz="1800" dirty="0" smtClean="0"/>
              <a:t>ústav jednotlivých států odráží zvláštnosti jejich historického, politického a kulturního vývoje</a:t>
            </a:r>
          </a:p>
          <a:p>
            <a:pPr algn="just"/>
            <a:r>
              <a:rPr lang="cs-CZ" sz="1800" dirty="0" smtClean="0"/>
              <a:t>fundamentální </a:t>
            </a:r>
            <a:r>
              <a:rPr lang="cs-CZ" sz="1800" dirty="0" smtClean="0"/>
              <a:t>vztahy:</a:t>
            </a:r>
          </a:p>
          <a:p>
            <a:pPr lvl="0" algn="just"/>
            <a:r>
              <a:rPr lang="cs-CZ" sz="1800" dirty="0" smtClean="0"/>
              <a:t>organizace státu, jeho práva a pravidla činnosti </a:t>
            </a:r>
            <a:r>
              <a:rPr lang="cs-CZ" sz="1800" dirty="0" err="1" smtClean="0"/>
              <a:t>st.orgánů</a:t>
            </a:r>
            <a:r>
              <a:rPr lang="cs-CZ" sz="1800" dirty="0" smtClean="0"/>
              <a:t>, popř. těch subjektů, které stát plněním svých funkcí pověřil</a:t>
            </a:r>
          </a:p>
          <a:p>
            <a:pPr lvl="0" algn="just"/>
            <a:r>
              <a:rPr lang="cs-CZ" sz="1800" dirty="0" smtClean="0"/>
              <a:t>vztah státu a společnosti (postavení jedince)</a:t>
            </a:r>
          </a:p>
          <a:p>
            <a:pPr lvl="0" algn="just"/>
            <a:r>
              <a:rPr lang="cs-CZ" sz="1800" dirty="0" smtClean="0"/>
              <a:t>cíle státu a hodnoty, na kterých mají být založeny jeho organizace, právo a činnosti státu a jeho vztahy s jednotlivci</a:t>
            </a:r>
          </a:p>
          <a:p>
            <a:endParaRPr lang="cs-CZ" sz="1800" dirty="0" smtClean="0"/>
          </a:p>
          <a:p>
            <a:endParaRPr lang="cs-CZ" sz="1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/>
              <a:t>systém ústavního práva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14422"/>
            <a:ext cx="8435280" cy="550072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000" dirty="0" smtClean="0"/>
              <a:t>zahrnuje </a:t>
            </a:r>
            <a:r>
              <a:rPr lang="cs-CZ" sz="2000" dirty="0"/>
              <a:t>odpovědi na otázku, kdo, o čem, jak a jakým postupem rozhodne a jak se kdo může chovat v ústavněprávních vztazích:</a:t>
            </a:r>
          </a:p>
          <a:p>
            <a:pPr lvl="0" algn="just"/>
            <a:r>
              <a:rPr lang="cs-CZ" sz="2000" b="1" dirty="0"/>
              <a:t>normy práva hmotného-</a:t>
            </a:r>
            <a:r>
              <a:rPr lang="cs-CZ" sz="2000" dirty="0"/>
              <a:t>zakotvují práva a povinnosti subjektů ÚP (pravomoc, základní práva a svobody jedinců, </a:t>
            </a:r>
            <a:r>
              <a:rPr lang="cs-CZ" sz="2000" dirty="0" err="1"/>
              <a:t>státněmocenské</a:t>
            </a:r>
            <a:r>
              <a:rPr lang="cs-CZ" sz="2000" dirty="0"/>
              <a:t> prostředky </a:t>
            </a:r>
            <a:r>
              <a:rPr lang="cs-CZ" sz="2000" dirty="0" err="1"/>
              <a:t>st.orgánů</a:t>
            </a:r>
            <a:r>
              <a:rPr lang="cs-CZ" sz="2000" dirty="0"/>
              <a:t>)</a:t>
            </a:r>
          </a:p>
          <a:p>
            <a:pPr lvl="0" algn="just"/>
            <a:r>
              <a:rPr lang="cs-CZ" sz="2000" b="1" dirty="0"/>
              <a:t>normy práva organizačního-</a:t>
            </a:r>
            <a:r>
              <a:rPr lang="cs-CZ" sz="2000" dirty="0"/>
              <a:t>upravují výstavbu jednotlivých st. orgánů a vztahy mezi nimi založené na dělbě moci</a:t>
            </a:r>
          </a:p>
          <a:p>
            <a:pPr lvl="0" algn="just"/>
            <a:r>
              <a:rPr lang="cs-CZ" sz="2000" b="1" dirty="0"/>
              <a:t>normy procesního práva-</a:t>
            </a:r>
            <a:r>
              <a:rPr lang="cs-CZ" sz="2000" dirty="0"/>
              <a:t>upravují postup při uplatňování obsahu práva hmotného v rámci vymezené kompetence nebo oprávnění, procedury nalézáme zejména v zákoně o jednacím řádu PS, ve volebních zákonech, v zákoně o místním referendu, v zákoně o Ústavním soudu, v zákoně o obcích) </a:t>
            </a:r>
          </a:p>
          <a:p>
            <a:pPr lvl="0" algn="just"/>
            <a:r>
              <a:rPr lang="cs-CZ" sz="2000" b="1" dirty="0"/>
              <a:t>normy sankční-</a:t>
            </a:r>
            <a:r>
              <a:rPr lang="cs-CZ" sz="2000" dirty="0"/>
              <a:t>vznik zvláštních vztahů v důsledku porušení ústavněprávních norem a s uplatnění sankce ; důsledek uplatnění předchozích 3 typů</a:t>
            </a:r>
          </a:p>
          <a:p>
            <a:pPr algn="just"/>
            <a:r>
              <a:rPr lang="cs-CZ" sz="2000" dirty="0"/>
              <a:t> </a:t>
            </a:r>
          </a:p>
          <a:p>
            <a:pPr>
              <a:buNone/>
            </a:pPr>
            <a:endParaRPr lang="cs-CZ" sz="20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/>
          </a:bodyPr>
          <a:lstStyle/>
          <a:p>
            <a:pPr algn="l"/>
            <a:r>
              <a:rPr lang="cs-CZ" sz="2400" dirty="0"/>
              <a:t>ÚSTAVNĚ PRÁVNÍ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429264"/>
          </a:xfrm>
        </p:spPr>
        <p:txBody>
          <a:bodyPr>
            <a:normAutofit/>
          </a:bodyPr>
          <a:lstStyle/>
          <a:p>
            <a:pPr algn="just"/>
            <a:r>
              <a:rPr lang="cs-CZ" sz="2000" dirty="0" smtClean="0"/>
              <a:t>vlastní </a:t>
            </a:r>
            <a:r>
              <a:rPr lang="cs-CZ" sz="2000" dirty="0"/>
              <a:t>dynamika ústavního práva se projevuje vznikem, změnou a zánikem ústavněprávních vztahů</a:t>
            </a:r>
            <a:r>
              <a:rPr lang="cs-CZ" sz="2000" b="1" u="sng" dirty="0"/>
              <a:t> </a:t>
            </a:r>
          </a:p>
          <a:p>
            <a:pPr algn="just"/>
            <a:r>
              <a:rPr lang="cs-CZ" sz="2000" dirty="0" smtClean="0"/>
              <a:t>tyto </a:t>
            </a:r>
            <a:r>
              <a:rPr lang="cs-CZ" sz="2000" dirty="0"/>
              <a:t>vztahy jsou charakterizovány svými subjekty, skutečnostmi, na jejichž základě vznikají, svým předmětem a obsahem</a:t>
            </a:r>
            <a:endParaRPr lang="cs-CZ" sz="2000" b="1" u="sng" dirty="0"/>
          </a:p>
          <a:p>
            <a:pPr algn="just"/>
            <a:r>
              <a:rPr lang="cs-CZ" sz="2000" dirty="0" smtClean="0"/>
              <a:t>ústavněprávní </a:t>
            </a:r>
            <a:r>
              <a:rPr lang="cs-CZ" sz="2000" dirty="0"/>
              <a:t>vztahy jsou společenské vztahy, které vznikají na základě norem ústavního práva</a:t>
            </a:r>
            <a:endParaRPr lang="cs-CZ" sz="2000" b="1" u="sng" dirty="0"/>
          </a:p>
          <a:p>
            <a:pPr algn="just"/>
            <a:r>
              <a:rPr lang="cs-CZ" sz="2000" dirty="0" smtClean="0"/>
              <a:t>obsahem </a:t>
            </a:r>
            <a:r>
              <a:rPr lang="cs-CZ" sz="2000" dirty="0"/>
              <a:t>těchto vztahů jsou práva a povinnosti, které ústavněprávní normy jejich subjektům přiznávají nebo stanoví</a:t>
            </a:r>
            <a:endParaRPr lang="cs-CZ" sz="2000" b="1" u="sng" dirty="0"/>
          </a:p>
          <a:p>
            <a:pPr algn="just"/>
            <a:r>
              <a:rPr lang="cs-CZ" sz="2000" dirty="0" smtClean="0"/>
              <a:t>vedoucí </a:t>
            </a:r>
            <a:r>
              <a:rPr lang="cs-CZ" sz="2000" dirty="0"/>
              <a:t>postavení ústavního práva se projevuje v tom, že jeho normy tvoří a zajišťují základ obecné právní subjektivity, která je pak přizpůsobována zvláštním podmínkám jednotlivých právních odvětví</a:t>
            </a:r>
            <a:endParaRPr lang="cs-CZ" sz="2000" b="1" u="sng" dirty="0"/>
          </a:p>
          <a:p>
            <a:pPr algn="just"/>
            <a:r>
              <a:rPr lang="cs-CZ" sz="2000" dirty="0" smtClean="0"/>
              <a:t>jde </a:t>
            </a:r>
            <a:r>
              <a:rPr lang="cs-CZ" sz="2000" dirty="0"/>
              <a:t>zejména o ustanovení Listiny (čl.1 a čl.2 /3 a zvláště čl.5, který stanoví, že „každý je způsobilý mít práva“)</a:t>
            </a:r>
            <a:endParaRPr lang="cs-CZ" sz="2000" b="1" u="sng" dirty="0"/>
          </a:p>
          <a:p>
            <a:pPr algn="just">
              <a:buNone/>
            </a:pPr>
            <a:r>
              <a:rPr lang="cs-CZ" sz="2000" dirty="0"/>
              <a:t> </a:t>
            </a:r>
            <a:endParaRPr lang="cs-CZ" sz="2000" b="1" u="sng" dirty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/>
              <a:t>ústavněprávní subjektivita spočívá:</a:t>
            </a:r>
            <a:r>
              <a:rPr lang="cs-CZ" sz="2000" b="1" u="sng" dirty="0"/>
              <a:t/>
            </a:r>
            <a:br>
              <a:rPr lang="cs-CZ" sz="2000" b="1" u="sng" dirty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8964488" cy="5715016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cs-CZ" sz="2000" b="1" i="1" dirty="0"/>
              <a:t>ve schopnosti být subjektem ústavněprávních práv a </a:t>
            </a:r>
            <a:r>
              <a:rPr lang="cs-CZ" sz="2000" b="1" i="1" dirty="0" smtClean="0"/>
              <a:t>povinností </a:t>
            </a:r>
            <a:r>
              <a:rPr lang="cs-CZ" sz="2000" dirty="0" smtClean="0"/>
              <a:t>- možnost </a:t>
            </a:r>
            <a:r>
              <a:rPr lang="cs-CZ" sz="2000" dirty="0"/>
              <a:t>volit a být volen, hlasovací právo v referendu, vlastnit a dědit majetek ; nabývá se narozením a pozbývá smrtí ; v případě právnické osoby je ústavněprávní subjektivita jednou z forem jí přiznané obecné subjektivity</a:t>
            </a:r>
          </a:p>
          <a:p>
            <a:pPr lvl="0" algn="just"/>
            <a:r>
              <a:rPr lang="cs-CZ" sz="2000" b="1" i="1" dirty="0"/>
              <a:t>způsobilost k ústavněprávním úkonům</a:t>
            </a:r>
            <a:r>
              <a:rPr lang="cs-CZ" sz="2000" dirty="0"/>
              <a:t>-tj. vlastními úkony uskutečňovat práva a plnit povinnosti stanovené ústavněprávními normami v případě fyzických osob ; jde o právo volit, zakládat politické strany, získávat informace ; u právnických subjektů spadá způsobilost k právům k právním úkonům v jedno (u státních orgánů hovoříme o výkonu pravomoci,</a:t>
            </a:r>
            <a:r>
              <a:rPr lang="cs-CZ" sz="2000" dirty="0" err="1"/>
              <a:t>tj.způsobilosti</a:t>
            </a:r>
            <a:r>
              <a:rPr lang="cs-CZ" sz="2000" dirty="0"/>
              <a:t> vystupovat jménem státu a vydávat právní akty)</a:t>
            </a:r>
          </a:p>
          <a:p>
            <a:pPr lvl="0" algn="just"/>
            <a:r>
              <a:rPr lang="cs-CZ" sz="2000" b="1" i="1" dirty="0"/>
              <a:t>způsobilost k protiprávním </a:t>
            </a:r>
            <a:r>
              <a:rPr lang="cs-CZ" sz="2000" b="1" i="1" dirty="0" smtClean="0"/>
              <a:t>úkonům </a:t>
            </a:r>
            <a:r>
              <a:rPr lang="cs-CZ" sz="2000" dirty="0" smtClean="0"/>
              <a:t>- zvláštní </a:t>
            </a:r>
            <a:r>
              <a:rPr lang="cs-CZ" sz="2000" dirty="0"/>
              <a:t>případ způsobilosti k ústavněprávním úkonům ; ústavněprávní </a:t>
            </a:r>
            <a:r>
              <a:rPr lang="cs-CZ" sz="2000" dirty="0" err="1"/>
              <a:t>deliktní</a:t>
            </a:r>
            <a:r>
              <a:rPr lang="cs-CZ" sz="2000" dirty="0"/>
              <a:t> způsobilost přiznávaná velmi úzké skupině subjektů, </a:t>
            </a:r>
            <a:r>
              <a:rPr lang="cs-CZ" sz="2000" dirty="0" err="1"/>
              <a:t>popř.jedné</a:t>
            </a:r>
            <a:r>
              <a:rPr lang="cs-CZ" sz="2000" dirty="0"/>
              <a:t> osobě (</a:t>
            </a:r>
            <a:r>
              <a:rPr lang="cs-CZ" sz="2000" dirty="0" err="1"/>
              <a:t>např.velezrada</a:t>
            </a:r>
            <a:r>
              <a:rPr lang="cs-CZ" sz="2000" dirty="0"/>
              <a:t>)</a:t>
            </a:r>
          </a:p>
          <a:p>
            <a:pPr lvl="0" algn="just"/>
            <a:r>
              <a:rPr lang="cs-CZ" sz="2000" b="1" i="1" dirty="0"/>
              <a:t>procesní </a:t>
            </a:r>
            <a:r>
              <a:rPr lang="cs-CZ" sz="2000" b="1" i="1" dirty="0" smtClean="0"/>
              <a:t>způsobilost </a:t>
            </a:r>
            <a:r>
              <a:rPr lang="cs-CZ" sz="2000" dirty="0" smtClean="0"/>
              <a:t>- subjekty </a:t>
            </a:r>
            <a:r>
              <a:rPr lang="cs-CZ" sz="2000" dirty="0"/>
              <a:t>ÚP jsou účastníky ÚP procesů (volby, referendum,jednání parlamentu, řízení před ústavním soudem) ; nesou procesní práva a povinnosti a mohou je za stanovených podmínek uskutečňovat vlastními úkony, nezletilci do 15 let mohou nabývat státní občanství ČR,ale vystupovat za ně musí jejich zákonní zástupci ; občanský zákoník platí jen tam, kde na něj jeho normy odkazují, proto nemůže obecný soud zbavit subjekt ústavního práva jeho způsobilosti k ústavněprávním úkonům za pomoci aplikace norem občanského práva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405</TotalTime>
  <Words>1030</Words>
  <Application>Microsoft Office PowerPoint</Application>
  <PresentationFormat>Předvádění na obrazovce (4:3)</PresentationFormat>
  <Paragraphs>247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Cesta</vt:lpstr>
      <vt:lpstr>Etapy ústavního vývoje </vt:lpstr>
      <vt:lpstr>Snímek 2</vt:lpstr>
      <vt:lpstr>ústavní právo ČR je polyvalentní pojem a zahrnuje v sobě následující významy:</vt:lpstr>
      <vt:lpstr>vztah k jiným právním odvětvím </vt:lpstr>
      <vt:lpstr>Funkce ústavy - právní (ústav jako norma norem) - politická (ústavy vyjadřují i základní politická pravidla hry o moc) - ideologická (je výrazem zaměření určitého státu a společnosti) - kulturní (vyjadřuje a formuluje právní a politickou kulturu společnosti) </vt:lpstr>
      <vt:lpstr>Snímek 6</vt:lpstr>
      <vt:lpstr>systém ústavního práva </vt:lpstr>
      <vt:lpstr>ÚSTAVNĚ PRÁVNÍ VZTAHY</vt:lpstr>
      <vt:lpstr>ústavněprávní subjektivita spočívá: </vt:lpstr>
      <vt:lpstr>subjekty ústavního práva můžeme klasifikovat následujícím způsobem: </vt:lpstr>
      <vt:lpstr>pramenem ÚP v ČR  -je každý právní předpis, smlouva nebo nález Ú soudu (čl. 87/1 Ú), který obsahuje pravidla chování subjektů ÚP v právních vztazích, které jsou předmětem ÚP ČR </vt:lpstr>
      <vt:lpstr>ústavní pořádek -čl. 3, 112 Ú-jedná se o soubor pr.předpisů, které mají v ČR sílu ústavního zákona, a které lze napříště měnit pouze ústavním zákonem  -pomocí tohoto pojmu je především určeno, které z federálních ústavních předpisů si zachovávají pr.sílu ÚZ i v ČR; jedná se o: </vt:lpstr>
      <vt:lpstr>předmět ústavy  - fundamentální vztahy - určují povahu společnosti, její zřízení, státní zřízení, formu státu a formu vlády, státní režim</vt:lpstr>
      <vt:lpstr>ÚSTAVA ČR Z HLEDISKA FORMY</vt:lpstr>
      <vt:lpstr>systematika ústavy ČR </vt:lpstr>
      <vt:lpstr>Ústavní principy demokratické vlády </vt:lpstr>
      <vt:lpstr>Snímek 17</vt:lpstr>
      <vt:lpstr>Snímek 18</vt:lpstr>
      <vt:lpstr>Snímek 19</vt:lpstr>
      <vt:lpstr>POJEM ZÁKLADNÍCH PRÁV A SVOBOD</vt:lpstr>
      <vt:lpstr>Obsah základních práv a svobod </vt:lpstr>
      <vt:lpstr>PRAMENY PRÁVNÍ ÚPRAVY </vt:lpstr>
      <vt:lpstr>Snímek 23</vt:lpstr>
      <vt:lpstr>Snímek 24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Ústavní právo</dc:title>
  <dc:creator>Martin Stehlík</dc:creator>
  <cp:lastModifiedBy>Your User Name</cp:lastModifiedBy>
  <cp:revision>51</cp:revision>
  <dcterms:created xsi:type="dcterms:W3CDTF">2010-03-02T08:55:01Z</dcterms:created>
  <dcterms:modified xsi:type="dcterms:W3CDTF">2011-02-20T20:55:49Z</dcterms:modified>
</cp:coreProperties>
</file>