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6004500" cy="28803600"/>
  <p:notesSz cx="9710738" cy="6858000"/>
  <p:defaultTextStyle>
    <a:defPPr>
      <a:defRPr lang="cs-CZ"/>
    </a:defPPr>
    <a:lvl1pPr algn="l" rtl="0" fontAlgn="base">
      <a:spcBef>
        <a:spcPct val="0"/>
      </a:spcBef>
      <a:spcAft>
        <a:spcPct val="0"/>
      </a:spcAft>
      <a:defRPr sz="1200" kern="1200">
        <a:solidFill>
          <a:schemeClr val="tx1"/>
        </a:solidFill>
        <a:latin typeface="Arial" charset="0"/>
        <a:ea typeface="+mn-ea"/>
        <a:cs typeface="Arial" charset="0"/>
      </a:defRPr>
    </a:lvl1pPr>
    <a:lvl2pPr marL="457200" algn="l" rtl="0" fontAlgn="base">
      <a:spcBef>
        <a:spcPct val="0"/>
      </a:spcBef>
      <a:spcAft>
        <a:spcPct val="0"/>
      </a:spcAft>
      <a:defRPr sz="1200" kern="1200">
        <a:solidFill>
          <a:schemeClr val="tx1"/>
        </a:solidFill>
        <a:latin typeface="Arial" charset="0"/>
        <a:ea typeface="+mn-ea"/>
        <a:cs typeface="Arial" charset="0"/>
      </a:defRPr>
    </a:lvl2pPr>
    <a:lvl3pPr marL="914400" algn="l" rtl="0" fontAlgn="base">
      <a:spcBef>
        <a:spcPct val="0"/>
      </a:spcBef>
      <a:spcAft>
        <a:spcPct val="0"/>
      </a:spcAft>
      <a:defRPr sz="1200" kern="1200">
        <a:solidFill>
          <a:schemeClr val="tx1"/>
        </a:solidFill>
        <a:latin typeface="Arial" charset="0"/>
        <a:ea typeface="+mn-ea"/>
        <a:cs typeface="Arial" charset="0"/>
      </a:defRPr>
    </a:lvl3pPr>
    <a:lvl4pPr marL="1371600" algn="l" rtl="0" fontAlgn="base">
      <a:spcBef>
        <a:spcPct val="0"/>
      </a:spcBef>
      <a:spcAft>
        <a:spcPct val="0"/>
      </a:spcAft>
      <a:defRPr sz="1200" kern="1200">
        <a:solidFill>
          <a:schemeClr val="tx1"/>
        </a:solidFill>
        <a:latin typeface="Arial" charset="0"/>
        <a:ea typeface="+mn-ea"/>
        <a:cs typeface="Arial" charset="0"/>
      </a:defRPr>
    </a:lvl4pPr>
    <a:lvl5pPr marL="1828800" algn="l"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EBFBA"/>
    <a:srgbClr val="FD8177"/>
    <a:srgbClr val="CCECFF"/>
    <a:srgbClr val="66FFFF"/>
    <a:srgbClr val="CCFF33"/>
    <a:srgbClr val="66FF66"/>
    <a:srgbClr val="CC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763" autoAdjust="0"/>
    <p:restoredTop sz="97691" autoAdjust="0"/>
  </p:normalViewPr>
  <p:slideViewPr>
    <p:cSldViewPr>
      <p:cViewPr>
        <p:scale>
          <a:sx n="30" d="100"/>
          <a:sy n="30" d="100"/>
        </p:scale>
        <p:origin x="660" y="1080"/>
      </p:cViewPr>
      <p:guideLst>
        <p:guide orient="horz" pos="9062"/>
        <p:guide pos="113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Se&#353;it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clrMapOvr bg1="lt1" tx1="dk1" bg2="lt2" tx2="dk2" accent1="accent1" accent2="accent2" accent3="accent3" accent4="accent4" accent5="accent5" accent6="accent6" hlink="hlink" folHlink="folHlink"/>
  <c:chart>
    <c:plotArea>
      <c:layout>
        <c:manualLayout>
          <c:layoutTarget val="inner"/>
          <c:xMode val="edge"/>
          <c:yMode val="edge"/>
          <c:x val="9.5857418677022355E-2"/>
          <c:y val="2.832457491638958E-2"/>
          <c:w val="0.89064970370019092"/>
          <c:h val="0.83979484128972726"/>
        </c:manualLayout>
      </c:layout>
      <c:scatterChart>
        <c:scatterStyle val="lineMarker"/>
        <c:ser>
          <c:idx val="1"/>
          <c:order val="0"/>
          <c:spPr>
            <a:ln w="15875">
              <a:solidFill>
                <a:schemeClr val="tx1"/>
              </a:solidFill>
            </a:ln>
          </c:spPr>
          <c:marker>
            <c:symbol val="x"/>
            <c:size val="28"/>
            <c:spPr>
              <a:noFill/>
              <a:ln w="73025">
                <a:solidFill>
                  <a:srgbClr val="C00000"/>
                </a:solidFill>
              </a:ln>
            </c:spPr>
          </c:marker>
          <c:yVal>
            <c:numRef>
              <c:f>List1!$B$1:$B$7</c:f>
              <c:numCache>
                <c:formatCode>General</c:formatCode>
                <c:ptCount val="7"/>
                <c:pt idx="0">
                  <c:v>1993</c:v>
                </c:pt>
                <c:pt idx="1">
                  <c:v>1993</c:v>
                </c:pt>
                <c:pt idx="2">
                  <c:v>1994</c:v>
                </c:pt>
                <c:pt idx="3">
                  <c:v>1947</c:v>
                </c:pt>
                <c:pt idx="4">
                  <c:v>2002</c:v>
                </c:pt>
                <c:pt idx="5">
                  <c:v>1989</c:v>
                </c:pt>
                <c:pt idx="6">
                  <c:v>1997</c:v>
                </c:pt>
              </c:numCache>
            </c:numRef>
          </c:yVal>
        </c:ser>
        <c:axId val="58406400"/>
        <c:axId val="58476800"/>
      </c:scatterChart>
      <c:valAx>
        <c:axId val="58406400"/>
        <c:scaling>
          <c:orientation val="minMax"/>
          <c:max val="7"/>
          <c:min val="1"/>
        </c:scaling>
        <c:axPos val="b"/>
        <c:tickLblPos val="nextTo"/>
        <c:crossAx val="58476800"/>
        <c:crosses val="autoZero"/>
        <c:crossBetween val="midCat"/>
        <c:majorUnit val="1"/>
      </c:valAx>
      <c:valAx>
        <c:axId val="58476800"/>
        <c:scaling>
          <c:orientation val="minMax"/>
          <c:max val="2010"/>
        </c:scaling>
        <c:axPos val="l"/>
        <c:numFmt formatCode="@" sourceLinked="0"/>
        <c:tickLblPos val="nextTo"/>
        <c:crossAx val="58406400"/>
        <c:crosses val="autoZero"/>
        <c:crossBetween val="midCat"/>
      </c:valAx>
    </c:plotArea>
    <c:plotVisOnly val="1"/>
  </c:chart>
  <c:txPr>
    <a:bodyPr/>
    <a:lstStyle/>
    <a:p>
      <a:pPr>
        <a:defRPr sz="2400" baseline="0"/>
      </a:pPr>
      <a:endParaRPr lang="cs-CZ"/>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20846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itchFamily="34" charset="0"/>
                <a:cs typeface="+mn-cs"/>
              </a:defRPr>
            </a:lvl1pPr>
          </a:lstStyle>
          <a:p>
            <a:pPr>
              <a:defRPr/>
            </a:pPr>
            <a:endParaRPr lang="cs-CZ"/>
          </a:p>
        </p:txBody>
      </p:sp>
      <p:sp>
        <p:nvSpPr>
          <p:cNvPr id="3075" name="Rectangle 3"/>
          <p:cNvSpPr>
            <a:spLocks noGrp="1" noChangeArrowheads="1"/>
          </p:cNvSpPr>
          <p:nvPr>
            <p:ph type="dt" sz="quarter" idx="1"/>
          </p:nvPr>
        </p:nvSpPr>
        <p:spPr bwMode="auto">
          <a:xfrm>
            <a:off x="5500688" y="0"/>
            <a:ext cx="420846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Arial" pitchFamily="34" charset="0"/>
                <a:cs typeface="+mn-cs"/>
              </a:defRPr>
            </a:lvl1pPr>
          </a:lstStyle>
          <a:p>
            <a:pPr>
              <a:defRPr/>
            </a:pPr>
            <a:endParaRPr lang="cs-CZ"/>
          </a:p>
        </p:txBody>
      </p:sp>
      <p:sp>
        <p:nvSpPr>
          <p:cNvPr id="3076" name="Rectangle 4"/>
          <p:cNvSpPr>
            <a:spLocks noGrp="1" noChangeArrowheads="1"/>
          </p:cNvSpPr>
          <p:nvPr>
            <p:ph type="ftr" sz="quarter" idx="2"/>
          </p:nvPr>
        </p:nvSpPr>
        <p:spPr bwMode="auto">
          <a:xfrm>
            <a:off x="0" y="6513513"/>
            <a:ext cx="420846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Arial" pitchFamily="34" charset="0"/>
                <a:cs typeface="+mn-cs"/>
              </a:defRPr>
            </a:lvl1pPr>
          </a:lstStyle>
          <a:p>
            <a:pPr>
              <a:defRPr/>
            </a:pPr>
            <a:endParaRPr lang="cs-CZ"/>
          </a:p>
        </p:txBody>
      </p:sp>
      <p:sp>
        <p:nvSpPr>
          <p:cNvPr id="3077" name="Rectangle 5"/>
          <p:cNvSpPr>
            <a:spLocks noGrp="1" noChangeArrowheads="1"/>
          </p:cNvSpPr>
          <p:nvPr>
            <p:ph type="sldNum" sz="quarter" idx="3"/>
          </p:nvPr>
        </p:nvSpPr>
        <p:spPr bwMode="auto">
          <a:xfrm>
            <a:off x="5500688" y="6513513"/>
            <a:ext cx="420846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atin typeface="Arial" pitchFamily="34" charset="0"/>
                <a:cs typeface="+mn-cs"/>
              </a:defRPr>
            </a:lvl1pPr>
          </a:lstStyle>
          <a:p>
            <a:pPr>
              <a:defRPr/>
            </a:pPr>
            <a:fld id="{C4087FD5-DE37-46AA-A969-59D1A9980DDD}" type="slidenum">
              <a:rPr lang="cs-CZ"/>
              <a:pPr>
                <a:defRPr/>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420846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Arial" pitchFamily="34" charset="0"/>
                <a:cs typeface="+mn-cs"/>
              </a:defRPr>
            </a:lvl1pPr>
          </a:lstStyle>
          <a:p>
            <a:pPr>
              <a:defRPr/>
            </a:pPr>
            <a:endParaRPr lang="cs-CZ"/>
          </a:p>
        </p:txBody>
      </p:sp>
      <p:sp>
        <p:nvSpPr>
          <p:cNvPr id="34819" name="Rectangle 3"/>
          <p:cNvSpPr>
            <a:spLocks noGrp="1" noChangeArrowheads="1"/>
          </p:cNvSpPr>
          <p:nvPr>
            <p:ph type="dt" idx="1"/>
          </p:nvPr>
        </p:nvSpPr>
        <p:spPr bwMode="auto">
          <a:xfrm>
            <a:off x="5500688" y="0"/>
            <a:ext cx="420846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atin typeface="Arial" pitchFamily="34" charset="0"/>
                <a:cs typeface="+mn-cs"/>
              </a:defRPr>
            </a:lvl1pPr>
          </a:lstStyle>
          <a:p>
            <a:pPr>
              <a:defRPr/>
            </a:pPr>
            <a:endParaRPr lang="cs-CZ"/>
          </a:p>
        </p:txBody>
      </p:sp>
      <p:sp>
        <p:nvSpPr>
          <p:cNvPr id="3076" name="Rectangle 4"/>
          <p:cNvSpPr>
            <a:spLocks noGrp="1" noRot="1" noChangeAspect="1" noChangeArrowheads="1" noTextEdit="1"/>
          </p:cNvSpPr>
          <p:nvPr>
            <p:ph type="sldImg" idx="2"/>
          </p:nvPr>
        </p:nvSpPr>
        <p:spPr bwMode="auto">
          <a:xfrm>
            <a:off x="3248025" y="514350"/>
            <a:ext cx="3214688" cy="257175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71550" y="3257550"/>
            <a:ext cx="7767638"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4822" name="Rectangle 6"/>
          <p:cNvSpPr>
            <a:spLocks noGrp="1" noChangeArrowheads="1"/>
          </p:cNvSpPr>
          <p:nvPr>
            <p:ph type="ftr" sz="quarter" idx="4"/>
          </p:nvPr>
        </p:nvSpPr>
        <p:spPr bwMode="auto">
          <a:xfrm>
            <a:off x="0" y="6513513"/>
            <a:ext cx="420846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atin typeface="Arial" pitchFamily="34" charset="0"/>
                <a:cs typeface="+mn-cs"/>
              </a:defRPr>
            </a:lvl1pPr>
          </a:lstStyle>
          <a:p>
            <a:pPr>
              <a:defRPr/>
            </a:pPr>
            <a:endParaRPr lang="cs-CZ"/>
          </a:p>
        </p:txBody>
      </p:sp>
      <p:sp>
        <p:nvSpPr>
          <p:cNvPr id="34823" name="Rectangle 7"/>
          <p:cNvSpPr>
            <a:spLocks noGrp="1" noChangeArrowheads="1"/>
          </p:cNvSpPr>
          <p:nvPr>
            <p:ph type="sldNum" sz="quarter" idx="5"/>
          </p:nvPr>
        </p:nvSpPr>
        <p:spPr bwMode="auto">
          <a:xfrm>
            <a:off x="5500688" y="6513513"/>
            <a:ext cx="420846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atin typeface="Arial" pitchFamily="34" charset="0"/>
                <a:cs typeface="+mn-cs"/>
              </a:defRPr>
            </a:lvl1pPr>
          </a:lstStyle>
          <a:p>
            <a:pPr>
              <a:defRPr/>
            </a:pPr>
            <a:fld id="{F5914462-1F71-4CB9-A510-4C66BB59D420}"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p:txBody>
          <a:bodyPr/>
          <a:lstStyle/>
          <a:p>
            <a:pPr>
              <a:defRPr/>
            </a:pPr>
            <a:fld id="{548C1483-23CD-4370-B152-54F42FB69AC2}" type="slidenum">
              <a:rPr lang="cs-CZ" smtClean="0">
                <a:latin typeface="Arial" charset="0"/>
              </a:rPr>
              <a:pPr>
                <a:defRPr/>
              </a:pPr>
              <a:t>1</a:t>
            </a:fld>
            <a:endParaRPr lang="cs-CZ" smtClean="0">
              <a:latin typeface="Arial"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cs-CZ"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2700736" y="8948420"/>
            <a:ext cx="30603031" cy="6173470"/>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5401469" y="16322040"/>
            <a:ext cx="25201563" cy="736092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03419EF-2924-484B-A3E6-640D6346CC4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FC2E6FB9-3F75-4542-B757-BBBE7910E61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26104454" y="1153160"/>
            <a:ext cx="8100219" cy="2457704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799829" y="1153160"/>
            <a:ext cx="24114125" cy="2457704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52CAC8EE-5729-47C1-B857-04572AFBF123}"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86508269-229D-4E26-BC94-A3AA50306384}"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2843610" y="18508980"/>
            <a:ext cx="30605015" cy="5721350"/>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2843610" y="12208511"/>
            <a:ext cx="30605015" cy="630047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3B1E4DC1-EB87-4A79-85B9-E335453B52C5}"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799830" y="6720840"/>
            <a:ext cx="16107171" cy="190093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18097500" y="6720840"/>
            <a:ext cx="16107173" cy="190093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05D90D19-7C87-4AE3-96AE-70AB91C7C27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1799829" y="6447790"/>
            <a:ext cx="15908734" cy="268732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1799829" y="9135110"/>
            <a:ext cx="15908734" cy="165950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18289985" y="6447790"/>
            <a:ext cx="15914688" cy="268732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18289985" y="9135110"/>
            <a:ext cx="15914688" cy="165950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43D27EFE-BA30-4621-A07C-ECC9A75570B2}"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97E92558-9EA9-479D-B863-073621587344}"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3398834B-50D9-4F4F-A2D4-9757123276CD}"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9829" y="1146810"/>
            <a:ext cx="11844734" cy="488061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14077157" y="1146811"/>
            <a:ext cx="20127516" cy="245833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1799829" y="6027420"/>
            <a:ext cx="11844734" cy="197027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F8FAFB56-5B16-4641-87BA-6DC0E541727F}"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7056438" y="20162520"/>
            <a:ext cx="21603891" cy="2379980"/>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7056438" y="2574290"/>
            <a:ext cx="21603891" cy="172821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7056438" y="22542500"/>
            <a:ext cx="21603891" cy="33807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18FD8592-0CE8-4772-BF64-E885A4E0224A}"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00225" y="1152525"/>
            <a:ext cx="32404050" cy="4800600"/>
          </a:xfrm>
          <a:prstGeom prst="rect">
            <a:avLst/>
          </a:prstGeom>
          <a:noFill/>
          <a:ln w="9525">
            <a:noFill/>
            <a:miter lim="800000"/>
            <a:headEnd/>
            <a:tailEnd/>
          </a:ln>
        </p:spPr>
        <p:txBody>
          <a:bodyPr vert="horz" wrap="square" lIns="370332" tIns="185166" rIns="370332" bIns="185166"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1800225" y="6721475"/>
            <a:ext cx="32404050" cy="19008725"/>
          </a:xfrm>
          <a:prstGeom prst="rect">
            <a:avLst/>
          </a:prstGeom>
          <a:noFill/>
          <a:ln w="9525">
            <a:noFill/>
            <a:miter lim="800000"/>
            <a:headEnd/>
            <a:tailEnd/>
          </a:ln>
        </p:spPr>
        <p:txBody>
          <a:bodyPr vert="horz" wrap="square" lIns="370332" tIns="185166" rIns="370332" bIns="185166"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1800225" y="26230263"/>
            <a:ext cx="8401050" cy="2000250"/>
          </a:xfrm>
          <a:prstGeom prst="rect">
            <a:avLst/>
          </a:prstGeom>
          <a:noFill/>
          <a:ln w="9525">
            <a:noFill/>
            <a:miter lim="800000"/>
            <a:headEnd/>
            <a:tailEnd/>
          </a:ln>
          <a:effectLst/>
        </p:spPr>
        <p:txBody>
          <a:bodyPr vert="horz" wrap="square" lIns="370332" tIns="185166" rIns="370332" bIns="185166" numCol="1" anchor="t" anchorCtr="0" compatLnSpc="1">
            <a:prstTxWarp prst="textNoShape">
              <a:avLst/>
            </a:prstTxWarp>
          </a:bodyPr>
          <a:lstStyle>
            <a:lvl1pPr>
              <a:defRPr sz="5700">
                <a:latin typeface="Arial" pitchFamily="34" charset="0"/>
                <a:cs typeface="+mn-cs"/>
              </a:defRPr>
            </a:lvl1pPr>
          </a:lstStyle>
          <a:p>
            <a:pPr>
              <a:defRPr/>
            </a:pPr>
            <a:endParaRPr lang="cs-CZ"/>
          </a:p>
        </p:txBody>
      </p:sp>
      <p:sp>
        <p:nvSpPr>
          <p:cNvPr id="1029" name="Rectangle 5"/>
          <p:cNvSpPr>
            <a:spLocks noGrp="1" noChangeArrowheads="1"/>
          </p:cNvSpPr>
          <p:nvPr>
            <p:ph type="ftr" sz="quarter" idx="3"/>
          </p:nvPr>
        </p:nvSpPr>
        <p:spPr bwMode="auto">
          <a:xfrm>
            <a:off x="12301538" y="26230263"/>
            <a:ext cx="11401425" cy="2000250"/>
          </a:xfrm>
          <a:prstGeom prst="rect">
            <a:avLst/>
          </a:prstGeom>
          <a:noFill/>
          <a:ln w="9525">
            <a:noFill/>
            <a:miter lim="800000"/>
            <a:headEnd/>
            <a:tailEnd/>
          </a:ln>
          <a:effectLst/>
        </p:spPr>
        <p:txBody>
          <a:bodyPr vert="horz" wrap="square" lIns="370332" tIns="185166" rIns="370332" bIns="185166" numCol="1" anchor="t" anchorCtr="0" compatLnSpc="1">
            <a:prstTxWarp prst="textNoShape">
              <a:avLst/>
            </a:prstTxWarp>
          </a:bodyPr>
          <a:lstStyle>
            <a:lvl1pPr algn="ctr">
              <a:defRPr sz="5700">
                <a:latin typeface="Arial" pitchFamily="34" charset="0"/>
                <a:cs typeface="+mn-cs"/>
              </a:defRPr>
            </a:lvl1pPr>
          </a:lstStyle>
          <a:p>
            <a:pPr>
              <a:defRPr/>
            </a:pPr>
            <a:endParaRPr lang="cs-CZ"/>
          </a:p>
        </p:txBody>
      </p:sp>
      <p:sp>
        <p:nvSpPr>
          <p:cNvPr id="1030" name="Rectangle 6"/>
          <p:cNvSpPr>
            <a:spLocks noGrp="1" noChangeArrowheads="1"/>
          </p:cNvSpPr>
          <p:nvPr>
            <p:ph type="sldNum" sz="quarter" idx="4"/>
          </p:nvPr>
        </p:nvSpPr>
        <p:spPr bwMode="auto">
          <a:xfrm>
            <a:off x="25803225" y="26230263"/>
            <a:ext cx="8401050" cy="2000250"/>
          </a:xfrm>
          <a:prstGeom prst="rect">
            <a:avLst/>
          </a:prstGeom>
          <a:noFill/>
          <a:ln w="9525">
            <a:noFill/>
            <a:miter lim="800000"/>
            <a:headEnd/>
            <a:tailEnd/>
          </a:ln>
          <a:effectLst/>
        </p:spPr>
        <p:txBody>
          <a:bodyPr vert="horz" wrap="square" lIns="370332" tIns="185166" rIns="370332" bIns="185166" numCol="1" anchor="t" anchorCtr="0" compatLnSpc="1">
            <a:prstTxWarp prst="textNoShape">
              <a:avLst/>
            </a:prstTxWarp>
          </a:bodyPr>
          <a:lstStyle>
            <a:lvl1pPr algn="r">
              <a:defRPr sz="5700">
                <a:latin typeface="Arial" pitchFamily="34" charset="0"/>
                <a:cs typeface="+mn-cs"/>
              </a:defRPr>
            </a:lvl1pPr>
          </a:lstStyle>
          <a:p>
            <a:pPr>
              <a:defRPr/>
            </a:pPr>
            <a:fld id="{7F2FABAF-221E-4278-97F1-9F549BAE61BB}"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03638" rtl="0" eaLnBrk="0" fontAlgn="base" hangingPunct="0">
        <a:spcBef>
          <a:spcPct val="0"/>
        </a:spcBef>
        <a:spcAft>
          <a:spcPct val="0"/>
        </a:spcAft>
        <a:defRPr sz="17800">
          <a:solidFill>
            <a:schemeClr val="tx2"/>
          </a:solidFill>
          <a:latin typeface="+mj-lt"/>
          <a:ea typeface="+mj-ea"/>
          <a:cs typeface="+mj-cs"/>
        </a:defRPr>
      </a:lvl1pPr>
      <a:lvl2pPr algn="ctr" defTabSz="3703638" rtl="0" eaLnBrk="0" fontAlgn="base" hangingPunct="0">
        <a:spcBef>
          <a:spcPct val="0"/>
        </a:spcBef>
        <a:spcAft>
          <a:spcPct val="0"/>
        </a:spcAft>
        <a:defRPr sz="17800">
          <a:solidFill>
            <a:schemeClr val="tx2"/>
          </a:solidFill>
          <a:latin typeface="Arial" pitchFamily="34" charset="0"/>
        </a:defRPr>
      </a:lvl2pPr>
      <a:lvl3pPr algn="ctr" defTabSz="3703638" rtl="0" eaLnBrk="0" fontAlgn="base" hangingPunct="0">
        <a:spcBef>
          <a:spcPct val="0"/>
        </a:spcBef>
        <a:spcAft>
          <a:spcPct val="0"/>
        </a:spcAft>
        <a:defRPr sz="17800">
          <a:solidFill>
            <a:schemeClr val="tx2"/>
          </a:solidFill>
          <a:latin typeface="Arial" pitchFamily="34" charset="0"/>
        </a:defRPr>
      </a:lvl3pPr>
      <a:lvl4pPr algn="ctr" defTabSz="3703638" rtl="0" eaLnBrk="0" fontAlgn="base" hangingPunct="0">
        <a:spcBef>
          <a:spcPct val="0"/>
        </a:spcBef>
        <a:spcAft>
          <a:spcPct val="0"/>
        </a:spcAft>
        <a:defRPr sz="17800">
          <a:solidFill>
            <a:schemeClr val="tx2"/>
          </a:solidFill>
          <a:latin typeface="Arial" pitchFamily="34" charset="0"/>
        </a:defRPr>
      </a:lvl4pPr>
      <a:lvl5pPr algn="ctr" defTabSz="3703638" rtl="0" eaLnBrk="0" fontAlgn="base" hangingPunct="0">
        <a:spcBef>
          <a:spcPct val="0"/>
        </a:spcBef>
        <a:spcAft>
          <a:spcPct val="0"/>
        </a:spcAft>
        <a:defRPr sz="17800">
          <a:solidFill>
            <a:schemeClr val="tx2"/>
          </a:solidFill>
          <a:latin typeface="Arial" pitchFamily="34" charset="0"/>
        </a:defRPr>
      </a:lvl5pPr>
      <a:lvl6pPr marL="457200" algn="ctr" defTabSz="3703638" rtl="0" fontAlgn="base">
        <a:spcBef>
          <a:spcPct val="0"/>
        </a:spcBef>
        <a:spcAft>
          <a:spcPct val="0"/>
        </a:spcAft>
        <a:defRPr sz="17800">
          <a:solidFill>
            <a:schemeClr val="tx2"/>
          </a:solidFill>
          <a:latin typeface="Arial" pitchFamily="34" charset="0"/>
        </a:defRPr>
      </a:lvl6pPr>
      <a:lvl7pPr marL="914400" algn="ctr" defTabSz="3703638" rtl="0" fontAlgn="base">
        <a:spcBef>
          <a:spcPct val="0"/>
        </a:spcBef>
        <a:spcAft>
          <a:spcPct val="0"/>
        </a:spcAft>
        <a:defRPr sz="17800">
          <a:solidFill>
            <a:schemeClr val="tx2"/>
          </a:solidFill>
          <a:latin typeface="Arial" pitchFamily="34" charset="0"/>
        </a:defRPr>
      </a:lvl7pPr>
      <a:lvl8pPr marL="1371600" algn="ctr" defTabSz="3703638" rtl="0" fontAlgn="base">
        <a:spcBef>
          <a:spcPct val="0"/>
        </a:spcBef>
        <a:spcAft>
          <a:spcPct val="0"/>
        </a:spcAft>
        <a:defRPr sz="17800">
          <a:solidFill>
            <a:schemeClr val="tx2"/>
          </a:solidFill>
          <a:latin typeface="Arial" pitchFamily="34" charset="0"/>
        </a:defRPr>
      </a:lvl8pPr>
      <a:lvl9pPr marL="1828800" algn="ctr" defTabSz="3703638" rtl="0" fontAlgn="base">
        <a:spcBef>
          <a:spcPct val="0"/>
        </a:spcBef>
        <a:spcAft>
          <a:spcPct val="0"/>
        </a:spcAft>
        <a:defRPr sz="17800">
          <a:solidFill>
            <a:schemeClr val="tx2"/>
          </a:solidFill>
          <a:latin typeface="Arial" pitchFamily="34" charset="0"/>
        </a:defRPr>
      </a:lvl9pPr>
    </p:titleStyle>
    <p:bodyStyle>
      <a:lvl1pPr marL="1389063" indent="-1389063" algn="l" defTabSz="3703638" rtl="0" eaLnBrk="0" fontAlgn="base" hangingPunct="0">
        <a:spcBef>
          <a:spcPct val="20000"/>
        </a:spcBef>
        <a:spcAft>
          <a:spcPct val="0"/>
        </a:spcAft>
        <a:buChar char="•"/>
        <a:defRPr sz="13000">
          <a:solidFill>
            <a:schemeClr val="tx1"/>
          </a:solidFill>
          <a:latin typeface="+mn-lt"/>
          <a:ea typeface="+mn-ea"/>
          <a:cs typeface="+mn-cs"/>
        </a:defRPr>
      </a:lvl1pPr>
      <a:lvl2pPr marL="3008313" indent="-1157288" algn="l" defTabSz="3703638" rtl="0" eaLnBrk="0" fontAlgn="base" hangingPunct="0">
        <a:spcBef>
          <a:spcPct val="20000"/>
        </a:spcBef>
        <a:spcAft>
          <a:spcPct val="0"/>
        </a:spcAft>
        <a:buChar char="–"/>
        <a:defRPr sz="11300">
          <a:solidFill>
            <a:schemeClr val="tx1"/>
          </a:solidFill>
          <a:latin typeface="+mn-lt"/>
        </a:defRPr>
      </a:lvl2pPr>
      <a:lvl3pPr marL="4629150" indent="-925513" algn="l" defTabSz="3703638" rtl="0" eaLnBrk="0" fontAlgn="base" hangingPunct="0">
        <a:spcBef>
          <a:spcPct val="20000"/>
        </a:spcBef>
        <a:spcAft>
          <a:spcPct val="0"/>
        </a:spcAft>
        <a:buChar char="•"/>
        <a:defRPr sz="9700">
          <a:solidFill>
            <a:schemeClr val="tx1"/>
          </a:solidFill>
          <a:latin typeface="+mn-lt"/>
        </a:defRPr>
      </a:lvl3pPr>
      <a:lvl4pPr marL="6480175" indent="-925513" algn="l" defTabSz="3703638" rtl="0" eaLnBrk="0" fontAlgn="base" hangingPunct="0">
        <a:spcBef>
          <a:spcPct val="20000"/>
        </a:spcBef>
        <a:spcAft>
          <a:spcPct val="0"/>
        </a:spcAft>
        <a:buChar char="–"/>
        <a:defRPr sz="8100">
          <a:solidFill>
            <a:schemeClr val="tx1"/>
          </a:solidFill>
          <a:latin typeface="+mn-lt"/>
        </a:defRPr>
      </a:lvl4pPr>
      <a:lvl5pPr marL="8332788" indent="-925513" algn="l" defTabSz="3703638" rtl="0" eaLnBrk="0" fontAlgn="base" hangingPunct="0">
        <a:spcBef>
          <a:spcPct val="20000"/>
        </a:spcBef>
        <a:spcAft>
          <a:spcPct val="0"/>
        </a:spcAft>
        <a:buChar char="»"/>
        <a:defRPr sz="8100">
          <a:solidFill>
            <a:schemeClr val="tx1"/>
          </a:solidFill>
          <a:latin typeface="+mn-lt"/>
        </a:defRPr>
      </a:lvl5pPr>
      <a:lvl6pPr marL="8789988" indent="-925513" algn="l" defTabSz="3703638" rtl="0" fontAlgn="base">
        <a:spcBef>
          <a:spcPct val="20000"/>
        </a:spcBef>
        <a:spcAft>
          <a:spcPct val="0"/>
        </a:spcAft>
        <a:buChar char="»"/>
        <a:defRPr sz="8100">
          <a:solidFill>
            <a:schemeClr val="tx1"/>
          </a:solidFill>
          <a:latin typeface="+mn-lt"/>
        </a:defRPr>
      </a:lvl6pPr>
      <a:lvl7pPr marL="9247188" indent="-925513" algn="l" defTabSz="3703638" rtl="0" fontAlgn="base">
        <a:spcBef>
          <a:spcPct val="20000"/>
        </a:spcBef>
        <a:spcAft>
          <a:spcPct val="0"/>
        </a:spcAft>
        <a:buChar char="»"/>
        <a:defRPr sz="8100">
          <a:solidFill>
            <a:schemeClr val="tx1"/>
          </a:solidFill>
          <a:latin typeface="+mn-lt"/>
        </a:defRPr>
      </a:lvl7pPr>
      <a:lvl8pPr marL="9704388" indent="-925513" algn="l" defTabSz="3703638" rtl="0" fontAlgn="base">
        <a:spcBef>
          <a:spcPct val="20000"/>
        </a:spcBef>
        <a:spcAft>
          <a:spcPct val="0"/>
        </a:spcAft>
        <a:buChar char="»"/>
        <a:defRPr sz="8100">
          <a:solidFill>
            <a:schemeClr val="tx1"/>
          </a:solidFill>
          <a:latin typeface="+mn-lt"/>
        </a:defRPr>
      </a:lvl8pPr>
      <a:lvl9pPr marL="10161588" indent="-925513" algn="l" defTabSz="3703638" rtl="0" fontAlgn="base">
        <a:spcBef>
          <a:spcPct val="20000"/>
        </a:spcBef>
        <a:spcAft>
          <a:spcPct val="0"/>
        </a:spcAft>
        <a:buChar char="»"/>
        <a:defRPr sz="81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www.wko.at/" TargetMode="External"/><Relationship Id="rId18" Type="http://schemas.openxmlformats.org/officeDocument/2006/relationships/hyperlink" Target="http://www.germany.travel.de/" TargetMode="External"/><Relationship Id="rId3" Type="http://schemas.openxmlformats.org/officeDocument/2006/relationships/image" Target="../media/image1.png"/><Relationship Id="rId7" Type="http://schemas.openxmlformats.org/officeDocument/2006/relationships/chart" Target="../charts/chart1.xml"/><Relationship Id="rId12" Type="http://schemas.openxmlformats.org/officeDocument/2006/relationships/hyperlink" Target="http://www.advantageaustria.org/" TargetMode="External"/><Relationship Id="rId17" Type="http://schemas.openxmlformats.org/officeDocument/2006/relationships/hyperlink" Target="http://www.deutschland-extravel.de/" TargetMode="External"/><Relationship Id="rId2" Type="http://schemas.openxmlformats.org/officeDocument/2006/relationships/notesSlide" Target="../notesSlides/notesSlide1.xml"/><Relationship Id="rId16" Type="http://schemas.openxmlformats.org/officeDocument/2006/relationships/hyperlink" Target="http://www.hst.cz/"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hyperlink" Target="http://www.bvdu-cr.de/" TargetMode="External"/><Relationship Id="rId5" Type="http://schemas.openxmlformats.org/officeDocument/2006/relationships/image" Target="../media/image3.png"/><Relationship Id="rId15" Type="http://schemas.openxmlformats.org/officeDocument/2006/relationships/hyperlink" Target="http://www.austria.info/de" TargetMode="External"/><Relationship Id="rId10" Type="http://schemas.openxmlformats.org/officeDocument/2006/relationships/hyperlink" Target="http://www.tschechien.ahk.de/" TargetMode="External"/><Relationship Id="rId19" Type="http://schemas.openxmlformats.org/officeDocument/2006/relationships/image" Target="../media/image6.png"/><Relationship Id="rId4" Type="http://schemas.openxmlformats.org/officeDocument/2006/relationships/image" Target="../media/image2.png"/><Relationship Id="rId9" Type="http://schemas.openxmlformats.org/officeDocument/2006/relationships/hyperlink" Target="http://www.dtihk.cz/" TargetMode="External"/><Relationship Id="rId14" Type="http://schemas.openxmlformats.org/officeDocument/2006/relationships/hyperlink" Target="http://www.oetgw-rchs.org/"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Obdélník 169"/>
          <p:cNvSpPr>
            <a:spLocks noChangeArrowheads="1"/>
          </p:cNvSpPr>
          <p:nvPr/>
        </p:nvSpPr>
        <p:spPr bwMode="auto">
          <a:xfrm>
            <a:off x="357188" y="15044738"/>
            <a:ext cx="4857750" cy="6929437"/>
          </a:xfrm>
          <a:prstGeom prst="rect">
            <a:avLst/>
          </a:prstGeom>
          <a:solidFill>
            <a:schemeClr val="bg1"/>
          </a:solidFill>
          <a:ln w="9525" algn="ctr">
            <a:solidFill>
              <a:schemeClr val="tx1"/>
            </a:solidFill>
            <a:round/>
            <a:headEnd/>
            <a:tailEnd/>
          </a:ln>
        </p:spPr>
        <p:txBody>
          <a:bodyPr/>
          <a:lstStyle/>
          <a:p>
            <a:pPr defTabSz="3703638"/>
            <a:endParaRPr lang="cs-CZ"/>
          </a:p>
        </p:txBody>
      </p:sp>
      <p:sp>
        <p:nvSpPr>
          <p:cNvPr id="2051" name="Obdélník 168"/>
          <p:cNvSpPr>
            <a:spLocks noChangeArrowheads="1"/>
          </p:cNvSpPr>
          <p:nvPr/>
        </p:nvSpPr>
        <p:spPr bwMode="auto">
          <a:xfrm>
            <a:off x="5357813" y="15044738"/>
            <a:ext cx="4643437" cy="6929437"/>
          </a:xfrm>
          <a:prstGeom prst="rect">
            <a:avLst/>
          </a:prstGeom>
          <a:solidFill>
            <a:schemeClr val="bg1"/>
          </a:solidFill>
          <a:ln w="9525" algn="ctr">
            <a:solidFill>
              <a:schemeClr val="tx1"/>
            </a:solidFill>
            <a:round/>
            <a:headEnd/>
            <a:tailEnd/>
          </a:ln>
        </p:spPr>
        <p:txBody>
          <a:bodyPr/>
          <a:lstStyle/>
          <a:p>
            <a:pPr defTabSz="3703638"/>
            <a:endParaRPr lang="cs-CZ"/>
          </a:p>
        </p:txBody>
      </p:sp>
      <p:sp>
        <p:nvSpPr>
          <p:cNvPr id="2052" name="Obdélník 167"/>
          <p:cNvSpPr>
            <a:spLocks noChangeArrowheads="1"/>
          </p:cNvSpPr>
          <p:nvPr/>
        </p:nvSpPr>
        <p:spPr bwMode="auto">
          <a:xfrm>
            <a:off x="10144125" y="15044738"/>
            <a:ext cx="5000625" cy="6929437"/>
          </a:xfrm>
          <a:prstGeom prst="rect">
            <a:avLst/>
          </a:prstGeom>
          <a:solidFill>
            <a:schemeClr val="bg1"/>
          </a:solidFill>
          <a:ln w="9525" algn="ctr">
            <a:solidFill>
              <a:schemeClr val="tx1"/>
            </a:solidFill>
            <a:round/>
            <a:headEnd/>
            <a:tailEnd/>
          </a:ln>
        </p:spPr>
        <p:txBody>
          <a:bodyPr/>
          <a:lstStyle/>
          <a:p>
            <a:pPr defTabSz="3703638"/>
            <a:endParaRPr lang="cs-CZ"/>
          </a:p>
        </p:txBody>
      </p:sp>
      <p:sp>
        <p:nvSpPr>
          <p:cNvPr id="2053" name="Obdélník 166"/>
          <p:cNvSpPr>
            <a:spLocks noChangeArrowheads="1"/>
          </p:cNvSpPr>
          <p:nvPr/>
        </p:nvSpPr>
        <p:spPr bwMode="auto">
          <a:xfrm>
            <a:off x="15430500" y="15044738"/>
            <a:ext cx="5500688" cy="6929437"/>
          </a:xfrm>
          <a:prstGeom prst="rect">
            <a:avLst/>
          </a:prstGeom>
          <a:solidFill>
            <a:schemeClr val="bg1"/>
          </a:solidFill>
          <a:ln w="9525" algn="ctr">
            <a:solidFill>
              <a:schemeClr val="tx1"/>
            </a:solidFill>
            <a:round/>
            <a:headEnd/>
            <a:tailEnd/>
          </a:ln>
        </p:spPr>
        <p:txBody>
          <a:bodyPr/>
          <a:lstStyle/>
          <a:p>
            <a:pPr defTabSz="3703638"/>
            <a:endParaRPr lang="cs-CZ"/>
          </a:p>
        </p:txBody>
      </p:sp>
      <p:sp>
        <p:nvSpPr>
          <p:cNvPr id="2054" name="Obdélník 165"/>
          <p:cNvSpPr>
            <a:spLocks noChangeArrowheads="1"/>
          </p:cNvSpPr>
          <p:nvPr/>
        </p:nvSpPr>
        <p:spPr bwMode="auto">
          <a:xfrm>
            <a:off x="21216938" y="15044738"/>
            <a:ext cx="4071937" cy="6929437"/>
          </a:xfrm>
          <a:prstGeom prst="rect">
            <a:avLst/>
          </a:prstGeom>
          <a:solidFill>
            <a:schemeClr val="bg1"/>
          </a:solidFill>
          <a:ln w="9525" algn="ctr">
            <a:solidFill>
              <a:schemeClr val="tx1"/>
            </a:solidFill>
            <a:round/>
            <a:headEnd/>
            <a:tailEnd/>
          </a:ln>
        </p:spPr>
        <p:txBody>
          <a:bodyPr/>
          <a:lstStyle/>
          <a:p>
            <a:pPr defTabSz="3703638"/>
            <a:endParaRPr lang="cs-CZ"/>
          </a:p>
        </p:txBody>
      </p:sp>
      <p:sp>
        <p:nvSpPr>
          <p:cNvPr id="2055" name="Obdélník 164"/>
          <p:cNvSpPr>
            <a:spLocks noChangeArrowheads="1"/>
          </p:cNvSpPr>
          <p:nvPr/>
        </p:nvSpPr>
        <p:spPr bwMode="auto">
          <a:xfrm>
            <a:off x="25431750" y="15044738"/>
            <a:ext cx="4324350" cy="6929437"/>
          </a:xfrm>
          <a:prstGeom prst="rect">
            <a:avLst/>
          </a:prstGeom>
          <a:solidFill>
            <a:schemeClr val="bg1"/>
          </a:solidFill>
          <a:ln w="9525" algn="ctr">
            <a:solidFill>
              <a:schemeClr val="tx1"/>
            </a:solidFill>
            <a:round/>
            <a:headEnd/>
            <a:tailEnd/>
          </a:ln>
        </p:spPr>
        <p:txBody>
          <a:bodyPr/>
          <a:lstStyle/>
          <a:p>
            <a:pPr defTabSz="3703638"/>
            <a:endParaRPr lang="cs-CZ"/>
          </a:p>
        </p:txBody>
      </p:sp>
      <p:sp>
        <p:nvSpPr>
          <p:cNvPr id="2056" name="Obdélník 163"/>
          <p:cNvSpPr>
            <a:spLocks noChangeArrowheads="1"/>
          </p:cNvSpPr>
          <p:nvPr/>
        </p:nvSpPr>
        <p:spPr bwMode="auto">
          <a:xfrm>
            <a:off x="29891038" y="15044738"/>
            <a:ext cx="5899150" cy="6929437"/>
          </a:xfrm>
          <a:prstGeom prst="rect">
            <a:avLst/>
          </a:prstGeom>
          <a:solidFill>
            <a:schemeClr val="bg1"/>
          </a:solidFill>
          <a:ln w="9525" algn="ctr">
            <a:solidFill>
              <a:schemeClr val="tx1"/>
            </a:solidFill>
            <a:round/>
            <a:headEnd/>
            <a:tailEnd/>
          </a:ln>
        </p:spPr>
        <p:txBody>
          <a:bodyPr/>
          <a:lstStyle/>
          <a:p>
            <a:pPr defTabSz="3703638"/>
            <a:endParaRPr lang="cs-CZ"/>
          </a:p>
        </p:txBody>
      </p:sp>
      <p:sp>
        <p:nvSpPr>
          <p:cNvPr id="161" name="Obdélník 160"/>
          <p:cNvSpPr/>
          <p:nvPr/>
        </p:nvSpPr>
        <p:spPr bwMode="auto">
          <a:xfrm>
            <a:off x="25431750" y="13115925"/>
            <a:ext cx="4302125" cy="1855788"/>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a:lstStyle/>
          <a:p>
            <a:pPr defTabSz="3703638">
              <a:defRPr/>
            </a:pPr>
            <a:endParaRPr lang="cs-CZ" dirty="0">
              <a:latin typeface="Arial" pitchFamily="34" charset="0"/>
              <a:cs typeface="+mn-cs"/>
            </a:endParaRPr>
          </a:p>
        </p:txBody>
      </p:sp>
      <p:sp>
        <p:nvSpPr>
          <p:cNvPr id="160" name="Obdélník 159"/>
          <p:cNvSpPr/>
          <p:nvPr/>
        </p:nvSpPr>
        <p:spPr bwMode="auto">
          <a:xfrm>
            <a:off x="21216938" y="13115925"/>
            <a:ext cx="4071937" cy="1855788"/>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a:lstStyle/>
          <a:p>
            <a:pPr defTabSz="3703638">
              <a:defRPr/>
            </a:pPr>
            <a:endParaRPr lang="cs-CZ" dirty="0">
              <a:latin typeface="Arial" pitchFamily="34" charset="0"/>
              <a:cs typeface="+mn-cs"/>
            </a:endParaRPr>
          </a:p>
        </p:txBody>
      </p:sp>
      <p:sp>
        <p:nvSpPr>
          <p:cNvPr id="159" name="Obdélník 158"/>
          <p:cNvSpPr/>
          <p:nvPr/>
        </p:nvSpPr>
        <p:spPr bwMode="auto">
          <a:xfrm>
            <a:off x="15430500" y="13115925"/>
            <a:ext cx="5500688" cy="1857375"/>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a:lstStyle/>
          <a:p>
            <a:pPr defTabSz="3703638">
              <a:defRPr/>
            </a:pPr>
            <a:endParaRPr lang="cs-CZ" dirty="0">
              <a:latin typeface="Arial" pitchFamily="34" charset="0"/>
              <a:cs typeface="+mn-cs"/>
            </a:endParaRPr>
          </a:p>
        </p:txBody>
      </p:sp>
      <p:sp>
        <p:nvSpPr>
          <p:cNvPr id="158" name="Obdélník 157"/>
          <p:cNvSpPr/>
          <p:nvPr/>
        </p:nvSpPr>
        <p:spPr bwMode="auto">
          <a:xfrm>
            <a:off x="29891038" y="13115925"/>
            <a:ext cx="5899150" cy="1855788"/>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a:lstStyle/>
          <a:p>
            <a:pPr defTabSz="3703638">
              <a:defRPr/>
            </a:pPr>
            <a:endParaRPr lang="cs-CZ" dirty="0">
              <a:latin typeface="Arial" pitchFamily="34" charset="0"/>
              <a:cs typeface="+mn-cs"/>
            </a:endParaRPr>
          </a:p>
        </p:txBody>
      </p:sp>
      <p:sp>
        <p:nvSpPr>
          <p:cNvPr id="157" name="Obdélník 156"/>
          <p:cNvSpPr/>
          <p:nvPr/>
        </p:nvSpPr>
        <p:spPr bwMode="auto">
          <a:xfrm>
            <a:off x="5357813" y="13115925"/>
            <a:ext cx="4643437" cy="1857375"/>
          </a:xfrm>
          <a:prstGeom prst="rect">
            <a:avLst/>
          </a:prstGeom>
          <a:solidFill>
            <a:schemeClr val="bg1">
              <a:lumMod val="90000"/>
            </a:schemeClr>
          </a:solidFill>
          <a:ln w="9525" cap="flat" cmpd="sng" algn="ctr">
            <a:solidFill>
              <a:schemeClr val="tx1"/>
            </a:solidFill>
            <a:prstDash val="solid"/>
            <a:round/>
            <a:headEnd type="none" w="med" len="med"/>
            <a:tailEnd type="none" w="med" len="med"/>
          </a:ln>
          <a:effectLst/>
        </p:spPr>
        <p:txBody>
          <a:bodyPr/>
          <a:lstStyle/>
          <a:p>
            <a:pPr defTabSz="3703638">
              <a:defRPr/>
            </a:pPr>
            <a:endParaRPr lang="cs-CZ" dirty="0">
              <a:latin typeface="Arial" pitchFamily="34" charset="0"/>
              <a:cs typeface="+mn-cs"/>
            </a:endParaRPr>
          </a:p>
        </p:txBody>
      </p:sp>
      <p:sp>
        <p:nvSpPr>
          <p:cNvPr id="13326" name="Rectangle 4"/>
          <p:cNvSpPr>
            <a:spLocks noChangeArrowheads="1"/>
          </p:cNvSpPr>
          <p:nvPr/>
        </p:nvSpPr>
        <p:spPr bwMode="auto">
          <a:xfrm>
            <a:off x="5672138" y="1133475"/>
            <a:ext cx="24210962" cy="3416300"/>
          </a:xfrm>
          <a:prstGeom prst="rect">
            <a:avLst/>
          </a:prstGeom>
          <a:noFill/>
          <a:ln w="9525">
            <a:noFill/>
            <a:miter lim="800000"/>
            <a:headEnd/>
            <a:tailEnd/>
          </a:ln>
        </p:spPr>
        <p:txBody>
          <a:bodyPr anchor="ctr">
            <a:spAutoFit/>
          </a:bodyPr>
          <a:lstStyle/>
          <a:p>
            <a:pPr algn="ctr">
              <a:defRPr/>
            </a:pPr>
            <a:r>
              <a:rPr lang="de-DE" sz="6000" b="1" dirty="0">
                <a:solidFill>
                  <a:srgbClr val="000000"/>
                </a:solidFill>
                <a:latin typeface="+mn-lt"/>
                <a:cs typeface="Times New Roman" pitchFamily="18" charset="0"/>
              </a:rPr>
              <a:t>Wirtschaftliche Institutionen aus dem deutschsprachigen Raum in Tschechien</a:t>
            </a:r>
            <a:endParaRPr lang="de-DE" sz="6000" dirty="0">
              <a:latin typeface="+mn-lt"/>
            </a:endParaRPr>
          </a:p>
          <a:p>
            <a:pPr algn="ctr">
              <a:defRPr/>
            </a:pPr>
            <a:r>
              <a:rPr lang="de-DE" sz="4800" dirty="0" err="1">
                <a:latin typeface="+mn-lt"/>
                <a:cs typeface="Times New Roman" pitchFamily="18" charset="0"/>
              </a:rPr>
              <a:t>Mgr</a:t>
            </a:r>
            <a:r>
              <a:rPr lang="de-DE" sz="4800" dirty="0">
                <a:latin typeface="+mn-lt"/>
                <a:cs typeface="Times New Roman" pitchFamily="18" charset="0"/>
              </a:rPr>
              <a:t>. Pavel </a:t>
            </a:r>
            <a:r>
              <a:rPr lang="de-DE" sz="4800" dirty="0" err="1">
                <a:latin typeface="+mn-lt"/>
                <a:cs typeface="Times New Roman" pitchFamily="18" charset="0"/>
              </a:rPr>
              <a:t>Zlatníček</a:t>
            </a:r>
            <a:r>
              <a:rPr lang="de-DE" sz="4800" dirty="0">
                <a:latin typeface="+mn-lt"/>
                <a:cs typeface="Times New Roman" pitchFamily="18" charset="0"/>
              </a:rPr>
              <a:t> </a:t>
            </a:r>
            <a:endParaRPr lang="de-DE" sz="4800" dirty="0">
              <a:latin typeface="+mn-lt"/>
            </a:endParaRPr>
          </a:p>
          <a:p>
            <a:pPr algn="ctr">
              <a:defRPr/>
            </a:pPr>
            <a:endParaRPr lang="de-DE" sz="4800" dirty="0">
              <a:latin typeface="+mn-lt"/>
              <a:cs typeface="Times New Roman" pitchFamily="18" charset="0"/>
            </a:endParaRPr>
          </a:p>
        </p:txBody>
      </p:sp>
      <p:sp>
        <p:nvSpPr>
          <p:cNvPr id="2063" name="Rectangle 6"/>
          <p:cNvSpPr>
            <a:spLocks noChangeArrowheads="1"/>
          </p:cNvSpPr>
          <p:nvPr/>
        </p:nvSpPr>
        <p:spPr bwMode="auto">
          <a:xfrm flipV="1">
            <a:off x="10858500" y="3614738"/>
            <a:ext cx="14398625" cy="769937"/>
          </a:xfrm>
          <a:prstGeom prst="rect">
            <a:avLst/>
          </a:prstGeom>
          <a:noFill/>
          <a:ln w="9525">
            <a:noFill/>
            <a:miter lim="800000"/>
            <a:headEnd/>
            <a:tailEnd/>
          </a:ln>
        </p:spPr>
        <p:txBody>
          <a:bodyPr rot="10800000" anchor="ctr">
            <a:spAutoFit/>
          </a:bodyPr>
          <a:lstStyle/>
          <a:p>
            <a:pPr algn="ctr"/>
            <a:endParaRPr lang="de-DE" sz="4400" b="1" i="1">
              <a:latin typeface="Times New Roman" pitchFamily="18" charset="0"/>
            </a:endParaRPr>
          </a:p>
        </p:txBody>
      </p:sp>
      <p:sp>
        <p:nvSpPr>
          <p:cNvPr id="13328" name="Text Box 10"/>
          <p:cNvSpPr txBox="1">
            <a:spLocks noChangeArrowheads="1"/>
          </p:cNvSpPr>
          <p:nvPr/>
        </p:nvSpPr>
        <p:spPr bwMode="auto">
          <a:xfrm>
            <a:off x="8866188" y="3829050"/>
            <a:ext cx="18272125" cy="1477963"/>
          </a:xfrm>
          <a:prstGeom prst="rect">
            <a:avLst/>
          </a:prstGeom>
          <a:noFill/>
          <a:ln w="9525">
            <a:noFill/>
            <a:miter lim="800000"/>
            <a:headEnd/>
            <a:tailEnd/>
          </a:ln>
        </p:spPr>
        <p:txBody>
          <a:bodyPr>
            <a:spAutoFit/>
          </a:bodyPr>
          <a:lstStyle/>
          <a:p>
            <a:pPr algn="ctr" defTabSz="3703638">
              <a:defRPr/>
            </a:pPr>
            <a:r>
              <a:rPr lang="de-DE" sz="3600" dirty="0">
                <a:latin typeface="+mn-lt"/>
              </a:rPr>
              <a:t>Pädagogische Fakultät der Masaryk Universität, </a:t>
            </a:r>
          </a:p>
          <a:p>
            <a:pPr algn="ctr" defTabSz="3703638">
              <a:defRPr/>
            </a:pPr>
            <a:r>
              <a:rPr lang="de-DE" sz="3600" dirty="0" err="1">
                <a:latin typeface="+mn-lt"/>
              </a:rPr>
              <a:t>Poříčí</a:t>
            </a:r>
            <a:r>
              <a:rPr lang="de-DE" sz="3600" dirty="0">
                <a:latin typeface="+mn-lt"/>
              </a:rPr>
              <a:t>  7, 603 00 Brno</a:t>
            </a:r>
          </a:p>
          <a:p>
            <a:pPr algn="ctr" defTabSz="3703638">
              <a:spcBef>
                <a:spcPct val="50000"/>
              </a:spcBef>
              <a:defRPr/>
            </a:pPr>
            <a:endParaRPr lang="de-DE" dirty="0">
              <a:latin typeface="+mn-lt"/>
            </a:endParaRPr>
          </a:p>
        </p:txBody>
      </p:sp>
      <p:sp>
        <p:nvSpPr>
          <p:cNvPr id="2065" name="Text Box 12"/>
          <p:cNvSpPr txBox="1">
            <a:spLocks noChangeArrowheads="1"/>
          </p:cNvSpPr>
          <p:nvPr/>
        </p:nvSpPr>
        <p:spPr bwMode="auto">
          <a:xfrm>
            <a:off x="1890713" y="2765425"/>
            <a:ext cx="3419475" cy="276225"/>
          </a:xfrm>
          <a:prstGeom prst="rect">
            <a:avLst/>
          </a:prstGeom>
          <a:noFill/>
          <a:ln w="9525">
            <a:noFill/>
            <a:miter lim="800000"/>
            <a:headEnd/>
            <a:tailEnd/>
          </a:ln>
        </p:spPr>
        <p:txBody>
          <a:bodyPr>
            <a:spAutoFit/>
          </a:bodyPr>
          <a:lstStyle/>
          <a:p>
            <a:pPr defTabSz="3703638">
              <a:spcBef>
                <a:spcPct val="50000"/>
              </a:spcBef>
            </a:pPr>
            <a:endParaRPr lang="de-DE"/>
          </a:p>
        </p:txBody>
      </p:sp>
      <p:sp>
        <p:nvSpPr>
          <p:cNvPr id="2066" name="Text Box 14"/>
          <p:cNvSpPr txBox="1">
            <a:spLocks noChangeArrowheads="1"/>
          </p:cNvSpPr>
          <p:nvPr/>
        </p:nvSpPr>
        <p:spPr bwMode="auto">
          <a:xfrm>
            <a:off x="32675513" y="4205288"/>
            <a:ext cx="2608262" cy="276225"/>
          </a:xfrm>
          <a:prstGeom prst="rect">
            <a:avLst/>
          </a:prstGeom>
          <a:noFill/>
          <a:ln w="9525">
            <a:noFill/>
            <a:miter lim="800000"/>
            <a:headEnd/>
            <a:tailEnd/>
          </a:ln>
        </p:spPr>
        <p:txBody>
          <a:bodyPr>
            <a:spAutoFit/>
          </a:bodyPr>
          <a:lstStyle/>
          <a:p>
            <a:pPr defTabSz="3703638">
              <a:spcBef>
                <a:spcPct val="50000"/>
              </a:spcBef>
            </a:pPr>
            <a:endParaRPr lang="de-DE"/>
          </a:p>
        </p:txBody>
      </p:sp>
      <p:sp>
        <p:nvSpPr>
          <p:cNvPr id="2067" name="Text Box 16"/>
          <p:cNvSpPr txBox="1">
            <a:spLocks noChangeArrowheads="1"/>
          </p:cNvSpPr>
          <p:nvPr/>
        </p:nvSpPr>
        <p:spPr bwMode="auto">
          <a:xfrm>
            <a:off x="7291388" y="10542588"/>
            <a:ext cx="184150" cy="276225"/>
          </a:xfrm>
          <a:prstGeom prst="rect">
            <a:avLst/>
          </a:prstGeom>
          <a:noFill/>
          <a:ln w="9525">
            <a:noFill/>
            <a:miter lim="800000"/>
            <a:headEnd/>
            <a:tailEnd/>
          </a:ln>
        </p:spPr>
        <p:txBody>
          <a:bodyPr wrap="none">
            <a:spAutoFit/>
          </a:bodyPr>
          <a:lstStyle/>
          <a:p>
            <a:pPr defTabSz="3703638"/>
            <a:endParaRPr lang="de-DE"/>
          </a:p>
        </p:txBody>
      </p:sp>
      <p:sp>
        <p:nvSpPr>
          <p:cNvPr id="2068" name="Text Box 18"/>
          <p:cNvSpPr txBox="1">
            <a:spLocks noChangeArrowheads="1"/>
          </p:cNvSpPr>
          <p:nvPr/>
        </p:nvSpPr>
        <p:spPr bwMode="auto">
          <a:xfrm>
            <a:off x="714375" y="5114925"/>
            <a:ext cx="11001375" cy="4154488"/>
          </a:xfrm>
          <a:prstGeom prst="rect">
            <a:avLst/>
          </a:prstGeom>
          <a:solidFill>
            <a:schemeClr val="accent1"/>
          </a:solidFill>
          <a:ln w="9525">
            <a:noFill/>
            <a:miter lim="800000"/>
            <a:headEnd/>
            <a:tailEnd/>
          </a:ln>
        </p:spPr>
        <p:txBody>
          <a:bodyPr>
            <a:spAutoFit/>
          </a:bodyPr>
          <a:lstStyle/>
          <a:p>
            <a:pPr algn="just" defTabSz="3703638"/>
            <a:r>
              <a:rPr lang="de-DE" altLang="zh-CN" sz="2400">
                <a:solidFill>
                  <a:srgbClr val="000000"/>
                </a:solidFill>
                <a:ea typeface="SimSun" pitchFamily="2" charset="-122"/>
                <a:cs typeface="Times New Roman" pitchFamily="18" charset="0"/>
              </a:rPr>
              <a:t>Im Rahmen meiner Projektarbeit beschäftigte ich mich mit den  wirtschaftlichen Institutionen aus dem deutschsprachigen Raum  in Tschechien. Tschechien ist für die deutschsprachigen Länder ein wichtiger Handelspartner in Osteuropa. Zu den deutschen Institutionen, die ihren Sitz in Tschechien haben, gehören  Deutsch-Tschechische Industrie- und Handelskammer (DTIHK), Deutsche Zentrale für Tourismus  e.V. (DZT),  Bundesverband Deutscher Unternehmer in der Tschechischen Republik e.V.  Aus Österreich sind folgende Wirtschaftsinstitutionen zu nennen:  Österreichische Außenhandelsstelle in Prag (ÖA), Österreichisch-tschechische Gesellschaft Bereich Wirtschaft (ÖTGW),  Österreich Werbung</a:t>
            </a:r>
            <a:r>
              <a:rPr lang="cs-CZ" altLang="zh-CN" sz="2400">
                <a:solidFill>
                  <a:srgbClr val="000000"/>
                </a:solidFill>
                <a:ea typeface="SimSun" pitchFamily="2" charset="-122"/>
                <a:cs typeface="Times New Roman" pitchFamily="18" charset="0"/>
              </a:rPr>
              <a:t> (ÖW)</a:t>
            </a:r>
            <a:r>
              <a:rPr lang="de-DE" altLang="zh-CN" sz="2400">
                <a:solidFill>
                  <a:srgbClr val="000000"/>
                </a:solidFill>
                <a:ea typeface="SimSun" pitchFamily="2" charset="-122"/>
                <a:cs typeface="Times New Roman" pitchFamily="18" charset="0"/>
              </a:rPr>
              <a:t>. Die bedeutendste schweizerische Institution  in Tschechien ist die Handelskammer Schweiz-Tschechien.</a:t>
            </a:r>
          </a:p>
        </p:txBody>
      </p:sp>
      <p:sp>
        <p:nvSpPr>
          <p:cNvPr id="2069" name="Text Box 435"/>
          <p:cNvSpPr txBox="1">
            <a:spLocks noChangeArrowheads="1"/>
          </p:cNvSpPr>
          <p:nvPr/>
        </p:nvSpPr>
        <p:spPr bwMode="auto">
          <a:xfrm>
            <a:off x="1619250" y="19994563"/>
            <a:ext cx="10609263" cy="554037"/>
          </a:xfrm>
          <a:prstGeom prst="rect">
            <a:avLst/>
          </a:prstGeom>
          <a:noFill/>
          <a:ln w="9525">
            <a:noFill/>
            <a:miter lim="800000"/>
            <a:headEnd/>
            <a:tailEnd/>
          </a:ln>
        </p:spPr>
        <p:txBody>
          <a:bodyPr>
            <a:spAutoFit/>
          </a:bodyPr>
          <a:lstStyle/>
          <a:p>
            <a:pPr defTabSz="3703638">
              <a:spcBef>
                <a:spcPct val="50000"/>
              </a:spcBef>
            </a:pPr>
            <a:endParaRPr lang="de-DE" sz="3000">
              <a:latin typeface="Times New Roman" pitchFamily="18" charset="0"/>
            </a:endParaRPr>
          </a:p>
        </p:txBody>
      </p:sp>
      <p:sp>
        <p:nvSpPr>
          <p:cNvPr id="2070" name="Rectangle 448"/>
          <p:cNvSpPr>
            <a:spLocks noChangeArrowheads="1"/>
          </p:cNvSpPr>
          <p:nvPr/>
        </p:nvSpPr>
        <p:spPr bwMode="auto">
          <a:xfrm>
            <a:off x="0" y="15909925"/>
            <a:ext cx="36004500" cy="893763"/>
          </a:xfrm>
          <a:prstGeom prst="rect">
            <a:avLst/>
          </a:prstGeom>
          <a:noFill/>
          <a:ln w="9525">
            <a:noFill/>
            <a:miter lim="800000"/>
            <a:headEnd/>
            <a:tailEnd/>
          </a:ln>
        </p:spPr>
        <p:txBody>
          <a:bodyPr>
            <a:spAutoFit/>
          </a:bodyPr>
          <a:lstStyle/>
          <a:p>
            <a:r>
              <a:rPr lang="de-DE">
                <a:solidFill>
                  <a:srgbClr val="000000"/>
                </a:solidFill>
                <a:cs typeface="Times New Roman" pitchFamily="18" charset="0"/>
              </a:rPr>
              <a:t/>
            </a:r>
            <a:br>
              <a:rPr lang="de-DE">
                <a:solidFill>
                  <a:srgbClr val="000000"/>
                </a:solidFill>
                <a:cs typeface="Times New Roman" pitchFamily="18" charset="0"/>
              </a:rPr>
            </a:br>
            <a:endParaRPr lang="de-DE">
              <a:solidFill>
                <a:srgbClr val="000000"/>
              </a:solidFill>
              <a:cs typeface="Times New Roman" pitchFamily="18" charset="0"/>
            </a:endParaRPr>
          </a:p>
          <a:p>
            <a:pPr eaLnBrk="0" hangingPunct="0"/>
            <a:r>
              <a:rPr lang="de-DE" sz="1000">
                <a:cs typeface="Times New Roman" pitchFamily="18" charset="0"/>
              </a:rPr>
              <a:t> </a:t>
            </a:r>
            <a:endParaRPr lang="de-DE">
              <a:solidFill>
                <a:srgbClr val="000000"/>
              </a:solidFill>
              <a:cs typeface="Times New Roman" pitchFamily="18" charset="0"/>
            </a:endParaRPr>
          </a:p>
          <a:p>
            <a:pPr eaLnBrk="0" hangingPunct="0"/>
            <a:endParaRPr lang="de-DE" sz="1800"/>
          </a:p>
        </p:txBody>
      </p:sp>
      <p:sp>
        <p:nvSpPr>
          <p:cNvPr id="1058" name="Rectangle 519"/>
          <p:cNvSpPr>
            <a:spLocks noChangeArrowheads="1"/>
          </p:cNvSpPr>
          <p:nvPr/>
        </p:nvSpPr>
        <p:spPr bwMode="auto">
          <a:xfrm>
            <a:off x="714375" y="4329113"/>
            <a:ext cx="2174875" cy="554037"/>
          </a:xfrm>
          <a:prstGeom prst="rect">
            <a:avLst/>
          </a:prstGeom>
          <a:solidFill>
            <a:schemeClr val="bg1">
              <a:lumMod val="90000"/>
            </a:schemeClr>
          </a:solidFill>
          <a:ln w="9525">
            <a:solidFill>
              <a:schemeClr val="accent1"/>
            </a:solidFill>
            <a:miter lim="800000"/>
            <a:headEnd/>
            <a:tailEnd/>
          </a:ln>
        </p:spPr>
        <p:txBody>
          <a:bodyPr wrap="none">
            <a:spAutoFit/>
          </a:bodyPr>
          <a:lstStyle/>
          <a:p>
            <a:pPr>
              <a:defRPr/>
            </a:pPr>
            <a:r>
              <a:rPr lang="de-DE" sz="3000" b="1" dirty="0">
                <a:solidFill>
                  <a:srgbClr val="000000"/>
                </a:solidFill>
                <a:latin typeface="+mn-lt"/>
                <a:cs typeface="+mn-cs"/>
              </a:rPr>
              <a:t>Einleitung</a:t>
            </a:r>
            <a:r>
              <a:rPr lang="cs-CZ" sz="3000" b="1" dirty="0">
                <a:solidFill>
                  <a:srgbClr val="000000"/>
                </a:solidFill>
                <a:latin typeface="+mn-lt"/>
                <a:cs typeface="+mn-cs"/>
              </a:rPr>
              <a:t>:</a:t>
            </a:r>
            <a:endParaRPr lang="de-DE" sz="3000" b="1" dirty="0">
              <a:solidFill>
                <a:srgbClr val="000000"/>
              </a:solidFill>
              <a:latin typeface="+mn-lt"/>
              <a:cs typeface="+mn-cs"/>
            </a:endParaRPr>
          </a:p>
        </p:txBody>
      </p:sp>
      <p:sp>
        <p:nvSpPr>
          <p:cNvPr id="2072" name="Rectangle 829"/>
          <p:cNvSpPr>
            <a:spLocks noChangeArrowheads="1"/>
          </p:cNvSpPr>
          <p:nvPr/>
        </p:nvSpPr>
        <p:spPr bwMode="auto">
          <a:xfrm>
            <a:off x="0" y="17973675"/>
            <a:ext cx="36004500" cy="677863"/>
          </a:xfrm>
          <a:prstGeom prst="rect">
            <a:avLst/>
          </a:prstGeom>
          <a:noFill/>
          <a:ln w="9525">
            <a:noFill/>
            <a:miter lim="800000"/>
            <a:headEnd/>
            <a:tailEnd/>
          </a:ln>
        </p:spPr>
        <p:txBody>
          <a:bodyPr>
            <a:spAutoFit/>
          </a:bodyPr>
          <a:lstStyle/>
          <a:p>
            <a:r>
              <a:rPr lang="de-DE" sz="2000">
                <a:cs typeface="Times New Roman" pitchFamily="18" charset="0"/>
              </a:rPr>
              <a:t> </a:t>
            </a:r>
            <a:endParaRPr lang="de-DE">
              <a:cs typeface="Times New Roman" pitchFamily="18" charset="0"/>
            </a:endParaRPr>
          </a:p>
          <a:p>
            <a:pPr eaLnBrk="0" hangingPunct="0"/>
            <a:endParaRPr lang="de-DE" sz="1800"/>
          </a:p>
        </p:txBody>
      </p:sp>
      <p:pic>
        <p:nvPicPr>
          <p:cNvPr id="2073" name="Picture 1209"/>
          <p:cNvPicPr>
            <a:picLocks noChangeAspect="1" noChangeArrowheads="1"/>
          </p:cNvPicPr>
          <p:nvPr/>
        </p:nvPicPr>
        <p:blipFill>
          <a:blip r:embed="rId3" cstate="print"/>
          <a:srcRect/>
          <a:stretch>
            <a:fillRect/>
          </a:stretch>
        </p:blipFill>
        <p:spPr bwMode="auto">
          <a:xfrm>
            <a:off x="32218313" y="685800"/>
            <a:ext cx="3214687" cy="3214688"/>
          </a:xfrm>
          <a:prstGeom prst="rect">
            <a:avLst/>
          </a:prstGeom>
          <a:noFill/>
          <a:ln w="9525">
            <a:noFill/>
            <a:miter lim="800000"/>
            <a:headEnd/>
            <a:tailEnd/>
          </a:ln>
        </p:spPr>
      </p:pic>
      <p:sp>
        <p:nvSpPr>
          <p:cNvPr id="105" name="Zaoblený obdélník 104"/>
          <p:cNvSpPr/>
          <p:nvPr/>
        </p:nvSpPr>
        <p:spPr bwMode="auto">
          <a:xfrm>
            <a:off x="13644563" y="6757988"/>
            <a:ext cx="8929687" cy="2500312"/>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algn="ctr" defTabSz="3703638">
              <a:defRPr/>
            </a:pPr>
            <a:r>
              <a:rPr lang="de-DE" altLang="zh-CN" sz="4400" b="1" dirty="0">
                <a:solidFill>
                  <a:srgbClr val="000000"/>
                </a:solidFill>
                <a:cs typeface="Times New Roman" pitchFamily="18" charset="0"/>
              </a:rPr>
              <a:t>Wirtschaftliche Institutionen aus dem deutschsprachigen Raum in  Tschechien</a:t>
            </a:r>
            <a:endParaRPr lang="de-DE" sz="4400" b="1" dirty="0">
              <a:solidFill>
                <a:schemeClr val="tx1"/>
              </a:solidFill>
            </a:endParaRPr>
          </a:p>
        </p:txBody>
      </p:sp>
      <p:sp>
        <p:nvSpPr>
          <p:cNvPr id="2075" name="Šipka dolů 108"/>
          <p:cNvSpPr>
            <a:spLocks noChangeArrowheads="1"/>
          </p:cNvSpPr>
          <p:nvPr/>
        </p:nvSpPr>
        <p:spPr bwMode="auto">
          <a:xfrm>
            <a:off x="17502188" y="9472613"/>
            <a:ext cx="857250" cy="2214562"/>
          </a:xfrm>
          <a:prstGeom prst="downArrow">
            <a:avLst>
              <a:gd name="adj1" fmla="val 50000"/>
              <a:gd name="adj2" fmla="val 50004"/>
            </a:avLst>
          </a:prstGeom>
          <a:solidFill>
            <a:schemeClr val="accent1"/>
          </a:solidFill>
          <a:ln w="9525" algn="ctr">
            <a:solidFill>
              <a:schemeClr val="tx1"/>
            </a:solidFill>
            <a:round/>
            <a:headEnd/>
            <a:tailEnd/>
          </a:ln>
        </p:spPr>
        <p:txBody>
          <a:bodyPr/>
          <a:lstStyle/>
          <a:p>
            <a:pPr algn="ctr" defTabSz="3703638"/>
            <a:endParaRPr lang="cs-CZ"/>
          </a:p>
        </p:txBody>
      </p:sp>
      <p:sp>
        <p:nvSpPr>
          <p:cNvPr id="2076" name="Šipka dolů 110"/>
          <p:cNvSpPr>
            <a:spLocks noChangeArrowheads="1"/>
          </p:cNvSpPr>
          <p:nvPr/>
        </p:nvSpPr>
        <p:spPr bwMode="auto">
          <a:xfrm rot="3600000">
            <a:off x="11098213" y="8258175"/>
            <a:ext cx="717550" cy="4333875"/>
          </a:xfrm>
          <a:prstGeom prst="downArrow">
            <a:avLst>
              <a:gd name="adj1" fmla="val 50000"/>
              <a:gd name="adj2" fmla="val 50052"/>
            </a:avLst>
          </a:prstGeom>
          <a:solidFill>
            <a:schemeClr val="accent1"/>
          </a:solidFill>
          <a:ln w="9525" algn="ctr">
            <a:solidFill>
              <a:schemeClr val="tx1"/>
            </a:solidFill>
            <a:round/>
            <a:headEnd/>
            <a:tailEnd/>
          </a:ln>
        </p:spPr>
        <p:txBody>
          <a:bodyPr/>
          <a:lstStyle/>
          <a:p>
            <a:pPr defTabSz="3703638"/>
            <a:endParaRPr lang="cs-CZ"/>
          </a:p>
        </p:txBody>
      </p:sp>
      <p:sp>
        <p:nvSpPr>
          <p:cNvPr id="115" name="TextovéPole 114"/>
          <p:cNvSpPr txBox="1"/>
          <p:nvPr/>
        </p:nvSpPr>
        <p:spPr>
          <a:xfrm>
            <a:off x="6572250" y="11972925"/>
            <a:ext cx="3786188" cy="7080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de-DE" sz="4000" b="1" dirty="0"/>
              <a:t>Deutschland</a:t>
            </a:r>
          </a:p>
        </p:txBody>
      </p:sp>
      <p:sp>
        <p:nvSpPr>
          <p:cNvPr id="116" name="TextovéPole 115"/>
          <p:cNvSpPr txBox="1"/>
          <p:nvPr/>
        </p:nvSpPr>
        <p:spPr>
          <a:xfrm>
            <a:off x="16430625" y="12044363"/>
            <a:ext cx="3786188" cy="7080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de-DE" sz="4000" b="1" dirty="0"/>
              <a:t>Schweiz</a:t>
            </a:r>
          </a:p>
        </p:txBody>
      </p:sp>
      <p:sp>
        <p:nvSpPr>
          <p:cNvPr id="117" name="TextovéPole 116"/>
          <p:cNvSpPr txBox="1"/>
          <p:nvPr/>
        </p:nvSpPr>
        <p:spPr>
          <a:xfrm>
            <a:off x="25384125" y="11977688"/>
            <a:ext cx="3786188" cy="7080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de-DE" sz="4000" b="1" dirty="0"/>
              <a:t>Österreich</a:t>
            </a:r>
          </a:p>
        </p:txBody>
      </p:sp>
      <p:sp>
        <p:nvSpPr>
          <p:cNvPr id="119" name="TextovéPole 118"/>
          <p:cNvSpPr txBox="1"/>
          <p:nvPr/>
        </p:nvSpPr>
        <p:spPr>
          <a:xfrm>
            <a:off x="357188" y="13115925"/>
            <a:ext cx="4857750" cy="1860550"/>
          </a:xfrm>
          <a:prstGeom prst="rect">
            <a:avLst/>
          </a:prstGeom>
          <a:solidFill>
            <a:schemeClr val="bg1">
              <a:lumMod val="90000"/>
            </a:schemeClr>
          </a:solidFill>
          <a:ln>
            <a:solidFill>
              <a:schemeClr val="tx1"/>
            </a:solidFill>
          </a:ln>
        </p:spPr>
        <p:txBody>
          <a:bodyPr>
            <a:spAutoFit/>
          </a:bodyPr>
          <a:lstStyle/>
          <a:p>
            <a:pPr algn="ctr">
              <a:defRPr/>
            </a:pPr>
            <a:r>
              <a:rPr lang="de-DE" sz="2800" dirty="0">
                <a:latin typeface="Arial" pitchFamily="34" charset="0"/>
                <a:cs typeface="+mn-cs"/>
              </a:rPr>
              <a:t>Deutsch-Tschechische Industrie- </a:t>
            </a:r>
            <a:endParaRPr lang="cs-CZ" sz="2800" dirty="0">
              <a:latin typeface="Arial" pitchFamily="34" charset="0"/>
              <a:cs typeface="+mn-cs"/>
            </a:endParaRPr>
          </a:p>
          <a:p>
            <a:pPr algn="ctr">
              <a:defRPr/>
            </a:pPr>
            <a:r>
              <a:rPr lang="de-DE" sz="2800" dirty="0">
                <a:latin typeface="Arial" pitchFamily="34" charset="0"/>
                <a:cs typeface="+mn-cs"/>
              </a:rPr>
              <a:t>und</a:t>
            </a:r>
            <a:endParaRPr lang="cs-CZ" sz="2800" dirty="0">
              <a:latin typeface="Arial" pitchFamily="34" charset="0"/>
              <a:cs typeface="+mn-cs"/>
            </a:endParaRPr>
          </a:p>
          <a:p>
            <a:pPr algn="ctr">
              <a:defRPr/>
            </a:pPr>
            <a:r>
              <a:rPr lang="de-DE" sz="2800" dirty="0">
                <a:latin typeface="Arial" pitchFamily="34" charset="0"/>
                <a:cs typeface="+mn-cs"/>
              </a:rPr>
              <a:t> Handelskammer </a:t>
            </a:r>
            <a:r>
              <a:rPr lang="cs-CZ" sz="2800" dirty="0">
                <a:latin typeface="Arial" pitchFamily="34" charset="0"/>
                <a:cs typeface="+mn-cs"/>
              </a:rPr>
              <a:t>(DTIHK) </a:t>
            </a:r>
          </a:p>
        </p:txBody>
      </p:sp>
      <p:sp>
        <p:nvSpPr>
          <p:cNvPr id="120" name="TextovéPole 119"/>
          <p:cNvSpPr txBox="1"/>
          <p:nvPr/>
        </p:nvSpPr>
        <p:spPr>
          <a:xfrm rot="10800000" flipV="1">
            <a:off x="5643563" y="13638213"/>
            <a:ext cx="4322762" cy="955675"/>
          </a:xfrm>
          <a:prstGeom prst="rect">
            <a:avLst/>
          </a:prstGeom>
          <a:solidFill>
            <a:schemeClr val="bg1">
              <a:lumMod val="90000"/>
            </a:schemeClr>
          </a:solidFill>
          <a:ln>
            <a:noFill/>
          </a:ln>
        </p:spPr>
        <p:txBody>
          <a:bodyPr>
            <a:spAutoFit/>
          </a:bodyPr>
          <a:lstStyle/>
          <a:p>
            <a:pPr algn="ctr">
              <a:defRPr/>
            </a:pPr>
            <a:r>
              <a:rPr lang="de-DE" sz="2800" dirty="0">
                <a:latin typeface="Arial" pitchFamily="34" charset="0"/>
                <a:cs typeface="+mn-cs"/>
              </a:rPr>
              <a:t>Deutsche Zentrale für </a:t>
            </a:r>
            <a:endParaRPr lang="cs-CZ" sz="2800" dirty="0">
              <a:latin typeface="Arial" pitchFamily="34" charset="0"/>
              <a:cs typeface="+mn-cs"/>
            </a:endParaRPr>
          </a:p>
          <a:p>
            <a:pPr algn="ctr">
              <a:defRPr/>
            </a:pPr>
            <a:r>
              <a:rPr lang="de-DE" sz="2800" dirty="0">
                <a:latin typeface="Arial" pitchFamily="34" charset="0"/>
                <a:cs typeface="+mn-cs"/>
              </a:rPr>
              <a:t>Tourismus e.V. (DZT)</a:t>
            </a:r>
          </a:p>
        </p:txBody>
      </p:sp>
      <p:sp>
        <p:nvSpPr>
          <p:cNvPr id="122" name="TextovéPole 121"/>
          <p:cNvSpPr txBox="1"/>
          <p:nvPr/>
        </p:nvSpPr>
        <p:spPr>
          <a:xfrm rot="10800000" flipV="1">
            <a:off x="10144125" y="13115925"/>
            <a:ext cx="5000625" cy="1860550"/>
          </a:xfrm>
          <a:prstGeom prst="rect">
            <a:avLst/>
          </a:prstGeom>
          <a:solidFill>
            <a:schemeClr val="bg1">
              <a:lumMod val="90000"/>
            </a:schemeClr>
          </a:solidFill>
          <a:ln>
            <a:solidFill>
              <a:schemeClr val="tx1"/>
            </a:solidFill>
          </a:ln>
        </p:spPr>
        <p:txBody>
          <a:bodyPr>
            <a:spAutoFit/>
          </a:bodyPr>
          <a:lstStyle/>
          <a:p>
            <a:pPr algn="ctr">
              <a:defRPr/>
            </a:pPr>
            <a:r>
              <a:rPr lang="de-DE" sz="2800" dirty="0">
                <a:latin typeface="Arial" pitchFamily="34" charset="0"/>
                <a:cs typeface="+mn-cs"/>
              </a:rPr>
              <a:t>Bundesverband Deutscher </a:t>
            </a:r>
            <a:endParaRPr lang="cs-CZ" sz="2800" dirty="0">
              <a:latin typeface="Arial" pitchFamily="34" charset="0"/>
              <a:cs typeface="+mn-cs"/>
            </a:endParaRPr>
          </a:p>
          <a:p>
            <a:pPr algn="ctr">
              <a:defRPr/>
            </a:pPr>
            <a:r>
              <a:rPr lang="de-DE" sz="2800" dirty="0">
                <a:latin typeface="Arial" pitchFamily="34" charset="0"/>
                <a:cs typeface="+mn-cs"/>
              </a:rPr>
              <a:t>Unternehmer </a:t>
            </a:r>
            <a:endParaRPr lang="cs-CZ" sz="2800" dirty="0">
              <a:latin typeface="Arial" pitchFamily="34" charset="0"/>
              <a:cs typeface="+mn-cs"/>
            </a:endParaRPr>
          </a:p>
          <a:p>
            <a:pPr algn="ctr">
              <a:defRPr/>
            </a:pPr>
            <a:r>
              <a:rPr lang="de-DE" sz="2800" dirty="0">
                <a:latin typeface="Arial" pitchFamily="34" charset="0"/>
                <a:cs typeface="+mn-cs"/>
              </a:rPr>
              <a:t>in der Tschechischen Republik e.V.</a:t>
            </a:r>
          </a:p>
        </p:txBody>
      </p:sp>
      <p:sp>
        <p:nvSpPr>
          <p:cNvPr id="123" name="TextovéPole 122"/>
          <p:cNvSpPr txBox="1"/>
          <p:nvPr/>
        </p:nvSpPr>
        <p:spPr>
          <a:xfrm rot="10800000" flipV="1">
            <a:off x="15501938" y="13514388"/>
            <a:ext cx="5143500" cy="954087"/>
          </a:xfrm>
          <a:prstGeom prst="rect">
            <a:avLst/>
          </a:prstGeom>
          <a:solidFill>
            <a:schemeClr val="bg1">
              <a:lumMod val="90000"/>
            </a:schemeClr>
          </a:solidFill>
          <a:ln>
            <a:noFill/>
          </a:ln>
        </p:spPr>
        <p:txBody>
          <a:bodyPr>
            <a:spAutoFit/>
          </a:bodyPr>
          <a:lstStyle/>
          <a:p>
            <a:pPr algn="ctr">
              <a:defRPr/>
            </a:pPr>
            <a:r>
              <a:rPr lang="de-DE" sz="2800" dirty="0">
                <a:latin typeface="Arial" pitchFamily="34" charset="0"/>
                <a:cs typeface="+mn-cs"/>
              </a:rPr>
              <a:t>Handelskammer</a:t>
            </a:r>
            <a:endParaRPr lang="cs-CZ" sz="2800" dirty="0">
              <a:latin typeface="Arial" pitchFamily="34" charset="0"/>
              <a:cs typeface="+mn-cs"/>
            </a:endParaRPr>
          </a:p>
          <a:p>
            <a:pPr algn="ctr">
              <a:defRPr/>
            </a:pPr>
            <a:r>
              <a:rPr lang="de-DE" sz="2800" dirty="0">
                <a:latin typeface="Arial" pitchFamily="34" charset="0"/>
                <a:cs typeface="+mn-cs"/>
              </a:rPr>
              <a:t> Schweiz-Tschechien</a:t>
            </a:r>
          </a:p>
        </p:txBody>
      </p:sp>
      <p:sp>
        <p:nvSpPr>
          <p:cNvPr id="124" name="TextovéPole 123"/>
          <p:cNvSpPr txBox="1"/>
          <p:nvPr/>
        </p:nvSpPr>
        <p:spPr>
          <a:xfrm rot="10800000" flipV="1">
            <a:off x="21574125" y="13687425"/>
            <a:ext cx="3571875" cy="523875"/>
          </a:xfrm>
          <a:prstGeom prst="rect">
            <a:avLst/>
          </a:prstGeom>
          <a:solidFill>
            <a:schemeClr val="bg1">
              <a:lumMod val="90000"/>
            </a:schemeClr>
          </a:solidFill>
          <a:ln>
            <a:noFill/>
          </a:ln>
        </p:spPr>
        <p:txBody>
          <a:bodyPr>
            <a:spAutoFit/>
          </a:bodyPr>
          <a:lstStyle/>
          <a:p>
            <a:pPr algn="ctr">
              <a:defRPr/>
            </a:pPr>
            <a:r>
              <a:rPr lang="de-DE" sz="2800" dirty="0">
                <a:latin typeface="Arial" pitchFamily="34" charset="0"/>
                <a:cs typeface="+mn-cs"/>
              </a:rPr>
              <a:t>Österreich Werbung</a:t>
            </a:r>
          </a:p>
        </p:txBody>
      </p:sp>
      <p:sp>
        <p:nvSpPr>
          <p:cNvPr id="125" name="TextovéPole 124"/>
          <p:cNvSpPr txBox="1"/>
          <p:nvPr/>
        </p:nvSpPr>
        <p:spPr>
          <a:xfrm>
            <a:off x="26003250" y="13330238"/>
            <a:ext cx="3429000" cy="1384300"/>
          </a:xfrm>
          <a:prstGeom prst="rect">
            <a:avLst/>
          </a:prstGeom>
          <a:solidFill>
            <a:schemeClr val="bg1">
              <a:lumMod val="90000"/>
            </a:schemeClr>
          </a:solidFill>
          <a:ln>
            <a:noFill/>
          </a:ln>
        </p:spPr>
        <p:txBody>
          <a:bodyPr>
            <a:spAutoFit/>
          </a:bodyPr>
          <a:lstStyle/>
          <a:p>
            <a:pPr algn="ctr">
              <a:defRPr/>
            </a:pPr>
            <a:r>
              <a:rPr lang="de-DE" sz="2800" dirty="0">
                <a:latin typeface="Arial" pitchFamily="34" charset="0"/>
                <a:cs typeface="+mn-cs"/>
              </a:rPr>
              <a:t>Österreichische </a:t>
            </a:r>
            <a:endParaRPr lang="cs-CZ" sz="2800" dirty="0">
              <a:latin typeface="Arial" pitchFamily="34" charset="0"/>
              <a:cs typeface="+mn-cs"/>
            </a:endParaRPr>
          </a:p>
          <a:p>
            <a:pPr algn="ctr">
              <a:defRPr/>
            </a:pPr>
            <a:r>
              <a:rPr lang="de-DE" sz="2800" dirty="0">
                <a:latin typeface="Arial" pitchFamily="34" charset="0"/>
                <a:cs typeface="+mn-cs"/>
              </a:rPr>
              <a:t>Außenhandelsstelle in Prag</a:t>
            </a:r>
          </a:p>
        </p:txBody>
      </p:sp>
      <p:sp>
        <p:nvSpPr>
          <p:cNvPr id="126" name="TextovéPole 125"/>
          <p:cNvSpPr txBox="1"/>
          <p:nvPr/>
        </p:nvSpPr>
        <p:spPr>
          <a:xfrm>
            <a:off x="30248225" y="13392150"/>
            <a:ext cx="5399088" cy="1438275"/>
          </a:xfrm>
          <a:prstGeom prst="rect">
            <a:avLst/>
          </a:prstGeom>
          <a:solidFill>
            <a:schemeClr val="bg1">
              <a:lumMod val="90000"/>
            </a:schemeClr>
          </a:solidFill>
          <a:ln>
            <a:noFill/>
          </a:ln>
        </p:spPr>
        <p:txBody>
          <a:bodyPr>
            <a:spAutoFit/>
          </a:bodyPr>
          <a:lstStyle/>
          <a:p>
            <a:pPr algn="ctr">
              <a:defRPr/>
            </a:pPr>
            <a:r>
              <a:rPr lang="de-DE" sz="2800" dirty="0">
                <a:latin typeface="Arial" pitchFamily="34" charset="0"/>
                <a:cs typeface="+mn-cs"/>
              </a:rPr>
              <a:t>Österreichisch-tschechische </a:t>
            </a:r>
            <a:endParaRPr lang="cs-CZ" sz="2800" dirty="0">
              <a:latin typeface="Arial" pitchFamily="34" charset="0"/>
              <a:cs typeface="+mn-cs"/>
            </a:endParaRPr>
          </a:p>
          <a:p>
            <a:pPr algn="ctr">
              <a:defRPr/>
            </a:pPr>
            <a:r>
              <a:rPr lang="de-DE" sz="2800" dirty="0">
                <a:latin typeface="Arial" pitchFamily="34" charset="0"/>
                <a:cs typeface="+mn-cs"/>
              </a:rPr>
              <a:t>Gesellschaft Bereich Wirtschaft (ÖTGW)</a:t>
            </a:r>
            <a:endParaRPr lang="de-DE" sz="2400" dirty="0">
              <a:latin typeface="Arial" pitchFamily="34" charset="0"/>
              <a:cs typeface="+mn-cs"/>
            </a:endParaRPr>
          </a:p>
        </p:txBody>
      </p:sp>
      <p:sp>
        <p:nvSpPr>
          <p:cNvPr id="128" name="Obdélník 127"/>
          <p:cNvSpPr/>
          <p:nvPr/>
        </p:nvSpPr>
        <p:spPr>
          <a:xfrm>
            <a:off x="357188" y="15116175"/>
            <a:ext cx="4857750" cy="5262563"/>
          </a:xfrm>
          <a:prstGeom prst="rect">
            <a:avLst/>
          </a:prstGeom>
        </p:spPr>
        <p:txBody>
          <a:bodyPr>
            <a:spAutoFit/>
          </a:bodyPr>
          <a:lstStyle/>
          <a:p>
            <a:pPr algn="just">
              <a:defRPr/>
            </a:pPr>
            <a:r>
              <a:rPr lang="cs-CZ" sz="2000" dirty="0">
                <a:latin typeface="Arial" pitchFamily="34" charset="0"/>
                <a:cs typeface="+mn-cs"/>
              </a:rPr>
              <a:t>Die </a:t>
            </a:r>
            <a:r>
              <a:rPr lang="de-DE" sz="2000" dirty="0">
                <a:latin typeface="Arial" pitchFamily="34" charset="0"/>
                <a:cs typeface="+mn-cs"/>
              </a:rPr>
              <a:t>Nachfolgeorganisation  der Delegation der Deutschen Wirtschaft  in Tschechien</a:t>
            </a:r>
            <a:r>
              <a:rPr lang="cs-CZ" sz="2000" dirty="0">
                <a:latin typeface="Arial" pitchFamily="34" charset="0"/>
                <a:cs typeface="+mn-cs"/>
              </a:rPr>
              <a:t>.</a:t>
            </a:r>
            <a:r>
              <a:rPr lang="de-DE" sz="2000" dirty="0">
                <a:latin typeface="Arial" pitchFamily="34" charset="0"/>
                <a:cs typeface="+mn-cs"/>
              </a:rPr>
              <a:t> </a:t>
            </a:r>
            <a:r>
              <a:rPr lang="cs-CZ" sz="2000" dirty="0">
                <a:latin typeface="Arial" pitchFamily="34" charset="0"/>
                <a:cs typeface="+mn-cs"/>
              </a:rPr>
              <a:t>Sie</a:t>
            </a:r>
            <a:r>
              <a:rPr lang="de-DE" sz="2000" dirty="0">
                <a:latin typeface="Arial" pitchFamily="34" charset="0"/>
                <a:cs typeface="+mn-cs"/>
              </a:rPr>
              <a:t> ist mit  rund 560 freiwilligen Mitgliedern und mit etwa 35 Mitarbeitern  die größte bilaterale</a:t>
            </a:r>
            <a:r>
              <a:rPr lang="cs-CZ" sz="2000" dirty="0">
                <a:latin typeface="Arial" pitchFamily="34" charset="0"/>
                <a:cs typeface="+mn-cs"/>
              </a:rPr>
              <a:t> </a:t>
            </a:r>
            <a:r>
              <a:rPr lang="de-DE" sz="2000" dirty="0">
                <a:latin typeface="Arial" pitchFamily="34" charset="0"/>
                <a:cs typeface="+mn-cs"/>
              </a:rPr>
              <a:t>Auslandshandelskammer  in Tschechien</a:t>
            </a:r>
            <a:r>
              <a:rPr lang="cs-CZ" sz="2000" dirty="0">
                <a:latin typeface="Arial" pitchFamily="34" charset="0"/>
                <a:cs typeface="+mn-cs"/>
              </a:rPr>
              <a:t>.</a:t>
            </a:r>
          </a:p>
          <a:p>
            <a:pPr algn="just">
              <a:defRPr/>
            </a:pPr>
            <a:endParaRPr lang="cs-CZ" sz="2000" dirty="0">
              <a:latin typeface="Arial" pitchFamily="34" charset="0"/>
              <a:cs typeface="+mn-cs"/>
            </a:endParaRPr>
          </a:p>
          <a:p>
            <a:pPr algn="just">
              <a:defRPr/>
            </a:pPr>
            <a:r>
              <a:rPr lang="cs-CZ" sz="2400" b="1" dirty="0">
                <a:latin typeface="Arial" pitchFamily="34" charset="0"/>
                <a:cs typeface="+mn-cs"/>
              </a:rPr>
              <a:t> </a:t>
            </a:r>
            <a:r>
              <a:rPr lang="de-DE" sz="2000" dirty="0">
                <a:latin typeface="Arial" pitchFamily="34" charset="0"/>
                <a:cs typeface="+mn-cs"/>
              </a:rPr>
              <a:t>Hauptfunktionen:</a:t>
            </a:r>
            <a:endParaRPr lang="cs-CZ" sz="2000" dirty="0">
              <a:latin typeface="Arial" pitchFamily="34" charset="0"/>
              <a:cs typeface="+mn-cs"/>
            </a:endParaRPr>
          </a:p>
          <a:p>
            <a:pPr algn="just">
              <a:defRPr/>
            </a:pPr>
            <a:endParaRPr lang="cs-CZ" sz="2000"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Dienstleister</a:t>
            </a:r>
            <a:endParaRPr lang="cs-CZ" sz="2000" dirty="0">
              <a:latin typeface="Arial" pitchFamily="34" charset="0"/>
              <a:cs typeface="+mn-cs"/>
            </a:endParaRPr>
          </a:p>
          <a:p>
            <a:pPr algn="just">
              <a:defRPr/>
            </a:pPr>
            <a:endParaRPr lang="cs-CZ" sz="2000" dirty="0">
              <a:latin typeface="Arial" pitchFamily="34" charset="0"/>
              <a:cs typeface="+mn-cs"/>
            </a:endParaRPr>
          </a:p>
          <a:p>
            <a:pPr marL="342900" indent="-342900" algn="just">
              <a:buFont typeface="+mj-lt"/>
              <a:buAutoNum type="arabicPeriod" startAt="2"/>
              <a:defRPr/>
            </a:pPr>
            <a:r>
              <a:rPr lang="de-DE" sz="2000" b="1" dirty="0">
                <a:latin typeface="Arial" pitchFamily="34" charset="0"/>
                <a:cs typeface="+mn-cs"/>
              </a:rPr>
              <a:t>Mitgliedsorganisation</a:t>
            </a:r>
            <a:endParaRPr lang="cs-CZ" sz="2000" dirty="0">
              <a:latin typeface="Arial" pitchFamily="34" charset="0"/>
              <a:cs typeface="+mn-cs"/>
            </a:endParaRPr>
          </a:p>
          <a:p>
            <a:pPr algn="just">
              <a:defRPr/>
            </a:pPr>
            <a:endParaRPr lang="cs-CZ" sz="2000" dirty="0">
              <a:latin typeface="Arial" pitchFamily="34" charset="0"/>
              <a:cs typeface="+mn-cs"/>
            </a:endParaRPr>
          </a:p>
          <a:p>
            <a:pPr marL="342900" indent="-342900" algn="just">
              <a:buFont typeface="+mj-lt"/>
              <a:buAutoNum type="arabicPeriod" startAt="3"/>
              <a:defRPr/>
            </a:pPr>
            <a:r>
              <a:rPr lang="de-DE" sz="2000" b="1" dirty="0">
                <a:latin typeface="Arial" pitchFamily="34" charset="0"/>
                <a:cs typeface="+mn-cs"/>
              </a:rPr>
              <a:t>Offizielle Vertretung der deutschen Wirtschaft</a:t>
            </a:r>
            <a:endParaRPr lang="cs-CZ" sz="2000" dirty="0">
              <a:latin typeface="Arial" pitchFamily="34" charset="0"/>
              <a:cs typeface="+mn-cs"/>
            </a:endParaRPr>
          </a:p>
          <a:p>
            <a:pPr algn="just">
              <a:defRPr/>
            </a:pPr>
            <a:r>
              <a:rPr lang="de-DE" sz="1600" dirty="0">
                <a:latin typeface="Arial" pitchFamily="34" charset="0"/>
                <a:cs typeface="+mn-cs"/>
              </a:rPr>
              <a:t>.</a:t>
            </a:r>
            <a:endParaRPr lang="cs-CZ" sz="1600" dirty="0">
              <a:latin typeface="Arial" pitchFamily="34" charset="0"/>
              <a:cs typeface="+mn-cs"/>
            </a:endParaRPr>
          </a:p>
          <a:p>
            <a:pPr algn="ctr">
              <a:defRPr/>
            </a:pPr>
            <a:endParaRPr lang="de-DE" sz="1600" dirty="0">
              <a:latin typeface="Arial" pitchFamily="34" charset="0"/>
              <a:cs typeface="+mn-cs"/>
            </a:endParaRPr>
          </a:p>
        </p:txBody>
      </p:sp>
      <p:sp>
        <p:nvSpPr>
          <p:cNvPr id="130" name="Obdélník 129"/>
          <p:cNvSpPr/>
          <p:nvPr/>
        </p:nvSpPr>
        <p:spPr>
          <a:xfrm>
            <a:off x="5357813" y="15116175"/>
            <a:ext cx="4643437" cy="5940425"/>
          </a:xfrm>
          <a:prstGeom prst="rect">
            <a:avLst/>
          </a:prstGeom>
        </p:spPr>
        <p:txBody>
          <a:bodyPr>
            <a:spAutoFit/>
          </a:bodyPr>
          <a:lstStyle/>
          <a:p>
            <a:pPr algn="just">
              <a:defRPr/>
            </a:pPr>
            <a:r>
              <a:rPr lang="de-DE" sz="2000" dirty="0">
                <a:latin typeface="Arial" pitchFamily="34" charset="0"/>
                <a:cs typeface="+mn-cs"/>
              </a:rPr>
              <a:t>Auf der ganzen Welt vermarktet diese Werbeorganisation die touristische Vielfalt Deutschlands. </a:t>
            </a:r>
            <a:endParaRPr lang="cs-CZ" sz="2000" dirty="0">
              <a:latin typeface="Arial" pitchFamily="34" charset="0"/>
              <a:cs typeface="+mn-cs"/>
            </a:endParaRPr>
          </a:p>
          <a:p>
            <a:pPr algn="just">
              <a:defRPr/>
            </a:pPr>
            <a:endParaRPr lang="cs-CZ" sz="2000" dirty="0">
              <a:latin typeface="Arial" pitchFamily="34" charset="0"/>
              <a:cs typeface="+mn-cs"/>
            </a:endParaRPr>
          </a:p>
          <a:p>
            <a:pPr algn="ctr">
              <a:defRPr/>
            </a:pPr>
            <a:r>
              <a:rPr lang="de-DE" sz="2000" dirty="0">
                <a:latin typeface="Arial" pitchFamily="34" charset="0"/>
                <a:cs typeface="+mn-cs"/>
              </a:rPr>
              <a:t>Die Unternehmensziele der DZT sind: </a:t>
            </a:r>
            <a:endParaRPr lang="cs-CZ" sz="2000" dirty="0">
              <a:latin typeface="Arial" pitchFamily="34" charset="0"/>
              <a:cs typeface="+mn-cs"/>
            </a:endParaRPr>
          </a:p>
          <a:p>
            <a:pPr algn="ctr">
              <a:defRPr/>
            </a:pPr>
            <a:endParaRPr lang="cs-CZ" sz="2400" b="1"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Steigerung des Reiseaufkommens</a:t>
            </a:r>
            <a:endParaRPr lang="cs-CZ" sz="2000" b="1" dirty="0">
              <a:latin typeface="Arial" pitchFamily="34" charset="0"/>
              <a:cs typeface="+mn-cs"/>
            </a:endParaRPr>
          </a:p>
          <a:p>
            <a:pPr marL="342900" indent="-342900" algn="just">
              <a:buFont typeface="+mj-lt"/>
              <a:buAutoNum type="arabicPeriod"/>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Erhöhung der Deviseneinnahmen </a:t>
            </a:r>
            <a:endParaRPr lang="cs-CZ" sz="2000" b="1" dirty="0">
              <a:latin typeface="Arial" pitchFamily="34" charset="0"/>
              <a:cs typeface="+mn-cs"/>
            </a:endParaRPr>
          </a:p>
          <a:p>
            <a:pPr marL="342900" indent="-342900" algn="just">
              <a:buFont typeface="+mj-lt"/>
              <a:buAutoNum type="arabicPeriod"/>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Stärkung des Wirtschaftsstandortes Deutschland</a:t>
            </a:r>
            <a:endParaRPr lang="cs-CZ" sz="2000" b="1" dirty="0">
              <a:latin typeface="Arial" pitchFamily="34" charset="0"/>
              <a:cs typeface="+mn-cs"/>
            </a:endParaRPr>
          </a:p>
          <a:p>
            <a:pPr marL="342900" indent="-342900" algn="just">
              <a:buFont typeface="+mj-lt"/>
              <a:buAutoNum type="arabicPeriod"/>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Positionierung Deutschlands als vielfältiges und attraktives Reiseland</a:t>
            </a:r>
            <a:endParaRPr lang="cs-CZ" sz="2000" b="1" dirty="0">
              <a:latin typeface="Arial" pitchFamily="34" charset="0"/>
              <a:cs typeface="+mn-cs"/>
            </a:endParaRPr>
          </a:p>
          <a:p>
            <a:pPr algn="ctr">
              <a:defRPr/>
            </a:pPr>
            <a:endParaRPr lang="de-DE" sz="1600" dirty="0">
              <a:latin typeface="Arial" pitchFamily="34" charset="0"/>
              <a:cs typeface="+mn-cs"/>
            </a:endParaRPr>
          </a:p>
        </p:txBody>
      </p:sp>
      <p:sp>
        <p:nvSpPr>
          <p:cNvPr id="131" name="Obdélník 130"/>
          <p:cNvSpPr/>
          <p:nvPr/>
        </p:nvSpPr>
        <p:spPr>
          <a:xfrm>
            <a:off x="10144125" y="15116175"/>
            <a:ext cx="5000625" cy="3478213"/>
          </a:xfrm>
          <a:prstGeom prst="rect">
            <a:avLst/>
          </a:prstGeom>
        </p:spPr>
        <p:txBody>
          <a:bodyPr>
            <a:spAutoFit/>
          </a:bodyPr>
          <a:lstStyle/>
          <a:p>
            <a:pPr algn="just">
              <a:defRPr/>
            </a:pPr>
            <a:r>
              <a:rPr lang="de-DE" sz="2000" dirty="0">
                <a:latin typeface="Arial" pitchFamily="34" charset="0"/>
                <a:cs typeface="+mn-cs"/>
              </a:rPr>
              <a:t>Den Bundesverband Deutscher Unternehmer in der Tschechischen Republik e.V. kann man als</a:t>
            </a:r>
            <a:endParaRPr lang="cs-CZ" sz="2000" dirty="0">
              <a:latin typeface="Arial" pitchFamily="34" charset="0"/>
              <a:cs typeface="+mn-cs"/>
            </a:endParaRPr>
          </a:p>
          <a:p>
            <a:pPr algn="just">
              <a:defRPr/>
            </a:pPr>
            <a:r>
              <a:rPr lang="de-DE" sz="2000" dirty="0">
                <a:latin typeface="Arial" pitchFamily="34" charset="0"/>
                <a:cs typeface="+mn-cs"/>
              </a:rPr>
              <a:t> </a:t>
            </a:r>
            <a:endParaRPr lang="cs-CZ" sz="2000"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eine Selbsthilfeorganisation </a:t>
            </a:r>
            <a:endParaRPr lang="cs-CZ" sz="2000" dirty="0">
              <a:latin typeface="Arial" pitchFamily="34" charset="0"/>
              <a:cs typeface="+mn-cs"/>
            </a:endParaRPr>
          </a:p>
          <a:p>
            <a:pPr marL="342900" indent="-342900" algn="just">
              <a:buFont typeface="+mj-lt"/>
              <a:buAutoNum type="arabicPeriod"/>
              <a:defRPr/>
            </a:pPr>
            <a:endParaRPr lang="cs-CZ" sz="2000" dirty="0">
              <a:latin typeface="Arial" pitchFamily="34" charset="0"/>
              <a:cs typeface="+mn-cs"/>
            </a:endParaRPr>
          </a:p>
          <a:p>
            <a:pPr marL="342900" indent="-342900" algn="just">
              <a:buFont typeface="+mj-lt"/>
              <a:buAutoNum type="arabicPeriod" startAt="2"/>
              <a:defRPr/>
            </a:pPr>
            <a:r>
              <a:rPr lang="de-DE" sz="2000" b="1" dirty="0">
                <a:latin typeface="Arial" pitchFamily="34" charset="0"/>
                <a:cs typeface="+mn-cs"/>
              </a:rPr>
              <a:t>eine Lobbyorganisation </a:t>
            </a:r>
            <a:endParaRPr lang="cs-CZ" sz="2000" dirty="0">
              <a:latin typeface="Arial" pitchFamily="34" charset="0"/>
              <a:cs typeface="+mn-cs"/>
            </a:endParaRPr>
          </a:p>
          <a:p>
            <a:pPr marL="342900" indent="-342900" algn="just">
              <a:defRPr/>
            </a:pPr>
            <a:endParaRPr lang="cs-CZ" sz="2000" dirty="0">
              <a:latin typeface="Arial" pitchFamily="34" charset="0"/>
              <a:cs typeface="+mn-cs"/>
            </a:endParaRPr>
          </a:p>
          <a:p>
            <a:pPr marL="342900" indent="-342900" algn="just">
              <a:buFont typeface="+mj-lt"/>
              <a:buAutoNum type="arabicPeriod" startAt="3"/>
              <a:defRPr/>
            </a:pPr>
            <a:r>
              <a:rPr lang="de-DE" sz="2000" b="1" i="1" dirty="0">
                <a:latin typeface="Arial" pitchFamily="34" charset="0"/>
                <a:cs typeface="+mn-cs"/>
              </a:rPr>
              <a:t>einen Kooperationspartner</a:t>
            </a:r>
            <a:r>
              <a:rPr lang="cs-CZ" sz="2000" b="1" i="1" dirty="0">
                <a:latin typeface="Arial" pitchFamily="34" charset="0"/>
                <a:cs typeface="+mn-cs"/>
              </a:rPr>
              <a:t> </a:t>
            </a:r>
            <a:r>
              <a:rPr lang="de-DE" sz="2000" b="1" dirty="0">
                <a:latin typeface="Arial" pitchFamily="34" charset="0"/>
                <a:cs typeface="+mn-cs"/>
              </a:rPr>
              <a:t>zwischen deutschen und tschechischen Unternehmen </a:t>
            </a:r>
            <a:r>
              <a:rPr lang="de-DE" sz="2000" dirty="0">
                <a:latin typeface="Arial" pitchFamily="34" charset="0"/>
                <a:cs typeface="+mn-cs"/>
              </a:rPr>
              <a:t>verstehen</a:t>
            </a:r>
            <a:r>
              <a:rPr lang="de-DE" sz="2000" b="1" dirty="0">
                <a:latin typeface="Arial" pitchFamily="34" charset="0"/>
                <a:cs typeface="+mn-cs"/>
              </a:rPr>
              <a:t> </a:t>
            </a:r>
            <a:endParaRPr lang="cs-CZ" sz="2000" b="1" dirty="0">
              <a:latin typeface="Arial" pitchFamily="34" charset="0"/>
              <a:cs typeface="+mn-cs"/>
            </a:endParaRPr>
          </a:p>
        </p:txBody>
      </p:sp>
      <p:sp>
        <p:nvSpPr>
          <p:cNvPr id="132" name="Obdélník 131"/>
          <p:cNvSpPr/>
          <p:nvPr/>
        </p:nvSpPr>
        <p:spPr>
          <a:xfrm>
            <a:off x="25431750" y="15116175"/>
            <a:ext cx="4286250" cy="5632450"/>
          </a:xfrm>
          <a:prstGeom prst="rect">
            <a:avLst/>
          </a:prstGeom>
          <a:noFill/>
        </p:spPr>
        <p:txBody>
          <a:bodyPr>
            <a:spAutoFit/>
          </a:bodyPr>
          <a:lstStyle/>
          <a:p>
            <a:pPr algn="just">
              <a:defRPr/>
            </a:pPr>
            <a:r>
              <a:rPr lang="de-DE" sz="2000" dirty="0">
                <a:latin typeface="Arial" pitchFamily="34" charset="0"/>
                <a:cs typeface="+mn-cs"/>
              </a:rPr>
              <a:t>Österreichische Außenhandelsstelle in Prag (mit dem Marketing Office in Brno) dient als offizielle Vertretung von der österreichischen Wirtschaftskammer. </a:t>
            </a:r>
          </a:p>
          <a:p>
            <a:pPr>
              <a:defRPr/>
            </a:pPr>
            <a:endParaRPr lang="de-DE" sz="2000" dirty="0">
              <a:latin typeface="Arial" pitchFamily="34" charset="0"/>
              <a:cs typeface="+mn-cs"/>
            </a:endParaRPr>
          </a:p>
          <a:p>
            <a:pPr>
              <a:defRPr/>
            </a:pPr>
            <a:r>
              <a:rPr lang="de-DE" sz="2000" dirty="0">
                <a:latin typeface="Arial" pitchFamily="34" charset="0"/>
                <a:cs typeface="+mn-cs"/>
              </a:rPr>
              <a:t>Hauptaufgaben:</a:t>
            </a:r>
          </a:p>
          <a:p>
            <a:pPr>
              <a:defRPr/>
            </a:pPr>
            <a:endParaRPr lang="de-DE"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Beratung und Betreuung</a:t>
            </a:r>
          </a:p>
          <a:p>
            <a:pPr marL="342900" indent="-342900">
              <a:buFont typeface="+mj-lt"/>
              <a:buAutoNum type="arabicPeriod"/>
              <a:defRPr/>
            </a:pPr>
            <a:endParaRPr lang="de-DE" sz="2000" b="1"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Organisation von den Tagungen, Seminaren, Konferenzen, Publikationstätigkeit</a:t>
            </a:r>
          </a:p>
          <a:p>
            <a:pPr marL="342900" indent="-342900">
              <a:buFont typeface="+mj-lt"/>
              <a:buAutoNum type="arabicPeriod"/>
              <a:defRPr/>
            </a:pPr>
            <a:endParaRPr lang="de-DE" sz="2000" b="1"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Unterstützung der österreichischen Firmen in Tschechien</a:t>
            </a:r>
          </a:p>
        </p:txBody>
      </p:sp>
      <p:sp>
        <p:nvSpPr>
          <p:cNvPr id="133" name="Obdélník 132"/>
          <p:cNvSpPr/>
          <p:nvPr/>
        </p:nvSpPr>
        <p:spPr>
          <a:xfrm>
            <a:off x="15430500" y="15116175"/>
            <a:ext cx="5500688" cy="6934200"/>
          </a:xfrm>
          <a:prstGeom prst="rect">
            <a:avLst/>
          </a:prstGeom>
        </p:spPr>
        <p:txBody>
          <a:bodyPr>
            <a:spAutoFit/>
          </a:bodyPr>
          <a:lstStyle/>
          <a:p>
            <a:pPr algn="just">
              <a:defRPr/>
            </a:pPr>
            <a:r>
              <a:rPr lang="de-DE" sz="2000" dirty="0">
                <a:latin typeface="Arial" pitchFamily="34" charset="0"/>
                <a:cs typeface="+mn-cs"/>
              </a:rPr>
              <a:t>Die Hauptziele dieser Kammer:</a:t>
            </a:r>
            <a:endParaRPr lang="cs-CZ" sz="2000" dirty="0">
              <a:latin typeface="Arial" pitchFamily="34" charset="0"/>
              <a:cs typeface="+mn-cs"/>
            </a:endParaRPr>
          </a:p>
          <a:p>
            <a:pPr algn="just">
              <a:defRPr/>
            </a:pPr>
            <a:endParaRPr lang="cs-CZ" sz="2000"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Marktinformationen</a:t>
            </a:r>
          </a:p>
          <a:p>
            <a:pPr marL="342900" indent="-342900" algn="just">
              <a:buFont typeface="+mj-lt"/>
              <a:buAutoNum type="arabicPeriod"/>
              <a:defRPr/>
            </a:pPr>
            <a:endParaRPr lang="cs-CZ" sz="2000"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Firmen</a:t>
            </a:r>
            <a:r>
              <a:rPr lang="cs-CZ" sz="2000" b="1" dirty="0">
                <a:latin typeface="Arial" pitchFamily="34" charset="0"/>
                <a:cs typeface="+mn-cs"/>
              </a:rPr>
              <a:t>databank</a:t>
            </a:r>
          </a:p>
          <a:p>
            <a:pPr marL="342900" indent="-342900" algn="just">
              <a:buFont typeface="+mj-lt"/>
              <a:buAutoNum type="arabicPeriod"/>
              <a:defRPr/>
            </a:pPr>
            <a:endParaRPr lang="cs-CZ" sz="2000"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Exportberatung</a:t>
            </a:r>
            <a:endParaRPr lang="cs-CZ" sz="2000" dirty="0">
              <a:latin typeface="Arial" pitchFamily="34" charset="0"/>
              <a:cs typeface="+mn-cs"/>
            </a:endParaRPr>
          </a:p>
          <a:p>
            <a:pPr marL="342900" indent="-342900" algn="just">
              <a:buFont typeface="+mj-lt"/>
              <a:buAutoNum type="arabicPeriod"/>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Unterstützung bei der Handelspartnersuche</a:t>
            </a:r>
            <a:endParaRPr lang="cs-CZ" sz="2000" b="1" dirty="0">
              <a:latin typeface="Arial" pitchFamily="34" charset="0"/>
              <a:cs typeface="+mn-cs"/>
            </a:endParaRPr>
          </a:p>
          <a:p>
            <a:pPr marL="342900" indent="-342900" algn="just">
              <a:buFont typeface="+mj-lt"/>
              <a:buAutoNum type="arabicPeriod"/>
              <a:defRPr/>
            </a:pPr>
            <a:endParaRPr lang="de-DE"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Seminare, Informationstagungen, Wirtschaftstage</a:t>
            </a:r>
            <a:endParaRPr lang="cs-CZ" sz="2000" dirty="0">
              <a:latin typeface="Arial" pitchFamily="34" charset="0"/>
              <a:cs typeface="+mn-cs"/>
            </a:endParaRPr>
          </a:p>
          <a:p>
            <a:pPr marL="342900" indent="-342900" algn="just">
              <a:buFont typeface="+mj-lt"/>
              <a:buAutoNum type="arabicPeriod"/>
              <a:defRPr/>
            </a:pPr>
            <a:endParaRPr lang="cs-CZ" sz="2000"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Gemeinschaftsaktionen in eigener Regie</a:t>
            </a:r>
            <a:endParaRPr lang="cs-CZ" sz="2000" b="1" dirty="0">
              <a:latin typeface="Arial" pitchFamily="34" charset="0"/>
              <a:cs typeface="+mn-cs"/>
            </a:endParaRPr>
          </a:p>
          <a:p>
            <a:pPr marL="342900" indent="-342900" algn="just">
              <a:buFont typeface="+mj-lt"/>
              <a:buAutoNum type="arabicPeriod"/>
              <a:defRPr/>
            </a:pPr>
            <a:endParaRPr lang="cs-CZ" sz="2000"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Rechtsdienst</a:t>
            </a:r>
            <a:r>
              <a:rPr lang="de-DE" sz="2000" dirty="0">
                <a:latin typeface="Arial" pitchFamily="34" charset="0"/>
                <a:cs typeface="+mn-cs"/>
              </a:rPr>
              <a:t> </a:t>
            </a:r>
            <a:r>
              <a:rPr lang="cs-CZ" sz="2000" b="1" dirty="0" err="1">
                <a:latin typeface="Arial" pitchFamily="34" charset="0"/>
                <a:cs typeface="+mn-cs"/>
              </a:rPr>
              <a:t>und</a:t>
            </a:r>
            <a:r>
              <a:rPr lang="de-DE" sz="2000" b="1" dirty="0">
                <a:latin typeface="Arial" pitchFamily="34" charset="0"/>
                <a:cs typeface="+mn-cs"/>
              </a:rPr>
              <a:t> Informationsdienst</a:t>
            </a:r>
            <a:endParaRPr lang="cs-CZ" sz="2000" dirty="0">
              <a:latin typeface="Arial" pitchFamily="34" charset="0"/>
              <a:cs typeface="+mn-cs"/>
            </a:endParaRPr>
          </a:p>
          <a:p>
            <a:pPr marL="342900" indent="-342900" algn="just">
              <a:buFont typeface="+mj-lt"/>
              <a:buAutoNum type="arabicPeriod"/>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Buchhaltungs-, Steuer- und Zollfragenberatung</a:t>
            </a:r>
            <a:endParaRPr lang="cs-CZ" sz="2000" b="1" dirty="0">
              <a:latin typeface="Arial" pitchFamily="34" charset="0"/>
              <a:cs typeface="+mn-cs"/>
            </a:endParaRPr>
          </a:p>
          <a:p>
            <a:pPr marL="342900" indent="-342900" algn="just">
              <a:buFont typeface="+mj-lt"/>
              <a:buAutoNum type="arabicPeriod"/>
              <a:defRPr/>
            </a:pPr>
            <a:endParaRPr lang="cs-CZ" sz="2000"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Messen und Ausstellungen</a:t>
            </a:r>
            <a:endParaRPr lang="cs-CZ" sz="2000" dirty="0">
              <a:latin typeface="Arial" pitchFamily="34" charset="0"/>
              <a:cs typeface="+mn-cs"/>
            </a:endParaRPr>
          </a:p>
        </p:txBody>
      </p:sp>
      <p:sp>
        <p:nvSpPr>
          <p:cNvPr id="134" name="Obdélník 133"/>
          <p:cNvSpPr/>
          <p:nvPr/>
        </p:nvSpPr>
        <p:spPr>
          <a:xfrm>
            <a:off x="21216938" y="15116175"/>
            <a:ext cx="4000500" cy="6556375"/>
          </a:xfrm>
          <a:prstGeom prst="rect">
            <a:avLst/>
          </a:prstGeom>
          <a:noFill/>
        </p:spPr>
        <p:txBody>
          <a:bodyPr>
            <a:spAutoFit/>
          </a:bodyPr>
          <a:lstStyle/>
          <a:p>
            <a:pPr algn="just">
              <a:defRPr/>
            </a:pPr>
            <a:r>
              <a:rPr lang="de-DE" sz="2000" dirty="0">
                <a:latin typeface="Arial" pitchFamily="34" charset="0"/>
                <a:cs typeface="+mn-cs"/>
              </a:rPr>
              <a:t>Die Österreich Werbung (kurz ÖW) ist die nationale Tourismusorganisation Österreichs.</a:t>
            </a:r>
            <a:endParaRPr lang="cs-CZ" sz="2000" dirty="0">
              <a:latin typeface="Arial" pitchFamily="34" charset="0"/>
              <a:cs typeface="+mn-cs"/>
            </a:endParaRPr>
          </a:p>
          <a:p>
            <a:pPr algn="just">
              <a:defRPr/>
            </a:pPr>
            <a:endParaRPr lang="cs-CZ" sz="2000" dirty="0">
              <a:latin typeface="Arial" pitchFamily="34" charset="0"/>
              <a:cs typeface="+mn-cs"/>
            </a:endParaRPr>
          </a:p>
          <a:p>
            <a:pPr algn="just">
              <a:defRPr/>
            </a:pPr>
            <a:r>
              <a:rPr lang="de-DE" sz="2000" dirty="0">
                <a:latin typeface="Arial" pitchFamily="34" charset="0"/>
                <a:cs typeface="+mn-cs"/>
              </a:rPr>
              <a:t>Die Hauptaufgaben</a:t>
            </a:r>
            <a:r>
              <a:rPr lang="cs-CZ" sz="2000" dirty="0">
                <a:latin typeface="Arial" pitchFamily="34" charset="0"/>
                <a:cs typeface="+mn-cs"/>
              </a:rPr>
              <a:t>:</a:t>
            </a:r>
          </a:p>
          <a:p>
            <a:pPr algn="just">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Wertschöpfung des Tourismus in Österreich zu steigern</a:t>
            </a:r>
            <a:endParaRPr lang="cs-CZ" sz="2000" b="1" dirty="0">
              <a:latin typeface="Arial" pitchFamily="34" charset="0"/>
              <a:cs typeface="+mn-cs"/>
            </a:endParaRPr>
          </a:p>
          <a:p>
            <a:pPr marL="342900" indent="-342900" algn="just">
              <a:buFont typeface="+mj-lt"/>
              <a:buAutoNum type="arabicPeriod"/>
              <a:defRPr/>
            </a:pPr>
            <a:endParaRPr lang="cs-CZ" sz="2000" b="1"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Fachwissen über die Destination Österreich zu steigen</a:t>
            </a:r>
            <a:endParaRPr lang="cs-CZ" sz="2000" b="1" dirty="0">
              <a:latin typeface="Arial" pitchFamily="34" charset="0"/>
              <a:cs typeface="+mn-cs"/>
            </a:endParaRPr>
          </a:p>
          <a:p>
            <a:pPr marL="342900" indent="-342900" algn="just">
              <a:buFont typeface="+mj-lt"/>
              <a:buAutoNum type="arabicPeriod"/>
              <a:defRPr/>
            </a:pPr>
            <a:endParaRPr lang="cs-CZ" sz="2000" b="1"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Marktwissen über Herkunftsmärkte zu steigen</a:t>
            </a:r>
            <a:endParaRPr lang="cs-CZ" sz="2000" b="1" dirty="0">
              <a:latin typeface="Arial" pitchFamily="34" charset="0"/>
              <a:cs typeface="+mn-cs"/>
            </a:endParaRPr>
          </a:p>
          <a:p>
            <a:pPr marL="342900" indent="-342900" algn="just">
              <a:buFont typeface="+mj-lt"/>
              <a:buAutoNum type="arabicPeriod"/>
              <a:defRPr/>
            </a:pPr>
            <a:endParaRPr lang="cs-CZ" sz="2000" b="1" dirty="0">
              <a:latin typeface="Arial" pitchFamily="34" charset="0"/>
              <a:cs typeface="+mn-cs"/>
            </a:endParaRPr>
          </a:p>
          <a:p>
            <a:pPr marL="342900" indent="-342900" algn="just">
              <a:buFont typeface="+mj-lt"/>
              <a:buAutoNum type="arabicPeriod"/>
              <a:defRPr/>
            </a:pPr>
            <a:r>
              <a:rPr lang="de-DE" sz="2000" b="1" dirty="0">
                <a:latin typeface="Arial" pitchFamily="34" charset="0"/>
                <a:cs typeface="+mn-cs"/>
              </a:rPr>
              <a:t>Trends in der Tourismusbranche frühzeitig zu erkennen</a:t>
            </a:r>
            <a:endParaRPr lang="cs-CZ" sz="2000" b="1" dirty="0">
              <a:latin typeface="Arial" pitchFamily="34" charset="0"/>
              <a:cs typeface="+mn-cs"/>
            </a:endParaRPr>
          </a:p>
        </p:txBody>
      </p:sp>
      <p:sp>
        <p:nvSpPr>
          <p:cNvPr id="135" name="Obdélník 134"/>
          <p:cNvSpPr/>
          <p:nvPr/>
        </p:nvSpPr>
        <p:spPr>
          <a:xfrm>
            <a:off x="29932313" y="15116175"/>
            <a:ext cx="5643562" cy="6248400"/>
          </a:xfrm>
          <a:prstGeom prst="rect">
            <a:avLst/>
          </a:prstGeom>
          <a:solidFill>
            <a:schemeClr val="bg1"/>
          </a:solidFill>
        </p:spPr>
        <p:txBody>
          <a:bodyPr>
            <a:spAutoFit/>
          </a:bodyPr>
          <a:lstStyle/>
          <a:p>
            <a:pPr algn="just">
              <a:defRPr/>
            </a:pPr>
            <a:r>
              <a:rPr lang="de-DE" sz="2000" dirty="0">
                <a:latin typeface="Arial" pitchFamily="34" charset="0"/>
                <a:cs typeface="+mn-cs"/>
              </a:rPr>
              <a:t>Die Vereinsmitglieder sind sowie rein tschechische und rein österreichische Unternehmen aus den Regionen Südböhmen, Südmähren, Waldviertel und Weinviertel. </a:t>
            </a:r>
            <a:endParaRPr lang="cs-CZ" sz="2000" dirty="0">
              <a:latin typeface="Arial" pitchFamily="34" charset="0"/>
              <a:cs typeface="+mn-cs"/>
            </a:endParaRPr>
          </a:p>
          <a:p>
            <a:pPr algn="just">
              <a:defRPr/>
            </a:pPr>
            <a:endParaRPr lang="cs-CZ" sz="2000" dirty="0">
              <a:latin typeface="Arial" pitchFamily="34" charset="0"/>
              <a:cs typeface="+mn-cs"/>
            </a:endParaRPr>
          </a:p>
          <a:p>
            <a:pPr>
              <a:defRPr/>
            </a:pPr>
            <a:r>
              <a:rPr lang="cs-CZ" sz="2000" dirty="0">
                <a:latin typeface="Arial" pitchFamily="34" charset="0"/>
                <a:cs typeface="+mn-cs"/>
              </a:rPr>
              <a:t>Die </a:t>
            </a:r>
            <a:r>
              <a:rPr lang="de-DE" sz="2000" dirty="0">
                <a:latin typeface="Arial" pitchFamily="34" charset="0"/>
                <a:cs typeface="+mn-cs"/>
              </a:rPr>
              <a:t>Ziele: </a:t>
            </a:r>
            <a:endParaRPr lang="cs-CZ" sz="2000" dirty="0">
              <a:latin typeface="Arial" pitchFamily="34" charset="0"/>
              <a:cs typeface="+mn-cs"/>
            </a:endParaRPr>
          </a:p>
          <a:p>
            <a:pPr marL="342900" indent="-342900">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Ausbau der neuen und Verstärkung der bestehenden grenzüberschreitenden Wirtschaftsbeziehungen</a:t>
            </a:r>
            <a:endParaRPr lang="cs-CZ" sz="2000" dirty="0">
              <a:latin typeface="Arial" pitchFamily="34" charset="0"/>
              <a:cs typeface="+mn-cs"/>
            </a:endParaRPr>
          </a:p>
          <a:p>
            <a:pPr marL="342900" indent="-342900">
              <a:buFont typeface="+mj-lt"/>
              <a:buAutoNum type="arabicPeriod"/>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gegenseitige Unterstützung bei den Verhandlungen mit den Behörden zu beiden Seiten der Grenze</a:t>
            </a:r>
            <a:r>
              <a:rPr lang="de-DE" sz="2000" dirty="0">
                <a:latin typeface="Arial" pitchFamily="34" charset="0"/>
                <a:cs typeface="+mn-cs"/>
              </a:rPr>
              <a:t>,</a:t>
            </a:r>
            <a:endParaRPr lang="cs-CZ" sz="2000" dirty="0">
              <a:latin typeface="Arial" pitchFamily="34" charset="0"/>
              <a:cs typeface="+mn-cs"/>
            </a:endParaRPr>
          </a:p>
          <a:p>
            <a:pPr marL="342900" indent="-342900">
              <a:buFont typeface="+mj-lt"/>
              <a:buAutoNum type="arabicPeriod"/>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Zusammenarbeit der Vereinsmitglieder in den Bereichen des Fremdenverkehrs und Tourismus</a:t>
            </a:r>
            <a:endParaRPr lang="cs-CZ" sz="2000" dirty="0">
              <a:latin typeface="Arial" pitchFamily="34" charset="0"/>
              <a:cs typeface="+mn-cs"/>
            </a:endParaRPr>
          </a:p>
          <a:p>
            <a:pPr marL="342900" indent="-342900">
              <a:buFont typeface="+mj-lt"/>
              <a:buAutoNum type="arabicPeriod"/>
              <a:defRPr/>
            </a:pPr>
            <a:endParaRPr lang="cs-CZ" sz="2000" dirty="0">
              <a:latin typeface="Arial" pitchFamily="34" charset="0"/>
              <a:cs typeface="+mn-cs"/>
            </a:endParaRPr>
          </a:p>
          <a:p>
            <a:pPr marL="342900" indent="-342900">
              <a:buFont typeface="+mj-lt"/>
              <a:buAutoNum type="arabicPeriod"/>
              <a:defRPr/>
            </a:pPr>
            <a:r>
              <a:rPr lang="de-DE" sz="2000" b="1" dirty="0">
                <a:latin typeface="Arial" pitchFamily="34" charset="0"/>
                <a:cs typeface="+mn-cs"/>
              </a:rPr>
              <a:t>Austausch der Erfahrungen</a:t>
            </a:r>
            <a:r>
              <a:rPr lang="de-DE" sz="2000" dirty="0">
                <a:latin typeface="Arial" pitchFamily="34" charset="0"/>
                <a:cs typeface="+mn-cs"/>
              </a:rPr>
              <a:t> </a:t>
            </a:r>
            <a:endParaRPr lang="cs-CZ" sz="2000" dirty="0">
              <a:latin typeface="Arial" pitchFamily="34" charset="0"/>
              <a:cs typeface="+mn-cs"/>
            </a:endParaRPr>
          </a:p>
        </p:txBody>
      </p:sp>
      <p:sp>
        <p:nvSpPr>
          <p:cNvPr id="2094" name="Šipka dolů 142"/>
          <p:cNvSpPr>
            <a:spLocks noChangeArrowheads="1"/>
          </p:cNvSpPr>
          <p:nvPr/>
        </p:nvSpPr>
        <p:spPr bwMode="auto">
          <a:xfrm rot="-3600000">
            <a:off x="24414163" y="8199437"/>
            <a:ext cx="717550" cy="4333875"/>
          </a:xfrm>
          <a:prstGeom prst="downArrow">
            <a:avLst>
              <a:gd name="adj1" fmla="val 50000"/>
              <a:gd name="adj2" fmla="val 50052"/>
            </a:avLst>
          </a:prstGeom>
          <a:solidFill>
            <a:schemeClr val="accent1"/>
          </a:solidFill>
          <a:ln w="9525" algn="ctr">
            <a:solidFill>
              <a:schemeClr val="tx1"/>
            </a:solidFill>
            <a:round/>
            <a:headEnd/>
            <a:tailEnd/>
          </a:ln>
        </p:spPr>
        <p:txBody>
          <a:bodyPr/>
          <a:lstStyle/>
          <a:p>
            <a:pPr defTabSz="3703638"/>
            <a:endParaRPr lang="cs-CZ"/>
          </a:p>
        </p:txBody>
      </p:sp>
      <p:pic>
        <p:nvPicPr>
          <p:cNvPr id="2095" name="Picture 110"/>
          <p:cNvPicPr>
            <a:picLocks noChangeAspect="1" noChangeArrowheads="1"/>
          </p:cNvPicPr>
          <p:nvPr/>
        </p:nvPicPr>
        <p:blipFill>
          <a:blip r:embed="rId4" cstate="print"/>
          <a:srcRect/>
          <a:stretch>
            <a:fillRect/>
          </a:stretch>
        </p:blipFill>
        <p:spPr bwMode="auto">
          <a:xfrm>
            <a:off x="24372888" y="11984038"/>
            <a:ext cx="987425" cy="681037"/>
          </a:xfrm>
          <a:prstGeom prst="rect">
            <a:avLst/>
          </a:prstGeom>
          <a:noFill/>
          <a:ln w="9525">
            <a:noFill/>
            <a:miter lim="800000"/>
            <a:headEnd/>
            <a:tailEnd/>
          </a:ln>
        </p:spPr>
      </p:pic>
      <p:pic>
        <p:nvPicPr>
          <p:cNvPr id="2096" name="Picture 112"/>
          <p:cNvPicPr>
            <a:picLocks noChangeAspect="1" noChangeArrowheads="1"/>
          </p:cNvPicPr>
          <p:nvPr/>
        </p:nvPicPr>
        <p:blipFill>
          <a:blip r:embed="rId5" cstate="print"/>
          <a:srcRect/>
          <a:stretch>
            <a:fillRect/>
          </a:stretch>
        </p:blipFill>
        <p:spPr bwMode="auto">
          <a:xfrm>
            <a:off x="15573375" y="12044363"/>
            <a:ext cx="842963" cy="714375"/>
          </a:xfrm>
          <a:prstGeom prst="rect">
            <a:avLst/>
          </a:prstGeom>
          <a:noFill/>
          <a:ln w="9525">
            <a:noFill/>
            <a:miter lim="800000"/>
            <a:headEnd/>
            <a:tailEnd/>
          </a:ln>
        </p:spPr>
      </p:pic>
      <p:pic>
        <p:nvPicPr>
          <p:cNvPr id="2097" name="Picture 111"/>
          <p:cNvPicPr>
            <a:picLocks noChangeAspect="1" noChangeArrowheads="1"/>
          </p:cNvPicPr>
          <p:nvPr/>
        </p:nvPicPr>
        <p:blipFill>
          <a:blip r:embed="rId6" cstate="print"/>
          <a:srcRect/>
          <a:stretch>
            <a:fillRect/>
          </a:stretch>
        </p:blipFill>
        <p:spPr bwMode="auto">
          <a:xfrm>
            <a:off x="5624513" y="11982450"/>
            <a:ext cx="928687" cy="704850"/>
          </a:xfrm>
          <a:prstGeom prst="rect">
            <a:avLst/>
          </a:prstGeom>
          <a:noFill/>
          <a:ln w="9525">
            <a:noFill/>
            <a:miter lim="800000"/>
            <a:headEnd/>
            <a:tailEnd/>
          </a:ln>
        </p:spPr>
      </p:pic>
      <p:cxnSp>
        <p:nvCxnSpPr>
          <p:cNvPr id="2098" name="Přímá spojovací čára 150"/>
          <p:cNvCxnSpPr>
            <a:cxnSpLocks noChangeShapeType="1"/>
          </p:cNvCxnSpPr>
          <p:nvPr/>
        </p:nvCxnSpPr>
        <p:spPr bwMode="auto">
          <a:xfrm rot="5400000" flipH="1" flipV="1">
            <a:off x="0" y="12830175"/>
            <a:ext cx="0" cy="0"/>
          </a:xfrm>
          <a:prstGeom prst="line">
            <a:avLst/>
          </a:prstGeom>
          <a:noFill/>
          <a:ln w="9525" algn="ctr">
            <a:solidFill>
              <a:schemeClr val="tx1"/>
            </a:solidFill>
            <a:round/>
            <a:headEnd/>
            <a:tailEnd/>
          </a:ln>
        </p:spPr>
      </p:cxnSp>
      <p:graphicFrame>
        <p:nvGraphicFramePr>
          <p:cNvPr id="172" name="Graf 171"/>
          <p:cNvGraphicFramePr/>
          <p:nvPr/>
        </p:nvGraphicFramePr>
        <p:xfrm>
          <a:off x="714254" y="22117104"/>
          <a:ext cx="11930146" cy="6186430"/>
        </p:xfrm>
        <a:graphic>
          <a:graphicData uri="http://schemas.openxmlformats.org/drawingml/2006/chart">
            <c:chart xmlns:c="http://schemas.openxmlformats.org/drawingml/2006/chart" xmlns:r="http://schemas.openxmlformats.org/officeDocument/2006/relationships" r:id="rId7"/>
          </a:graphicData>
        </a:graphic>
      </p:graphicFrame>
      <p:pic>
        <p:nvPicPr>
          <p:cNvPr id="2100" name="Picture 2"/>
          <p:cNvPicPr>
            <a:picLocks noChangeAspect="1" noChangeArrowheads="1"/>
          </p:cNvPicPr>
          <p:nvPr/>
        </p:nvPicPr>
        <p:blipFill>
          <a:blip r:embed="rId8" cstate="print"/>
          <a:srcRect/>
          <a:stretch>
            <a:fillRect/>
          </a:stretch>
        </p:blipFill>
        <p:spPr bwMode="auto">
          <a:xfrm>
            <a:off x="8215313" y="25045988"/>
            <a:ext cx="7915275" cy="1952625"/>
          </a:xfrm>
          <a:prstGeom prst="rect">
            <a:avLst/>
          </a:prstGeom>
          <a:noFill/>
          <a:ln w="9525">
            <a:noFill/>
            <a:miter lim="800000"/>
            <a:headEnd/>
            <a:tailEnd/>
          </a:ln>
        </p:spPr>
      </p:pic>
      <p:sp>
        <p:nvSpPr>
          <p:cNvPr id="2101" name="TextovéPole 52"/>
          <p:cNvSpPr txBox="1">
            <a:spLocks noChangeArrowheads="1"/>
          </p:cNvSpPr>
          <p:nvPr/>
        </p:nvSpPr>
        <p:spPr bwMode="auto">
          <a:xfrm>
            <a:off x="2525713" y="28243213"/>
            <a:ext cx="9475787" cy="369887"/>
          </a:xfrm>
          <a:prstGeom prst="rect">
            <a:avLst/>
          </a:prstGeom>
          <a:noFill/>
          <a:ln w="9525">
            <a:noFill/>
            <a:miter lim="800000"/>
            <a:headEnd/>
            <a:tailEnd/>
          </a:ln>
        </p:spPr>
        <p:txBody>
          <a:bodyPr>
            <a:spAutoFit/>
          </a:bodyPr>
          <a:lstStyle/>
          <a:p>
            <a:r>
              <a:rPr lang="de-DE" sz="1800" i="1"/>
              <a:t>Das Diagramm</a:t>
            </a:r>
            <a:r>
              <a:rPr lang="cs-CZ" sz="1800" i="1"/>
              <a:t> 1</a:t>
            </a:r>
            <a:r>
              <a:rPr lang="de-DE" sz="1800" i="1"/>
              <a:t>: Das Gründungsjahr der deutschsprachigen Institutionen in Tschechien</a:t>
            </a:r>
          </a:p>
        </p:txBody>
      </p:sp>
      <p:sp>
        <p:nvSpPr>
          <p:cNvPr id="55" name="Rectangle 519"/>
          <p:cNvSpPr>
            <a:spLocks noChangeArrowheads="1"/>
          </p:cNvSpPr>
          <p:nvPr/>
        </p:nvSpPr>
        <p:spPr bwMode="auto">
          <a:xfrm>
            <a:off x="18645188" y="22831425"/>
            <a:ext cx="1189037" cy="554038"/>
          </a:xfrm>
          <a:prstGeom prst="rect">
            <a:avLst/>
          </a:prstGeom>
          <a:solidFill>
            <a:schemeClr val="bg1">
              <a:lumMod val="90000"/>
            </a:schemeClr>
          </a:solidFill>
          <a:ln w="9525">
            <a:solidFill>
              <a:schemeClr val="accent1"/>
            </a:solidFill>
            <a:miter lim="800000"/>
            <a:headEnd/>
            <a:tailEnd/>
          </a:ln>
        </p:spPr>
        <p:txBody>
          <a:bodyPr wrap="none">
            <a:spAutoFit/>
          </a:bodyPr>
          <a:lstStyle/>
          <a:p>
            <a:pPr>
              <a:defRPr/>
            </a:pPr>
            <a:r>
              <a:rPr lang="cs-CZ" sz="3000" b="1" dirty="0" err="1">
                <a:solidFill>
                  <a:srgbClr val="000000"/>
                </a:solidFill>
                <a:latin typeface="+mn-lt"/>
                <a:cs typeface="+mn-cs"/>
              </a:rPr>
              <a:t>Fazit</a:t>
            </a:r>
            <a:r>
              <a:rPr lang="cs-CZ" sz="3000" b="1" dirty="0">
                <a:solidFill>
                  <a:srgbClr val="000000"/>
                </a:solidFill>
                <a:latin typeface="+mn-lt"/>
                <a:cs typeface="+mn-cs"/>
              </a:rPr>
              <a:t>:</a:t>
            </a:r>
            <a:endParaRPr lang="de-DE" sz="3000" b="1" dirty="0">
              <a:solidFill>
                <a:srgbClr val="000000"/>
              </a:solidFill>
              <a:latin typeface="+mn-lt"/>
              <a:cs typeface="+mn-cs"/>
            </a:endParaRPr>
          </a:p>
        </p:txBody>
      </p:sp>
      <p:sp>
        <p:nvSpPr>
          <p:cNvPr id="56" name="Rectangle 519"/>
          <p:cNvSpPr>
            <a:spLocks noChangeArrowheads="1"/>
          </p:cNvSpPr>
          <p:nvPr/>
        </p:nvSpPr>
        <p:spPr bwMode="auto">
          <a:xfrm>
            <a:off x="18310225" y="26246138"/>
            <a:ext cx="1489075" cy="554037"/>
          </a:xfrm>
          <a:prstGeom prst="rect">
            <a:avLst/>
          </a:prstGeom>
          <a:solidFill>
            <a:schemeClr val="bg1">
              <a:lumMod val="90000"/>
            </a:schemeClr>
          </a:solidFill>
          <a:ln w="9525">
            <a:solidFill>
              <a:schemeClr val="accent1"/>
            </a:solidFill>
            <a:miter lim="800000"/>
            <a:headEnd/>
            <a:tailEnd/>
          </a:ln>
        </p:spPr>
        <p:txBody>
          <a:bodyPr wrap="none">
            <a:spAutoFit/>
          </a:bodyPr>
          <a:lstStyle/>
          <a:p>
            <a:pPr algn="ctr">
              <a:defRPr/>
            </a:pPr>
            <a:r>
              <a:rPr lang="de-DE" sz="3000" b="1" dirty="0">
                <a:solidFill>
                  <a:srgbClr val="000000"/>
                </a:solidFill>
                <a:latin typeface="+mn-lt"/>
                <a:cs typeface="+mn-cs"/>
              </a:rPr>
              <a:t>Quelle</a:t>
            </a:r>
            <a:r>
              <a:rPr lang="cs-CZ" sz="3000" b="1" dirty="0">
                <a:solidFill>
                  <a:srgbClr val="000000"/>
                </a:solidFill>
                <a:latin typeface="+mn-lt"/>
                <a:cs typeface="+mn-cs"/>
              </a:rPr>
              <a:t>:</a:t>
            </a:r>
            <a:endParaRPr lang="de-DE" sz="3000" b="1" dirty="0">
              <a:solidFill>
                <a:srgbClr val="000000"/>
              </a:solidFill>
              <a:latin typeface="+mn-lt"/>
              <a:cs typeface="+mn-cs"/>
            </a:endParaRPr>
          </a:p>
        </p:txBody>
      </p:sp>
      <p:sp>
        <p:nvSpPr>
          <p:cNvPr id="2104" name="TextovéPole 57"/>
          <p:cNvSpPr txBox="1">
            <a:spLocks noChangeArrowheads="1"/>
          </p:cNvSpPr>
          <p:nvPr/>
        </p:nvSpPr>
        <p:spPr bwMode="auto">
          <a:xfrm>
            <a:off x="20359688" y="26403300"/>
            <a:ext cx="3500437" cy="1631950"/>
          </a:xfrm>
          <a:prstGeom prst="rect">
            <a:avLst/>
          </a:prstGeom>
          <a:noFill/>
          <a:ln w="9525">
            <a:noFill/>
            <a:miter lim="800000"/>
            <a:headEnd/>
            <a:tailEnd/>
          </a:ln>
        </p:spPr>
        <p:txBody>
          <a:bodyPr>
            <a:spAutoFit/>
          </a:bodyPr>
          <a:lstStyle/>
          <a:p>
            <a:pPr algn="ctr"/>
            <a:r>
              <a:rPr lang="de-DE" sz="2000">
                <a:hlinkClick r:id="rId9"/>
              </a:rPr>
              <a:t>www.dtihk.cz</a:t>
            </a:r>
            <a:endParaRPr lang="de-DE" sz="2000"/>
          </a:p>
          <a:p>
            <a:pPr algn="ctr"/>
            <a:r>
              <a:rPr lang="de-DE" sz="2000">
                <a:hlinkClick r:id="rId10"/>
              </a:rPr>
              <a:t>www.tschechien.ahk.de</a:t>
            </a:r>
            <a:endParaRPr lang="de-DE" sz="2000"/>
          </a:p>
          <a:p>
            <a:pPr algn="ctr"/>
            <a:r>
              <a:rPr lang="de-DE" sz="2000">
                <a:hlinkClick r:id="rId11"/>
              </a:rPr>
              <a:t>www.BvdU-cr.de</a:t>
            </a:r>
            <a:endParaRPr lang="de-DE" sz="2000"/>
          </a:p>
          <a:p>
            <a:pPr algn="ctr"/>
            <a:r>
              <a:rPr lang="de-DE" sz="2000">
                <a:hlinkClick r:id="rId12"/>
              </a:rPr>
              <a:t>www.advantageaustria.org</a:t>
            </a:r>
            <a:endParaRPr lang="de-DE" sz="2000"/>
          </a:p>
          <a:p>
            <a:pPr algn="ctr"/>
            <a:r>
              <a:rPr lang="de-DE" sz="2000">
                <a:hlinkClick r:id="rId13"/>
              </a:rPr>
              <a:t>www.wko.at</a:t>
            </a:r>
            <a:endParaRPr lang="de-DE" sz="2000"/>
          </a:p>
        </p:txBody>
      </p:sp>
      <p:sp>
        <p:nvSpPr>
          <p:cNvPr id="2105" name="TextovéPole 58"/>
          <p:cNvSpPr txBox="1">
            <a:spLocks noChangeArrowheads="1"/>
          </p:cNvSpPr>
          <p:nvPr/>
        </p:nvSpPr>
        <p:spPr bwMode="auto">
          <a:xfrm>
            <a:off x="24717375" y="26474738"/>
            <a:ext cx="3500438" cy="1631950"/>
          </a:xfrm>
          <a:prstGeom prst="rect">
            <a:avLst/>
          </a:prstGeom>
          <a:noFill/>
          <a:ln w="9525">
            <a:noFill/>
            <a:miter lim="800000"/>
            <a:headEnd/>
            <a:tailEnd/>
          </a:ln>
        </p:spPr>
        <p:txBody>
          <a:bodyPr>
            <a:spAutoFit/>
          </a:bodyPr>
          <a:lstStyle/>
          <a:p>
            <a:pPr algn="ctr"/>
            <a:r>
              <a:rPr lang="de-DE" sz="2000">
                <a:hlinkClick r:id="rId14"/>
              </a:rPr>
              <a:t>www.oetgw-rchs.org</a:t>
            </a:r>
            <a:endParaRPr lang="de-DE" sz="2000"/>
          </a:p>
          <a:p>
            <a:pPr algn="ctr"/>
            <a:r>
              <a:rPr lang="de-DE" sz="2000">
                <a:hlinkClick r:id="rId15"/>
              </a:rPr>
              <a:t>www.austria.info/de</a:t>
            </a:r>
            <a:endParaRPr lang="de-DE" sz="2000"/>
          </a:p>
          <a:p>
            <a:pPr algn="ctr"/>
            <a:r>
              <a:rPr lang="de-DE" sz="2000">
                <a:hlinkClick r:id="rId16"/>
              </a:rPr>
              <a:t>www.HST.cz</a:t>
            </a:r>
            <a:endParaRPr lang="de-DE" sz="2000"/>
          </a:p>
          <a:p>
            <a:pPr algn="ctr"/>
            <a:r>
              <a:rPr lang="de-DE" sz="2000">
                <a:hlinkClick r:id="rId17"/>
              </a:rPr>
              <a:t>www.deutschland-extravel.de</a:t>
            </a:r>
            <a:endParaRPr lang="de-DE" sz="2000"/>
          </a:p>
          <a:p>
            <a:pPr algn="ctr"/>
            <a:r>
              <a:rPr lang="de-DE" sz="2000">
                <a:hlinkClick r:id="rId18"/>
              </a:rPr>
              <a:t>www.germany.travel.de</a:t>
            </a:r>
            <a:endParaRPr lang="de-DE" sz="2000"/>
          </a:p>
        </p:txBody>
      </p:sp>
      <p:sp>
        <p:nvSpPr>
          <p:cNvPr id="2106" name="TextovéPole 59"/>
          <p:cNvSpPr txBox="1">
            <a:spLocks noChangeArrowheads="1"/>
          </p:cNvSpPr>
          <p:nvPr/>
        </p:nvSpPr>
        <p:spPr bwMode="auto">
          <a:xfrm>
            <a:off x="20288250" y="22759988"/>
            <a:ext cx="15430500" cy="3416300"/>
          </a:xfrm>
          <a:prstGeom prst="rect">
            <a:avLst/>
          </a:prstGeom>
          <a:noFill/>
          <a:ln w="9525">
            <a:noFill/>
            <a:miter lim="800000"/>
            <a:headEnd/>
            <a:tailEnd/>
          </a:ln>
        </p:spPr>
        <p:txBody>
          <a:bodyPr>
            <a:spAutoFit/>
          </a:bodyPr>
          <a:lstStyle/>
          <a:p>
            <a:pPr algn="just"/>
            <a:r>
              <a:rPr lang="de-DE" sz="2400"/>
              <a:t>In meiner Projektarbeit </a:t>
            </a:r>
            <a:r>
              <a:rPr lang="de-DE" sz="2400" b="1"/>
              <a:t>„</a:t>
            </a:r>
            <a:r>
              <a:rPr lang="de-DE" sz="2400" b="1">
                <a:solidFill>
                  <a:srgbClr val="000000"/>
                </a:solidFill>
                <a:cs typeface="Times New Roman" pitchFamily="18" charset="0"/>
              </a:rPr>
              <a:t>Wirtschaftliche Institutionen aus dem deutschsprachigen Raum in Tschechien“ </a:t>
            </a:r>
            <a:r>
              <a:rPr lang="de-DE" sz="2400">
                <a:solidFill>
                  <a:srgbClr val="000000"/>
                </a:solidFill>
                <a:cs typeface="Times New Roman" pitchFamily="18" charset="0"/>
              </a:rPr>
              <a:t>orientierte ich mich mit an die Ziele und Hauptaufgaben von den deutschsprachigen Wirtschaftsinstitutionen in Tschechien. Diese Institutionen treten am häufigsten als Berater, Lobbyorganisationen oder als </a:t>
            </a:r>
            <a:r>
              <a:rPr lang="de-DE" sz="2400"/>
              <a:t>vertretende Organisationen der deutschsprachigen Wirtschaft auf. </a:t>
            </a:r>
          </a:p>
          <a:p>
            <a:pPr algn="just"/>
            <a:r>
              <a:rPr lang="de-DE" sz="2400"/>
              <a:t>Fast alle Organisationen haben ihren Sitz nur in der Hauptstadt Tschechiens. Eine Ausnahme ist Österreichische Außenhandelsstelle, die ein Marketing Office in Brno gründete.</a:t>
            </a:r>
          </a:p>
          <a:p>
            <a:pPr algn="just"/>
            <a:r>
              <a:rPr lang="de-DE" sz="2400"/>
              <a:t>Auf dem Diagramm 1 kann man eine Liste der deutschsprachigen Institutionen in Tschechien nach ihrem Gründungsjahr sehen. Die älteste wirtschaftliche Organisation aus deutschsprachigem Raum in Tschechien ist Österreichische  Außenhandelsstelle in Prag.  </a:t>
            </a:r>
          </a:p>
        </p:txBody>
      </p:sp>
      <p:pic>
        <p:nvPicPr>
          <p:cNvPr id="2107" name="Picture 53"/>
          <p:cNvPicPr>
            <a:picLocks noChangeAspect="1" noChangeArrowheads="1"/>
          </p:cNvPicPr>
          <p:nvPr/>
        </p:nvPicPr>
        <p:blipFill>
          <a:blip r:embed="rId19" cstate="print"/>
          <a:srcRect/>
          <a:stretch>
            <a:fillRect/>
          </a:stretch>
        </p:blipFill>
        <p:spPr bwMode="auto">
          <a:xfrm>
            <a:off x="25788938" y="4972050"/>
            <a:ext cx="8572500" cy="485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3703638" rtl="0" eaLnBrk="1" fontAlgn="base" latinLnBrk="0" hangingPunct="1">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703638" rtl="0" eaLnBrk="1" fontAlgn="base" latinLnBrk="0" hangingPunct="1">
          <a:lnSpc>
            <a:spcPct val="100000"/>
          </a:lnSpc>
          <a:spcBef>
            <a:spcPct val="0"/>
          </a:spcBef>
          <a:spcAft>
            <a:spcPct val="0"/>
          </a:spcAft>
          <a:buClrTx/>
          <a:buSzTx/>
          <a:buFontTx/>
          <a:buNone/>
          <a:tabLst/>
          <a:defRPr kumimoji="0" lang="cs-CZ" sz="12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2511</TotalTime>
  <Words>596</Words>
  <Application>Microsoft Office PowerPoint</Application>
  <PresentationFormat>Vlastní</PresentationFormat>
  <Paragraphs>123</Paragraphs>
  <Slides>1</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vt:i4>
      </vt:variant>
    </vt:vector>
  </HeadingPairs>
  <TitlesOfParts>
    <vt:vector size="5" baseType="lpstr">
      <vt:lpstr>Arial</vt:lpstr>
      <vt:lpstr>Times New Roman</vt:lpstr>
      <vt:lpstr>SimSun</vt:lpstr>
      <vt:lpstr>Výchozí návrh</vt:lpstr>
      <vt:lpstr>Snímek 1</vt:lpstr>
    </vt:vector>
  </TitlesOfParts>
  <Company>MZLU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MZLU</dc:creator>
  <cp:lastModifiedBy>admin</cp:lastModifiedBy>
  <cp:revision>96</cp:revision>
  <dcterms:created xsi:type="dcterms:W3CDTF">2008-03-11T11:04:25Z</dcterms:created>
  <dcterms:modified xsi:type="dcterms:W3CDTF">2011-04-06T11:37:57Z</dcterms:modified>
</cp:coreProperties>
</file>