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2" r:id="rId14"/>
    <p:sldId id="274" r:id="rId15"/>
    <p:sldId id="275" r:id="rId16"/>
    <p:sldId id="273" r:id="rId17"/>
    <p:sldId id="269" r:id="rId18"/>
    <p:sldId id="270" r:id="rId19"/>
    <p:sldId id="271" r:id="rId20"/>
    <p:sldId id="272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F4A89D-5759-4B33-9BA4-3BA832073554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072026" cy="2301240"/>
          </a:xfrm>
        </p:spPr>
        <p:txBody>
          <a:bodyPr/>
          <a:lstStyle/>
          <a:p>
            <a:r>
              <a:rPr lang="cs-CZ" dirty="0" smtClean="0"/>
              <a:t>Zvládání </a:t>
            </a:r>
            <a:br>
              <a:rPr lang="cs-CZ" dirty="0" smtClean="0"/>
            </a:br>
            <a:r>
              <a:rPr lang="cs-CZ" dirty="0" smtClean="0"/>
              <a:t>konfliktních </a:t>
            </a:r>
            <a:br>
              <a:rPr lang="cs-CZ" dirty="0" smtClean="0"/>
            </a:br>
            <a:r>
              <a:rPr lang="cs-CZ" dirty="0" smtClean="0"/>
              <a:t>situací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komunikační pozice (ego stavy)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pPr>
              <a:lnSpc>
                <a:spcPct val="270000"/>
              </a:lnSpc>
            </a:pPr>
            <a:r>
              <a:rPr lang="cs-CZ" sz="4100" b="1" dirty="0" smtClean="0"/>
              <a:t>RODIČ</a:t>
            </a:r>
          </a:p>
          <a:p>
            <a:pPr>
              <a:lnSpc>
                <a:spcPct val="270000"/>
              </a:lnSpc>
            </a:pPr>
            <a:r>
              <a:rPr lang="cs-CZ" sz="4100" b="1" dirty="0" smtClean="0"/>
              <a:t>DOSPĚLÝ</a:t>
            </a:r>
          </a:p>
          <a:p>
            <a:pPr>
              <a:lnSpc>
                <a:spcPct val="270000"/>
              </a:lnSpc>
            </a:pPr>
            <a:r>
              <a:rPr lang="cs-CZ" sz="4100" b="1" dirty="0" smtClean="0"/>
              <a:t>DÍTĚ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Erich Berne – transakční analýza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857232"/>
            <a:ext cx="3053868" cy="210228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doplňková transakce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křížová transakce</a:t>
            </a:r>
            <a:endParaRPr lang="cs-CZ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350" b="235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 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Já jsem OK. Ty jsi OK.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Já jsem OK. Ty nejsi OK.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Já nejsem OK. Ty jsi OK.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Já nejsem OK. Ty nejsi OK.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nejpodrobněji popište nějaký konflikt ze školního prostředí.</a:t>
            </a:r>
          </a:p>
          <a:p>
            <a:pPr marL="550926" indent="-514350">
              <a:buAutoNum type="arabicPeriod"/>
            </a:pPr>
            <a:r>
              <a:rPr lang="cs-CZ" dirty="0" smtClean="0"/>
              <a:t>příčina – zjevná x skrytá</a:t>
            </a:r>
          </a:p>
          <a:p>
            <a:pPr marL="550926" indent="-514350">
              <a:buAutoNum type="arabicPeriod"/>
            </a:pPr>
            <a:r>
              <a:rPr lang="cs-CZ" dirty="0" smtClean="0"/>
              <a:t>postoje zúčastněných</a:t>
            </a:r>
          </a:p>
          <a:p>
            <a:pPr marL="550926" indent="-514350">
              <a:buAutoNum type="arabicPeriod"/>
            </a:pPr>
            <a:r>
              <a:rPr lang="cs-CZ" dirty="0" smtClean="0"/>
              <a:t>průběh – komunikace, emoce</a:t>
            </a:r>
          </a:p>
          <a:p>
            <a:pPr marL="550926" indent="-514350">
              <a:buAutoNum type="arabicPeriod"/>
            </a:pPr>
            <a:r>
              <a:rPr lang="cs-CZ" dirty="0" smtClean="0"/>
              <a:t>zakončení - řešení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strana sporu v něm má nějaký ZÁJEM = cíl, stav, kterého chce dosáhnout</a:t>
            </a:r>
          </a:p>
          <a:p>
            <a:r>
              <a:rPr lang="cs-CZ" dirty="0" smtClean="0"/>
              <a:t>Tento ZÁJEM není vždy plně uvědomovaný </a:t>
            </a:r>
          </a:p>
          <a:p>
            <a:r>
              <a:rPr lang="cs-CZ" dirty="0" smtClean="0"/>
              <a:t>Cestou ke konstruktivnímu řešení konfliktu je zvědomění zájmu, a z něj vyplývající VYJEDNÁVACÍ STRATEGIE.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 PRO VYJEDNÁVÁNÍ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opačné straně ZÁJMU je hranice, za níž nechci jít – řešení, které je pro mne nepřijatelné, nevýhodné, nepřiměřené</a:t>
            </a:r>
          </a:p>
          <a:p>
            <a:r>
              <a:rPr lang="cs-CZ" dirty="0" smtClean="0"/>
              <a:t>I tuto hranici je dobré si zvědomit, abychom se za ni při vyjednáváním nedostali.</a:t>
            </a:r>
          </a:p>
          <a:p>
            <a:r>
              <a:rPr lang="cs-CZ" dirty="0" smtClean="0"/>
              <a:t>Mezi zájmem a touto hranicí je můj VYJEDNÁVACÍ PROSTOR</a:t>
            </a:r>
          </a:p>
          <a:p>
            <a:r>
              <a:rPr lang="cs-CZ" dirty="0" smtClean="0"/>
              <a:t>Pro některé konflikty je dobré znát i vyjednávací prostor protistrany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ea typeface="Calibri"/>
                <a:cs typeface="Times New Roman"/>
              </a:rPr>
              <a:t>VYJEDNÁVACÍ STYLY</a:t>
            </a:r>
            <a:br>
              <a:rPr lang="cs-CZ" dirty="0" smtClean="0">
                <a:latin typeface="Calibri"/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Rozdělení podle toho, co vyjednávající považuje za </a:t>
            </a:r>
            <a:r>
              <a:rPr lang="cs-CZ" sz="2400" u="sng" dirty="0" smtClean="0"/>
              <a:t>kritérium úspěchu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KOMPETITIVNÍ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výhra, vlastní vítězství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soupeření formou diskuse; strany taktizují, aby byl výsledný kompromis co nejblíže jejich vlastním zájmům; kompetitivní vyjednávání staví účastníky proti sobě – čím víc jeden získá, tím víc druhý ztratí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KOOPERATIVNÍ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vztahy, oboustranná spokojenost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pochopení, že zisku se dá dosáhnout nejen na úkor druhé strany, snaha o uspokojení </a:t>
            </a:r>
            <a:r>
              <a:rPr lang="cs-CZ" u="sng" dirty="0" smtClean="0"/>
              <a:t>zájmů</a:t>
            </a:r>
            <a:r>
              <a:rPr lang="cs-CZ" dirty="0" smtClean="0"/>
              <a:t> obou stran; závisí na invenci a dobré vůli jednajících, je potřeba odkrýt zájmy; dohoda bývá velmi stabilní, obě strany cítí spoluzodpovědnost za její uskutečnění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PRINCIPIÁLNÍ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pravda, objektivní spravedlnost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zaměření se na věcnou podstatu problému, koncentrace na vyřešení čistého problému bez taktizování, emoční zátěže, ulpívání na detailech; vyjednávání vedené argumenty a stále se vracející k věci </a:t>
            </a:r>
            <a:r>
              <a:rPr lang="cs-CZ" i="1" dirty="0" smtClean="0"/>
              <a:t>(Co to konkrétně znamená? Jak jsi k tomu došel? Jsou nějaké jiné možnosti?)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získání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DOCHÁZKA </a:t>
            </a:r>
          </a:p>
          <a:p>
            <a:r>
              <a:rPr lang="cs-CZ" dirty="0" smtClean="0"/>
              <a:t>toleruji jednu absenci </a:t>
            </a:r>
            <a:r>
              <a:rPr lang="cs-CZ" u="sng" dirty="0" smtClean="0"/>
              <a:t>z libovolných důvodů</a:t>
            </a:r>
            <a:r>
              <a:rPr lang="cs-CZ" smtClean="0"/>
              <a:t>, tato </a:t>
            </a:r>
            <a:r>
              <a:rPr lang="cs-CZ" dirty="0" smtClean="0"/>
              <a:t>absence ale musí být nahrazena </a:t>
            </a:r>
          </a:p>
          <a:p>
            <a:r>
              <a:rPr lang="cs-CZ" dirty="0" smtClean="0"/>
              <a:t>zadání náhrady si vyžádáte e-mailem nejpozději do 1 týdne od nahrazované absence; náhradní práce bude tematicky i časově adekvátní rozsahu nahrazované hodiny.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NESTABILNÍ STYLY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VIRTUÁLNÍ VYJEDNÁVÁNÍ = „tanečky“, které nevedou k žádnému výsledku; neschopnost či záměr nepřivést spor ke konci; vypadá to, že se něco řeší, ale nedochází k posunu</a:t>
            </a:r>
          </a:p>
          <a:p>
            <a:r>
              <a:rPr lang="cs-CZ" dirty="0" smtClean="0"/>
              <a:t>DESTRUKTIVNÍ jednání = snaha o ztráty na obou stranách; často když jedna strana výrazně posílí</a:t>
            </a:r>
          </a:p>
          <a:p>
            <a:r>
              <a:rPr lang="cs-CZ" dirty="0" smtClean="0"/>
              <a:t>OBĚTAVÉ jednání = altruismus preferující zisk druhé strany; je potřeba rozpoznat, co za ním je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Písemně odpovězte na následující otázky: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smtClean="0"/>
              <a:t>Kterými kroky se dá předcházet některým konfliktům se žáky?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smtClean="0"/>
              <a:t>Za jakých podmínek, v jaké situaci je moudré (lepší či efektivní) kázeňský přestupek žáka záměrně přehlédnout?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smtClean="0"/>
              <a:t>Co se Vám při předcházení konfliktům se žáky či při jejich řešení osvědčilo? Prosím o co </a:t>
            </a:r>
            <a:r>
              <a:rPr lang="cs-CZ" smtClean="0"/>
              <a:t>největší konkrétnost.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získání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2. aktivní práce v semináři – vstupy do diskuse, otázky, prezentace názorů a zkušeností…</a:t>
            </a:r>
          </a:p>
          <a:p>
            <a:pPr>
              <a:buNone/>
            </a:pPr>
            <a:r>
              <a:rPr lang="cs-CZ" dirty="0" smtClean="0"/>
              <a:t>3. plnění a odevzdávání či prezentace domácích úkolů</a:t>
            </a:r>
          </a:p>
          <a:p>
            <a:pPr>
              <a:buNone/>
            </a:pPr>
            <a:r>
              <a:rPr lang="cs-CZ" dirty="0" smtClean="0"/>
              <a:t>4. napsání zápočtového testu </a:t>
            </a:r>
          </a:p>
          <a:p>
            <a:pPr>
              <a:buNone/>
            </a:pPr>
            <a:r>
              <a:rPr lang="cs-CZ" dirty="0" smtClean="0"/>
              <a:t>(5 otevřených otázek)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Na konci kurzu bude student schopen:</a:t>
            </a:r>
          </a:p>
          <a:p>
            <a:r>
              <a:rPr lang="cs-CZ" dirty="0" smtClean="0"/>
              <a:t>porozumět a vysvětlit základní principy a zdroje problémů v mezilidské komunikaci, komunikaci ovlivněné stresem a předsudky, komunikačními šumy atp.</a:t>
            </a:r>
          </a:p>
          <a:p>
            <a:r>
              <a:rPr lang="cs-CZ" dirty="0" smtClean="0"/>
              <a:t>použít teoretické poznatky při chápání, interpretaci a řešení vlastních osobních i pracovních i konfliktů ve svém okolí</a:t>
            </a:r>
          </a:p>
          <a:p>
            <a:r>
              <a:rPr lang="cs-CZ" dirty="0" smtClean="0"/>
              <a:t>použít své znalosti při prevenci patologických komunikačních taktik (manipulace, komunikační fauly atp.) vedoucích ke vzniku konfliktních situací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Naučit se přemýšlet o konfliktu jako o situaci, která má své příčiny, průběh a následky, a všechny tyto složky můžeme jako účastník konfliktu ovlivnit.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Komunikace, teorie komunikace</a:t>
            </a:r>
          </a:p>
          <a:p>
            <a:r>
              <a:rPr lang="cs-CZ" dirty="0" smtClean="0"/>
              <a:t>Zdravá komunikace, patická komunikace, komunikace pod vlivem stresu</a:t>
            </a:r>
          </a:p>
          <a:p>
            <a:r>
              <a:rPr lang="cs-CZ" dirty="0" smtClean="0"/>
              <a:t>Konflikt, typy konfliktu, cyklus konfliktu, strategie práce s konfliktem.</a:t>
            </a:r>
          </a:p>
          <a:p>
            <a:r>
              <a:rPr lang="cs-CZ" dirty="0" smtClean="0"/>
              <a:t>Řešení konfliktu, prevence konfliktu.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STŘET dvou protichůdných TENDENCÍ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doprovází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Stres</a:t>
            </a:r>
          </a:p>
          <a:p>
            <a:r>
              <a:rPr lang="cs-CZ" dirty="0" smtClean="0"/>
              <a:t>Strategie řešení – útěk, útok</a:t>
            </a:r>
          </a:p>
          <a:p>
            <a:r>
              <a:rPr lang="cs-CZ" dirty="0" smtClean="0"/>
              <a:t>Fyzické projevy emocí</a:t>
            </a:r>
          </a:p>
          <a:p>
            <a:r>
              <a:rPr lang="cs-CZ" dirty="0" smtClean="0"/>
              <a:t>Komunikace</a:t>
            </a:r>
          </a:p>
          <a:p>
            <a:r>
              <a:rPr lang="cs-CZ" dirty="0" smtClean="0"/>
              <a:t>(re)definice vztahu</a:t>
            </a:r>
          </a:p>
          <a:p>
            <a:r>
              <a:rPr lang="cs-CZ" dirty="0" smtClean="0"/>
              <a:t>Vyústění, řešení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cs-CZ" dirty="0" smtClean="0"/>
              <a:t>zjevné – důvody a záminky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smtClean="0"/>
              <a:t>skryté – proč?</a:t>
            </a:r>
          </a:p>
          <a:p>
            <a:pPr marL="550926" indent="-514350"/>
            <a:r>
              <a:rPr lang="cs-CZ" dirty="0" smtClean="0"/>
              <a:t>Nedodržení pravidel, dohod</a:t>
            </a:r>
          </a:p>
          <a:p>
            <a:pPr marL="550926" indent="-514350"/>
            <a:r>
              <a:rPr lang="cs-CZ" dirty="0" smtClean="0"/>
              <a:t>Nenaplněné očekávání</a:t>
            </a:r>
          </a:p>
          <a:p>
            <a:pPr marL="550926" indent="-514350"/>
            <a:r>
              <a:rPr lang="cs-CZ" dirty="0" smtClean="0"/>
              <a:t>Neuspokojené potřeby</a:t>
            </a:r>
          </a:p>
          <a:p>
            <a:pPr marL="550926" indent="-514350"/>
            <a:r>
              <a:rPr lang="cs-CZ" dirty="0" smtClean="0"/>
              <a:t>Neznalost, nedorozumění</a:t>
            </a:r>
          </a:p>
          <a:p>
            <a:pPr marL="550926" indent="-514350"/>
            <a:r>
              <a:rPr lang="cs-CZ" dirty="0" smtClean="0"/>
              <a:t>Názorový nesoulad</a:t>
            </a:r>
          </a:p>
          <a:p>
            <a:pPr marL="550926" indent="-514350"/>
            <a:r>
              <a:rPr lang="cs-CZ" dirty="0" smtClean="0"/>
              <a:t>Hájení pozice, statusu, moc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Vlastní 6">
      <a:dk1>
        <a:srgbClr val="00194F"/>
      </a:dk1>
      <a:lt1>
        <a:srgbClr val="6AD3FD"/>
      </a:lt1>
      <a:dk2>
        <a:srgbClr val="003044"/>
      </a:dk2>
      <a:lt2>
        <a:srgbClr val="00194F"/>
      </a:lt2>
      <a:accent1>
        <a:srgbClr val="D0F1FE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439</TotalTime>
  <Words>579</Words>
  <Application>Microsoft Office PowerPoint</Application>
  <PresentationFormat>Předvádění na obrazovce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Technický</vt:lpstr>
      <vt:lpstr>Zvládání  konfliktních  situací</vt:lpstr>
      <vt:lpstr>podmínky pro získání zápočtu</vt:lpstr>
      <vt:lpstr>podmínky pro získání zápočtu</vt:lpstr>
      <vt:lpstr>cíl předmětu</vt:lpstr>
      <vt:lpstr>cíl předmětu </vt:lpstr>
      <vt:lpstr>základní témata</vt:lpstr>
      <vt:lpstr>Konflikt</vt:lpstr>
      <vt:lpstr>Konflikt doprovází</vt:lpstr>
      <vt:lpstr>Příčiny konfliktů</vt:lpstr>
      <vt:lpstr>komunikační pozice (ego stavy)</vt:lpstr>
      <vt:lpstr>doplňková transakce</vt:lpstr>
      <vt:lpstr>OK stavy</vt:lpstr>
      <vt:lpstr>1. domácí úkol</vt:lpstr>
      <vt:lpstr>ZÁJEM</vt:lpstr>
      <vt:lpstr>PROSTOR PRO VYJEDNÁVÁNÍ</vt:lpstr>
      <vt:lpstr>VYJEDNÁVACÍ STYLY </vt:lpstr>
      <vt:lpstr>KOMPETITIVNÍ VYJEDNÁVÁNÍ </vt:lpstr>
      <vt:lpstr>KOOPERATIVNÍ VYJEDNÁVÁNÍ </vt:lpstr>
      <vt:lpstr>PRINCIPIÁLNÍ VYJEDNÁVÁNÍ </vt:lpstr>
      <vt:lpstr>NESTABILNÍ STYLY</vt:lpstr>
      <vt:lpstr>Domácí úkol 2</vt:lpstr>
    </vt:vector>
  </TitlesOfParts>
  <Company>Crew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Zvládání  konfliktních  situací</dc:title>
  <dc:creator>Blake</dc:creator>
  <cp:lastModifiedBy>Uzivatel</cp:lastModifiedBy>
  <cp:revision>25</cp:revision>
  <dcterms:created xsi:type="dcterms:W3CDTF">2012-02-18T20:48:57Z</dcterms:created>
  <dcterms:modified xsi:type="dcterms:W3CDTF">2012-04-19T16:36:05Z</dcterms:modified>
</cp:coreProperties>
</file>