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7E177DB-E19D-4F48-B028-65EAADB7CF30}" type="datetimeFigureOut">
              <a:rPr lang="cs-CZ" smtClean="0"/>
              <a:t>21.2.2012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CAD778-158D-44EA-9029-F4E2B56F7A46}"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7E177DB-E19D-4F48-B028-65EAADB7CF30}" type="datetimeFigureOut">
              <a:rPr lang="cs-CZ" smtClean="0"/>
              <a:t>21.2.2012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CAD778-158D-44EA-9029-F4E2B56F7A46}"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7E177DB-E19D-4F48-B028-65EAADB7CF30}" type="datetimeFigureOut">
              <a:rPr lang="cs-CZ" smtClean="0"/>
              <a:t>21.2.2012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CAD778-158D-44EA-9029-F4E2B56F7A46}"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7E177DB-E19D-4F48-B028-65EAADB7CF30}" type="datetimeFigureOut">
              <a:rPr lang="cs-CZ" smtClean="0"/>
              <a:t>21.2.2012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CAD778-158D-44EA-9029-F4E2B56F7A46}"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07E177DB-E19D-4F48-B028-65EAADB7CF30}" type="datetimeFigureOut">
              <a:rPr lang="cs-CZ" smtClean="0"/>
              <a:t>21.2.2012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CAD778-158D-44EA-9029-F4E2B56F7A46}"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7E177DB-E19D-4F48-B028-65EAADB7CF30}" type="datetimeFigureOut">
              <a:rPr lang="cs-CZ" smtClean="0"/>
              <a:t>21.2.2012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6CAD778-158D-44EA-9029-F4E2B56F7A46}"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7E177DB-E19D-4F48-B028-65EAADB7CF30}" type="datetimeFigureOut">
              <a:rPr lang="cs-CZ" smtClean="0"/>
              <a:t>21.2.2012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6CAD778-158D-44EA-9029-F4E2B56F7A46}"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07E177DB-E19D-4F48-B028-65EAADB7CF30}" type="datetimeFigureOut">
              <a:rPr lang="cs-CZ" smtClean="0"/>
              <a:t>21.2.2012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6CAD778-158D-44EA-9029-F4E2B56F7A46}"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7E177DB-E19D-4F48-B028-65EAADB7CF30}" type="datetimeFigureOut">
              <a:rPr lang="cs-CZ" smtClean="0"/>
              <a:t>21.2.2012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6CAD778-158D-44EA-9029-F4E2B56F7A46}"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7E177DB-E19D-4F48-B028-65EAADB7CF30}" type="datetimeFigureOut">
              <a:rPr lang="cs-CZ" smtClean="0"/>
              <a:t>21.2.2012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6CAD778-158D-44EA-9029-F4E2B56F7A46}"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7E177DB-E19D-4F48-B028-65EAADB7CF30}" type="datetimeFigureOut">
              <a:rPr lang="cs-CZ" smtClean="0"/>
              <a:t>21.2.2012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6CAD778-158D-44EA-9029-F4E2B56F7A46}"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E177DB-E19D-4F48-B028-65EAADB7CF30}" type="datetimeFigureOut">
              <a:rPr lang="cs-CZ" smtClean="0"/>
              <a:t>21.2.2012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CAD778-158D-44EA-9029-F4E2B56F7A46}"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smt.cz/" TargetMode="External"/><Relationship Id="rId2" Type="http://schemas.openxmlformats.org/officeDocument/2006/relationships/hyperlink" Target="http://www.e-gram.cz/" TargetMode="External"/><Relationship Id="rId1" Type="http://schemas.openxmlformats.org/officeDocument/2006/relationships/slideLayout" Target="../slideLayouts/slideLayout2.xml"/><Relationship Id="rId4" Type="http://schemas.openxmlformats.org/officeDocument/2006/relationships/hyperlink" Target="http://www.vuppraha.cz/"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043608" y="548680"/>
            <a:ext cx="6728792" cy="5090120"/>
          </a:xfrm>
        </p:spPr>
        <p:txBody>
          <a:bodyPr>
            <a:normAutofit lnSpcReduction="10000"/>
          </a:bodyPr>
          <a:lstStyle/>
          <a:p>
            <a:r>
              <a:rPr lang="cs-CZ" b="1" u="dbl" cap="all" dirty="0"/>
              <a:t>KURIKULÁRNÍ DOKUMENTY I	</a:t>
            </a:r>
            <a:r>
              <a:rPr lang="cs-CZ" b="1" cap="all" dirty="0"/>
              <a:t>						        </a:t>
            </a:r>
            <a:endParaRPr lang="cs-CZ" b="1" u="dbl" cap="all" dirty="0"/>
          </a:p>
          <a:p>
            <a:r>
              <a:rPr lang="cs-CZ" dirty="0"/>
              <a:t> </a:t>
            </a:r>
          </a:p>
          <a:p>
            <a:r>
              <a:rPr lang="cs-CZ" dirty="0"/>
              <a:t>Zákon 561/2004 a 562/2004 Sbírky zákonů</a:t>
            </a:r>
          </a:p>
          <a:p>
            <a:r>
              <a:rPr lang="cs-CZ" b="1" dirty="0"/>
              <a:t>Zákon o předškolním, základním, středním, vyšším odborném a jiném vzdělávání (školský zákon)</a:t>
            </a:r>
            <a:endParaRPr lang="cs-CZ" dirty="0"/>
          </a:p>
          <a:p>
            <a:r>
              <a:rPr lang="cs-CZ" dirty="0"/>
              <a:t>Zákon 563/2004 Sbírky zákonů</a:t>
            </a:r>
          </a:p>
          <a:p>
            <a:r>
              <a:rPr lang="cs-CZ" b="1" dirty="0"/>
              <a:t>Zákon o pedagogických pracovnících</a:t>
            </a:r>
            <a:endParaRPr lang="cs-CZ" dirty="0"/>
          </a:p>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260648"/>
            <a:ext cx="8291264" cy="5865515"/>
          </a:xfrm>
        </p:spPr>
        <p:txBody>
          <a:bodyPr>
            <a:normAutofit fontScale="70000" lnSpcReduction="20000"/>
          </a:bodyPr>
          <a:lstStyle/>
          <a:p>
            <a:r>
              <a:rPr lang="cs-CZ" b="1" dirty="0"/>
              <a:t>Klíčové kompetence</a:t>
            </a:r>
            <a:endParaRPr lang="cs-CZ" dirty="0"/>
          </a:p>
          <a:p>
            <a:pPr lvl="0"/>
            <a:r>
              <a:rPr lang="cs-CZ" dirty="0"/>
              <a:t>soubor předpokládaných </a:t>
            </a:r>
            <a:r>
              <a:rPr lang="cs-CZ" b="1" dirty="0"/>
              <a:t>vědomostí, dovedností, schopností, postojů a hodnot</a:t>
            </a:r>
            <a:r>
              <a:rPr lang="cs-CZ" dirty="0"/>
              <a:t>, které by žák měl získat v průběhu gymnaziálního vzdělávání </a:t>
            </a:r>
          </a:p>
          <a:p>
            <a:pPr lvl="0"/>
            <a:r>
              <a:rPr lang="cs-CZ" dirty="0"/>
              <a:t>tyto vědomosti, dovednosti, schopnosti, postoje a hodnoty navazují na úroveň, kterou si má žák osvojit v průběhu základního vzdělávání</a:t>
            </a:r>
          </a:p>
          <a:p>
            <a:pPr lvl="0"/>
            <a:r>
              <a:rPr lang="cs-CZ" dirty="0"/>
              <a:t>rozvoj klíčových kompetencí žáků by měla podporovat celá koncepce vzdělávání na dané škole, např. strukturací vzdělávacího obsahu, podporou vhodných metod a forem výuky apod.</a:t>
            </a:r>
          </a:p>
          <a:p>
            <a:r>
              <a:rPr lang="cs-CZ" dirty="0"/>
              <a:t>V etapě gymnaziálního vzdělávání jsou za klíčové považovány tyto kompetence:</a:t>
            </a:r>
          </a:p>
          <a:p>
            <a:pPr lvl="0"/>
            <a:r>
              <a:rPr lang="cs-CZ" dirty="0"/>
              <a:t>kompetence k učení</a:t>
            </a:r>
          </a:p>
          <a:p>
            <a:pPr lvl="0"/>
            <a:r>
              <a:rPr lang="cs-CZ" dirty="0"/>
              <a:t>kompetence k řešení problémů</a:t>
            </a:r>
          </a:p>
          <a:p>
            <a:pPr lvl="0"/>
            <a:r>
              <a:rPr lang="cs-CZ" dirty="0"/>
              <a:t>kompetence komunikativní</a:t>
            </a:r>
          </a:p>
          <a:p>
            <a:pPr lvl="0"/>
            <a:r>
              <a:rPr lang="cs-CZ" dirty="0"/>
              <a:t>kompetence sociální a personální</a:t>
            </a:r>
          </a:p>
          <a:p>
            <a:pPr lvl="0"/>
            <a:r>
              <a:rPr lang="cs-CZ" dirty="0"/>
              <a:t>kompetence občanské</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260648"/>
            <a:ext cx="8219256" cy="5865515"/>
          </a:xfrm>
        </p:spPr>
        <p:txBody>
          <a:bodyPr>
            <a:normAutofit fontScale="70000" lnSpcReduction="20000"/>
          </a:bodyPr>
          <a:lstStyle/>
          <a:p>
            <a:r>
              <a:rPr lang="cs-CZ" b="1" cap="all" dirty="0"/>
              <a:t>Kurikulum</a:t>
            </a:r>
            <a:endParaRPr lang="cs-CZ" b="1" u="dbl" cap="all" dirty="0"/>
          </a:p>
          <a:p>
            <a:r>
              <a:rPr lang="cs-CZ" dirty="0"/>
              <a:t>3 významy pojmu</a:t>
            </a:r>
          </a:p>
          <a:p>
            <a:pPr lvl="0"/>
            <a:r>
              <a:rPr lang="cs-CZ" dirty="0"/>
              <a:t>vzdělávací program, plán</a:t>
            </a:r>
          </a:p>
          <a:p>
            <a:pPr lvl="0"/>
            <a:r>
              <a:rPr lang="cs-CZ" dirty="0"/>
              <a:t>průběh studia a jeho obsah</a:t>
            </a:r>
          </a:p>
          <a:p>
            <a:pPr lvl="0"/>
            <a:r>
              <a:rPr lang="cs-CZ" dirty="0"/>
              <a:t>obsah veškeré zkušenosti, kterou žáci získávají ve škole a v činnostech ke škole se vztahujícím, její plánování a hodnocení</a:t>
            </a:r>
          </a:p>
          <a:p>
            <a:r>
              <a:rPr lang="cs-CZ" dirty="0"/>
              <a:t> </a:t>
            </a:r>
          </a:p>
          <a:p>
            <a:r>
              <a:rPr lang="cs-CZ" u="dbl" dirty="0"/>
              <a:t>útlumové KURIKULÁRNÍ DOKUMETY</a:t>
            </a:r>
            <a:r>
              <a:rPr lang="cs-CZ" dirty="0"/>
              <a:t> </a:t>
            </a:r>
          </a:p>
          <a:p>
            <a:r>
              <a:rPr lang="cs-CZ" b="1" u="dbl" cap="all" dirty="0"/>
              <a:t>Vzdělávací programy</a:t>
            </a:r>
            <a:r>
              <a:rPr lang="cs-CZ" b="1" cap="all" dirty="0"/>
              <a:t> (pouze pro základní školy)</a:t>
            </a:r>
            <a:endParaRPr lang="cs-CZ" b="1" u="dbl" cap="all" dirty="0"/>
          </a:p>
          <a:p>
            <a:r>
              <a:rPr lang="cs-CZ" b="1" cap="all" dirty="0"/>
              <a:t>Normativní </a:t>
            </a:r>
            <a:r>
              <a:rPr lang="cs-CZ" b="1" cap="all" dirty="0" err="1"/>
              <a:t>kurikulární</a:t>
            </a:r>
            <a:r>
              <a:rPr lang="cs-CZ" b="1" cap="all" dirty="0"/>
              <a:t> dokument vymezující komplexním způsobem koncepci, cíle, obsah, příp. další parametry vzdělávání v určitém stupni nebo druhu školy. Řídí vzdělávací procesy na školách a determinuje tvorbu dalších </a:t>
            </a:r>
            <a:r>
              <a:rPr lang="cs-CZ" b="1" cap="all" dirty="0" err="1"/>
              <a:t>kurikulárních</a:t>
            </a:r>
            <a:r>
              <a:rPr lang="cs-CZ" b="1" cap="all" dirty="0"/>
              <a:t> dokumentů.</a:t>
            </a:r>
            <a:endParaRPr lang="cs-CZ" b="1" u="dbl" cap="all" dirty="0"/>
          </a:p>
          <a:p>
            <a:r>
              <a:rPr lang="cs-CZ" b="1" cap="all" dirty="0"/>
              <a:t>Základní škola</a:t>
            </a:r>
            <a:endParaRPr lang="cs-CZ" b="1" u="dbl" cap="all" dirty="0"/>
          </a:p>
          <a:p>
            <a:r>
              <a:rPr lang="cs-CZ" dirty="0"/>
              <a:t>Národní škola</a:t>
            </a:r>
          </a:p>
          <a:p>
            <a:r>
              <a:rPr lang="cs-CZ" dirty="0"/>
              <a:t>Obecná (Občanská) škola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332656"/>
            <a:ext cx="8291264" cy="5793507"/>
          </a:xfrm>
        </p:spPr>
        <p:txBody>
          <a:bodyPr>
            <a:normAutofit fontScale="62500" lnSpcReduction="20000"/>
          </a:bodyPr>
          <a:lstStyle/>
          <a:p>
            <a:r>
              <a:rPr lang="cs-CZ" b="1" u="dbl" cap="all" dirty="0"/>
              <a:t>Učební plán</a:t>
            </a:r>
          </a:p>
          <a:p>
            <a:r>
              <a:rPr lang="cs-CZ" dirty="0"/>
              <a:t>Normativní pedagogický dokument, konkretizující obsah vzdělávání a jeho organizační rámec na určitém stupni/typu školy. Vymezuje soubor vyučovacích předmětů, časové dotace a zařazení do ročníků. Ředitel může upravit hodinovou dotaci v rozsahu 10% ve struktuře a uspořádání předmětů.</a:t>
            </a:r>
          </a:p>
          <a:p>
            <a:r>
              <a:rPr lang="cs-CZ" dirty="0"/>
              <a:t> </a:t>
            </a:r>
          </a:p>
          <a:p>
            <a:r>
              <a:rPr lang="cs-CZ" b="1" u="dbl" cap="all" dirty="0"/>
              <a:t>Učební osnovy</a:t>
            </a:r>
          </a:p>
          <a:p>
            <a:r>
              <a:rPr lang="cs-CZ" dirty="0"/>
              <a:t>Normativní pedagogický dokument stanovující cíle, vymezující obsah, rozsah, posloupnost a distribuci učiva vyučovacích předmětů do jednotlivých ročníků a časových úseků vyučování. Popisuje základní metody, organizační formy a postupy. Je vypracováván pro jednotlivé předměty a je určen jako program vyučování učiteli.</a:t>
            </a:r>
          </a:p>
          <a:p>
            <a:r>
              <a:rPr lang="cs-CZ" dirty="0"/>
              <a:t> </a:t>
            </a:r>
          </a:p>
          <a:p>
            <a:r>
              <a:rPr lang="cs-CZ" b="1" u="dbl" cap="all" dirty="0"/>
              <a:t>Standard vzdělávání</a:t>
            </a:r>
          </a:p>
          <a:p>
            <a:r>
              <a:rPr lang="cs-CZ" dirty="0"/>
              <a:t>Konkrétně vymezené, obligatorní požadavky, které musí splnit žáci v určitých ročnících nebo stupních škol. Požadavky jsou formulovány jako vědomosti, dovednosti, postoje, hodnoty, ve vztahu k plánovanému obsahu vzdělávání ve vyučovacích předmětech. Obsahují souhrn vzdělávacích cílů, rámcový obsah vzdělávání a kompetence, které by si žáci měli osvojit.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62500" lnSpcReduction="20000"/>
          </a:bodyPr>
          <a:lstStyle/>
          <a:p>
            <a:r>
              <a:rPr lang="cs-CZ" dirty="0"/>
              <a:t>Důležité www stránky:</a:t>
            </a:r>
          </a:p>
          <a:p>
            <a:r>
              <a:rPr lang="cs-CZ" u="sng" dirty="0">
                <a:hlinkClick r:id="rId2"/>
              </a:rPr>
              <a:t>www.e-gram.</a:t>
            </a:r>
            <a:r>
              <a:rPr lang="cs-CZ" u="sng" dirty="0" err="1">
                <a:hlinkClick r:id="rId2"/>
              </a:rPr>
              <a:t>cz</a:t>
            </a:r>
            <a:endParaRPr lang="cs-CZ" dirty="0"/>
          </a:p>
          <a:p>
            <a:r>
              <a:rPr lang="cs-CZ" u="sng" dirty="0">
                <a:hlinkClick r:id="rId3"/>
              </a:rPr>
              <a:t>www.</a:t>
            </a:r>
            <a:r>
              <a:rPr lang="cs-CZ" u="sng" dirty="0" err="1">
                <a:hlinkClick r:id="rId3"/>
              </a:rPr>
              <a:t>msmt.cz</a:t>
            </a:r>
            <a:endParaRPr lang="cs-CZ" dirty="0"/>
          </a:p>
          <a:p>
            <a:r>
              <a:rPr lang="cs-CZ" u="sng" dirty="0">
                <a:hlinkClick r:id="rId4"/>
              </a:rPr>
              <a:t>www.</a:t>
            </a:r>
            <a:r>
              <a:rPr lang="cs-CZ" u="sng" dirty="0" err="1">
                <a:hlinkClick r:id="rId4"/>
              </a:rPr>
              <a:t>vuppraha.cz</a:t>
            </a:r>
            <a:endParaRPr lang="cs-CZ" dirty="0"/>
          </a:p>
          <a:p>
            <a:r>
              <a:rPr lang="cs-CZ" dirty="0"/>
              <a:t> </a:t>
            </a:r>
          </a:p>
          <a:p>
            <a:r>
              <a:rPr lang="cs-CZ" dirty="0"/>
              <a:t>Použitá literatura:</a:t>
            </a:r>
          </a:p>
          <a:p>
            <a:r>
              <a:rPr lang="cs-CZ" dirty="0"/>
              <a:t>Skalková J.: Obecná didaktika. Praha: ISV 1999. 292 s.</a:t>
            </a:r>
          </a:p>
          <a:p>
            <a:r>
              <a:rPr lang="cs-CZ" dirty="0"/>
              <a:t>Průcha J. a kol.: Pedagogický slovník. Praha: Portál 2003. 322 s.</a:t>
            </a:r>
          </a:p>
          <a:p>
            <a:r>
              <a:rPr lang="cs-CZ" dirty="0"/>
              <a:t> </a:t>
            </a:r>
          </a:p>
          <a:p>
            <a:r>
              <a:rPr lang="cs-CZ" dirty="0"/>
              <a:t>Další doporučená literatura:</a:t>
            </a:r>
          </a:p>
          <a:p>
            <a:r>
              <a:rPr lang="cs-CZ" dirty="0" err="1"/>
              <a:t>Kalhous</a:t>
            </a:r>
            <a:r>
              <a:rPr lang="cs-CZ" dirty="0"/>
              <a:t> Z., </a:t>
            </a:r>
            <a:r>
              <a:rPr lang="cs-CZ" dirty="0" err="1"/>
              <a:t>Obst</a:t>
            </a:r>
            <a:r>
              <a:rPr lang="cs-CZ" dirty="0"/>
              <a:t> O.: Školní didaktika. Praha: Portál 2002. 448 s.</a:t>
            </a:r>
          </a:p>
          <a:p>
            <a:r>
              <a:rPr lang="cs-CZ" dirty="0"/>
              <a:t>Průcha J.: Učitel. Současné poznatky o profesi. Praha: </a:t>
            </a:r>
            <a:r>
              <a:rPr lang="cs-CZ" dirty="0" err="1"/>
              <a:t>Potrál</a:t>
            </a:r>
            <a:r>
              <a:rPr lang="cs-CZ" dirty="0"/>
              <a:t> 2002. 154 s.</a:t>
            </a:r>
          </a:p>
          <a:p>
            <a:r>
              <a:rPr lang="cs-CZ" dirty="0"/>
              <a:t>Švec V. a kol.: Praktikum didaktických dovedností. Brno: MU 2004. 90 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332656"/>
            <a:ext cx="8291264" cy="5793507"/>
          </a:xfrm>
        </p:spPr>
        <p:txBody>
          <a:bodyPr>
            <a:normAutofit fontScale="92500" lnSpcReduction="20000"/>
          </a:bodyPr>
          <a:lstStyle/>
          <a:p>
            <a:r>
              <a:rPr lang="cs-CZ" b="1" i="1" dirty="0"/>
              <a:t>KURIKULÁRNÍ DOKUMENTY</a:t>
            </a:r>
            <a:endParaRPr lang="cs-CZ" dirty="0"/>
          </a:p>
          <a:p>
            <a:r>
              <a:rPr lang="cs-CZ" dirty="0"/>
              <a:t>= pedagogický dokument, který vymezuje především koncepci, cíle a vzdělávací obsah dané etapy vzdělávání a vzniká na dvojí úrovni. Státní úroveň tvoří rámcové vzdělávací programy (RVP). Školní úroveň tvoří školní vzdělávací program (ŠVP). </a:t>
            </a:r>
          </a:p>
          <a:p>
            <a:r>
              <a:rPr lang="cs-CZ" dirty="0"/>
              <a:t>2 úrovně</a:t>
            </a:r>
          </a:p>
          <a:p>
            <a:r>
              <a:rPr lang="cs-CZ" b="1" dirty="0"/>
              <a:t>Státní úroveň</a:t>
            </a:r>
            <a:r>
              <a:rPr lang="cs-CZ" dirty="0"/>
              <a:t> – Národní program rozvoje vzdělávání v ČR (Bílá kniha MŠMT 2001) a rámcové vzdělávací programy), které vydává MŠMT pro předškolní, základní, gymnaziální a odborné vzdělávání</a:t>
            </a:r>
          </a:p>
          <a:p>
            <a:r>
              <a:rPr lang="cs-CZ" b="1" dirty="0"/>
              <a:t>Školní úroveň</a:t>
            </a:r>
            <a:r>
              <a:rPr lang="cs-CZ" dirty="0"/>
              <a:t> – školní vzdělávací programy</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85000" lnSpcReduction="20000"/>
          </a:bodyPr>
          <a:lstStyle/>
          <a:p>
            <a:r>
              <a:rPr lang="cs-CZ" b="1" dirty="0"/>
              <a:t>Národní program rozvoje vzdělávání v ČR (Bílá kniha MŠMT 2001)</a:t>
            </a:r>
            <a:endParaRPr lang="cs-CZ" dirty="0"/>
          </a:p>
          <a:p>
            <a:pPr lvl="0"/>
            <a:r>
              <a:rPr lang="cs-CZ" dirty="0"/>
              <a:t>dokument obecného charakteru </a:t>
            </a:r>
          </a:p>
          <a:p>
            <a:pPr lvl="0"/>
            <a:r>
              <a:rPr lang="cs-CZ" dirty="0"/>
              <a:t>pro 6 států – Polsko, Rakousko, Maďarsko, Bulharsko, Slovensko a Českou republiku</a:t>
            </a:r>
          </a:p>
          <a:p>
            <a:r>
              <a:rPr lang="cs-CZ" dirty="0"/>
              <a:t> </a:t>
            </a:r>
          </a:p>
          <a:p>
            <a:r>
              <a:rPr lang="cs-CZ" b="1" dirty="0"/>
              <a:t>Rámcový vzdělávací program (RVP)</a:t>
            </a:r>
            <a:endParaRPr lang="cs-CZ" dirty="0"/>
          </a:p>
          <a:p>
            <a:r>
              <a:rPr lang="cs-CZ" dirty="0"/>
              <a:t>= </a:t>
            </a:r>
            <a:r>
              <a:rPr lang="cs-CZ" dirty="0" err="1"/>
              <a:t>kurikulární</a:t>
            </a:r>
            <a:r>
              <a:rPr lang="cs-CZ" dirty="0"/>
              <a:t> dokument státní úrovně, který normativně stanoví obecný rámec pro jednotlivé etapy vzdělávání a je závazný pro tvorbu školních vzdělávacích programů. Vydává ho MŠMT.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512" y="476672"/>
            <a:ext cx="8507288" cy="6120680"/>
          </a:xfrm>
        </p:spPr>
        <p:txBody>
          <a:bodyPr>
            <a:normAutofit fontScale="55000" lnSpcReduction="20000"/>
          </a:bodyPr>
          <a:lstStyle/>
          <a:p>
            <a:r>
              <a:rPr lang="cs-CZ" b="1" dirty="0"/>
              <a:t>Rámcový vzdělávací program pro základní vzdělávání (RVP ZV)</a:t>
            </a:r>
            <a:endParaRPr lang="cs-CZ" dirty="0"/>
          </a:p>
          <a:p>
            <a:r>
              <a:rPr lang="cs-CZ" dirty="0"/>
              <a:t>= </a:t>
            </a:r>
            <a:r>
              <a:rPr lang="cs-CZ" dirty="0" err="1"/>
              <a:t>kurikulární</a:t>
            </a:r>
            <a:r>
              <a:rPr lang="cs-CZ" dirty="0"/>
              <a:t> dokument státní úrovně, který normativně stanoví obecný rámec základního vzdělávání a na nějž navazuje RVP pro gymnaziální vzdělávání. Vymezuje zejména konkrétní cíle základního vzdělávání, klíčové kompetence, vzdělávací obsah a jeho organizační uspořádání a zásady pro tvorbu školních vzdělávacích programů (ŠVP).</a:t>
            </a:r>
          </a:p>
          <a:p>
            <a:pPr lvl="0"/>
            <a:r>
              <a:rPr lang="cs-CZ" b="1" dirty="0"/>
              <a:t>Povinnost vzdělávat podle vlastního školního vzdělávacího programu nastala</a:t>
            </a:r>
            <a:r>
              <a:rPr lang="cs-CZ" dirty="0"/>
              <a:t> pro všechny školy realizující základní vzdělávání </a:t>
            </a:r>
            <a:r>
              <a:rPr lang="cs-CZ" b="1" dirty="0"/>
              <a:t>od školního roku 2007/2008</a:t>
            </a:r>
            <a:r>
              <a:rPr lang="cs-CZ" dirty="0"/>
              <a:t>, a to minimálně v 1. a v 6. ročníku.</a:t>
            </a:r>
          </a:p>
          <a:p>
            <a:pPr lvl="0"/>
            <a:r>
              <a:rPr lang="cs-CZ" dirty="0"/>
              <a:t>Byl vytvořen manuál k tvorbě školních vzdělávacích programů (ŠVP). Manuál obsahuje rozpracované zásady pro tvorbu ŠVP, metodické poznámky k pojetí jednotlivých oblastí a oborů vzdělávání a praktické ukázky možného zpracování částí ŠVP.</a:t>
            </a:r>
          </a:p>
          <a:p>
            <a:pPr lvl="0"/>
            <a:r>
              <a:rPr lang="cs-CZ" dirty="0"/>
              <a:t>Ve spolupráci s MŠMT se realizuje model vzdělávání ředitelů a učitelů zaměřený na problematiku tvorby ŠVP.</a:t>
            </a:r>
          </a:p>
          <a:p>
            <a:pPr lvl="0"/>
            <a:r>
              <a:rPr lang="cs-CZ" dirty="0"/>
              <a:t>Na vybraných pilotních školách probíhalo ve školním roce 2003-4 ověřování některých nových prvků výuky podle zpracovaných ŠVP. </a:t>
            </a:r>
          </a:p>
          <a:p>
            <a:pPr lvl="0"/>
            <a:r>
              <a:rPr lang="cs-CZ" dirty="0"/>
              <a:t>16 základních pilotních škol ověřovalo od září 2004 své ŠVP v rámci projektu Pilot</a:t>
            </a:r>
          </a:p>
          <a:p>
            <a:pPr lvl="0"/>
            <a:r>
              <a:rPr lang="cs-CZ" dirty="0"/>
              <a:t>Ověřování probíhalo na pilotních školách do června 2006. Projekt umožní realizovat dvoustupňové kurikulum v plném rozsahu (tj. včetně navýšení hodinové dotace na ICT a cizí jazyky) a tento proces vyhodnotit. Zkušenosti a výsledky z realizace projektu jsou využity při zavádění dvoustupňového kurikula do všeobecné praxe a umožňují předejít možným rizikům, která by bez pilotáže mohla plošné všeobecné zavádění vzdělávacích programů provázet. Zásadní význam mají výstupy projektu pro nepilotní školy, které vytvářejí podle rámcových vzdělávacích programů vlastní ŠVP a kterým byla tímto způsobem poskytnuta plošná metodická podpora při realizaci ŠVP na škole.</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332656"/>
            <a:ext cx="8435280" cy="6525344"/>
          </a:xfrm>
        </p:spPr>
        <p:txBody>
          <a:bodyPr>
            <a:normAutofit fontScale="70000" lnSpcReduction="20000"/>
          </a:bodyPr>
          <a:lstStyle/>
          <a:p>
            <a:r>
              <a:rPr lang="cs-CZ" b="1" dirty="0"/>
              <a:t>Rámcový vzdělávací program pro gymnaziální vzdělávání (RVP GV)</a:t>
            </a:r>
            <a:endParaRPr lang="cs-CZ" dirty="0"/>
          </a:p>
          <a:p>
            <a:r>
              <a:rPr lang="cs-CZ" dirty="0"/>
              <a:t>= </a:t>
            </a:r>
            <a:r>
              <a:rPr lang="cs-CZ" dirty="0" err="1"/>
              <a:t>kurikulární</a:t>
            </a:r>
            <a:r>
              <a:rPr lang="cs-CZ" dirty="0"/>
              <a:t> dokument státní úrovně, který normativně stanoví obecný rámec vzdělávání ve čtyřletém vzdělávacím programu a na vyšším stupni gymnázií. Vymezuje zejména konkrétní cíle gymnaziálního vzdělávání, klíčové kompetence, vzdělávací obsah a jeho organizační uspořádání a zásady pro tvorbu školních vzdělávacích programů (ŠVP).</a:t>
            </a:r>
          </a:p>
          <a:p>
            <a:r>
              <a:rPr lang="cs-CZ" dirty="0"/>
              <a:t>Novinky RVP GV do vzdělávání na gymnáziu ve vzdělávacím obsahu:</a:t>
            </a:r>
          </a:p>
          <a:p>
            <a:pPr lvl="0"/>
            <a:r>
              <a:rPr lang="cs-CZ" dirty="0"/>
              <a:t>Žáci si mají osvojit </a:t>
            </a:r>
            <a:r>
              <a:rPr lang="cs-CZ" dirty="0" err="1"/>
              <a:t>nadpředmětové</a:t>
            </a:r>
            <a:r>
              <a:rPr lang="cs-CZ" dirty="0"/>
              <a:t>, univerzálně použitelné </a:t>
            </a:r>
            <a:r>
              <a:rPr lang="cs-CZ" b="1" dirty="0"/>
              <a:t>klíčové kompetence</a:t>
            </a:r>
            <a:r>
              <a:rPr lang="cs-CZ" dirty="0"/>
              <a:t>, které jsou důležité pro jejich budoucí uplatnění a rozvoj osobnosti.</a:t>
            </a:r>
          </a:p>
          <a:p>
            <a:pPr lvl="0"/>
            <a:r>
              <a:rPr lang="cs-CZ" dirty="0"/>
              <a:t>Vzdělávací obsah je rozčleněn do </a:t>
            </a:r>
            <a:r>
              <a:rPr lang="cs-CZ" b="1" dirty="0"/>
              <a:t>vzdělávacích oblastí a oborů.</a:t>
            </a:r>
            <a:r>
              <a:rPr lang="cs-CZ" dirty="0"/>
              <a:t> Tento přístup  zdůrazňuje mezioborové přesahy vzdělávacích oborů a může být inspirací při integraci jejich obsahů.</a:t>
            </a:r>
          </a:p>
          <a:p>
            <a:pPr lvl="0"/>
            <a:r>
              <a:rPr lang="cs-CZ" dirty="0"/>
              <a:t>Kromě </a:t>
            </a:r>
            <a:r>
              <a:rPr lang="cs-CZ" b="1" dirty="0"/>
              <a:t>učiva</a:t>
            </a:r>
            <a:r>
              <a:rPr lang="cs-CZ" dirty="0"/>
              <a:t> definuje RVP GV také </a:t>
            </a:r>
            <a:r>
              <a:rPr lang="cs-CZ" b="1" dirty="0"/>
              <a:t>očekávané výstupy</a:t>
            </a:r>
            <a:r>
              <a:rPr lang="cs-CZ" dirty="0"/>
              <a:t>, které stanovují úroveň vědomostí a dovedností, ke kterým by měli žáci na konci studia dospět, a které mají činnostní povahu.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260648"/>
            <a:ext cx="8435280" cy="6408712"/>
          </a:xfrm>
        </p:spPr>
        <p:txBody>
          <a:bodyPr>
            <a:normAutofit fontScale="55000" lnSpcReduction="20000"/>
          </a:bodyPr>
          <a:lstStyle/>
          <a:p>
            <a:r>
              <a:rPr lang="cs-CZ" dirty="0"/>
              <a:t>Harmonogram prací na RVP GV:</a:t>
            </a:r>
          </a:p>
          <a:p>
            <a:r>
              <a:rPr lang="cs-CZ" dirty="0"/>
              <a:t>Úprava RVP GV a schválení dokumentu na MŠMT pro pilotáž tvorby ŠVP podle RVP GV: do června 2004 </a:t>
            </a:r>
          </a:p>
          <a:p>
            <a:r>
              <a:rPr lang="cs-CZ" dirty="0"/>
              <a:t>Vytvoření vzorku pilotních škol: červen 2004 </a:t>
            </a:r>
          </a:p>
          <a:p>
            <a:r>
              <a:rPr lang="cs-CZ" dirty="0"/>
              <a:t>Pilotáž tvorby ŠVP podle RVP GV: září 2004 – březen 2006 </a:t>
            </a:r>
          </a:p>
          <a:p>
            <a:pPr lvl="0"/>
            <a:r>
              <a:rPr lang="cs-CZ" dirty="0"/>
              <a:t>Ověřování tvorby ŠVP podle RVP GV na pilotním vzorku gymnázií. </a:t>
            </a:r>
          </a:p>
          <a:p>
            <a:pPr lvl="0"/>
            <a:r>
              <a:rPr lang="cs-CZ" dirty="0"/>
              <a:t>V průběhu měsíce května sestavil VÚP v Praze ve spolupráci s Radou AŘG pilotní vzorek škol, který tvoří 16 gymnázií. Každý kraj je zastoupen jednou školou, s výjimkou Prahy a Jihomoravského kraje, ze kterých byla zařazena dvě gymnázia. V pilotním vzorku škol jsou zastoupeny všechny typy gymnázií. </a:t>
            </a:r>
          </a:p>
          <a:p>
            <a:r>
              <a:rPr lang="cs-CZ" dirty="0"/>
              <a:t>Cíle pilotního ověřování tvorby ŠVP:</a:t>
            </a:r>
          </a:p>
          <a:p>
            <a:r>
              <a:rPr lang="cs-CZ" dirty="0"/>
              <a:t>• Ověřit, zda lze podle RVP GV vytvořit kvalitní ŠVP</a:t>
            </a:r>
          </a:p>
          <a:p>
            <a:r>
              <a:rPr lang="cs-CZ" dirty="0"/>
              <a:t>• Vytvořit metodiku tvorby ŠVP (tzv. Manuál)</a:t>
            </a:r>
          </a:p>
          <a:p>
            <a:r>
              <a:rPr lang="cs-CZ" dirty="0"/>
              <a:t>• Dopracovat RVP GV</a:t>
            </a:r>
          </a:p>
          <a:p>
            <a:pPr lvl="0"/>
            <a:r>
              <a:rPr lang="cs-CZ" dirty="0"/>
              <a:t>Cílem pilotního ověřování tvorby ŠVP je vytvořit první školní vzdělávací programy a na základě zkušeností pilotních škol vytvořit metodickou příručku v podobě manuálu, který bude ostatním školám sloužit jako pomůcka při tvorbě ŠVP. Pilotní školy se budou také významně podílet na konečném dopracování RVP GV. </a:t>
            </a:r>
          </a:p>
          <a:p>
            <a:r>
              <a:rPr lang="cs-CZ" dirty="0"/>
              <a:t>Vyhodnocení tvorby ŠVP: červen 2006 </a:t>
            </a:r>
          </a:p>
          <a:p>
            <a:r>
              <a:rPr lang="cs-CZ" dirty="0"/>
              <a:t>Konečná úprava RVP GV: srpen 2006 </a:t>
            </a:r>
          </a:p>
          <a:p>
            <a:r>
              <a:rPr lang="cs-CZ" dirty="0"/>
              <a:t>Připomínkové řízení k upravené verzi RVP GV: září - listopad 2006 </a:t>
            </a:r>
          </a:p>
          <a:p>
            <a:r>
              <a:rPr lang="cs-CZ" dirty="0"/>
              <a:t>Předložení závěrečné verze RVP GV ke schválení: březen 2007 </a:t>
            </a:r>
          </a:p>
          <a:p>
            <a:r>
              <a:rPr lang="cs-CZ" dirty="0"/>
              <a:t>Školení učitelů (nepilotních gymnázií) – „Od RVP k ŠVP“: od září 2005 </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260648"/>
            <a:ext cx="8363272" cy="5865515"/>
          </a:xfrm>
        </p:spPr>
        <p:txBody>
          <a:bodyPr>
            <a:normAutofit fontScale="55000" lnSpcReduction="20000"/>
          </a:bodyPr>
          <a:lstStyle/>
          <a:p>
            <a:r>
              <a:rPr lang="cs-CZ" b="1" dirty="0"/>
              <a:t>Školní vzdělávací program (ŠVP</a:t>
            </a:r>
            <a:r>
              <a:rPr lang="cs-CZ" b="1" dirty="0" smtClean="0"/>
              <a:t>)</a:t>
            </a:r>
          </a:p>
          <a:p>
            <a:pPr>
              <a:buNone/>
            </a:pPr>
            <a:endParaRPr lang="cs-CZ" dirty="0"/>
          </a:p>
          <a:p>
            <a:r>
              <a:rPr lang="cs-CZ" dirty="0"/>
              <a:t>= </a:t>
            </a:r>
            <a:r>
              <a:rPr lang="cs-CZ" dirty="0" err="1"/>
              <a:t>kurikulární</a:t>
            </a:r>
            <a:r>
              <a:rPr lang="cs-CZ" dirty="0"/>
              <a:t> dokument školní úrovně, který prezentuje podobu vzdělávání na konkrétní škole a její profilaci. Je zpracováván na základě příslušného rámcového vzdělávacího programu (RVP), jehož požadavky se řídí, a uskutečňuje se podle něj vzdělávání na konkrétní škole. Je povinnou součástí dokumentace školy a musí být přístupný veřejnosti. Je vydáván ředitelem. </a:t>
            </a:r>
          </a:p>
          <a:p>
            <a:pPr lvl="0"/>
            <a:r>
              <a:rPr lang="cs-CZ" dirty="0"/>
              <a:t>Pedagogický dokument, který bude vytvářet každá škola a který nahradí současné učební dokumenty pro gymnázia.</a:t>
            </a:r>
          </a:p>
          <a:p>
            <a:pPr lvl="0"/>
            <a:r>
              <a:rPr lang="cs-CZ" dirty="0"/>
              <a:t>ŠVP vytváří všichni učitelé školy, jeho garantem je ředitel školy, který odpovídá za kvalitu a úroveň jeho realizace.</a:t>
            </a:r>
          </a:p>
          <a:p>
            <a:pPr lvl="0"/>
            <a:r>
              <a:rPr lang="cs-CZ" dirty="0"/>
              <a:t>ŠVP prezentuje vlastní zaměření školy, škola v něm může zohlednit zájmy a  potřeby žáků.</a:t>
            </a:r>
          </a:p>
          <a:p>
            <a:r>
              <a:rPr lang="cs-CZ" dirty="0"/>
              <a:t>Struktura ŠVP</a:t>
            </a:r>
          </a:p>
          <a:p>
            <a:pPr lvl="0"/>
            <a:r>
              <a:rPr lang="cs-CZ" dirty="0"/>
              <a:t>Identifikační údaje (název vzdělávacího programu, studijní forma vzdělávání apod.)</a:t>
            </a:r>
          </a:p>
          <a:p>
            <a:pPr lvl="0"/>
            <a:r>
              <a:rPr lang="cs-CZ" dirty="0"/>
              <a:t>Charakteristika ŠVP (profilace školy, profil absolventa, organizační formy výuky apod.)</a:t>
            </a:r>
          </a:p>
          <a:p>
            <a:pPr lvl="0"/>
            <a:r>
              <a:rPr lang="cs-CZ" dirty="0"/>
              <a:t>Učební plán – vlastní učební plán školy vytvořený na základě rámcového učebního plánu</a:t>
            </a:r>
          </a:p>
          <a:p>
            <a:pPr lvl="0"/>
            <a:r>
              <a:rPr lang="cs-CZ" dirty="0"/>
              <a:t>Učební osnovy – vyučovací předměty, rozpracování očekávaných výstupů, výběr učiva</a:t>
            </a:r>
          </a:p>
          <a:p>
            <a:r>
              <a:rPr lang="cs-CZ" dirty="0"/>
              <a:t>Hodnocení žáků a </a:t>
            </a:r>
            <a:r>
              <a:rPr lang="cs-CZ" dirty="0" err="1"/>
              <a:t>autoevaluace</a:t>
            </a:r>
            <a:r>
              <a:rPr lang="cs-CZ" dirty="0"/>
              <a:t> školy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188640"/>
            <a:ext cx="8147248" cy="5937523"/>
          </a:xfrm>
        </p:spPr>
        <p:txBody>
          <a:bodyPr>
            <a:normAutofit fontScale="70000" lnSpcReduction="20000"/>
          </a:bodyPr>
          <a:lstStyle/>
          <a:p>
            <a:r>
              <a:rPr lang="cs-CZ" b="1" dirty="0"/>
              <a:t>Učební osnovy</a:t>
            </a:r>
            <a:endParaRPr lang="cs-CZ" dirty="0"/>
          </a:p>
          <a:p>
            <a:r>
              <a:rPr lang="cs-CZ" dirty="0"/>
              <a:t>= distribuce vzdělávacího obsahu rámcového vzdělávacího programu do školního vzdělávacího programu. Části vzdělávacího obsahu (= očekávané výstupy a učivo) jsou ve školním vzdělávacím programu dále rozpracovány v rámci vyučovacích předmětů a rozděleny do ročníků.</a:t>
            </a:r>
          </a:p>
          <a:p>
            <a:r>
              <a:rPr lang="cs-CZ" b="1" dirty="0"/>
              <a:t>Učební plán</a:t>
            </a:r>
            <a:endParaRPr lang="cs-CZ" dirty="0"/>
          </a:p>
          <a:p>
            <a:r>
              <a:rPr lang="cs-CZ" dirty="0"/>
              <a:t>= obsahuje výčet vyučovacích předmětů, jejich hodinovou dotaci, celkové počty hodin v jednotlivých ročnících a poznámky</a:t>
            </a:r>
          </a:p>
          <a:p>
            <a:r>
              <a:rPr lang="cs-CZ" b="1" dirty="0"/>
              <a:t>Vzdělávací obsah</a:t>
            </a:r>
            <a:endParaRPr lang="cs-CZ" dirty="0"/>
          </a:p>
          <a:p>
            <a:pPr lvl="0"/>
            <a:r>
              <a:rPr lang="cs-CZ" dirty="0"/>
              <a:t>RVP GV stanovuje pouze základní úroveň vzdělávacího obsahu závaznou pro všechny absolventy gymnázií, který škola může dále rozšiřovat.</a:t>
            </a:r>
          </a:p>
          <a:p>
            <a:pPr lvl="0"/>
            <a:r>
              <a:rPr lang="cs-CZ" dirty="0"/>
              <a:t>RVP GV nabízí jen jednu z možných strukturací vzdělávacího obsahu, kterou si škola může při dodržení určitých podmínek různým způsobem modifikovat (integrace dílčích témat, tematických celků a okruhů, integrace celých vzdělávacích oborů).</a:t>
            </a:r>
          </a:p>
          <a:p>
            <a:pPr lvl="0"/>
            <a:r>
              <a:rPr lang="cs-CZ" dirty="0"/>
              <a:t>Vzdělávací obsah je pojat jako </a:t>
            </a:r>
            <a:r>
              <a:rPr lang="cs-CZ" b="1" dirty="0"/>
              <a:t>propojený celek očekávaných výstupů a učiva</a:t>
            </a:r>
            <a:r>
              <a:rPr lang="cs-CZ"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332656"/>
            <a:ext cx="8291264" cy="5793507"/>
          </a:xfrm>
        </p:spPr>
        <p:txBody>
          <a:bodyPr>
            <a:normAutofit fontScale="62500" lnSpcReduction="20000"/>
          </a:bodyPr>
          <a:lstStyle/>
          <a:p>
            <a:r>
              <a:rPr lang="cs-CZ" b="1" dirty="0"/>
              <a:t>Učivo</a:t>
            </a:r>
            <a:endParaRPr lang="cs-CZ" dirty="0"/>
          </a:p>
          <a:p>
            <a:r>
              <a:rPr lang="cs-CZ" dirty="0"/>
              <a:t>= závazný věcný obsah učení , jehož prostřednictvím žák dosáhne očekávaných výstupů.</a:t>
            </a:r>
          </a:p>
          <a:p>
            <a:pPr lvl="0"/>
            <a:r>
              <a:rPr lang="cs-CZ" dirty="0"/>
              <a:t>je strukturováno do jednotlivých tematických okruhů, tematických celků, popřípadě do jednotlivých témat a je pro školu závazné</a:t>
            </a:r>
          </a:p>
          <a:p>
            <a:pPr lvl="0"/>
            <a:r>
              <a:rPr lang="cs-CZ" dirty="0"/>
              <a:t>ŠVP jej dále specifikuje (upřesňuje) tak, aby žáci na základě učiva dospěli k očekávaným výstupům</a:t>
            </a:r>
          </a:p>
          <a:p>
            <a:r>
              <a:rPr lang="cs-CZ" b="1" dirty="0"/>
              <a:t>Očekávané výstupy </a:t>
            </a:r>
            <a:endParaRPr lang="cs-CZ" dirty="0"/>
          </a:p>
          <a:p>
            <a:r>
              <a:rPr lang="cs-CZ" dirty="0"/>
              <a:t>= závazné a ověřitelné výsledky, které stanovují, k jakým vědomostem, dovednostem a případně postojům a hodnotám mají žáci v určité etapě vzdělávání prostřednictvím učiva dospět. Očekávané výstupy mají činnostní povahu a jsou součástí vzdělávacího obsahu určité etapy vzdělávání.</a:t>
            </a:r>
          </a:p>
          <a:p>
            <a:pPr lvl="0"/>
            <a:r>
              <a:rPr lang="cs-CZ" dirty="0"/>
              <a:t>závazné a zároveň ověřitelné výsledky vzdělávání</a:t>
            </a:r>
          </a:p>
          <a:p>
            <a:pPr lvl="0"/>
            <a:r>
              <a:rPr lang="cs-CZ" dirty="0"/>
              <a:t>vyjadřují stupeň osvojení učiva, tzn. jakými žádoucími vědomostmi, dovednostmi, případně postoji a hodnotami má žák po absolvování gymnázia disponovat – </a:t>
            </a:r>
            <a:r>
              <a:rPr lang="cs-CZ" i="1" dirty="0"/>
              <a:t>žák uvede, popíše, vysvětlí, porovná, posoudí, zhodnotí…</a:t>
            </a:r>
            <a:endParaRPr lang="cs-CZ" dirty="0"/>
          </a:p>
          <a:p>
            <a:pPr lvl="0"/>
            <a:r>
              <a:rPr lang="cs-CZ" dirty="0"/>
              <a:t>škola očekávané výstupy „rozfázuje“ do jednotlivých ročníků ve svém ŠVP tak, aby zajistila, že žák na konci studia těchto očekávaných výstupů dosáhne </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1018</Words>
  <Application>Microsoft Office PowerPoint</Application>
  <PresentationFormat>Předvádění na obrazovce (4:3)</PresentationFormat>
  <Paragraphs>119</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Motiv sady Office</vt:lpstr>
      <vt:lpstr>Snímek 1</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vector>
  </TitlesOfParts>
  <Company>Pedagogická fakulta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Your User Name</dc:creator>
  <cp:lastModifiedBy>Your User Name</cp:lastModifiedBy>
  <cp:revision>2</cp:revision>
  <dcterms:created xsi:type="dcterms:W3CDTF">2012-02-21T09:21:30Z</dcterms:created>
  <dcterms:modified xsi:type="dcterms:W3CDTF">2012-02-21T09:34:38Z</dcterms:modified>
</cp:coreProperties>
</file>