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80" r:id="rId8"/>
    <p:sldId id="281" r:id="rId9"/>
    <p:sldId id="282" r:id="rId10"/>
    <p:sldId id="283" r:id="rId11"/>
    <p:sldId id="262" r:id="rId12"/>
    <p:sldId id="269" r:id="rId13"/>
    <p:sldId id="270" r:id="rId14"/>
    <p:sldId id="271" r:id="rId15"/>
    <p:sldId id="272" r:id="rId16"/>
    <p:sldId id="273" r:id="rId17"/>
    <p:sldId id="274" r:id="rId18"/>
    <p:sldId id="277" r:id="rId19"/>
    <p:sldId id="275" r:id="rId20"/>
    <p:sldId id="276" r:id="rId21"/>
    <p:sldId id="278" r:id="rId22"/>
    <p:sldId id="279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2" r:id="rId31"/>
    <p:sldId id="291" r:id="rId32"/>
    <p:sldId id="293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A89D-5759-4B33-9BA4-3BA832073554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A89D-5759-4B33-9BA4-3BA832073554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A89D-5759-4B33-9BA4-3BA832073554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A89D-5759-4B33-9BA4-3BA832073554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A89D-5759-4B33-9BA4-3BA832073554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A89D-5759-4B33-9BA4-3BA832073554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A89D-5759-4B33-9BA4-3BA832073554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A89D-5759-4B33-9BA4-3BA832073554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A89D-5759-4B33-9BA4-3BA832073554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A89D-5759-4B33-9BA4-3BA832073554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FF4A89D-5759-4B33-9BA4-3BA832073554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FF4A89D-5759-4B33-9BA4-3BA832073554}" type="datetimeFigureOut">
              <a:rPr lang="cs-CZ" smtClean="0"/>
              <a:pPr/>
              <a:t>13.5.2012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42D39F7-4B1F-4C02-8931-22D25651F1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8072026" cy="2301240"/>
          </a:xfrm>
        </p:spPr>
        <p:txBody>
          <a:bodyPr/>
          <a:lstStyle/>
          <a:p>
            <a:r>
              <a:rPr lang="cs-CZ" dirty="0" smtClean="0"/>
              <a:t>Zvládání </a:t>
            </a:r>
            <a:br>
              <a:rPr lang="cs-CZ" dirty="0" smtClean="0"/>
            </a:br>
            <a:r>
              <a:rPr lang="cs-CZ" dirty="0" smtClean="0"/>
              <a:t>konfliktních </a:t>
            </a:r>
            <a:br>
              <a:rPr lang="cs-CZ" dirty="0" smtClean="0"/>
            </a:br>
            <a:r>
              <a:rPr lang="cs-CZ" dirty="0" smtClean="0"/>
              <a:t>situací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Zuzana Kročáková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konfliktů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Zjevné – záminka</a:t>
            </a:r>
          </a:p>
          <a:p>
            <a:pPr>
              <a:buNone/>
            </a:pPr>
            <a:r>
              <a:rPr lang="cs-CZ" dirty="0" smtClean="0"/>
              <a:t>Skryté – důvody: proč? Proč? Proč?</a:t>
            </a:r>
          </a:p>
          <a:p>
            <a:r>
              <a:rPr lang="cs-CZ" dirty="0" smtClean="0"/>
              <a:t>Nedodržení pravidel</a:t>
            </a:r>
          </a:p>
          <a:p>
            <a:r>
              <a:rPr lang="cs-CZ" dirty="0" smtClean="0"/>
              <a:t>Očekávání – nenaplnění, neporozumění</a:t>
            </a:r>
          </a:p>
          <a:p>
            <a:r>
              <a:rPr lang="cs-CZ" dirty="0" smtClean="0"/>
              <a:t>Jednání v dobré víře – nepochopené či nepřijaté</a:t>
            </a:r>
          </a:p>
          <a:p>
            <a:r>
              <a:rPr lang="cs-CZ" dirty="0" smtClean="0"/>
              <a:t>Nedorozumění, neporozumění</a:t>
            </a:r>
          </a:p>
          <a:p>
            <a:r>
              <a:rPr lang="cs-CZ" dirty="0" smtClean="0"/>
              <a:t>Nepřiznání chyby</a:t>
            </a:r>
          </a:p>
          <a:p>
            <a:r>
              <a:rPr lang="cs-CZ" dirty="0" smtClean="0"/>
              <a:t>Hájení si pozice, teritoria</a:t>
            </a:r>
          </a:p>
          <a:p>
            <a:r>
              <a:rPr lang="cs-CZ" dirty="0" err="1" smtClean="0"/>
              <a:t>atd</a:t>
            </a:r>
            <a:r>
              <a:rPr lang="cs-CZ" dirty="0" smtClean="0"/>
              <a:t>….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domácí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Co nejpodrobněji popište nějaký konflikt ze školního prostředí.</a:t>
            </a:r>
          </a:p>
          <a:p>
            <a:pPr marL="550926" indent="-514350">
              <a:buAutoNum type="arabicPeriod"/>
            </a:pPr>
            <a:r>
              <a:rPr lang="cs-CZ" dirty="0" smtClean="0"/>
              <a:t>příčina – zjevná x skrytá</a:t>
            </a:r>
          </a:p>
          <a:p>
            <a:pPr marL="550926" indent="-514350">
              <a:buAutoNum type="arabicPeriod"/>
            </a:pPr>
            <a:r>
              <a:rPr lang="cs-CZ" dirty="0" smtClean="0"/>
              <a:t>postoje zúčastněných</a:t>
            </a:r>
          </a:p>
          <a:p>
            <a:pPr marL="550926" indent="-514350">
              <a:buAutoNum type="arabicPeriod"/>
            </a:pPr>
            <a:r>
              <a:rPr lang="cs-CZ" dirty="0" smtClean="0"/>
              <a:t>průběh – komunikace, emoce</a:t>
            </a:r>
          </a:p>
          <a:p>
            <a:pPr marL="550926" indent="-514350">
              <a:buAutoNum type="arabicPeriod"/>
            </a:pPr>
            <a:r>
              <a:rPr lang="cs-CZ" dirty="0" smtClean="0"/>
              <a:t>zakončení - řešení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KONFLIKTY LZE ŘEŠIT: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i="1" dirty="0" smtClean="0"/>
              <a:t>násilím</a:t>
            </a:r>
            <a:r>
              <a:rPr lang="cs-CZ" dirty="0" smtClean="0"/>
              <a:t> – verbálním či fyzickým či psychickým – výsledek i proces závisí na moci – vždy poškozuje vztahy – tlak vyvolává protitlak (destruktivní) – často je vybojována jen „pozice“, problém není vyřešen</a:t>
            </a:r>
          </a:p>
          <a:p>
            <a:r>
              <a:rPr lang="cs-CZ" b="1" i="1" dirty="0" smtClean="0"/>
              <a:t>pasivitou</a:t>
            </a:r>
            <a:r>
              <a:rPr lang="cs-CZ" dirty="0" smtClean="0"/>
              <a:t> – vyčkávání či záměrné nicnedělání, aby „se“ to vyřešilo</a:t>
            </a:r>
          </a:p>
          <a:p>
            <a:r>
              <a:rPr lang="cs-CZ" b="1" i="1" dirty="0" smtClean="0"/>
              <a:t>náhodnou volbou</a:t>
            </a:r>
            <a:r>
              <a:rPr lang="cs-CZ" dirty="0" smtClean="0"/>
              <a:t> – účastníci kontrolují proces, ale nemají vliv na výsledek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KONFLIKTY LZE ŘEŠIT: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i="1" dirty="0" smtClean="0"/>
              <a:t>delegováním</a:t>
            </a:r>
            <a:r>
              <a:rPr lang="cs-CZ" dirty="0" smtClean="0"/>
              <a:t> – konflikt řeší „zástupce/i“ (autorita, kompetentní, emočně nezúčastněný), omezen vliv na výsledek</a:t>
            </a:r>
          </a:p>
          <a:p>
            <a:r>
              <a:rPr lang="cs-CZ" b="1" i="1" dirty="0" smtClean="0"/>
              <a:t>jednání s facilitací, mediací</a:t>
            </a:r>
            <a:r>
              <a:rPr lang="cs-CZ" dirty="0" smtClean="0"/>
              <a:t> – vyjednávání za pomoci třetí osoby, jejímž úkolem je usnadnit dosažení řešení, dohody</a:t>
            </a:r>
          </a:p>
          <a:p>
            <a:r>
              <a:rPr lang="cs-CZ" b="1" i="1" u="sng" dirty="0" smtClean="0"/>
              <a:t>přímým jednáním</a:t>
            </a:r>
            <a:r>
              <a:rPr lang="cs-CZ" dirty="0" smtClean="0"/>
              <a:t> – řešení problému diskusí, obě strany mají kontrolu nad procesem i výsledkem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SPOR X PROBLÉM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08076" indent="-571500" algn="just">
              <a:buFont typeface="+mj-lt"/>
              <a:buAutoNum type="arabicPeriod"/>
            </a:pPr>
            <a:r>
              <a:rPr lang="cs-CZ" dirty="0" smtClean="0"/>
              <a:t>PROBLÉM - čistě věcně vedený konflikt zájmů. Společná práce na nejlepším řešení. (Prodávající chce vydělat a kupující ušetřit.)</a:t>
            </a:r>
          </a:p>
          <a:p>
            <a:pPr marL="608076" indent="-571500" algn="just">
              <a:buNone/>
            </a:pPr>
            <a:endParaRPr lang="cs-CZ" dirty="0" smtClean="0"/>
          </a:p>
          <a:p>
            <a:pPr marL="608076" indent="-571500" algn="just">
              <a:buFont typeface="+mj-lt"/>
              <a:buAutoNum type="arabicPeriod"/>
            </a:pPr>
            <a:r>
              <a:rPr lang="cs-CZ" dirty="0" smtClean="0"/>
              <a:t>SPOR - konflikt zájmů komplikovaný emocemi. Minimálně jedna strana nechce slyšet o nejlepším řešení, ale bez ustání protlačuje řešení své (kde není vůle, není ani cesty).  </a:t>
            </a:r>
          </a:p>
          <a:p>
            <a:pPr marL="608076" indent="-571500" algn="just">
              <a:buFont typeface="+mj-lt"/>
              <a:buAutoNum type="arabicPeriod"/>
            </a:pPr>
            <a:endParaRPr lang="cs-CZ" dirty="0" smtClean="0"/>
          </a:p>
          <a:p>
            <a:pPr marL="608076" indent="-571500" algn="just">
              <a:buFont typeface="+mj-lt"/>
              <a:buAutoNum type="arabicPeriod"/>
            </a:pPr>
            <a:r>
              <a:rPr lang="cs-CZ" dirty="0" smtClean="0"/>
              <a:t>ČISTÝ SPOR – bez věcného jádra, hádky pro hádky. Příčina leží čistě ve vztazích nebo v neschopnosti domluvy. Tahanice o konkrétní věc jsou jen zástupné a umožňují střetávání, o které tady jde především. („italské manželství“)</a:t>
            </a:r>
          </a:p>
          <a:p>
            <a:pPr marL="608076" indent="-571500">
              <a:buFont typeface="+mj-lt"/>
              <a:buAutoNum type="arabicPeriod"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 + PROBLÉM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wordArtVert"/>
          <a:lstStyle/>
          <a:p>
            <a:pPr>
              <a:buNone/>
            </a:pPr>
            <a:r>
              <a:rPr lang="cs-CZ" dirty="0" smtClean="0"/>
              <a:t>konflikt</a:t>
            </a:r>
            <a:endParaRPr lang="cs-CZ" dirty="0"/>
          </a:p>
        </p:txBody>
      </p:sp>
      <p:pic>
        <p:nvPicPr>
          <p:cNvPr id="4" name="Obrázek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571612"/>
            <a:ext cx="6000792" cy="457203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SPORŮ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 sporů je nejprve </a:t>
            </a:r>
            <a:r>
              <a:rPr lang="cs-CZ" b="1" dirty="0" smtClean="0"/>
              <a:t>nutné oddělit lidi a věc</a:t>
            </a:r>
            <a:r>
              <a:rPr lang="cs-CZ" dirty="0" smtClean="0"/>
              <a:t> (depersonifikovat jej), </a:t>
            </a:r>
            <a:r>
              <a:rPr lang="cs-CZ" b="1" dirty="0" smtClean="0"/>
              <a:t>převést spor na problém.</a:t>
            </a:r>
            <a:r>
              <a:rPr lang="cs-CZ" dirty="0" smtClean="0"/>
              <a:t> Podstata </a:t>
            </a:r>
            <a:r>
              <a:rPr lang="cs-CZ" dirty="0" err="1" smtClean="0"/>
              <a:t>depersonifikace</a:t>
            </a:r>
            <a:r>
              <a:rPr lang="cs-CZ" dirty="0" smtClean="0"/>
              <a:t> není v potlačení nahromaděných vášní, ale v přiznání jejich existence a uznání jejich legitimity („Chápu, že se teď můžete cítit rozhořčen.“). Souvisí s poznáváním vidění protistrany (za pomoci empatie a aktivního naslouchání).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 spcCol="36000"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1. ŘEŠENÍ SPORU</a:t>
            </a:r>
          </a:p>
          <a:p>
            <a:pPr>
              <a:buNone/>
            </a:pPr>
            <a:r>
              <a:rPr lang="cs-CZ" dirty="0" smtClean="0">
                <a:sym typeface="Wingdings"/>
              </a:rPr>
              <a:t>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2. ŘEŠENÍ PROBLÉMU</a:t>
            </a:r>
          </a:p>
          <a:p>
            <a:pPr>
              <a:buNone/>
            </a:pPr>
            <a:r>
              <a:rPr lang="cs-CZ" dirty="0" smtClean="0">
                <a:sym typeface="Wingdings"/>
              </a:rPr>
              <a:t>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3. ROZHODOVÁNÍ</a:t>
            </a:r>
          </a:p>
          <a:p>
            <a:pPr>
              <a:buNone/>
            </a:pPr>
            <a:r>
              <a:rPr lang="cs-CZ" dirty="0" smtClean="0">
                <a:sym typeface="Wingdings"/>
              </a:rPr>
              <a:t>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4. REALIZACE </a:t>
            </a:r>
          </a:p>
          <a:p>
            <a:endParaRPr lang="cs-CZ" dirty="0" smtClean="0"/>
          </a:p>
          <a:p>
            <a:endParaRPr lang="cs-CZ" sz="2200" dirty="0" smtClean="0">
              <a:sym typeface="Wingdings"/>
            </a:endParaRPr>
          </a:p>
          <a:p>
            <a:pPr>
              <a:buNone/>
            </a:pPr>
            <a:r>
              <a:rPr lang="cs-CZ" sz="2200" dirty="0" smtClean="0">
                <a:sym typeface="Wingdings"/>
              </a:rPr>
              <a:t></a:t>
            </a:r>
            <a:r>
              <a:rPr lang="cs-CZ" sz="2200" dirty="0" smtClean="0"/>
              <a:t>převedení sporu na problém postupným oddělením lidských a věcných aspektů</a:t>
            </a:r>
          </a:p>
          <a:p>
            <a:pPr>
              <a:buNone/>
            </a:pPr>
            <a:endParaRPr lang="cs-CZ" sz="2200" dirty="0" smtClean="0">
              <a:sym typeface="Wingdings"/>
            </a:endParaRPr>
          </a:p>
          <a:p>
            <a:pPr>
              <a:buNone/>
            </a:pPr>
            <a:r>
              <a:rPr lang="cs-CZ" sz="2200" dirty="0" smtClean="0">
                <a:sym typeface="Wingdings"/>
              </a:rPr>
              <a:t></a:t>
            </a:r>
            <a:r>
              <a:rPr lang="cs-CZ" sz="2200" dirty="0" smtClean="0"/>
              <a:t>hledání možných řešení věcných a lidských aspektů konfliktu</a:t>
            </a:r>
          </a:p>
          <a:p>
            <a:pPr>
              <a:buNone/>
            </a:pPr>
            <a:endParaRPr lang="cs-CZ" sz="2200" dirty="0" smtClean="0">
              <a:sym typeface="Wingdings"/>
            </a:endParaRPr>
          </a:p>
          <a:p>
            <a:pPr>
              <a:buNone/>
            </a:pPr>
            <a:r>
              <a:rPr lang="cs-CZ" sz="2200" dirty="0" smtClean="0">
                <a:sym typeface="Wingdings"/>
              </a:rPr>
              <a:t></a:t>
            </a:r>
            <a:r>
              <a:rPr lang="cs-CZ" sz="2200" dirty="0" smtClean="0"/>
              <a:t>výběr optimálního řešení z nalezených možností</a:t>
            </a:r>
          </a:p>
          <a:p>
            <a:pPr>
              <a:buNone/>
            </a:pPr>
            <a:endParaRPr lang="cs-CZ" sz="2200" dirty="0" smtClean="0">
              <a:sym typeface="Wingdings"/>
            </a:endParaRPr>
          </a:p>
          <a:p>
            <a:pPr>
              <a:buNone/>
            </a:pPr>
            <a:r>
              <a:rPr lang="cs-CZ" sz="2200" dirty="0" smtClean="0">
                <a:sym typeface="Wingdings"/>
              </a:rPr>
              <a:t></a:t>
            </a:r>
            <a:r>
              <a:rPr lang="cs-CZ" sz="2200" dirty="0" smtClean="0"/>
              <a:t>uskutečnění vybraného řešení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/>
                <a:ea typeface="Calibri"/>
                <a:cs typeface="Times New Roman"/>
              </a:rPr>
              <a:t>VYJEDNÁVACÍ STYLY</a:t>
            </a:r>
            <a:br>
              <a:rPr lang="cs-CZ" dirty="0" smtClean="0">
                <a:latin typeface="Calibri"/>
                <a:ea typeface="Calibri"/>
                <a:cs typeface="Times New Roman"/>
              </a:rPr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Rozdělení podle toho, co vyjednávající považuje za </a:t>
            </a:r>
            <a:r>
              <a:rPr lang="cs-CZ" sz="2400" u="sng" dirty="0" smtClean="0"/>
              <a:t>kritérium úspěchu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KOMPETITIVNÍ VYJEDNÁVÁNÍ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výhra, vlastní vítězství </a:t>
            </a:r>
            <a:r>
              <a:rPr lang="cs-CZ" dirty="0" smtClean="0">
                <a:sym typeface="Wingdings"/>
              </a:rPr>
              <a:t>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soupeření formou diskuse; strany taktizují, aby byl výsledný kompromis co nejblíže jejich vlastním zájmům; kompetitivní vyjednávání staví účastníky proti sobě – čím víc jeden získá, tím víc druhý ztratí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podmínky pro získání zápočtu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DOCHÁZKA </a:t>
            </a:r>
          </a:p>
          <a:p>
            <a:r>
              <a:rPr lang="cs-CZ" dirty="0" smtClean="0"/>
              <a:t>toleruji jednu absenci </a:t>
            </a:r>
            <a:r>
              <a:rPr lang="cs-CZ" u="sng" dirty="0" smtClean="0"/>
              <a:t>z libovolných důvodů</a:t>
            </a:r>
            <a:r>
              <a:rPr lang="cs-CZ" dirty="0" smtClean="0"/>
              <a:t>, jakákoli další absence musí být nahrazena </a:t>
            </a:r>
          </a:p>
          <a:p>
            <a:r>
              <a:rPr lang="cs-CZ" dirty="0" smtClean="0"/>
              <a:t>zadání náhrady si vyžádáte e-mailem nejpozději do 1 týdne od nahrazované absence; náhradní práce bude tematicky i časově adekvátní rozsahu nahrazované hodiny.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KOOPERATIVNÍ VYJEDNÁVÁNÍ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vztahy, oboustranná spokojenost </a:t>
            </a:r>
            <a:r>
              <a:rPr lang="cs-CZ" dirty="0" smtClean="0">
                <a:sym typeface="Wingdings"/>
              </a:rPr>
              <a:t>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pochopení, že zisku se dá dosáhnout nejen na úkor druhé strany, snaha o uspokojení </a:t>
            </a:r>
            <a:r>
              <a:rPr lang="cs-CZ" u="sng" dirty="0" smtClean="0"/>
              <a:t>zájmů</a:t>
            </a:r>
            <a:r>
              <a:rPr lang="cs-CZ" dirty="0" smtClean="0"/>
              <a:t> obou stran; závisí na invenci a dobré vůli jednajících, je potřeba odkrýt zájmy; dohoda bývá velmi stabilní, obě strany cítí spoluzodpovědnost za její uskutečnění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PRINCIPIÁLNÍ VYJEDNÁVÁNÍ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pravda, objektivní spravedlnost </a:t>
            </a:r>
            <a:r>
              <a:rPr lang="cs-CZ" dirty="0" smtClean="0">
                <a:sym typeface="Wingdings"/>
              </a:rPr>
              <a:t>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zaměření se na věcnou podstatu problému, koncentrace na vyřešení čistého problému bez taktizování, emoční zátěže, ulpívání na detailech; vyjednávání vedené argumenty a stále se vracející k věci </a:t>
            </a:r>
            <a:r>
              <a:rPr lang="cs-CZ" i="1" dirty="0" smtClean="0"/>
              <a:t>(Co to konkrétně znamená? Jak jsi k tomu došel? Jsou nějaké jiné možnosti?)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NESTABILNÍ STYLY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VIRTUÁLNÍ VYJEDNÁVÁNÍ = „tanečky“, které nevedou k žádnému výsledku; neschopnost či záměr nepřivést spor ke konci; vypadá to, že se něco řeší, ale nedochází k posunu</a:t>
            </a:r>
          </a:p>
          <a:p>
            <a:r>
              <a:rPr lang="cs-CZ" dirty="0" smtClean="0"/>
              <a:t>DESTRUKTIVNÍ jednání = snaha o ztráty na obou stranách; často když jedna strana výrazně posílí</a:t>
            </a:r>
          </a:p>
          <a:p>
            <a:r>
              <a:rPr lang="cs-CZ" dirty="0" smtClean="0"/>
              <a:t>OBĚTAVÉ jednání = altruismus preferující zisk druhé strany; je potřeba rozpoznat, co za ním je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 na Velikonoce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Nastudovat či oprášit EGO STAVY z transakční analýzy E. </a:t>
            </a:r>
            <a:r>
              <a:rPr lang="cs-CZ" dirty="0" err="1" smtClean="0"/>
              <a:t>Berneho</a:t>
            </a:r>
            <a:r>
              <a:rPr lang="cs-CZ" dirty="0" smtClean="0"/>
              <a:t> (rodič –dospělý – dítě) a dát je do souvislosti s </a:t>
            </a:r>
            <a:r>
              <a:rPr lang="cs-CZ" smtClean="0"/>
              <a:t>konfliktní komunikací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komunikační pozice (ego stavy)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70000" lnSpcReduction="20000"/>
          </a:bodyPr>
          <a:lstStyle/>
          <a:p>
            <a:pPr>
              <a:lnSpc>
                <a:spcPct val="270000"/>
              </a:lnSpc>
            </a:pPr>
            <a:r>
              <a:rPr lang="cs-CZ" sz="4100" b="1" dirty="0" smtClean="0"/>
              <a:t>RODIČ</a:t>
            </a:r>
          </a:p>
          <a:p>
            <a:pPr>
              <a:lnSpc>
                <a:spcPct val="270000"/>
              </a:lnSpc>
            </a:pPr>
            <a:r>
              <a:rPr lang="cs-CZ" sz="4100" b="1" dirty="0" smtClean="0"/>
              <a:t>DOSPĚLÝ</a:t>
            </a:r>
          </a:p>
          <a:p>
            <a:pPr>
              <a:lnSpc>
                <a:spcPct val="270000"/>
              </a:lnSpc>
            </a:pPr>
            <a:r>
              <a:rPr lang="cs-CZ" sz="4100" b="1" dirty="0" smtClean="0"/>
              <a:t>DÍTĚ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Erich Berne – transakční analýza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857232"/>
            <a:ext cx="3053868" cy="2102285"/>
          </a:xfrm>
        </p:spPr>
        <p:txBody>
          <a:bodyPr>
            <a:normAutofit/>
          </a:bodyPr>
          <a:lstStyle/>
          <a:p>
            <a:r>
              <a:rPr lang="cs-CZ" sz="3200" dirty="0" smtClean="0"/>
              <a:t>doplňková transakce</a:t>
            </a:r>
            <a:endParaRPr lang="cs-CZ" sz="32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křížová transakce</a:t>
            </a:r>
            <a:endParaRPr lang="cs-CZ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2350" b="2350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 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Já jsem OK. Ty jsi OK.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Já jsem OK. Ty nejsi OK.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Já nejsem OK. Ty jsi OK.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Já nejsem OK. Ty nejsi OK.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Napište krátký dialog mezi učitelem a studentem, v němž učitel studentovi něco vytýká a jedná z pozice </a:t>
            </a:r>
            <a:r>
              <a:rPr lang="cs-CZ" i="1" dirty="0" smtClean="0"/>
              <a:t>dospělý</a:t>
            </a:r>
            <a:r>
              <a:rPr lang="cs-CZ" dirty="0" smtClean="0"/>
              <a:t>, student zareaguje z pozice </a:t>
            </a:r>
            <a:r>
              <a:rPr lang="cs-CZ" i="1" dirty="0" smtClean="0"/>
              <a:t>dítěte</a:t>
            </a:r>
            <a:r>
              <a:rPr lang="cs-CZ" dirty="0" smtClean="0"/>
              <a:t>, ale učitel se pokusí situaci vrátit do transakce </a:t>
            </a:r>
            <a:r>
              <a:rPr lang="cs-CZ" i="1" dirty="0" smtClean="0"/>
              <a:t>dospělý – </a:t>
            </a:r>
            <a:r>
              <a:rPr lang="cs-CZ" i="1" dirty="0" err="1" smtClean="0"/>
              <a:t>dospělý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Úkol zpracujte tak, aby bylo možné </a:t>
            </a:r>
            <a:r>
              <a:rPr lang="cs-CZ" smtClean="0"/>
              <a:t>ho odevzdat.</a:t>
            </a:r>
            <a:endParaRPr lang="cs-CZ" dirty="0" smtClean="0"/>
          </a:p>
          <a:p>
            <a:pPr>
              <a:buNone/>
            </a:pPr>
            <a:endParaRPr lang="cs-CZ" i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Destruktivní přístupy v konfliktu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Vracet se do minulosti, otvírat uzavřené</a:t>
            </a:r>
          </a:p>
          <a:p>
            <a:r>
              <a:rPr lang="cs-CZ" dirty="0" smtClean="0"/>
              <a:t>Upozorňování na nedostatky druhého nesouvisející s předmětem sporu</a:t>
            </a:r>
          </a:p>
          <a:p>
            <a:r>
              <a:rPr lang="cs-CZ" dirty="0" smtClean="0"/>
              <a:t>Zesměšňování</a:t>
            </a:r>
          </a:p>
          <a:p>
            <a:r>
              <a:rPr lang="cs-CZ" dirty="0" smtClean="0"/>
              <a:t>Vyhrožování něčím, co nemůžete, nechcete splnit</a:t>
            </a:r>
          </a:p>
          <a:p>
            <a:r>
              <a:rPr lang="cs-CZ" dirty="0" smtClean="0"/>
              <a:t>Mlčení</a:t>
            </a:r>
          </a:p>
          <a:p>
            <a:r>
              <a:rPr lang="cs-CZ" dirty="0" smtClean="0"/>
              <a:t>Vyhýbání se sporu, permanentní odsouvání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Destruktivní přístupy v konfliktu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Verbální útoky</a:t>
            </a:r>
          </a:p>
          <a:p>
            <a:r>
              <a:rPr lang="cs-CZ" dirty="0" smtClean="0"/>
              <a:t>Fyzické napadení</a:t>
            </a:r>
          </a:p>
          <a:p>
            <a:r>
              <a:rPr lang="cs-CZ" dirty="0" smtClean="0"/>
              <a:t>Ego stav rodič a dítě</a:t>
            </a:r>
          </a:p>
          <a:p>
            <a:r>
              <a:rPr lang="cs-CZ" dirty="0" smtClean="0"/>
              <a:t>Manipulace</a:t>
            </a:r>
          </a:p>
          <a:p>
            <a:r>
              <a:rPr lang="cs-CZ" dirty="0" smtClean="0"/>
              <a:t>Překrucování řečeného, demagogie</a:t>
            </a:r>
          </a:p>
          <a:p>
            <a:r>
              <a:rPr lang="cs-CZ" dirty="0" smtClean="0"/>
              <a:t>Zveličování nepodstatného</a:t>
            </a:r>
          </a:p>
          <a:p>
            <a:r>
              <a:rPr lang="cs-CZ" dirty="0" smtClean="0"/>
              <a:t>Vytrhávání z kontextu</a:t>
            </a:r>
          </a:p>
          <a:p>
            <a:r>
              <a:rPr lang="cs-CZ" dirty="0" smtClean="0"/>
              <a:t>…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podmínky pro získání zápočtu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2. aktivní práce v semináři – vstupy do diskuse, otázky, prezentace názorů a zkušeností…</a:t>
            </a:r>
          </a:p>
          <a:p>
            <a:pPr>
              <a:buNone/>
            </a:pPr>
            <a:r>
              <a:rPr lang="cs-CZ" dirty="0" smtClean="0"/>
              <a:t>3. plnění a odevzdávání či prezentace domácích úkolů</a:t>
            </a:r>
          </a:p>
          <a:p>
            <a:pPr>
              <a:buNone/>
            </a:pPr>
            <a:r>
              <a:rPr lang="cs-CZ" dirty="0" smtClean="0"/>
              <a:t>4. napsání zápočtového testu </a:t>
            </a:r>
          </a:p>
          <a:p>
            <a:pPr>
              <a:buNone/>
            </a:pPr>
            <a:r>
              <a:rPr lang="cs-CZ" dirty="0" smtClean="0"/>
              <a:t>(5 otevřených otázek)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Manipulace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</a:t>
            </a:r>
            <a:r>
              <a:rPr lang="cs-CZ" dirty="0" err="1" smtClean="0"/>
              <a:t>Maniplativní</a:t>
            </a:r>
            <a:r>
              <a:rPr lang="cs-CZ" dirty="0" smtClean="0"/>
              <a:t> sebeprosazení </a:t>
            </a:r>
          </a:p>
          <a:p>
            <a:r>
              <a:rPr lang="cs-CZ" dirty="0" smtClean="0"/>
              <a:t>Jak působí? </a:t>
            </a:r>
          </a:p>
          <a:p>
            <a:r>
              <a:rPr lang="cs-CZ" dirty="0" smtClean="0"/>
              <a:t>Čeho manipulátor využívá? Na čem je manipulace založena?</a:t>
            </a:r>
          </a:p>
          <a:p>
            <a:r>
              <a:rPr lang="cs-CZ" dirty="0" smtClean="0"/>
              <a:t>Proč je dlouhodobě škodlivá?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5807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kontramanipulace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Zamlžování, neurčité odpovědi</a:t>
            </a:r>
          </a:p>
          <a:p>
            <a:r>
              <a:rPr lang="cs-CZ" dirty="0" smtClean="0"/>
              <a:t>Potvrzení manipulátorova stanoviska jako něčeho, co vám nevadí</a:t>
            </a:r>
          </a:p>
          <a:p>
            <a:r>
              <a:rPr lang="cs-CZ" dirty="0" smtClean="0"/>
              <a:t>Otázky k věcné složce manipulátorových námitek – A co tím myslíš? Chceš mi říct, že…? Proč mi to říkáš? Co si z toho mám vzít? Co znamená, když říkáš…?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4061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Zpětná vazba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Vizte hand-</a:t>
            </a:r>
            <a:r>
              <a:rPr lang="cs-CZ" dirty="0" err="1" smtClean="0"/>
              <a:t>outy</a:t>
            </a:r>
            <a:r>
              <a:rPr lang="cs-CZ" dirty="0" smtClean="0"/>
              <a:t> ve </a:t>
            </a:r>
            <a:r>
              <a:rPr lang="cs-CZ" smtClean="0"/>
              <a:t>studijních materiálech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578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Na konci kurzu bude student schopen:</a:t>
            </a:r>
          </a:p>
          <a:p>
            <a:r>
              <a:rPr lang="cs-CZ" dirty="0" smtClean="0"/>
              <a:t>porozumět a vysvětlit základní principy a zdroje problémů v mezilidské komunikaci, komunikaci ovlivněné stresem a předsudky, komunikačními šumy atp.</a:t>
            </a:r>
          </a:p>
          <a:p>
            <a:r>
              <a:rPr lang="cs-CZ" dirty="0" smtClean="0"/>
              <a:t>použít teoretické poznatky při chápání, interpretaci a řešení vlastních osobních i pracovních i konfliktů ve svém okolí</a:t>
            </a:r>
          </a:p>
          <a:p>
            <a:r>
              <a:rPr lang="cs-CZ" dirty="0" smtClean="0"/>
              <a:t>použít své znalosti při prevenci patologických komunikačních taktik (manipulace, komunikační fauly atp.) vedoucích ke vzniku konfliktních situací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předmětu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Naučit se přemýšlet o konfliktu jako o situaci, která má své příčiny, průběh a následky, a všechny tyto složky můžeme jako účastník konfliktu ovlivnit.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Komunikace, teorie komunikace</a:t>
            </a:r>
          </a:p>
          <a:p>
            <a:r>
              <a:rPr lang="cs-CZ" dirty="0" smtClean="0"/>
              <a:t>Zdravá komunikace, patická komunikace, komunikace pod vlivem stresu</a:t>
            </a:r>
          </a:p>
          <a:p>
            <a:r>
              <a:rPr lang="cs-CZ" dirty="0" smtClean="0"/>
              <a:t>Konflikt, typy konfliktu, cyklus konfliktu, strategie práce s konfliktem.</a:t>
            </a:r>
          </a:p>
          <a:p>
            <a:r>
              <a:rPr lang="cs-CZ" dirty="0" smtClean="0"/>
              <a:t>Řešení konfliktu, prevence konfliktu.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domácí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Na základě své praxe  a zkušeností (žákovských i učitelských) a inspirováni „základními tématy“, formulujte 4 otázky/témata, kterými byste se chtěli na semináři zabývat.</a:t>
            </a:r>
          </a:p>
          <a:p>
            <a:pPr>
              <a:buNone/>
            </a:pPr>
            <a:r>
              <a:rPr lang="cs-CZ" dirty="0" smtClean="0"/>
              <a:t>Uvítám, budou-li formulace otázek co </a:t>
            </a:r>
            <a:r>
              <a:rPr lang="cs-CZ" dirty="0" smtClean="0">
                <a:solidFill>
                  <a:srgbClr val="FFFF00"/>
                </a:solidFill>
              </a:rPr>
              <a:t>nejkonkrétnější</a:t>
            </a:r>
            <a:r>
              <a:rPr lang="cs-CZ" dirty="0" smtClean="0"/>
              <a:t> a postavené na nějaké situaci a zkušenosti.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konflikt?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Rozpor dvou či více názorů na danou situaci, problematiku</a:t>
            </a:r>
          </a:p>
          <a:p>
            <a:r>
              <a:rPr lang="cs-CZ" dirty="0" smtClean="0"/>
              <a:t>Když se dva hádají</a:t>
            </a:r>
          </a:p>
          <a:p>
            <a:r>
              <a:rPr lang="cs-CZ" dirty="0" smtClean="0"/>
              <a:t>Střet zájmů</a:t>
            </a:r>
          </a:p>
          <a:p>
            <a:r>
              <a:rPr lang="cs-CZ" dirty="0" smtClean="0"/>
              <a:t>Problematická situace vzniklá mezi dvěma a víc osobami, která může mít různá řešení.</a:t>
            </a:r>
          </a:p>
          <a:p>
            <a:r>
              <a:rPr lang="cs-CZ" dirty="0" smtClean="0"/>
              <a:t>Střet dvou protichůdných tendencí (psy)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provází konflikt?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Emoce</a:t>
            </a:r>
          </a:p>
          <a:p>
            <a:r>
              <a:rPr lang="cs-CZ" dirty="0" smtClean="0"/>
              <a:t>Komunikace</a:t>
            </a:r>
          </a:p>
          <a:p>
            <a:r>
              <a:rPr lang="cs-CZ" dirty="0" smtClean="0"/>
              <a:t>Jednání, chování</a:t>
            </a:r>
          </a:p>
          <a:p>
            <a:r>
              <a:rPr lang="cs-CZ" dirty="0" smtClean="0"/>
              <a:t>Prohra, vítězství?</a:t>
            </a:r>
          </a:p>
          <a:p>
            <a:r>
              <a:rPr lang="cs-CZ" dirty="0" smtClean="0"/>
              <a:t>Strategie řešení</a:t>
            </a:r>
          </a:p>
          <a:p>
            <a:r>
              <a:rPr lang="cs-CZ" dirty="0" smtClean="0"/>
              <a:t>Redefinice vztahu</a:t>
            </a:r>
          </a:p>
          <a:p>
            <a:r>
              <a:rPr lang="cs-CZ" dirty="0" smtClean="0"/>
              <a:t>Věcná složka! Nemusí být zřejmá</a:t>
            </a:r>
          </a:p>
          <a:p>
            <a:r>
              <a:rPr lang="cs-CZ" dirty="0" smtClean="0"/>
              <a:t>Uklidnění, ústup, vystřízlivění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Vlastní 6">
      <a:dk1>
        <a:srgbClr val="00194F"/>
      </a:dk1>
      <a:lt1>
        <a:srgbClr val="6AD3FD"/>
      </a:lt1>
      <a:dk2>
        <a:srgbClr val="003044"/>
      </a:dk2>
      <a:lt2>
        <a:srgbClr val="00194F"/>
      </a:lt2>
      <a:accent1>
        <a:srgbClr val="D0F1FE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127</TotalTime>
  <Words>919</Words>
  <Application>Microsoft Office PowerPoint</Application>
  <PresentationFormat>Předvádění na obrazovce (4:3)</PresentationFormat>
  <Paragraphs>155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Technický</vt:lpstr>
      <vt:lpstr>Zvládání  konfliktních  situací</vt:lpstr>
      <vt:lpstr>podmínky pro získání zápočtu</vt:lpstr>
      <vt:lpstr>podmínky pro získání zápočtu</vt:lpstr>
      <vt:lpstr>cíl předmětu</vt:lpstr>
      <vt:lpstr>cíl předmětu </vt:lpstr>
      <vt:lpstr>základní témata</vt:lpstr>
      <vt:lpstr>1. domácí úkol</vt:lpstr>
      <vt:lpstr>Co je konflikt?</vt:lpstr>
      <vt:lpstr>Co provází konflikt?</vt:lpstr>
      <vt:lpstr>Příčiny konfliktů</vt:lpstr>
      <vt:lpstr>1. domácí úkol</vt:lpstr>
      <vt:lpstr>KONFLIKTY LZE ŘEŠIT:</vt:lpstr>
      <vt:lpstr>KONFLIKTY LZE ŘEŠIT:</vt:lpstr>
      <vt:lpstr>SPOR X PROBLÉM</vt:lpstr>
      <vt:lpstr>SPOR + PROBLÉM</vt:lpstr>
      <vt:lpstr>ŘEŠENÍ SPORŮ</vt:lpstr>
      <vt:lpstr>POSTUP ŘEŠENÍ</vt:lpstr>
      <vt:lpstr>VYJEDNÁVACÍ STYLY </vt:lpstr>
      <vt:lpstr>KOMPETITIVNÍ VYJEDNÁVÁNÍ </vt:lpstr>
      <vt:lpstr>KOOPERATIVNÍ VYJEDNÁVÁNÍ </vt:lpstr>
      <vt:lpstr>PRINCIPIÁLNÍ VYJEDNÁVÁNÍ </vt:lpstr>
      <vt:lpstr>NESTABILNÍ STYLY</vt:lpstr>
      <vt:lpstr>domácí úkol na Velikonoce</vt:lpstr>
      <vt:lpstr>komunikační pozice (ego stavy)</vt:lpstr>
      <vt:lpstr>doplňková transakce</vt:lpstr>
      <vt:lpstr>OK stavy</vt:lpstr>
      <vt:lpstr>dú</vt:lpstr>
      <vt:lpstr>Destruktivní přístupy v konfliktu</vt:lpstr>
      <vt:lpstr>Destruktivní přístupy v konfliktu</vt:lpstr>
      <vt:lpstr>Manipulace</vt:lpstr>
      <vt:lpstr>kontramanipulace</vt:lpstr>
      <vt:lpstr>Zpětná vazba</vt:lpstr>
    </vt:vector>
  </TitlesOfParts>
  <Company>Crew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Zvládání  konfliktních  situací</dc:title>
  <dc:creator>Blake</dc:creator>
  <cp:lastModifiedBy>Blake</cp:lastModifiedBy>
  <cp:revision>20</cp:revision>
  <dcterms:created xsi:type="dcterms:W3CDTF">2012-02-18T20:48:57Z</dcterms:created>
  <dcterms:modified xsi:type="dcterms:W3CDTF">2012-05-13T12:16:13Z</dcterms:modified>
</cp:coreProperties>
</file>