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2F17BE4-C77B-4080-8682-EAC44E853068}" type="datetimeFigureOut">
              <a:rPr lang="cs-CZ" smtClean="0"/>
              <a:t>21.2.2012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68D56D-CA9C-44A1-9465-E3783C12EEAD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67744" y="1484784"/>
            <a:ext cx="6172200" cy="115212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cs-CZ" dirty="0" smtClean="0"/>
              <a:t>ZÁKLADY SPECIFICKÝCH PORUCH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2996952"/>
            <a:ext cx="6172200" cy="2235696"/>
          </a:xfrm>
        </p:spPr>
        <p:txBody>
          <a:bodyPr>
            <a:normAutofit/>
          </a:bodyPr>
          <a:lstStyle/>
          <a:p>
            <a:pPr algn="ctr"/>
            <a:r>
              <a:rPr lang="cs-CZ" sz="2400" dirty="0" smtClean="0"/>
              <a:t>Mgr. Alena Franková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alena.frankova@seznam.cz</a:t>
            </a:r>
          </a:p>
          <a:p>
            <a:r>
              <a:rPr lang="cs-CZ" dirty="0" smtClean="0"/>
              <a:t>68963@mail.muni.cz</a:t>
            </a:r>
            <a:endParaRPr lang="cs-CZ" dirty="0"/>
          </a:p>
          <a:p>
            <a:r>
              <a:rPr lang="cs-CZ" dirty="0" smtClean="0"/>
              <a:t>frankova@ped.muni.cz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90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Požadavky ke zkoušce: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Docházka - 80</a:t>
            </a:r>
            <a:r>
              <a:rPr lang="cs-CZ" dirty="0" smtClean="0"/>
              <a:t>% účast na semináři.</a:t>
            </a:r>
            <a:endParaRPr lang="cs-CZ" dirty="0" smtClean="0"/>
          </a:p>
          <a:p>
            <a:pPr marL="457200" indent="-457200">
              <a:buAutoNum type="arabicPeriod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Zpracování seminární práce - v rozsahu min. </a:t>
            </a:r>
            <a:r>
              <a:rPr lang="cs-CZ" dirty="0" smtClean="0"/>
              <a:t>1 A4</a:t>
            </a:r>
            <a:r>
              <a:rPr lang="cs-CZ" dirty="0" smtClean="0"/>
              <a:t>, do 18.5.2012.</a:t>
            </a:r>
            <a:r>
              <a:rPr lang="cs-CZ" b="1" dirty="0"/>
              <a:t> </a:t>
            </a:r>
          </a:p>
          <a:p>
            <a:pPr marL="265113" indent="-265113">
              <a:buNone/>
            </a:pPr>
            <a:r>
              <a:rPr lang="cs-CZ" dirty="0" smtClean="0"/>
              <a:t>	Studenti sociálně pedagogického </a:t>
            </a:r>
            <a:r>
              <a:rPr lang="cs-CZ" dirty="0"/>
              <a:t>asistentství </a:t>
            </a:r>
            <a:r>
              <a:rPr lang="cs-CZ" dirty="0" smtClean="0"/>
              <a:t>– termín odevzdání seminární práce do 6.4.2012.</a:t>
            </a:r>
          </a:p>
          <a:p>
            <a:pPr marL="0" indent="0"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Písemná zkouška - k úspěšnému ukončení musí být 75% správných odpovědí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714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Základní literatura: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dirty="0" smtClean="0"/>
              <a:t>BARTOŇOVÁ, M. Kapitoly ze specifických poruch učení I. Vymezení současné problematiky. Brno: MU, 2004. ISBN 80-210-3813-3.</a:t>
            </a:r>
          </a:p>
          <a:p>
            <a:pPr algn="just">
              <a:buFont typeface="Wingdings" pitchFamily="2" charset="2"/>
              <a:buChar char="Ø"/>
            </a:pPr>
            <a:endParaRPr lang="cs-CZ" dirty="0"/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BARTOŇOVÁ, M. Specifické poruchy učení. In: PIPEKOVÁ, J. a kol.: Kapitoly ze speciální pedagogiky. Brno: </a:t>
            </a:r>
            <a:r>
              <a:rPr lang="cs-CZ" dirty="0" err="1" smtClean="0"/>
              <a:t>Paido</a:t>
            </a:r>
            <a:r>
              <a:rPr lang="cs-CZ" dirty="0" smtClean="0"/>
              <a:t>, 2010. ISBN 978-80-7315-198-0.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0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Doplňující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cs-CZ" dirty="0" smtClean="0"/>
              <a:t>BARTOŇOVÁ, M. Kapitoly ze specifických poruch učení II. Reedukace specifických poruch učení. Brno: MU, 2005. ISBN 80-210-3882-5.</a:t>
            </a:r>
          </a:p>
          <a:p>
            <a:pPr algn="just">
              <a:buFont typeface="Wingdings" pitchFamily="2" charset="2"/>
              <a:buChar char="Ø"/>
            </a:pPr>
            <a:endParaRPr lang="cs-CZ" dirty="0"/>
          </a:p>
          <a:p>
            <a:pPr algn="just">
              <a:buFont typeface="Wingdings" pitchFamily="2" charset="2"/>
              <a:buChar char="Ø"/>
            </a:pPr>
            <a:r>
              <a:rPr lang="cs-CZ" dirty="0" smtClean="0"/>
              <a:t>ZELINKOVÁ, O. Poruchy učení. 10 vyd. Praha: Portál, 2003. ISBN 80-7178-800-7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8834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Okruhy ke zkoušce i ke kolokviu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1. Definice specifických poruch učení.</a:t>
            </a:r>
          </a:p>
          <a:p>
            <a:pPr marL="0" indent="0">
              <a:buNone/>
            </a:pPr>
            <a:r>
              <a:rPr lang="cs-CZ" dirty="0" smtClean="0"/>
              <a:t>2. Charakteristika jednotlivých poruch učení.</a:t>
            </a:r>
          </a:p>
          <a:p>
            <a:pPr marL="0" indent="0">
              <a:buNone/>
            </a:pPr>
            <a:r>
              <a:rPr lang="cs-CZ" dirty="0" smtClean="0"/>
              <a:t>3. Příčiny (etiologie) SPU.</a:t>
            </a:r>
          </a:p>
          <a:p>
            <a:pPr marL="0" indent="0">
              <a:buNone/>
            </a:pPr>
            <a:r>
              <a:rPr lang="cs-CZ" dirty="0" smtClean="0"/>
              <a:t>4. Projevy SPU, prevence SPU.</a:t>
            </a:r>
          </a:p>
          <a:p>
            <a:pPr marL="0" indent="0">
              <a:buNone/>
            </a:pPr>
            <a:r>
              <a:rPr lang="cs-CZ" dirty="0" smtClean="0"/>
              <a:t>5. Charakteristika lehké mozkové dysfunkce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(LMD), poruchy pozornosti (ADD) a poruchy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pozornosti s hyperaktivitou (ADHD).</a:t>
            </a:r>
          </a:p>
          <a:p>
            <a:pPr marL="0" indent="0">
              <a:buNone/>
            </a:pPr>
            <a:r>
              <a:rPr lang="cs-CZ" dirty="0" smtClean="0"/>
              <a:t>6. Příznaky, projevy LMD (ADD, ADHD).</a:t>
            </a:r>
          </a:p>
          <a:p>
            <a:pPr marL="0" indent="0">
              <a:buNone/>
            </a:pPr>
            <a:r>
              <a:rPr lang="cs-CZ" dirty="0" smtClean="0"/>
              <a:t>7. Deficity dílčích funkcí, </a:t>
            </a:r>
            <a:r>
              <a:rPr lang="cs-CZ" dirty="0" err="1" smtClean="0"/>
              <a:t>screening</a:t>
            </a:r>
            <a:r>
              <a:rPr lang="cs-CZ" dirty="0" smtClean="0"/>
              <a:t> SPU.</a:t>
            </a:r>
          </a:p>
          <a:p>
            <a:pPr marL="0" indent="0">
              <a:buNone/>
            </a:pPr>
            <a:r>
              <a:rPr lang="cs-CZ" dirty="0" smtClean="0"/>
              <a:t>8. Depistáž SPU, explorace (pozorování, rozbor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cs-CZ" dirty="0" smtClean="0"/>
              <a:t>prací žáků) v běžné třídě ZŠ. Školní dotazník.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681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Okruhy ke zkoušce i kolokviu: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9.   Diagnostika SPU, diagnostické metody.</a:t>
            </a:r>
          </a:p>
          <a:p>
            <a:pPr marL="0" indent="0">
              <a:buNone/>
            </a:pPr>
            <a:r>
              <a:rPr lang="cs-CZ" dirty="0" smtClean="0"/>
              <a:t>10. Vzdělávání žáků se SPU ve školství v ČR.</a:t>
            </a:r>
          </a:p>
          <a:p>
            <a:pPr marL="0" indent="0">
              <a:buNone/>
            </a:pPr>
            <a:r>
              <a:rPr lang="cs-CZ" dirty="0" smtClean="0"/>
              <a:t>11. Legislativa týkající se SPU.</a:t>
            </a:r>
          </a:p>
          <a:p>
            <a:pPr marL="0" indent="0">
              <a:buNone/>
            </a:pPr>
            <a:r>
              <a:rPr lang="cs-CZ" dirty="0" smtClean="0"/>
              <a:t>12. Hodnocení a klasifikace žáků se SPU.</a:t>
            </a:r>
          </a:p>
          <a:p>
            <a:pPr marL="0" indent="0">
              <a:buNone/>
            </a:pPr>
            <a:r>
              <a:rPr lang="cs-CZ" dirty="0" smtClean="0"/>
              <a:t>13. Vzdělávání žáků se SPU v běžné třídě ZŠ.</a:t>
            </a:r>
          </a:p>
          <a:p>
            <a:pPr marL="0" indent="0">
              <a:buNone/>
            </a:pPr>
            <a:r>
              <a:rPr lang="cs-CZ" dirty="0" smtClean="0"/>
              <a:t>14. Osobnostní specifika osob se SPU (city, volní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vlastnosti, vyjadřování, socializace).</a:t>
            </a:r>
          </a:p>
          <a:p>
            <a:pPr marL="0" indent="0">
              <a:buNone/>
            </a:pPr>
            <a:r>
              <a:rPr lang="cs-CZ" dirty="0" smtClean="0"/>
              <a:t>15. Základní informace o reedukaci SPU.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09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185</TotalTime>
  <Words>320</Words>
  <Application>Microsoft Office PowerPoint</Application>
  <PresentationFormat>Předvádění na obrazovce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ZÁKLADY SPECIFICKÝCH PORUCH UČENÍ</vt:lpstr>
      <vt:lpstr>Požadavky ke zkoušce:</vt:lpstr>
      <vt:lpstr>Základní literatura:</vt:lpstr>
      <vt:lpstr>Doplňující literatura</vt:lpstr>
      <vt:lpstr>Okruhy ke zkoušce i ke kolokviu</vt:lpstr>
      <vt:lpstr>Okruhy ke zkoušce i kolokviu: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Specifické poruchy učení</dc:title>
  <dc:creator>Frankova</dc:creator>
  <cp:lastModifiedBy>Frankova</cp:lastModifiedBy>
  <cp:revision>11</cp:revision>
  <dcterms:created xsi:type="dcterms:W3CDTF">2012-02-21T16:00:00Z</dcterms:created>
  <dcterms:modified xsi:type="dcterms:W3CDTF">2012-02-21T20:42:21Z</dcterms:modified>
</cp:coreProperties>
</file>