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57" r:id="rId5"/>
    <p:sldId id="274" r:id="rId6"/>
    <p:sldId id="258" r:id="rId7"/>
    <p:sldId id="282" r:id="rId8"/>
    <p:sldId id="283" r:id="rId9"/>
    <p:sldId id="284" r:id="rId10"/>
    <p:sldId id="271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86" r:id="rId21"/>
    <p:sldId id="276" r:id="rId22"/>
    <p:sldId id="275" r:id="rId23"/>
    <p:sldId id="277" r:id="rId24"/>
    <p:sldId id="285" r:id="rId25"/>
    <p:sldId id="260" r:id="rId26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 b="1" cap="none" spc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  <a:prstGeom prst="rect">
            <a:avLst/>
          </a:prstGeom>
        </p:spPr>
        <p:txBody>
          <a:bodyPr/>
          <a:lstStyle/>
          <a:p>
            <a:fld id="{40A7A4C7-DDE9-4E8C-B3BF-4E3F6218F047}" type="datetimeFigureOut">
              <a:rPr lang="cs-CZ" smtClean="0"/>
              <a:pPr/>
              <a:t>25.4.2012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40A7A4C7-DDE9-4E8C-B3BF-4E3F6218F047}" type="datetimeFigureOut">
              <a:rPr lang="cs-CZ" smtClean="0"/>
              <a:pPr/>
              <a:t>25.4.2012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40A7A4C7-DDE9-4E8C-B3BF-4E3F6218F047}" type="datetimeFigureOut">
              <a:rPr lang="cs-CZ" smtClean="0"/>
              <a:pPr/>
              <a:t>25.4.2012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40A7A4C7-DDE9-4E8C-B3BF-4E3F6218F047}" type="datetimeFigureOut">
              <a:rPr lang="cs-CZ" smtClean="0"/>
              <a:pPr/>
              <a:t>25.4.2012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 anchor="b">
            <a:noAutofit/>
          </a:bodyPr>
          <a:lstStyle>
            <a:lvl1pPr algn="l">
              <a:buNone/>
              <a:defRPr sz="4300" b="1" cap="none" spc="0" baseline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defRPr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40A7A4C7-DDE9-4E8C-B3BF-4E3F6218F047}" type="datetimeFigureOut">
              <a:rPr lang="cs-CZ" smtClean="0"/>
              <a:pPr/>
              <a:t>25.4.2012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40A7A4C7-DDE9-4E8C-B3BF-4E3F6218F047}" type="datetimeFigureOut">
              <a:rPr lang="cs-CZ" smtClean="0"/>
              <a:pPr/>
              <a:t>25.4.2012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rtlCol="0"/>
          <a:lstStyle/>
          <a:p>
            <a:fld id="{40A7A4C7-DDE9-4E8C-B3BF-4E3F6218F047}" type="datetimeFigureOut">
              <a:rPr lang="cs-CZ" smtClean="0"/>
              <a:pPr/>
              <a:t>25.4.2012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40A7A4C7-DDE9-4E8C-B3BF-4E3F6218F047}" type="datetimeFigureOut">
              <a:rPr lang="cs-CZ" smtClean="0"/>
              <a:pPr/>
              <a:t>25.4.2012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40A7A4C7-DDE9-4E8C-B3BF-4E3F6218F047}" type="datetimeFigureOut">
              <a:rPr lang="cs-CZ" smtClean="0"/>
              <a:pPr/>
              <a:t>25.4.2012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40A7A4C7-DDE9-4E8C-B3BF-4E3F6218F047}" type="datetimeFigureOut">
              <a:rPr lang="cs-CZ" smtClean="0"/>
              <a:pPr/>
              <a:t>25.4.2012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40A7A4C7-DDE9-4E8C-B3BF-4E3F6218F047}" type="datetimeFigureOut">
              <a:rPr lang="cs-CZ" smtClean="0"/>
              <a:pPr/>
              <a:t>25.4.2012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634008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8229600" cy="4657704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4112D6A-9BB9-4AE3-8806-571726AF796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214725441-deti-pozor/video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Lenka Gajzlerová</a:t>
            </a:r>
          </a:p>
          <a:p>
            <a:r>
              <a:rPr lang="cs-CZ" dirty="0" err="1" smtClean="0"/>
              <a:t>gajzlerova</a:t>
            </a:r>
            <a:r>
              <a:rPr lang="cs-CZ" dirty="0" smtClean="0"/>
              <a:t>@</a:t>
            </a:r>
            <a:r>
              <a:rPr lang="cs-CZ" dirty="0" err="1" smtClean="0"/>
              <a:t>ped.muni.cz</a:t>
            </a:r>
            <a:endParaRPr lang="cs-CZ" dirty="0" smtClean="0"/>
          </a:p>
          <a:p>
            <a:r>
              <a:rPr lang="cs-CZ" dirty="0" smtClean="0"/>
              <a:t>18.4.2011</a:t>
            </a:r>
          </a:p>
          <a:p>
            <a:r>
              <a:rPr lang="cs-CZ" dirty="0" smtClean="0"/>
              <a:t>Kapitoly str. 367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Přímá spojovací čára 27"/>
          <p:cNvCxnSpPr/>
          <p:nvPr/>
        </p:nvCxnSpPr>
        <p:spPr>
          <a:xfrm rot="5400000">
            <a:off x="1439652" y="4545124"/>
            <a:ext cx="504056" cy="0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rot="5400000">
            <a:off x="7272300" y="4545124"/>
            <a:ext cx="504056" cy="0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>
            <a:stCxn id="5" idx="2"/>
            <a:endCxn id="6" idx="0"/>
          </p:cNvCxnSpPr>
          <p:nvPr/>
        </p:nvCxnSpPr>
        <p:spPr>
          <a:xfrm rot="5400000">
            <a:off x="4103948" y="4329100"/>
            <a:ext cx="936104" cy="0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>
            <a:stCxn id="4" idx="2"/>
            <a:endCxn id="5" idx="0"/>
          </p:cNvCxnSpPr>
          <p:nvPr/>
        </p:nvCxnSpPr>
        <p:spPr>
          <a:xfrm rot="5400000">
            <a:off x="4319972" y="2816932"/>
            <a:ext cx="504056" cy="0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3311860" y="1772816"/>
            <a:ext cx="2520280" cy="7920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Rozhodnutí soudu </a:t>
            </a:r>
          </a:p>
          <a:p>
            <a:pPr algn="ctr"/>
            <a:r>
              <a:rPr lang="cs-CZ" dirty="0" smtClean="0"/>
              <a:t>Předběžné opatření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83768" y="3068960"/>
            <a:ext cx="4176464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Diagnostický ústav pro děti a mládež ÚV a OV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221850" y="4797152"/>
            <a:ext cx="2700300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Dětský domov se školou </a:t>
            </a:r>
          </a:p>
          <a:p>
            <a:pPr algn="ctr"/>
            <a:r>
              <a:rPr lang="cs-CZ" dirty="0" smtClean="0"/>
              <a:t>ÚV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23528" y="4797152"/>
            <a:ext cx="2700300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Dětský domov</a:t>
            </a:r>
          </a:p>
          <a:p>
            <a:pPr algn="ctr"/>
            <a:r>
              <a:rPr lang="cs-CZ" dirty="0" smtClean="0"/>
              <a:t>ÚV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156176" y="4797152"/>
            <a:ext cx="2700300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Výchovný ústav</a:t>
            </a:r>
          </a:p>
          <a:p>
            <a:pPr algn="ctr"/>
            <a:r>
              <a:rPr lang="cs-CZ" dirty="0" smtClean="0"/>
              <a:t>ÚV a OV</a:t>
            </a:r>
            <a:endParaRPr lang="cs-CZ" dirty="0"/>
          </a:p>
        </p:txBody>
      </p:sp>
      <p:sp>
        <p:nvSpPr>
          <p:cNvPr id="9" name="Šipka dolů 8"/>
          <p:cNvSpPr/>
          <p:nvPr/>
        </p:nvSpPr>
        <p:spPr>
          <a:xfrm rot="2597717">
            <a:off x="1778161" y="1431196"/>
            <a:ext cx="269894" cy="3719494"/>
          </a:xfrm>
          <a:prstGeom prst="downArrow">
            <a:avLst>
              <a:gd name="adj1" fmla="val 42563"/>
              <a:gd name="adj2" fmla="val 16282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1656328" y="4293096"/>
            <a:ext cx="5868000" cy="0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760"/>
          </a:xfrm>
        </p:spPr>
        <p:txBody>
          <a:bodyPr/>
          <a:lstStyle/>
          <a:p>
            <a:r>
              <a:rPr lang="cs-CZ" dirty="0" smtClean="0"/>
              <a:t>Školská zařízení pro ÚV a OV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Edukace jedinců s ústavní a ochrannou výchovou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Ústavní výchova</a:t>
            </a:r>
          </a:p>
          <a:p>
            <a:pPr lvl="1"/>
            <a:r>
              <a:rPr lang="cs-CZ" dirty="0" smtClean="0"/>
              <a:t>nařizuje ji soud dle zákona o rodině nebo zákona o soudnictví ve věcech mládeže do 18 let</a:t>
            </a:r>
          </a:p>
          <a:p>
            <a:pPr lvl="1"/>
            <a:r>
              <a:rPr lang="cs-CZ" dirty="0" smtClean="0"/>
              <a:t>trvá tak dlouho, pokud je nezbytně nutné, nejdéle do dosažení zletilosti</a:t>
            </a:r>
          </a:p>
          <a:p>
            <a:pPr lvl="1"/>
            <a:r>
              <a:rPr lang="cs-CZ" dirty="0" smtClean="0"/>
              <a:t>zrušit ji musí soud</a:t>
            </a:r>
          </a:p>
          <a:p>
            <a:r>
              <a:rPr lang="cs-CZ" dirty="0" smtClean="0"/>
              <a:t>Ochranná výchova</a:t>
            </a:r>
          </a:p>
          <a:p>
            <a:pPr lvl="1"/>
            <a:r>
              <a:rPr lang="cs-CZ" dirty="0" smtClean="0"/>
              <a:t>nařizuje se jedincům od 12 do 18 let podle zákona o soudnictví ve věcech mládeže</a:t>
            </a:r>
          </a:p>
          <a:p>
            <a:pPr lvl="1"/>
            <a:r>
              <a:rPr lang="cs-CZ" dirty="0" smtClean="0"/>
              <a:t>u dětí od 12 do 15 let – za spáchání trestného činu, za který byl uložen výjimečný trest</a:t>
            </a:r>
          </a:p>
          <a:p>
            <a:pPr lvl="1"/>
            <a:r>
              <a:rPr lang="cs-CZ" dirty="0" smtClean="0"/>
              <a:t>mladistvým od 15 do 18 let za trestný čin, pokud je pravděpodobné, že  bude mít vyšší efekt, než odnětí svobody</a:t>
            </a:r>
          </a:p>
          <a:p>
            <a:pPr lvl="1"/>
            <a:r>
              <a:rPr lang="cs-CZ" dirty="0" smtClean="0"/>
              <a:t>pouze ve speciálních školských výchovných zařízeních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Systém školských zařízení pro výkon ústavní a ochranné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dětem ve věku 3-18 let (max. 19)</a:t>
            </a:r>
          </a:p>
          <a:p>
            <a:r>
              <a:rPr lang="cs-CZ" dirty="0" smtClean="0"/>
              <a:t>zařazení – na základě rozhodnutí soudu</a:t>
            </a:r>
          </a:p>
          <a:p>
            <a:r>
              <a:rPr lang="cs-CZ" dirty="0" smtClean="0"/>
              <a:t>školská zařízení</a:t>
            </a:r>
          </a:p>
          <a:p>
            <a:pPr lvl="1"/>
            <a:r>
              <a:rPr lang="cs-CZ" dirty="0" smtClean="0"/>
              <a:t>diagnostický ústav</a:t>
            </a:r>
          </a:p>
          <a:p>
            <a:pPr lvl="1"/>
            <a:r>
              <a:rPr lang="cs-CZ" dirty="0" smtClean="0"/>
              <a:t>dětský domov</a:t>
            </a:r>
          </a:p>
          <a:p>
            <a:pPr lvl="1"/>
            <a:r>
              <a:rPr lang="cs-CZ" dirty="0" smtClean="0"/>
              <a:t>dětský domov se školou</a:t>
            </a:r>
          </a:p>
          <a:p>
            <a:pPr lvl="1"/>
            <a:r>
              <a:rPr lang="cs-CZ" dirty="0" smtClean="0"/>
              <a:t>výchovný ústav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Diagnostický ústav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děti krátkodobě - zpravidla na 8 týdnů</a:t>
            </a:r>
          </a:p>
          <a:p>
            <a:r>
              <a:rPr lang="cs-CZ" dirty="0" smtClean="0"/>
              <a:t>provádí komplexní diagnostiku 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smtClean="0"/>
              <a:t>umístnění do školského zařízení</a:t>
            </a:r>
          </a:p>
          <a:p>
            <a:r>
              <a:rPr lang="cs-CZ" dirty="0" smtClean="0"/>
              <a:t>poskytuje </a:t>
            </a:r>
          </a:p>
          <a:p>
            <a:pPr lvl="1"/>
            <a:r>
              <a:rPr lang="cs-CZ" dirty="0" smtClean="0"/>
              <a:t>preventivně-výchovnou péči na základě žádosti rodičů</a:t>
            </a:r>
          </a:p>
          <a:p>
            <a:pPr lvl="1"/>
            <a:r>
              <a:rPr lang="cs-CZ" dirty="0" smtClean="0"/>
              <a:t>péči dětem s nařízenou ústavní výchovou</a:t>
            </a:r>
          </a:p>
          <a:p>
            <a:pPr lvl="1"/>
            <a:r>
              <a:rPr lang="cs-CZ" dirty="0" smtClean="0"/>
              <a:t>péči dětem s uloženou ochrannou výchovou zadrženým na útěku z jiných zařízení nebo od rodičů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DÚ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diagnostické</a:t>
            </a:r>
          </a:p>
          <a:p>
            <a:pPr lvl="1"/>
            <a:r>
              <a:rPr lang="cs-CZ" dirty="0" smtClean="0"/>
              <a:t>formou pedagogických a psychologických činností</a:t>
            </a:r>
          </a:p>
          <a:p>
            <a:r>
              <a:rPr lang="cs-CZ" dirty="0" smtClean="0"/>
              <a:t>vzdělávací</a:t>
            </a:r>
          </a:p>
          <a:p>
            <a:pPr lvl="1"/>
            <a:r>
              <a:rPr lang="cs-CZ" dirty="0" smtClean="0"/>
              <a:t>zjištění úrovně dosažených ZN, DO</a:t>
            </a:r>
          </a:p>
          <a:p>
            <a:pPr lvl="1"/>
            <a:r>
              <a:rPr lang="cs-CZ" dirty="0" smtClean="0"/>
              <a:t>stanovení SVP</a:t>
            </a:r>
          </a:p>
          <a:p>
            <a:r>
              <a:rPr lang="cs-CZ" dirty="0" smtClean="0"/>
              <a:t>terapeutické</a:t>
            </a:r>
          </a:p>
          <a:p>
            <a:pPr lvl="1"/>
            <a:r>
              <a:rPr lang="cs-CZ" dirty="0" smtClean="0"/>
              <a:t>prostřednictvím </a:t>
            </a:r>
            <a:r>
              <a:rPr lang="cs-CZ" dirty="0" err="1" smtClean="0"/>
              <a:t>ped</a:t>
            </a:r>
            <a:r>
              <a:rPr lang="cs-CZ" dirty="0" smtClean="0"/>
              <a:t>. a psych. činností směřující k nápravě poruch </a:t>
            </a:r>
          </a:p>
          <a:p>
            <a:r>
              <a:rPr lang="cs-CZ" dirty="0" smtClean="0"/>
              <a:t>výchovné a sociální</a:t>
            </a:r>
          </a:p>
          <a:p>
            <a:pPr lvl="1"/>
            <a:r>
              <a:rPr lang="cs-CZ" dirty="0" smtClean="0"/>
              <a:t>Vztahují se k osobnosti dítěte, rodinné situaci, nezbytné sociálně-právní ochraně</a:t>
            </a:r>
          </a:p>
          <a:p>
            <a:r>
              <a:rPr lang="cs-CZ" dirty="0" smtClean="0"/>
              <a:t>organizační</a:t>
            </a:r>
          </a:p>
          <a:p>
            <a:pPr lvl="1"/>
            <a:r>
              <a:rPr lang="cs-CZ" dirty="0" smtClean="0"/>
              <a:t>Souvisí s umisťováním do dalších zařízení </a:t>
            </a:r>
          </a:p>
          <a:p>
            <a:r>
              <a:rPr lang="cs-CZ" dirty="0" smtClean="0"/>
              <a:t>koordinační</a:t>
            </a:r>
          </a:p>
          <a:p>
            <a:pPr lvl="1"/>
            <a:r>
              <a:rPr lang="cs-CZ" dirty="0" smtClean="0"/>
              <a:t>k prohloubení a sjednocení odborných postupů ostatních zařízení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Dětský domov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edukaci zajišťuje stát</a:t>
            </a:r>
          </a:p>
          <a:p>
            <a:r>
              <a:rPr lang="cs-CZ" dirty="0" smtClean="0"/>
              <a:t>pro děti s nařízenou ústavní výchovou, které nemají závažné poruchy chování (umístěny ze sociálních důvodů)</a:t>
            </a:r>
          </a:p>
          <a:p>
            <a:r>
              <a:rPr lang="cs-CZ" dirty="0" smtClean="0"/>
              <a:t>zpravidla od 3 do 18 let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DD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výchovné</a:t>
            </a:r>
          </a:p>
          <a:p>
            <a:r>
              <a:rPr lang="cs-CZ" dirty="0" smtClean="0"/>
              <a:t>vzdělávací</a:t>
            </a:r>
          </a:p>
          <a:p>
            <a:r>
              <a:rPr lang="cs-CZ" dirty="0" smtClean="0"/>
              <a:t>sociální</a:t>
            </a:r>
          </a:p>
          <a:p>
            <a:r>
              <a:rPr lang="cs-CZ" dirty="0" smtClean="0"/>
              <a:t>žijí v rodinných skupinkách po 6-8 dětech</a:t>
            </a:r>
          </a:p>
          <a:p>
            <a:r>
              <a:rPr lang="cs-CZ" dirty="0" smtClean="0"/>
              <a:t>do školy dochází mimo DD</a:t>
            </a:r>
          </a:p>
          <a:p>
            <a:r>
              <a:rPr lang="cs-CZ" dirty="0" smtClean="0"/>
              <a:t>umisťují se i nezletilé matky spolu s jejich dětmi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DD se školou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edukace dětí s nařízenou ústavní výchovou</a:t>
            </a:r>
          </a:p>
          <a:p>
            <a:r>
              <a:rPr lang="cs-CZ" dirty="0" smtClean="0"/>
              <a:t>mají závažné poruchy chování</a:t>
            </a:r>
          </a:p>
          <a:p>
            <a:r>
              <a:rPr lang="cs-CZ" dirty="0" smtClean="0"/>
              <a:t>nebo přechodnou či trvalou duševní poruchu</a:t>
            </a:r>
          </a:p>
          <a:p>
            <a:r>
              <a:rPr lang="cs-CZ" dirty="0" smtClean="0"/>
              <a:t>vyžadují výchovně – léčebnou péči</a:t>
            </a:r>
          </a:p>
          <a:p>
            <a:r>
              <a:rPr lang="cs-CZ" dirty="0" smtClean="0"/>
              <a:t>zařazovány </a:t>
            </a:r>
          </a:p>
          <a:p>
            <a:pPr lvl="1"/>
            <a:r>
              <a:rPr lang="cs-CZ" dirty="0" smtClean="0"/>
              <a:t>i děti s uloženou ochrannou výchovou </a:t>
            </a:r>
          </a:p>
          <a:p>
            <a:pPr lvl="1"/>
            <a:r>
              <a:rPr lang="cs-CZ" dirty="0" smtClean="0"/>
              <a:t>a nezletilé matky se závažnými poruchami chování, nebo duševní poruchou i s jejich dětmi</a:t>
            </a:r>
          </a:p>
          <a:p>
            <a:r>
              <a:rPr lang="cs-CZ" dirty="0" smtClean="0"/>
              <a:t>děti od 6 let do ukončení povinné školní docházky</a:t>
            </a:r>
          </a:p>
          <a:p>
            <a:r>
              <a:rPr lang="cs-CZ" dirty="0" smtClean="0"/>
              <a:t>při přetrvání poruchy – přeřazení do výchovného ústavu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Výchovný ústav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zařazeny děti starší 15 let</a:t>
            </a:r>
          </a:p>
          <a:p>
            <a:r>
              <a:rPr lang="cs-CZ" dirty="0" smtClean="0"/>
              <a:t>se závažnými poruchami chování</a:t>
            </a:r>
          </a:p>
          <a:p>
            <a:r>
              <a:rPr lang="cs-CZ" dirty="0" smtClean="0"/>
              <a:t>na základě nařízené ústavní nebo uložené ochranné výchovy</a:t>
            </a:r>
          </a:p>
          <a:p>
            <a:r>
              <a:rPr lang="cs-CZ" dirty="0" smtClean="0"/>
              <a:t>může být umístěno i dítě starší 12 let – na základě uložené ochranné výchovy a se závažnými poruchami chování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VÚ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výchovné</a:t>
            </a:r>
          </a:p>
          <a:p>
            <a:r>
              <a:rPr lang="cs-CZ" dirty="0" smtClean="0"/>
              <a:t>vzdělávací</a:t>
            </a:r>
          </a:p>
          <a:p>
            <a:r>
              <a:rPr lang="cs-CZ" dirty="0" smtClean="0"/>
              <a:t>sociální</a:t>
            </a:r>
          </a:p>
          <a:p>
            <a:r>
              <a:rPr lang="cs-CZ" dirty="0" smtClean="0"/>
              <a:t>jako součást se zřizuje ZŠ, nebo SŠ</a:t>
            </a:r>
          </a:p>
          <a:p>
            <a:r>
              <a:rPr lang="cs-CZ" dirty="0" smtClean="0"/>
              <a:t>ve třídě více ročníků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zabývá se edukací, reedukací a profesní přípravou jedinců s PCH</a:t>
            </a:r>
          </a:p>
          <a:p>
            <a:pPr lvl="0"/>
            <a:r>
              <a:rPr lang="cs-CZ" dirty="0" smtClean="0"/>
              <a:t>děti, mládež a dospělý s poruchami chování</a:t>
            </a:r>
          </a:p>
          <a:p>
            <a:pPr lvl="0"/>
            <a:r>
              <a:rPr lang="cs-CZ" dirty="0" smtClean="0"/>
              <a:t>cíl</a:t>
            </a:r>
          </a:p>
          <a:p>
            <a:pPr lvl="1"/>
            <a:r>
              <a:rPr lang="cs-CZ" sz="2800" dirty="0" smtClean="0"/>
              <a:t>změny v chování jedince</a:t>
            </a:r>
          </a:p>
          <a:p>
            <a:pPr lvl="1"/>
            <a:r>
              <a:rPr lang="cs-CZ" sz="2800" dirty="0" smtClean="0"/>
              <a:t>přerušení sociálně nepřijatelného trendu v jeho chování</a:t>
            </a:r>
          </a:p>
          <a:p>
            <a:pPr lvl="1"/>
            <a:r>
              <a:rPr lang="cs-CZ" sz="2800" dirty="0" smtClean="0"/>
              <a:t>předcházení narušení vztahu jedince k jeho sociálnímu prostředí</a:t>
            </a:r>
          </a:p>
          <a:p>
            <a:pPr lvl="1"/>
            <a:r>
              <a:rPr lang="cs-CZ" sz="2800" dirty="0" smtClean="0"/>
              <a:t>zkrácení období narušených vztahů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/porady/10214725441-</a:t>
            </a:r>
            <a:r>
              <a:rPr lang="cs-CZ" dirty="0" err="1" smtClean="0">
                <a:hlinkClick r:id="rId2"/>
              </a:rPr>
              <a:t>deti</a:t>
            </a:r>
            <a:r>
              <a:rPr lang="cs-CZ" smtClean="0">
                <a:hlinkClick r:id="rId2"/>
              </a:rPr>
              <a:t>-pozor/video</a:t>
            </a:r>
            <a:r>
              <a:rPr lang="cs-CZ" smtClean="0">
                <a:hlinkClick r:id="rId2"/>
              </a:rPr>
              <a:t>/</a:t>
            </a:r>
            <a:endParaRPr lang="cs-CZ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SVP </a:t>
            </a:r>
            <a:br>
              <a:rPr lang="cs-CZ" dirty="0" smtClean="0"/>
            </a:br>
            <a:r>
              <a:rPr lang="cs-CZ" dirty="0" smtClean="0"/>
              <a:t>Středisko výchovné péče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preventivně výchovné zařízení</a:t>
            </a:r>
            <a:endParaRPr lang="cs-CZ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a 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prevence</a:t>
            </a:r>
          </a:p>
          <a:p>
            <a:pPr lvl="0"/>
            <a:r>
              <a:rPr lang="cs-CZ" dirty="0" smtClean="0"/>
              <a:t>odstranění či zmírnění již vzniklých PCH</a:t>
            </a:r>
          </a:p>
          <a:p>
            <a:pPr lvl="0"/>
            <a:r>
              <a:rPr lang="cs-CZ" dirty="0" smtClean="0"/>
              <a:t>eliminace prohlubování negativního dopadu PCH na sociální vztahy, spolupráce s rodinou</a:t>
            </a:r>
          </a:p>
          <a:p>
            <a:pPr lvl="0"/>
            <a:r>
              <a:rPr lang="cs-CZ" dirty="0" err="1" smtClean="0"/>
              <a:t>spec.ped</a:t>
            </a:r>
            <a:r>
              <a:rPr lang="cs-CZ" dirty="0" smtClean="0"/>
              <a:t>. a </a:t>
            </a:r>
            <a:r>
              <a:rPr lang="cs-CZ" dirty="0" err="1" smtClean="0"/>
              <a:t>ped</a:t>
            </a:r>
            <a:r>
              <a:rPr lang="cs-CZ" dirty="0" smtClean="0"/>
              <a:t>.-psy. Intervence</a:t>
            </a:r>
          </a:p>
          <a:p>
            <a:pPr lvl="1"/>
            <a:r>
              <a:rPr lang="cs-CZ" dirty="0" smtClean="0"/>
              <a:t>rozvoj osobnosti, sebepoznání, sociálního chování, náprava problémů v učení atd.</a:t>
            </a:r>
          </a:p>
          <a:p>
            <a:pPr lvl="0"/>
            <a:r>
              <a:rPr lang="cs-CZ" dirty="0" smtClean="0"/>
              <a:t>spolupráce se školou</a:t>
            </a:r>
          </a:p>
          <a:p>
            <a:pPr lvl="0"/>
            <a:r>
              <a:rPr lang="cs-CZ" dirty="0" smtClean="0"/>
              <a:t>spolupráce s ostatními institucemi</a:t>
            </a:r>
          </a:p>
          <a:p>
            <a:pPr lvl="1"/>
            <a:r>
              <a:rPr lang="cs-CZ" sz="2800" dirty="0" smtClean="0"/>
              <a:t>probační mediační služba (PMS)</a:t>
            </a:r>
          </a:p>
          <a:p>
            <a:pPr lvl="2"/>
            <a:r>
              <a:rPr lang="cs-CZ" dirty="0" smtClean="0"/>
              <a:t>pro osoby, kteří porušili zákon</a:t>
            </a:r>
          </a:p>
          <a:p>
            <a:pPr lvl="2"/>
            <a:r>
              <a:rPr lang="cs-CZ" dirty="0" smtClean="0"/>
              <a:t>pracovník má dohled, kontrolu</a:t>
            </a:r>
          </a:p>
          <a:p>
            <a:pPr lvl="2"/>
            <a:r>
              <a:rPr lang="cs-CZ" dirty="0" smtClean="0"/>
              <a:t>u lidí </a:t>
            </a:r>
            <a:r>
              <a:rPr lang="cs-CZ" dirty="0" err="1" smtClean="0"/>
              <a:t>prvotrestaných</a:t>
            </a:r>
            <a:r>
              <a:rPr lang="cs-CZ" dirty="0" smtClean="0"/>
              <a:t>, malých prohřešků, neúmyslných prohřešků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Cílový klient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3 – 26 let (školská zařízení, soukromá i stání)</a:t>
            </a:r>
          </a:p>
          <a:p>
            <a:pPr lvl="0"/>
            <a:r>
              <a:rPr lang="cs-CZ" dirty="0" smtClean="0"/>
              <a:t>děti a mládež s rizikem či s projevy PCH a negativními jevy v sociálním vývoji</a:t>
            </a:r>
          </a:p>
          <a:p>
            <a:pPr lvl="0"/>
            <a:r>
              <a:rPr lang="cs-CZ" dirty="0" smtClean="0"/>
              <a:t>jedincům propuštěným z ústavní výchovy (ÚV), ochranné výchovy (OV) při jejich integraci do společnosti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Formy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poradenské, speciálně pedagogické, psychoterapeutické, výchovné</a:t>
            </a:r>
          </a:p>
          <a:p>
            <a:pPr lvl="0"/>
            <a:r>
              <a:rPr lang="cs-CZ" dirty="0" smtClean="0"/>
              <a:t>konzultační pomoc všem, kdo se o problematiku PCH zajímají</a:t>
            </a:r>
          </a:p>
          <a:p>
            <a:pPr lvl="0"/>
            <a:r>
              <a:rPr lang="cs-CZ" dirty="0" smtClean="0"/>
              <a:t>metodické vedení školských zařízení, ostatních poradenských pracovišť</a:t>
            </a:r>
          </a:p>
          <a:p>
            <a:pPr lvl="0"/>
            <a:r>
              <a:rPr lang="cs-CZ" dirty="0" smtClean="0"/>
              <a:t>podpora a metodické vedení integrovaných žáků s PCH</a:t>
            </a:r>
          </a:p>
          <a:p>
            <a:pPr lvl="0"/>
            <a:r>
              <a:rPr lang="cs-CZ" dirty="0" smtClean="0"/>
              <a:t>přímá preventivně výchovná péče</a:t>
            </a:r>
          </a:p>
          <a:p>
            <a:pPr lvl="1"/>
            <a:r>
              <a:rPr lang="cs-CZ" sz="2800" dirty="0" smtClean="0"/>
              <a:t>forma ambulantní, stacionární (2 </a:t>
            </a:r>
            <a:r>
              <a:rPr lang="cs-CZ" sz="2800" dirty="0" err="1" smtClean="0"/>
              <a:t>měs</a:t>
            </a:r>
            <a:r>
              <a:rPr lang="cs-CZ" sz="2800" dirty="0" smtClean="0"/>
              <a:t>. 8-18:00), internátní – 2 </a:t>
            </a:r>
            <a:r>
              <a:rPr lang="cs-CZ" sz="2800" dirty="0" err="1" smtClean="0"/>
              <a:t>měs</a:t>
            </a:r>
            <a:r>
              <a:rPr lang="cs-CZ" sz="2800" dirty="0" smtClean="0"/>
              <a:t>.</a:t>
            </a:r>
          </a:p>
          <a:p>
            <a:pPr lvl="1"/>
            <a:r>
              <a:rPr lang="cs-CZ" sz="2800" dirty="0" smtClean="0"/>
              <a:t>forma individuální, skupinová</a:t>
            </a:r>
          </a:p>
          <a:p>
            <a:pPr lvl="1"/>
            <a:r>
              <a:rPr lang="cs-CZ" sz="2800" dirty="0" smtClean="0"/>
              <a:t>přímo práce s klientem ve středisku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109/2002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2294160"/>
          </a:xfrm>
        </p:spPr>
        <p:txBody>
          <a:bodyPr>
            <a:noAutofit/>
          </a:bodyPr>
          <a:lstStyle/>
          <a:p>
            <a:r>
              <a:rPr lang="cs-CZ" sz="3200" dirty="0" smtClean="0"/>
              <a:t>o výkonu ústavní výchovy nebo ochranné výchovy ve školských zařízeních a o preventivně výchovné péči ve školských zařízeních a o změně dalších zákonů</a:t>
            </a: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Porucha emocí nebo chování (PE, PCH)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výrazem pro postižení, kdy se chování a emocionální reakce žáka </a:t>
            </a:r>
          </a:p>
          <a:p>
            <a:pPr lvl="1"/>
            <a:r>
              <a:rPr lang="cs-CZ" dirty="0" smtClean="0"/>
              <a:t>liší od odpovídajících věkových, kulturních nebo etnických norem</a:t>
            </a:r>
          </a:p>
          <a:p>
            <a:pPr lvl="1"/>
            <a:r>
              <a:rPr lang="cs-CZ" dirty="0" smtClean="0"/>
              <a:t>projevy mají nepříznivý vliv na školní výkon, včetně jeho akademických, sociálních, </a:t>
            </a:r>
            <a:r>
              <a:rPr lang="cs-CZ" dirty="0" err="1" smtClean="0"/>
              <a:t>předprofesních</a:t>
            </a:r>
            <a:r>
              <a:rPr lang="cs-CZ" dirty="0" smtClean="0"/>
              <a:t> a osobnostních dovedností</a:t>
            </a:r>
            <a:r>
              <a:rPr lang="cs-CZ" b="1" i="1" dirty="0" smtClean="0"/>
              <a:t> </a:t>
            </a:r>
            <a:endParaRPr lang="cs-CZ" dirty="0" smtClean="0"/>
          </a:p>
          <a:p>
            <a:pPr lvl="0"/>
            <a:r>
              <a:rPr lang="cs-CZ" dirty="0" smtClean="0"/>
              <a:t>projev narušeného vztahu k výchově, společnosti, sobě samému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ADHD</a:t>
            </a:r>
          </a:p>
          <a:p>
            <a:pPr lvl="1"/>
            <a:r>
              <a:rPr lang="en-US" dirty="0" smtClean="0"/>
              <a:t>„Attention Deficit Hyperactivity Disorders“ </a:t>
            </a:r>
            <a:endParaRPr lang="cs-CZ" dirty="0" smtClean="0"/>
          </a:p>
          <a:p>
            <a:pPr lvl="1"/>
            <a:r>
              <a:rPr lang="en-US" dirty="0" err="1" smtClean="0"/>
              <a:t>hyperaktivita</a:t>
            </a:r>
            <a:r>
              <a:rPr lang="en-US" dirty="0" smtClean="0"/>
              <a:t> s </a:t>
            </a:r>
            <a:r>
              <a:rPr lang="en-US" dirty="0" err="1" smtClean="0"/>
              <a:t>poruchou</a:t>
            </a:r>
            <a:r>
              <a:rPr lang="en-US" dirty="0" smtClean="0"/>
              <a:t> </a:t>
            </a:r>
            <a:r>
              <a:rPr lang="en-US" dirty="0" err="1" smtClean="0"/>
              <a:t>pozornosti</a:t>
            </a:r>
            <a:endParaRPr lang="cs-CZ" dirty="0" smtClean="0"/>
          </a:p>
          <a:p>
            <a:r>
              <a:rPr lang="cs-CZ" dirty="0" smtClean="0"/>
              <a:t>ADD</a:t>
            </a:r>
          </a:p>
          <a:p>
            <a:pPr lvl="1"/>
            <a:r>
              <a:rPr lang="cs-CZ" dirty="0" err="1" smtClean="0"/>
              <a:t>Attention</a:t>
            </a:r>
            <a:r>
              <a:rPr lang="cs-CZ" dirty="0" smtClean="0"/>
              <a:t> Deficit </a:t>
            </a:r>
            <a:r>
              <a:rPr lang="cs-CZ" dirty="0" err="1" smtClean="0"/>
              <a:t>Disorder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porucha pozornosti (bez hyperaktivity); syndrom snížené pozornosti</a:t>
            </a:r>
          </a:p>
          <a:p>
            <a:r>
              <a:rPr lang="cs-CZ" dirty="0" smtClean="0"/>
              <a:t>ODD</a:t>
            </a:r>
          </a:p>
          <a:p>
            <a:pPr lvl="1"/>
            <a:r>
              <a:rPr lang="cs-CZ" dirty="0" err="1" smtClean="0"/>
              <a:t>Oppositional</a:t>
            </a:r>
            <a:r>
              <a:rPr lang="cs-CZ" dirty="0" smtClean="0"/>
              <a:t> </a:t>
            </a:r>
            <a:r>
              <a:rPr lang="cs-CZ" dirty="0" err="1" smtClean="0"/>
              <a:t>Defiant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endParaRPr lang="cs-CZ" dirty="0" smtClean="0"/>
          </a:p>
          <a:p>
            <a:pPr lvl="1"/>
            <a:r>
              <a:rPr lang="cs-CZ" dirty="0" smtClean="0"/>
              <a:t>porucha chování s opozičním vzdorem; opoziční vzdorné chování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zákon </a:t>
            </a:r>
            <a:r>
              <a:rPr lang="cs-CZ" b="1" dirty="0" smtClean="0"/>
              <a:t>109/2002 </a:t>
            </a:r>
            <a:r>
              <a:rPr lang="cs-CZ" dirty="0" smtClean="0"/>
              <a:t>– o </a:t>
            </a:r>
            <a:r>
              <a:rPr lang="cs-CZ" b="1" dirty="0" smtClean="0"/>
              <a:t>výkonu ústavní výchovy nebo ochranné výchovy ve školských zařízeních a o preventivně výchovné péči ve školských zařízeních a o změně dalších zákonů</a:t>
            </a:r>
          </a:p>
          <a:p>
            <a:pPr lvl="1"/>
            <a:r>
              <a:rPr lang="cs-CZ" dirty="0" smtClean="0"/>
              <a:t>novela - Zákon č. </a:t>
            </a:r>
            <a:r>
              <a:rPr lang="cs-CZ" b="1" dirty="0" smtClean="0"/>
              <a:t>383/2005</a:t>
            </a:r>
            <a:r>
              <a:rPr lang="cs-CZ" dirty="0" smtClean="0"/>
              <a:t> Sb., kterým se mění zákon č. 109/2002 Sb.</a:t>
            </a:r>
          </a:p>
          <a:p>
            <a:pPr lvl="0"/>
            <a:r>
              <a:rPr lang="cs-CZ" dirty="0" smtClean="0"/>
              <a:t>vyhláška </a:t>
            </a:r>
            <a:r>
              <a:rPr lang="cs-CZ" b="1" dirty="0" smtClean="0"/>
              <a:t>438/2006</a:t>
            </a:r>
            <a:r>
              <a:rPr lang="cs-CZ" dirty="0" smtClean="0"/>
              <a:t> – kterou se upravují podrobnosti </a:t>
            </a:r>
            <a:r>
              <a:rPr lang="cs-CZ" b="1" dirty="0" smtClean="0"/>
              <a:t>výkonu ústavní výchovy a ochranné výchovy</a:t>
            </a:r>
            <a:r>
              <a:rPr lang="cs-CZ" dirty="0" smtClean="0"/>
              <a:t> ve školských zařízeních</a:t>
            </a:r>
          </a:p>
          <a:p>
            <a:pPr lvl="0"/>
            <a:r>
              <a:rPr lang="cs-CZ" dirty="0" smtClean="0"/>
              <a:t>vyhláška </a:t>
            </a:r>
            <a:r>
              <a:rPr lang="cs-CZ" b="1" dirty="0" smtClean="0"/>
              <a:t>458/2005</a:t>
            </a:r>
            <a:r>
              <a:rPr lang="cs-CZ" dirty="0" smtClean="0"/>
              <a:t> – kterou se upravují podrobnosti </a:t>
            </a:r>
            <a:r>
              <a:rPr lang="cs-CZ" b="1" dirty="0" smtClean="0"/>
              <a:t>o organizaci výchově vzdělávací péče ve střediscích výchovné péče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Edukace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Problémový žák v běžné třídě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Dostává negativní zpětnou vazbu</a:t>
            </a:r>
          </a:p>
          <a:p>
            <a:pPr lvl="0"/>
            <a:r>
              <a:rPr lang="cs-CZ" dirty="0" smtClean="0"/>
              <a:t>Je omezen v perspektivě své budoucnosti</a:t>
            </a:r>
          </a:p>
          <a:p>
            <a:pPr lvl="0"/>
            <a:r>
              <a:rPr lang="cs-CZ" dirty="0" smtClean="0"/>
              <a:t>Je oslabován v motivaci ke školní práci</a:t>
            </a:r>
          </a:p>
          <a:p>
            <a:pPr lvl="0"/>
            <a:r>
              <a:rPr lang="cs-CZ" dirty="0" smtClean="0"/>
              <a:t>Je uzavřen v cyklickém selhávání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Problémový žák podle učitele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Žák, který se špatně učí</a:t>
            </a:r>
          </a:p>
          <a:p>
            <a:pPr lvl="0"/>
            <a:r>
              <a:rPr lang="cs-CZ" dirty="0" smtClean="0"/>
              <a:t>Narušuje kázeň ve třídě</a:t>
            </a:r>
          </a:p>
          <a:p>
            <a:pPr lvl="0"/>
            <a:r>
              <a:rPr lang="cs-CZ" dirty="0" smtClean="0"/>
              <a:t>Je sám se sebou nespokojený</a:t>
            </a:r>
          </a:p>
          <a:p>
            <a:pPr lvl="0"/>
            <a:r>
              <a:rPr lang="cs-CZ" dirty="0" smtClean="0"/>
              <a:t>Má osobní nebo psychické potíže</a:t>
            </a:r>
          </a:p>
          <a:p>
            <a:pPr lvl="0"/>
            <a:r>
              <a:rPr lang="cs-CZ" dirty="0" smtClean="0"/>
              <a:t>Má nízké sebevědomí</a:t>
            </a:r>
          </a:p>
          <a:p>
            <a:pPr lvl="0"/>
            <a:r>
              <a:rPr lang="cs-CZ" dirty="0" smtClean="0"/>
              <a:t>Vyžaduje stálou podporu a zvýšenou pozornost (zvýšené nároky na učitele)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Preventivní principy v edukaci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435280" cy="465770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Zanedbání problému = prohlubování</a:t>
            </a:r>
          </a:p>
          <a:p>
            <a:pPr lvl="0"/>
            <a:r>
              <a:rPr lang="cs-CZ" dirty="0" smtClean="0"/>
              <a:t>Správná a včasná identifikace problému (zabraňuje </a:t>
            </a:r>
            <a:r>
              <a:rPr lang="cs-CZ" dirty="0" err="1" smtClean="0"/>
              <a:t>etiketizaci</a:t>
            </a:r>
            <a:r>
              <a:rPr lang="cs-CZ" dirty="0" smtClean="0"/>
              <a:t>, mobilizace podpůrných systémů)</a:t>
            </a:r>
          </a:p>
          <a:p>
            <a:pPr lvl="0"/>
            <a:r>
              <a:rPr lang="cs-CZ" dirty="0" smtClean="0"/>
              <a:t>Důslednost, spravedlivá pravidla</a:t>
            </a:r>
          </a:p>
          <a:p>
            <a:pPr lvl="0"/>
            <a:r>
              <a:rPr lang="cs-CZ" dirty="0" smtClean="0"/>
              <a:t>Reálné příkazy</a:t>
            </a:r>
          </a:p>
          <a:p>
            <a:pPr lvl="0"/>
            <a:r>
              <a:rPr lang="cs-CZ" dirty="0" smtClean="0"/>
              <a:t>Utváření podmínek pro zažití úspěchu</a:t>
            </a:r>
          </a:p>
          <a:p>
            <a:pPr lvl="0"/>
            <a:r>
              <a:rPr lang="cs-CZ" dirty="0" smtClean="0"/>
              <a:t>Pozitivní přístup (</a:t>
            </a:r>
            <a:r>
              <a:rPr lang="cs-CZ" dirty="0" err="1" smtClean="0"/>
              <a:t>ped</a:t>
            </a:r>
            <a:r>
              <a:rPr lang="cs-CZ" dirty="0" smtClean="0"/>
              <a:t>. optimismus)</a:t>
            </a:r>
          </a:p>
          <a:p>
            <a:pPr lvl="0"/>
            <a:r>
              <a:rPr lang="cs-CZ" dirty="0" smtClean="0"/>
              <a:t>Podpora vzájemnosti, sounáležitosti</a:t>
            </a:r>
          </a:p>
          <a:p>
            <a:pPr lvl="0"/>
            <a:r>
              <a:rPr lang="cs-CZ" dirty="0" smtClean="0"/>
              <a:t>Podpora samostatnosti a individuality</a:t>
            </a:r>
          </a:p>
          <a:p>
            <a:pPr lvl="0"/>
            <a:r>
              <a:rPr lang="cs-CZ" dirty="0" smtClean="0"/>
              <a:t>Reagování bez emocí, nadhled</a:t>
            </a:r>
          </a:p>
          <a:p>
            <a:pPr lvl="0"/>
            <a:r>
              <a:rPr lang="cs-CZ" dirty="0" smtClean="0"/>
              <a:t>Smysluplnost výuky a požadavků</a:t>
            </a:r>
          </a:p>
          <a:p>
            <a:pPr lvl="0"/>
            <a:r>
              <a:rPr lang="cs-CZ" dirty="0" smtClean="0"/>
              <a:t>Otevřenost pro diskusi</a:t>
            </a:r>
          </a:p>
          <a:p>
            <a:pPr lvl="0"/>
            <a:r>
              <a:rPr lang="cs-CZ" dirty="0" smtClean="0"/>
              <a:t>Umění naslouchat</a:t>
            </a:r>
          </a:p>
          <a:p>
            <a:pPr lvl="0"/>
            <a:r>
              <a:rPr lang="cs-CZ" dirty="0" smtClean="0"/>
              <a:t>Neposilovat syndrom </a:t>
            </a:r>
            <a:r>
              <a:rPr lang="cs-CZ" dirty="0" err="1" smtClean="0"/>
              <a:t>Pygmalion</a:t>
            </a:r>
            <a:endParaRPr lang="cs-CZ" dirty="0" smtClean="0"/>
          </a:p>
          <a:p>
            <a:pPr lvl="0"/>
            <a:r>
              <a:rPr lang="cs-CZ" dirty="0" smtClean="0"/>
              <a:t>Kooperace s odborníky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379</TotalTime>
  <Words>924</Words>
  <Application>Microsoft Office PowerPoint</Application>
  <PresentationFormat>Předvádění na obrazovce (4:3)</PresentationFormat>
  <Paragraphs>174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Urbanistický</vt:lpstr>
      <vt:lpstr>Etopedie</vt:lpstr>
      <vt:lpstr>Etopedie</vt:lpstr>
      <vt:lpstr>Porucha emocí nebo chování (PE, PCH)</vt:lpstr>
      <vt:lpstr>Základní pojmy</vt:lpstr>
      <vt:lpstr>Legislativa</vt:lpstr>
      <vt:lpstr>Edukace</vt:lpstr>
      <vt:lpstr>Problémový žák v běžné třídě</vt:lpstr>
      <vt:lpstr>Problémový žák podle učitele</vt:lpstr>
      <vt:lpstr>Preventivní principy v edukaci</vt:lpstr>
      <vt:lpstr>Školská zařízení pro ÚV a OV</vt:lpstr>
      <vt:lpstr>Edukace jedinců s ústavní a ochrannou výchovou</vt:lpstr>
      <vt:lpstr>Systém školských zařízení pro výkon ústavní a ochranné výchovy</vt:lpstr>
      <vt:lpstr>Diagnostický ústav</vt:lpstr>
      <vt:lpstr>Úkoly DÚ</vt:lpstr>
      <vt:lpstr>Dětský domov</vt:lpstr>
      <vt:lpstr>Úkoly DD</vt:lpstr>
      <vt:lpstr>DD se školou</vt:lpstr>
      <vt:lpstr>Výchovný ústav</vt:lpstr>
      <vt:lpstr>Úkoly VÚ</vt:lpstr>
      <vt:lpstr>video</vt:lpstr>
      <vt:lpstr>SVP  Středisko výchovné péče</vt:lpstr>
      <vt:lpstr>Cíle a úkoly</vt:lpstr>
      <vt:lpstr>Cílový klient</vt:lpstr>
      <vt:lpstr>Formy činnosti</vt:lpstr>
      <vt:lpstr>Zákon 109/2002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Etopedie</dc:title>
  <dc:creator>Lenka Gajzlerová</dc:creator>
  <cp:lastModifiedBy>Lenka Gajzlerová</cp:lastModifiedBy>
  <cp:revision>40</cp:revision>
  <dcterms:created xsi:type="dcterms:W3CDTF">2011-04-15T09:31:03Z</dcterms:created>
  <dcterms:modified xsi:type="dcterms:W3CDTF">2012-04-25T10:31:37Z</dcterms:modified>
</cp:coreProperties>
</file>